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7"/>
  </p:notesMasterIdLst>
  <p:sldIdLst>
    <p:sldId id="256" r:id="rId4"/>
    <p:sldId id="257" r:id="rId5"/>
    <p:sldId id="287" r:id="rId6"/>
    <p:sldId id="322" r:id="rId7"/>
    <p:sldId id="320" r:id="rId8"/>
    <p:sldId id="321" r:id="rId9"/>
    <p:sldId id="323" r:id="rId10"/>
    <p:sldId id="324" r:id="rId11"/>
    <p:sldId id="325" r:id="rId12"/>
    <p:sldId id="326" r:id="rId13"/>
    <p:sldId id="327" r:id="rId14"/>
    <p:sldId id="328" r:id="rId15"/>
    <p:sldId id="329" r:id="rId16"/>
    <p:sldId id="316" r:id="rId17"/>
    <p:sldId id="330" r:id="rId18"/>
    <p:sldId id="331" r:id="rId19"/>
    <p:sldId id="337" r:id="rId20"/>
    <p:sldId id="332" r:id="rId21"/>
    <p:sldId id="333" r:id="rId22"/>
    <p:sldId id="334" r:id="rId23"/>
    <p:sldId id="335" r:id="rId24"/>
    <p:sldId id="336" r:id="rId25"/>
    <p:sldId id="31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901" autoAdjust="0"/>
  </p:normalViewPr>
  <p:slideViewPr>
    <p:cSldViewPr snapToGrid="0">
      <p:cViewPr varScale="1">
        <p:scale>
          <a:sx n="83" d="100"/>
          <a:sy n="83" d="100"/>
        </p:scale>
        <p:origin x="16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1A9570-3F14-42C8-9528-5FC0103584F4}" type="doc">
      <dgm:prSet loTypeId="urn:microsoft.com/office/officeart/2005/8/layout/default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CA4EB174-F484-495B-8486-EFB378E3AEBB}" type="pres">
      <dgm:prSet presAssocID="{D81A9570-3F14-42C8-9528-5FC0103584F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CB411979-1D52-4A80-998F-0772FC3773ED}" type="presOf" srcId="{D81A9570-3F14-42C8-9528-5FC0103584F4}" destId="{CA4EB174-F484-495B-8486-EFB378E3AEBB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471C1-6D5B-4525-9A48-51ABEE68FFAB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CBEB9-BE29-4ADA-A36A-6875E05AC1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723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275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949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620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932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023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382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765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6483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01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393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065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5688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2682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Trong chuyển</a:t>
            </a:r>
            <a:r>
              <a:rPr lang="en-US" baseline="0" smtClean="0"/>
              <a:t> động tương đối của khâu 3 so với khâu 1, vận tốc điểm C và D lần lượt vuông góc với BC và AD. Vì vậy tức thời có thể xem chuyển động tương đối của 3 so với 1 là chuyển động quay quanh P là giao điểm của AD  và BC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2976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2796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1221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110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sz="1200" kern="1200" smtClean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Hệ số năng suất dùng đánh giá mức độ</a:t>
            </a:r>
            <a:r>
              <a:rPr lang="en-US" sz="1200" kern="1200" smtClean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vi-VN" sz="1200" kern="1200" smtClean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làm việc của cơ cấu</a:t>
            </a:r>
            <a:r>
              <a:rPr lang="vi-VN" sz="12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sz="1200" kern="120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559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3299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903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CBEB9-BE29-4ADA-A36A-6875E05AC1F8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968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28600" y="2084388"/>
            <a:ext cx="2870200" cy="2016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98800" y="2084388"/>
            <a:ext cx="2870200" cy="2016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69000" y="2084388"/>
            <a:ext cx="2870200" cy="2016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0" y="6153090"/>
            <a:ext cx="914400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n-US" sz="2000" b="1" i="1" smtClean="0">
                <a:solidFill>
                  <a:srgbClr val="0000FF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it-IT" altLang="en-US" sz="2000" i="1" smtClean="0">
                <a:solidFill>
                  <a:srgbClr val="0000FF"/>
                </a:solidFill>
              </a:rPr>
              <a:t> Le Van Nhan - Tran Dai Nghia University</a:t>
            </a:r>
            <a:endParaRPr lang="en-US" altLang="en-US" sz="2000" i="1">
              <a:solidFill>
                <a:srgbClr val="0000FF"/>
              </a:solidFill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0" y="6019800"/>
            <a:ext cx="9144000" cy="0"/>
          </a:xfrm>
          <a:prstGeom prst="line">
            <a:avLst/>
          </a:prstGeom>
          <a:noFill/>
          <a:ln w="127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1000"/>
            <a:ext cx="7772400" cy="14414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85763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5E6935B-707A-41F9-BEAA-690B106342A4}" type="datetime1">
              <a:rPr lang="en-US" smtClean="0"/>
              <a:t>9/3/2021</a:t>
            </a:fld>
            <a:endParaRPr lang="en-US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232525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3454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971BB6-4711-4BC7-A28B-B6ABF2C395A4}" type="datetime1">
              <a:rPr lang="en-US" smtClean="0"/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2584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2361B6-730C-4703-89DD-DED25A92AF89}" type="datetime1">
              <a:rPr lang="en-US" smtClean="0"/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5110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0D271B-AA8C-4BAF-ACE1-55BF2F5CFE4F}" type="datetime1">
              <a:rPr lang="en-US" smtClean="0"/>
              <a:t>9/3/2021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540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F05EFC-D21A-42E6-A5B1-53D14DBE8808}" type="datetime1">
              <a:rPr lang="en-US" smtClean="0"/>
              <a:t>9/3/2021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896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F2F48A-8988-483D-A36A-770F46F9CEF4}" type="datetime1">
              <a:rPr lang="en-US" smtClean="0"/>
              <a:t>9/3/2021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647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BBF77A-E639-4A04-A7B0-D3EA446B10F3}" type="datetime1">
              <a:rPr lang="en-US" smtClean="0"/>
              <a:t>9/3/2021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442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0EDB08-7AD1-4194-A247-C602914E54C7}" type="datetime1">
              <a:rPr lang="en-US" smtClean="0"/>
              <a:t>9/3/2021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40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4F7DDF-BA1D-4674-BDB7-5EE64BB9C116}" type="datetime1">
              <a:rPr lang="en-US" smtClean="0"/>
              <a:t>9/3/2021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4056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C74D7A-DF77-4B04-987D-5F48790B6754}" type="datetime1">
              <a:rPr lang="en-US" smtClean="0"/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567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1D5C17-0034-4414-A3A9-D6AB84591C86}" type="datetime1">
              <a:rPr lang="en-US" smtClean="0"/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750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B06E9B-FB20-445F-8056-72740E9A076C}" type="datetime1">
              <a:rPr lang="en-US" smtClean="0"/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D28A16B-3CAE-4FB7-BF9D-B4F07313B3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404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616A1-C43E-4CC6-BEBF-464FB7D3544F}" type="datetime1">
              <a:rPr lang="en-US" smtClean="0"/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21B8F44-57F7-4E49-8DB8-19CB3AD25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300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19428-BAC4-43B0-BF29-109BF2FEBEE1}" type="datetime1">
              <a:rPr lang="en-US" smtClean="0"/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9C0C2E9F-05F7-4BEE-AA07-84D9A46285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226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F7649-4C05-4E59-A285-B0545051B330}" type="datetime1">
              <a:rPr lang="en-US" smtClean="0"/>
              <a:t>9/3/2021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ED70C91-320F-4760-A22C-4D74564C6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98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FDE1D-3EB4-44ED-8EF2-8388262ABA40}" type="datetime1">
              <a:rPr lang="en-US" smtClean="0"/>
              <a:t>9/3/2021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31E73983-27CE-4DB1-852B-FE1460816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3907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B04CC0-4A9E-4073-A0FC-C7C4C3B2E276}" type="datetime1">
              <a:rPr lang="en-US" smtClean="0"/>
              <a:t>9/3/2021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06205B06-3D7C-42BC-8215-756589329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70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78ADCB-9EDE-4473-B5DF-9A2C57A3EB8B}" type="datetime1">
              <a:rPr lang="en-US" smtClean="0"/>
              <a:t>9/3/2021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D13626BD-7DBF-40CC-B500-4B39911A7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7295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AB6875-96B9-46B6-A852-2952E95BA2E1}" type="datetime1">
              <a:rPr lang="en-US" smtClean="0"/>
              <a:t>9/3/2021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0EC0433-764F-451A-8318-7B73388FE0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336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CD16F5-65B0-4949-A20F-CF63F2D14A53}" type="datetime1">
              <a:rPr lang="en-US" smtClean="0"/>
              <a:t>9/3/2021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E6106EB5-C062-4A4E-9782-9B68B896E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6988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29485-BC04-4C67-8953-6216A3940691}" type="datetime1">
              <a:rPr lang="en-US" smtClean="0"/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DD0017E-AE53-43CA-99AC-891B8CB7B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3403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34609-E0D8-4DEC-9D8D-6930BE85FBAD}" type="datetime1">
              <a:rPr lang="en-US" smtClean="0"/>
              <a:t>9/3/2021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ACAA98E8-8825-44FC-A2DA-7E778C1B3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5706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>
            <a:normAutofit/>
          </a:bodyPr>
          <a:lstStyle>
            <a:lvl1pPr marL="571500" indent="-571500" algn="l">
              <a:buClr>
                <a:srgbClr val="FF0000"/>
              </a:buClr>
              <a:buFont typeface="+mj-lt"/>
              <a:buAutoNum type="romanUcPeriod"/>
              <a:defRPr sz="2800" b="1">
                <a:solidFill>
                  <a:srgbClr val="FF0000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541782" indent="-514350" algn="l">
              <a:buClr>
                <a:srgbClr val="0000FF"/>
              </a:buClr>
              <a:buFont typeface="+mj-lt"/>
              <a:buAutoNum type="arabicPeriod"/>
              <a:defRPr sz="280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EA2E-9880-49A4-ADA9-12C09986DA37}" type="datetime1">
              <a:rPr lang="en-US" smtClean="0"/>
              <a:t>9/3/2021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96947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BA35C-F86B-4B1B-A3D7-3BE337D383D2}" type="datetime1">
              <a:rPr lang="en-US" smtClean="0"/>
              <a:t>9/3/2021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5684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28CD9-55ED-4C73-AC61-531087799C77}" type="datetime1">
              <a:rPr lang="en-US" smtClean="0"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8834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4447F-6A94-45A8-BFFD-ABC04925ACF5}" type="datetime1">
              <a:rPr lang="en-US" smtClean="0"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86410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D772F-D424-43B2-8708-29031B76A8ED}" type="datetime1">
              <a:rPr lang="en-US" smtClean="0"/>
              <a:t>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4616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DE782-1A7D-4C9A-84AD-262814570880}" type="datetime1">
              <a:rPr lang="en-US" smtClean="0"/>
              <a:t>9/3/2021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4902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0B041-392E-44B9-AFDA-8360103D550E}" type="datetime1">
              <a:rPr lang="en-US" smtClean="0"/>
              <a:t>9/3/2021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5697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17ED4-6836-42F2-A4A0-9761F48649E8}" type="datetime1">
              <a:rPr lang="en-US" smtClean="0"/>
              <a:t>9/3/2021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2256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AD78-2D44-46D6-939E-294BCEBD47F0}" type="datetime1">
              <a:rPr lang="en-US" smtClean="0"/>
              <a:t>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6291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B91B4-AE5B-4EC2-B40C-1CE1EBB685F6}" type="datetime1">
              <a:rPr lang="en-US" smtClean="0"/>
              <a:t>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4916258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1F09D-B798-4535-9CD2-3A6CA8A7D96F}" type="datetime1">
              <a:rPr lang="en-US" smtClean="0"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4761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EDA0-202F-48D0-9A65-974D0CA1E97A}" type="datetime1">
              <a:rPr lang="en-US" smtClean="0"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620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3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fld id="{53DD4A95-60C5-4AD9-8251-327354B43477}" type="datetime1">
              <a:rPr lang="en-US" smtClean="0"/>
              <a:t>9/3/2021</a:t>
            </a:fld>
            <a:endParaRPr lang="en-US"/>
          </a:p>
        </p:txBody>
      </p:sp>
      <p:sp>
        <p:nvSpPr>
          <p:cNvPr id="433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32525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+mn-lt"/>
                <a:cs typeface="+mn-cs"/>
              </a:defRPr>
            </a:lvl1pPr>
          </a:lstStyle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0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452438" indent="-4524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Blip>
          <a:blip r:embed="rId13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52488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¯"/>
        <a:defRPr sz="2400" i="1">
          <a:solidFill>
            <a:schemeClr val="tx1"/>
          </a:solidFill>
          <a:latin typeface="+mn-lt"/>
          <a:cs typeface="+mn-cs"/>
        </a:defRPr>
      </a:lvl2pPr>
      <a:lvl3pPr marL="11953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1775"/>
            <a:ext cx="8229600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2363"/>
            <a:ext cx="82296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fld id="{7E36611F-4FB5-47FD-8A0B-D21726168514}" type="datetime1">
              <a:rPr lang="en-US" smtClean="0"/>
              <a:t>9/3/2021</a:t>
            </a:fld>
            <a:endParaRPr lang="en-US"/>
          </a:p>
        </p:txBody>
      </p:sp>
      <p:sp>
        <p:nvSpPr>
          <p:cNvPr id="83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r>
              <a:rPr lang="en-US"/>
              <a:t>1/</a:t>
            </a:r>
            <a:fld id="{55C42D96-0786-4D5F-857E-F92CD3E14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824788" y="6343650"/>
            <a:ext cx="11255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5FC98910-0210-46F3-89CE-851E92D8BE61}" type="slidenum">
              <a:rPr lang="en-US" sz="1200" smtClean="0">
                <a:solidFill>
                  <a:schemeClr val="tx1"/>
                </a:solidFill>
                <a:effectLst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200" smtClean="0">
              <a:solidFill>
                <a:schemeClr val="tx1"/>
              </a:solidFill>
              <a:effectLst/>
            </a:endParaRPr>
          </a:p>
        </p:txBody>
      </p:sp>
      <p:sp>
        <p:nvSpPr>
          <p:cNvPr id="839688" name="Rectangle 8"/>
          <p:cNvSpPr>
            <a:spLocks noChangeArrowheads="1"/>
          </p:cNvSpPr>
          <p:nvPr/>
        </p:nvSpPr>
        <p:spPr bwMode="auto">
          <a:xfrm>
            <a:off x="404813" y="857250"/>
            <a:ext cx="8226425" cy="635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rgbClr val="CC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rgbClr val="33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rgbClr val="FFF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474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3"/>
        </a:buBlip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4"/>
        </a:buBlip>
        <a:defRPr sz="2400" b="1">
          <a:solidFill>
            <a:srgbClr val="000099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B8BA35C-F86B-4B1B-A3D7-3BE337D383D2}" type="datetime1">
              <a:rPr lang="en-US" smtClean="0"/>
              <a:t>9/3/2021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2FA3986-EE1C-46C6-9159-43666D752EFC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73148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96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7.png"/><Relationship Id="rId5" Type="http://schemas.openxmlformats.org/officeDocument/2006/relationships/image" Target="../media/image26.wmf"/><Relationship Id="rId4" Type="http://schemas.openxmlformats.org/officeDocument/2006/relationships/oleObject" Target="../embeddings/oleObject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5.png"/><Relationship Id="rId5" Type="http://schemas.openxmlformats.org/officeDocument/2006/relationships/image" Target="../media/image34.wmf"/><Relationship Id="rId4" Type="http://schemas.openxmlformats.org/officeDocument/2006/relationships/oleObject" Target="../embeddings/oleObject6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notesSlide" Target="../notesSlides/notesSlide19.xml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851190444"/>
              </p:ext>
            </p:extLst>
          </p:nvPr>
        </p:nvGraphicFramePr>
        <p:xfrm>
          <a:off x="999242" y="309224"/>
          <a:ext cx="8144758" cy="908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9713" y="1803402"/>
            <a:ext cx="7380828" cy="884821"/>
          </a:xfrm>
        </p:spPr>
        <p:txBody>
          <a:bodyPr>
            <a:noAutofit/>
          </a:bodyPr>
          <a:lstStyle/>
          <a:p>
            <a:pPr marL="27432" indent="0" algn="ctr">
              <a:spcBef>
                <a:spcPts val="0"/>
              </a:spcBef>
              <a:buNone/>
            </a:pPr>
            <a:r>
              <a:rPr lang="en-US" sz="2400" b="1" i="1" dirty="0" err="1"/>
              <a:t>TỔNG</a:t>
            </a:r>
            <a:r>
              <a:rPr lang="en-US" sz="2400" b="1" i="1" dirty="0"/>
              <a:t> </a:t>
            </a:r>
            <a:r>
              <a:rPr lang="en-US" sz="2400" b="1" i="1" dirty="0" err="1"/>
              <a:t>QUAN</a:t>
            </a:r>
            <a:r>
              <a:rPr lang="en-US" sz="2400" b="1" i="1" dirty="0"/>
              <a:t> </a:t>
            </a:r>
            <a:r>
              <a:rPr lang="en-US" sz="2400" b="1" i="1" dirty="0" err="1"/>
              <a:t>VỀ</a:t>
            </a:r>
            <a:r>
              <a:rPr lang="en-US" sz="2400" b="1" i="1" dirty="0"/>
              <a:t> </a:t>
            </a:r>
            <a:r>
              <a:rPr lang="en-US" sz="2400" b="1" i="1" dirty="0" err="1"/>
              <a:t>NGUYÊN</a:t>
            </a:r>
            <a:r>
              <a:rPr lang="en-US" sz="2400" b="1" i="1" dirty="0"/>
              <a:t> </a:t>
            </a:r>
            <a:r>
              <a:rPr lang="en-US" sz="2400" b="1" i="1" dirty="0" err="1"/>
              <a:t>LÝ</a:t>
            </a:r>
            <a:r>
              <a:rPr lang="en-US" sz="2400" b="1" i="1" dirty="0"/>
              <a:t> </a:t>
            </a:r>
            <a:r>
              <a:rPr lang="en-US" sz="2400" b="1" i="1" dirty="0" err="1" smtClean="0"/>
              <a:t>MÁY</a:t>
            </a:r>
            <a:endParaRPr lang="en-US" sz="2400" b="1" i="1" dirty="0" smtClean="0"/>
          </a:p>
          <a:p>
            <a:pPr marL="27432" indent="0" algn="ctr">
              <a:spcBef>
                <a:spcPts val="0"/>
              </a:spcBef>
              <a:buNone/>
            </a:pPr>
            <a:endParaRPr lang="en-US" sz="2400" b="1" i="1" dirty="0"/>
          </a:p>
          <a:p>
            <a:pPr marL="27432" indent="0" algn="ctr">
              <a:lnSpc>
                <a:spcPct val="150000"/>
              </a:lnSpc>
              <a:buNone/>
            </a:pP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Bài</a:t>
            </a: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2.CƠ</a:t>
            </a: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CẤU</a:t>
            </a: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KHỚP</a:t>
            </a: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LOẠI</a:t>
            </a:r>
            <a:r>
              <a:rPr lang="en-US" sz="32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+mj-lt"/>
              </a:rPr>
              <a:t>THẤP</a:t>
            </a:r>
            <a:endParaRPr lang="en-US" sz="3200" b="1" dirty="0" smtClean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5" name="Footer Placeholder 3"/>
          <p:cNvSpPr txBox="1">
            <a:spLocks/>
          </p:cNvSpPr>
          <p:nvPr/>
        </p:nvSpPr>
        <p:spPr>
          <a:xfrm>
            <a:off x="999242" y="6374254"/>
            <a:ext cx="8144758" cy="338841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r" defTabSz="914400" rtl="0" eaLnBrk="1" latinLnBrk="0" hangingPunct="1">
              <a:defRPr kumimoji="0" sz="1200" kern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1400" smtClean="0">
                <a:solidFill>
                  <a:srgbClr val="E7DEC9">
                    <a:shade val="50000"/>
                    <a:satMod val="200000"/>
                  </a:srgbClr>
                </a:solidFill>
                <a:latin typeface="Gill Sans MT"/>
              </a:rPr>
              <a:t>2018</a:t>
            </a:r>
            <a:endParaRPr lang="en-US" sz="1400">
              <a:solidFill>
                <a:srgbClr val="E7DEC9">
                  <a:shade val="50000"/>
                  <a:satMod val="200000"/>
                </a:srgbClr>
              </a:solidFill>
              <a:latin typeface="Gill Sans MT"/>
            </a:endParaRPr>
          </a:p>
        </p:txBody>
      </p:sp>
      <p:sp>
        <p:nvSpPr>
          <p:cNvPr id="6" name="Footer Placeholder 3"/>
          <p:cNvSpPr txBox="1">
            <a:spLocks/>
          </p:cNvSpPr>
          <p:nvPr/>
        </p:nvSpPr>
        <p:spPr>
          <a:xfrm>
            <a:off x="2591865" y="3466146"/>
            <a:ext cx="5798969" cy="1892680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n-US"/>
            </a:defPPr>
            <a:lvl1pPr marL="0" algn="r" defTabSz="914400" rtl="0" eaLnBrk="1" latinLnBrk="0" hangingPunct="1">
              <a:defRPr kumimoji="0" sz="1200" kern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defRPr/>
            </a:pPr>
            <a:r>
              <a:rPr lang="en-US" sz="2400" b="1" i="1" dirty="0" err="1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Bài</a:t>
            </a:r>
            <a:r>
              <a:rPr lang="en-US" sz="2400" b="1" i="1" dirty="0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2400" b="1" i="1" dirty="0" err="1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giảng</a:t>
            </a:r>
            <a:r>
              <a:rPr lang="en-US" sz="2400" b="1" i="1" dirty="0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: </a:t>
            </a:r>
            <a:r>
              <a:rPr lang="en-US" sz="2400" b="1" i="1" dirty="0" err="1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Nguyên</a:t>
            </a:r>
            <a:r>
              <a:rPr lang="en-US" sz="2400" b="1" i="1" dirty="0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2400" b="1" i="1" dirty="0" err="1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lý</a:t>
            </a:r>
            <a:r>
              <a:rPr lang="en-US" sz="2400" b="1" i="1" dirty="0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– Chi </a:t>
            </a:r>
            <a:r>
              <a:rPr lang="en-US" sz="2400" b="1" i="1" dirty="0" err="1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tiết</a:t>
            </a:r>
            <a:r>
              <a:rPr lang="en-US" sz="2400" b="1" i="1" dirty="0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2400" b="1" i="1" dirty="0" err="1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máy</a:t>
            </a:r>
            <a:endParaRPr lang="en-US" sz="2400" b="1" i="1" dirty="0" smtClean="0">
              <a:ln/>
              <a:solidFill>
                <a:schemeClr val="accent3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sz="2400" b="1" i="1" dirty="0" err="1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GVGD</a:t>
            </a:r>
            <a:r>
              <a:rPr lang="en-US" sz="2400" b="1" i="1" dirty="0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: </a:t>
            </a:r>
            <a:r>
              <a:rPr lang="en-US" sz="2400" b="1" i="1" dirty="0" err="1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Nguyễn</a:t>
            </a:r>
            <a:r>
              <a:rPr lang="en-US" sz="2400" b="1" i="1" dirty="0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2400" b="1" i="1" dirty="0" err="1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Thanh</a:t>
            </a:r>
            <a:r>
              <a:rPr lang="en-US" sz="2400" b="1" i="1" dirty="0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sz="2400" b="1" i="1" dirty="0" err="1" smtClean="0">
                <a:ln/>
                <a:solidFill>
                  <a:schemeClr val="accent3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Giang</a:t>
            </a:r>
            <a:endParaRPr lang="en-US" sz="2400" b="1" i="1" dirty="0" smtClean="0">
              <a:ln/>
              <a:solidFill>
                <a:schemeClr val="accent3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>
                <a:solidFill>
                  <a:srgbClr val="FF0000"/>
                </a:solidFill>
              </a:rPr>
              <a:t>1</a:t>
            </a:fld>
            <a:endParaRPr lang="en-US">
              <a:solidFill>
                <a:srgbClr val="FF0000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708648" y="179105"/>
            <a:ext cx="2133600" cy="476250"/>
          </a:xfrm>
        </p:spPr>
        <p:txBody>
          <a:bodyPr/>
          <a:lstStyle/>
          <a:p>
            <a:fld id="{80A3FBCA-D922-445D-83A7-C2D233EC1366}" type="datetime1">
              <a:rPr lang="en-US" sz="1600" b="1" i="1" smtClean="0">
                <a:solidFill>
                  <a:srgbClr val="0000FF"/>
                </a:solidFill>
              </a:rPr>
              <a:t>9/3/2021</a:t>
            </a:fld>
            <a:endParaRPr lang="en-US" sz="1600" b="1" i="1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47372" y="1088020"/>
            <a:ext cx="3565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Chương</a:t>
            </a:r>
            <a:r>
              <a:rPr lang="en-US" sz="3200" dirty="0" smtClean="0"/>
              <a:t> 1(</a:t>
            </a:r>
            <a:r>
              <a:rPr lang="en-US" sz="3200" dirty="0" err="1" smtClean="0"/>
              <a:t>tt</a:t>
            </a:r>
            <a:r>
              <a:rPr lang="en-US" sz="3200" dirty="0" smtClean="0"/>
              <a:t>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776909"/>
      </p:ext>
    </p:extLst>
  </p:cSld>
  <p:clrMapOvr>
    <a:masterClrMapping/>
  </p:clrMapOvr>
  <p:transition spd="slow">
    <p:randomBar dir="vert"/>
    <p:sndAc>
      <p:stSnd>
        <p:snd r:embed="rId3" name="co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1026159" y="225519"/>
            <a:ext cx="8117841" cy="1371600"/>
          </a:xfrm>
        </p:spPr>
        <p:txBody>
          <a:bodyPr/>
          <a:lstStyle/>
          <a:p>
            <a:pPr marL="27432" lv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54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  <a:latin typeface="+mj-lt"/>
              </a:rPr>
              <a:t>NỘI DUNG</a:t>
            </a:r>
            <a:endParaRPr lang="en-US" sz="5400" b="1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01775" y="2593005"/>
            <a:ext cx="8117841" cy="2436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lnSpc>
                <a:spcPct val="300000"/>
              </a:lnSpc>
              <a:buClr>
                <a:srgbClr val="FF0000"/>
              </a:buClr>
              <a:buFont typeface="+mj-lt"/>
              <a:buAutoNum type="romanUcPeriod"/>
            </a:pPr>
            <a:r>
              <a:rPr lang="en-US" sz="2800" smtClean="0"/>
              <a:t>KHÁI NIỆM </a:t>
            </a:r>
          </a:p>
          <a:p>
            <a:pPr marL="571500" indent="-571500" algn="just">
              <a:lnSpc>
                <a:spcPct val="300000"/>
              </a:lnSpc>
              <a:buClr>
                <a:srgbClr val="FF0000"/>
              </a:buClr>
              <a:buFont typeface="+mj-lt"/>
              <a:buAutoNum type="romanUcPeriod"/>
            </a:pPr>
            <a:r>
              <a:rPr lang="en-US" sz="2800" smtClean="0"/>
              <a:t>ĐẶC ĐIỂM CHUYỂN ĐỘNG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88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2637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 NIỆM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3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575517" y="776645"/>
            <a:ext cx="7373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</a:rPr>
              <a:t>Định nghĩa và công dụng</a:t>
            </a:r>
          </a:p>
        </p:txBody>
      </p:sp>
      <p:sp>
        <p:nvSpPr>
          <p:cNvPr id="6" name="Rectangle 5"/>
          <p:cNvSpPr/>
          <p:nvPr/>
        </p:nvSpPr>
        <p:spPr>
          <a:xfrm>
            <a:off x="1412240" y="1389429"/>
            <a:ext cx="7658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>
                <a:solidFill>
                  <a:srgbClr val="000000"/>
                </a:solidFill>
                <a:latin typeface="+mj-lt"/>
              </a:rPr>
              <a:t>Cơ cấu phẳng toàn khớp thấp là cơ cấu phẳng trong </a:t>
            </a:r>
            <a:r>
              <a:rPr lang="vi-VN" smtClean="0">
                <a:solidFill>
                  <a:srgbClr val="000000"/>
                </a:solidFill>
                <a:latin typeface="+mj-lt"/>
              </a:rPr>
              <a:t>đó</a:t>
            </a:r>
            <a:r>
              <a:rPr lang="en-US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vi-VN" smtClean="0">
                <a:solidFill>
                  <a:srgbClr val="000000"/>
                </a:solidFill>
                <a:latin typeface="+mj-lt"/>
              </a:rPr>
              <a:t>khớp </a:t>
            </a:r>
            <a:r>
              <a:rPr lang="vi-VN">
                <a:solidFill>
                  <a:srgbClr val="000000"/>
                </a:solidFill>
                <a:latin typeface="+mj-lt"/>
              </a:rPr>
              <a:t>động giữa các </a:t>
            </a:r>
            <a:r>
              <a:rPr lang="vi-VN" smtClean="0">
                <a:solidFill>
                  <a:srgbClr val="000000"/>
                </a:solidFill>
                <a:latin typeface="+mj-lt"/>
              </a:rPr>
              <a:t>khâu</a:t>
            </a:r>
            <a:r>
              <a:rPr lang="en-US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vi-VN" smtClean="0">
                <a:solidFill>
                  <a:srgbClr val="000000"/>
                </a:solidFill>
                <a:latin typeface="+mj-lt"/>
              </a:rPr>
              <a:t>là </a:t>
            </a:r>
            <a:r>
              <a:rPr lang="vi-VN">
                <a:solidFill>
                  <a:srgbClr val="000000"/>
                </a:solidFill>
                <a:latin typeface="+mj-lt"/>
              </a:rPr>
              <a:t>khớp thấp (khớp tịnh tiến loại </a:t>
            </a:r>
            <a:r>
              <a:rPr lang="vi-VN" smtClean="0">
                <a:solidFill>
                  <a:srgbClr val="000000"/>
                </a:solidFill>
                <a:latin typeface="+mj-lt"/>
              </a:rPr>
              <a:t>5</a:t>
            </a:r>
            <a:r>
              <a:rPr lang="en-US">
                <a:solidFill>
                  <a:srgbClr val="000000"/>
                </a:solidFill>
                <a:latin typeface="+mj-lt"/>
              </a:rPr>
              <a:t> </a:t>
            </a:r>
            <a:r>
              <a:rPr lang="vi-VN" smtClean="0">
                <a:solidFill>
                  <a:srgbClr val="000000"/>
                </a:solidFill>
                <a:latin typeface="+mj-lt"/>
              </a:rPr>
              <a:t>hay </a:t>
            </a:r>
            <a:r>
              <a:rPr lang="vi-VN">
                <a:solidFill>
                  <a:srgbClr val="000000"/>
                </a:solidFill>
                <a:latin typeface="+mj-lt"/>
              </a:rPr>
              <a:t>khớp bản lề</a:t>
            </a:r>
            <a:r>
              <a:rPr lang="vi-VN" smtClean="0">
                <a:solidFill>
                  <a:srgbClr val="000000"/>
                </a:solidFill>
                <a:latin typeface="+mj-lt"/>
              </a:rPr>
              <a:t>)</a:t>
            </a:r>
            <a:endParaRPr lang="en-US">
              <a:latin typeface="+mj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5517" y="2125325"/>
            <a:ext cx="737341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/>
              <a:t>Được sử dụng nhiều trong thực tế kỹ thuật</a:t>
            </a:r>
          </a:p>
          <a:p>
            <a:pPr algn="just"/>
            <a:r>
              <a:rPr lang="vi-VN"/>
              <a:t>+ Cơ cấu culít dùng trong máy bào</a:t>
            </a:r>
          </a:p>
          <a:p>
            <a:pPr algn="just"/>
            <a:r>
              <a:rPr lang="vi-VN"/>
              <a:t>+ Cơ cấu tay quay - con trượt dùng trong động cơ nổ, máy ép trục khủy, …</a:t>
            </a:r>
          </a:p>
          <a:p>
            <a:pPr algn="just"/>
            <a:r>
              <a:rPr lang="vi-VN"/>
              <a:t>+ Cơ cấu 4 khâu bản lề dùng trong hệ thống giảm chấn của xe đạp, …</a:t>
            </a:r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530" y="3692218"/>
            <a:ext cx="7501718" cy="293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39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2637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 NIỆM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4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575517" y="776645"/>
            <a:ext cx="7373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</a:rPr>
              <a:t>Định nghĩa và công dụng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75248" y="1526971"/>
            <a:ext cx="17868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smtClean="0"/>
              <a:t>Ư</a:t>
            </a:r>
            <a:r>
              <a:rPr lang="en-US" sz="2400" smtClean="0"/>
              <a:t>u điểm</a:t>
            </a:r>
            <a:endParaRPr lang="en-US" sz="240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8298" y="194624"/>
            <a:ext cx="1123950" cy="152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4398" y="5271158"/>
            <a:ext cx="1847850" cy="13811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75248" y="1910277"/>
            <a:ext cx="79422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en-US" sz="2400">
                <a:latin typeface="+mj-lt"/>
              </a:rPr>
              <a:t>Thành phần tiếp xúc là mặt nên áp suất tiếp xúc </a:t>
            </a:r>
            <a:r>
              <a:rPr lang="en-US" altLang="en-US" sz="2400" smtClean="0">
                <a:latin typeface="+mj-lt"/>
              </a:rPr>
              <a:t>nhỏ</a:t>
            </a:r>
          </a:p>
          <a:p>
            <a:pPr marL="342900" indent="-342900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smtClean="0">
                <a:latin typeface="+mj-lt"/>
              </a:rPr>
              <a:t>Chế tạo đơn giản và công nghệ gia công khớp thấp tương đối hoàn hảo</a:t>
            </a:r>
          </a:p>
          <a:p>
            <a:pPr marL="342900" indent="-342900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smtClean="0">
                <a:latin typeface="+mj-lt"/>
              </a:rPr>
              <a:t>Không cần các biện pháp bảo toàn như ở khớp cao</a:t>
            </a:r>
          </a:p>
          <a:p>
            <a:pPr marL="342900" indent="-342900" algn="just">
              <a:lnSpc>
                <a:spcPct val="15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smtClean="0">
                <a:latin typeface="+mj-lt"/>
              </a:rPr>
              <a:t>Dễ dàng thay đổi kích thước động của cơ cấu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01794" y="4876585"/>
            <a:ext cx="19338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Nhược điểm</a:t>
            </a:r>
            <a:endParaRPr lang="en-US" sz="2400"/>
          </a:p>
        </p:txBody>
      </p:sp>
      <p:sp>
        <p:nvSpPr>
          <p:cNvPr id="14" name="TextBox 13"/>
          <p:cNvSpPr txBox="1"/>
          <p:nvPr/>
        </p:nvSpPr>
        <p:spPr>
          <a:xfrm>
            <a:off x="1531033" y="5546223"/>
            <a:ext cx="4625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smtClean="0"/>
              <a:t>Việc thiết kế các cơ cấu này theo điều kiện cho trước rất khó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51633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2637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 NIỆM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5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575517" y="776645"/>
            <a:ext cx="73734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smtClean="0">
                <a:solidFill>
                  <a:srgbClr val="0000FF"/>
                </a:solidFill>
              </a:rPr>
              <a:t>Đặc điểm và các dạng của cơ cấu 4 khâu bản lề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16" name="TextBox 7"/>
          <p:cNvSpPr txBox="1">
            <a:spLocks noChangeArrowheads="1"/>
          </p:cNvSpPr>
          <p:nvPr/>
        </p:nvSpPr>
        <p:spPr bwMode="auto">
          <a:xfrm>
            <a:off x="1468837" y="3987671"/>
            <a:ext cx="7373411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en-US" sz="2000" smtClean="0">
                <a:latin typeface="+mj-lt"/>
                <a:cs typeface="Times New Roman" panose="02020603050405020304" pitchFamily="18" charset="0"/>
              </a:rPr>
              <a:t>Cơ cấu có 4 khâu nối với nhau bằng 4 khớp bản lề</a:t>
            </a:r>
            <a:endParaRPr lang="en-US" altLang="en-US" sz="2000">
              <a:latin typeface="+mj-lt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en-US" sz="2000">
                <a:latin typeface="+mj-lt"/>
                <a:cs typeface="Times New Roman" panose="02020603050405020304" pitchFamily="18" charset="0"/>
              </a:rPr>
              <a:t>+ Khâu cố định gọi là giá: khâu 4.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sz="2000">
                <a:latin typeface="+mj-lt"/>
                <a:cs typeface="Times New Roman" panose="02020603050405020304" pitchFamily="18" charset="0"/>
              </a:rPr>
              <a:t>+ Khâu đối diện khâu cố định gọi là thanh truyền có chuyển động song phẳng: khâu 2.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altLang="en-US" sz="2000">
                <a:latin typeface="+mj-lt"/>
                <a:cs typeface="Times New Roman" panose="02020603050405020304" pitchFamily="18" charset="0"/>
              </a:rPr>
              <a:t>+ Hai khâu còn lại, nếu quay được toàn vòng gọi là tay quay, nếu không quay được toàn vòng gọi là cần lắc.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6296" y="1559433"/>
            <a:ext cx="4409440" cy="226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22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2637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 NIỆM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6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75517" y="776645"/>
            <a:ext cx="73734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smtClean="0">
                <a:solidFill>
                  <a:srgbClr val="0000FF"/>
                </a:solidFill>
              </a:rPr>
              <a:t>Đặc điểm và các dạng của cơ cấu 4 khâu bản lề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1243328" y="1730752"/>
            <a:ext cx="7827519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tabLst>
                <a:tab pos="539750" algn="l"/>
              </a:tabLs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539750" algn="l"/>
              </a:tabLs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539750" algn="l"/>
              </a:tabLs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539750" algn="l"/>
              </a:tabLs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539750" algn="l"/>
              </a:tabLs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100">
                <a:latin typeface="+mj-lt"/>
              </a:rPr>
              <a:t>- Được dùng nhiều trong thực tế</a:t>
            </a:r>
            <a:endParaRPr lang="ru-RU" altLang="en-US" sz="2100">
              <a:latin typeface="+mj-lt"/>
            </a:endParaRPr>
          </a:p>
          <a:p>
            <a:pPr eaLnBrk="1" hangingPunct="1"/>
            <a:r>
              <a:rPr lang="en-US" altLang="en-US" sz="2100">
                <a:latin typeface="+mj-lt"/>
              </a:rPr>
              <a:t>	+ khâu 1 quay, khâu 3 quay: cơ cấu hình bình hành …</a:t>
            </a:r>
            <a:endParaRPr lang="ru-RU" altLang="en-US" sz="2100">
              <a:latin typeface="+mj-lt"/>
            </a:endParaRPr>
          </a:p>
          <a:p>
            <a:pPr eaLnBrk="1" hangingPunct="1"/>
            <a:r>
              <a:rPr lang="en-US" altLang="en-US" sz="2100">
                <a:latin typeface="+mj-lt"/>
              </a:rPr>
              <a:t>	+ khâu 1 quay, khâu 3 lắc: cơ cấu ba-tăng máy dệt …</a:t>
            </a:r>
            <a:endParaRPr lang="ru-RU" altLang="en-US" sz="2100">
              <a:latin typeface="+mj-lt"/>
            </a:endParaRPr>
          </a:p>
          <a:p>
            <a:pPr eaLnBrk="1" hangingPunct="1"/>
            <a:r>
              <a:rPr lang="en-US" altLang="en-US" sz="2100">
                <a:latin typeface="+mj-lt"/>
              </a:rPr>
              <a:t>	+ khâu 1 lắc, khâu 3 quay: cơ cấu bàn đạp máy may …</a:t>
            </a:r>
          </a:p>
          <a:p>
            <a:pPr eaLnBrk="1" hangingPunct="1"/>
            <a:r>
              <a:rPr lang="en-US" altLang="en-US" sz="2100">
                <a:latin typeface="+mj-lt"/>
              </a:rPr>
              <a:t>	+ khâu 1 lắc, khâu 3 lắc: cơ cấu đo vải …</a:t>
            </a:r>
            <a:r>
              <a:rPr lang="ru-RU" altLang="en-US" sz="2100">
                <a:latin typeface="+mj-lt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8992" y="4085342"/>
            <a:ext cx="2834656" cy="27819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801" y="3553083"/>
            <a:ext cx="4093286" cy="14422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4785" y="5109518"/>
            <a:ext cx="3444606" cy="175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03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2637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 NIỆM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7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75517" y="776645"/>
            <a:ext cx="73734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smtClean="0">
                <a:solidFill>
                  <a:srgbClr val="0000FF"/>
                </a:solidFill>
              </a:rPr>
              <a:t>Đặc điểm và các dạng của cơ cấu 4 khâu bản lề</a:t>
            </a:r>
            <a:endParaRPr lang="en-US" sz="2800" b="1">
              <a:solidFill>
                <a:srgbClr val="0000FF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195" y="2417951"/>
            <a:ext cx="2981325" cy="32004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8048" y="1974592"/>
            <a:ext cx="2895600" cy="14763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8048" y="4576995"/>
            <a:ext cx="2876550" cy="1504950"/>
          </a:xfrm>
          <a:prstGeom prst="rect">
            <a:avLst/>
          </a:prstGeom>
        </p:spPr>
      </p:pic>
      <p:sp>
        <p:nvSpPr>
          <p:cNvPr id="2" name="Right Arrow 1"/>
          <p:cNvSpPr/>
          <p:nvPr/>
        </p:nvSpPr>
        <p:spPr>
          <a:xfrm rot="20252075">
            <a:off x="4338073" y="3149963"/>
            <a:ext cx="1132423" cy="30577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 rot="2027000">
            <a:off x="4364120" y="4424106"/>
            <a:ext cx="1132423" cy="30577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5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2637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 NIỆM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8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75517" y="776645"/>
            <a:ext cx="73734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smtClean="0">
                <a:solidFill>
                  <a:srgbClr val="0000FF"/>
                </a:solidFill>
              </a:rPr>
              <a:t>Đặc điểm và các dạng của cơ cấu 4 khâu bản lề</a:t>
            </a:r>
            <a:endParaRPr lang="en-US" sz="2800" b="1">
              <a:solidFill>
                <a:srgbClr val="0000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68" y="3382730"/>
            <a:ext cx="7280080" cy="270613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75516" y="1838473"/>
            <a:ext cx="73734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/>
              <a:t>Từ cơ cấu tay quay - con trượt chính tâm, đổi khâu 1 làm giá → cơ cấu </a:t>
            </a:r>
            <a:r>
              <a:rPr lang="vi-VN" sz="2400" smtClean="0"/>
              <a:t>cu-lít</a:t>
            </a:r>
            <a:r>
              <a:rPr lang="en-US" sz="2400" smtClean="0"/>
              <a:t> lắc (cơ cấu xylanh quay)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74084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2637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 NIỆM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9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75517" y="776645"/>
            <a:ext cx="73734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smtClean="0">
                <a:solidFill>
                  <a:srgbClr val="0000FF"/>
                </a:solidFill>
              </a:rPr>
              <a:t>Đặc điểm và các dạng của cơ cấu 4 khâu bản lề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04785" y="1930806"/>
            <a:ext cx="80660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/>
              <a:t>Từ cơ cấu tay quay - con trượt chính tâm, đổi khâu 2 làm giá → cơ cấu cu-lít </a:t>
            </a:r>
            <a:endParaRPr lang="en-US" sz="24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008" y="3429599"/>
            <a:ext cx="3601170" cy="21983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9172" y="2597084"/>
            <a:ext cx="3064476" cy="386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48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2637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 NIỆM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10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75517" y="776645"/>
            <a:ext cx="73734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smtClean="0">
                <a:solidFill>
                  <a:srgbClr val="0000FF"/>
                </a:solidFill>
              </a:rPr>
              <a:t>Đặc điểm và các dạng của cơ cấu 4 khâu bản lề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22173" y="1930806"/>
            <a:ext cx="76267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400"/>
              <a:t>Từ cơ cấu cu-lít, cho khớp B lùi ra </a:t>
            </a:r>
            <a:r>
              <a:rPr lang="vi-VN" sz="2400" smtClean="0">
                <a:sym typeface="Symbol" panose="05050102010706020507" pitchFamily="18" charset="2"/>
              </a:rPr>
              <a:t></a:t>
            </a:r>
            <a:r>
              <a:rPr lang="vi-VN" sz="2400" smtClean="0"/>
              <a:t> </a:t>
            </a:r>
            <a:r>
              <a:rPr lang="vi-VN" sz="2400"/>
              <a:t>theo phương của giá 1 → cơ cấu tang </a:t>
            </a:r>
            <a:endParaRPr lang="en-US" sz="24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086" y="3089189"/>
            <a:ext cx="6530928" cy="2888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83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2637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 NIỆM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11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75517" y="776645"/>
            <a:ext cx="73734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smtClean="0">
                <a:solidFill>
                  <a:srgbClr val="0000FF"/>
                </a:solidFill>
              </a:rPr>
              <a:t>Đặc điểm và các dạng của cơ cấu 4 khâu bản lề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75517" y="1802999"/>
            <a:ext cx="73734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400"/>
              <a:t>Từ cơ cấu cu-lít, cho khớp A lùi ra </a:t>
            </a:r>
            <a:r>
              <a:rPr lang="vi-VN" sz="2400" smtClean="0">
                <a:sym typeface="Symbol" panose="05050102010706020507" pitchFamily="18" charset="2"/>
              </a:rPr>
              <a:t></a:t>
            </a:r>
            <a:r>
              <a:rPr lang="vi-VN" sz="2400" smtClean="0"/>
              <a:t> </a:t>
            </a:r>
            <a:r>
              <a:rPr lang="vi-VN" sz="2400"/>
              <a:t>theo phương của giá 1 → cơ cấu sin </a:t>
            </a:r>
            <a:endParaRPr lang="en-US" sz="24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892" y="2889588"/>
            <a:ext cx="6336660" cy="3968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7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2637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 NIỆM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12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75517" y="776645"/>
            <a:ext cx="73734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smtClean="0">
                <a:solidFill>
                  <a:srgbClr val="0000FF"/>
                </a:solidFill>
              </a:rPr>
              <a:t>Đặc điểm và các dạng của cơ cấu 4 khâu bản lề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48033" y="1930806"/>
            <a:ext cx="72578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/>
              <a:t>Từ cơ cấu sin, đổi khâu 4 làm giá → cơ cấu ellipse </a:t>
            </a:r>
            <a:endParaRPr lang="en-US" sz="24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6037" y="2884913"/>
            <a:ext cx="6852370" cy="270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966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26372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KHÁI NIỆM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13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575517" y="776645"/>
            <a:ext cx="73734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2"/>
            </a:pPr>
            <a:r>
              <a:rPr lang="en-US" sz="2800" b="1" smtClean="0">
                <a:solidFill>
                  <a:srgbClr val="0000FF"/>
                </a:solidFill>
              </a:rPr>
              <a:t>Đặc điểm và các dạng của cơ cấu 4 khâu bản lề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98605" y="1930806"/>
            <a:ext cx="73072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/>
              <a:t>Từ cơ cấu sin, đổi khâu 2 làm giá → cơ cấu oldham </a:t>
            </a:r>
            <a:endParaRPr lang="en-US" sz="24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3415" y="2592525"/>
            <a:ext cx="5612976" cy="385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50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53303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Đặc điểm chuyển động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59225" y="973283"/>
            <a:ext cx="6658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</a:rPr>
              <a:t>Tỷ số truyền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14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651907" y="1542415"/>
            <a:ext cx="73683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000"/>
              <a:t>Trong cơ cấu 4 khâu bản lề</a:t>
            </a:r>
            <a:br>
              <a:rPr lang="vi-VN" sz="2000"/>
            </a:br>
            <a:r>
              <a:rPr lang="vi-VN" sz="2000"/>
              <a:t>+ khâu dẫn 1 quay đều với vận tốc góc </a:t>
            </a:r>
            <a:r>
              <a:rPr lang="el-GR" sz="2000">
                <a:sym typeface="Symbol" panose="05050102010706020507" pitchFamily="18" charset="2"/>
              </a:rPr>
              <a:t></a:t>
            </a:r>
            <a:r>
              <a:rPr lang="el-GR" sz="2000" baseline="-25000" smtClean="0"/>
              <a:t>1</a:t>
            </a:r>
            <a:r>
              <a:rPr lang="el-GR" sz="2000"/>
              <a:t/>
            </a:r>
            <a:br>
              <a:rPr lang="el-GR" sz="2000"/>
            </a:br>
            <a:r>
              <a:rPr lang="el-GR" sz="2000"/>
              <a:t>+ </a:t>
            </a:r>
            <a:r>
              <a:rPr lang="vi-VN" sz="2000"/>
              <a:t>khâu 2 chuyển động song phẳng với vận tốc góc </a:t>
            </a:r>
            <a:r>
              <a:rPr lang="el-GR" sz="2000" smtClean="0">
                <a:sym typeface="Symbol" panose="05050102010706020507" pitchFamily="18" charset="2"/>
              </a:rPr>
              <a:t></a:t>
            </a:r>
            <a:r>
              <a:rPr lang="el-GR" sz="2000" baseline="-25000" smtClean="0"/>
              <a:t>2</a:t>
            </a:r>
            <a:r>
              <a:rPr lang="el-GR" sz="2000"/>
              <a:t/>
            </a:r>
            <a:br>
              <a:rPr lang="el-GR" sz="2000"/>
            </a:br>
            <a:r>
              <a:rPr lang="el-GR" sz="2000"/>
              <a:t>+ </a:t>
            </a:r>
            <a:r>
              <a:rPr lang="vi-VN" sz="2000"/>
              <a:t>khâu bị dẫn 3 quay với vận tốc góc </a:t>
            </a:r>
            <a:r>
              <a:rPr lang="el-GR" sz="2000">
                <a:sym typeface="Symbol" panose="05050102010706020507" pitchFamily="18" charset="2"/>
              </a:rPr>
              <a:t></a:t>
            </a:r>
            <a:r>
              <a:rPr lang="el-GR" sz="2000" baseline="-25000" smtClean="0"/>
              <a:t>3</a:t>
            </a:r>
            <a:r>
              <a:rPr lang="el-GR" sz="2000" smtClean="0"/>
              <a:t> </a:t>
            </a:r>
            <a:endParaRPr lang="en-US" sz="2000"/>
          </a:p>
        </p:txBody>
      </p:sp>
      <p:sp>
        <p:nvSpPr>
          <p:cNvPr id="5" name="Rectangle 4"/>
          <p:cNvSpPr/>
          <p:nvPr/>
        </p:nvSpPr>
        <p:spPr>
          <a:xfrm>
            <a:off x="3880023" y="2911766"/>
            <a:ext cx="52639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000">
                <a:solidFill>
                  <a:srgbClr val="000000"/>
                </a:solidFill>
              </a:rPr>
              <a:t>Tỉ số truyền giữa hai khâu tùy ý của một </a:t>
            </a:r>
            <a:r>
              <a:rPr lang="vi-VN" sz="2000" smtClean="0">
                <a:solidFill>
                  <a:srgbClr val="000000"/>
                </a:solidFill>
              </a:rPr>
              <a:t>cơ</a:t>
            </a:r>
            <a:r>
              <a:rPr lang="en-US" sz="2000" smtClean="0">
                <a:solidFill>
                  <a:srgbClr val="000000"/>
                </a:solidFill>
              </a:rPr>
              <a:t> </a:t>
            </a:r>
            <a:r>
              <a:rPr lang="vi-VN" sz="2000" smtClean="0">
                <a:solidFill>
                  <a:srgbClr val="000000"/>
                </a:solidFill>
              </a:rPr>
              <a:t>cấu </a:t>
            </a:r>
            <a:r>
              <a:rPr lang="vi-VN" sz="2000">
                <a:solidFill>
                  <a:srgbClr val="000000"/>
                </a:solidFill>
              </a:rPr>
              <a:t>là tỉ số vận tốc góc giữa hai khâu đó</a:t>
            </a:r>
            <a:r>
              <a:rPr lang="vi-VN" sz="2000"/>
              <a:t> </a:t>
            </a:r>
            <a:endParaRPr lang="en-US" sz="200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2858488"/>
              </p:ext>
            </p:extLst>
          </p:nvPr>
        </p:nvGraphicFramePr>
        <p:xfrm>
          <a:off x="5781825" y="3801657"/>
          <a:ext cx="1856774" cy="742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0" name="Equation" r:id="rId4" imgW="1079280" imgH="431640" progId="Equation.DSMT4">
                  <p:embed/>
                </p:oleObj>
              </mc:Choice>
              <mc:Fallback>
                <p:oleObj name="Equation" r:id="rId4" imgW="107928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81825" y="3801657"/>
                        <a:ext cx="1856774" cy="742710"/>
                      </a:xfrm>
                      <a:prstGeom prst="rect">
                        <a:avLst/>
                      </a:prstGeom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4219650" y="4926810"/>
            <a:ext cx="49811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000">
                <a:solidFill>
                  <a:srgbClr val="000000"/>
                </a:solidFill>
              </a:rPr>
              <a:t>Tỉ số truyền của cơ cấu là tỉ số truyền </a:t>
            </a:r>
            <a:r>
              <a:rPr lang="vi-VN" sz="2000" smtClean="0">
                <a:solidFill>
                  <a:srgbClr val="000000"/>
                </a:solidFill>
              </a:rPr>
              <a:t>giữa</a:t>
            </a:r>
            <a:r>
              <a:rPr lang="en-US" sz="2000" smtClean="0">
                <a:solidFill>
                  <a:srgbClr val="000000"/>
                </a:solidFill>
              </a:rPr>
              <a:t> </a:t>
            </a:r>
            <a:r>
              <a:rPr lang="vi-VN" sz="2000" smtClean="0">
                <a:solidFill>
                  <a:srgbClr val="000000"/>
                </a:solidFill>
              </a:rPr>
              <a:t>khâu </a:t>
            </a:r>
            <a:r>
              <a:rPr lang="vi-VN" sz="2000">
                <a:solidFill>
                  <a:srgbClr val="000000"/>
                </a:solidFill>
              </a:rPr>
              <a:t>dẫn và khâu bị dẫn của cơ cấu</a:t>
            </a:r>
            <a:r>
              <a:rPr lang="vi-VN" sz="2000"/>
              <a:t> </a:t>
            </a:r>
            <a:endParaRPr lang="en-US" sz="200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8789153"/>
              </p:ext>
            </p:extLst>
          </p:nvPr>
        </p:nvGraphicFramePr>
        <p:xfrm>
          <a:off x="6114880" y="5937207"/>
          <a:ext cx="866689" cy="736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1" name="Equation" r:id="rId6" imgW="507960" imgH="431640" progId="Equation.DSMT4">
                  <p:embed/>
                </p:oleObj>
              </mc:Choice>
              <mc:Fallback>
                <p:oleObj name="Equation" r:id="rId6" imgW="50796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114880" y="5937207"/>
                        <a:ext cx="866689" cy="736685"/>
                      </a:xfrm>
                      <a:prstGeom prst="rect">
                        <a:avLst/>
                      </a:prstGeom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917" y="3399668"/>
            <a:ext cx="3625106" cy="2235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49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53303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Đặc điểm chuyển động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59225" y="973283"/>
            <a:ext cx="6658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</a:rPr>
              <a:t>Tỷ số truyền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15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121031" y="1543155"/>
            <a:ext cx="79498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000" i="1">
                <a:solidFill>
                  <a:srgbClr val="000000"/>
                </a:solidFill>
              </a:rPr>
              <a:t>Định lý Kennedy: </a:t>
            </a:r>
            <a:r>
              <a:rPr lang="vi-VN" sz="2000" i="1">
                <a:solidFill>
                  <a:srgbClr val="0065CC"/>
                </a:solidFill>
              </a:rPr>
              <a:t>Trong cơ cấu 4 khâu bản lề, tâm quay tức thời trong </a:t>
            </a:r>
            <a:r>
              <a:rPr lang="vi-VN" sz="2000" i="1" smtClean="0">
                <a:solidFill>
                  <a:srgbClr val="0065CC"/>
                </a:solidFill>
              </a:rPr>
              <a:t>chuyển</a:t>
            </a:r>
            <a:r>
              <a:rPr lang="en-US" sz="2000" i="1" smtClean="0">
                <a:solidFill>
                  <a:srgbClr val="0065CC"/>
                </a:solidFill>
              </a:rPr>
              <a:t> </a:t>
            </a:r>
            <a:r>
              <a:rPr lang="vi-VN" sz="2000" i="1" smtClean="0">
                <a:solidFill>
                  <a:srgbClr val="0065CC"/>
                </a:solidFill>
              </a:rPr>
              <a:t>động </a:t>
            </a:r>
            <a:r>
              <a:rPr lang="vi-VN" sz="2000" i="1">
                <a:solidFill>
                  <a:srgbClr val="0065CC"/>
                </a:solidFill>
              </a:rPr>
              <a:t>tương đối giữa hai khâu đối diện là giao điểm giữa </a:t>
            </a:r>
            <a:r>
              <a:rPr lang="vi-VN" sz="2000" i="1" smtClean="0">
                <a:solidFill>
                  <a:srgbClr val="0065CC"/>
                </a:solidFill>
              </a:rPr>
              <a:t>hai</a:t>
            </a:r>
            <a:r>
              <a:rPr lang="en-US" sz="2000" i="1" smtClean="0">
                <a:solidFill>
                  <a:srgbClr val="0065CC"/>
                </a:solidFill>
              </a:rPr>
              <a:t> </a:t>
            </a:r>
            <a:r>
              <a:rPr lang="vi-VN" sz="2000" i="1" smtClean="0">
                <a:solidFill>
                  <a:srgbClr val="0065CC"/>
                </a:solidFill>
              </a:rPr>
              <a:t>đường </a:t>
            </a:r>
            <a:r>
              <a:rPr lang="vi-VN" sz="2000" i="1">
                <a:solidFill>
                  <a:srgbClr val="0065CC"/>
                </a:solidFill>
              </a:rPr>
              <a:t>tâm của </a:t>
            </a:r>
            <a:r>
              <a:rPr lang="vi-VN" sz="2000" i="1" smtClean="0">
                <a:solidFill>
                  <a:srgbClr val="0065CC"/>
                </a:solidFill>
              </a:rPr>
              <a:t>hai</a:t>
            </a:r>
            <a:r>
              <a:rPr lang="en-US" sz="2000" i="1" smtClean="0">
                <a:solidFill>
                  <a:srgbClr val="0065CC"/>
                </a:solidFill>
              </a:rPr>
              <a:t> </a:t>
            </a:r>
            <a:r>
              <a:rPr lang="vi-VN" sz="2000" i="1" smtClean="0">
                <a:solidFill>
                  <a:srgbClr val="0065CC"/>
                </a:solidFill>
              </a:rPr>
              <a:t>khâu </a:t>
            </a:r>
            <a:r>
              <a:rPr lang="vi-VN" sz="2000" i="1">
                <a:solidFill>
                  <a:srgbClr val="0065CC"/>
                </a:solidFill>
              </a:rPr>
              <a:t>còn </a:t>
            </a:r>
            <a:r>
              <a:rPr lang="vi-VN" sz="2000" i="1" smtClean="0">
                <a:solidFill>
                  <a:srgbClr val="0065CC"/>
                </a:solidFill>
              </a:rPr>
              <a:t>lạ</a:t>
            </a:r>
            <a:r>
              <a:rPr lang="en-US" sz="2000" i="1" smtClean="0">
                <a:solidFill>
                  <a:srgbClr val="0065CC"/>
                </a:solidFill>
              </a:rPr>
              <a:t>.</a:t>
            </a:r>
            <a:r>
              <a:rPr lang="vi-VN" sz="2000" i="1" smtClean="0"/>
              <a:t> </a:t>
            </a:r>
            <a:endParaRPr lang="en-US" sz="2000" i="1"/>
          </a:p>
        </p:txBody>
      </p:sp>
      <p:sp>
        <p:nvSpPr>
          <p:cNvPr id="13" name="Rectangle 12"/>
          <p:cNvSpPr/>
          <p:nvPr/>
        </p:nvSpPr>
        <p:spPr>
          <a:xfrm>
            <a:off x="1026331" y="5806911"/>
            <a:ext cx="81392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000" i="1">
                <a:solidFill>
                  <a:srgbClr val="000000"/>
                </a:solidFill>
              </a:rPr>
              <a:t>Định lý Willis: </a:t>
            </a:r>
            <a:r>
              <a:rPr lang="vi-VN" sz="2000" i="1">
                <a:solidFill>
                  <a:srgbClr val="0065CC"/>
                </a:solidFill>
              </a:rPr>
              <a:t>Trong cơ cấu bốn khâu bản lề, đường thanh truyền chia </a:t>
            </a:r>
            <a:r>
              <a:rPr lang="vi-VN" sz="2000" i="1" smtClean="0">
                <a:solidFill>
                  <a:srgbClr val="0065CC"/>
                </a:solidFill>
              </a:rPr>
              <a:t>đường</a:t>
            </a:r>
            <a:r>
              <a:rPr lang="en-US" sz="2000" i="1" smtClean="0">
                <a:solidFill>
                  <a:srgbClr val="0065CC"/>
                </a:solidFill>
              </a:rPr>
              <a:t> </a:t>
            </a:r>
            <a:r>
              <a:rPr lang="vi-VN" sz="2000" i="1" smtClean="0">
                <a:solidFill>
                  <a:srgbClr val="0065CC"/>
                </a:solidFill>
              </a:rPr>
              <a:t>giá </a:t>
            </a:r>
            <a:r>
              <a:rPr lang="vi-VN" sz="2000" i="1">
                <a:solidFill>
                  <a:srgbClr val="0065CC"/>
                </a:solidFill>
              </a:rPr>
              <a:t>ra làm hai phần tỉ lệ nghịch với </a:t>
            </a:r>
            <a:r>
              <a:rPr lang="vi-VN" sz="2000" i="1" smtClean="0">
                <a:solidFill>
                  <a:srgbClr val="0065CC"/>
                </a:solidFill>
              </a:rPr>
              <a:t>vận</a:t>
            </a:r>
            <a:r>
              <a:rPr lang="en-US" sz="2000" i="1" smtClean="0">
                <a:solidFill>
                  <a:srgbClr val="0065CC"/>
                </a:solidFill>
              </a:rPr>
              <a:t> </a:t>
            </a:r>
            <a:r>
              <a:rPr lang="vi-VN" sz="2000" i="1" smtClean="0">
                <a:solidFill>
                  <a:srgbClr val="0065CC"/>
                </a:solidFill>
              </a:rPr>
              <a:t>tốc </a:t>
            </a:r>
            <a:r>
              <a:rPr lang="vi-VN" sz="2000" i="1">
                <a:solidFill>
                  <a:srgbClr val="0065CC"/>
                </a:solidFill>
              </a:rPr>
              <a:t>của hai khâu nối giá</a:t>
            </a:r>
            <a:r>
              <a:rPr lang="vi-VN" sz="2000" i="1"/>
              <a:t> </a:t>
            </a:r>
            <a:endParaRPr lang="en-US" sz="2000" i="1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1720842"/>
              </p:ext>
            </p:extLst>
          </p:nvPr>
        </p:nvGraphicFramePr>
        <p:xfrm>
          <a:off x="5638078" y="3172186"/>
          <a:ext cx="2680130" cy="1705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8" name="Equation" r:id="rId4" imgW="1396800" imgH="888840" progId="Equation.DSMT4">
                  <p:embed/>
                </p:oleObj>
              </mc:Choice>
              <mc:Fallback>
                <p:oleObj name="Equation" r:id="rId4" imgW="1396800" imgH="8888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38078" y="3172186"/>
                        <a:ext cx="2680130" cy="1705104"/>
                      </a:xfrm>
                      <a:prstGeom prst="rect">
                        <a:avLst/>
                      </a:prstGeom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1031" y="3025577"/>
            <a:ext cx="3714750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0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53303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Đặc điểm chuyển động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59225" y="973283"/>
            <a:ext cx="6658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</a:rPr>
              <a:t>Tỷ số truyền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16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404744" y="1496503"/>
            <a:ext cx="7208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>
                <a:solidFill>
                  <a:srgbClr val="000000"/>
                </a:solidFill>
              </a:rPr>
              <a:t>Đặc điểm động học cơ cấu 4 khâu bản lề</a:t>
            </a:r>
            <a:r>
              <a:rPr lang="vi-VN" sz="2400"/>
              <a:t> </a:t>
            </a:r>
            <a:endParaRPr lang="en-US" sz="2400"/>
          </a:p>
        </p:txBody>
      </p:sp>
      <p:sp>
        <p:nvSpPr>
          <p:cNvPr id="6" name="Rectangle 5"/>
          <p:cNvSpPr/>
          <p:nvPr/>
        </p:nvSpPr>
        <p:spPr>
          <a:xfrm>
            <a:off x="1004785" y="2040297"/>
            <a:ext cx="80660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200">
                <a:solidFill>
                  <a:srgbClr val="000000"/>
                </a:solidFill>
              </a:rPr>
              <a:t>Tỉ số truyền là một đại lượng biến </a:t>
            </a:r>
            <a:r>
              <a:rPr lang="vi-VN" sz="2200" smtClean="0">
                <a:solidFill>
                  <a:srgbClr val="000000"/>
                </a:solidFill>
              </a:rPr>
              <a:t>thiên</a:t>
            </a:r>
            <a:r>
              <a:rPr lang="en-US" sz="2200" smtClean="0">
                <a:solidFill>
                  <a:srgbClr val="000000"/>
                </a:solidFill>
              </a:rPr>
              <a:t> </a:t>
            </a:r>
            <a:r>
              <a:rPr lang="vi-VN" sz="2200" smtClean="0">
                <a:solidFill>
                  <a:srgbClr val="000000"/>
                </a:solidFill>
              </a:rPr>
              <a:t>phụ </a:t>
            </a:r>
            <a:r>
              <a:rPr lang="vi-VN" sz="2200">
                <a:solidFill>
                  <a:srgbClr val="000000"/>
                </a:solidFill>
              </a:rPr>
              <a:t>thuộc vị trí cơ </a:t>
            </a:r>
            <a:r>
              <a:rPr lang="vi-VN" sz="2200" smtClean="0">
                <a:solidFill>
                  <a:srgbClr val="000000"/>
                </a:solidFill>
              </a:rPr>
              <a:t>cấu</a:t>
            </a:r>
            <a:endParaRPr lang="en-US" sz="2200"/>
          </a:p>
        </p:txBody>
      </p:sp>
      <p:sp>
        <p:nvSpPr>
          <p:cNvPr id="7" name="Rectangle 6"/>
          <p:cNvSpPr/>
          <p:nvPr/>
        </p:nvSpPr>
        <p:spPr>
          <a:xfrm>
            <a:off x="1268819" y="3564914"/>
            <a:ext cx="76033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solidFill>
                  <a:srgbClr val="000000"/>
                </a:solidFill>
              </a:rPr>
              <a:t>P</a:t>
            </a:r>
            <a:r>
              <a:rPr lang="en-US" sz="2400" baseline="-25000" smtClean="0">
                <a:solidFill>
                  <a:srgbClr val="000000"/>
                </a:solidFill>
              </a:rPr>
              <a:t>13</a:t>
            </a:r>
            <a:r>
              <a:rPr lang="en-US" sz="2400" smtClean="0">
                <a:solidFill>
                  <a:srgbClr val="000000"/>
                </a:solidFill>
              </a:rPr>
              <a:t> </a:t>
            </a:r>
            <a:r>
              <a:rPr lang="en-US" sz="2400">
                <a:solidFill>
                  <a:srgbClr val="000000"/>
                </a:solidFill>
              </a:rPr>
              <a:t>chia ngoài đoạn AD → i</a:t>
            </a:r>
            <a:r>
              <a:rPr lang="en-US" sz="2400" baseline="-25000">
                <a:solidFill>
                  <a:srgbClr val="000000"/>
                </a:solidFill>
              </a:rPr>
              <a:t>13</a:t>
            </a:r>
            <a:r>
              <a:rPr lang="en-US" sz="2400">
                <a:solidFill>
                  <a:srgbClr val="000000"/>
                </a:solidFill>
              </a:rPr>
              <a:t> &gt; 0: </a:t>
            </a:r>
            <a:r>
              <a:rPr lang="el-GR" sz="2400" smtClean="0">
                <a:solidFill>
                  <a:srgbClr val="000000"/>
                </a:solidFill>
                <a:sym typeface="Symbol" panose="05050102010706020507" pitchFamily="18" charset="2"/>
              </a:rPr>
              <a:t></a:t>
            </a:r>
            <a:r>
              <a:rPr lang="el-GR" sz="2400" baseline="-25000" smtClean="0">
                <a:solidFill>
                  <a:srgbClr val="000000"/>
                </a:solidFill>
              </a:rPr>
              <a:t>1</a:t>
            </a:r>
            <a:r>
              <a:rPr lang="el-GR" sz="2400" smtClean="0">
                <a:solidFill>
                  <a:srgbClr val="000000"/>
                </a:solidFill>
              </a:rPr>
              <a:t> </a:t>
            </a:r>
            <a:r>
              <a:rPr lang="en-US" sz="2400">
                <a:solidFill>
                  <a:srgbClr val="000000"/>
                </a:solidFill>
              </a:rPr>
              <a:t>cùng chiều </a:t>
            </a:r>
            <a:r>
              <a:rPr lang="el-GR" sz="2400" smtClean="0">
                <a:solidFill>
                  <a:srgbClr val="000000"/>
                </a:solidFill>
                <a:sym typeface="Symbol" panose="05050102010706020507" pitchFamily="18" charset="2"/>
              </a:rPr>
              <a:t></a:t>
            </a:r>
            <a:r>
              <a:rPr lang="en-US" sz="2400" baseline="-25000" smtClean="0">
                <a:solidFill>
                  <a:srgbClr val="000000"/>
                </a:solidFill>
              </a:rPr>
              <a:t>3</a:t>
            </a:r>
            <a:r>
              <a:rPr lang="el-GR" sz="2400" smtClean="0"/>
              <a:t> </a:t>
            </a:r>
            <a:r>
              <a:rPr lang="el-GR" sz="2400"/>
              <a:t/>
            </a:r>
            <a:br>
              <a:rPr lang="el-GR" sz="2400"/>
            </a:br>
            <a:r>
              <a:rPr lang="vi-VN" sz="2400" smtClean="0"/>
              <a:t>P</a:t>
            </a:r>
            <a:r>
              <a:rPr lang="vi-VN" sz="2400" baseline="-25000" smtClean="0"/>
              <a:t>13</a:t>
            </a:r>
            <a:r>
              <a:rPr lang="vi-VN" sz="2400" smtClean="0"/>
              <a:t> </a:t>
            </a:r>
            <a:r>
              <a:rPr lang="vi-VN" sz="2400"/>
              <a:t>chia trong đoạn AD → i</a:t>
            </a:r>
            <a:r>
              <a:rPr lang="vi-VN" sz="2400" baseline="-25000"/>
              <a:t>13</a:t>
            </a:r>
            <a:r>
              <a:rPr lang="vi-VN" sz="2400"/>
              <a:t> &lt; 0: </a:t>
            </a:r>
            <a:r>
              <a:rPr lang="el-GR" sz="2400" smtClean="0">
                <a:sym typeface="Symbol" panose="05050102010706020507" pitchFamily="18" charset="2"/>
              </a:rPr>
              <a:t></a:t>
            </a:r>
            <a:r>
              <a:rPr lang="el-GR" sz="2400" baseline="-25000" smtClean="0"/>
              <a:t>1</a:t>
            </a:r>
            <a:r>
              <a:rPr lang="el-GR" sz="2400" smtClean="0"/>
              <a:t> </a:t>
            </a:r>
            <a:r>
              <a:rPr lang="vi-VN" sz="2400"/>
              <a:t>ngược chiều </a:t>
            </a:r>
            <a:r>
              <a:rPr lang="el-GR" sz="2400" smtClean="0">
                <a:sym typeface="Symbol" panose="05050102010706020507" pitchFamily="18" charset="2"/>
              </a:rPr>
              <a:t></a:t>
            </a:r>
            <a:r>
              <a:rPr lang="el-GR" sz="2400" baseline="-25000" smtClean="0"/>
              <a:t>3</a:t>
            </a:r>
            <a:r>
              <a:rPr lang="el-GR" sz="2400" smtClean="0"/>
              <a:t> </a:t>
            </a:r>
            <a:endParaRPr lang="en-US" sz="240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2405" y="4487765"/>
            <a:ext cx="6850822" cy="2228134"/>
          </a:xfrm>
          <a:prstGeom prst="rect">
            <a:avLst/>
          </a:prstGeom>
        </p:spPr>
      </p:pic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4564312"/>
              </p:ext>
            </p:extLst>
          </p:nvPr>
        </p:nvGraphicFramePr>
        <p:xfrm>
          <a:off x="3669937" y="2553313"/>
          <a:ext cx="1978336" cy="9092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Equation" r:id="rId5" imgW="939600" imgH="431640" progId="Equation.DSMT4">
                  <p:embed/>
                </p:oleObj>
              </mc:Choice>
              <mc:Fallback>
                <p:oleObj name="Equation" r:id="rId5" imgW="93960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69937" y="2553313"/>
                        <a:ext cx="1978336" cy="909244"/>
                      </a:xfrm>
                      <a:prstGeom prst="rect">
                        <a:avLst/>
                      </a:prstGeom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5775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53303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Đặc điểm chuyển động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59225" y="973283"/>
            <a:ext cx="6658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</a:rPr>
              <a:t>Tỷ số truyền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17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803" y="2071370"/>
            <a:ext cx="5457825" cy="377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34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53303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Đặc điểm chuyển động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59225" y="973283"/>
            <a:ext cx="6658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smtClean="0">
                <a:solidFill>
                  <a:srgbClr val="0000FF"/>
                </a:solidFill>
              </a:rPr>
              <a:t>Tỷ số truyền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18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659225" y="1595628"/>
            <a:ext cx="73502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>
                <a:solidFill>
                  <a:srgbClr val="000000"/>
                </a:solidFill>
              </a:rPr>
              <a:t>Đặc điểm động học cơ cấu 4 khâu bản lề</a:t>
            </a:r>
            <a:r>
              <a:rPr lang="vi-VN" sz="2400"/>
              <a:t> </a:t>
            </a:r>
            <a:endParaRPr lang="en-US" sz="2400"/>
          </a:p>
        </p:txBody>
      </p:sp>
      <p:sp>
        <p:nvSpPr>
          <p:cNvPr id="8" name="Rectangle 7"/>
          <p:cNvSpPr/>
          <p:nvPr/>
        </p:nvSpPr>
        <p:spPr>
          <a:xfrm>
            <a:off x="1071562" y="2074747"/>
            <a:ext cx="80660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>
                <a:solidFill>
                  <a:srgbClr val="000000"/>
                </a:solidFill>
              </a:rPr>
              <a:t>Khi tay quay AB và thanh truyền BC duỗi thẳng hay </a:t>
            </a:r>
            <a:r>
              <a:rPr lang="en-US" sz="2000" smtClean="0">
                <a:solidFill>
                  <a:srgbClr val="000000"/>
                </a:solidFill>
              </a:rPr>
              <a:t>chập lại, </a:t>
            </a:r>
            <a:r>
              <a:rPr lang="en-US" sz="2000">
                <a:solidFill>
                  <a:srgbClr val="000000"/>
                </a:solidFill>
              </a:rPr>
              <a:t>tức P</a:t>
            </a:r>
            <a:r>
              <a:rPr lang="en-US" sz="2000" baseline="-25000">
                <a:solidFill>
                  <a:srgbClr val="000000"/>
                </a:solidFill>
              </a:rPr>
              <a:t>13</a:t>
            </a:r>
            <a:r>
              <a:rPr lang="en-US" sz="2000">
                <a:solidFill>
                  <a:srgbClr val="000000"/>
                </a:solidFill>
              </a:rPr>
              <a:t> ≡ </a:t>
            </a:r>
            <a:r>
              <a:rPr lang="en-US" sz="2000" smtClean="0">
                <a:solidFill>
                  <a:srgbClr val="000000"/>
                </a:solidFill>
              </a:rPr>
              <a:t>A, khâu </a:t>
            </a:r>
            <a:r>
              <a:rPr lang="en-US" sz="2000">
                <a:solidFill>
                  <a:srgbClr val="000000"/>
                </a:solidFill>
              </a:rPr>
              <a:t>3 đang ở vị trí biên và chuẩn bị đổi </a:t>
            </a:r>
            <a:r>
              <a:rPr lang="en-US" sz="2000" smtClean="0">
                <a:solidFill>
                  <a:srgbClr val="000000"/>
                </a:solidFill>
              </a:rPr>
              <a:t>chiều </a:t>
            </a:r>
            <a:r>
              <a:rPr lang="en-US" sz="2000">
                <a:solidFill>
                  <a:srgbClr val="000000"/>
                </a:solidFill>
              </a:rPr>
              <a:t>quay</a:t>
            </a:r>
            <a:r>
              <a:rPr lang="en-US" sz="2000"/>
              <a:t>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4785" y="2964773"/>
            <a:ext cx="3138618" cy="22199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8270" y="3409513"/>
            <a:ext cx="4171950" cy="138112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927141" y="5503211"/>
            <a:ext cx="58571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>
                <a:solidFill>
                  <a:srgbClr val="000000"/>
                </a:solidFill>
                <a:latin typeface="TTE15E5F90t00"/>
              </a:rPr>
              <a:t>Nếu </a:t>
            </a:r>
            <a:r>
              <a:rPr lang="vi-VN" sz="2000">
                <a:solidFill>
                  <a:srgbClr val="000000"/>
                </a:solidFill>
                <a:latin typeface="TTE19EB6D8t00"/>
              </a:rPr>
              <a:t>AB </a:t>
            </a:r>
            <a:r>
              <a:rPr lang="vi-VN" sz="2000">
                <a:solidFill>
                  <a:srgbClr val="000000"/>
                </a:solidFill>
                <a:latin typeface="TTE15E5F90t00"/>
              </a:rPr>
              <a:t>= </a:t>
            </a:r>
            <a:r>
              <a:rPr lang="vi-VN" sz="2000">
                <a:solidFill>
                  <a:srgbClr val="000000"/>
                </a:solidFill>
                <a:latin typeface="TTE19EB6D8t00"/>
              </a:rPr>
              <a:t>CD</a:t>
            </a:r>
            <a:r>
              <a:rPr lang="vi-VN" sz="2000">
                <a:solidFill>
                  <a:srgbClr val="000000"/>
                </a:solidFill>
                <a:latin typeface="TTE15E5F90t00"/>
              </a:rPr>
              <a:t>, </a:t>
            </a:r>
            <a:r>
              <a:rPr lang="vi-VN" sz="2000">
                <a:solidFill>
                  <a:srgbClr val="000000"/>
                </a:solidFill>
                <a:latin typeface="TTE19EB6D8t00"/>
              </a:rPr>
              <a:t>AD </a:t>
            </a:r>
            <a:r>
              <a:rPr lang="vi-VN" sz="2000">
                <a:solidFill>
                  <a:srgbClr val="000000"/>
                </a:solidFill>
                <a:latin typeface="TTE15E5F90t00"/>
              </a:rPr>
              <a:t>= </a:t>
            </a:r>
            <a:r>
              <a:rPr lang="vi-VN" sz="2000">
                <a:solidFill>
                  <a:srgbClr val="000000"/>
                </a:solidFill>
                <a:latin typeface="TTE19EB6D8t00"/>
              </a:rPr>
              <a:t>BC </a:t>
            </a:r>
            <a:r>
              <a:rPr lang="vi-VN" sz="2000">
                <a:solidFill>
                  <a:srgbClr val="000000"/>
                </a:solidFill>
                <a:latin typeface="TTE15E5F90t00"/>
              </a:rPr>
              <a:t>: cơ cấu hình bình hành</a:t>
            </a:r>
            <a:r>
              <a:rPr lang="vi-VN" sz="2000"/>
              <a:t> </a:t>
            </a:r>
            <a:endParaRPr lang="en-US" sz="2000"/>
          </a:p>
        </p:txBody>
      </p:sp>
      <p:sp>
        <p:nvSpPr>
          <p:cNvPr id="15" name="Rectangle 14"/>
          <p:cNvSpPr/>
          <p:nvPr/>
        </p:nvSpPr>
        <p:spPr>
          <a:xfrm>
            <a:off x="1071562" y="6271664"/>
            <a:ext cx="72534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>
                <a:solidFill>
                  <a:srgbClr val="000000"/>
                </a:solidFill>
                <a:sym typeface="Symbol" panose="05050102010706020507" pitchFamily="18" charset="2"/>
              </a:rPr>
              <a:t></a:t>
            </a:r>
            <a:r>
              <a:rPr lang="en-US" sz="2000" smtClean="0">
                <a:solidFill>
                  <a:srgbClr val="000000"/>
                </a:solidFill>
              </a:rPr>
              <a:t> </a:t>
            </a:r>
            <a:r>
              <a:rPr lang="en-US" sz="2000">
                <a:solidFill>
                  <a:srgbClr val="000000"/>
                </a:solidFill>
              </a:rPr>
              <a:t>khâu dẫn và khâu bị dẫn quay cùng chiều và cùng vận tốc</a:t>
            </a:r>
            <a:r>
              <a:rPr lang="en-US" sz="2000"/>
              <a:t> </a:t>
            </a: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3210744"/>
              </p:ext>
            </p:extLst>
          </p:nvPr>
        </p:nvGraphicFramePr>
        <p:xfrm>
          <a:off x="6784245" y="5362462"/>
          <a:ext cx="2225246" cy="681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4" name="Equation" r:id="rId6" imgW="1409400" imgH="431640" progId="Equation.DSMT4">
                  <p:embed/>
                </p:oleObj>
              </mc:Choice>
              <mc:Fallback>
                <p:oleObj name="Equation" r:id="rId6" imgW="140940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784245" y="5362462"/>
                        <a:ext cx="2225246" cy="681608"/>
                      </a:xfrm>
                      <a:prstGeom prst="rect">
                        <a:avLst/>
                      </a:prstGeom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348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4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53303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Đặc điểm chuyển động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59225" y="973283"/>
            <a:ext cx="6658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smtClean="0">
                <a:solidFill>
                  <a:srgbClr val="0000FF"/>
                </a:solidFill>
              </a:rPr>
              <a:t>Hệ số nâng suất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22173" y="1496503"/>
            <a:ext cx="78218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000">
                <a:solidFill>
                  <a:srgbClr val="000000"/>
                </a:solidFill>
                <a:latin typeface="+mj-lt"/>
              </a:rPr>
              <a:t>Hệ số năng suất là tỉ số giữa thời gian làm việc và thời gian chạy không </a:t>
            </a:r>
            <a:r>
              <a:rPr lang="vi-VN" sz="2000" smtClean="0">
                <a:solidFill>
                  <a:srgbClr val="000000"/>
                </a:solidFill>
                <a:latin typeface="+mj-lt"/>
              </a:rPr>
              <a:t>trong</a:t>
            </a:r>
            <a:r>
              <a:rPr lang="en-US" sz="200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vi-VN" sz="2000" smtClean="0">
                <a:solidFill>
                  <a:srgbClr val="000000"/>
                </a:solidFill>
                <a:latin typeface="+mj-lt"/>
              </a:rPr>
              <a:t>một </a:t>
            </a:r>
            <a:r>
              <a:rPr lang="vi-VN" sz="2000">
                <a:solidFill>
                  <a:srgbClr val="000000"/>
                </a:solidFill>
                <a:latin typeface="+mj-lt"/>
              </a:rPr>
              <a:t>chu kỳ làm việc của cơ cấu</a:t>
            </a:r>
            <a:r>
              <a:rPr lang="vi-VN" sz="2000">
                <a:latin typeface="+mj-lt"/>
              </a:rPr>
              <a:t> </a:t>
            </a:r>
            <a:endParaRPr lang="en-US" sz="2000">
              <a:latin typeface="+mj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18785" y="3285258"/>
            <a:ext cx="36951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>
                <a:solidFill>
                  <a:srgbClr val="000000"/>
                </a:solidFill>
              </a:rPr>
              <a:t>Khâu dẫn có hai hành trình</a:t>
            </a:r>
            <a:br>
              <a:rPr lang="vi-VN" sz="2000">
                <a:solidFill>
                  <a:srgbClr val="000000"/>
                </a:solidFill>
              </a:rPr>
            </a:br>
            <a:r>
              <a:rPr lang="vi-VN" sz="2000">
                <a:solidFill>
                  <a:srgbClr val="000000"/>
                </a:solidFill>
              </a:rPr>
              <a:t>+ hành trình đi ứng với góc </a:t>
            </a:r>
            <a:r>
              <a:rPr lang="el-GR" sz="2000" i="1" smtClean="0">
                <a:solidFill>
                  <a:srgbClr val="000000"/>
                </a:solidFill>
                <a:sym typeface="Symbol" panose="05050102010706020507" pitchFamily="18" charset="2"/>
              </a:rPr>
              <a:t></a:t>
            </a:r>
            <a:r>
              <a:rPr lang="en-US" sz="2000" i="1" baseline="-25000" smtClean="0">
                <a:solidFill>
                  <a:srgbClr val="000000"/>
                </a:solidFill>
                <a:sym typeface="Symbol" panose="05050102010706020507" pitchFamily="18" charset="2"/>
              </a:rPr>
              <a:t>lv</a:t>
            </a:r>
            <a:r>
              <a:rPr lang="vi-VN" sz="2000" i="1">
                <a:solidFill>
                  <a:srgbClr val="000000"/>
                </a:solidFill>
              </a:rPr>
              <a:t/>
            </a:r>
            <a:br>
              <a:rPr lang="vi-VN" sz="2000" i="1">
                <a:solidFill>
                  <a:srgbClr val="000000"/>
                </a:solidFill>
              </a:rPr>
            </a:br>
            <a:r>
              <a:rPr lang="vi-VN" sz="2000">
                <a:solidFill>
                  <a:srgbClr val="000000"/>
                </a:solidFill>
              </a:rPr>
              <a:t>+ hành trình về ứng với góc </a:t>
            </a:r>
            <a:r>
              <a:rPr lang="el-GR" sz="2000" i="1" smtClean="0">
                <a:solidFill>
                  <a:srgbClr val="000000"/>
                </a:solidFill>
                <a:sym typeface="Symbol" panose="05050102010706020507" pitchFamily="18" charset="2"/>
              </a:rPr>
              <a:t></a:t>
            </a:r>
            <a:r>
              <a:rPr lang="en-US" sz="2000" i="1" baseline="-25000" smtClean="0">
                <a:solidFill>
                  <a:srgbClr val="000000"/>
                </a:solidFill>
                <a:sym typeface="Symbol" panose="05050102010706020507" pitchFamily="18" charset="2"/>
              </a:rPr>
              <a:t>ck</a:t>
            </a:r>
            <a:r>
              <a:rPr lang="vi-VN" sz="2000">
                <a:solidFill>
                  <a:srgbClr val="000000"/>
                </a:solidFill>
              </a:rPr>
              <a:t/>
            </a:r>
            <a:br>
              <a:rPr lang="vi-VN" sz="2000">
                <a:solidFill>
                  <a:srgbClr val="000000"/>
                </a:solidFill>
              </a:rPr>
            </a:br>
            <a:r>
              <a:rPr lang="vi-VN" sz="2000">
                <a:solidFill>
                  <a:srgbClr val="000000"/>
                </a:solidFill>
              </a:rPr>
              <a:t>+ thông thường </a:t>
            </a:r>
            <a:r>
              <a:rPr lang="el-GR" sz="2000" i="1" smtClean="0">
                <a:solidFill>
                  <a:srgbClr val="000000"/>
                </a:solidFill>
                <a:sym typeface="Symbol" panose="05050102010706020507" pitchFamily="18" charset="2"/>
              </a:rPr>
              <a:t></a:t>
            </a:r>
            <a:r>
              <a:rPr lang="en-US" sz="2000" i="1" baseline="-25000" smtClean="0">
                <a:solidFill>
                  <a:srgbClr val="000000"/>
                </a:solidFill>
                <a:sym typeface="Symbol" panose="05050102010706020507" pitchFamily="18" charset="2"/>
              </a:rPr>
              <a:t>lv</a:t>
            </a:r>
            <a:r>
              <a:rPr lang="vi-VN" sz="2000" i="1" smtClean="0">
                <a:solidFill>
                  <a:srgbClr val="000000"/>
                </a:solidFill>
              </a:rPr>
              <a:t> </a:t>
            </a:r>
            <a:r>
              <a:rPr lang="vi-VN" sz="2000">
                <a:solidFill>
                  <a:srgbClr val="000000"/>
                </a:solidFill>
              </a:rPr>
              <a:t>≠ </a:t>
            </a:r>
            <a:r>
              <a:rPr lang="el-GR" sz="2000" i="1" smtClean="0">
                <a:solidFill>
                  <a:srgbClr val="000000"/>
                </a:solidFill>
                <a:sym typeface="Symbol" panose="05050102010706020507" pitchFamily="18" charset="2"/>
              </a:rPr>
              <a:t></a:t>
            </a:r>
            <a:r>
              <a:rPr lang="en-US" sz="2000" i="1" baseline="-25000" smtClean="0">
                <a:solidFill>
                  <a:srgbClr val="000000"/>
                </a:solidFill>
                <a:sym typeface="Symbol" panose="05050102010706020507" pitchFamily="18" charset="2"/>
              </a:rPr>
              <a:t>ck</a:t>
            </a:r>
            <a:r>
              <a:rPr lang="vi-VN" sz="2000" smtClean="0"/>
              <a:t> </a:t>
            </a:r>
            <a:endParaRPr lang="en-US" sz="2000"/>
          </a:p>
        </p:txBody>
      </p:sp>
      <p:sp>
        <p:nvSpPr>
          <p:cNvPr id="10" name="Rectangle 9"/>
          <p:cNvSpPr/>
          <p:nvPr/>
        </p:nvSpPr>
        <p:spPr>
          <a:xfrm>
            <a:off x="1004785" y="5158671"/>
            <a:ext cx="81392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000">
                <a:solidFill>
                  <a:srgbClr val="000000"/>
                </a:solidFill>
              </a:rPr>
              <a:t>Xét cơ cấu 4 khâu bản lề như </a:t>
            </a:r>
            <a:r>
              <a:rPr lang="vi-VN" sz="2000" smtClean="0">
                <a:solidFill>
                  <a:srgbClr val="000000"/>
                </a:solidFill>
              </a:rPr>
              <a:t>hình,</a:t>
            </a:r>
            <a:r>
              <a:rPr lang="en-US" sz="2000" smtClean="0">
                <a:solidFill>
                  <a:srgbClr val="000000"/>
                </a:solidFill>
              </a:rPr>
              <a:t> </a:t>
            </a:r>
            <a:r>
              <a:rPr lang="vi-VN" sz="2000" smtClean="0">
                <a:solidFill>
                  <a:srgbClr val="000000"/>
                </a:solidFill>
              </a:rPr>
              <a:t>nếu</a:t>
            </a:r>
            <a:r>
              <a:rPr lang="en-US" sz="2000" smtClean="0">
                <a:solidFill>
                  <a:srgbClr val="000000"/>
                </a:solidFill>
              </a:rPr>
              <a:t> </a:t>
            </a:r>
            <a:r>
              <a:rPr lang="vi-VN" sz="2000" smtClean="0">
                <a:solidFill>
                  <a:srgbClr val="000000"/>
                </a:solidFill>
              </a:rPr>
              <a:t>chọn </a:t>
            </a:r>
            <a:r>
              <a:rPr lang="vi-VN" sz="2000">
                <a:solidFill>
                  <a:srgbClr val="000000"/>
                </a:solidFill>
              </a:rPr>
              <a:t>hành trình về là hành trình làm </a:t>
            </a:r>
            <a:r>
              <a:rPr lang="vi-VN" sz="2000" smtClean="0">
                <a:solidFill>
                  <a:srgbClr val="000000"/>
                </a:solidFill>
              </a:rPr>
              <a:t>việc,</a:t>
            </a:r>
            <a:r>
              <a:rPr lang="en-US" sz="2000" smtClean="0">
                <a:solidFill>
                  <a:srgbClr val="000000"/>
                </a:solidFill>
              </a:rPr>
              <a:t> </a:t>
            </a:r>
            <a:r>
              <a:rPr lang="vi-VN" sz="2000" smtClean="0">
                <a:solidFill>
                  <a:srgbClr val="000000"/>
                </a:solidFill>
              </a:rPr>
              <a:t>hành </a:t>
            </a:r>
            <a:r>
              <a:rPr lang="vi-VN" sz="2000">
                <a:solidFill>
                  <a:srgbClr val="000000"/>
                </a:solidFill>
              </a:rPr>
              <a:t>trình đi là hành trình chạy </a:t>
            </a:r>
            <a:r>
              <a:rPr lang="vi-VN" sz="2000" smtClean="0">
                <a:solidFill>
                  <a:srgbClr val="000000"/>
                </a:solidFill>
              </a:rPr>
              <a:t>không</a:t>
            </a:r>
            <a:endParaRPr lang="en-US" sz="2000"/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9901676"/>
              </p:ext>
            </p:extLst>
          </p:nvPr>
        </p:nvGraphicFramePr>
        <p:xfrm>
          <a:off x="3287713" y="5967413"/>
          <a:ext cx="3890962" cy="842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8" name="Equation" r:id="rId4" imgW="1993680" imgH="431640" progId="Equation.DSMT4">
                  <p:embed/>
                </p:oleObj>
              </mc:Choice>
              <mc:Fallback>
                <p:oleObj name="Equation" r:id="rId4" imgW="199368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87713" y="5967413"/>
                        <a:ext cx="3890962" cy="842962"/>
                      </a:xfrm>
                      <a:prstGeom prst="rect">
                        <a:avLst/>
                      </a:prstGeom>
                      <a:ln>
                        <a:solidFill>
                          <a:srgbClr val="FF0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4490" y="2162186"/>
            <a:ext cx="2904226" cy="3001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54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53303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Đặc điểm chuyển động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04785" y="912569"/>
            <a:ext cx="8139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smtClean="0">
                <a:solidFill>
                  <a:srgbClr val="0000FF"/>
                </a:solidFill>
              </a:rPr>
              <a:t>Điều kiện quay toàn vòng của khâu nối giá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83936" y="1482182"/>
            <a:ext cx="68085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solidFill>
                  <a:srgbClr val="000000"/>
                </a:solidFill>
                <a:latin typeface="+mj-lt"/>
              </a:rPr>
              <a:t>Điều kiện quay toàn vòng của khâu 1</a:t>
            </a:r>
            <a:r>
              <a:rPr lang="en-US" sz="2400">
                <a:latin typeface="+mj-lt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1004785" y="5726119"/>
            <a:ext cx="81392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>
                <a:solidFill>
                  <a:srgbClr val="000000"/>
                </a:solidFill>
              </a:rPr>
              <a:t>Điều kiện quay toàn vòng của khâu nối giá: </a:t>
            </a:r>
            <a:r>
              <a:rPr lang="vi-VN">
                <a:solidFill>
                  <a:srgbClr val="FF0000"/>
                </a:solidFill>
              </a:rPr>
              <a:t>khâu nối giá quay </a:t>
            </a:r>
            <a:r>
              <a:rPr lang="vi-VN" smtClean="0">
                <a:solidFill>
                  <a:srgbClr val="FF0000"/>
                </a:solidFill>
              </a:rPr>
              <a:t>được</a:t>
            </a:r>
            <a:r>
              <a:rPr lang="en-US" smtClean="0">
                <a:solidFill>
                  <a:srgbClr val="FF0000"/>
                </a:solidFill>
              </a:rPr>
              <a:t> </a:t>
            </a:r>
            <a:r>
              <a:rPr lang="vi-VN" smtClean="0">
                <a:solidFill>
                  <a:srgbClr val="FF0000"/>
                </a:solidFill>
              </a:rPr>
              <a:t>toàn vòng</a:t>
            </a:r>
            <a:r>
              <a:rPr lang="en-US" smtClean="0">
                <a:solidFill>
                  <a:srgbClr val="FF0000"/>
                </a:solidFill>
              </a:rPr>
              <a:t> </a:t>
            </a:r>
            <a:r>
              <a:rPr lang="vi-VN" smtClean="0">
                <a:solidFill>
                  <a:srgbClr val="FF0000"/>
                </a:solidFill>
              </a:rPr>
              <a:t>khi </a:t>
            </a:r>
            <a:r>
              <a:rPr lang="vi-VN">
                <a:solidFill>
                  <a:srgbClr val="FF0000"/>
                </a:solidFill>
              </a:rPr>
              <a:t>và chỉ khi quỹ tích của nó nằm trong miền với của thanh truyền kề với nó</a:t>
            </a:r>
            <a:br>
              <a:rPr lang="vi-VN">
                <a:solidFill>
                  <a:srgbClr val="FF0000"/>
                </a:solidFill>
              </a:rPr>
            </a:br>
            <a:r>
              <a:rPr lang="vi-VN">
                <a:solidFill>
                  <a:srgbClr val="000000"/>
                </a:solidFill>
              </a:rPr>
              <a:t>- Điều kiện quay toàn vòng của khâu 3 → tương tự</a:t>
            </a:r>
            <a:r>
              <a:rPr lang="vi-VN"/>
              <a:t> </a:t>
            </a:r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169933"/>
            <a:ext cx="4152900" cy="33147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52900" y="2046738"/>
            <a:ext cx="4866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/>
              <a:t>Tháo khớp B</a:t>
            </a:r>
            <a:r>
              <a:rPr lang="en-US" sz="2000" smtClean="0">
                <a:sym typeface="Symbol" panose="05050102010706020507" pitchFamily="18" charset="2"/>
              </a:rPr>
              <a:t>xét quỹ tích điểm B</a:t>
            </a:r>
            <a:r>
              <a:rPr lang="en-US" sz="2000" baseline="-25000" smtClean="0">
                <a:sym typeface="Symbol" panose="05050102010706020507" pitchFamily="18" charset="2"/>
              </a:rPr>
              <a:t>1</a:t>
            </a:r>
            <a:r>
              <a:rPr lang="en-US" sz="2000" smtClean="0">
                <a:sym typeface="Symbol" panose="05050102010706020507" pitchFamily="18" charset="2"/>
              </a:rPr>
              <a:t> và B</a:t>
            </a:r>
            <a:r>
              <a:rPr lang="en-US" sz="2000" baseline="-25000" smtClean="0">
                <a:sym typeface="Symbol" panose="05050102010706020507" pitchFamily="18" charset="2"/>
              </a:rPr>
              <a:t>2</a:t>
            </a:r>
            <a:endParaRPr lang="en-US" sz="200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1038666"/>
              </p:ext>
            </p:extLst>
          </p:nvPr>
        </p:nvGraphicFramePr>
        <p:xfrm>
          <a:off x="4640720" y="2496916"/>
          <a:ext cx="3891000" cy="9155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1" name="Equation" r:id="rId5" imgW="2158920" imgH="507960" progId="Equation.DSMT4">
                  <p:embed/>
                </p:oleObj>
              </mc:Choice>
              <mc:Fallback>
                <p:oleObj name="Equation" r:id="rId5" imgW="215892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40720" y="2496916"/>
                        <a:ext cx="3891000" cy="9155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277360" y="3765685"/>
            <a:ext cx="4866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>
                <a:sym typeface="Symbol" panose="05050102010706020507" pitchFamily="18" charset="2"/>
              </a:rPr>
              <a:t>Khâu 1 quay toàn vòng</a:t>
            </a:r>
            <a:endParaRPr lang="en-US" sz="200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6048571"/>
              </p:ext>
            </p:extLst>
          </p:nvPr>
        </p:nvGraphicFramePr>
        <p:xfrm>
          <a:off x="4930705" y="4281073"/>
          <a:ext cx="1883550" cy="9913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2" name="Equation" r:id="rId7" imgW="965160" imgH="507960" progId="Equation.DSMT4">
                  <p:embed/>
                </p:oleObj>
              </mc:Choice>
              <mc:Fallback>
                <p:oleObj name="Equation" r:id="rId7" imgW="96516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930705" y="4281073"/>
                        <a:ext cx="1883550" cy="9913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62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6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53303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Đặc điểm chuyển động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59225" y="973283"/>
            <a:ext cx="7348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US" sz="2800" b="1" smtClean="0">
                <a:solidFill>
                  <a:srgbClr val="0000FF"/>
                </a:solidFill>
              </a:rPr>
              <a:t>Đặc điểm động học cơ cấu biến thể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59225" y="1508475"/>
            <a:ext cx="5375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Cơ cấu tay quay con trượt lệch tâm</a:t>
            </a:r>
            <a:endParaRPr lang="en-US" sz="24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105" y="2072995"/>
            <a:ext cx="4667250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65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785" y="253425"/>
            <a:ext cx="53303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lvl="0" indent="-571500" fontAlgn="base">
              <a:buFont typeface="+mj-lt"/>
              <a:buAutoNum type="romanUcPeriod" startAt="2"/>
            </a:pPr>
            <a:r>
              <a:rPr lang="en-US" sz="28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Đặc điểm chuyển động</a:t>
            </a:r>
            <a:endParaRPr lang="en-US" sz="28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59225" y="973283"/>
            <a:ext cx="7348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US" sz="2800" b="1" smtClean="0">
                <a:solidFill>
                  <a:srgbClr val="0000FF"/>
                </a:solidFill>
              </a:rPr>
              <a:t>Đặc điểm động học cơ cấu biến thể</a:t>
            </a:r>
            <a:endParaRPr lang="en-US" sz="2800" b="1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52057" y="1693141"/>
            <a:ext cx="5375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Cơ cấu culit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3116" y="2062473"/>
            <a:ext cx="3787844" cy="429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85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4800" y="2971800"/>
            <a:ext cx="8458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FOR  YOUR </a:t>
            </a:r>
            <a:r>
              <a:rPr lang="en-US" sz="3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ATTENTION !</a:t>
            </a:r>
            <a:endParaRPr lang="en-US" sz="3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A3986-EE1C-46C6-9159-43666D752EFC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72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Theme1">
  <a:themeElements>
    <a:clrScheme name="Level 10">
      <a:dk1>
        <a:srgbClr val="000000"/>
      </a:dk1>
      <a:lt1>
        <a:srgbClr val="FFFFFF"/>
      </a:lt1>
      <a:dk2>
        <a:srgbClr val="339966"/>
      </a:dk2>
      <a:lt2>
        <a:srgbClr val="663300"/>
      </a:lt2>
      <a:accent1>
        <a:srgbClr val="FFF300"/>
      </a:accent1>
      <a:accent2>
        <a:srgbClr val="CC6600"/>
      </a:accent2>
      <a:accent3>
        <a:srgbClr val="FFFFFF"/>
      </a:accent3>
      <a:accent4>
        <a:srgbClr val="000000"/>
      </a:accent4>
      <a:accent5>
        <a:srgbClr val="FFF8AA"/>
      </a:accent5>
      <a:accent6>
        <a:srgbClr val="B95C00"/>
      </a:accent6>
      <a:hlink>
        <a:srgbClr val="CC9900"/>
      </a:hlink>
      <a:folHlink>
        <a:srgbClr val="CC33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10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1" id="{35FA2445-525B-414B-A34A-AD2370101C55}" vid="{814F82BA-EC32-42B0-95F4-E4A3F36E4839}"/>
    </a:ext>
  </a:extLst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eme manufacturing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Custom 1">
      <a:majorFont>
        <a:latin typeface="Tohama"/>
        <a:ea typeface=""/>
        <a:cs typeface=""/>
      </a:majorFont>
      <a:minorFont>
        <a:latin typeface="Tohama"/>
        <a:ea typeface=""/>
        <a:cs typeface="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manufacturing" id="{879E7E85-0FFA-406F-9151-26A26153907D}" vid="{286E62D9-E86A-4CD4-9ABD-9A451ECA1475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7979</TotalTime>
  <Words>1084</Words>
  <Application>Microsoft Office PowerPoint</Application>
  <PresentationFormat>On-screen Show (4:3)</PresentationFormat>
  <Paragraphs>142</Paragraphs>
  <Slides>23</Slides>
  <Notes>21</Notes>
  <HiddenSlides>0</HiddenSlides>
  <MMClips>0</MMClips>
  <ScaleCrop>false</ScaleCrop>
  <HeadingPairs>
    <vt:vector size="8" baseType="variant">
      <vt:variant>
        <vt:lpstr>Fonts Used</vt:lpstr>
      </vt:variant>
      <vt:variant>
        <vt:i4>15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42" baseType="lpstr">
      <vt:lpstr>Arial</vt:lpstr>
      <vt:lpstr>Calibri</vt:lpstr>
      <vt:lpstr>Calibri Light</vt:lpstr>
      <vt:lpstr>Garamond</vt:lpstr>
      <vt:lpstr>Gill Sans MT</vt:lpstr>
      <vt:lpstr>Symbol</vt:lpstr>
      <vt:lpstr>Tahoma</vt:lpstr>
      <vt:lpstr>Times New Roman</vt:lpstr>
      <vt:lpstr>Tohama</vt:lpstr>
      <vt:lpstr>TTE15E5F90t00</vt:lpstr>
      <vt:lpstr>TTE19EB6D8t00</vt:lpstr>
      <vt:lpstr>Verdana</vt:lpstr>
      <vt:lpstr>VNI-Avo</vt:lpstr>
      <vt:lpstr>Wingdings</vt:lpstr>
      <vt:lpstr>Wingdings 2</vt:lpstr>
      <vt:lpstr>Theme1</vt:lpstr>
      <vt:lpstr>2_Default Design</vt:lpstr>
      <vt:lpstr>Theme manufacturing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4</dc:title>
  <dc:creator>20703089@stu.hcmut.edu.vn</dc:creator>
  <cp:lastModifiedBy>THANH GIANG</cp:lastModifiedBy>
  <cp:revision>449</cp:revision>
  <dcterms:created xsi:type="dcterms:W3CDTF">2014-05-23T03:00:09Z</dcterms:created>
  <dcterms:modified xsi:type="dcterms:W3CDTF">2021-09-03T02:43:47Z</dcterms:modified>
</cp:coreProperties>
</file>