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 id="2147483660" r:id="rId3"/>
    <p:sldMasterId id="2147483674" r:id="rId4"/>
    <p:sldMasterId id="2147483686" r:id="rId5"/>
  </p:sldMasterIdLst>
  <p:notesMasterIdLst>
    <p:notesMasterId r:id="rId7"/>
  </p:notesMasterIdLst>
  <p:sldIdLst>
    <p:sldId id="294" r:id="rId6"/>
    <p:sldId id="290" r:id="rId8"/>
    <p:sldId id="263" r:id="rId9"/>
    <p:sldId id="267" r:id="rId10"/>
    <p:sldId id="408" r:id="rId11"/>
    <p:sldId id="415" r:id="rId12"/>
    <p:sldId id="375" r:id="rId13"/>
    <p:sldId id="409" r:id="rId14"/>
    <p:sldId id="416" r:id="rId15"/>
    <p:sldId id="376" r:id="rId16"/>
    <p:sldId id="401" r:id="rId17"/>
    <p:sldId id="410" r:id="rId18"/>
    <p:sldId id="411" r:id="rId19"/>
    <p:sldId id="412" r:id="rId20"/>
    <p:sldId id="417" r:id="rId21"/>
    <p:sldId id="413" r:id="rId22"/>
    <p:sldId id="414" r:id="rId23"/>
    <p:sldId id="296" r:id="rId24"/>
    <p:sldId id="297" r:id="rId25"/>
    <p:sldId id="361" r:id="rId26"/>
    <p:sldId id="418" r:id="rId27"/>
    <p:sldId id="419" r:id="rId28"/>
    <p:sldId id="420" r:id="rId29"/>
    <p:sldId id="421" r:id="rId30"/>
    <p:sldId id="422" r:id="rId31"/>
    <p:sldId id="425" r:id="rId32"/>
    <p:sldId id="423" r:id="rId33"/>
    <p:sldId id="310" r:id="rId34"/>
    <p:sldId id="298" r:id="rId35"/>
    <p:sldId id="261" r:id="rId36"/>
  </p:sldIdLst>
  <p:sldSz cx="9144000" cy="6858000" type="screen4x3"/>
  <p:notesSz cx="6858000" cy="9144000"/>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EC700A"/>
    <a:srgbClr val="0088B8"/>
    <a:srgbClr val="1909E5"/>
    <a:srgbClr val="FF3399"/>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浅色样式 2 - 强调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浅色样式 2 - 强调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46" autoAdjust="0"/>
    <p:restoredTop sz="93466" autoAdjust="0"/>
  </p:normalViewPr>
  <p:slideViewPr>
    <p:cSldViewPr>
      <p:cViewPr varScale="1">
        <p:scale>
          <a:sx n="56" d="100"/>
          <a:sy n="56" d="100"/>
        </p:scale>
        <p:origin x="1664"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slide" Target="slides/slide2.xml"/><Relationship Id="rId7" Type="http://schemas.openxmlformats.org/officeDocument/2006/relationships/notesMaster" Target="notesMasters/notesMaster1.xml"/><Relationship Id="rId6" Type="http://schemas.openxmlformats.org/officeDocument/2006/relationships/slide" Target="slides/slide1.xml"/><Relationship Id="rId5" Type="http://schemas.openxmlformats.org/officeDocument/2006/relationships/slideMaster" Target="slideMasters/slideMaster4.xml"/><Relationship Id="rId40" Type="http://schemas.openxmlformats.org/officeDocument/2006/relationships/tags" Target="tags/tag1.xml"/><Relationship Id="rId4" Type="http://schemas.openxmlformats.org/officeDocument/2006/relationships/slideMaster" Target="slideMasters/slideMaster3.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fld>
            <a:endParaRPr lang="en-US" altLang="zh-CN"/>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buFont typeface="Wingdings" panose="05000000000000000000" pitchFamily="2" charset="2"/>
              <a:buNone/>
            </a:pPr>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ln>
        </p:spPr>
        <p:txBody>
          <a:bodyPr wrap="square" numCol="1" anchorCtr="0" compatLnSpc="1"/>
          <a:lstStyle/>
          <a:p>
            <a:fld id="{47C51986-E096-4D2D-8AE9-93BDCB75FCA4}" type="slidenum">
              <a:rPr lang="en-US">
                <a:solidFill>
                  <a:srgbClr val="000000"/>
                </a:solidFill>
              </a:rPr>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ln>
        </p:spPr>
      </p:sp>
      <p:sp>
        <p:nvSpPr>
          <p:cNvPr id="88068" name="Rectangle 3"/>
          <p:cNvSpPr>
            <a:spLocks noGrp="1" noChangeArrowheads="1"/>
          </p:cNvSpPr>
          <p:nvPr>
            <p:ph type="body" idx="1"/>
          </p:nvPr>
        </p:nvSpPr>
        <p:spPr bwMode="auto">
          <a:noFill/>
        </p:spPr>
        <p:txBody>
          <a:bodyPr wrap="square" numCol="1" anchor="t" anchorCtr="0" compatLnSpc="1"/>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r>
              <a:rPr lang="en-US"/>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r>
              <a:rPr lang="en-US"/>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r>
              <a:rPr lang="en-US"/>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r>
              <a:rPr lang="en-US"/>
              <a:t>23/05/2014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r>
              <a:rPr lang="en-US"/>
              <a:t>23/05/2014</a:t>
            </a:r>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r>
              <a:rPr lang="en-US"/>
              <a:t>23/05/2014</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r>
              <a:rPr lang="en-US"/>
              <a:t>23/05/2014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r>
              <a:rPr lang="en-US"/>
              <a:t>23/05/2014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r>
              <a:rPr lang="en-US"/>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r>
              <a:rPr lang="en-US"/>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US"/>
          </a:p>
        </p:txBody>
      </p:sp>
      <p:sp>
        <p:nvSpPr>
          <p:cNvPr id="4"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F8825508-47F2-4AB0-8024-C08596298CF5}" type="slidenum">
              <a:rPr lang="en-US"/>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ADC8184C-B07B-4F1F-97ED-7D7F222D4073}" type="slidenum">
              <a:rPr lang="en-US"/>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endParaRPr lang="en-US"/>
          </a:p>
        </p:txBody>
      </p:sp>
      <p:sp>
        <p:nvSpPr>
          <p:cNvPr id="4"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1785E739-FAC8-4AEC-A79D-47F7C7992528}" type="slidenum">
              <a:rPr lang="en-US"/>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5EF99664-AC4D-4A03-B9B7-4FB1E1CBCBF8}" type="slidenum">
              <a:rPr lang="en-US"/>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8" name="Rectangle 5"/>
          <p:cNvSpPr>
            <a:spLocks noGrp="1" noChangeArrowheads="1"/>
          </p:cNvSpPr>
          <p:nvPr>
            <p:ph type="ftr" sz="quarter" idx="11"/>
          </p:nvPr>
        </p:nvSpPr>
        <p:spPr/>
        <p:txBody>
          <a:bodyPr/>
          <a:lstStyle>
            <a:lvl1pPr>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pPr>
              <a:defRPr/>
            </a:pPr>
            <a:fld id="{196D5DDF-24E0-4EBC-BD5F-22A4C4A2A6EF}" type="slidenum">
              <a:rPr lang="en-US"/>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E91DBF60-6C6F-4213-93BC-2F5A3971556D}" type="slidenum">
              <a:rPr lang="en-US"/>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pPr>
              <a:defRPr/>
            </a:pPr>
            <a:fld id="{791C246C-1604-4C35-A2B6-BE266E92F6C7}" type="slidenum">
              <a:rPr lang="en-US"/>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9195D090-7222-4C26-8609-88CE3BD72CC2}" type="slidenum">
              <a:rPr lang="en-US"/>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2E2615BC-B768-4027-8BD9-B7F906FEA319}" type="slidenum">
              <a:rPr lang="en-US"/>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4A1C9E2E-78D2-4819-B9B1-9CE6E927651B}" type="slidenum">
              <a:rPr lang="en-US"/>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4DC3F9A4-5DF9-41D8-9F57-1B99A6590E53}" type="slidenum">
              <a:rPr lang="en-US"/>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3"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FD34C26B-1349-41C4-BC22-15A950583305}" type="slidenum">
              <a:rPr lang="en-US"/>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r>
              <a:rPr lang="en-US"/>
              <a:t>23/05/2014</a:t>
            </a: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02187018-D0AB-4C76-A8F9-A1E24012CE84}" type="slidenum">
              <a:rPr lang="en-US"/>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A0FC4DB0-1B01-4A52-A69A-B4D15C865941}" type="slidenum">
              <a:rPr lang="en-US"/>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87241DCC-2715-439B-8A82-8C19A3AF9343}" type="slidenum">
              <a:rPr lang="en-US"/>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EC495847-5D92-45E7-9D1A-49E65DD6836F}" type="slidenum">
              <a:rPr lang="en-US"/>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E10F7628-9B5F-493E-BEBC-E01055E7C4A4}" type="slidenum">
              <a:rPr lang="en-US"/>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8B09CE5D-0D80-42A4-A756-618099F9EB9C}" type="slidenum">
              <a:rPr lang="en-US"/>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70FAB53B-5DBE-4D6C-89DD-F13D5F8185BE}" type="slidenum">
              <a:rPr lang="en-US"/>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7D6599BB-3825-4B93-9B94-E694BDC7FAF7}" type="slidenum">
              <a:rPr lang="en-US"/>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7AF9E847-0979-4262-BD9D-E06AB3A1BDA4}" type="slidenum">
              <a:rPr lang="en-US"/>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ECAF68F4-2D87-4F7F-A7E6-7EC0B4603185}" type="slidenum">
              <a:rPr lang="en-US"/>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43CBFFAB-BCED-4A9C-A84B-B8E761544719}" type="slidenum">
              <a:rPr lang="en-US"/>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04F9FB17-0B9D-42A8-90A8-3C689217CAA6}" type="slidenum">
              <a:rPr lang="en-US"/>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F2ED1719-7543-444E-980E-6903B23FB005}" type="slidenum">
              <a:rPr lang="en-US"/>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8F65E07D-0E88-4A50-B50E-EE02575B5F53}" type="slidenum">
              <a:rPr lang="en-US"/>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40D3A640-A8B4-49D0-B0E7-BD58D2286225}" type="slidenum">
              <a:rPr lang="en-US"/>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10484357-5CD4-4A5A-98F4-369E2A85781B}" type="slidenum">
              <a:rPr lang="en-US"/>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8425C9A7-AEAC-4BE5-91D0-A12062814236}" type="slidenum">
              <a:rPr lang="en-US"/>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B61EF641-368F-457E-82A8-03F180927ADF}" type="slidenum">
              <a:rPr lang="en-US"/>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25DE285A-ED90-495E-A08D-902C992DD635}" type="slidenum">
              <a:rPr lang="en-US"/>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CBB0A60B-98A9-4EC9-A998-607965A10BAB}" type="slidenum">
              <a:rPr lang="en-US"/>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02FF4BDD-0959-4AD3-8C45-C8232C37B778}" type="slidenum">
              <a:rPr lang="en-US"/>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A5A9F87A-D60C-4F6C-B15F-229395378BC1}" type="slidenum">
              <a:rPr lang="en-US"/>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r>
              <a:rPr lang="en-US"/>
              <a:t>23/05/2014</a:t>
            </a: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C5AB35CE-3C1C-452A-9020-AE2347DECF0A}" type="slidenum">
              <a:rPr 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4" Type="http://schemas.openxmlformats.org/officeDocument/2006/relationships/theme" Target="../theme/theme2.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3.xml"/><Relationship Id="rId8" Type="http://schemas.openxmlformats.org/officeDocument/2006/relationships/slideLayout" Target="../slideLayouts/slideLayout32.xml"/><Relationship Id="rId7" Type="http://schemas.openxmlformats.org/officeDocument/2006/relationships/slideLayout" Target="../slideLayouts/slideLayout31.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3" Type="http://schemas.openxmlformats.org/officeDocument/2006/relationships/slideLayout" Target="../slideLayouts/slideLayout27.xml"/><Relationship Id="rId2" Type="http://schemas.openxmlformats.org/officeDocument/2006/relationships/slideLayout" Target="../slideLayouts/slideLayout26.xml"/><Relationship Id="rId12" Type="http://schemas.openxmlformats.org/officeDocument/2006/relationships/theme" Target="../theme/theme3.xml"/><Relationship Id="rId11" Type="http://schemas.openxmlformats.org/officeDocument/2006/relationships/slideLayout" Target="../slideLayouts/slideLayout35.xml"/><Relationship Id="rId10" Type="http://schemas.openxmlformats.org/officeDocument/2006/relationships/slideLayout" Target="../slideLayouts/slideLayout34.xml"/><Relationship Id="rId1"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4.xml"/><Relationship Id="rId8" Type="http://schemas.openxmlformats.org/officeDocument/2006/relationships/slideLayout" Target="../slideLayouts/slideLayout43.xml"/><Relationship Id="rId7" Type="http://schemas.openxmlformats.org/officeDocument/2006/relationships/slideLayout" Target="../slideLayouts/slideLayout42.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3" Type="http://schemas.openxmlformats.org/officeDocument/2006/relationships/slideLayout" Target="../slideLayouts/slideLayout38.xml"/><Relationship Id="rId2" Type="http://schemas.openxmlformats.org/officeDocument/2006/relationships/slideLayout" Target="../slideLayouts/slideLayout37.xml"/><Relationship Id="rId12" Type="http://schemas.openxmlformats.org/officeDocument/2006/relationships/theme" Target="../theme/theme4.xml"/><Relationship Id="rId11" Type="http://schemas.openxmlformats.org/officeDocument/2006/relationships/slideLayout" Target="../slideLayouts/slideLayout46.xml"/><Relationship Id="rId10" Type="http://schemas.openxmlformats.org/officeDocument/2006/relationships/slideLayout" Target="../slideLayouts/slideLayout45.xml"/><Relationship Id="rId1"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en-US"/>
              <a:t>Click to edit Master title style</a:t>
            </a:r>
            <a:endParaRPr lang="en-US"/>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lstStyle>
            <a:lvl1pPr>
              <a:defRPr sz="1400">
                <a:solidFill>
                  <a:srgbClr val="000000"/>
                </a:solidFill>
              </a:defRPr>
            </a:lvl1pPr>
          </a:lstStyle>
          <a:p>
            <a:pPr fontAlgn="base">
              <a:spcBef>
                <a:spcPct val="0"/>
              </a:spcBef>
              <a:spcAft>
                <a:spcPct val="0"/>
              </a:spcAft>
              <a:defRPr/>
            </a:pPr>
            <a:r>
              <a:rPr lang="en-US"/>
              <a:t>23/05/2014</a:t>
            </a: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lstStyle>
            <a:lvl1pPr algn="r">
              <a:defRPr sz="1400">
                <a:solidFill>
                  <a:srgbClr val="000000"/>
                </a:solidFill>
              </a:defRPr>
            </a:lvl1pPr>
          </a:lstStyle>
          <a:p>
            <a:pPr fontAlgn="base">
              <a:spcBef>
                <a:spcPct val="0"/>
              </a:spcBef>
              <a:spcAft>
                <a:spcPct val="0"/>
              </a:spcAft>
              <a:defRPr/>
            </a:pPr>
            <a:fld id="{63A8C53A-3414-490D-A37E-98D17D0221EF}" type="slidenum">
              <a:rPr lang="en-US"/>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en-US"/>
              <a:t>Click to edit Master title style</a:t>
            </a:r>
            <a:endParaRPr lang="en-US"/>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panose="020F0502020204030204"/>
              </a:defRPr>
            </a:lvl1pPr>
          </a:lstStyle>
          <a:p>
            <a:pPr>
              <a:defRPr/>
            </a:pPr>
            <a:r>
              <a:rPr lang="en-US"/>
              <a:t>23/05/2014</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panose="020F0502020204030204"/>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panose="020F0502020204030204"/>
              </a:defRPr>
            </a:lvl1pPr>
          </a:lstStyle>
          <a:p>
            <a:pPr>
              <a:defRPr/>
            </a:pPr>
            <a:fld id="{1FF7CA09-8ECA-42AB-90EF-77C3B708C695}" type="slidenum">
              <a:rPr lang="en-US"/>
            </a:fld>
            <a:endParaRPr lang="en-US"/>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en-US"/>
              <a:t>Click to edit Master title style</a:t>
            </a:r>
            <a:endParaRPr lang="en-US"/>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panose="020F0502020204030204"/>
              </a:defRPr>
            </a:lvl1pPr>
          </a:lstStyle>
          <a:p>
            <a:pPr>
              <a:defRPr/>
            </a:pPr>
            <a:r>
              <a:rPr lang="en-US"/>
              <a:t>23/05/2014</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panose="020F0502020204030204"/>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panose="020F0502020204030204"/>
              </a:defRPr>
            </a:lvl1pPr>
          </a:lstStyle>
          <a:p>
            <a:pPr>
              <a:defRPr/>
            </a:pPr>
            <a:fld id="{8CAF99D5-5A35-4A73-8D8A-A3AEA8B33DDD}" type="slidenum">
              <a:rPr lang="en-US"/>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42.xml"/><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31.xml"/><Relationship Id="rId7" Type="http://schemas.openxmlformats.org/officeDocument/2006/relationships/image" Target="../media/image3.jpeg"/><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image" Target="../media/image3.jpeg"/><Relationship Id="rId2" Type="http://schemas.openxmlformats.org/officeDocument/2006/relationships/image" Target="../media/image9.pn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7.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3.jpe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3.jpe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7.xml"/><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image" Target="../media/image3.jpeg"/></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7.xml"/><Relationship Id="rId3" Type="http://schemas.openxmlformats.org/officeDocument/2006/relationships/image" Target="../media/image19.png"/><Relationship Id="rId2" Type="http://schemas.openxmlformats.org/officeDocument/2006/relationships/image" Target="../media/image18.emf"/><Relationship Id="rId1" Type="http://schemas.openxmlformats.org/officeDocument/2006/relationships/image" Target="../media/image3.jpeg"/></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7.xml"/><Relationship Id="rId3" Type="http://schemas.openxmlformats.org/officeDocument/2006/relationships/image" Target="../media/image21.png"/><Relationship Id="rId2" Type="http://schemas.openxmlformats.org/officeDocument/2006/relationships/image" Target="../media/image20.emf"/><Relationship Id="rId1" Type="http://schemas.openxmlformats.org/officeDocument/2006/relationships/image" Target="../media/image3.jpeg"/></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7.xml"/><Relationship Id="rId3" Type="http://schemas.openxmlformats.org/officeDocument/2006/relationships/image" Target="../media/image23.emf"/><Relationship Id="rId2" Type="http://schemas.openxmlformats.org/officeDocument/2006/relationships/image" Target="../media/image22.png"/><Relationship Id="rId1" Type="http://schemas.openxmlformats.org/officeDocument/2006/relationships/image" Target="../media/image3.jpeg"/></Relationships>
</file>

<file path=ppt/slides/_rels/slide16.xml.rels><?xml version="1.0" encoding="UTF-8" standalone="yes"?>
<Relationships xmlns="http://schemas.openxmlformats.org/package/2006/relationships"><Relationship Id="rId7" Type="http://schemas.openxmlformats.org/officeDocument/2006/relationships/notesSlide" Target="../notesSlides/notesSlide16.xml"/><Relationship Id="rId6" Type="http://schemas.openxmlformats.org/officeDocument/2006/relationships/slideLayout" Target="../slideLayouts/slideLayout7.xml"/><Relationship Id="rId5" Type="http://schemas.openxmlformats.org/officeDocument/2006/relationships/image" Target="../media/image26.emf"/><Relationship Id="rId4" Type="http://schemas.openxmlformats.org/officeDocument/2006/relationships/image" Target="../media/image25.emf"/><Relationship Id="rId3" Type="http://schemas.openxmlformats.org/officeDocument/2006/relationships/image" Target="../media/image24.emf"/><Relationship Id="rId2" Type="http://schemas.openxmlformats.org/officeDocument/2006/relationships/image" Target="../media/image3.jpeg"/><Relationship Id="rId1" Type="http://schemas.openxmlformats.org/officeDocument/2006/relationships/image" Target="../media/image1.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png"/></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9.xml"/><Relationship Id="rId4" Type="http://schemas.openxmlformats.org/officeDocument/2006/relationships/slideLayout" Target="../slideLayouts/slideLayout7.xml"/><Relationship Id="rId3" Type="http://schemas.openxmlformats.org/officeDocument/2006/relationships/image" Target="../media/image27.png"/><Relationship Id="rId2" Type="http://schemas.openxmlformats.org/officeDocument/2006/relationships/image" Target="../media/image3.jpeg"/><Relationship Id="rId1" Type="http://schemas.openxmlformats.org/officeDocument/2006/relationships/image" Target="../media/image1.png"/></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20.xml"/><Relationship Id="rId4" Type="http://schemas.openxmlformats.org/officeDocument/2006/relationships/slideLayout" Target="../slideLayouts/slideLayout7.xml"/><Relationship Id="rId3" Type="http://schemas.openxmlformats.org/officeDocument/2006/relationships/image" Target="../media/image28.emf"/><Relationship Id="rId2" Type="http://schemas.openxmlformats.org/officeDocument/2006/relationships/image" Target="../media/image13.png"/><Relationship Id="rId1" Type="http://schemas.openxmlformats.org/officeDocument/2006/relationships/image" Target="../media/image3.jpeg"/></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image" Target="../media/image31.png"/><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3.jpe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7.xml"/><Relationship Id="rId2" Type="http://schemas.openxmlformats.org/officeDocument/2006/relationships/image" Target="../media/image32.emf"/><Relationship Id="rId1" Type="http://schemas.openxmlformats.org/officeDocument/2006/relationships/image" Target="../media/image3.jpeg"/></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23.xml"/><Relationship Id="rId4" Type="http://schemas.openxmlformats.org/officeDocument/2006/relationships/slideLayout" Target="../slideLayouts/slideLayout7.xml"/><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jpeg"/></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24.xml"/><Relationship Id="rId5" Type="http://schemas.openxmlformats.org/officeDocument/2006/relationships/slideLayout" Target="../slideLayouts/slideLayout7.xml"/><Relationship Id="rId4" Type="http://schemas.openxmlformats.org/officeDocument/2006/relationships/image" Target="../media/image37.png"/><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26.xml.rels><?xml version="1.0" encoding="UTF-8" standalone="yes"?>
<Relationships xmlns="http://schemas.openxmlformats.org/package/2006/relationships"><Relationship Id="rId6" Type="http://schemas.openxmlformats.org/officeDocument/2006/relationships/notesSlide" Target="../notesSlides/notesSlide26.xml"/><Relationship Id="rId5" Type="http://schemas.openxmlformats.org/officeDocument/2006/relationships/slideLayout" Target="../slideLayouts/slideLayout7.xml"/><Relationship Id="rId4" Type="http://schemas.openxmlformats.org/officeDocument/2006/relationships/image" Target="../media/image38.png"/><Relationship Id="rId3" Type="http://schemas.openxmlformats.org/officeDocument/2006/relationships/image" Target="../media/image34.png"/><Relationship Id="rId2" Type="http://schemas.openxmlformats.org/officeDocument/2006/relationships/image" Target="../media/image3.jpeg"/><Relationship Id="rId1"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28.xml.rels><?xml version="1.0" encoding="UTF-8" standalone="yes"?>
<Relationships xmlns="http://schemas.openxmlformats.org/package/2006/relationships"><Relationship Id="rId6" Type="http://schemas.openxmlformats.org/officeDocument/2006/relationships/notesSlide" Target="../notesSlides/notesSlide28.xml"/><Relationship Id="rId5" Type="http://schemas.openxmlformats.org/officeDocument/2006/relationships/slideLayout" Target="../slideLayouts/slideLayout7.xml"/><Relationship Id="rId4" Type="http://schemas.openxmlformats.org/officeDocument/2006/relationships/image" Target="../media/image3.jpeg"/><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image" Target="../media/image1.png"/></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png"/></Relationships>
</file>

<file path=ppt/slides/_rels/slide30.xml.rels><?xml version="1.0" encoding="UTF-8" standalone="yes"?>
<Relationships xmlns="http://schemas.openxmlformats.org/package/2006/relationships"><Relationship Id="rId6" Type="http://schemas.openxmlformats.org/officeDocument/2006/relationships/notesSlide" Target="../notesSlides/notesSlide30.xml"/><Relationship Id="rId5" Type="http://schemas.openxmlformats.org/officeDocument/2006/relationships/slideLayout" Target="../slideLayouts/slideLayout12.xml"/><Relationship Id="rId4" Type="http://schemas.openxmlformats.org/officeDocument/2006/relationships/image" Target="../media/image8.png"/><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ln>
        </p:spPr>
        <p:txBody>
          <a:bodyPr>
            <a:spAutoFit/>
          </a:bodyPr>
          <a:lstStyle/>
          <a:p>
            <a:pPr algn="ctr" fontAlgn="base">
              <a:spcBef>
                <a:spcPct val="0"/>
              </a:spcBef>
              <a:spcAft>
                <a:spcPct val="0"/>
              </a:spcAft>
            </a:pPr>
            <a:r>
              <a:rPr lang="vi-VN" sz="3000" b="1">
                <a:solidFill>
                  <a:srgbClr val="FFFFFF"/>
                </a:solidFill>
                <a:latin typeface="Times New Roman" panose="02020603050405020304" pitchFamily="18" charset="0"/>
                <a:cs typeface="Times New Roman" panose="02020603050405020304" pitchFamily="18" charset="0"/>
              </a:rPr>
              <a:t>CHƯƠNG TRÌNH KHỞI ĐỘNG</a:t>
            </a:r>
            <a:endParaRPr lang="en-US" sz="3000" b="1">
              <a:solidFill>
                <a:srgbClr val="FFFFFF"/>
              </a:solidFill>
              <a:latin typeface="Times New Roman" panose="02020603050405020304" pitchFamily="18" charset="0"/>
              <a:cs typeface="Times New Roman" panose="02020603050405020304" pitchFamily="18" charset="0"/>
            </a:endParaRPr>
          </a:p>
        </p:txBody>
      </p:sp>
      <p:grpSp>
        <p:nvGrpSpPr>
          <p:cNvPr id="2" name="Group 19"/>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1"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anose="02020603050405020304" pitchFamily="18" charset="0"/>
                  <a:cs typeface="Times New Roman" panose="02020603050405020304" pitchFamily="18" charset="0"/>
                </a:rPr>
                <a:t>TRƯỜNG CAO ĐẲNG</a:t>
              </a:r>
              <a:r>
                <a:rPr lang="en-US" sz="2400" b="1" dirty="0">
                  <a:solidFill>
                    <a:srgbClr val="FFFFFF"/>
                  </a:solidFill>
                  <a:latin typeface="Times New Roman" panose="02020603050405020304" pitchFamily="18" charset="0"/>
                  <a:cs typeface="Times New Roman" panose="02020603050405020304" pitchFamily="18" charset="0"/>
                </a:rPr>
                <a:t> </a:t>
              </a:r>
              <a:r>
                <a:rPr lang="vi-VN" sz="2400" b="1" dirty="0">
                  <a:solidFill>
                    <a:srgbClr val="FFFFFF"/>
                  </a:solidFill>
                  <a:latin typeface="Times New Roman" panose="02020603050405020304" pitchFamily="18" charset="0"/>
                  <a:cs typeface="Times New Roman" panose="02020603050405020304" pitchFamily="18" charset="0"/>
                </a:rPr>
                <a:t>LÝ TỰ TRỌNG TP.HCM</a:t>
              </a:r>
              <a:endParaRPr lang="en-US" sz="2400" b="1" dirty="0">
                <a:solidFill>
                  <a:srgbClr val="FFFFFF"/>
                </a:solidFill>
                <a:latin typeface="Times New Roman" panose="02020603050405020304" pitchFamily="18" charset="0"/>
                <a:cs typeface="Times New Roman" panose="02020603050405020304" pitchFamily="18" charset="0"/>
              </a:endParaRPr>
            </a:p>
            <a:p>
              <a:pPr algn="ctr" fontAlgn="base">
                <a:spcBef>
                  <a:spcPct val="0"/>
                </a:spcBef>
                <a:spcAft>
                  <a:spcPct val="0"/>
                </a:spcAft>
              </a:pPr>
              <a:r>
                <a:rPr lang="en-US" sz="2600" b="1" dirty="0">
                  <a:solidFill>
                    <a:srgbClr val="FFFFFF"/>
                  </a:solidFill>
                  <a:latin typeface="Times New Roman" panose="02020603050405020304" pitchFamily="18" charset="0"/>
                  <a:cs typeface="Times New Roman" panose="02020603050405020304" pitchFamily="18" charset="0"/>
                </a:rPr>
                <a:t>KHOA </a:t>
              </a:r>
              <a:r>
                <a:rPr lang="en-US" sz="2600" b="1" dirty="0" err="1">
                  <a:solidFill>
                    <a:srgbClr val="FFFFFF"/>
                  </a:solidFill>
                  <a:latin typeface="Times New Roman" panose="02020603050405020304" pitchFamily="18" charset="0"/>
                  <a:cs typeface="Times New Roman" panose="02020603050405020304" pitchFamily="18" charset="0"/>
                </a:rPr>
                <a:t>KHOA</a:t>
              </a:r>
              <a:r>
                <a:rPr lang="en-US" sz="2600" b="1" dirty="0">
                  <a:solidFill>
                    <a:srgbClr val="FFFFFF"/>
                  </a:solidFill>
                  <a:latin typeface="Times New Roman" panose="02020603050405020304" pitchFamily="18" charset="0"/>
                  <a:cs typeface="Times New Roman" panose="02020603050405020304" pitchFamily="18" charset="0"/>
                </a:rPr>
                <a:t> HỌC CƠ BẢN</a:t>
              </a:r>
              <a:r>
                <a:rPr lang="en-US" sz="2800" b="1" dirty="0">
                  <a:solidFill>
                    <a:srgbClr val="FFFFFF"/>
                  </a:solidFill>
                  <a:latin typeface="Times New Roman" panose="02020603050405020304" pitchFamily="18" charset="0"/>
                  <a:cs typeface="Times New Roman" panose="02020603050405020304" pitchFamily="18" charset="0"/>
                </a:rPr>
                <a:t> </a:t>
              </a:r>
              <a:endParaRPr lang="en-US" sz="2800" b="1" dirty="0">
                <a:solidFill>
                  <a:srgbClr val="FFFFFF"/>
                </a:solidFill>
                <a:latin typeface="Times New Roman" panose="02020603050405020304" pitchFamily="18" charset="0"/>
                <a:cs typeface="Times New Roman" panose="02020603050405020304" pitchFamily="18" charset="0"/>
              </a:endParaRP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panose="02020502060401020303"/>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panose="02020502060401020303"/>
              </a:endParaRPr>
            </a:p>
          </p:txBody>
        </p:sp>
      </p:grpSp>
      <p:pic>
        <p:nvPicPr>
          <p:cNvPr id="5" name="Picture 4"/>
          <p:cNvPicPr>
            <a:picLocks noChangeAspect="1"/>
          </p:cNvPicPr>
          <p:nvPr/>
        </p:nvPicPr>
        <p:blipFill rotWithShape="1">
          <a:blip r:embed="rId2"/>
          <a:srcRect l="4858" t="10047" r="6061" b="14360"/>
          <a:stretch>
            <a:fillRect/>
          </a:stretch>
        </p:blipFill>
        <p:spPr>
          <a:xfrm>
            <a:off x="2362200" y="1500717"/>
            <a:ext cx="4191000" cy="1166283"/>
          </a:xfrm>
          <a:prstGeom prst="rect">
            <a:avLst/>
          </a:prstGeom>
        </p:spPr>
      </p:pic>
      <p:sp>
        <p:nvSpPr>
          <p:cNvPr id="29" name="TextBox 3"/>
          <p:cNvSpPr txBox="1">
            <a:spLocks noChangeArrowheads="1"/>
          </p:cNvSpPr>
          <p:nvPr/>
        </p:nvSpPr>
        <p:spPr bwMode="auto">
          <a:xfrm>
            <a:off x="381000" y="2990850"/>
            <a:ext cx="8382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endParaRPr lang="en-US" altLang="en-US" sz="2800" b="1" dirty="0">
              <a:solidFill>
                <a:srgbClr val="002060"/>
              </a:solidFill>
              <a:latin typeface="Times New Roman" panose="02020603050405020304" pitchFamily="18" charset="0"/>
              <a:cs typeface="Times New Roman" panose="02020603050405020304" pitchFamily="18" charset="0"/>
            </a:endParaRP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3</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a:p>
            <a:pPr algn="ctr" eaLnBrk="1" hangingPunct="1"/>
            <a:r>
              <a:rPr lang="en-US" altLang="en-US" sz="2800" b="1" dirty="0">
                <a:solidFill>
                  <a:srgbClr val="FF0000"/>
                </a:solidFill>
                <a:latin typeface="Times New Roman" panose="02020603050405020304" pitchFamily="18" charset="0"/>
                <a:cs typeface="Times New Roman" panose="02020603050405020304" pitchFamily="18" charset="0"/>
              </a:rPr>
              <a:t>BẬC ĐÀO TẠO: TRUNG CẤP NGHỀ</a:t>
            </a:r>
            <a:endParaRPr lang="en-US" altLang="en-US" sz="2800" b="1" dirty="0">
              <a:solidFill>
                <a:srgbClr val="FF0000"/>
              </a:solidFill>
              <a:latin typeface="Times New Roman" panose="02020603050405020304" pitchFamily="18" charset="0"/>
              <a:cs typeface="Times New Roman" panose="02020603050405020304" pitchFamily="18" charset="0"/>
            </a:endParaRPr>
          </a:p>
        </p:txBody>
      </p:sp>
      <p:sp>
        <p:nvSpPr>
          <p:cNvPr id="30" name="TextBox 4"/>
          <p:cNvSpPr txBox="1">
            <a:spLocks noChangeArrowheads="1"/>
          </p:cNvSpPr>
          <p:nvPr/>
        </p:nvSpPr>
        <p:spPr bwMode="auto">
          <a:xfrm>
            <a:off x="1828800" y="5105400"/>
            <a:ext cx="571500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err="1">
                <a:solidFill>
                  <a:srgbClr val="1909E5"/>
                </a:solidFill>
                <a:latin typeface="Times New Roman" panose="02020603050405020304" pitchFamily="18" charset="0"/>
                <a:cs typeface="Times New Roman" panose="02020603050405020304" pitchFamily="18" charset="0"/>
              </a:rPr>
              <a:t>Giảng</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dirty="0" err="1">
                <a:solidFill>
                  <a:srgbClr val="1909E5"/>
                </a:solidFill>
                <a:latin typeface="Times New Roman" panose="02020603050405020304" pitchFamily="18" charset="0"/>
                <a:cs typeface="Times New Roman" panose="02020603050405020304" pitchFamily="18" charset="0"/>
              </a:rPr>
              <a:t>viên</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b="1" dirty="0" err="1">
                <a:solidFill>
                  <a:srgbClr val="1909E5"/>
                </a:solidFill>
                <a:latin typeface="Times New Roman" panose="02020603050405020304" pitchFamily="18" charset="0"/>
                <a:cs typeface="Times New Roman" panose="02020603050405020304" pitchFamily="18" charset="0"/>
              </a:rPr>
              <a:t>Lê Minh Phong</a:t>
            </a:r>
            <a:endParaRPr lang="en-US" altLang="en-US" sz="2800" b="1" dirty="0">
              <a:solidFill>
                <a:srgbClr val="1909E5"/>
              </a:solidFill>
              <a:latin typeface="Times New Roman" panose="02020603050405020304" pitchFamily="18" charset="0"/>
              <a:cs typeface="Times New Roman" panose="02020603050405020304" pitchFamily="18" charset="0"/>
            </a:endParaRPr>
          </a:p>
          <a:p>
            <a:pPr eaLnBrk="1" hangingPunct="1"/>
            <a:r>
              <a:rPr lang="en-US" altLang="en-US" sz="2800" dirty="0">
                <a:solidFill>
                  <a:srgbClr val="0C0C92"/>
                </a:solidFill>
                <a:latin typeface="Times New Roman" panose="02020603050405020304" pitchFamily="18" charset="0"/>
                <a:cs typeface="Times New Roman" panose="02020603050405020304" pitchFamily="18" charset="0"/>
              </a:rPr>
              <a:t>Mail: </a:t>
            </a:r>
            <a:r>
              <a:rPr lang="en-US" altLang="en-US" sz="2800" dirty="0" smtClean="0">
                <a:solidFill>
                  <a:srgbClr val="0C0C92"/>
                </a:solidFill>
                <a:latin typeface="Times New Roman" panose="02020603050405020304" pitchFamily="18" charset="0"/>
                <a:cs typeface="Times New Roman" panose="02020603050405020304" pitchFamily="18" charset="0"/>
              </a:rPr>
              <a:t>leminhphong@lttc.edu.vn</a:t>
            </a:r>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ln>
        </p:spPr>
        <p:txBody>
          <a:bodyPr>
            <a:spAutoFit/>
          </a:bodyPr>
          <a:lstStyle/>
          <a:p>
            <a:pPr algn="ctr" fontAlgn="base">
              <a:spcBef>
                <a:spcPct val="0"/>
              </a:spcBef>
              <a:spcAft>
                <a:spcPct val="0"/>
              </a:spcAft>
            </a:pPr>
            <a:r>
              <a:rPr lang="vi-VN" sz="3000" b="1" dirty="0">
                <a:solidFill>
                  <a:srgbClr val="FFFFFF"/>
                </a:solidFill>
                <a:latin typeface="Times New Roman" panose="02020603050405020304" pitchFamily="18" charset="0"/>
                <a:cs typeface="Times New Roman" panose="02020603050405020304" pitchFamily="18" charset="0"/>
              </a:rPr>
              <a:t>CHƯƠNG TRÌNH KHỞI ĐỘNG</a:t>
            </a:r>
            <a:endParaRPr lang="en-US" sz="3000" b="1" dirty="0">
              <a:solidFill>
                <a:srgbClr val="FFFFFF"/>
              </a:solidFill>
              <a:latin typeface="Times New Roman" panose="02020603050405020304" pitchFamily="18" charset="0"/>
              <a:cs typeface="Times New Roman" panose="02020603050405020304" pitchFamily="18" charset="0"/>
            </a:endParaRPr>
          </a:p>
        </p:txBody>
      </p:sp>
      <p:pic>
        <p:nvPicPr>
          <p:cNvPr id="33" name="Picture 12" descr="top bar swoosh revised"/>
          <p:cNvPicPr>
            <a:picLocks noChangeAspect="1" noChangeArrowheads="1"/>
          </p:cNvPicPr>
          <p:nvPr/>
        </p:nvPicPr>
        <p:blipFill>
          <a:blip r:embed="rId1"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1"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panose="02020502060401020303"/>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panose="02020502060401020303"/>
            </a:endParaRPr>
          </a:p>
        </p:txBody>
      </p:sp>
      <p:grpSp>
        <p:nvGrpSpPr>
          <p:cNvPr id="3" name="Group 29"/>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2"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3"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4"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5"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p:cNvSpPr>
            <a:spLocks noChangeArrowheads="1"/>
          </p:cNvSpPr>
          <p:nvPr/>
        </p:nvSpPr>
        <p:spPr bwMode="gray">
          <a:xfrm>
            <a:off x="90111" y="3764627"/>
            <a:ext cx="8963778" cy="1208346"/>
          </a:xfrm>
          <a:prstGeom prst="roundRect">
            <a:avLst>
              <a:gd name="adj" fmla="val 50000"/>
            </a:avLst>
          </a:prstGeom>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smtClean="0">
                <a:solidFill>
                  <a:srgbClr val="1909E5"/>
                </a:solidFill>
                <a:latin typeface="Times New Roman" panose="02020603050405020304" pitchFamily="18" charset="0"/>
                <a:cs typeface="Times New Roman" panose="02020603050405020304" pitchFamily="18" charset="0"/>
              </a:rPr>
              <a:t>BÀI 52. ANCOL</a:t>
            </a:r>
            <a:endParaRPr lang="vi-VN" sz="3600" b="1" dirty="0">
              <a:solidFill>
                <a:srgbClr val="1909E5"/>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6"/>
          <a:stretch>
            <a:fillRect/>
          </a:stretch>
        </p:blipFill>
        <p:spPr>
          <a:xfrm>
            <a:off x="2480697" y="381000"/>
            <a:ext cx="3973384" cy="1110466"/>
          </a:xfrm>
          <a:prstGeom prst="rect">
            <a:avLst/>
          </a:prstGeom>
        </p:spPr>
      </p:pic>
      <p:pic>
        <p:nvPicPr>
          <p:cNvPr id="30" name="Picture 27" descr="Hoja Carta2"/>
          <p:cNvPicPr>
            <a:picLocks noChangeAspect="1" noChangeArrowheads="1"/>
          </p:cNvPicPr>
          <p:nvPr/>
        </p:nvPicPr>
        <p:blipFill>
          <a:blip r:embed="rId7"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91" name="Text Box 31"/>
          <p:cNvSpPr txBox="1">
            <a:spLocks noChangeArrowheads="1"/>
          </p:cNvSpPr>
          <p:nvPr/>
        </p:nvSpPr>
        <p:spPr bwMode="auto">
          <a:xfrm>
            <a:off x="1660525" y="722313"/>
            <a:ext cx="184150" cy="366712"/>
          </a:xfrm>
          <a:prstGeom prst="rect">
            <a:avLst/>
          </a:prstGeom>
          <a:noFill/>
          <a:ln w="9525">
            <a:noFill/>
            <a:miter lim="800000"/>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2"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anose="02020603050405020304" pitchFamily="18" charset="0"/>
                <a:cs typeface="Times New Roman" panose="02020603050405020304" pitchFamily="18" charset="0"/>
              </a:rPr>
              <a:t>NỘI DUNG </a:t>
            </a:r>
            <a:endParaRPr lang="en-US" sz="4000" b="1">
              <a:solidFill>
                <a:srgbClr val="0070C0"/>
              </a:solidFill>
              <a:latin typeface="Times New Roman" panose="02020603050405020304" pitchFamily="18" charset="0"/>
              <a:cs typeface="Times New Roman" panose="02020603050405020304" pitchFamily="18" charset="0"/>
            </a:endParaRPr>
          </a:p>
        </p:txBody>
      </p:sp>
      <p:pic>
        <p:nvPicPr>
          <p:cNvPr id="94" name="Picture 8" descr="1.png"/>
          <p:cNvPicPr>
            <a:picLocks noChangeAspect="1"/>
          </p:cNvPicPr>
          <p:nvPr/>
        </p:nvPicPr>
        <p:blipFill>
          <a:blip r:embed="rId2"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grpSp>
        <p:nvGrpSpPr>
          <p:cNvPr id="33" name="Group 3"/>
          <p:cNvGrpSpPr/>
          <p:nvPr/>
        </p:nvGrpSpPr>
        <p:grpSpPr bwMode="auto">
          <a:xfrm>
            <a:off x="269875" y="1392237"/>
            <a:ext cx="762000" cy="665163"/>
            <a:chOff x="1110" y="2656"/>
            <a:chExt cx="1549" cy="1351"/>
          </a:xfrm>
        </p:grpSpPr>
        <p:sp>
          <p:nvSpPr>
            <p:cNvPr id="34"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3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3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grpSp>
        <p:nvGrpSpPr>
          <p:cNvPr id="37" name="Group 7"/>
          <p:cNvGrpSpPr/>
          <p:nvPr/>
        </p:nvGrpSpPr>
        <p:grpSpPr bwMode="auto">
          <a:xfrm>
            <a:off x="228600" y="2382837"/>
            <a:ext cx="762000" cy="665163"/>
            <a:chOff x="3174" y="2656"/>
            <a:chExt cx="1549" cy="1351"/>
          </a:xfrm>
        </p:grpSpPr>
        <p:sp>
          <p:nvSpPr>
            <p:cNvPr id="38"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39"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4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sp>
        <p:nvSpPr>
          <p:cNvPr id="41" name="Line 11"/>
          <p:cNvSpPr>
            <a:spLocks noChangeShapeType="1"/>
          </p:cNvSpPr>
          <p:nvPr/>
        </p:nvSpPr>
        <p:spPr bwMode="auto">
          <a:xfrm>
            <a:off x="879474" y="2019300"/>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42" name="Text Box 12"/>
          <p:cNvSpPr txBox="1">
            <a:spLocks noChangeArrowheads="1"/>
          </p:cNvSpPr>
          <p:nvPr/>
        </p:nvSpPr>
        <p:spPr bwMode="auto">
          <a:xfrm>
            <a:off x="984205" y="1417062"/>
            <a:ext cx="3741730" cy="584775"/>
          </a:xfrm>
          <a:prstGeom prst="rect">
            <a:avLst/>
          </a:prstGeom>
          <a:noFill/>
          <a:ln w="9525" algn="ctr">
            <a:noFill/>
            <a:miter lim="800000"/>
          </a:ln>
        </p:spPr>
        <p:txBody>
          <a:bodyPr wrap="none">
            <a:spAutoFit/>
          </a:bodyPr>
          <a:lstStyle/>
          <a:p>
            <a:pPr eaLnBrk="0" hangingPunct="0"/>
            <a:r>
              <a:rPr lang="en-US" sz="3200" dirty="0" err="1" smtClean="0">
                <a:solidFill>
                  <a:srgbClr val="002060"/>
                </a:solidFill>
                <a:latin typeface="Times New Roman" panose="02020603050405020304" pitchFamily="18" charset="0"/>
                <a:cs typeface="Times New Roman" panose="02020603050405020304" pitchFamily="18" charset="0"/>
              </a:rPr>
              <a:t>Định</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nghĩa</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phân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loại</a:t>
            </a:r>
            <a:endParaRPr lang="vi-VN" sz="3200" dirty="0">
              <a:solidFill>
                <a:srgbClr val="002060"/>
              </a:solidFill>
              <a:latin typeface="Times New Roman" panose="02020603050405020304" pitchFamily="18" charset="0"/>
              <a:cs typeface="Times New Roman" panose="02020603050405020304" pitchFamily="18" charset="0"/>
            </a:endParaRPr>
          </a:p>
        </p:txBody>
      </p:sp>
      <p:sp>
        <p:nvSpPr>
          <p:cNvPr id="45" name="Text Box 13"/>
          <p:cNvSpPr txBox="1">
            <a:spLocks noChangeArrowheads="1"/>
          </p:cNvSpPr>
          <p:nvPr/>
        </p:nvSpPr>
        <p:spPr bwMode="gray">
          <a:xfrm>
            <a:off x="449263" y="1409700"/>
            <a:ext cx="388937" cy="584200"/>
          </a:xfrm>
          <a:prstGeom prst="rect">
            <a:avLst/>
          </a:prstGeom>
          <a:noFill/>
          <a:ln w="9525" algn="ctr">
            <a:noFill/>
            <a:miter lim="800000"/>
          </a:ln>
        </p:spPr>
        <p:txBody>
          <a:bodyPr wrap="none">
            <a:spAutoFit/>
          </a:bodyPr>
          <a:lstStyle/>
          <a:p>
            <a:pPr algn="ctr" eaLnBrk="0" hangingPunct="0"/>
            <a:r>
              <a:rPr lang="en-US" sz="3200" b="1">
                <a:solidFill>
                  <a:srgbClr val="FFFFFF"/>
                </a:solidFill>
                <a:latin typeface="Times New Roman" panose="02020603050405020304" pitchFamily="18" charset="0"/>
                <a:cs typeface="Times New Roman" panose="02020603050405020304" pitchFamily="18" charset="0"/>
              </a:rPr>
              <a:t>1</a:t>
            </a:r>
            <a:endParaRPr lang="en-US" sz="3200" b="1">
              <a:solidFill>
                <a:srgbClr val="FFFFFF"/>
              </a:solidFill>
              <a:latin typeface="Times New Roman" panose="02020603050405020304" pitchFamily="18" charset="0"/>
              <a:cs typeface="Times New Roman" panose="02020603050405020304" pitchFamily="18" charset="0"/>
            </a:endParaRPr>
          </a:p>
        </p:txBody>
      </p:sp>
      <p:sp>
        <p:nvSpPr>
          <p:cNvPr id="46" name="Text Box 15"/>
          <p:cNvSpPr txBox="1">
            <a:spLocks noChangeArrowheads="1"/>
          </p:cNvSpPr>
          <p:nvPr/>
        </p:nvSpPr>
        <p:spPr bwMode="auto">
          <a:xfrm>
            <a:off x="949324" y="2445762"/>
            <a:ext cx="7127875" cy="584775"/>
          </a:xfrm>
          <a:prstGeom prst="rect">
            <a:avLst/>
          </a:prstGeom>
          <a:noFill/>
          <a:ln w="9525" algn="ctr">
            <a:noFill/>
            <a:miter lim="800000"/>
          </a:ln>
        </p:spPr>
        <p:txBody>
          <a:bodyPr wrap="square">
            <a:spAutoFit/>
          </a:bodyPr>
          <a:lstStyle/>
          <a:p>
            <a:pPr eaLnBrk="0" hangingPunct="0"/>
            <a:r>
              <a:rPr lang="en-US" sz="3200" dirty="0" err="1" smtClean="0">
                <a:solidFill>
                  <a:srgbClr val="002060"/>
                </a:solidFill>
                <a:latin typeface="Times New Roman" panose="02020603050405020304" pitchFamily="18" charset="0"/>
                <a:cs typeface="Times New Roman" panose="02020603050405020304" pitchFamily="18" charset="0"/>
              </a:rPr>
              <a:t>Đồng</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phân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danh</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pháp</a:t>
            </a:r>
            <a:r>
              <a:rPr lang="en-US" sz="3200" dirty="0">
                <a:solidFill>
                  <a:srgbClr val="002060"/>
                </a:solidFill>
                <a:latin typeface="Times New Roman" panose="02020603050405020304" pitchFamily="18" charset="0"/>
                <a:cs typeface="Times New Roman" panose="02020603050405020304" pitchFamily="18" charset="0"/>
              </a:rPr>
              <a:t> </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47" name="Text Box 16"/>
          <p:cNvSpPr txBox="1">
            <a:spLocks noChangeArrowheads="1"/>
          </p:cNvSpPr>
          <p:nvPr/>
        </p:nvSpPr>
        <p:spPr bwMode="gray">
          <a:xfrm>
            <a:off x="407988" y="2400300"/>
            <a:ext cx="388937" cy="584200"/>
          </a:xfrm>
          <a:prstGeom prst="rect">
            <a:avLst/>
          </a:prstGeom>
          <a:noFill/>
          <a:ln w="9525" algn="ctr">
            <a:noFill/>
            <a:miter lim="800000"/>
          </a:ln>
        </p:spPr>
        <p:txBody>
          <a:bodyPr wrap="none">
            <a:spAutoFit/>
          </a:bodyPr>
          <a:lstStyle/>
          <a:p>
            <a:pPr algn="ctr" eaLnBrk="0" hangingPunct="0"/>
            <a:r>
              <a:rPr lang="en-US" sz="3200" b="1">
                <a:solidFill>
                  <a:srgbClr val="FFFFFF"/>
                </a:solidFill>
                <a:latin typeface="Times New Roman" panose="02020603050405020304" pitchFamily="18" charset="0"/>
                <a:cs typeface="Times New Roman" panose="02020603050405020304" pitchFamily="18" charset="0"/>
              </a:rPr>
              <a:t>2</a:t>
            </a:r>
            <a:endParaRPr lang="en-US" sz="3200" b="1">
              <a:solidFill>
                <a:srgbClr val="FFFFFF"/>
              </a:solidFill>
              <a:latin typeface="Times New Roman" panose="02020603050405020304" pitchFamily="18" charset="0"/>
              <a:cs typeface="Times New Roman" panose="02020603050405020304" pitchFamily="18" charset="0"/>
            </a:endParaRPr>
          </a:p>
        </p:txBody>
      </p:sp>
      <p:sp>
        <p:nvSpPr>
          <p:cNvPr id="48" name="Line 11"/>
          <p:cNvSpPr>
            <a:spLocks noChangeShapeType="1"/>
          </p:cNvSpPr>
          <p:nvPr/>
        </p:nvSpPr>
        <p:spPr bwMode="auto">
          <a:xfrm>
            <a:off x="879474" y="3034312"/>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9" name="Group 7"/>
          <p:cNvGrpSpPr/>
          <p:nvPr/>
        </p:nvGrpSpPr>
        <p:grpSpPr bwMode="auto">
          <a:xfrm>
            <a:off x="228600" y="3429000"/>
            <a:ext cx="762000" cy="665163"/>
            <a:chOff x="3174" y="2656"/>
            <a:chExt cx="1549" cy="1351"/>
          </a:xfrm>
          <a:solidFill>
            <a:srgbClr val="C00000"/>
          </a:solidFill>
        </p:grpSpPr>
        <p:sp>
          <p:nvSpPr>
            <p:cNvPr id="50"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52"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53"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sp>
        <p:nvSpPr>
          <p:cNvPr id="57" name="Text Box 15"/>
          <p:cNvSpPr txBox="1">
            <a:spLocks noChangeArrowheads="1"/>
          </p:cNvSpPr>
          <p:nvPr/>
        </p:nvSpPr>
        <p:spPr bwMode="auto">
          <a:xfrm>
            <a:off x="949324" y="3491925"/>
            <a:ext cx="7127875" cy="584775"/>
          </a:xfrm>
          <a:prstGeom prst="rect">
            <a:avLst/>
          </a:prstGeom>
          <a:noFill/>
          <a:ln w="9525" algn="ctr">
            <a:noFill/>
            <a:miter lim="800000"/>
          </a:ln>
        </p:spPr>
        <p:txBody>
          <a:bodyPr wrap="square">
            <a:spAutoFit/>
          </a:bodyPr>
          <a:lstStyle/>
          <a:p>
            <a:pPr eaLnBrk="0" hangingPunct="0"/>
            <a:r>
              <a:rPr lang="en-US" sz="3200" dirty="0" smtClean="0">
                <a:solidFill>
                  <a:srgbClr val="002060"/>
                </a:solidFill>
                <a:latin typeface="Times New Roman" panose="02020603050405020304" pitchFamily="18" charset="0"/>
                <a:cs typeface="Times New Roman" panose="02020603050405020304" pitchFamily="18" charset="0"/>
              </a:rPr>
              <a:t>Tính </a:t>
            </a:r>
            <a:r>
              <a:rPr lang="en-US" sz="3200" dirty="0" err="1">
                <a:solidFill>
                  <a:srgbClr val="002060"/>
                </a:solidFill>
                <a:latin typeface="Times New Roman" panose="02020603050405020304" pitchFamily="18" charset="0"/>
                <a:cs typeface="Times New Roman" panose="02020603050405020304" pitchFamily="18" charset="0"/>
              </a:rPr>
              <a:t>chất</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vật</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lí</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59" name="Text Box 16"/>
          <p:cNvSpPr txBox="1">
            <a:spLocks noChangeArrowheads="1"/>
          </p:cNvSpPr>
          <p:nvPr/>
        </p:nvSpPr>
        <p:spPr bwMode="gray">
          <a:xfrm>
            <a:off x="407988" y="3446463"/>
            <a:ext cx="388937" cy="584200"/>
          </a:xfrm>
          <a:prstGeom prst="rect">
            <a:avLst/>
          </a:prstGeom>
          <a:noFill/>
          <a:ln w="9525" algn="ctr">
            <a:noFill/>
            <a:miter lim="800000"/>
          </a:ln>
        </p:spPr>
        <p:txBody>
          <a:bodyPr wrap="none">
            <a:spAutoFit/>
          </a:bodyPr>
          <a:lstStyle/>
          <a:p>
            <a:pPr algn="ctr" eaLnBrk="0" hangingPunct="0"/>
            <a:r>
              <a:rPr lang="en-US" sz="3200" b="1" dirty="0" smtClean="0">
                <a:solidFill>
                  <a:srgbClr val="FFFFFF"/>
                </a:solidFill>
                <a:latin typeface="Times New Roman" panose="02020603050405020304" pitchFamily="18" charset="0"/>
                <a:cs typeface="Times New Roman" panose="02020603050405020304" pitchFamily="18" charset="0"/>
              </a:rPr>
              <a:t>3</a:t>
            </a:r>
            <a:endParaRPr lang="en-US" sz="3200" b="1" dirty="0">
              <a:solidFill>
                <a:srgbClr val="FFFFFF"/>
              </a:solidFill>
              <a:latin typeface="Times New Roman" panose="02020603050405020304" pitchFamily="18" charset="0"/>
              <a:cs typeface="Times New Roman" panose="02020603050405020304" pitchFamily="18" charset="0"/>
            </a:endParaRPr>
          </a:p>
        </p:txBody>
      </p:sp>
      <p:sp>
        <p:nvSpPr>
          <p:cNvPr id="63" name="Line 11"/>
          <p:cNvSpPr>
            <a:spLocks noChangeShapeType="1"/>
          </p:cNvSpPr>
          <p:nvPr/>
        </p:nvSpPr>
        <p:spPr bwMode="auto">
          <a:xfrm>
            <a:off x="879474" y="4080475"/>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64" name="Group 7"/>
          <p:cNvGrpSpPr/>
          <p:nvPr/>
        </p:nvGrpSpPr>
        <p:grpSpPr bwMode="auto">
          <a:xfrm>
            <a:off x="228600" y="4495800"/>
            <a:ext cx="762000" cy="665163"/>
            <a:chOff x="3174" y="2656"/>
            <a:chExt cx="1549" cy="1351"/>
          </a:xfrm>
          <a:solidFill>
            <a:srgbClr val="00B050"/>
          </a:solidFill>
        </p:grpSpPr>
        <p:sp>
          <p:nvSpPr>
            <p:cNvPr id="65"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66"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67"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sp>
        <p:nvSpPr>
          <p:cNvPr id="68" name="Text Box 15"/>
          <p:cNvSpPr txBox="1">
            <a:spLocks noChangeArrowheads="1"/>
          </p:cNvSpPr>
          <p:nvPr/>
        </p:nvSpPr>
        <p:spPr bwMode="auto">
          <a:xfrm>
            <a:off x="949324" y="4558725"/>
            <a:ext cx="7127875" cy="584775"/>
          </a:xfrm>
          <a:prstGeom prst="rect">
            <a:avLst/>
          </a:prstGeom>
          <a:noFill/>
          <a:ln w="9525" algn="ctr">
            <a:noFill/>
            <a:miter lim="800000"/>
          </a:ln>
        </p:spPr>
        <p:txBody>
          <a:bodyPr wrap="square">
            <a:spAutoFit/>
          </a:bodyPr>
          <a:lstStyle/>
          <a:p>
            <a:pPr eaLnBrk="0" hangingPunct="0"/>
            <a:r>
              <a:rPr lang="en-US" sz="3200" dirty="0" smtClean="0">
                <a:solidFill>
                  <a:srgbClr val="002060"/>
                </a:solidFill>
                <a:latin typeface="Times New Roman" panose="02020603050405020304" pitchFamily="18" charset="0"/>
                <a:cs typeface="Times New Roman" panose="02020603050405020304" pitchFamily="18" charset="0"/>
              </a:rPr>
              <a:t>Tính </a:t>
            </a:r>
            <a:r>
              <a:rPr lang="en-US" sz="3200" dirty="0" err="1">
                <a:solidFill>
                  <a:srgbClr val="002060"/>
                </a:solidFill>
                <a:latin typeface="Times New Roman" panose="02020603050405020304" pitchFamily="18" charset="0"/>
                <a:cs typeface="Times New Roman" panose="02020603050405020304" pitchFamily="18" charset="0"/>
              </a:rPr>
              <a:t>chất</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hóa</a:t>
            </a:r>
            <a:r>
              <a:rPr lang="en-US" sz="3200" dirty="0">
                <a:solidFill>
                  <a:srgbClr val="002060"/>
                </a:solidFill>
                <a:latin typeface="Times New Roman" panose="02020603050405020304" pitchFamily="18" charset="0"/>
                <a:cs typeface="Times New Roman" panose="02020603050405020304" pitchFamily="18" charset="0"/>
              </a:rPr>
              <a:t> học</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69" name="Text Box 16"/>
          <p:cNvSpPr txBox="1">
            <a:spLocks noChangeArrowheads="1"/>
          </p:cNvSpPr>
          <p:nvPr/>
        </p:nvSpPr>
        <p:spPr bwMode="gray">
          <a:xfrm>
            <a:off x="407988" y="4513263"/>
            <a:ext cx="388937" cy="584200"/>
          </a:xfrm>
          <a:prstGeom prst="rect">
            <a:avLst/>
          </a:prstGeom>
          <a:noFill/>
          <a:ln w="9525" algn="ctr">
            <a:noFill/>
            <a:miter lim="800000"/>
          </a:ln>
        </p:spPr>
        <p:txBody>
          <a:bodyPr wrap="none">
            <a:spAutoFit/>
          </a:bodyPr>
          <a:lstStyle/>
          <a:p>
            <a:pPr algn="ctr" eaLnBrk="0" hangingPunct="0"/>
            <a:r>
              <a:rPr lang="en-US" sz="3200" b="1" dirty="0" smtClean="0">
                <a:solidFill>
                  <a:srgbClr val="FFFFFF"/>
                </a:solidFill>
                <a:latin typeface="Times New Roman" panose="02020603050405020304" pitchFamily="18" charset="0"/>
                <a:cs typeface="Times New Roman" panose="02020603050405020304" pitchFamily="18" charset="0"/>
              </a:rPr>
              <a:t>4</a:t>
            </a:r>
            <a:endParaRPr lang="en-US" sz="3200" b="1" dirty="0">
              <a:solidFill>
                <a:srgbClr val="FFFFFF"/>
              </a:solidFill>
              <a:latin typeface="Times New Roman" panose="02020603050405020304" pitchFamily="18" charset="0"/>
              <a:cs typeface="Times New Roman" panose="02020603050405020304" pitchFamily="18" charset="0"/>
            </a:endParaRPr>
          </a:p>
        </p:txBody>
      </p:sp>
      <p:sp>
        <p:nvSpPr>
          <p:cNvPr id="81" name="Line 11"/>
          <p:cNvSpPr>
            <a:spLocks noChangeShapeType="1"/>
          </p:cNvSpPr>
          <p:nvPr/>
        </p:nvSpPr>
        <p:spPr bwMode="auto">
          <a:xfrm>
            <a:off x="879474" y="5253859"/>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84" name="Group 7"/>
          <p:cNvGrpSpPr/>
          <p:nvPr/>
        </p:nvGrpSpPr>
        <p:grpSpPr bwMode="auto">
          <a:xfrm>
            <a:off x="228600" y="5507037"/>
            <a:ext cx="762000" cy="665163"/>
            <a:chOff x="3174" y="2656"/>
            <a:chExt cx="1549" cy="1351"/>
          </a:xfrm>
          <a:solidFill>
            <a:srgbClr val="00B0F0"/>
          </a:solidFill>
        </p:grpSpPr>
        <p:sp>
          <p:nvSpPr>
            <p:cNvPr id="85"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86"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87"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sp>
        <p:nvSpPr>
          <p:cNvPr id="88" name="Text Box 15"/>
          <p:cNvSpPr txBox="1">
            <a:spLocks noChangeArrowheads="1"/>
          </p:cNvSpPr>
          <p:nvPr/>
        </p:nvSpPr>
        <p:spPr bwMode="auto">
          <a:xfrm>
            <a:off x="949324" y="5569962"/>
            <a:ext cx="7127875" cy="584775"/>
          </a:xfrm>
          <a:prstGeom prst="rect">
            <a:avLst/>
          </a:prstGeom>
          <a:noFill/>
          <a:ln w="9525" algn="ctr">
            <a:noFill/>
            <a:miter lim="800000"/>
          </a:ln>
        </p:spPr>
        <p:txBody>
          <a:bodyPr wrap="square">
            <a:spAutoFit/>
          </a:bodyPr>
          <a:lstStyle/>
          <a:p>
            <a:pPr eaLnBrk="0" hangingPunct="0"/>
            <a:r>
              <a:rPr lang="en-US" sz="3200" dirty="0" err="1" smtClean="0">
                <a:solidFill>
                  <a:srgbClr val="002060"/>
                </a:solidFill>
                <a:latin typeface="Times New Roman" panose="02020603050405020304" pitchFamily="18" charset="0"/>
                <a:cs typeface="Times New Roman" panose="02020603050405020304" pitchFamily="18" charset="0"/>
              </a:rPr>
              <a:t>Điều</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chế</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và</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ứng</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dụng</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89" name="Text Box 16"/>
          <p:cNvSpPr txBox="1">
            <a:spLocks noChangeArrowheads="1"/>
          </p:cNvSpPr>
          <p:nvPr/>
        </p:nvSpPr>
        <p:spPr bwMode="gray">
          <a:xfrm>
            <a:off x="407531" y="5524500"/>
            <a:ext cx="389851" cy="584775"/>
          </a:xfrm>
          <a:prstGeom prst="rect">
            <a:avLst/>
          </a:prstGeom>
          <a:noFill/>
          <a:ln w="9525" algn="ctr">
            <a:noFill/>
            <a:miter lim="800000"/>
          </a:ln>
        </p:spPr>
        <p:txBody>
          <a:bodyPr wrap="none">
            <a:spAutoFit/>
          </a:bodyPr>
          <a:lstStyle/>
          <a:p>
            <a:pPr algn="ctr" eaLnBrk="0" hangingPunct="0"/>
            <a:r>
              <a:rPr lang="en-US" sz="3200" b="1" dirty="0">
                <a:solidFill>
                  <a:srgbClr val="FFFFFF"/>
                </a:solidFill>
                <a:latin typeface="Times New Roman" panose="02020603050405020304" pitchFamily="18" charset="0"/>
                <a:cs typeface="Times New Roman" panose="02020603050405020304" pitchFamily="18" charset="0"/>
              </a:rPr>
              <a:t>5</a:t>
            </a:r>
            <a:endParaRPr lang="en-US" sz="3200" b="1" dirty="0">
              <a:solidFill>
                <a:srgbClr val="FFFFFF"/>
              </a:solidFill>
              <a:latin typeface="Times New Roman" panose="02020603050405020304" pitchFamily="18" charset="0"/>
              <a:cs typeface="Times New Roman" panose="02020603050405020304" pitchFamily="18" charset="0"/>
            </a:endParaRPr>
          </a:p>
        </p:txBody>
      </p:sp>
      <p:sp>
        <p:nvSpPr>
          <p:cNvPr id="90" name="Line 11"/>
          <p:cNvSpPr>
            <a:spLocks noChangeShapeType="1"/>
          </p:cNvSpPr>
          <p:nvPr/>
        </p:nvSpPr>
        <p:spPr bwMode="auto">
          <a:xfrm>
            <a:off x="879474" y="6158512"/>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ln>
        </p:spPr>
        <p:txBody>
          <a:bodyPr wrap="square">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1. </a:t>
            </a:r>
            <a:r>
              <a:rPr lang="en-US" sz="3600" b="1" dirty="0" err="1">
                <a:solidFill>
                  <a:schemeClr val="bg1"/>
                </a:solidFill>
                <a:latin typeface="Times New Roman" panose="02020603050405020304" pitchFamily="18" charset="0"/>
                <a:cs typeface="Times New Roman" panose="02020603050405020304" pitchFamily="18" charset="0"/>
              </a:rPr>
              <a:t>Định</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nghĩa</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phân</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loại</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pic>
        <p:nvPicPr>
          <p:cNvPr id="55"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sp>
        <p:nvSpPr>
          <p:cNvPr id="2" name="TextBox 1"/>
          <p:cNvSpPr txBox="1"/>
          <p:nvPr/>
        </p:nvSpPr>
        <p:spPr>
          <a:xfrm>
            <a:off x="0" y="1237436"/>
            <a:ext cx="89916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1.1. </a:t>
            </a:r>
            <a:r>
              <a:rPr lang="en-US" sz="2800" b="1" dirty="0" err="1" smtClean="0">
                <a:latin typeface="Times New Roman" panose="02020603050405020304" pitchFamily="18" charset="0"/>
                <a:cs typeface="Times New Roman" panose="02020603050405020304" pitchFamily="18" charset="0"/>
              </a:rPr>
              <a:t>Định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nghĩa</a:t>
            </a:r>
            <a:endParaRPr lang="en-US" sz="2800" baseline="30000" dirty="0">
              <a:latin typeface="Times New Roman" panose="02020603050405020304" pitchFamily="18" charset="0"/>
              <a:cs typeface="Times New Roman" panose="02020603050405020304" pitchFamily="18" charset="0"/>
            </a:endParaRPr>
          </a:p>
        </p:txBody>
      </p:sp>
      <p:sp>
        <p:nvSpPr>
          <p:cNvPr id="4" name="Rectangle 3"/>
          <p:cNvSpPr/>
          <p:nvPr/>
        </p:nvSpPr>
        <p:spPr>
          <a:xfrm>
            <a:off x="304800" y="2057400"/>
            <a:ext cx="8686800" cy="954107"/>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Ancol là những hợp chất hữu cơ trong phân tử có nhóm </a:t>
            </a:r>
            <a:r>
              <a:rPr lang="vi-VN" sz="2800" dirty="0">
                <a:solidFill>
                  <a:srgbClr val="FF0000"/>
                </a:solidFill>
                <a:latin typeface="Times New Roman" panose="02020603050405020304" pitchFamily="18" charset="0"/>
                <a:cs typeface="Times New Roman" panose="02020603050405020304" pitchFamily="18" charset="0"/>
              </a:rPr>
              <a:t>hiđroxyl (-OH) </a:t>
            </a:r>
            <a:r>
              <a:rPr lang="vi-VN" sz="2800" dirty="0">
                <a:latin typeface="Times New Roman" panose="02020603050405020304" pitchFamily="18" charset="0"/>
                <a:cs typeface="Times New Roman" panose="02020603050405020304" pitchFamily="18" charset="0"/>
              </a:rPr>
              <a:t>liên kết trực tiếp với </a:t>
            </a:r>
            <a:r>
              <a:rPr lang="vi-VN" sz="2800" dirty="0">
                <a:solidFill>
                  <a:srgbClr val="FF0000"/>
                </a:solidFill>
                <a:latin typeface="Times New Roman" panose="02020603050405020304" pitchFamily="18" charset="0"/>
                <a:cs typeface="Times New Roman" panose="02020603050405020304" pitchFamily="18" charset="0"/>
              </a:rPr>
              <a:t>nguyên tử cacbon no</a:t>
            </a:r>
            <a:r>
              <a:rPr lang="vi-VN"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762000" y="3533806"/>
            <a:ext cx="6216189" cy="1384995"/>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VD:  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-OH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Ancol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
            </a:r>
            <a:r>
              <a:rPr lang="en-US" sz="2800" dirty="0" err="1" smtClean="0">
                <a:latin typeface="Times New Roman" panose="02020603050405020304" pitchFamily="18" charset="0"/>
                <a:cs typeface="Times New Roman" panose="02020603050405020304" pitchFamily="18" charset="0"/>
              </a:rPr>
              <a:t>etylic</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metanol</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-OH: </a:t>
            </a:r>
            <a:r>
              <a:rPr lang="en-US" sz="2800" dirty="0" err="1" smtClean="0">
                <a:latin typeface="Times New Roman" panose="02020603050405020304" pitchFamily="18" charset="0"/>
                <a:cs typeface="Times New Roman" panose="02020603050405020304" pitchFamily="18" charset="0"/>
              </a:rPr>
              <a:t>Ancol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etylic</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Etanol</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646331"/>
          </a:xfrm>
          <a:prstGeom prst="rect">
            <a:avLst/>
          </a:prstGeom>
          <a:solidFill>
            <a:srgbClr val="002060"/>
          </a:solidFill>
          <a:ln w="9525">
            <a:noFill/>
            <a:miter lim="800000"/>
          </a:ln>
        </p:spPr>
        <p:txBody>
          <a:bodyPr wrap="square">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1. </a:t>
            </a:r>
            <a:r>
              <a:rPr lang="en-US" sz="3600" b="1" dirty="0" err="1">
                <a:solidFill>
                  <a:schemeClr val="bg1"/>
                </a:solidFill>
                <a:latin typeface="Times New Roman" panose="02020603050405020304" pitchFamily="18" charset="0"/>
                <a:cs typeface="Times New Roman" panose="02020603050405020304" pitchFamily="18" charset="0"/>
              </a:rPr>
              <a:t>Định</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nghĩa</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phân</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loại</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0" y="914400"/>
            <a:ext cx="89916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1.2.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loại</a:t>
            </a:r>
            <a:r>
              <a:rPr lang="en-US" sz="2800" b="1" dirty="0" smtClean="0">
                <a:latin typeface="Times New Roman" panose="02020603050405020304" pitchFamily="18" charset="0"/>
                <a:cs typeface="Times New Roman" panose="02020603050405020304" pitchFamily="18" charset="0"/>
              </a:rPr>
              <a:t>:</a:t>
            </a:r>
            <a:endParaRPr lang="en-US" sz="2800" baseline="30000" dirty="0">
              <a:latin typeface="Times New Roman" panose="02020603050405020304" pitchFamily="18" charset="0"/>
              <a:cs typeface="Times New Roman" panose="02020603050405020304" pitchFamily="18" charset="0"/>
            </a:endParaRPr>
          </a:p>
        </p:txBody>
      </p:sp>
      <p:sp>
        <p:nvSpPr>
          <p:cNvPr id="3" name="Rectangle 2"/>
          <p:cNvSpPr/>
          <p:nvPr/>
        </p:nvSpPr>
        <p:spPr>
          <a:xfrm>
            <a:off x="84160" y="1437620"/>
            <a:ext cx="8305800" cy="523220"/>
          </a:xfrm>
          <a:prstGeom prst="rect">
            <a:avLst/>
          </a:prstGeom>
        </p:spPr>
        <p:txBody>
          <a:bodyPr wrap="square">
            <a:spAutoFit/>
          </a:bodyPr>
          <a:lstStyle/>
          <a:p>
            <a:r>
              <a:rPr lang="pt-BR" sz="2800" dirty="0">
                <a:latin typeface="Times New Roman" panose="02020603050405020304" pitchFamily="18" charset="0"/>
                <a:cs typeface="Times New Roman" panose="02020603050405020304" pitchFamily="18" charset="0"/>
              </a:rPr>
              <a:t>Dựa vào </a:t>
            </a:r>
            <a:r>
              <a:rPr lang="pt-BR" sz="2800" b="1" dirty="0">
                <a:solidFill>
                  <a:srgbClr val="FF0000"/>
                </a:solidFill>
                <a:latin typeface="Times New Roman" panose="02020603050405020304" pitchFamily="18" charset="0"/>
                <a:cs typeface="Times New Roman" panose="02020603050405020304" pitchFamily="18" charset="0"/>
              </a:rPr>
              <a:t>đặc điểm gốc </a:t>
            </a:r>
            <a:r>
              <a:rPr lang="pt-BR" sz="2800" b="1" dirty="0" smtClean="0">
                <a:solidFill>
                  <a:srgbClr val="FF0000"/>
                </a:solidFill>
                <a:latin typeface="Times New Roman" panose="02020603050405020304" pitchFamily="18" charset="0"/>
                <a:cs typeface="Times New Roman" panose="02020603050405020304" pitchFamily="18" charset="0"/>
              </a:rPr>
              <a:t>hidrocacbon</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84161" y="2057400"/>
          <a:ext cx="8907442" cy="975360"/>
        </p:xfrm>
        <a:graphic>
          <a:graphicData uri="http://schemas.openxmlformats.org/drawingml/2006/table">
            <a:tbl>
              <a:tblPr firstRow="1" bandRow="1">
                <a:tableStyleId>{5C22544A-7EE6-4342-B048-85BDC9FD1C3A}</a:tableStyleId>
              </a:tblPr>
              <a:tblGrid>
                <a:gridCol w="3516419"/>
                <a:gridCol w="2924380"/>
                <a:gridCol w="2466643"/>
              </a:tblGrid>
              <a:tr h="370840">
                <a:tc>
                  <a:txBody>
                    <a:bodyPr/>
                    <a:lstStyle/>
                    <a:p>
                      <a:pPr algn="ctr">
                        <a:spcBef>
                          <a:spcPts val="600"/>
                        </a:spcBef>
                        <a:spcAft>
                          <a:spcPts val="0"/>
                        </a:spcAft>
                      </a:pPr>
                      <a:r>
                        <a:rPr lang="pt-BR" sz="2600" dirty="0" smtClean="0">
                          <a:effectLst/>
                          <a:latin typeface="Times New Roman" panose="02020603050405020304" pitchFamily="18" charset="0"/>
                          <a:ea typeface="Times New Roman" panose="02020603050405020304" pitchFamily="18" charset="0"/>
                          <a:cs typeface="Times New Roman" panose="02020603050405020304" pitchFamily="18" charset="0"/>
                        </a:rPr>
                        <a:t>Ancol no</a:t>
                      </a:r>
                      <a:endParaRPr lang="en-US"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spcBef>
                          <a:spcPts val="600"/>
                        </a:spcBef>
                        <a:spcAft>
                          <a:spcPts val="0"/>
                        </a:spcAft>
                      </a:pPr>
                      <a:r>
                        <a:rPr lang="pt-BR" sz="2600" dirty="0" smtClean="0">
                          <a:effectLst/>
                          <a:latin typeface="Times New Roman" panose="02020603050405020304" pitchFamily="18" charset="0"/>
                          <a:ea typeface="Times New Roman" panose="02020603050405020304" pitchFamily="18" charset="0"/>
                          <a:cs typeface="Times New Roman" panose="02020603050405020304" pitchFamily="18" charset="0"/>
                        </a:rPr>
                        <a:t>Ancol không no</a:t>
                      </a:r>
                      <a:endParaRPr lang="en-US"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spcBef>
                          <a:spcPts val="600"/>
                        </a:spcBef>
                        <a:spcAft>
                          <a:spcPts val="0"/>
                        </a:spcAft>
                      </a:pPr>
                      <a:r>
                        <a:rPr lang="pt-BR" sz="2600" dirty="0" smtClean="0">
                          <a:effectLst/>
                          <a:latin typeface="Times New Roman" panose="02020603050405020304" pitchFamily="18" charset="0"/>
                          <a:ea typeface="Times New Roman" panose="02020603050405020304" pitchFamily="18" charset="0"/>
                          <a:cs typeface="Times New Roman" panose="02020603050405020304" pitchFamily="18" charset="0"/>
                        </a:rPr>
                        <a:t>Ancol thơm</a:t>
                      </a:r>
                      <a:endParaRPr lang="en-US"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r h="370840">
                <a:tc>
                  <a:txBody>
                    <a:bodyPr/>
                    <a:lstStyle/>
                    <a:p>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CH</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3</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-OH /  CH</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3</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-CH</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2</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-OH </a:t>
                      </a:r>
                      <a:endParaRPr lang="en-US" sz="2600" dirty="0">
                        <a:latin typeface="Times New Roman" panose="02020603050405020304" pitchFamily="18" charset="0"/>
                        <a:cs typeface="Times New Roman" panose="02020603050405020304" pitchFamily="18" charset="0"/>
                      </a:endParaRPr>
                    </a:p>
                  </a:txBody>
                  <a:tcPr/>
                </a:tc>
                <a:tc>
                  <a:txBody>
                    <a:bodyPr/>
                    <a:lstStyle/>
                    <a:p>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CH</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2</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=CH-CH</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2</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-OH </a:t>
                      </a:r>
                      <a:endParaRPr lang="en-US" sz="2600" dirty="0">
                        <a:latin typeface="Times New Roman" panose="02020603050405020304" pitchFamily="18" charset="0"/>
                        <a:cs typeface="Times New Roman" panose="02020603050405020304" pitchFamily="18" charset="0"/>
                      </a:endParaRPr>
                    </a:p>
                  </a:txBody>
                  <a:tcPr/>
                </a:tc>
                <a:tc>
                  <a:txBody>
                    <a:bodyPr/>
                    <a:lstStyle/>
                    <a:p>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C</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6</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H</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5</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-CH</a:t>
                      </a:r>
                      <a:r>
                        <a:rPr lang="en-GB" sz="2600" kern="1200" baseline="-25000" dirty="0" smtClean="0">
                          <a:solidFill>
                            <a:schemeClr val="dk1"/>
                          </a:solidFill>
                          <a:effectLst/>
                          <a:latin typeface="Times New Roman" panose="02020603050405020304" pitchFamily="18" charset="0"/>
                          <a:ea typeface="+mn-ea"/>
                          <a:cs typeface="Times New Roman" panose="02020603050405020304" pitchFamily="18" charset="0"/>
                        </a:rPr>
                        <a:t>2</a:t>
                      </a:r>
                      <a:r>
                        <a:rPr lang="en-GB" sz="2600" kern="1200" dirty="0" smtClean="0">
                          <a:solidFill>
                            <a:schemeClr val="dk1"/>
                          </a:solidFill>
                          <a:effectLst/>
                          <a:latin typeface="Times New Roman" panose="02020603050405020304" pitchFamily="18" charset="0"/>
                          <a:ea typeface="+mn-ea"/>
                          <a:cs typeface="Times New Roman" panose="02020603050405020304" pitchFamily="18" charset="0"/>
                        </a:rPr>
                        <a:t>-OH </a:t>
                      </a:r>
                      <a:endParaRPr lang="en-US" sz="2600" dirty="0">
                        <a:latin typeface="Times New Roman" panose="02020603050405020304" pitchFamily="18" charset="0"/>
                        <a:cs typeface="Times New Roman" panose="02020603050405020304" pitchFamily="18" charset="0"/>
                      </a:endParaRPr>
                    </a:p>
                  </a:txBody>
                  <a:tcPr/>
                </a:tc>
              </a:tr>
            </a:tbl>
          </a:graphicData>
        </a:graphic>
      </p:graphicFrame>
      <p:sp>
        <p:nvSpPr>
          <p:cNvPr id="13" name="Rectangle 12"/>
          <p:cNvSpPr/>
          <p:nvPr/>
        </p:nvSpPr>
        <p:spPr>
          <a:xfrm>
            <a:off x="42080" y="3352800"/>
            <a:ext cx="8907440" cy="523220"/>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Dựa vào </a:t>
            </a:r>
            <a:r>
              <a:rPr lang="vi-VN" sz="2800" b="1" dirty="0">
                <a:solidFill>
                  <a:srgbClr val="FF0000"/>
                </a:solidFill>
                <a:latin typeface="Times New Roman" panose="02020603050405020304" pitchFamily="18" charset="0"/>
                <a:cs typeface="Times New Roman" panose="02020603050405020304" pitchFamily="18" charset="0"/>
              </a:rPr>
              <a:t>số nhóm –</a:t>
            </a:r>
            <a:r>
              <a:rPr lang="vi-VN" sz="2800" b="1" dirty="0" smtClean="0">
                <a:solidFill>
                  <a:srgbClr val="FF0000"/>
                </a:solidFill>
                <a:latin typeface="Times New Roman" panose="02020603050405020304" pitchFamily="18" charset="0"/>
                <a:cs typeface="Times New Roman" panose="02020603050405020304" pitchFamily="18" charset="0"/>
              </a:rPr>
              <a:t>OH</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14" name="Table 13"/>
          <p:cNvGraphicFramePr>
            <a:graphicFrameLocks noGrp="1"/>
          </p:cNvGraphicFramePr>
          <p:nvPr/>
        </p:nvGraphicFramePr>
        <p:xfrm>
          <a:off x="103125" y="3947160"/>
          <a:ext cx="8937750" cy="2377440"/>
        </p:xfrm>
        <a:graphic>
          <a:graphicData uri="http://schemas.openxmlformats.org/drawingml/2006/table">
            <a:tbl>
              <a:tblPr firstRow="1" bandRow="1">
                <a:tableStyleId>{912C8C85-51F0-491E-9774-3900AFEF0FD7}</a:tableStyleId>
              </a:tblPr>
              <a:tblGrid>
                <a:gridCol w="4879655"/>
                <a:gridCol w="4058095"/>
              </a:tblGrid>
              <a:tr h="370840">
                <a:tc>
                  <a:txBody>
                    <a:bodyPr/>
                    <a:lstStyle/>
                    <a:p>
                      <a:pPr algn="ctr">
                        <a:spcBef>
                          <a:spcPts val="600"/>
                        </a:spcBef>
                        <a:spcAft>
                          <a:spcPts val="0"/>
                        </a:spcAft>
                      </a:pPr>
                      <a:r>
                        <a:rPr lang="pt-BR" sz="2400" dirty="0" smtClean="0">
                          <a:effectLst/>
                        </a:rPr>
                        <a:t>Ancol đơn</a:t>
                      </a:r>
                      <a:r>
                        <a:rPr lang="pt-BR" sz="2400" baseline="0" dirty="0" smtClean="0">
                          <a:effectLst/>
                        </a:rPr>
                        <a:t> chức</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spcBef>
                          <a:spcPts val="600"/>
                        </a:spcBef>
                        <a:spcAft>
                          <a:spcPts val="0"/>
                        </a:spcAft>
                      </a:pPr>
                      <a:r>
                        <a:rPr lang="pt-BR" sz="2400" dirty="0" smtClean="0">
                          <a:effectLst/>
                        </a:rPr>
                        <a:t>Ancol đa</a:t>
                      </a:r>
                      <a:r>
                        <a:rPr lang="pt-BR" sz="2400" baseline="0" dirty="0" smtClean="0">
                          <a:effectLst/>
                        </a:rPr>
                        <a:t> chức</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r h="370840">
                <a:tc>
                  <a:txBody>
                    <a:bodyPr/>
                    <a:lstStyle/>
                    <a:p>
                      <a:pPr algn="ctr"/>
                      <a:r>
                        <a:rPr lang="en-GB" sz="2400" kern="1200" dirty="0" smtClean="0">
                          <a:effectLst/>
                        </a:rPr>
                        <a:t>CH</a:t>
                      </a:r>
                      <a:r>
                        <a:rPr lang="en-GB" sz="2400" kern="1200" baseline="-25000" dirty="0" smtClean="0">
                          <a:effectLst/>
                        </a:rPr>
                        <a:t>3</a:t>
                      </a:r>
                      <a:r>
                        <a:rPr lang="en-GB" sz="2400" kern="1200" dirty="0" smtClean="0">
                          <a:effectLst/>
                        </a:rPr>
                        <a:t>-OH / CH</a:t>
                      </a:r>
                      <a:r>
                        <a:rPr lang="en-GB" sz="2400" kern="1200" baseline="-25000" dirty="0" smtClean="0">
                          <a:effectLst/>
                        </a:rPr>
                        <a:t>3</a:t>
                      </a:r>
                      <a:r>
                        <a:rPr lang="en-GB" sz="2400" kern="1200" dirty="0" smtClean="0">
                          <a:effectLst/>
                        </a:rPr>
                        <a:t>-CH</a:t>
                      </a:r>
                      <a:r>
                        <a:rPr lang="en-GB" sz="2400" kern="1200" baseline="-25000" dirty="0" smtClean="0">
                          <a:effectLst/>
                        </a:rPr>
                        <a:t>2</a:t>
                      </a:r>
                      <a:r>
                        <a:rPr lang="en-GB" sz="2400" kern="1200" dirty="0" smtClean="0">
                          <a:effectLst/>
                        </a:rPr>
                        <a:t>-OH </a:t>
                      </a:r>
                      <a:endParaRPr lang="en-US" sz="2400" dirty="0">
                        <a:latin typeface="Times New Roman" panose="02020603050405020304" pitchFamily="18" charset="0"/>
                        <a:cs typeface="Times New Roman" panose="02020603050405020304" pitchFamily="18" charset="0"/>
                      </a:endParaRPr>
                    </a:p>
                  </a:txBody>
                  <a:tcPr/>
                </a:tc>
                <a:tc>
                  <a:txBody>
                    <a:bodyPr/>
                    <a:lstStyle/>
                    <a:p>
                      <a:pPr algn="ctr"/>
                      <a:r>
                        <a:rPr lang="en-GB" sz="2400" kern="1200" dirty="0" smtClean="0">
                          <a:effectLst/>
                        </a:rPr>
                        <a:t>HO-CH</a:t>
                      </a:r>
                      <a:r>
                        <a:rPr lang="en-GB" sz="2400" kern="1200" baseline="-25000" dirty="0" smtClean="0">
                          <a:effectLst/>
                        </a:rPr>
                        <a:t>2</a:t>
                      </a:r>
                      <a:r>
                        <a:rPr lang="en-GB" sz="2400" kern="1200" dirty="0" smtClean="0">
                          <a:effectLst/>
                        </a:rPr>
                        <a:t>-CH</a:t>
                      </a:r>
                      <a:r>
                        <a:rPr lang="en-GB" sz="2400" kern="1200" baseline="-25000" dirty="0" smtClean="0">
                          <a:effectLst/>
                        </a:rPr>
                        <a:t>2</a:t>
                      </a:r>
                      <a:r>
                        <a:rPr lang="en-GB" sz="2400" kern="1200" dirty="0" smtClean="0">
                          <a:effectLst/>
                        </a:rPr>
                        <a:t>-OH</a:t>
                      </a:r>
                      <a:endParaRPr lang="en-GB" sz="2400" kern="1200" dirty="0" smtClean="0">
                        <a:effectLst/>
                      </a:endParaRPr>
                    </a:p>
                    <a:p>
                      <a:pPr algn="ctr"/>
                      <a:endParaRPr lang="en-GB" sz="2400" kern="1200" dirty="0" smtClean="0">
                        <a:effectLst/>
                      </a:endParaRPr>
                    </a:p>
                    <a:p>
                      <a:pPr algn="ctr"/>
                      <a:endParaRPr lang="en-GB" sz="2400" kern="1200" dirty="0" smtClean="0">
                        <a:effectLst/>
                      </a:endParaRPr>
                    </a:p>
                    <a:p>
                      <a:pPr algn="ctr"/>
                      <a:r>
                        <a:rPr lang="en-GB" sz="2400" kern="1200" dirty="0" smtClean="0">
                          <a:effectLst/>
                        </a:rPr>
                        <a:t> </a:t>
                      </a:r>
                      <a:endParaRPr lang="en-GB" sz="2400" kern="1200" dirty="0" smtClean="0">
                        <a:effectLst/>
                      </a:endParaRPr>
                    </a:p>
                    <a:p>
                      <a:pPr algn="ctr"/>
                      <a:endParaRPr lang="en-GB" sz="2400" kern="1200" dirty="0" smtClean="0">
                        <a:effectLst/>
                      </a:endParaRPr>
                    </a:p>
                  </a:txBody>
                  <a:tcPr/>
                </a:tc>
              </a:tr>
            </a:tbl>
          </a:graphicData>
        </a:graphic>
      </p:graphicFrame>
      <p:pic>
        <p:nvPicPr>
          <p:cNvPr id="5" name="Picture 4"/>
          <p:cNvPicPr>
            <a:picLocks noChangeAspect="1"/>
          </p:cNvPicPr>
          <p:nvPr/>
        </p:nvPicPr>
        <p:blipFill rotWithShape="1">
          <a:blip r:embed="rId2"/>
          <a:srcRect b="3342"/>
          <a:stretch>
            <a:fillRect/>
          </a:stretch>
        </p:blipFill>
        <p:spPr>
          <a:xfrm>
            <a:off x="5943600" y="5022781"/>
            <a:ext cx="2162804" cy="1158882"/>
          </a:xfrm>
          <a:prstGeom prst="rect">
            <a:avLst/>
          </a:prstGeom>
        </p:spPr>
      </p:pic>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646331"/>
          </a:xfrm>
          <a:prstGeom prst="rect">
            <a:avLst/>
          </a:prstGeom>
          <a:solidFill>
            <a:srgbClr val="002060"/>
          </a:solidFill>
          <a:ln w="9525">
            <a:noFill/>
            <a:miter lim="800000"/>
          </a:ln>
        </p:spPr>
        <p:txBody>
          <a:bodyPr wrap="square">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1. </a:t>
            </a:r>
            <a:r>
              <a:rPr lang="en-US" sz="3600" b="1" dirty="0" err="1">
                <a:solidFill>
                  <a:schemeClr val="bg1"/>
                </a:solidFill>
                <a:latin typeface="Times New Roman" panose="02020603050405020304" pitchFamily="18" charset="0"/>
                <a:cs typeface="Times New Roman" panose="02020603050405020304" pitchFamily="18" charset="0"/>
              </a:rPr>
              <a:t>Định</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nghĩa</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phân</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loại</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0" y="803910"/>
            <a:ext cx="89916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1.2.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loại</a:t>
            </a:r>
            <a:r>
              <a:rPr lang="en-US" sz="2800" b="1" dirty="0" smtClean="0">
                <a:latin typeface="Times New Roman" panose="02020603050405020304" pitchFamily="18" charset="0"/>
                <a:cs typeface="Times New Roman" panose="02020603050405020304" pitchFamily="18" charset="0"/>
              </a:rPr>
              <a:t>:</a:t>
            </a:r>
            <a:endParaRPr lang="en-US" sz="2800" baseline="30000" dirty="0">
              <a:latin typeface="Times New Roman" panose="02020603050405020304" pitchFamily="18" charset="0"/>
              <a:cs typeface="Times New Roman" panose="02020603050405020304" pitchFamily="18" charset="0"/>
            </a:endParaRPr>
          </a:p>
        </p:txBody>
      </p:sp>
      <p:sp>
        <p:nvSpPr>
          <p:cNvPr id="18" name="Rectangle 17"/>
          <p:cNvSpPr/>
          <p:nvPr/>
        </p:nvSpPr>
        <p:spPr>
          <a:xfrm>
            <a:off x="42080" y="1448694"/>
            <a:ext cx="8111320" cy="954107"/>
          </a:xfrm>
          <a:prstGeom prst="rect">
            <a:avLst/>
          </a:prstGeom>
        </p:spPr>
        <p:txBody>
          <a:bodyPr wrap="square">
            <a:spAutoFit/>
          </a:bodyPr>
          <a:lstStyle/>
          <a:p>
            <a:r>
              <a:rPr lang="pt-BR" sz="2800" dirty="0">
                <a:latin typeface="Times New Roman" panose="02020603050405020304" pitchFamily="18" charset="0"/>
                <a:cs typeface="Times New Roman" panose="02020603050405020304" pitchFamily="18" charset="0"/>
              </a:rPr>
              <a:t>Dựa vào </a:t>
            </a:r>
            <a:r>
              <a:rPr lang="pt-BR" sz="2800" b="1" dirty="0">
                <a:solidFill>
                  <a:srgbClr val="FF0000"/>
                </a:solidFill>
                <a:latin typeface="Times New Roman" panose="02020603050405020304" pitchFamily="18" charset="0"/>
                <a:cs typeface="Times New Roman" panose="02020603050405020304" pitchFamily="18" charset="0"/>
              </a:rPr>
              <a:t>bậc ancol</a:t>
            </a:r>
            <a:r>
              <a:rPr lang="pt-BR" sz="2800" dirty="0">
                <a:latin typeface="Times New Roman" panose="02020603050405020304" pitchFamily="18" charset="0"/>
                <a:cs typeface="Times New Roman" panose="02020603050405020304" pitchFamily="18" charset="0"/>
              </a:rPr>
              <a:t>, bậc ancol được tính bằng bậc của nguyên tử cacbon liên kết với nhóm (–OH).</a:t>
            </a:r>
            <a:endParaRPr lang="en-US" sz="2800" dirty="0">
              <a:latin typeface="Times New Roman" panose="02020603050405020304" pitchFamily="18" charset="0"/>
              <a:cs typeface="Times New Roman" panose="02020603050405020304" pitchFamily="18" charset="0"/>
            </a:endParaRPr>
          </a:p>
        </p:txBody>
      </p:sp>
      <p:graphicFrame>
        <p:nvGraphicFramePr>
          <p:cNvPr id="20" name="Table 19"/>
          <p:cNvGraphicFramePr>
            <a:graphicFrameLocks noGrp="1"/>
          </p:cNvGraphicFramePr>
          <p:nvPr/>
        </p:nvGraphicFramePr>
        <p:xfrm>
          <a:off x="110828" y="2630714"/>
          <a:ext cx="8907442" cy="2663516"/>
        </p:xfrm>
        <a:graphic>
          <a:graphicData uri="http://schemas.openxmlformats.org/drawingml/2006/table">
            <a:tbl>
              <a:tblPr firstRow="1" bandRow="1">
                <a:tableStyleId>{17292A2E-F333-43FB-9621-5CBBE7FDCDCB}</a:tableStyleId>
              </a:tblPr>
              <a:tblGrid>
                <a:gridCol w="2860972"/>
                <a:gridCol w="3579827"/>
                <a:gridCol w="2466643"/>
              </a:tblGrid>
              <a:tr h="645886">
                <a:tc>
                  <a:txBody>
                    <a:bodyPr/>
                    <a:lstStyle/>
                    <a:p>
                      <a:pPr algn="ctr">
                        <a:spcBef>
                          <a:spcPts val="600"/>
                        </a:spcBef>
                        <a:spcAft>
                          <a:spcPts val="0"/>
                        </a:spcAft>
                      </a:pPr>
                      <a:r>
                        <a:rPr lang="pt-BR" sz="2600" dirty="0" smtClean="0">
                          <a:effectLst/>
                        </a:rPr>
                        <a:t>Ancol bậc</a:t>
                      </a:r>
                      <a:r>
                        <a:rPr lang="pt-BR" sz="2600" baseline="0" dirty="0" smtClean="0">
                          <a:effectLst/>
                        </a:rPr>
                        <a:t> I</a:t>
                      </a:r>
                      <a:endParaRPr lang="en-US"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spcBef>
                          <a:spcPts val="600"/>
                        </a:spcBef>
                        <a:spcAft>
                          <a:spcPts val="0"/>
                        </a:spcAft>
                      </a:pPr>
                      <a:r>
                        <a:rPr lang="pt-BR" sz="2600" dirty="0" smtClean="0">
                          <a:effectLst/>
                        </a:rPr>
                        <a:t>Ancol bậc</a:t>
                      </a:r>
                      <a:r>
                        <a:rPr lang="pt-BR" sz="2600" baseline="0" dirty="0" smtClean="0">
                          <a:effectLst/>
                        </a:rPr>
                        <a:t> II</a:t>
                      </a:r>
                      <a:endParaRPr lang="en-US"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spcBef>
                          <a:spcPts val="600"/>
                        </a:spcBef>
                        <a:spcAft>
                          <a:spcPts val="0"/>
                        </a:spcAft>
                      </a:pPr>
                      <a:r>
                        <a:rPr lang="pt-BR" sz="2600" dirty="0" smtClean="0">
                          <a:effectLst/>
                        </a:rPr>
                        <a:t>Ancol bậc</a:t>
                      </a:r>
                      <a:r>
                        <a:rPr lang="pt-BR" sz="2600" baseline="0" dirty="0" smtClean="0">
                          <a:effectLst/>
                        </a:rPr>
                        <a:t> III</a:t>
                      </a:r>
                      <a:endParaRPr lang="en-US"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r h="2017630">
                <a:tc>
                  <a:txBody>
                    <a:bodyPr/>
                    <a:lstStyle/>
                    <a:p>
                      <a:r>
                        <a:rPr lang="en-GB" sz="2600" kern="1200" dirty="0" smtClean="0">
                          <a:effectLst/>
                        </a:rPr>
                        <a:t>CH</a:t>
                      </a:r>
                      <a:r>
                        <a:rPr lang="en-GB" sz="2600" kern="1200" baseline="-25000" dirty="0" smtClean="0">
                          <a:effectLst/>
                        </a:rPr>
                        <a:t>3</a:t>
                      </a:r>
                      <a:r>
                        <a:rPr lang="en-GB" sz="2600" kern="1200" dirty="0" smtClean="0">
                          <a:effectLst/>
                        </a:rPr>
                        <a:t>-OH </a:t>
                      </a:r>
                      <a:endParaRPr lang="en-GB" sz="2600" kern="1200" dirty="0" smtClean="0">
                        <a:effectLst/>
                      </a:endParaRPr>
                    </a:p>
                    <a:p>
                      <a:r>
                        <a:rPr lang="en-GB" sz="2600" kern="1200" dirty="0" smtClean="0">
                          <a:effectLst/>
                        </a:rPr>
                        <a:t>CH</a:t>
                      </a:r>
                      <a:r>
                        <a:rPr lang="en-GB" sz="2600" kern="1200" baseline="-25000" dirty="0" smtClean="0">
                          <a:effectLst/>
                        </a:rPr>
                        <a:t>3</a:t>
                      </a:r>
                      <a:r>
                        <a:rPr lang="en-GB" sz="2600" kern="1200" dirty="0" smtClean="0">
                          <a:effectLst/>
                        </a:rPr>
                        <a:t>-CH</a:t>
                      </a:r>
                      <a:r>
                        <a:rPr lang="en-GB" sz="2600" kern="1200" baseline="-25000" dirty="0" smtClean="0">
                          <a:effectLst/>
                        </a:rPr>
                        <a:t>2</a:t>
                      </a:r>
                      <a:r>
                        <a:rPr lang="en-GB" sz="2600" kern="1200" dirty="0" smtClean="0">
                          <a:effectLst/>
                        </a:rPr>
                        <a:t>-OH </a:t>
                      </a:r>
                      <a:endParaRPr lang="en-US" sz="2600" dirty="0">
                        <a:latin typeface="Times New Roman" panose="02020603050405020304" pitchFamily="18" charset="0"/>
                        <a:cs typeface="Times New Roman" panose="02020603050405020304" pitchFamily="18" charset="0"/>
                      </a:endParaRPr>
                    </a:p>
                  </a:txBody>
                  <a:tcPr/>
                </a:tc>
                <a:tc>
                  <a:txBody>
                    <a:bodyPr/>
                    <a:lstStyle/>
                    <a:p>
                      <a:endParaRPr lang="en-US" sz="2600" dirty="0">
                        <a:latin typeface="Times New Roman" panose="02020603050405020304" pitchFamily="18" charset="0"/>
                        <a:cs typeface="Times New Roman" panose="02020603050405020304" pitchFamily="18" charset="0"/>
                      </a:endParaRPr>
                    </a:p>
                  </a:txBody>
                  <a:tcPr/>
                </a:tc>
                <a:tc>
                  <a:txBody>
                    <a:bodyPr/>
                    <a:lstStyle/>
                    <a:p>
                      <a:endParaRPr lang="en-US" sz="2600" dirty="0">
                        <a:latin typeface="Times New Roman" panose="02020603050405020304" pitchFamily="18" charset="0"/>
                        <a:cs typeface="Times New Roman" panose="02020603050405020304" pitchFamily="18" charset="0"/>
                      </a:endParaRPr>
                    </a:p>
                  </a:txBody>
                  <a:tcPr/>
                </a:tc>
              </a:tr>
            </a:tbl>
          </a:graphicData>
        </a:graphic>
      </p:graphicFrame>
      <p:pic>
        <p:nvPicPr>
          <p:cNvPr id="8" name="Picture 7"/>
          <p:cNvPicPr>
            <a:picLocks noChangeAspect="1"/>
          </p:cNvPicPr>
          <p:nvPr/>
        </p:nvPicPr>
        <p:blipFill>
          <a:blip r:embed="rId2"/>
          <a:stretch>
            <a:fillRect/>
          </a:stretch>
        </p:blipFill>
        <p:spPr>
          <a:xfrm>
            <a:off x="6376778" y="3352734"/>
            <a:ext cx="2538622" cy="1905066"/>
          </a:xfrm>
          <a:prstGeom prst="rect">
            <a:avLst/>
          </a:prstGeom>
        </p:spPr>
      </p:pic>
      <p:pic>
        <p:nvPicPr>
          <p:cNvPr id="16" name="Picture 15"/>
          <p:cNvPicPr/>
          <p:nvPr/>
        </p:nvPicPr>
        <p:blipFill rotWithShape="1">
          <a:blip r:embed="rId3"/>
          <a:srcRect l="40492" t="61728" r="31838" b="16809"/>
          <a:stretch>
            <a:fillRect/>
          </a:stretch>
        </p:blipFill>
        <p:spPr bwMode="auto">
          <a:xfrm>
            <a:off x="3641725" y="3551954"/>
            <a:ext cx="1860550" cy="811746"/>
          </a:xfrm>
          <a:prstGeom prst="rect">
            <a:avLst/>
          </a:prstGeom>
          <a:ln>
            <a:noFill/>
          </a:ln>
        </p:spPr>
      </p:pic>
    </p:spTree>
  </p:cSld>
  <p:clrMapOvr>
    <a:masterClrMapping/>
  </p:clrMapOvr>
  <p:transition advClick="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646331"/>
          </a:xfrm>
          <a:prstGeom prst="rect">
            <a:avLst/>
          </a:prstGeom>
          <a:solidFill>
            <a:srgbClr val="002060"/>
          </a:solidFill>
          <a:ln w="9525">
            <a:noFill/>
            <a:miter lim="800000"/>
          </a:ln>
        </p:spPr>
        <p:txBody>
          <a:bodyPr wrap="square">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2. </a:t>
            </a:r>
            <a:r>
              <a:rPr lang="en-US" sz="3600" b="1" dirty="0" err="1">
                <a:solidFill>
                  <a:schemeClr val="bg1"/>
                </a:solidFill>
                <a:latin typeface="Times New Roman" panose="02020603050405020304" pitchFamily="18" charset="0"/>
                <a:cs typeface="Times New Roman" panose="02020603050405020304" pitchFamily="18" charset="0"/>
              </a:rPr>
              <a:t>Đồng</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phân</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danh</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pháp</a:t>
            </a:r>
            <a:r>
              <a:rPr lang="en-US" sz="3600" b="1" dirty="0">
                <a:solidFill>
                  <a:schemeClr val="bg1"/>
                </a:solidFill>
                <a:latin typeface="Times New Roman" panose="02020603050405020304" pitchFamily="18" charset="0"/>
                <a:cs typeface="Times New Roman" panose="02020603050405020304" pitchFamily="18" charset="0"/>
              </a:rPr>
              <a:t> </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5" name="Rectangle 4"/>
          <p:cNvSpPr/>
          <p:nvPr/>
        </p:nvSpPr>
        <p:spPr>
          <a:xfrm>
            <a:off x="152400" y="762000"/>
            <a:ext cx="8686800" cy="523220"/>
          </a:xfrm>
          <a:prstGeom prst="rect">
            <a:avLst/>
          </a:prstGeom>
        </p:spPr>
        <p:txBody>
          <a:bodyPr wrap="square">
            <a:spAutoFit/>
          </a:bodyPr>
          <a:lstStyle/>
          <a:p>
            <a:r>
              <a:rPr lang="vi-VN" sz="2800" b="1" dirty="0">
                <a:latin typeface="+mj-lt"/>
              </a:rPr>
              <a:t>2.1. Đồng phân</a:t>
            </a:r>
            <a:endParaRPr lang="vi-VN" sz="2800" b="1" dirty="0">
              <a:latin typeface="+mj-lt"/>
            </a:endParaRPr>
          </a:p>
        </p:txBody>
      </p:sp>
      <p:sp>
        <p:nvSpPr>
          <p:cNvPr id="2" name="Rectangle 1"/>
          <p:cNvSpPr/>
          <p:nvPr/>
        </p:nvSpPr>
        <p:spPr>
          <a:xfrm>
            <a:off x="152400" y="1269980"/>
            <a:ext cx="8991600" cy="1723549"/>
          </a:xfrm>
          <a:prstGeom prst="rect">
            <a:avLst/>
          </a:prstGeom>
        </p:spPr>
        <p:txBody>
          <a:bodyPr wrap="square">
            <a:spAutoFit/>
          </a:bodyPr>
          <a:lstStyle/>
          <a:p>
            <a:r>
              <a:rPr lang="en-GB" sz="2400" dirty="0" err="1" smtClean="0">
                <a:latin typeface="Times New Roman" panose="02020603050405020304" pitchFamily="18" charset="0"/>
                <a:ea typeface="Times New Roman" panose="02020603050405020304" pitchFamily="18" charset="0"/>
                <a:cs typeface="Times New Roman" panose="02020603050405020304" pitchFamily="18" charset="0"/>
              </a:rPr>
              <a:t>Ancol</a:t>
            </a:r>
            <a:r>
              <a:rPr lang="en-GB"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no,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mạch</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hở</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chức</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GB" sz="2400" dirty="0" err="1">
                <a:latin typeface="Times New Roman" panose="02020603050405020304" pitchFamily="18" charset="0"/>
                <a:cs typeface="Times New Roman" panose="02020603050405020304" pitchFamily="18" charset="0"/>
              </a:rPr>
              <a:t>ông</a:t>
            </a:r>
            <a:r>
              <a:rPr lang="en-GB" sz="2400" dirty="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thức</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chung</a:t>
            </a:r>
            <a:r>
              <a:rPr lang="en-GB" sz="2400" dirty="0" smtClean="0">
                <a:latin typeface="Times New Roman" panose="02020603050405020304" pitchFamily="18" charset="0"/>
                <a:cs typeface="Times New Roman" panose="02020603050405020304" pitchFamily="18" charset="0"/>
              </a:rPr>
              <a:t>:</a:t>
            </a:r>
            <a:endParaRPr lang="en-GB" sz="2400" dirty="0" smtClean="0">
              <a:latin typeface="Times New Roman" panose="02020603050405020304" pitchFamily="18" charset="0"/>
              <a:cs typeface="Times New Roman" panose="02020603050405020304" pitchFamily="18" charset="0"/>
            </a:endParaRPr>
          </a:p>
          <a:p>
            <a:r>
              <a:rPr lang="en-GB" sz="2400" dirty="0" smtClean="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C</a:t>
            </a:r>
            <a:r>
              <a:rPr lang="en-GB" sz="2400" b="1" baseline="-25000" dirty="0">
                <a:latin typeface="Times New Roman" panose="02020603050405020304" pitchFamily="18" charset="0"/>
                <a:cs typeface="Times New Roman" panose="02020603050405020304" pitchFamily="18" charset="0"/>
              </a:rPr>
              <a:t>n</a:t>
            </a:r>
            <a:r>
              <a:rPr lang="en-GB" sz="2400" b="1" dirty="0">
                <a:latin typeface="Times New Roman" panose="02020603050405020304" pitchFamily="18" charset="0"/>
                <a:cs typeface="Times New Roman" panose="02020603050405020304" pitchFamily="18" charset="0"/>
              </a:rPr>
              <a:t>H</a:t>
            </a:r>
            <a:r>
              <a:rPr lang="en-GB" sz="2400" b="1" baseline="-25000" dirty="0">
                <a:latin typeface="Times New Roman" panose="02020603050405020304" pitchFamily="18" charset="0"/>
                <a:cs typeface="Times New Roman" panose="02020603050405020304" pitchFamily="18" charset="0"/>
              </a:rPr>
              <a:t>2n+1</a:t>
            </a:r>
            <a:r>
              <a:rPr lang="en-GB" sz="2400" b="1" dirty="0">
                <a:latin typeface="Times New Roman" panose="02020603050405020304" pitchFamily="18" charset="0"/>
                <a:cs typeface="Times New Roman" panose="02020603050405020304" pitchFamily="18" charset="0"/>
              </a:rPr>
              <a:t>-OH (n ≥  1</a:t>
            </a:r>
            <a:r>
              <a:rPr lang="en-GB" sz="2400" b="1" dirty="0" smtClean="0">
                <a:latin typeface="Times New Roman" panose="02020603050405020304" pitchFamily="18" charset="0"/>
                <a:cs typeface="Times New Roman" panose="02020603050405020304" pitchFamily="18" charset="0"/>
              </a:rPr>
              <a:t>) </a:t>
            </a:r>
            <a:r>
              <a:rPr lang="en-GB" sz="2400" b="1" dirty="0" err="1" smtClean="0">
                <a:latin typeface="Times New Roman" panose="02020603050405020304" pitchFamily="18" charset="0"/>
                <a:cs typeface="Times New Roman" panose="02020603050405020304" pitchFamily="18" charset="0"/>
              </a:rPr>
              <a:t>hoặc</a:t>
            </a:r>
            <a:r>
              <a:rPr lang="en-GB" sz="2400" b="1" dirty="0" smtClean="0">
                <a:latin typeface="Times New Roman" panose="02020603050405020304" pitchFamily="18" charset="0"/>
                <a:cs typeface="Times New Roman" panose="02020603050405020304" pitchFamily="18" charset="0"/>
              </a:rPr>
              <a:t> C</a:t>
            </a:r>
            <a:r>
              <a:rPr lang="en-GB" sz="2400" b="1" baseline="-25000" dirty="0" smtClean="0">
                <a:latin typeface="Times New Roman" panose="02020603050405020304" pitchFamily="18" charset="0"/>
                <a:cs typeface="Times New Roman" panose="02020603050405020304" pitchFamily="18" charset="0"/>
              </a:rPr>
              <a:t>n</a:t>
            </a:r>
            <a:r>
              <a:rPr lang="en-GB" sz="2400" b="1" dirty="0" smtClean="0">
                <a:latin typeface="Times New Roman" panose="02020603050405020304" pitchFamily="18" charset="0"/>
                <a:cs typeface="Times New Roman" panose="02020603050405020304" pitchFamily="18" charset="0"/>
              </a:rPr>
              <a:t>H</a:t>
            </a:r>
            <a:r>
              <a:rPr lang="en-GB" sz="2400" b="1" baseline="-25000" dirty="0" smtClean="0">
                <a:latin typeface="Times New Roman" panose="02020603050405020304" pitchFamily="18" charset="0"/>
                <a:cs typeface="Times New Roman" panose="02020603050405020304" pitchFamily="18" charset="0"/>
              </a:rPr>
              <a:t>2n+2</a:t>
            </a:r>
            <a:r>
              <a:rPr lang="en-GB" sz="2400" b="1" dirty="0" smtClean="0">
                <a:latin typeface="Times New Roman" panose="02020603050405020304" pitchFamily="18" charset="0"/>
                <a:cs typeface="Times New Roman" panose="02020603050405020304" pitchFamily="18" charset="0"/>
              </a:rPr>
              <a:t>-O </a:t>
            </a:r>
            <a:r>
              <a:rPr lang="en-GB" sz="2400" b="1" dirty="0">
                <a:latin typeface="Times New Roman" panose="02020603050405020304" pitchFamily="18" charset="0"/>
                <a:cs typeface="Times New Roman" panose="02020603050405020304" pitchFamily="18" charset="0"/>
              </a:rPr>
              <a:t>(n ≥  1) </a:t>
            </a:r>
            <a:endParaRPr lang="en-US" sz="2400" b="1" dirty="0">
              <a:latin typeface="Times New Roman" panose="02020603050405020304" pitchFamily="18" charset="0"/>
              <a:cs typeface="Times New Roman" panose="02020603050405020304" pitchFamily="18" charset="0"/>
            </a:endParaRPr>
          </a:p>
          <a:p>
            <a:pPr>
              <a:spcBef>
                <a:spcPts val="600"/>
              </a:spcBef>
            </a:pPr>
            <a:r>
              <a:rPr lang="en-GB" sz="2400" dirty="0" smtClean="0">
                <a:latin typeface="Times New Roman" panose="02020603050405020304" pitchFamily="18" charset="0"/>
                <a:cs typeface="Times New Roman" panose="02020603050405020304" pitchFamily="18" charset="0"/>
              </a:rPr>
              <a:t>- </a:t>
            </a:r>
            <a:r>
              <a:rPr lang="en-GB" sz="2400" b="1" dirty="0" err="1" smtClean="0">
                <a:latin typeface="Times New Roman" panose="02020603050405020304" pitchFamily="18" charset="0"/>
                <a:cs typeface="Times New Roman" panose="02020603050405020304" pitchFamily="18" charset="0"/>
              </a:rPr>
              <a:t>Đồng</a:t>
            </a:r>
            <a:r>
              <a:rPr lang="en-GB" sz="2400" b="1" dirty="0" smtClean="0">
                <a:latin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cs typeface="Times New Roman" panose="02020603050405020304" pitchFamily="18" charset="0"/>
              </a:rPr>
              <a:t>phân</a:t>
            </a:r>
            <a:r>
              <a:rPr lang="en-GB" sz="2400" b="1" dirty="0">
                <a:latin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cs typeface="Times New Roman" panose="02020603050405020304" pitchFamily="18" charset="0"/>
              </a:rPr>
              <a:t>nhóm</a:t>
            </a:r>
            <a:r>
              <a:rPr lang="en-GB" sz="2400" b="1" dirty="0">
                <a:latin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cs typeface="Times New Roman" panose="02020603050405020304" pitchFamily="18" charset="0"/>
              </a:rPr>
              <a:t>chức</a:t>
            </a:r>
            <a:r>
              <a:rPr lang="en-GB" sz="2400" b="1" dirty="0" smtClean="0">
                <a:latin typeface="Times New Roman" panose="02020603050405020304" pitchFamily="18" charset="0"/>
                <a:cs typeface="Times New Roman" panose="02020603050405020304" pitchFamily="18" charset="0"/>
              </a:rPr>
              <a:t>:</a:t>
            </a:r>
            <a:endParaRPr lang="en-GB" sz="2400" b="1" dirty="0" smtClean="0">
              <a:latin typeface="Times New Roman" panose="02020603050405020304" pitchFamily="18" charset="0"/>
              <a:cs typeface="Times New Roman" panose="02020603050405020304" pitchFamily="18" charset="0"/>
            </a:endParaRPr>
          </a:p>
          <a:p>
            <a:pPr>
              <a:spcBef>
                <a:spcPts val="600"/>
              </a:spcBef>
            </a:pPr>
            <a:r>
              <a:rPr lang="en-GB" sz="2400" dirty="0" smtClean="0">
                <a:latin typeface="Times New Roman" panose="02020603050405020304" pitchFamily="18" charset="0"/>
                <a:cs typeface="Times New Roman" panose="02020603050405020304" pitchFamily="18" charset="0"/>
              </a:rPr>
              <a:t>VD: </a:t>
            </a:r>
            <a:r>
              <a:rPr lang="en-GB" sz="2400" dirty="0">
                <a:latin typeface="Times New Roman" panose="02020603050405020304" pitchFamily="18" charset="0"/>
                <a:cs typeface="Times New Roman" panose="02020603050405020304" pitchFamily="18" charset="0"/>
              </a:rPr>
              <a:t>C</a:t>
            </a:r>
            <a:r>
              <a:rPr lang="en-GB" sz="2400" baseline="-25000" dirty="0">
                <a:latin typeface="Times New Roman" panose="02020603050405020304" pitchFamily="18" charset="0"/>
                <a:cs typeface="Times New Roman" panose="02020603050405020304" pitchFamily="18" charset="0"/>
              </a:rPr>
              <a:t>2</a:t>
            </a:r>
            <a:r>
              <a:rPr lang="en-GB" sz="2400" dirty="0">
                <a:latin typeface="Times New Roman" panose="02020603050405020304" pitchFamily="18" charset="0"/>
                <a:cs typeface="Times New Roman" panose="02020603050405020304" pitchFamily="18" charset="0"/>
              </a:rPr>
              <a:t>H</a:t>
            </a:r>
            <a:r>
              <a:rPr lang="en-GB" sz="2400" baseline="-25000" dirty="0">
                <a:latin typeface="Times New Roman" panose="02020603050405020304" pitchFamily="18" charset="0"/>
                <a:cs typeface="Times New Roman" panose="02020603050405020304" pitchFamily="18" charset="0"/>
              </a:rPr>
              <a:t>6</a:t>
            </a:r>
            <a:r>
              <a:rPr lang="en-GB" sz="2400" dirty="0">
                <a:latin typeface="Times New Roman" panose="02020603050405020304" pitchFamily="18" charset="0"/>
                <a:cs typeface="Times New Roman" panose="02020603050405020304" pitchFamily="18" charset="0"/>
              </a:rPr>
              <a:t>O </a:t>
            </a:r>
            <a:r>
              <a:rPr lang="en-GB" sz="2400" dirty="0" err="1">
                <a:latin typeface="Times New Roman" panose="02020603050405020304" pitchFamily="18" charset="0"/>
                <a:cs typeface="Times New Roman" panose="02020603050405020304" pitchFamily="18" charset="0"/>
              </a:rPr>
              <a:t>có</a:t>
            </a:r>
            <a:r>
              <a:rPr lang="en-GB" sz="2400" dirty="0">
                <a:latin typeface="Times New Roman" panose="02020603050405020304" pitchFamily="18" charset="0"/>
                <a:cs typeface="Times New Roman" panose="02020603050405020304" pitchFamily="18" charset="0"/>
              </a:rPr>
              <a:t> 2 </a:t>
            </a:r>
            <a:r>
              <a:rPr lang="en-GB" sz="2400" dirty="0" err="1">
                <a:latin typeface="Times New Roman" panose="02020603050405020304" pitchFamily="18" charset="0"/>
                <a:cs typeface="Times New Roman" panose="02020603050405020304" pitchFamily="18" charset="0"/>
              </a:rPr>
              <a:t>đồng</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phân</a:t>
            </a:r>
            <a:r>
              <a:rPr lang="en-GB" sz="2400" dirty="0">
                <a:latin typeface="Times New Roman" panose="02020603050405020304" pitchFamily="18" charset="0"/>
                <a:cs typeface="Times New Roman" panose="02020603050405020304" pitchFamily="18" charset="0"/>
              </a:rPr>
              <a:t>  CH</a:t>
            </a:r>
            <a:r>
              <a:rPr lang="en-GB" sz="2400" baseline="-25000" dirty="0">
                <a:latin typeface="Times New Roman" panose="02020603050405020304" pitchFamily="18" charset="0"/>
                <a:cs typeface="Times New Roman" panose="02020603050405020304" pitchFamily="18" charset="0"/>
              </a:rPr>
              <a:t>3</a:t>
            </a:r>
            <a:r>
              <a:rPr lang="en-GB" sz="2400" dirty="0">
                <a:latin typeface="Times New Roman" panose="02020603050405020304" pitchFamily="18" charset="0"/>
                <a:cs typeface="Times New Roman" panose="02020603050405020304" pitchFamily="18" charset="0"/>
              </a:rPr>
              <a:t>-CH</a:t>
            </a:r>
            <a:r>
              <a:rPr lang="en-GB" sz="2400" baseline="-25000" dirty="0">
                <a:latin typeface="Times New Roman" panose="02020603050405020304" pitchFamily="18" charset="0"/>
                <a:cs typeface="Times New Roman" panose="02020603050405020304" pitchFamily="18" charset="0"/>
              </a:rPr>
              <a:t>2</a:t>
            </a:r>
            <a:r>
              <a:rPr lang="en-GB" sz="2400" dirty="0">
                <a:latin typeface="Times New Roman" panose="02020603050405020304" pitchFamily="18" charset="0"/>
                <a:cs typeface="Times New Roman" panose="02020603050405020304" pitchFamily="18" charset="0"/>
              </a:rPr>
              <a:t>-OH </a:t>
            </a:r>
            <a:r>
              <a:rPr lang="en-GB" sz="2400" dirty="0" err="1">
                <a:latin typeface="Times New Roman" panose="02020603050405020304" pitchFamily="18" charset="0"/>
                <a:cs typeface="Times New Roman" panose="02020603050405020304" pitchFamily="18" charset="0"/>
              </a:rPr>
              <a:t>và</a:t>
            </a:r>
            <a:r>
              <a:rPr lang="en-GB" sz="2400" dirty="0">
                <a:latin typeface="Times New Roman" panose="02020603050405020304" pitchFamily="18" charset="0"/>
                <a:cs typeface="Times New Roman" panose="02020603050405020304" pitchFamily="18" charset="0"/>
              </a:rPr>
              <a:t> </a:t>
            </a:r>
            <a:r>
              <a:rPr lang="en-GB" sz="2400" dirty="0" smtClean="0">
                <a:latin typeface="Times New Roman" panose="02020603050405020304" pitchFamily="18" charset="0"/>
                <a:cs typeface="Times New Roman" panose="02020603050405020304" pitchFamily="18" charset="0"/>
              </a:rPr>
              <a:t>CH</a:t>
            </a:r>
            <a:r>
              <a:rPr lang="en-GB" sz="2400" baseline="-25000" dirty="0" smtClean="0">
                <a:latin typeface="Times New Roman" panose="02020603050405020304" pitchFamily="18" charset="0"/>
                <a:cs typeface="Times New Roman" panose="02020603050405020304" pitchFamily="18" charset="0"/>
              </a:rPr>
              <a:t>3</a:t>
            </a:r>
            <a:r>
              <a:rPr lang="en-GB" sz="2400" dirty="0" smtClean="0">
                <a:latin typeface="Times New Roman" panose="02020603050405020304" pitchFamily="18" charset="0"/>
                <a:cs typeface="Times New Roman" panose="02020603050405020304" pitchFamily="18" charset="0"/>
              </a:rPr>
              <a:t>-O-CH</a:t>
            </a:r>
            <a:r>
              <a:rPr lang="en-GB" sz="2400" baseline="-25000" dirty="0" smtClean="0">
                <a:latin typeface="Times New Roman" panose="02020603050405020304" pitchFamily="18" charset="0"/>
                <a:cs typeface="Times New Roman" panose="02020603050405020304" pitchFamily="18" charset="0"/>
              </a:rPr>
              <a:t>3</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đimetyl</a:t>
            </a:r>
            <a:r>
              <a:rPr lang="en-GB" sz="2400" dirty="0" smtClean="0">
                <a:latin typeface="Times New Roman" panose="02020603050405020304" pitchFamily="18" charset="0"/>
                <a:cs typeface="Times New Roman" panose="02020603050405020304" pitchFamily="18" charset="0"/>
              </a:rPr>
              <a:t> </a:t>
            </a:r>
            <a:r>
              <a:rPr lang="en-GB" sz="2400" dirty="0" err="1" smtClean="0">
                <a:latin typeface="Times New Roman" panose="02020603050405020304" pitchFamily="18" charset="0"/>
                <a:cs typeface="Times New Roman" panose="02020603050405020304" pitchFamily="18" charset="0"/>
              </a:rPr>
              <a:t>ete</a:t>
            </a:r>
            <a:r>
              <a:rPr lang="en-GB"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pSp>
        <p:nvGrpSpPr>
          <p:cNvPr id="3" name="Group 2"/>
          <p:cNvGrpSpPr/>
          <p:nvPr/>
        </p:nvGrpSpPr>
        <p:grpSpPr>
          <a:xfrm>
            <a:off x="156210" y="3343245"/>
            <a:ext cx="8991600" cy="3035826"/>
            <a:chOff x="156210" y="3343245"/>
            <a:chExt cx="8991600" cy="3035826"/>
          </a:xfrm>
        </p:grpSpPr>
        <p:pic>
          <p:nvPicPr>
            <p:cNvPr id="14" name="Picture 13"/>
            <p:cNvPicPr>
              <a:picLocks noChangeAspect="1"/>
            </p:cNvPicPr>
            <p:nvPr/>
          </p:nvPicPr>
          <p:blipFill rotWithShape="1">
            <a:blip r:embed="rId2"/>
            <a:srcRect l="8333" t="33447" r="24167" b="17778"/>
            <a:stretch>
              <a:fillRect/>
            </a:stretch>
          </p:blipFill>
          <p:spPr>
            <a:xfrm>
              <a:off x="990600" y="3870305"/>
              <a:ext cx="6172200" cy="2508766"/>
            </a:xfrm>
            <a:prstGeom prst="rect">
              <a:avLst/>
            </a:prstGeom>
          </p:spPr>
        </p:pic>
        <p:sp>
          <p:nvSpPr>
            <p:cNvPr id="8" name="Rectangle 7"/>
            <p:cNvSpPr/>
            <p:nvPr/>
          </p:nvSpPr>
          <p:spPr>
            <a:xfrm>
              <a:off x="156210" y="3343245"/>
              <a:ext cx="8991600" cy="461665"/>
            </a:xfrm>
            <a:prstGeom prst="rect">
              <a:avLst/>
            </a:prstGeom>
          </p:spPr>
          <p:txBody>
            <a:bodyPr wrap="square">
              <a:spAutoFit/>
            </a:bodyPr>
            <a:lstStyle/>
            <a:p>
              <a:pPr>
                <a:spcBef>
                  <a:spcPts val="600"/>
                </a:spcBef>
                <a:spcAft>
                  <a:spcPts val="0"/>
                </a:spcAft>
              </a:pPr>
              <a:r>
                <a:rPr lang="en-GB"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smtClean="0">
                  <a:latin typeface="Times New Roman" panose="02020603050405020304" pitchFamily="18" charset="0"/>
                  <a:ea typeface="Times New Roman" panose="02020603050405020304" pitchFamily="18" charset="0"/>
                  <a:cs typeface="Times New Roman" panose="02020603050405020304" pitchFamily="18" charset="0"/>
                </a:rPr>
                <a:t>Đồng</a:t>
              </a:r>
              <a:r>
                <a:rPr lang="en-GB"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GB"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mạch</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cacbon</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trí</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nhóm</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GB" sz="2400" b="1" dirty="0" smtClean="0">
                  <a:latin typeface="Times New Roman" panose="02020603050405020304" pitchFamily="18" charset="0"/>
                  <a:ea typeface="Times New Roman" panose="02020603050405020304" pitchFamily="18" charset="0"/>
                  <a:cs typeface="Times New Roman" panose="02020603050405020304" pitchFamily="18" charset="0"/>
                </a:rPr>
                <a:t> - OH</a:t>
              </a:r>
              <a:r>
                <a:rPr lang="en-GB"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3810" y="9327"/>
            <a:ext cx="9151960" cy="646331"/>
          </a:xfrm>
          <a:prstGeom prst="rect">
            <a:avLst/>
          </a:prstGeom>
          <a:solidFill>
            <a:srgbClr val="002060"/>
          </a:solidFill>
          <a:ln w="9525">
            <a:noFill/>
            <a:miter lim="800000"/>
          </a:ln>
        </p:spPr>
        <p:txBody>
          <a:bodyPr wrap="square">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2. </a:t>
            </a:r>
            <a:r>
              <a:rPr lang="en-US" sz="3600" b="1" dirty="0" err="1">
                <a:solidFill>
                  <a:schemeClr val="bg1"/>
                </a:solidFill>
                <a:latin typeface="Times New Roman" panose="02020603050405020304" pitchFamily="18" charset="0"/>
                <a:cs typeface="Times New Roman" panose="02020603050405020304" pitchFamily="18" charset="0"/>
              </a:rPr>
              <a:t>Đồng</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phân</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danh</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pháp</a:t>
            </a:r>
            <a:r>
              <a:rPr lang="en-US" sz="3600" b="1" dirty="0">
                <a:solidFill>
                  <a:schemeClr val="bg1"/>
                </a:solidFill>
                <a:latin typeface="Times New Roman" panose="02020603050405020304" pitchFamily="18" charset="0"/>
                <a:cs typeface="Times New Roman" panose="02020603050405020304" pitchFamily="18" charset="0"/>
              </a:rPr>
              <a:t> </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sp>
        <p:nvSpPr>
          <p:cNvPr id="5" name="Rectangle 4"/>
          <p:cNvSpPr/>
          <p:nvPr/>
        </p:nvSpPr>
        <p:spPr>
          <a:xfrm>
            <a:off x="152400" y="685800"/>
            <a:ext cx="8686800" cy="523220"/>
          </a:xfrm>
          <a:prstGeom prst="rect">
            <a:avLst/>
          </a:prstGeom>
        </p:spPr>
        <p:txBody>
          <a:bodyPr wrap="square">
            <a:spAutoFit/>
          </a:bodyPr>
          <a:lstStyle/>
          <a:p>
            <a:r>
              <a:rPr lang="vi-VN" sz="2800" b="1" dirty="0" smtClean="0">
                <a:latin typeface="Times New Roman" panose="02020603050405020304" pitchFamily="18" charset="0"/>
                <a:cs typeface="Times New Roman" panose="02020603050405020304" pitchFamily="18" charset="0"/>
              </a:rPr>
              <a:t>2.</a:t>
            </a:r>
            <a:r>
              <a:rPr lang="en-US" sz="2800" b="1" dirty="0" smtClean="0">
                <a:latin typeface="Times New Roman" panose="02020603050405020304" pitchFamily="18" charset="0"/>
                <a:cs typeface="Times New Roman" panose="02020603050405020304" pitchFamily="18" charset="0"/>
              </a:rPr>
              <a:t>2</a:t>
            </a:r>
            <a:r>
              <a:rPr lang="vi-VN"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Danh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pháp</a:t>
            </a:r>
            <a:endParaRPr lang="vi-VN" sz="2800" b="1" dirty="0">
              <a:latin typeface="Times New Roman" panose="02020603050405020304" pitchFamily="18" charset="0"/>
              <a:cs typeface="Times New Roman" panose="02020603050405020304" pitchFamily="18" charset="0"/>
            </a:endParaRPr>
          </a:p>
        </p:txBody>
      </p:sp>
      <p:sp>
        <p:nvSpPr>
          <p:cNvPr id="7" name="Rectangle 6"/>
          <p:cNvSpPr/>
          <p:nvPr/>
        </p:nvSpPr>
        <p:spPr>
          <a:xfrm>
            <a:off x="533400" y="1219200"/>
            <a:ext cx="7467600" cy="523220"/>
          </a:xfrm>
          <a:prstGeom prst="rect">
            <a:avLst/>
          </a:prstGeom>
          <a:ln w="28575">
            <a:solidFill>
              <a:srgbClr val="FF0000"/>
            </a:solidFill>
          </a:ln>
        </p:spPr>
        <p:txBody>
          <a:bodyPr wrap="square">
            <a:spAutoFit/>
          </a:bodyPr>
          <a:lstStyle/>
          <a:p>
            <a:pPr>
              <a:spcBef>
                <a:spcPts val="600"/>
              </a:spcBef>
              <a:spcAft>
                <a:spcPts val="0"/>
              </a:spcAft>
            </a:pPr>
            <a:r>
              <a:rPr lang="pt-BR" sz="2800" b="1" dirty="0" smtClean="0">
                <a:latin typeface="Times New Roman" panose="02020603050405020304" pitchFamily="18" charset="0"/>
                <a:ea typeface="Times New Roman" panose="02020603050405020304" pitchFamily="18" charset="0"/>
              </a:rPr>
              <a:t>1</a:t>
            </a:r>
            <a:r>
              <a:rPr lang="pt-BR" sz="2800" b="1" dirty="0">
                <a:latin typeface="Times New Roman" panose="02020603050405020304" pitchFamily="18" charset="0"/>
                <a:ea typeface="Times New Roman" panose="02020603050405020304" pitchFamily="18" charset="0"/>
              </a:rPr>
              <a:t>. Tên thông </a:t>
            </a:r>
            <a:r>
              <a:rPr lang="pt-BR" sz="2800" b="1" dirty="0" smtClean="0">
                <a:latin typeface="Times New Roman" panose="02020603050405020304" pitchFamily="18" charset="0"/>
                <a:ea typeface="Times New Roman" panose="02020603050405020304" pitchFamily="18" charset="0"/>
              </a:rPr>
              <a:t>thường</a:t>
            </a:r>
            <a:r>
              <a:rPr lang="pt-BR" sz="2800" dirty="0" smtClean="0">
                <a:latin typeface="Times New Roman" panose="02020603050405020304" pitchFamily="18" charset="0"/>
                <a:ea typeface="Times New Roman" panose="02020603050405020304" pitchFamily="18" charset="0"/>
              </a:rPr>
              <a:t>: </a:t>
            </a:r>
            <a:r>
              <a:rPr lang="pt-BR" sz="2800" b="1" dirty="0" smtClean="0">
                <a:latin typeface="Times New Roman" panose="02020603050405020304" pitchFamily="18" charset="0"/>
                <a:ea typeface="Times New Roman" panose="02020603050405020304" pitchFamily="18" charset="0"/>
              </a:rPr>
              <a:t>Ancol </a:t>
            </a:r>
            <a:r>
              <a:rPr lang="pt-BR" sz="2800" b="1" dirty="0">
                <a:latin typeface="Times New Roman" panose="02020603050405020304" pitchFamily="18" charset="0"/>
                <a:ea typeface="Times New Roman" panose="02020603050405020304" pitchFamily="18" charset="0"/>
              </a:rPr>
              <a:t>+ tên gốc ankyl + ic</a:t>
            </a:r>
            <a:endParaRPr lang="en-US" sz="2800" b="1" dirty="0">
              <a:effectLst/>
              <a:latin typeface="Times New Roman" panose="02020603050405020304" pitchFamily="18" charset="0"/>
              <a:ea typeface="Times New Roman" panose="02020603050405020304" pitchFamily="18" charset="0"/>
            </a:endParaRPr>
          </a:p>
        </p:txBody>
      </p:sp>
      <p:sp>
        <p:nvSpPr>
          <p:cNvPr id="18" name="Rectangle 17"/>
          <p:cNvSpPr/>
          <p:nvPr/>
        </p:nvSpPr>
        <p:spPr>
          <a:xfrm>
            <a:off x="762000" y="1819401"/>
            <a:ext cx="5916428" cy="2600199"/>
          </a:xfrm>
          <a:prstGeom prst="rect">
            <a:avLst/>
          </a:prstGeom>
        </p:spPr>
        <p:txBody>
          <a:bodyPr wrap="none">
            <a:spAutoFit/>
          </a:bodyPr>
          <a:lstStyle/>
          <a:p>
            <a:pPr>
              <a:lnSpc>
                <a:spcPct val="150000"/>
              </a:lnSpc>
            </a:pPr>
            <a:r>
              <a:rPr lang="en-US" sz="2800" dirty="0" smtClean="0">
                <a:latin typeface="Times New Roman" panose="02020603050405020304" pitchFamily="18" charset="0"/>
                <a:cs typeface="Times New Roman" panose="02020603050405020304" pitchFamily="18" charset="0"/>
              </a:rPr>
              <a:t>VD:   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-OH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Ancol</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metylic</a:t>
            </a:r>
            <a:endParaRPr lang="en-US" sz="2800" dirty="0">
              <a:latin typeface="Times New Roman" panose="02020603050405020304" pitchFamily="18" charset="0"/>
              <a:cs typeface="Times New Roman" panose="02020603050405020304" pitchFamily="18" charset="0"/>
            </a:endParaRPr>
          </a:p>
          <a:p>
            <a:pPr>
              <a:lnSpc>
                <a:spcPct val="150000"/>
              </a:lnSpc>
            </a:pPr>
            <a:r>
              <a:rPr lang="en-US" sz="2800" dirty="0" smtClean="0">
                <a:latin typeface="Times New Roman" panose="02020603050405020304" pitchFamily="18" charset="0"/>
                <a:cs typeface="Times New Roman" panose="02020603050405020304" pitchFamily="18" charset="0"/>
              </a:rPr>
              <a:t>          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-OH: </a:t>
            </a:r>
            <a:r>
              <a:rPr lang="en-US" sz="2800" dirty="0" err="1" smtClean="0">
                <a:latin typeface="Times New Roman" panose="02020603050405020304" pitchFamily="18" charset="0"/>
                <a:cs typeface="Times New Roman" panose="02020603050405020304" pitchFamily="18" charset="0"/>
              </a:rPr>
              <a:t>Ancol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etylic</a:t>
            </a:r>
            <a:endParaRPr lang="en-US" sz="2800" dirty="0" smtClean="0">
              <a:latin typeface="Times New Roman" panose="02020603050405020304" pitchFamily="18" charset="0"/>
              <a:cs typeface="Times New Roman" panose="02020603050405020304" pitchFamily="18" charset="0"/>
            </a:endParaRPr>
          </a:p>
          <a:p>
            <a:pPr>
              <a:lnSpc>
                <a:spcPct val="150000"/>
              </a:lnSpc>
            </a:pPr>
            <a:r>
              <a:rPr lang="en-GB" sz="2800" dirty="0" smtClean="0">
                <a:solidFill>
                  <a:schemeClr val="dk1"/>
                </a:solidFill>
                <a:latin typeface="Times New Roman" panose="02020603050405020304" pitchFamily="18" charset="0"/>
                <a:cs typeface="Times New Roman" panose="02020603050405020304" pitchFamily="18" charset="0"/>
              </a:rPr>
              <a:t>	CH</a:t>
            </a:r>
            <a:r>
              <a:rPr lang="en-GB" sz="2800" baseline="-25000" dirty="0" smtClean="0">
                <a:solidFill>
                  <a:schemeClr val="dk1"/>
                </a:solidFill>
                <a:latin typeface="Times New Roman" panose="02020603050405020304" pitchFamily="18" charset="0"/>
                <a:cs typeface="Times New Roman" panose="02020603050405020304" pitchFamily="18" charset="0"/>
              </a:rPr>
              <a:t>2</a:t>
            </a:r>
            <a:r>
              <a:rPr lang="en-GB" sz="2800" dirty="0" smtClean="0">
                <a:solidFill>
                  <a:schemeClr val="dk1"/>
                </a:solidFill>
                <a:latin typeface="Times New Roman" panose="02020603050405020304" pitchFamily="18" charset="0"/>
                <a:cs typeface="Times New Roman" panose="02020603050405020304" pitchFamily="18" charset="0"/>
              </a:rPr>
              <a:t>=CH-CH</a:t>
            </a:r>
            <a:r>
              <a:rPr lang="en-GB" sz="2800" baseline="-25000" dirty="0" smtClean="0">
                <a:solidFill>
                  <a:schemeClr val="dk1"/>
                </a:solidFill>
                <a:latin typeface="Times New Roman" panose="02020603050405020304" pitchFamily="18" charset="0"/>
                <a:cs typeface="Times New Roman" panose="02020603050405020304" pitchFamily="18" charset="0"/>
              </a:rPr>
              <a:t>2</a:t>
            </a:r>
            <a:r>
              <a:rPr lang="en-GB" sz="2800" dirty="0" smtClean="0">
                <a:solidFill>
                  <a:schemeClr val="dk1"/>
                </a:solidFill>
                <a:latin typeface="Times New Roman" panose="02020603050405020304" pitchFamily="18" charset="0"/>
                <a:cs typeface="Times New Roman" panose="02020603050405020304" pitchFamily="18" charset="0"/>
              </a:rPr>
              <a:t>-OH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Ancol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anlylic</a:t>
            </a:r>
            <a:endParaRPr lang="en-US" sz="2800" dirty="0" smtClean="0">
              <a:latin typeface="Times New Roman" panose="02020603050405020304" pitchFamily="18" charset="0"/>
              <a:cs typeface="Times New Roman" panose="02020603050405020304" pitchFamily="18" charset="0"/>
            </a:endParaRPr>
          </a:p>
          <a:p>
            <a:pPr>
              <a:lnSpc>
                <a:spcPct val="150000"/>
              </a:lnSpc>
            </a:pPr>
            <a:r>
              <a:rPr lang="en-GB" sz="2800" dirty="0" smtClean="0">
                <a:solidFill>
                  <a:schemeClr val="dk1"/>
                </a:solidFill>
                <a:latin typeface="Times New Roman" panose="02020603050405020304" pitchFamily="18" charset="0"/>
                <a:cs typeface="Times New Roman" panose="02020603050405020304" pitchFamily="18" charset="0"/>
              </a:rPr>
              <a:t>	C</a:t>
            </a:r>
            <a:r>
              <a:rPr lang="en-GB" sz="2800" baseline="-25000" dirty="0" smtClean="0">
                <a:solidFill>
                  <a:schemeClr val="dk1"/>
                </a:solidFill>
                <a:latin typeface="Times New Roman" panose="02020603050405020304" pitchFamily="18" charset="0"/>
                <a:cs typeface="Times New Roman" panose="02020603050405020304" pitchFamily="18" charset="0"/>
              </a:rPr>
              <a:t>6</a:t>
            </a:r>
            <a:r>
              <a:rPr lang="en-GB" sz="2800" dirty="0" smtClean="0">
                <a:solidFill>
                  <a:schemeClr val="dk1"/>
                </a:solidFill>
                <a:latin typeface="Times New Roman" panose="02020603050405020304" pitchFamily="18" charset="0"/>
                <a:cs typeface="Times New Roman" panose="02020603050405020304" pitchFamily="18" charset="0"/>
              </a:rPr>
              <a:t>H</a:t>
            </a:r>
            <a:r>
              <a:rPr lang="en-GB" sz="2800" baseline="-25000" dirty="0" smtClean="0">
                <a:solidFill>
                  <a:schemeClr val="dk1"/>
                </a:solidFill>
                <a:latin typeface="Times New Roman" panose="02020603050405020304" pitchFamily="18" charset="0"/>
                <a:cs typeface="Times New Roman" panose="02020603050405020304" pitchFamily="18" charset="0"/>
              </a:rPr>
              <a:t>5</a:t>
            </a:r>
            <a:r>
              <a:rPr lang="en-GB" sz="2800" dirty="0" smtClean="0">
                <a:solidFill>
                  <a:schemeClr val="dk1"/>
                </a:solidFill>
                <a:latin typeface="Times New Roman" panose="02020603050405020304" pitchFamily="18" charset="0"/>
                <a:cs typeface="Times New Roman" panose="02020603050405020304" pitchFamily="18" charset="0"/>
              </a:rPr>
              <a:t>-CH</a:t>
            </a:r>
            <a:r>
              <a:rPr lang="en-GB" sz="2800" baseline="-25000" dirty="0" smtClean="0">
                <a:solidFill>
                  <a:schemeClr val="dk1"/>
                </a:solidFill>
                <a:latin typeface="Times New Roman" panose="02020603050405020304" pitchFamily="18" charset="0"/>
                <a:cs typeface="Times New Roman" panose="02020603050405020304" pitchFamily="18" charset="0"/>
              </a:rPr>
              <a:t>2</a:t>
            </a:r>
            <a:r>
              <a:rPr lang="en-GB" sz="2800" dirty="0" smtClean="0">
                <a:solidFill>
                  <a:schemeClr val="dk1"/>
                </a:solidFill>
                <a:latin typeface="Times New Roman" panose="02020603050405020304" pitchFamily="18" charset="0"/>
                <a:cs typeface="Times New Roman" panose="02020603050405020304" pitchFamily="18" charset="0"/>
              </a:rPr>
              <a:t>-OH</a:t>
            </a:r>
            <a:r>
              <a:rPr lang="en-GB" sz="2800" dirty="0">
                <a:solidFill>
                  <a:schemeClr val="dk1"/>
                </a:solidFill>
                <a:latin typeface="Times New Roman" panose="02020603050405020304" pitchFamily="18" charset="0"/>
                <a:cs typeface="Times New Roman" panose="02020603050405020304" pitchFamily="18" charset="0"/>
              </a:rPr>
              <a:t>: </a:t>
            </a:r>
            <a:r>
              <a:rPr lang="en-GB" sz="2800" dirty="0" err="1" smtClean="0">
                <a:solidFill>
                  <a:schemeClr val="dk1"/>
                </a:solidFill>
                <a:latin typeface="Times New Roman" panose="02020603050405020304" pitchFamily="18" charset="0"/>
                <a:cs typeface="Times New Roman" panose="02020603050405020304" pitchFamily="18" charset="0"/>
              </a:rPr>
              <a:t>Ancol</a:t>
            </a:r>
            <a:r>
              <a:rPr lang="en-GB" sz="2800" dirty="0" smtClean="0">
                <a:solidFill>
                  <a:schemeClr val="dk1"/>
                </a:solidFill>
                <a:latin typeface="Times New Roman" panose="02020603050405020304" pitchFamily="18" charset="0"/>
                <a:cs typeface="Times New Roman" panose="02020603050405020304" pitchFamily="18" charset="0"/>
              </a:rPr>
              <a:t> benzylic</a:t>
            </a:r>
            <a:endParaRPr lang="en-US" sz="2800" dirty="0">
              <a:latin typeface="Times New Roman" panose="02020603050405020304" pitchFamily="18" charset="0"/>
              <a:cs typeface="Times New Roman" panose="02020603050405020304" pitchFamily="18" charset="0"/>
            </a:endParaRPr>
          </a:p>
        </p:txBody>
      </p:sp>
      <p:grpSp>
        <p:nvGrpSpPr>
          <p:cNvPr id="3" name="Group 2"/>
          <p:cNvGrpSpPr/>
          <p:nvPr/>
        </p:nvGrpSpPr>
        <p:grpSpPr>
          <a:xfrm>
            <a:off x="502920" y="4378173"/>
            <a:ext cx="7498080" cy="1908327"/>
            <a:chOff x="502920" y="4378173"/>
            <a:chExt cx="7498080" cy="1908327"/>
          </a:xfrm>
        </p:grpSpPr>
        <p:sp>
          <p:nvSpPr>
            <p:cNvPr id="9" name="Rectangle 8"/>
            <p:cNvSpPr/>
            <p:nvPr/>
          </p:nvSpPr>
          <p:spPr>
            <a:xfrm>
              <a:off x="502920" y="4378173"/>
              <a:ext cx="6583680" cy="738664"/>
            </a:xfrm>
            <a:prstGeom prst="rect">
              <a:avLst/>
            </a:prstGeom>
          </p:spPr>
          <p:txBody>
            <a:bodyPr wrap="square">
              <a:spAutoFit/>
            </a:bodyPr>
            <a:lstStyle/>
            <a:p>
              <a:pPr>
                <a:lnSpc>
                  <a:spcPct val="150000"/>
                </a:lnSpc>
              </a:pPr>
              <a:r>
                <a:rPr lang="en-US" sz="2800" b="1" dirty="0" err="1" smtClean="0">
                  <a:latin typeface="Times New Roman" panose="02020603050405020304" pitchFamily="18" charset="0"/>
                  <a:cs typeface="Times New Roman" panose="02020603050405020304" pitchFamily="18" charset="0"/>
                </a:rPr>
                <a:t>Lưu</a:t>
              </a:r>
              <a:r>
                <a:rPr lang="en-US" sz="2800" b="1" dirty="0" smtClean="0">
                  <a:latin typeface="Times New Roman" panose="02020603050405020304" pitchFamily="18" charset="0"/>
                  <a:cs typeface="Times New Roman" panose="02020603050405020304" pitchFamily="18" charset="0"/>
                </a:rPr>
                <a:t> ý: </a:t>
              </a:r>
              <a:r>
                <a:rPr lang="en-GB" sz="2800" dirty="0" smtClean="0">
                  <a:latin typeface="Times New Roman" panose="02020603050405020304" pitchFamily="18" charset="0"/>
                  <a:cs typeface="Times New Roman" panose="02020603050405020304" pitchFamily="18" charset="0"/>
                </a:rPr>
                <a:t>HO-CH</a:t>
              </a:r>
              <a:r>
                <a:rPr lang="en-GB" sz="2800" baseline="-25000" dirty="0" smtClean="0">
                  <a:latin typeface="Times New Roman" panose="02020603050405020304" pitchFamily="18" charset="0"/>
                  <a:cs typeface="Times New Roman" panose="02020603050405020304" pitchFamily="18" charset="0"/>
                </a:rPr>
                <a:t>2</a:t>
              </a:r>
              <a:r>
                <a:rPr lang="en-GB" sz="2800" dirty="0" smtClean="0">
                  <a:latin typeface="Times New Roman" panose="02020603050405020304" pitchFamily="18" charset="0"/>
                  <a:cs typeface="Times New Roman" panose="02020603050405020304" pitchFamily="18" charset="0"/>
                </a:rPr>
                <a:t>-CH</a:t>
              </a:r>
              <a:r>
                <a:rPr lang="en-GB" sz="2800" baseline="-25000" dirty="0" smtClean="0">
                  <a:latin typeface="Times New Roman" panose="02020603050405020304" pitchFamily="18" charset="0"/>
                  <a:cs typeface="Times New Roman" panose="02020603050405020304" pitchFamily="18" charset="0"/>
                </a:rPr>
                <a:t>2</a:t>
              </a:r>
              <a:r>
                <a:rPr lang="en-GB" sz="2800" dirty="0" smtClean="0">
                  <a:latin typeface="Times New Roman" panose="02020603050405020304" pitchFamily="18" charset="0"/>
                  <a:cs typeface="Times New Roman" panose="02020603050405020304" pitchFamily="18" charset="0"/>
                </a:rPr>
                <a:t>-OH: </a:t>
              </a:r>
              <a:r>
                <a:rPr lang="en-GB" sz="2800" dirty="0" err="1" smtClean="0">
                  <a:latin typeface="Times New Roman" panose="02020603050405020304" pitchFamily="18" charset="0"/>
                  <a:cs typeface="Times New Roman" panose="02020603050405020304" pitchFamily="18" charset="0"/>
                </a:rPr>
                <a:t>etylen</a:t>
              </a:r>
              <a:r>
                <a:rPr lang="en-GB" sz="2800" dirty="0" smtClean="0">
                  <a:latin typeface="Times New Roman" panose="02020603050405020304" pitchFamily="18" charset="0"/>
                  <a:cs typeface="Times New Roman" panose="02020603050405020304" pitchFamily="18" charset="0"/>
                </a:rPr>
                <a:t> </a:t>
              </a:r>
              <a:r>
                <a:rPr lang="en-GB" sz="2800" dirty="0" err="1" smtClean="0">
                  <a:latin typeface="Times New Roman" panose="02020603050405020304" pitchFamily="18" charset="0"/>
                  <a:cs typeface="Times New Roman" panose="02020603050405020304" pitchFamily="18" charset="0"/>
                </a:rPr>
                <a:t>glicol</a:t>
              </a:r>
              <a:endParaRPr lang="en-US" sz="2800" b="1" dirty="0">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rotWithShape="1">
            <a:blip r:embed="rId2"/>
            <a:srcRect b="3342"/>
            <a:stretch>
              <a:fillRect/>
            </a:stretch>
          </p:blipFill>
          <p:spPr>
            <a:xfrm>
              <a:off x="1491651" y="5048356"/>
              <a:ext cx="2310729" cy="1238144"/>
            </a:xfrm>
            <a:prstGeom prst="rect">
              <a:avLst/>
            </a:prstGeom>
          </p:spPr>
        </p:pic>
        <p:sp>
          <p:nvSpPr>
            <p:cNvPr id="2" name="Rectangle 1"/>
            <p:cNvSpPr/>
            <p:nvPr/>
          </p:nvSpPr>
          <p:spPr>
            <a:xfrm>
              <a:off x="4038600" y="5501558"/>
              <a:ext cx="3962400" cy="523220"/>
            </a:xfrm>
            <a:prstGeom prst="rect">
              <a:avLst/>
            </a:prstGeom>
          </p:spPr>
          <p:txBody>
            <a:bodyPr wrap="square">
              <a:spAutoFit/>
            </a:bodyPr>
            <a:lstStyle/>
            <a:p>
              <a:r>
                <a:rPr lang="pt-BR" sz="2800" dirty="0" smtClean="0">
                  <a:latin typeface="Times New Roman" panose="02020603050405020304" pitchFamily="18" charset="0"/>
                  <a:cs typeface="Times New Roman" panose="02020603050405020304" pitchFamily="18" charset="0"/>
                </a:rPr>
                <a:t>C</a:t>
              </a:r>
              <a:r>
                <a:rPr lang="pt-BR" sz="2800" baseline="-25000" dirty="0" smtClean="0">
                  <a:latin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cs typeface="Times New Roman" panose="02020603050405020304" pitchFamily="18" charset="0"/>
                </a:rPr>
                <a:t>H</a:t>
              </a:r>
              <a:r>
                <a:rPr lang="pt-BR" sz="2800" baseline="-25000" dirty="0" smtClean="0">
                  <a:latin typeface="Times New Roman" panose="02020603050405020304" pitchFamily="18" charset="0"/>
                  <a:cs typeface="Times New Roman" panose="02020603050405020304" pitchFamily="18" charset="0"/>
                </a:rPr>
                <a:t>5</a:t>
              </a:r>
              <a:r>
                <a:rPr lang="pt-BR" sz="2800" dirty="0" smtClean="0">
                  <a:latin typeface="Times New Roman" panose="02020603050405020304" pitchFamily="18" charset="0"/>
                  <a:cs typeface="Times New Roman" panose="02020603050405020304" pitchFamily="18" charset="0"/>
                </a:rPr>
                <a:t>(OH)</a:t>
              </a:r>
              <a:r>
                <a:rPr lang="pt-BR" sz="2800" baseline="-25000" dirty="0" smtClean="0">
                  <a:latin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Glixerol</a:t>
              </a:r>
              <a:endParaRPr lang="en-US" sz="2800" baseline="-25000" dirty="0">
                <a:latin typeface="Times New Roman" panose="02020603050405020304" pitchFamily="18" charset="0"/>
                <a:cs typeface="Times New Roman" panose="02020603050405020304" pitchFamily="18" charset="0"/>
              </a:endParaRPr>
            </a:p>
          </p:txBody>
        </p:sp>
      </p:gr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3810" y="9327"/>
            <a:ext cx="9151960" cy="646331"/>
          </a:xfrm>
          <a:prstGeom prst="rect">
            <a:avLst/>
          </a:prstGeom>
          <a:solidFill>
            <a:srgbClr val="002060"/>
          </a:solidFill>
          <a:ln w="9525">
            <a:noFill/>
            <a:miter lim="800000"/>
          </a:ln>
        </p:spPr>
        <p:txBody>
          <a:bodyPr wrap="square">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2. </a:t>
            </a:r>
            <a:r>
              <a:rPr lang="en-US" sz="3600" b="1" dirty="0" err="1">
                <a:solidFill>
                  <a:schemeClr val="bg1"/>
                </a:solidFill>
                <a:latin typeface="Times New Roman" panose="02020603050405020304" pitchFamily="18" charset="0"/>
                <a:cs typeface="Times New Roman" panose="02020603050405020304" pitchFamily="18" charset="0"/>
              </a:rPr>
              <a:t>Đồng</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phân</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danh</a:t>
            </a:r>
            <a:r>
              <a:rPr lang="en-US" sz="3600" b="1" dirty="0">
                <a:solidFill>
                  <a:schemeClr val="bg1"/>
                </a:solidFill>
                <a:latin typeface="Times New Roman" panose="02020603050405020304" pitchFamily="18" charset="0"/>
                <a:cs typeface="Times New Roman" panose="02020603050405020304" pitchFamily="18" charset="0"/>
              </a:rPr>
              <a:t> </a:t>
            </a:r>
            <a:r>
              <a:rPr lang="en-US" sz="3600" b="1" dirty="0" err="1">
                <a:solidFill>
                  <a:schemeClr val="bg1"/>
                </a:solidFill>
                <a:latin typeface="Times New Roman" panose="02020603050405020304" pitchFamily="18" charset="0"/>
                <a:cs typeface="Times New Roman" panose="02020603050405020304" pitchFamily="18" charset="0"/>
              </a:rPr>
              <a:t>pháp</a:t>
            </a:r>
            <a:r>
              <a:rPr lang="en-US" sz="3600" b="1" dirty="0">
                <a:solidFill>
                  <a:schemeClr val="bg1"/>
                </a:solidFill>
                <a:latin typeface="Times New Roman" panose="02020603050405020304" pitchFamily="18" charset="0"/>
                <a:cs typeface="Times New Roman" panose="02020603050405020304" pitchFamily="18" charset="0"/>
              </a:rPr>
              <a:t> </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sp>
        <p:nvSpPr>
          <p:cNvPr id="5" name="Rectangle 4"/>
          <p:cNvSpPr/>
          <p:nvPr/>
        </p:nvSpPr>
        <p:spPr>
          <a:xfrm>
            <a:off x="0" y="737692"/>
            <a:ext cx="8686800" cy="523220"/>
          </a:xfrm>
          <a:prstGeom prst="rect">
            <a:avLst/>
          </a:prstGeom>
        </p:spPr>
        <p:txBody>
          <a:bodyPr wrap="square">
            <a:spAutoFit/>
          </a:bodyPr>
          <a:lstStyle/>
          <a:p>
            <a:r>
              <a:rPr lang="vi-VN" sz="2800" b="1" dirty="0" smtClean="0">
                <a:latin typeface="Times New Roman" panose="02020603050405020304" pitchFamily="18" charset="0"/>
                <a:cs typeface="Times New Roman" panose="02020603050405020304" pitchFamily="18" charset="0"/>
              </a:rPr>
              <a:t>2.</a:t>
            </a:r>
            <a:r>
              <a:rPr lang="en-US" sz="2800" b="1" dirty="0" smtClean="0">
                <a:latin typeface="Times New Roman" panose="02020603050405020304" pitchFamily="18" charset="0"/>
                <a:cs typeface="Times New Roman" panose="02020603050405020304" pitchFamily="18" charset="0"/>
              </a:rPr>
              <a:t>2</a:t>
            </a:r>
            <a:r>
              <a:rPr lang="vi-VN"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Danh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pháp</a:t>
            </a:r>
            <a:endParaRPr lang="vi-VN" sz="2800" b="1" dirty="0">
              <a:latin typeface="Times New Roman" panose="02020603050405020304" pitchFamily="18" charset="0"/>
              <a:cs typeface="Times New Roman" panose="02020603050405020304" pitchFamily="18" charset="0"/>
            </a:endParaRPr>
          </a:p>
        </p:txBody>
      </p:sp>
      <p:sp>
        <p:nvSpPr>
          <p:cNvPr id="7" name="Rectangle 6"/>
          <p:cNvSpPr/>
          <p:nvPr/>
        </p:nvSpPr>
        <p:spPr>
          <a:xfrm>
            <a:off x="152400" y="1384410"/>
            <a:ext cx="9003370" cy="2400657"/>
          </a:xfrm>
          <a:prstGeom prst="rect">
            <a:avLst/>
          </a:prstGeom>
          <a:ln w="28575">
            <a:solidFill>
              <a:srgbClr val="FF0000"/>
            </a:solidFill>
          </a:ln>
        </p:spPr>
        <p:txBody>
          <a:bodyPr wrap="square">
            <a:spAutoFit/>
          </a:bodyPr>
          <a:lstStyle/>
          <a:p>
            <a:pPr>
              <a:spcBef>
                <a:spcPts val="600"/>
              </a:spcBef>
              <a:spcAft>
                <a:spcPts val="0"/>
              </a:spcAft>
            </a:pPr>
            <a:r>
              <a:rPr lang="pt-BR" sz="2800" b="1" dirty="0" smtClean="0">
                <a:latin typeface="Times New Roman" panose="02020603050405020304" pitchFamily="18" charset="0"/>
                <a:ea typeface="Times New Roman" panose="02020603050405020304" pitchFamily="18" charset="0"/>
              </a:rPr>
              <a:t>2. </a:t>
            </a:r>
            <a:r>
              <a:rPr lang="vi-VN" sz="2800" b="1" dirty="0">
                <a:latin typeface="Times New Roman" panose="02020603050405020304" pitchFamily="18" charset="0"/>
                <a:ea typeface="Times New Roman" panose="02020603050405020304" pitchFamily="18" charset="0"/>
              </a:rPr>
              <a:t>Tên thay </a:t>
            </a:r>
            <a:r>
              <a:rPr lang="vi-VN" sz="2800" b="1" dirty="0" smtClean="0">
                <a:latin typeface="Times New Roman" panose="02020603050405020304" pitchFamily="18" charset="0"/>
                <a:ea typeface="Times New Roman" panose="02020603050405020304" pitchFamily="18" charset="0"/>
              </a:rPr>
              <a:t>thế</a:t>
            </a:r>
            <a:r>
              <a:rPr lang="en-US" sz="2800" b="1" dirty="0" smtClean="0">
                <a:latin typeface="Times New Roman" panose="02020603050405020304" pitchFamily="18" charset="0"/>
                <a:ea typeface="Times New Roman" panose="02020603050405020304" pitchFamily="18" charset="0"/>
              </a:rPr>
              <a:t>: </a:t>
            </a:r>
            <a:r>
              <a:rPr lang="vi-VN" sz="2800" b="1" dirty="0" smtClean="0">
                <a:latin typeface="Times New Roman" panose="02020603050405020304" pitchFamily="18" charset="0"/>
                <a:ea typeface="Times New Roman" panose="02020603050405020304" pitchFamily="18" charset="0"/>
              </a:rPr>
              <a:t>Tên </a:t>
            </a:r>
            <a:r>
              <a:rPr lang="vi-VN" sz="2800" b="1" dirty="0">
                <a:latin typeface="Times New Roman" panose="02020603050405020304" pitchFamily="18" charset="0"/>
                <a:ea typeface="Times New Roman" panose="02020603050405020304" pitchFamily="18" charset="0"/>
              </a:rPr>
              <a:t>hiđrocacbon tương ứng với mạch chính + số chỉ vị trí nhóm –OH + ol </a:t>
            </a:r>
            <a:endParaRPr lang="vi-VN" sz="2800" b="1" dirty="0">
              <a:latin typeface="Times New Roman" panose="02020603050405020304" pitchFamily="18" charset="0"/>
              <a:ea typeface="Times New Roman" panose="02020603050405020304" pitchFamily="18" charset="0"/>
            </a:endParaRPr>
          </a:p>
          <a:p>
            <a:pPr>
              <a:spcBef>
                <a:spcPts val="600"/>
              </a:spcBef>
              <a:spcAft>
                <a:spcPts val="0"/>
              </a:spcAft>
            </a:pPr>
            <a:r>
              <a:rPr lang="vi-VN" sz="2800" dirty="0">
                <a:latin typeface="Times New Roman" panose="02020603050405020304" pitchFamily="18" charset="0"/>
                <a:ea typeface="Times New Roman" panose="02020603050405020304" pitchFamily="18" charset="0"/>
              </a:rPr>
              <a:t>- Mạch chính là mạch cacbon dài nhất liên kết với nhóm -OH.</a:t>
            </a:r>
            <a:endParaRPr lang="vi-VN" sz="2800" dirty="0">
              <a:latin typeface="Times New Roman" panose="02020603050405020304" pitchFamily="18" charset="0"/>
              <a:ea typeface="Times New Roman" panose="02020603050405020304" pitchFamily="18" charset="0"/>
            </a:endParaRPr>
          </a:p>
          <a:p>
            <a:pPr>
              <a:spcBef>
                <a:spcPts val="600"/>
              </a:spcBef>
              <a:spcAft>
                <a:spcPts val="0"/>
              </a:spcAft>
            </a:pPr>
            <a:r>
              <a:rPr lang="vi-VN" sz="2800" dirty="0">
                <a:latin typeface="Times New Roman" panose="02020603050405020304" pitchFamily="18" charset="0"/>
                <a:ea typeface="Times New Roman" panose="02020603050405020304" pitchFamily="18" charset="0"/>
              </a:rPr>
              <a:t>- Đánh số thứ tự nguyên tử cacbon mạch chính bắt đầu từ phía gần nhóm -OH hơn.</a:t>
            </a:r>
            <a:endParaRPr lang="vi-VN" sz="2800" dirty="0">
              <a:latin typeface="Times New Roman" panose="02020603050405020304" pitchFamily="18" charset="0"/>
              <a:ea typeface="Times New Roman" panose="02020603050405020304" pitchFamily="18" charset="0"/>
            </a:endParaRPr>
          </a:p>
        </p:txBody>
      </p:sp>
      <p:sp>
        <p:nvSpPr>
          <p:cNvPr id="18" name="Rectangle 17"/>
          <p:cNvSpPr/>
          <p:nvPr/>
        </p:nvSpPr>
        <p:spPr>
          <a:xfrm>
            <a:off x="457200" y="3757136"/>
            <a:ext cx="8382000" cy="738664"/>
          </a:xfrm>
          <a:prstGeom prst="rect">
            <a:avLst/>
          </a:prstGeom>
        </p:spPr>
        <p:txBody>
          <a:bodyPr wrap="square">
            <a:spAutoFit/>
          </a:bodyPr>
          <a:lstStyle/>
          <a:p>
            <a:pPr>
              <a:lnSpc>
                <a:spcPct val="150000"/>
              </a:lnSpc>
            </a:pPr>
            <a:r>
              <a:rPr lang="en-US" sz="2800" dirty="0" smtClean="0">
                <a:latin typeface="Times New Roman" panose="02020603050405020304" pitchFamily="18" charset="0"/>
                <a:cs typeface="Times New Roman" panose="02020603050405020304" pitchFamily="18" charset="0"/>
              </a:rPr>
              <a:t>VD:   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-OH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metanol</a:t>
            </a:r>
            <a:r>
              <a:rPr lang="en-US" sz="2800" dirty="0" smtClean="0">
                <a:latin typeface="Times New Roman" panose="02020603050405020304" pitchFamily="18" charset="0"/>
                <a:cs typeface="Times New Roman" panose="02020603050405020304" pitchFamily="18" charset="0"/>
              </a:rPr>
              <a:t>           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-OH: </a:t>
            </a:r>
            <a:r>
              <a:rPr lang="en-US" sz="2800" dirty="0" err="1" smtClean="0">
                <a:latin typeface="Times New Roman" panose="02020603050405020304" pitchFamily="18" charset="0"/>
                <a:cs typeface="Times New Roman" panose="02020603050405020304" pitchFamily="18" charset="0"/>
              </a:rPr>
              <a:t>etanol</a:t>
            </a:r>
            <a:endParaRPr lang="en-US" sz="28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2"/>
          <a:srcRect l="3750" t="34444" r="61551" b="41541"/>
          <a:stretch>
            <a:fillRect/>
          </a:stretch>
        </p:blipFill>
        <p:spPr>
          <a:xfrm>
            <a:off x="864620" y="4648200"/>
            <a:ext cx="3478780" cy="1354270"/>
          </a:xfrm>
          <a:prstGeom prst="rect">
            <a:avLst/>
          </a:prstGeom>
        </p:spPr>
      </p:pic>
      <p:pic>
        <p:nvPicPr>
          <p:cNvPr id="11" name="Picture 10"/>
          <p:cNvPicPr>
            <a:picLocks noChangeAspect="1"/>
          </p:cNvPicPr>
          <p:nvPr/>
        </p:nvPicPr>
        <p:blipFill rotWithShape="1">
          <a:blip r:embed="rId2"/>
          <a:srcRect l="62121" t="34444" r="2917" b="41865"/>
          <a:stretch>
            <a:fillRect/>
          </a:stretch>
        </p:blipFill>
        <p:spPr>
          <a:xfrm>
            <a:off x="4953000" y="4648200"/>
            <a:ext cx="3505200" cy="1336043"/>
          </a:xfrm>
          <a:prstGeom prst="rect">
            <a:avLst/>
          </a:prstGeom>
        </p:spPr>
      </p:pic>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0" y="0"/>
            <a:ext cx="914400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3. </a:t>
            </a:r>
            <a:r>
              <a:rPr lang="vi-VN" sz="3600" b="1" dirty="0">
                <a:solidFill>
                  <a:schemeClr val="bg1"/>
                </a:solidFill>
                <a:latin typeface="Times New Roman" panose="02020603050405020304" pitchFamily="18" charset="0"/>
                <a:cs typeface="Times New Roman" panose="02020603050405020304" pitchFamily="18" charset="0"/>
              </a:rPr>
              <a:t>Tính chất vật lí</a:t>
            </a:r>
            <a:endParaRPr lang="vi-VN"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304800" y="762000"/>
            <a:ext cx="8229600" cy="3877985"/>
          </a:xfrm>
          <a:prstGeom prst="rect">
            <a:avLst/>
          </a:prstGeom>
        </p:spPr>
        <p:txBody>
          <a:bodyPr wrap="square">
            <a:spAutoFit/>
          </a:bodyPr>
          <a:lstStyle/>
          <a:p>
            <a:pPr marL="457200" indent="-457200">
              <a:buFont typeface="Wingdings" panose="05000000000000000000" pitchFamily="2" charset="2"/>
              <a:buChar char="Ø"/>
            </a:pPr>
            <a:r>
              <a:rPr lang="en-GB" sz="2800" dirty="0">
                <a:latin typeface="Times New Roman" panose="02020603050405020304" pitchFamily="18" charset="0"/>
                <a:cs typeface="Times New Roman" panose="02020603050405020304" pitchFamily="18" charset="0"/>
              </a:rPr>
              <a:t>Ở </a:t>
            </a:r>
            <a:r>
              <a:rPr lang="en-GB" sz="2800" dirty="0" err="1">
                <a:latin typeface="Times New Roman" panose="02020603050405020304" pitchFamily="18" charset="0"/>
                <a:cs typeface="Times New Roman" panose="02020603050405020304" pitchFamily="18" charset="0"/>
              </a:rPr>
              <a:t>điều</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kiện</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thường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các</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ancol</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là</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chất</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lỏng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hoặc</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chất</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rắn</a:t>
            </a:r>
            <a:r>
              <a:rPr lang="en-GB" sz="2800" dirty="0" smtClean="0">
                <a:latin typeface="Times New Roman" panose="02020603050405020304" pitchFamily="18" charset="0"/>
                <a:cs typeface="Times New Roman" panose="02020603050405020304" pitchFamily="18" charset="0"/>
              </a:rPr>
              <a:t>.</a:t>
            </a:r>
            <a:endParaRPr lang="en-GB" sz="2800" dirty="0" smtClean="0">
              <a:latin typeface="Times New Roman" panose="02020603050405020304" pitchFamily="18" charset="0"/>
              <a:cs typeface="Times New Roman" panose="02020603050405020304" pitchFamily="18" charset="0"/>
            </a:endParaRPr>
          </a:p>
          <a:p>
            <a:endParaRPr lang="en-GB" sz="11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GB" sz="2800" dirty="0" err="1" smtClean="0">
                <a:latin typeface="Times New Roman" panose="02020603050405020304" pitchFamily="18" charset="0"/>
                <a:cs typeface="Times New Roman" panose="02020603050405020304" pitchFamily="18" charset="0"/>
              </a:rPr>
              <a:t>Nhiệt</a:t>
            </a:r>
            <a:r>
              <a:rPr lang="en-GB" sz="2800" dirty="0" smtClean="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độ</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sôi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khối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lượng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riêng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của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các</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ancol</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tăng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theo</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chiều</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tăng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của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phân</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tử</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khối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độ</a:t>
            </a:r>
            <a:r>
              <a:rPr lang="en-GB" sz="2800" dirty="0">
                <a:latin typeface="Times New Roman" panose="02020603050405020304" pitchFamily="18" charset="0"/>
                <a:cs typeface="Times New Roman" panose="02020603050405020304" pitchFamily="18" charset="0"/>
              </a:rPr>
              <a:t> tan </a:t>
            </a:r>
            <a:r>
              <a:rPr lang="en-GB" sz="2800" dirty="0" err="1">
                <a:latin typeface="Times New Roman" panose="02020603050405020304" pitchFamily="18" charset="0"/>
                <a:cs typeface="Times New Roman" panose="02020603050405020304" pitchFamily="18" charset="0"/>
              </a:rPr>
              <a:t>trong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nước</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giảm</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khi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phân</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tử</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khối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tăng</a:t>
            </a:r>
            <a:r>
              <a:rPr lang="en-GB" sz="2800" dirty="0" smtClean="0">
                <a:latin typeface="Times New Roman" panose="02020603050405020304" pitchFamily="18" charset="0"/>
                <a:cs typeface="Times New Roman" panose="02020603050405020304" pitchFamily="18" charset="0"/>
              </a:rPr>
              <a:t>.</a:t>
            </a:r>
            <a:endParaRPr lang="en-GB" sz="2800" dirty="0" smtClean="0">
              <a:latin typeface="Times New Roman" panose="02020603050405020304" pitchFamily="18" charset="0"/>
              <a:cs typeface="Times New Roman" panose="02020603050405020304" pitchFamily="18" charset="0"/>
            </a:endParaRPr>
          </a:p>
          <a:p>
            <a:endParaRPr lang="en-US" sz="11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vi-VN" sz="2800" dirty="0" smtClean="0">
                <a:latin typeface="Times New Roman" panose="02020603050405020304" pitchFamily="18" charset="0"/>
                <a:cs typeface="Times New Roman" panose="02020603050405020304" pitchFamily="18" charset="0"/>
              </a:rPr>
              <a:t>Các </a:t>
            </a:r>
            <a:r>
              <a:rPr lang="vi-VN" sz="2800" dirty="0">
                <a:latin typeface="Times New Roman" panose="02020603050405020304" pitchFamily="18" charset="0"/>
                <a:cs typeface="Times New Roman" panose="02020603050405020304" pitchFamily="18" charset="0"/>
              </a:rPr>
              <a:t>ancol có nhiệt độ sôi cao hơn các hidrocacbon có cùng phân tử khối hoặc đồng phân ete của nó là do giữa các phân tử ancol có </a:t>
            </a:r>
            <a:r>
              <a:rPr lang="vi-VN" sz="2800" b="1" dirty="0">
                <a:latin typeface="Times New Roman" panose="02020603050405020304" pitchFamily="18" charset="0"/>
                <a:cs typeface="Times New Roman" panose="02020603050405020304" pitchFamily="18" charset="0"/>
              </a:rPr>
              <a:t>liên kết hidro</a:t>
            </a:r>
            <a:r>
              <a:rPr lang="vi-VN"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grpSp>
        <p:nvGrpSpPr>
          <p:cNvPr id="2" name="Group 1"/>
          <p:cNvGrpSpPr/>
          <p:nvPr/>
        </p:nvGrpSpPr>
        <p:grpSpPr>
          <a:xfrm>
            <a:off x="525780" y="4760386"/>
            <a:ext cx="8465820" cy="1605186"/>
            <a:chOff x="525780" y="4760386"/>
            <a:chExt cx="8465820" cy="1605186"/>
          </a:xfrm>
        </p:grpSpPr>
        <p:pic>
          <p:nvPicPr>
            <p:cNvPr id="3" name="Picture 2"/>
            <p:cNvPicPr>
              <a:picLocks noChangeAspect="1"/>
            </p:cNvPicPr>
            <p:nvPr/>
          </p:nvPicPr>
          <p:blipFill rotWithShape="1">
            <a:blip r:embed="rId2"/>
            <a:srcRect l="10001" t="67777" r="63631" b="23675"/>
            <a:stretch>
              <a:fillRect/>
            </a:stretch>
          </p:blipFill>
          <p:spPr>
            <a:xfrm>
              <a:off x="525780" y="4798114"/>
              <a:ext cx="4038600" cy="736461"/>
            </a:xfrm>
            <a:prstGeom prst="rect">
              <a:avLst/>
            </a:prstGeom>
          </p:spPr>
        </p:pic>
        <p:pic>
          <p:nvPicPr>
            <p:cNvPr id="13" name="Picture 12"/>
            <p:cNvPicPr>
              <a:picLocks noChangeAspect="1"/>
            </p:cNvPicPr>
            <p:nvPr/>
          </p:nvPicPr>
          <p:blipFill rotWithShape="1">
            <a:blip r:embed="rId2"/>
            <a:srcRect l="49802" t="67354" r="23333" b="23334"/>
            <a:stretch>
              <a:fillRect/>
            </a:stretch>
          </p:blipFill>
          <p:spPr>
            <a:xfrm>
              <a:off x="4876800" y="4760386"/>
              <a:ext cx="4114800" cy="802214"/>
            </a:xfrm>
            <a:prstGeom prst="rect">
              <a:avLst/>
            </a:prstGeom>
          </p:spPr>
        </p:pic>
        <p:sp>
          <p:nvSpPr>
            <p:cNvPr id="4" name="Rectangle 3"/>
            <p:cNvSpPr/>
            <p:nvPr/>
          </p:nvSpPr>
          <p:spPr>
            <a:xfrm>
              <a:off x="914400" y="5534574"/>
              <a:ext cx="2929616" cy="830997"/>
            </a:xfrm>
            <a:prstGeom prst="rect">
              <a:avLst/>
            </a:prstGeom>
          </p:spPr>
          <p:txBody>
            <a:bodyPr wrap="square">
              <a:spAutoFit/>
            </a:bodyPr>
            <a:lstStyle/>
            <a:p>
              <a:pPr>
                <a:spcBef>
                  <a:spcPts val="600"/>
                </a:spcBef>
                <a:spcAft>
                  <a:spcPts val="0"/>
                </a:spcAft>
              </a:pPr>
              <a:r>
                <a:rPr lang="en-GB" sz="2400" dirty="0" err="1">
                  <a:latin typeface="Times New Roman" panose="02020603050405020304" pitchFamily="18" charset="0"/>
                  <a:ea typeface="Times New Roman" panose="02020603050405020304" pitchFamily="18" charset="0"/>
                </a:rPr>
                <a:t>Liên</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kết</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hidro</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giữa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các</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phân</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tử</a:t>
              </a:r>
              <a:r>
                <a:rPr lang="en-GB" sz="2400" dirty="0">
                  <a:latin typeface="Times New Roman" panose="02020603050405020304" pitchFamily="18" charset="0"/>
                  <a:ea typeface="Times New Roman" panose="02020603050405020304" pitchFamily="18" charset="0"/>
                </a:rPr>
                <a:t> </a:t>
              </a:r>
              <a:r>
                <a:rPr lang="en-GB" sz="2400" dirty="0" err="1" smtClean="0">
                  <a:latin typeface="Times New Roman" panose="02020603050405020304" pitchFamily="18" charset="0"/>
                  <a:ea typeface="Times New Roman" panose="02020603050405020304" pitchFamily="18" charset="0"/>
                </a:rPr>
                <a:t>ancol</a:t>
              </a:r>
              <a:endParaRPr lang="en-US" sz="2400" dirty="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5169796" y="5534575"/>
              <a:ext cx="3528808" cy="830997"/>
            </a:xfrm>
            <a:prstGeom prst="rect">
              <a:avLst/>
            </a:prstGeom>
          </p:spPr>
          <p:txBody>
            <a:bodyPr wrap="square">
              <a:spAutoFit/>
            </a:bodyPr>
            <a:lstStyle/>
            <a:p>
              <a:pPr>
                <a:spcBef>
                  <a:spcPts val="600"/>
                </a:spcBef>
                <a:spcAft>
                  <a:spcPts val="0"/>
                </a:spcAft>
              </a:pPr>
              <a:r>
                <a:rPr lang="en-GB" sz="2400" dirty="0" err="1" smtClean="0">
                  <a:latin typeface="Times New Roman" panose="02020603050405020304" pitchFamily="18" charset="0"/>
                  <a:ea typeface="Times New Roman" panose="02020603050405020304" pitchFamily="18" charset="0"/>
                </a:rPr>
                <a:t>Liên</a:t>
              </a:r>
              <a:r>
                <a:rPr lang="en-GB" sz="2400" dirty="0" smtClean="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kết</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hidro</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giữa</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các</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phân</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tử</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ancol</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với</a:t>
              </a:r>
              <a:r>
                <a:rPr lang="en-GB" sz="2400" dirty="0">
                  <a:latin typeface="Times New Roman" panose="02020603050405020304" pitchFamily="18" charset="0"/>
                  <a:ea typeface="Times New Roman" panose="02020603050405020304" pitchFamily="18" charset="0"/>
                </a:rPr>
                <a:t> </a:t>
              </a:r>
              <a:r>
                <a:rPr lang="en-GB" sz="2400" dirty="0" err="1">
                  <a:latin typeface="Times New Roman" panose="02020603050405020304" pitchFamily="18" charset="0"/>
                  <a:ea typeface="Times New Roman" panose="02020603050405020304" pitchFamily="18" charset="0"/>
                </a:rPr>
                <a:t>nước</a:t>
              </a:r>
              <a:r>
                <a:rPr lang="en-GB" sz="2400" dirty="0">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p:txBody>
        </p:sp>
      </p:gr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additive="base">
                                        <p:cTn id="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2" end="2"/>
                                            </p:txEl>
                                          </p:spTgt>
                                        </p:tgtEl>
                                        <p:attrNameLst>
                                          <p:attrName>style.visibility</p:attrName>
                                        </p:attrNameLst>
                                      </p:cBhvr>
                                      <p:to>
                                        <p:strVal val="visible"/>
                                      </p:to>
                                    </p:set>
                                    <p:anim calcmode="lin" valueType="num">
                                      <p:cBhvr additive="base">
                                        <p:cTn id="13"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xEl>
                                              <p:pRg st="4" end="4"/>
                                            </p:txEl>
                                          </p:spTgt>
                                        </p:tgtEl>
                                        <p:attrNameLst>
                                          <p:attrName>style.visibility</p:attrName>
                                        </p:attrNameLst>
                                      </p:cBhvr>
                                      <p:to>
                                        <p:strVal val="visible"/>
                                      </p:to>
                                    </p:set>
                                    <p:anim calcmode="lin" valueType="num">
                                      <p:cBhvr additive="base">
                                        <p:cTn id="19"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0" y="39469"/>
            <a:ext cx="914400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4. </a:t>
            </a:r>
            <a:r>
              <a:rPr lang="vi-VN" sz="3600" b="1" dirty="0">
                <a:solidFill>
                  <a:schemeClr val="bg1"/>
                </a:solidFill>
                <a:latin typeface="Times New Roman" panose="02020603050405020304" pitchFamily="18" charset="0"/>
                <a:cs typeface="Times New Roman" panose="02020603050405020304" pitchFamily="18" charset="0"/>
              </a:rPr>
              <a:t>Tính chất hóa học</a:t>
            </a:r>
            <a:endParaRPr lang="vi-VN"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0" y="914400"/>
            <a:ext cx="85913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1</a:t>
            </a:r>
            <a:r>
              <a:rPr lang="vi-VN"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thế</a:t>
            </a:r>
            <a:r>
              <a:rPr lang="en-US" sz="2800" b="1" dirty="0">
                <a:latin typeface="Times New Roman" panose="02020603050405020304" pitchFamily="18" charset="0"/>
                <a:cs typeface="Times New Roman" panose="02020603050405020304" pitchFamily="18" charset="0"/>
              </a:rPr>
              <a:t> H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nhóm</a:t>
            </a:r>
            <a:r>
              <a:rPr lang="en-US" sz="2800" b="1" dirty="0">
                <a:latin typeface="Times New Roman" panose="02020603050405020304" pitchFamily="18" charset="0"/>
                <a:cs typeface="Times New Roman" panose="02020603050405020304" pitchFamily="18" charset="0"/>
              </a:rPr>
              <a:t> -OH</a:t>
            </a:r>
            <a:endParaRPr lang="vi-VN" sz="2800" dirty="0">
              <a:latin typeface="Times New Roman" panose="02020603050405020304" pitchFamily="18" charset="0"/>
              <a:cs typeface="Times New Roman" panose="02020603050405020304"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sp>
        <p:nvSpPr>
          <p:cNvPr id="4" name="Rectangle 3"/>
          <p:cNvSpPr/>
          <p:nvPr/>
        </p:nvSpPr>
        <p:spPr>
          <a:xfrm>
            <a:off x="323600" y="1736229"/>
            <a:ext cx="8763000" cy="954107"/>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loại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kiềm</a:t>
            </a:r>
            <a:r>
              <a:rPr lang="en-US" sz="2800" b="1" dirty="0">
                <a:latin typeface="Times New Roman" panose="02020603050405020304" pitchFamily="18" charset="0"/>
                <a:cs typeface="Times New Roman" panose="02020603050405020304" pitchFamily="18" charset="0"/>
              </a:rPr>
              <a:t> (tính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ancol</a:t>
            </a:r>
            <a:r>
              <a:rPr lang="en-US" sz="2800" b="1" dirty="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2C</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OH + 2Na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2C</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ONa + </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2</a:t>
            </a:r>
            <a:r>
              <a:rPr lang="en-US" sz="2800" baseline="30000" dirty="0" smtClean="0">
                <a:latin typeface="Times New Roman" panose="02020603050405020304" pitchFamily="18" charset="0"/>
                <a:cs typeface="Times New Roman" panose="02020603050405020304" pitchFamily="18" charset="0"/>
              </a:rPr>
              <a:t>↑</a:t>
            </a:r>
            <a:endParaRPr lang="en-US" sz="2800" baseline="30000" dirty="0">
              <a:latin typeface="Times New Roman" panose="02020603050405020304" pitchFamily="18" charset="0"/>
              <a:cs typeface="Times New Roman" panose="02020603050405020304" pitchFamily="18" charset="0"/>
            </a:endParaRPr>
          </a:p>
        </p:txBody>
      </p:sp>
      <p:sp>
        <p:nvSpPr>
          <p:cNvPr id="6" name="Rectangle 5"/>
          <p:cNvSpPr/>
          <p:nvPr/>
        </p:nvSpPr>
        <p:spPr>
          <a:xfrm>
            <a:off x="323600" y="3122473"/>
            <a:ext cx="8363200" cy="1815882"/>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Tính chất đặc trưng của glixerol</a:t>
            </a:r>
            <a:endParaRPr lang="vi-VN" sz="2800" b="1"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2C</a:t>
            </a:r>
            <a:r>
              <a:rPr lang="vi-VN" sz="2800" baseline="-25000" dirty="0" smtClean="0">
                <a:latin typeface="Times New Roman" panose="02020603050405020304" pitchFamily="18" charset="0"/>
                <a:cs typeface="Times New Roman" panose="02020603050405020304" pitchFamily="18" charset="0"/>
              </a:rPr>
              <a:t>3</a:t>
            </a:r>
            <a:r>
              <a:rPr lang="vi-VN" sz="2800" dirty="0" smtClean="0">
                <a:latin typeface="Times New Roman" panose="02020603050405020304" pitchFamily="18" charset="0"/>
                <a:cs typeface="Times New Roman" panose="02020603050405020304" pitchFamily="18" charset="0"/>
              </a:rPr>
              <a:t>H</a:t>
            </a:r>
            <a:r>
              <a:rPr lang="vi-VN" sz="2800" baseline="-25000" dirty="0" smtClean="0">
                <a:latin typeface="Times New Roman" panose="02020603050405020304" pitchFamily="18" charset="0"/>
                <a:cs typeface="Times New Roman" panose="02020603050405020304" pitchFamily="18" charset="0"/>
              </a:rPr>
              <a:t>5</a:t>
            </a:r>
            <a:r>
              <a:rPr lang="vi-VN" sz="2800" dirty="0" smtClean="0">
                <a:latin typeface="Times New Roman" panose="02020603050405020304" pitchFamily="18" charset="0"/>
                <a:cs typeface="Times New Roman" panose="02020603050405020304" pitchFamily="18" charset="0"/>
              </a:rPr>
              <a:t>(OH)</a:t>
            </a:r>
            <a:r>
              <a:rPr lang="vi-VN" sz="2800" baseline="-25000" dirty="0" smtClean="0">
                <a:latin typeface="Times New Roman" panose="02020603050405020304" pitchFamily="18" charset="0"/>
                <a:cs typeface="Times New Roman" panose="02020603050405020304" pitchFamily="18" charset="0"/>
              </a:rPr>
              <a:t>3</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 Cu(OH)</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C</a:t>
            </a:r>
            <a:r>
              <a:rPr lang="vi-VN" sz="2800" baseline="-25000" dirty="0">
                <a:latin typeface="Times New Roman" panose="02020603050405020304" pitchFamily="18" charset="0"/>
                <a:cs typeface="Times New Roman" panose="02020603050405020304" pitchFamily="18" charset="0"/>
              </a:rPr>
              <a:t>3</a:t>
            </a:r>
            <a:r>
              <a:rPr lang="vi-VN" sz="2800" dirty="0">
                <a:latin typeface="Times New Roman" panose="02020603050405020304" pitchFamily="18" charset="0"/>
                <a:cs typeface="Times New Roman" panose="02020603050405020304" pitchFamily="18" charset="0"/>
              </a:rPr>
              <a:t>H</a:t>
            </a:r>
            <a:r>
              <a:rPr lang="vi-VN" sz="2800" baseline="-25000" dirty="0">
                <a:latin typeface="Times New Roman" panose="02020603050405020304" pitchFamily="18" charset="0"/>
                <a:cs typeface="Times New Roman" panose="02020603050405020304" pitchFamily="18" charset="0"/>
              </a:rPr>
              <a:t>5</a:t>
            </a:r>
            <a:r>
              <a:rPr lang="vi-VN" sz="2800" dirty="0">
                <a:latin typeface="Times New Roman" panose="02020603050405020304" pitchFamily="18" charset="0"/>
                <a:cs typeface="Times New Roman" panose="02020603050405020304" pitchFamily="18" charset="0"/>
              </a:rPr>
              <a:t>(OH)</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O]</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Cu + 2H</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O  </a:t>
            </a:r>
            <a:r>
              <a:rPr lang="vi-VN" sz="2800" dirty="0" smtClean="0">
                <a:latin typeface="Times New Roman" panose="02020603050405020304" pitchFamily="18" charset="0"/>
                <a:cs typeface="Times New Roman" panose="02020603050405020304" pitchFamily="18" charset="0"/>
              </a:rPr>
              <a:t>glixerol</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đồng </a:t>
            </a:r>
            <a:r>
              <a:rPr lang="vi-VN" sz="2800" dirty="0">
                <a:latin typeface="Times New Roman" panose="02020603050405020304" pitchFamily="18" charset="0"/>
                <a:cs typeface="Times New Roman" panose="02020603050405020304" pitchFamily="18" charset="0"/>
              </a:rPr>
              <a:t>(II) </a:t>
            </a:r>
            <a:r>
              <a:rPr lang="vi-VN" sz="2800" dirty="0" smtClean="0">
                <a:latin typeface="Times New Roman" panose="02020603050405020304" pitchFamily="18" charset="0"/>
                <a:cs typeface="Times New Roman" panose="02020603050405020304" pitchFamily="18" charset="0"/>
              </a:rPr>
              <a:t>glixerat</a:t>
            </a:r>
            <a:endParaRPr lang="en-US" sz="2800" dirty="0" smtClean="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(dung </a:t>
            </a:r>
            <a:r>
              <a:rPr lang="en-US" sz="2800" dirty="0" err="1" smtClean="0">
                <a:latin typeface="Times New Roman" panose="02020603050405020304" pitchFamily="18" charset="0"/>
                <a:cs typeface="Times New Roman" panose="02020603050405020304" pitchFamily="18" charset="0"/>
              </a:rPr>
              <a:t>dịch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màu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xanh</a:t>
            </a:r>
            <a:r>
              <a:rPr lang="en-US" sz="2800" dirty="0" smtClean="0">
                <a:latin typeface="Times New Roman" panose="02020603050405020304" pitchFamily="18" charset="0"/>
                <a:cs typeface="Times New Roman" panose="02020603050405020304" pitchFamily="18" charset="0"/>
              </a:rPr>
              <a:t> lam)</a:t>
            </a:r>
            <a:endParaRPr lang="vi-VN" sz="2800" dirty="0">
              <a:latin typeface="Times New Roman" panose="02020603050405020304" pitchFamily="18" charset="0"/>
              <a:cs typeface="Times New Roman" panose="02020603050405020304" pitchFamily="18" charset="0"/>
            </a:endParaRPr>
          </a:p>
        </p:txBody>
      </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0" y="0"/>
            <a:ext cx="915196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4. </a:t>
            </a:r>
            <a:r>
              <a:rPr lang="vi-VN" sz="3600" b="1" dirty="0">
                <a:solidFill>
                  <a:schemeClr val="bg1"/>
                </a:solidFill>
                <a:latin typeface="Times New Roman" panose="02020603050405020304" pitchFamily="18" charset="0"/>
                <a:cs typeface="Times New Roman" panose="02020603050405020304" pitchFamily="18" charset="0"/>
              </a:rPr>
              <a:t>Tính chất hóa học</a:t>
            </a:r>
            <a:endParaRPr lang="vi-VN"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228600" y="990600"/>
            <a:ext cx="85913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2</a:t>
            </a:r>
            <a:r>
              <a:rPr lang="vi-VN"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nhóm</a:t>
            </a:r>
            <a:r>
              <a:rPr lang="en-US" sz="2800" b="1" dirty="0">
                <a:latin typeface="Times New Roman" panose="02020603050405020304" pitchFamily="18" charset="0"/>
                <a:cs typeface="Times New Roman" panose="02020603050405020304" pitchFamily="18" charset="0"/>
              </a:rPr>
              <a:t> –OH</a:t>
            </a:r>
            <a:endParaRPr lang="vi-VN" sz="2800" dirty="0">
              <a:latin typeface="Times New Roman" panose="02020603050405020304" pitchFamily="18" charset="0"/>
              <a:cs typeface="Times New Roman" panose="02020603050405020304" pitchFamily="18" charset="0"/>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grpSp>
        <p:nvGrpSpPr>
          <p:cNvPr id="16" name="Group 15"/>
          <p:cNvGrpSpPr/>
          <p:nvPr/>
        </p:nvGrpSpPr>
        <p:grpSpPr>
          <a:xfrm>
            <a:off x="240030" y="1677888"/>
            <a:ext cx="8763000" cy="1033939"/>
            <a:chOff x="742950" y="1874907"/>
            <a:chExt cx="8763000" cy="1033939"/>
          </a:xfrm>
        </p:grpSpPr>
        <p:sp>
          <p:nvSpPr>
            <p:cNvPr id="11" name="Rectangle 10"/>
            <p:cNvSpPr/>
            <p:nvPr/>
          </p:nvSpPr>
          <p:spPr>
            <a:xfrm>
              <a:off x="742950" y="1874907"/>
              <a:ext cx="8763000" cy="523220"/>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Phản ứng với axit vô </a:t>
              </a:r>
              <a:r>
                <a:rPr lang="vi-VN" sz="2800" b="1" dirty="0" smtClean="0">
                  <a:latin typeface="Times New Roman" panose="02020603050405020304" pitchFamily="18" charset="0"/>
                  <a:cs typeface="Times New Roman" panose="02020603050405020304" pitchFamily="18" charset="0"/>
                </a:rPr>
                <a:t>cơ</a:t>
              </a:r>
              <a:endParaRPr lang="en-US" sz="2800" b="1" dirty="0" smtClean="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rotWithShape="1">
            <a:blip r:embed="rId2"/>
            <a:srcRect l="7426" t="25711" r="51686"/>
            <a:stretch>
              <a:fillRect/>
            </a:stretch>
          </p:blipFill>
          <p:spPr>
            <a:xfrm>
              <a:off x="762000" y="2433488"/>
              <a:ext cx="5025164" cy="475358"/>
            </a:xfrm>
            <a:prstGeom prst="rect">
              <a:avLst/>
            </a:prstGeom>
          </p:spPr>
        </p:pic>
      </p:grpSp>
      <p:grpSp>
        <p:nvGrpSpPr>
          <p:cNvPr id="19" name="Group 18"/>
          <p:cNvGrpSpPr/>
          <p:nvPr/>
        </p:nvGrpSpPr>
        <p:grpSpPr>
          <a:xfrm>
            <a:off x="152400" y="2996734"/>
            <a:ext cx="8915400" cy="1588661"/>
            <a:chOff x="152400" y="3288139"/>
            <a:chExt cx="8915400" cy="1588661"/>
          </a:xfrm>
        </p:grpSpPr>
        <p:sp>
          <p:nvSpPr>
            <p:cNvPr id="25" name="Rectangle 24"/>
            <p:cNvSpPr/>
            <p:nvPr/>
          </p:nvSpPr>
          <p:spPr>
            <a:xfrm>
              <a:off x="228600" y="3288139"/>
              <a:ext cx="8763000" cy="523220"/>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Phản ứng với ancol</a:t>
              </a:r>
              <a:endParaRPr lang="en-US" sz="2800" b="1" dirty="0" smtClean="0">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rotWithShape="1">
            <a:blip r:embed="rId3"/>
            <a:srcRect l="6605" t="12222" r="32182"/>
            <a:stretch>
              <a:fillRect/>
            </a:stretch>
          </p:blipFill>
          <p:spPr>
            <a:xfrm>
              <a:off x="152400" y="3812885"/>
              <a:ext cx="6934200" cy="1035694"/>
            </a:xfrm>
            <a:prstGeom prst="rect">
              <a:avLst/>
            </a:prstGeom>
          </p:spPr>
        </p:pic>
        <p:sp>
          <p:nvSpPr>
            <p:cNvPr id="29" name="Rectangle 28"/>
            <p:cNvSpPr/>
            <p:nvPr/>
          </p:nvSpPr>
          <p:spPr>
            <a:xfrm>
              <a:off x="7143500" y="3811359"/>
              <a:ext cx="1676400" cy="461665"/>
            </a:xfrm>
            <a:prstGeom prst="rect">
              <a:avLst/>
            </a:prstGeom>
          </p:spPr>
          <p:txBody>
            <a:bodyPr wrap="square">
              <a:spAutoFit/>
            </a:bodyPr>
            <a:lstStyle/>
            <a:p>
              <a:r>
                <a:rPr lang="en-US" sz="2400" dirty="0" err="1" smtClean="0">
                  <a:latin typeface="Times New Roman" panose="02020603050405020304" pitchFamily="18" charset="0"/>
                  <a:cs typeface="Times New Roman" panose="02020603050405020304" pitchFamily="18" charset="0"/>
                </a:rPr>
                <a:t>Đietyl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ete</a:t>
              </a:r>
              <a:endParaRPr lang="en-US" sz="2400" dirty="0" smtClean="0">
                <a:latin typeface="Times New Roman" panose="02020603050405020304" pitchFamily="18" charset="0"/>
                <a:cs typeface="Times New Roman" panose="02020603050405020304" pitchFamily="18" charset="0"/>
              </a:endParaRPr>
            </a:p>
          </p:txBody>
        </p:sp>
        <p:sp>
          <p:nvSpPr>
            <p:cNvPr id="31" name="Rectangle 30"/>
            <p:cNvSpPr/>
            <p:nvPr/>
          </p:nvSpPr>
          <p:spPr>
            <a:xfrm>
              <a:off x="6934200" y="4415135"/>
              <a:ext cx="2133600" cy="461665"/>
            </a:xfrm>
            <a:prstGeom prst="rect">
              <a:avLst/>
            </a:prstGeom>
          </p:spPr>
          <p:txBody>
            <a:bodyPr wrap="square">
              <a:spAutoFit/>
            </a:bodyPr>
            <a:lstStyle/>
            <a:p>
              <a:r>
                <a:rPr lang="en-US" sz="2400" dirty="0" err="1" smtClean="0">
                  <a:latin typeface="Times New Roman" panose="02020603050405020304" pitchFamily="18" charset="0"/>
                  <a:cs typeface="Times New Roman" panose="02020603050405020304" pitchFamily="18" charset="0"/>
                </a:rPr>
                <a:t>Etyl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metyl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ete</a:t>
              </a:r>
              <a:endParaRPr lang="en-US" sz="2400" dirty="0" smtClean="0">
                <a:latin typeface="Times New Roman" panose="02020603050405020304" pitchFamily="18" charset="0"/>
                <a:cs typeface="Times New Roman" panose="02020603050405020304" pitchFamily="18" charset="0"/>
              </a:endParaRPr>
            </a:p>
          </p:txBody>
        </p:sp>
      </p:gr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0" y="39469"/>
            <a:ext cx="915196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4. </a:t>
            </a:r>
            <a:r>
              <a:rPr lang="vi-VN" sz="3600" b="1" dirty="0">
                <a:solidFill>
                  <a:schemeClr val="bg1"/>
                </a:solidFill>
                <a:latin typeface="Times New Roman" panose="02020603050405020304" pitchFamily="18" charset="0"/>
                <a:cs typeface="Times New Roman" panose="02020603050405020304" pitchFamily="18" charset="0"/>
              </a:rPr>
              <a:t>Tính chất hóa học</a:t>
            </a:r>
            <a:endParaRPr lang="vi-VN"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228600" y="990600"/>
            <a:ext cx="85913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3</a:t>
            </a:r>
            <a:r>
              <a:rPr lang="vi-VN" sz="2800" b="1" dirty="0" smtClean="0">
                <a:latin typeface="Times New Roman" panose="02020603050405020304" pitchFamily="18" charset="0"/>
                <a:cs typeface="Times New Roman" panose="02020603050405020304" pitchFamily="18" charset="0"/>
              </a:rPr>
              <a:t>. </a:t>
            </a:r>
            <a:r>
              <a:rPr lang="vi-VN" sz="2800" b="1" dirty="0">
                <a:latin typeface="Times New Roman" panose="02020603050405020304" pitchFamily="18" charset="0"/>
                <a:cs typeface="Times New Roman" panose="02020603050405020304" pitchFamily="18" charset="0"/>
              </a:rPr>
              <a:t>Phản ứng tách nước</a:t>
            </a:r>
            <a:endParaRPr lang="vi-VN" sz="2800" dirty="0">
              <a:latin typeface="Times New Roman" panose="02020603050405020304" pitchFamily="18" charset="0"/>
              <a:cs typeface="Times New Roman" panose="02020603050405020304" pitchFamily="18" charset="0"/>
            </a:endParaRPr>
          </a:p>
        </p:txBody>
      </p:sp>
      <p:sp>
        <p:nvSpPr>
          <p:cNvPr id="4" name="Rectangle 3"/>
          <p:cNvSpPr/>
          <p:nvPr/>
        </p:nvSpPr>
        <p:spPr>
          <a:xfrm>
            <a:off x="447550" y="2514491"/>
            <a:ext cx="8515100" cy="954107"/>
          </a:xfrm>
          <a:prstGeom prst="rect">
            <a:avLst/>
          </a:prstGeom>
        </p:spPr>
        <p:txBody>
          <a:bodyPr wrap="square">
            <a:spAutoFit/>
          </a:bodyPr>
          <a:lstStyle/>
          <a:p>
            <a:pPr>
              <a:spcBef>
                <a:spcPts val="600"/>
              </a:spcBef>
              <a:spcAft>
                <a:spcPts val="0"/>
              </a:spcAft>
            </a:pPr>
            <a:r>
              <a:rPr lang="en-GB" sz="2800" b="1" dirty="0" err="1">
                <a:latin typeface="Times New Roman" panose="02020603050405020304" pitchFamily="18" charset="0"/>
                <a:ea typeface="Times New Roman" panose="02020603050405020304" pitchFamily="18" charset="0"/>
              </a:rPr>
              <a:t>Quy</a:t>
            </a:r>
            <a:r>
              <a:rPr lang="en-GB" sz="2800" b="1" dirty="0">
                <a:latin typeface="Times New Roman" panose="02020603050405020304" pitchFamily="18" charset="0"/>
                <a:ea typeface="Times New Roman" panose="02020603050405020304" pitchFamily="18" charset="0"/>
              </a:rPr>
              <a:t> </a:t>
            </a:r>
            <a:r>
              <a:rPr lang="en-GB" sz="2800" b="1" dirty="0" err="1">
                <a:latin typeface="Times New Roman" panose="02020603050405020304" pitchFamily="18" charset="0"/>
                <a:ea typeface="Times New Roman" panose="02020603050405020304" pitchFamily="18" charset="0"/>
              </a:rPr>
              <a:t>tắc</a:t>
            </a:r>
            <a:r>
              <a:rPr lang="en-GB" sz="2800" b="1" dirty="0">
                <a:latin typeface="Times New Roman" panose="02020603050405020304" pitchFamily="18" charset="0"/>
                <a:ea typeface="Times New Roman" panose="02020603050405020304" pitchFamily="18" charset="0"/>
              </a:rPr>
              <a:t> </a:t>
            </a:r>
            <a:r>
              <a:rPr lang="en-GB" sz="2800" b="1" dirty="0" err="1" smtClean="0">
                <a:latin typeface="Times New Roman" panose="02020603050405020304" pitchFamily="18" charset="0"/>
                <a:ea typeface="Times New Roman" panose="02020603050405020304" pitchFamily="18" charset="0"/>
              </a:rPr>
              <a:t>Zai-xép</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Nhóm</a:t>
            </a:r>
            <a:r>
              <a:rPr lang="en-GB" sz="2800" dirty="0">
                <a:latin typeface="Times New Roman" panose="02020603050405020304" pitchFamily="18" charset="0"/>
                <a:ea typeface="Times New Roman" panose="02020603050405020304" pitchFamily="18" charset="0"/>
              </a:rPr>
              <a:t> OH </a:t>
            </a:r>
            <a:r>
              <a:rPr lang="en-GB" sz="2800" dirty="0" err="1">
                <a:latin typeface="Times New Roman" panose="02020603050405020304" pitchFamily="18" charset="0"/>
                <a:ea typeface="Times New Roman" panose="02020603050405020304" pitchFamily="18" charset="0"/>
              </a:rPr>
              <a:t>ưu</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tiên</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tách</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ra</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cùng</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với</a:t>
            </a:r>
            <a:r>
              <a:rPr lang="en-GB" sz="2800" dirty="0">
                <a:latin typeface="Times New Roman" panose="02020603050405020304" pitchFamily="18" charset="0"/>
                <a:ea typeface="Times New Roman" panose="02020603050405020304" pitchFamily="18" charset="0"/>
              </a:rPr>
              <a:t> H ở </a:t>
            </a:r>
            <a:r>
              <a:rPr lang="en-GB" sz="2800" dirty="0" err="1">
                <a:latin typeface="Times New Roman" panose="02020603050405020304" pitchFamily="18" charset="0"/>
                <a:ea typeface="Times New Roman" panose="02020603050405020304" pitchFamily="18" charset="0"/>
              </a:rPr>
              <a:t>nguyên</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tử</a:t>
            </a:r>
            <a:r>
              <a:rPr lang="en-GB" sz="2800" dirty="0">
                <a:latin typeface="Times New Roman" panose="02020603050405020304" pitchFamily="18" charset="0"/>
                <a:ea typeface="Times New Roman" panose="02020603050405020304" pitchFamily="18" charset="0"/>
              </a:rPr>
              <a:t> C </a:t>
            </a:r>
            <a:r>
              <a:rPr lang="en-GB" sz="2800" dirty="0" err="1">
                <a:latin typeface="Times New Roman" panose="02020603050405020304" pitchFamily="18" charset="0"/>
                <a:ea typeface="Times New Roman" panose="02020603050405020304" pitchFamily="18" charset="0"/>
              </a:rPr>
              <a:t>bậc</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cao</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hơn</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bên</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cạnh</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để</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tạo</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liên</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kết</a:t>
            </a:r>
            <a:r>
              <a:rPr lang="en-GB" sz="2800" dirty="0">
                <a:latin typeface="Times New Roman" panose="02020603050405020304" pitchFamily="18" charset="0"/>
                <a:ea typeface="Times New Roman" panose="02020603050405020304" pitchFamily="18" charset="0"/>
              </a:rPr>
              <a:t> </a:t>
            </a:r>
            <a:r>
              <a:rPr lang="en-GB" sz="2800" dirty="0" err="1">
                <a:latin typeface="Times New Roman" panose="02020603050405020304" pitchFamily="18" charset="0"/>
                <a:ea typeface="Times New Roman" panose="02020603050405020304" pitchFamily="18" charset="0"/>
              </a:rPr>
              <a:t>đôi</a:t>
            </a:r>
            <a:r>
              <a:rPr lang="en-GB" sz="2800" dirty="0">
                <a:latin typeface="Times New Roman" panose="02020603050405020304" pitchFamily="18" charset="0"/>
                <a:ea typeface="Times New Roman" panose="02020603050405020304" pitchFamily="18" charset="0"/>
              </a:rPr>
              <a:t>. </a:t>
            </a:r>
            <a:endParaRPr lang="en-US" sz="2800" dirty="0">
              <a:effectLst/>
              <a:latin typeface="Times New Roman" panose="02020603050405020304" pitchFamily="18" charset="0"/>
              <a:ea typeface="Times New Roman" panose="02020603050405020304" pitchFamily="18" charset="0"/>
            </a:endParaRPr>
          </a:p>
        </p:txBody>
      </p:sp>
      <p:pic>
        <p:nvPicPr>
          <p:cNvPr id="5" name="Picture 4"/>
          <p:cNvPicPr>
            <a:picLocks noChangeAspect="1"/>
          </p:cNvPicPr>
          <p:nvPr/>
        </p:nvPicPr>
        <p:blipFill rotWithShape="1">
          <a:blip r:embed="rId2"/>
          <a:srcRect l="6214" t="9783" r="24823" b="38808"/>
          <a:stretch>
            <a:fillRect/>
          </a:stretch>
        </p:blipFill>
        <p:spPr>
          <a:xfrm>
            <a:off x="328428" y="3720499"/>
            <a:ext cx="8815572" cy="979508"/>
          </a:xfrm>
          <a:prstGeom prst="rect">
            <a:avLst/>
          </a:prstGeom>
        </p:spPr>
      </p:pic>
      <mc:AlternateContent xmlns:mc="http://schemas.openxmlformats.org/markup-compatibility/2006">
        <mc:Choice xmlns:a14="http://schemas.microsoft.com/office/drawing/2010/main" Requires="a14">
          <p:sp>
            <p:nvSpPr>
              <p:cNvPr id="10" name="Rectangle 9"/>
              <p:cNvSpPr/>
              <p:nvPr/>
            </p:nvSpPr>
            <p:spPr>
              <a:xfrm>
                <a:off x="447550" y="1595854"/>
                <a:ext cx="8763000" cy="682495"/>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-OH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rPr>
                        </m:ctrlPr>
                      </m:groupChrPr>
                      <m:e>
                        <m:r>
                          <m:rPr>
                            <m:brk m:alnAt="2"/>
                          </m:rPr>
                          <a:rPr lang="en-US" sz="2800" b="0" i="0" smtClean="0">
                            <a:latin typeface="Cambria Math" panose="02040503050406030204" pitchFamily="18" charset="0"/>
                            <a:cs typeface="Times New Roman" panose="02020603050405020304" pitchFamily="18" charset="0"/>
                          </a:rPr>
                          <m:t> </m:t>
                        </m:r>
                        <m:r>
                          <a:rPr lang="en-US" sz="2800" b="0" i="0" smtClean="0">
                            <a:latin typeface="Cambria Math" panose="02040503050406030204" pitchFamily="18" charset="0"/>
                            <a:cs typeface="Times New Roman" panose="02020603050405020304" pitchFamily="18" charset="0"/>
                          </a:rPr>
                          <m:t>   </m:t>
                        </m:r>
                        <m:r>
                          <m:rPr>
                            <m:sty m:val="p"/>
                          </m:rPr>
                          <a:rPr lang="en-US" sz="2800" b="0" i="0" smtClean="0">
                            <a:latin typeface="Cambria Math" panose="02040503050406030204" pitchFamily="18" charset="0"/>
                            <a:cs typeface="Times New Roman" panose="02020603050405020304" pitchFamily="18" charset="0"/>
                          </a:rPr>
                          <m:t>H</m:t>
                        </m:r>
                        <m:r>
                          <a:rPr lang="en-US" sz="2800" b="0" i="0" baseline="-25000" smtClean="0">
                            <a:latin typeface="Cambria Math" panose="02040503050406030204" pitchFamily="18" charset="0"/>
                            <a:cs typeface="Times New Roman" panose="02020603050405020304" pitchFamily="18" charset="0"/>
                          </a:rPr>
                          <m:t>2</m:t>
                        </m:r>
                        <m:r>
                          <m:rPr>
                            <m:sty m:val="p"/>
                          </m:rPr>
                          <a:rPr lang="en-US" sz="2800" b="0" i="0" smtClean="0">
                            <a:latin typeface="Cambria Math" panose="02040503050406030204" pitchFamily="18" charset="0"/>
                            <a:cs typeface="Times New Roman" panose="02020603050405020304" pitchFamily="18" charset="0"/>
                          </a:rPr>
                          <m:t>SO</m:t>
                        </m:r>
                        <m:r>
                          <a:rPr lang="en-US" sz="2800" b="0" i="0" baseline="-25000" smtClean="0">
                            <a:latin typeface="Cambria Math" panose="02040503050406030204" pitchFamily="18" charset="0"/>
                            <a:cs typeface="Times New Roman" panose="02020603050405020304" pitchFamily="18" charset="0"/>
                          </a:rPr>
                          <m:t>4</m:t>
                        </m:r>
                        <m:r>
                          <a:rPr lang="en-US" sz="2800" b="0" i="0" baseline="-25000" smtClean="0">
                            <a:latin typeface="Cambria Math" panose="02040503050406030204" pitchFamily="18" charset="0"/>
                            <a:cs typeface="Times New Roman" panose="02020603050405020304" pitchFamily="18" charset="0"/>
                          </a:rPr>
                          <m:t>  </m:t>
                        </m:r>
                        <m:r>
                          <a:rPr lang="en-US" sz="2800" b="0" i="0" smtClean="0">
                            <a:latin typeface="Cambria Math" panose="02040503050406030204" pitchFamily="18" charset="0"/>
                            <a:cs typeface="Times New Roman" panose="02020603050405020304" pitchFamily="18" charset="0"/>
                          </a:rPr>
                          <m:t>,</m:t>
                        </m:r>
                        <m:r>
                          <a:rPr lang="en-US" sz="2800" b="0" i="0" baseline="-25000" smtClean="0">
                            <a:latin typeface="Cambria Math" panose="02040503050406030204" pitchFamily="18" charset="0"/>
                            <a:cs typeface="Times New Roman" panose="02020603050405020304" pitchFamily="18" charset="0"/>
                          </a:rPr>
                          <m:t> </m:t>
                        </m:r>
                        <m:r>
                          <a:rPr lang="en-US" sz="2800" b="0" i="0" smtClean="0">
                            <a:latin typeface="Cambria Math" panose="02040503050406030204" pitchFamily="18" charset="0"/>
                            <a:cs typeface="Times New Roman" panose="02020603050405020304" pitchFamily="18" charset="0"/>
                          </a:rPr>
                          <m:t> </m:t>
                        </m:r>
                        <m:r>
                          <a:rPr lang="en-US" sz="2800" b="0" i="0" smtClean="0">
                            <a:latin typeface="Cambria Math" panose="02040503050406030204" pitchFamily="18" charset="0"/>
                            <a:cs typeface="Times New Roman" panose="02020603050405020304" pitchFamily="18" charset="0"/>
                          </a:rPr>
                          <m:t>170</m:t>
                        </m:r>
                        <m:r>
                          <m:rPr>
                            <m:sty m:val="p"/>
                          </m:rPr>
                          <a:rPr lang="en-US" sz="2800" b="0" i="0" baseline="30000" smtClean="0">
                            <a:latin typeface="Cambria Math" panose="02040503050406030204" pitchFamily="18" charset="0"/>
                            <a:cs typeface="Times New Roman" panose="02020603050405020304" pitchFamily="18" charset="0"/>
                          </a:rPr>
                          <m:t>o</m:t>
                        </m:r>
                        <m:r>
                          <m:rPr>
                            <m:sty m:val="p"/>
                          </m:rPr>
                          <a:rPr lang="en-US" sz="2800" b="0" i="0" smtClean="0">
                            <a:latin typeface="Cambria Math" panose="02040503050406030204" pitchFamily="18" charset="0"/>
                            <a:cs typeface="Times New Roman" panose="02020603050405020304" pitchFamily="18" charset="0"/>
                          </a:rPr>
                          <m:t>C</m:t>
                        </m:r>
                        <m:r>
                          <a:rPr lang="en-US" sz="2800" b="0" i="0" baseline="30000" smtClean="0">
                            <a:latin typeface="Cambria Math" panose="02040503050406030204" pitchFamily="18" charset="0"/>
                            <a:cs typeface="Times New Roman" panose="02020603050405020304" pitchFamily="18" charset="0"/>
                          </a:rPr>
                          <m:t>    </m:t>
                        </m:r>
                      </m:e>
                    </m:groupChr>
                  </m:oMath>
                </a14:m>
                <a:r>
                  <a:rPr lang="en-US" sz="2800" dirty="0" smtClean="0">
                    <a:latin typeface="Times New Roman" panose="02020603050405020304" pitchFamily="18" charset="0"/>
                    <a:cs typeface="Times New Roman" panose="02020603050405020304" pitchFamily="18" charset="0"/>
                  </a:rPr>
                  <a:t> CH</a:t>
                </a:r>
                <a:r>
                  <a:rPr lang="en-US" sz="2800" baseline="-25000" dirty="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cs typeface="Times New Roman" panose="02020603050405020304" pitchFamily="18" charset="0"/>
                </a:endParaRPr>
              </a:p>
            </p:txBody>
          </p:sp>
        </mc:Choice>
        <mc:Fallback>
          <p:sp>
            <p:nvSpPr>
              <p:cNvPr id="10" name="Rectangle 9"/>
              <p:cNvSpPr>
                <a:spLocks noRot="1" noChangeAspect="1" noMove="1" noResize="1" noEditPoints="1" noAdjustHandles="1" noChangeArrowheads="1" noChangeShapeType="1" noTextEdit="1"/>
              </p:cNvSpPr>
              <p:nvPr/>
            </p:nvSpPr>
            <p:spPr>
              <a:xfrm>
                <a:off x="447550" y="1595854"/>
                <a:ext cx="8763000" cy="682495"/>
              </a:xfrm>
              <a:prstGeom prst="rect">
                <a:avLst/>
              </a:prstGeom>
              <a:blipFill rotWithShape="1">
                <a:blip r:embed="rId3"/>
                <a:stretch>
                  <a:fillRect l="-6" t="-6341" r="6" b="88"/>
                </a:stretch>
              </a:blipFill>
            </p:spPr>
            <p:txBody>
              <a:bodyPr/>
              <a:lstStyle/>
              <a:p>
                <a:r>
                  <a:rPr lang="en-US" altLang="en-US">
                    <a:noFill/>
                  </a:rPr>
                  <a:t> </a:t>
                </a:r>
              </a:p>
            </p:txBody>
          </p:sp>
        </mc:Fallback>
      </mc:AlternateContent>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39469"/>
            <a:ext cx="913604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4. </a:t>
            </a:r>
            <a:r>
              <a:rPr lang="vi-VN" sz="3600" b="1" dirty="0">
                <a:solidFill>
                  <a:schemeClr val="bg1"/>
                </a:solidFill>
                <a:latin typeface="Times New Roman" panose="02020603050405020304" pitchFamily="18" charset="0"/>
                <a:cs typeface="Times New Roman" panose="02020603050405020304" pitchFamily="18" charset="0"/>
              </a:rPr>
              <a:t>Tính chất hóa học</a:t>
            </a:r>
            <a:endParaRPr lang="vi-VN"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228600" y="838200"/>
            <a:ext cx="85913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4</a:t>
            </a:r>
            <a:r>
              <a:rPr lang="vi-VN"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oxi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endParaRPr lang="vi-VN"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28600" y="1292424"/>
            <a:ext cx="87630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4.4.1. </a:t>
            </a:r>
            <a:r>
              <a:rPr lang="en-US" sz="2800" b="1" dirty="0" err="1" smtClean="0">
                <a:latin typeface="Times New Roman" panose="02020603050405020304" pitchFamily="18" charset="0"/>
                <a:cs typeface="Times New Roman" panose="02020603050405020304" pitchFamily="18" charset="0"/>
              </a:rPr>
              <a:t>Phản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oxi</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hoàn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toàn</a:t>
            </a:r>
            <a:endParaRPr lang="en-US" sz="2800" b="1" dirty="0" smtClean="0">
              <a:latin typeface="Times New Roman" panose="02020603050405020304" pitchFamily="18" charset="0"/>
              <a:cs typeface="Times New Roman" panose="02020603050405020304" pitchFamily="18" charset="0"/>
            </a:endParaRPr>
          </a:p>
        </p:txBody>
      </p:sp>
      <p:sp>
        <p:nvSpPr>
          <p:cNvPr id="15" name="Rectangle 14"/>
          <p:cNvSpPr/>
          <p:nvPr/>
        </p:nvSpPr>
        <p:spPr>
          <a:xfrm>
            <a:off x="190500" y="5344180"/>
            <a:ext cx="8763000" cy="523220"/>
          </a:xfrm>
          <a:prstGeom prst="rect">
            <a:avLst/>
          </a:prstGeom>
        </p:spPr>
        <p:txBody>
          <a:bodyPr wrap="square">
            <a:spAutoFit/>
          </a:bodyPr>
          <a:lstStyle/>
          <a:p>
            <a:r>
              <a:rPr lang="en-US" sz="2800" dirty="0" err="1">
                <a:latin typeface="Times New Roman" panose="02020603050405020304" pitchFamily="18" charset="0"/>
                <a:cs typeface="Times New Roman" panose="02020603050405020304" pitchFamily="18" charset="0"/>
              </a:rPr>
              <a:t>Ancol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bậc</a:t>
            </a:r>
            <a:r>
              <a:rPr lang="en-US" sz="2800" dirty="0">
                <a:latin typeface="Times New Roman" panose="02020603050405020304" pitchFamily="18" charset="0"/>
                <a:cs typeface="Times New Roman" panose="02020603050405020304" pitchFamily="18" charset="0"/>
              </a:rPr>
              <a:t> III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p:txBody>
      </p:sp>
      <p:grpSp>
        <p:nvGrpSpPr>
          <p:cNvPr id="6" name="Group 5"/>
          <p:cNvGrpSpPr/>
          <p:nvPr/>
        </p:nvGrpSpPr>
        <p:grpSpPr>
          <a:xfrm>
            <a:off x="228600" y="3774996"/>
            <a:ext cx="8858000" cy="1459409"/>
            <a:chOff x="228600" y="3188971"/>
            <a:chExt cx="8858000" cy="1459409"/>
          </a:xfrm>
        </p:grpSpPr>
        <p:sp>
          <p:nvSpPr>
            <p:cNvPr id="14" name="Rectangle 13"/>
            <p:cNvSpPr/>
            <p:nvPr/>
          </p:nvSpPr>
          <p:spPr>
            <a:xfrm>
              <a:off x="323600" y="3188971"/>
              <a:ext cx="8763000" cy="523220"/>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Các </a:t>
              </a:r>
              <a:r>
                <a:rPr lang="en-US" sz="2800" b="1" dirty="0" err="1">
                  <a:latin typeface="Times New Roman" panose="02020603050405020304" pitchFamily="18" charset="0"/>
                  <a:cs typeface="Times New Roman" panose="02020603050405020304" pitchFamily="18" charset="0"/>
                </a:rPr>
                <a:t>ancol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bậc</a:t>
              </a:r>
              <a:r>
                <a:rPr lang="en-US" sz="2800" b="1" dirty="0">
                  <a:latin typeface="Times New Roman" panose="02020603050405020304" pitchFamily="18" charset="0"/>
                  <a:cs typeface="Times New Roman" panose="02020603050405020304" pitchFamily="18" charset="0"/>
                </a:rPr>
                <a:t> II </a:t>
              </a:r>
              <a:r>
                <a:rPr lang="en-US" sz="2800" b="1" dirty="0" err="1">
                  <a:latin typeface="Times New Roman" panose="02020603050405020304" pitchFamily="18" charset="0"/>
                  <a:cs typeface="Times New Roman" panose="02020603050405020304" pitchFamily="18" charset="0"/>
                </a:rPr>
                <a:t>tạo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xeton</a:t>
              </a:r>
              <a:endParaRPr lang="en-US" sz="2800" b="1" dirty="0" smtClean="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a:srcRect l="7283" r="13260" b="33687"/>
            <a:stretch>
              <a:fillRect/>
            </a:stretch>
          </p:blipFill>
          <p:spPr>
            <a:xfrm>
              <a:off x="228600" y="3664974"/>
              <a:ext cx="8305800" cy="983406"/>
            </a:xfrm>
            <a:prstGeom prst="rect">
              <a:avLst/>
            </a:prstGeom>
          </p:spPr>
        </p:pic>
      </p:grpSp>
      <mc:AlternateContent xmlns:mc="http://schemas.openxmlformats.org/markup-compatibility/2006">
        <mc:Choice xmlns:a14="http://schemas.microsoft.com/office/drawing/2010/main" Requires="a14">
          <p:sp>
            <p:nvSpPr>
              <p:cNvPr id="16" name="Rectangle 15"/>
              <p:cNvSpPr/>
              <p:nvPr/>
            </p:nvSpPr>
            <p:spPr>
              <a:xfrm>
                <a:off x="228600" y="2130131"/>
                <a:ext cx="8808720" cy="1527469"/>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Các </a:t>
                </a:r>
                <a:r>
                  <a:rPr lang="en-US" sz="2800" b="1" dirty="0" err="1">
                    <a:latin typeface="Times New Roman" panose="02020603050405020304" pitchFamily="18" charset="0"/>
                    <a:cs typeface="Times New Roman" panose="02020603050405020304" pitchFamily="18" charset="0"/>
                  </a:rPr>
                  <a:t>ancol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bậc</a:t>
                </a:r>
                <a:r>
                  <a:rPr lang="en-US" sz="2800" b="1" dirty="0">
                    <a:latin typeface="Times New Roman" panose="02020603050405020304" pitchFamily="18" charset="0"/>
                    <a:cs typeface="Times New Roman" panose="02020603050405020304" pitchFamily="18" charset="0"/>
                  </a:rPr>
                  <a:t> I </a:t>
                </a:r>
                <a:r>
                  <a:rPr lang="en-US" sz="2800" b="1" dirty="0" err="1">
                    <a:latin typeface="Times New Roman" panose="02020603050405020304" pitchFamily="18" charset="0"/>
                    <a:cs typeface="Times New Roman" panose="02020603050405020304" pitchFamily="18" charset="0"/>
                  </a:rPr>
                  <a:t>tạo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andehit</a:t>
                </a:r>
                <a:endParaRPr lang="en-US" sz="2800" b="1"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-OH </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CuO</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rPr>
                        </m:ctrlPr>
                      </m:groupChrPr>
                      <m:e>
                        <m:r>
                          <m:rPr>
                            <m:brk m:alnAt="2"/>
                          </m:rPr>
                          <a:rPr lang="en-US" sz="2800" b="0" i="0" smtClean="0">
                            <a:latin typeface="Cambria Math" panose="02040503050406030204" pitchFamily="18" charset="0"/>
                            <a:cs typeface="Times New Roman" panose="02020603050405020304" pitchFamily="18" charset="0"/>
                          </a:rPr>
                          <m:t> </m:t>
                        </m:r>
                        <m:r>
                          <a:rPr lang="en-US" sz="2800" b="0" i="0" smtClean="0">
                            <a:latin typeface="Cambria Math" panose="02040503050406030204" pitchFamily="18" charset="0"/>
                            <a:cs typeface="Times New Roman" panose="02020603050405020304" pitchFamily="18" charset="0"/>
                          </a:rPr>
                          <m:t>   </m:t>
                        </m:r>
                        <m:r>
                          <m:rPr>
                            <m:sty m:val="p"/>
                          </m:rPr>
                          <a:rPr lang="en-US" sz="2800" b="0" i="0" smtClean="0">
                            <a:latin typeface="Cambria Math" panose="02040503050406030204" pitchFamily="18" charset="0"/>
                            <a:cs typeface="Times New Roman" panose="02020603050405020304" pitchFamily="18" charset="0"/>
                          </a:rPr>
                          <m:t>to</m:t>
                        </m:r>
                        <m:r>
                          <a:rPr lang="en-US" sz="2800" b="0" i="0" baseline="30000" smtClean="0">
                            <a:latin typeface="Cambria Math" panose="02040503050406030204" pitchFamily="18" charset="0"/>
                            <a:cs typeface="Times New Roman" panose="02020603050405020304" pitchFamily="18" charset="0"/>
                          </a:rPr>
                          <m:t>     </m:t>
                        </m:r>
                      </m:e>
                    </m:groupChr>
                  </m:oMath>
                </a14:m>
                <a:r>
                  <a:rPr lang="en-US" sz="2800" dirty="0" smtClean="0">
                    <a:latin typeface="Times New Roman" panose="02020603050405020304" pitchFamily="18" charset="0"/>
                    <a:cs typeface="Times New Roman" panose="02020603050405020304" pitchFamily="18" charset="0"/>
                  </a:rPr>
                  <a:t> CH</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CH=O +  </a:t>
                </a:r>
                <a:r>
                  <a:rPr lang="en-US" sz="2800" dirty="0" err="1" smtClean="0">
                    <a:latin typeface="Times New Roman" panose="02020603050405020304" pitchFamily="18" charset="0"/>
                    <a:cs typeface="Times New Roman" panose="02020603050405020304" pitchFamily="18" charset="0"/>
                  </a:rPr>
                  <a:t>Cu↓</a:t>
                </a:r>
                <a:r>
                  <a:rPr lang="en-US" sz="2800" baseline="-25000" dirty="0" err="1" smtClean="0">
                    <a:latin typeface="Times New Roman" panose="02020603050405020304" pitchFamily="18" charset="0"/>
                    <a:cs typeface="Times New Roman" panose="02020603050405020304" pitchFamily="18" charset="0"/>
                  </a:rPr>
                  <a:t>đỏ</a:t>
                </a:r>
                <a:r>
                  <a:rPr lang="en-US" sz="2800" dirty="0" smtClean="0">
                    <a:latin typeface="Times New Roman" panose="02020603050405020304" pitchFamily="18" charset="0"/>
                    <a:cs typeface="Times New Roman" panose="02020603050405020304" pitchFamily="18" charset="0"/>
                  </a:rPr>
                  <a:t>   + 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smtClean="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Anđehit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axetic</a:t>
                </a:r>
                <a:endParaRPr lang="en-US" sz="2800" dirty="0">
                  <a:latin typeface="Times New Roman" panose="02020603050405020304" pitchFamily="18" charset="0"/>
                  <a:cs typeface="Times New Roman" panose="02020603050405020304" pitchFamily="18" charset="0"/>
                </a:endParaRPr>
              </a:p>
            </p:txBody>
          </p:sp>
        </mc:Choice>
        <mc:Fallback>
          <p:sp>
            <p:nvSpPr>
              <p:cNvPr id="16" name="Rectangle 15"/>
              <p:cNvSpPr>
                <a:spLocks noRot="1" noChangeAspect="1" noMove="1" noResize="1" noEditPoints="1" noAdjustHandles="1" noChangeArrowheads="1" noChangeShapeType="1" noTextEdit="1"/>
              </p:cNvSpPr>
              <p:nvPr/>
            </p:nvSpPr>
            <p:spPr>
              <a:xfrm>
                <a:off x="228600" y="2130131"/>
                <a:ext cx="8808720" cy="1527469"/>
              </a:xfrm>
              <a:prstGeom prst="rect">
                <a:avLst/>
              </a:prstGeom>
              <a:blipFill rotWithShape="1">
                <a:blip r:embed="rId3"/>
                <a:stretch>
                  <a:fillRect t="-22"/>
                </a:stretch>
              </a:blipFill>
            </p:spPr>
            <p:txBody>
              <a:bodyPr/>
              <a:lstStyle/>
              <a:p>
                <a:r>
                  <a:rPr lang="en-US" altLang="en-US">
                    <a:noFill/>
                  </a:rPr>
                  <a:t> </a:t>
                </a:r>
              </a:p>
            </p:txBody>
          </p:sp>
        </mc:Fallback>
      </mc:AlternateContent>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39469"/>
            <a:ext cx="913604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4. </a:t>
            </a:r>
            <a:r>
              <a:rPr lang="vi-VN" sz="3600" b="1" dirty="0">
                <a:solidFill>
                  <a:schemeClr val="bg1"/>
                </a:solidFill>
                <a:latin typeface="Times New Roman" panose="02020603050405020304" pitchFamily="18" charset="0"/>
                <a:cs typeface="Times New Roman" panose="02020603050405020304" pitchFamily="18" charset="0"/>
              </a:rPr>
              <a:t>Tính chất hóa học</a:t>
            </a:r>
            <a:endParaRPr lang="vi-VN" sz="3600" b="1" dirty="0">
              <a:solidFill>
                <a:schemeClr val="bg1"/>
              </a:solidFill>
              <a:latin typeface="Times New Roman" panose="02020603050405020304" pitchFamily="18" charset="0"/>
              <a:cs typeface="Times New Roman" panose="02020603050405020304" pitchFamily="18" charset="0"/>
            </a:endParaRPr>
          </a:p>
        </p:txBody>
      </p:sp>
      <p:pic>
        <p:nvPicPr>
          <p:cNvPr id="55"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228600" y="838200"/>
            <a:ext cx="85913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4</a:t>
            </a:r>
            <a:r>
              <a:rPr lang="vi-VN"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ứng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oxi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endParaRPr lang="vi-VN"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28600" y="1457980"/>
            <a:ext cx="88580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4.4.2. </a:t>
            </a:r>
            <a:r>
              <a:rPr lang="en-US" sz="2800" b="1" dirty="0" err="1" smtClean="0">
                <a:latin typeface="Times New Roman" panose="02020603050405020304" pitchFamily="18" charset="0"/>
                <a:cs typeface="Times New Roman" panose="02020603050405020304" pitchFamily="18" charset="0"/>
              </a:rPr>
              <a:t>Phản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oxi</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hoàn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toàn</a:t>
            </a:r>
            <a:endParaRPr lang="en-US" sz="2800" b="1" dirty="0" smtClean="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15" name="Rectangle 14"/>
              <p:cNvSpPr/>
              <p:nvPr/>
            </p:nvSpPr>
            <p:spPr>
              <a:xfrm>
                <a:off x="354330" y="3118068"/>
                <a:ext cx="8763000" cy="665695"/>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C</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5</a:t>
                </a:r>
                <a:r>
                  <a:rPr lang="en-US" sz="2800" dirty="0" smtClean="0">
                    <a:latin typeface="Times New Roman" panose="02020603050405020304" pitchFamily="18" charset="0"/>
                    <a:cs typeface="Times New Roman" panose="02020603050405020304" pitchFamily="18" charset="0"/>
                  </a:rPr>
                  <a:t>OH + 3O</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rPr>
                        </m:ctrlPr>
                      </m:groupChrPr>
                      <m:e>
                        <m:r>
                          <m:rPr>
                            <m:brk m:alnAt="2"/>
                          </m:rPr>
                          <a:rPr lang="en-US" sz="2800" b="0" i="1"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𝑡𝑜</m:t>
                        </m:r>
                        <m:r>
                          <a:rPr lang="en-US" sz="2800" b="0" i="1" baseline="30000" smtClean="0">
                            <a:latin typeface="Cambria Math" panose="02040503050406030204" pitchFamily="18" charset="0"/>
                            <a:cs typeface="Times New Roman" panose="02020603050405020304" pitchFamily="18" charset="0"/>
                          </a:rPr>
                          <m:t>      </m:t>
                        </m:r>
                      </m:e>
                    </m:groupChr>
                  </m:oMath>
                </a14:m>
                <a:r>
                  <a:rPr lang="en-US" sz="2800" dirty="0" smtClean="0">
                    <a:latin typeface="Times New Roman" panose="02020603050405020304" pitchFamily="18" charset="0"/>
                    <a:cs typeface="Times New Roman" panose="02020603050405020304" pitchFamily="18" charset="0"/>
                  </a:rPr>
                  <a:t>   2CO</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3H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smtClean="0">
                  <a:latin typeface="Times New Roman" panose="02020603050405020304" pitchFamily="18" charset="0"/>
                  <a:cs typeface="Times New Roman" panose="02020603050405020304" pitchFamily="18" charset="0"/>
                </a:endParaRPr>
              </a:p>
            </p:txBody>
          </p:sp>
        </mc:Choice>
        <mc:Fallback>
          <p:sp>
            <p:nvSpPr>
              <p:cNvPr id="15" name="Rectangle 14"/>
              <p:cNvSpPr>
                <a:spLocks noRot="1" noChangeAspect="1" noMove="1" noResize="1" noEditPoints="1" noAdjustHandles="1" noChangeArrowheads="1" noChangeShapeType="1" noTextEdit="1"/>
              </p:cNvSpPr>
              <p:nvPr/>
            </p:nvSpPr>
            <p:spPr>
              <a:xfrm>
                <a:off x="354330" y="3118068"/>
                <a:ext cx="8763000" cy="665695"/>
              </a:xfrm>
              <a:prstGeom prst="rect">
                <a:avLst/>
              </a:prstGeom>
              <a:blipFill rotWithShape="1">
                <a:blip r:embed="rId2"/>
                <a:stretch>
                  <a:fillRect t="-6519" b="65"/>
                </a:stretch>
              </a:blipFill>
            </p:spPr>
            <p:txBody>
              <a:bodyPr/>
              <a:lstStyle/>
              <a:p>
                <a:r>
                  <a:rPr lang="en-US" altLang="en-US">
                    <a:noFill/>
                  </a:rPr>
                  <a:t> </a:t>
                </a:r>
              </a:p>
            </p:txBody>
          </p:sp>
        </mc:Fallback>
      </mc:AlternateContent>
      <p:pic>
        <p:nvPicPr>
          <p:cNvPr id="21" name="Picture 20"/>
          <p:cNvPicPr>
            <a:picLocks noChangeAspect="1"/>
          </p:cNvPicPr>
          <p:nvPr/>
        </p:nvPicPr>
        <p:blipFill rotWithShape="1">
          <a:blip r:embed="rId3"/>
          <a:srcRect l="7347" t="23269" r="38269"/>
          <a:stretch>
            <a:fillRect/>
          </a:stretch>
        </p:blipFill>
        <p:spPr>
          <a:xfrm>
            <a:off x="457200" y="2093522"/>
            <a:ext cx="7125200" cy="802078"/>
          </a:xfrm>
          <a:prstGeom prst="rect">
            <a:avLst/>
          </a:prstGeom>
        </p:spPr>
      </p:pic>
    </p:spTree>
  </p:cSld>
  <p:clrMapOvr>
    <a:masterClrMapping/>
  </p:clrMapOvr>
  <p:transition advClick="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5. </a:t>
            </a:r>
            <a:r>
              <a:rPr lang="vi-VN" sz="3600" b="1" dirty="0">
                <a:solidFill>
                  <a:schemeClr val="bg1"/>
                </a:solidFill>
                <a:latin typeface="Times New Roman" panose="02020603050405020304" pitchFamily="18" charset="0"/>
                <a:cs typeface="Times New Roman" panose="02020603050405020304" pitchFamily="18" charset="0"/>
              </a:rPr>
              <a:t>Điều chế và ứng dụng</a:t>
            </a:r>
            <a:endParaRPr lang="vi-VN" sz="3600" b="1" dirty="0">
              <a:solidFill>
                <a:schemeClr val="bg1"/>
              </a:solidFill>
              <a:latin typeface="Times New Roman" panose="02020603050405020304" pitchFamily="18" charset="0"/>
              <a:cs typeface="Times New Roman" panose="02020603050405020304"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pic>
        <p:nvPicPr>
          <p:cNvPr id="55"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228600" y="1282005"/>
            <a:ext cx="8591300"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5</a:t>
            </a:r>
            <a:r>
              <a:rPr lang="vi-VN" sz="2800" b="1"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1</a:t>
            </a:r>
            <a:r>
              <a:rPr lang="vi-VN"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Điều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chế</a:t>
            </a:r>
            <a:endParaRPr lang="vi-VN"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sp>
        <p:nvSpPr>
          <p:cNvPr id="2" name="Rectangle 1"/>
          <p:cNvSpPr/>
          <p:nvPr/>
        </p:nvSpPr>
        <p:spPr>
          <a:xfrm>
            <a:off x="241502" y="1882527"/>
            <a:ext cx="4624984" cy="523220"/>
          </a:xfrm>
          <a:prstGeom prst="rect">
            <a:avLst/>
          </a:prstGeom>
        </p:spPr>
        <p:txBody>
          <a:bodyPr wrap="none">
            <a:spAutoFit/>
          </a:bodyPr>
          <a:lstStyle/>
          <a:p>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5.1.1.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hợp</a:t>
            </a:r>
            <a:endParaRPr lang="en-US" sz="2800" b="1" dirty="0">
              <a:latin typeface="Times New Roman" panose="02020603050405020304" pitchFamily="18" charset="0"/>
              <a:cs typeface="Times New Roman" panose="02020603050405020304" pitchFamily="18" charset="0"/>
            </a:endParaRPr>
          </a:p>
        </p:txBody>
      </p:sp>
      <p:grpSp>
        <p:nvGrpSpPr>
          <p:cNvPr id="5" name="Group 4"/>
          <p:cNvGrpSpPr/>
          <p:nvPr/>
        </p:nvGrpSpPr>
        <p:grpSpPr>
          <a:xfrm>
            <a:off x="609600" y="2405747"/>
            <a:ext cx="6400800" cy="1372952"/>
            <a:chOff x="609600" y="2405747"/>
            <a:chExt cx="6400800" cy="1372952"/>
          </a:xfrm>
        </p:grpSpPr>
        <p:pic>
          <p:nvPicPr>
            <p:cNvPr id="3" name="Picture 2"/>
            <p:cNvPicPr>
              <a:picLocks noChangeAspect="1"/>
            </p:cNvPicPr>
            <p:nvPr/>
          </p:nvPicPr>
          <p:blipFill rotWithShape="1">
            <a:blip r:embed="rId3"/>
            <a:srcRect l="7200" t="6678" r="44805" b="-29023"/>
            <a:stretch>
              <a:fillRect/>
            </a:stretch>
          </p:blipFill>
          <p:spPr>
            <a:xfrm>
              <a:off x="609600" y="2405747"/>
              <a:ext cx="6400800" cy="849732"/>
            </a:xfrm>
            <a:prstGeom prst="rect">
              <a:avLst/>
            </a:prstGeom>
          </p:spPr>
        </p:pic>
        <p:pic>
          <p:nvPicPr>
            <p:cNvPr id="4" name="Picture 3"/>
            <p:cNvPicPr>
              <a:picLocks noChangeAspect="1"/>
            </p:cNvPicPr>
            <p:nvPr/>
          </p:nvPicPr>
          <p:blipFill rotWithShape="1">
            <a:blip r:embed="rId4"/>
            <a:srcRect l="7692" t="25382" r="48718" b="764"/>
            <a:stretch>
              <a:fillRect/>
            </a:stretch>
          </p:blipFill>
          <p:spPr>
            <a:xfrm>
              <a:off x="685800" y="3294605"/>
              <a:ext cx="5486400" cy="484094"/>
            </a:xfrm>
            <a:prstGeom prst="rect">
              <a:avLst/>
            </a:prstGeom>
          </p:spPr>
        </p:pic>
      </p:grpSp>
      <p:sp>
        <p:nvSpPr>
          <p:cNvPr id="15" name="Rectangle 14"/>
          <p:cNvSpPr/>
          <p:nvPr/>
        </p:nvSpPr>
        <p:spPr>
          <a:xfrm>
            <a:off x="241502" y="3954433"/>
            <a:ext cx="8578398" cy="954107"/>
          </a:xfrm>
          <a:prstGeom prst="rect">
            <a:avLst/>
          </a:prstGeom>
        </p:spPr>
        <p:txBody>
          <a:bodyPr wrap="square">
            <a:spAutoFit/>
          </a:bodyPr>
          <a:lstStyle/>
          <a:p>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5.1.2. </a:t>
            </a:r>
            <a:r>
              <a:rPr lang="vi-VN" sz="2800" b="1" dirty="0" smtClean="0">
                <a:latin typeface="Times New Roman" panose="02020603050405020304" pitchFamily="18" charset="0"/>
                <a:ea typeface="Times New Roman" panose="02020603050405020304" pitchFamily="18" charset="0"/>
                <a:cs typeface="Times New Roman" panose="02020603050405020304" pitchFamily="18" charset="0"/>
              </a:rPr>
              <a:t>Phương pháp sinh hóa:</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ea typeface="Times New Roman" panose="02020603050405020304" pitchFamily="18" charset="0"/>
                <a:cs typeface="Times New Roman" panose="02020603050405020304" pitchFamily="18" charset="0"/>
              </a:rPr>
              <a:t>Lên men tinh bột, đường thu được etanol.</a:t>
            </a:r>
            <a:endParaRPr lang="en-US" sz="2800" dirty="0">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rotWithShape="1">
          <a:blip r:embed="rId5"/>
          <a:srcRect l="7705" t="13468" r="50464"/>
          <a:stretch>
            <a:fillRect/>
          </a:stretch>
        </p:blipFill>
        <p:spPr>
          <a:xfrm>
            <a:off x="701040" y="5029200"/>
            <a:ext cx="5791200" cy="1247777"/>
          </a:xfrm>
          <a:prstGeom prst="rect">
            <a:avLst/>
          </a:prstGeom>
        </p:spPr>
      </p:pic>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ln>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5. </a:t>
            </a:r>
            <a:r>
              <a:rPr lang="vi-VN" sz="3600" b="1" dirty="0">
                <a:solidFill>
                  <a:schemeClr val="bg1"/>
                </a:solidFill>
                <a:latin typeface="Times New Roman" panose="02020603050405020304" pitchFamily="18" charset="0"/>
                <a:cs typeface="Times New Roman" panose="02020603050405020304" pitchFamily="18" charset="0"/>
              </a:rPr>
              <a:t>Điều chế và ứng dụng</a:t>
            </a:r>
            <a:endParaRPr lang="vi-VN" sz="3600" b="1" dirty="0">
              <a:solidFill>
                <a:schemeClr val="bg1"/>
              </a:solidFill>
              <a:latin typeface="Times New Roman" panose="02020603050405020304" pitchFamily="18" charset="0"/>
              <a:cs typeface="Times New Roman" panose="02020603050405020304"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pic>
        <p:nvPicPr>
          <p:cNvPr id="55"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228600" y="1295400"/>
            <a:ext cx="8591300" cy="4832092"/>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5</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2</a:t>
            </a:r>
            <a:r>
              <a:rPr lang="vi-VN"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endParaRPr lang="en-US" sz="2800" b="1" dirty="0" smtClean="0">
              <a:latin typeface="Times New Roman" panose="02020603050405020304" pitchFamily="18" charset="0"/>
              <a:cs typeface="Times New Roman" panose="02020603050405020304" pitchFamily="18" charset="0"/>
            </a:endParaRPr>
          </a:p>
          <a:p>
            <a:endParaRPr lang="en-US" b="1"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vi-VN" sz="2800" dirty="0">
                <a:latin typeface="Times New Roman" panose="02020603050405020304" pitchFamily="18" charset="0"/>
                <a:cs typeface="Times New Roman" panose="02020603050405020304" pitchFamily="18" charset="0"/>
              </a:rPr>
              <a:t>Etanol được dùng làm nguyên liệu để sản xuất các hợp chất khác như đietyl ete, axit axetic, </a:t>
            </a:r>
            <a:r>
              <a:rPr lang="vi-VN" sz="2800" dirty="0" smtClean="0">
                <a:latin typeface="Times New Roman" panose="02020603050405020304" pitchFamily="18" charset="0"/>
                <a:cs typeface="Times New Roman" panose="02020603050405020304" pitchFamily="18" charset="0"/>
              </a:rPr>
              <a:t>etyl</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axetat</a:t>
            </a:r>
            <a:r>
              <a:rPr lang="vi-VN"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vi-VN" sz="2800" dirty="0">
                <a:latin typeface="Times New Roman" panose="02020603050405020304" pitchFamily="18" charset="0"/>
                <a:cs typeface="Times New Roman" panose="02020603050405020304" pitchFamily="18" charset="0"/>
              </a:rPr>
              <a:t>Etanol được dùng</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làm dung môi để pha </a:t>
            </a:r>
            <a:r>
              <a:rPr lang="vi-VN" sz="2800" dirty="0" smtClean="0">
                <a:latin typeface="Times New Roman" panose="02020603050405020304" pitchFamily="18" charset="0"/>
                <a:cs typeface="Times New Roman" panose="02020603050405020304" pitchFamily="18" charset="0"/>
              </a:rPr>
              <a:t>chế vecni, </a:t>
            </a:r>
            <a:r>
              <a:rPr lang="vi-VN" sz="2800" dirty="0">
                <a:latin typeface="Times New Roman" panose="02020603050405020304" pitchFamily="18" charset="0"/>
                <a:cs typeface="Times New Roman" panose="02020603050405020304" pitchFamily="18" charset="0"/>
              </a:rPr>
              <a:t>dược phẩm, nước hoa</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vi-VN" sz="2800" dirty="0" smtClean="0">
                <a:latin typeface="Times New Roman" panose="02020603050405020304" pitchFamily="18" charset="0"/>
                <a:cs typeface="Times New Roman" panose="02020603050405020304" pitchFamily="18" charset="0"/>
              </a:rPr>
              <a:t>Etanol </a:t>
            </a:r>
            <a:r>
              <a:rPr lang="vi-VN" sz="2800" dirty="0">
                <a:latin typeface="Times New Roman" panose="02020603050405020304" pitchFamily="18" charset="0"/>
                <a:cs typeface="Times New Roman" panose="02020603050405020304" pitchFamily="18" charset="0"/>
              </a:rPr>
              <a:t>còn được dùng làm nhiên </a:t>
            </a:r>
            <a:r>
              <a:rPr lang="vi-VN" sz="2800" dirty="0" smtClean="0">
                <a:latin typeface="Times New Roman" panose="02020603050405020304" pitchFamily="18" charset="0"/>
                <a:cs typeface="Times New Roman" panose="02020603050405020304" pitchFamily="18" charset="0"/>
              </a:rPr>
              <a:t>liệu: </a:t>
            </a:r>
            <a:r>
              <a:rPr lang="vi-VN" sz="2800" dirty="0">
                <a:latin typeface="Times New Roman" panose="02020603050405020304" pitchFamily="18" charset="0"/>
                <a:cs typeface="Times New Roman" panose="02020603050405020304" pitchFamily="18" charset="0"/>
              </a:rPr>
              <a:t>dùng cho đèn cồn trong phòng thí nghiệm, dùng thay xăng làm nhiên liệu cho động cơ đốt trong</a:t>
            </a:r>
            <a:r>
              <a:rPr lang="vi-VN" sz="2800" dirty="0" smtClean="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4" end="4"/>
                                            </p:txEl>
                                          </p:spTgt>
                                        </p:tgtEl>
                                        <p:attrNameLst>
                                          <p:attrName>style.visibility</p:attrName>
                                        </p:attrNameLst>
                                      </p:cBhvr>
                                      <p:to>
                                        <p:strVal val="visible"/>
                                      </p:to>
                                    </p:set>
                                    <p:anim calcmode="lin" valueType="num">
                                      <p:cBhvr additive="base">
                                        <p:cTn id="13"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xEl>
                                              <p:pRg st="6" end="6"/>
                                            </p:txEl>
                                          </p:spTgt>
                                        </p:tgtEl>
                                        <p:attrNameLst>
                                          <p:attrName>style.visibility</p:attrName>
                                        </p:attrNameLst>
                                      </p:cBhvr>
                                      <p:to>
                                        <p:strVal val="visible"/>
                                      </p:to>
                                    </p:set>
                                    <p:anim calcmode="lin" valueType="num">
                                      <p:cBhvr additive="base">
                                        <p:cTn id="19"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ln>
        </p:spPr>
        <p:txBody>
          <a:bodyPr wrap="square">
            <a:spAutoFit/>
          </a:bodyPr>
          <a:lstStyle/>
          <a:p>
            <a:pPr algn="ctr"/>
            <a:r>
              <a:rPr lang="en-US" sz="3200" b="1">
                <a:solidFill>
                  <a:schemeClr val="bg1"/>
                </a:solidFill>
                <a:latin typeface="Times New Roman" panose="02020603050405020304" pitchFamily="18" charset="0"/>
                <a:cs typeface="Times New Roman" panose="02020603050405020304" pitchFamily="18" charset="0"/>
              </a:rPr>
              <a:t>TỔNG KẾT</a:t>
            </a:r>
            <a:endParaRPr lang="en-US" sz="3200" b="1">
              <a:solidFill>
                <a:schemeClr val="bg1"/>
              </a:solidFill>
              <a:latin typeface="Times New Roman" panose="02020603050405020304" pitchFamily="18" charset="0"/>
              <a:cs typeface="Times New Roman" panose="02020603050405020304"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12" name="TextBox 11"/>
          <p:cNvSpPr txBox="1"/>
          <p:nvPr/>
        </p:nvSpPr>
        <p:spPr>
          <a:xfrm>
            <a:off x="304800" y="1143000"/>
            <a:ext cx="8534400" cy="3770263"/>
          </a:xfrm>
          <a:prstGeom prst="rect">
            <a:avLst/>
          </a:prstGeom>
          <a:noFill/>
        </p:spPr>
        <p:txBody>
          <a:bodyPr wrap="square" rtlCol="0">
            <a:spAutoFit/>
          </a:bodyPr>
          <a:lstStyle/>
          <a:p>
            <a:r>
              <a:rPr lang="vi-VN" sz="2800" b="1" dirty="0">
                <a:solidFill>
                  <a:srgbClr val="1909E5"/>
                </a:solidFill>
                <a:latin typeface="Times New Roman" panose="02020603050405020304" pitchFamily="18" charset="0"/>
                <a:cs typeface="Times New Roman" panose="02020603050405020304" pitchFamily="18" charset="0"/>
              </a:rPr>
              <a:t>Qua bài học này, học</a:t>
            </a:r>
            <a:r>
              <a:rPr lang="en-US" sz="2800" b="1" dirty="0">
                <a:solidFill>
                  <a:srgbClr val="1909E5"/>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sinh</a:t>
            </a:r>
            <a:r>
              <a:rPr lang="vi-VN" sz="2800" b="1" dirty="0">
                <a:solidFill>
                  <a:srgbClr val="1909E5"/>
                </a:solidFill>
                <a:latin typeface="Times New Roman" panose="02020603050405020304" pitchFamily="18" charset="0"/>
                <a:cs typeface="Times New Roman" panose="02020603050405020304" pitchFamily="18" charset="0"/>
              </a:rPr>
              <a:t> cần đạt được những kiến thức </a:t>
            </a:r>
            <a:r>
              <a:rPr lang="en-US" sz="2800" b="1" dirty="0" err="1" smtClean="0">
                <a:solidFill>
                  <a:srgbClr val="1909E5"/>
                </a:solidFill>
                <a:latin typeface="Times New Roman" panose="02020603050405020304" pitchFamily="18" charset="0"/>
                <a:cs typeface="Times New Roman" panose="02020603050405020304" pitchFamily="18" charset="0"/>
              </a:rPr>
              <a:t>và</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kỹ</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năng</a:t>
            </a:r>
            <a:r>
              <a:rPr lang="en-US" sz="2800" b="1" dirty="0" smtClean="0">
                <a:solidFill>
                  <a:srgbClr val="1909E5"/>
                </a:solidFill>
                <a:latin typeface="Times New Roman" panose="02020603050405020304" pitchFamily="18" charset="0"/>
                <a:cs typeface="Times New Roman" panose="02020603050405020304" pitchFamily="18" charset="0"/>
              </a:rPr>
              <a:t> </a:t>
            </a:r>
            <a:r>
              <a:rPr lang="vi-VN" sz="2800" b="1" dirty="0" smtClean="0">
                <a:solidFill>
                  <a:srgbClr val="1909E5"/>
                </a:solidFill>
                <a:latin typeface="Times New Roman" panose="02020603050405020304" pitchFamily="18" charset="0"/>
                <a:cs typeface="Times New Roman" panose="02020603050405020304" pitchFamily="18" charset="0"/>
              </a:rPr>
              <a:t>cơ </a:t>
            </a:r>
            <a:r>
              <a:rPr lang="vi-VN" sz="2800" b="1" dirty="0">
                <a:solidFill>
                  <a:srgbClr val="1909E5"/>
                </a:solidFill>
                <a:latin typeface="Times New Roman" panose="02020603050405020304" pitchFamily="18" charset="0"/>
                <a:cs typeface="Times New Roman" panose="02020603050405020304" pitchFamily="18" charset="0"/>
              </a:rPr>
              <a:t>bản sau</a:t>
            </a:r>
            <a:r>
              <a:rPr lang="vi-VN" sz="2800" b="1" dirty="0" smtClean="0">
                <a:solidFill>
                  <a:srgbClr val="1909E5"/>
                </a:solidFill>
                <a:latin typeface="Times New Roman" panose="02020603050405020304" pitchFamily="18" charset="0"/>
                <a:cs typeface="Times New Roman" panose="02020603050405020304" pitchFamily="18" charset="0"/>
              </a:rPr>
              <a:t>:</a:t>
            </a:r>
            <a:endParaRPr lang="vi-VN" sz="1600" dirty="0">
              <a:solidFill>
                <a:srgbClr val="002060"/>
              </a:solidFill>
              <a:latin typeface="Times New Roman" panose="02020603050405020304" pitchFamily="18" charset="0"/>
              <a:cs typeface="Times New Roman" panose="02020603050405020304" pitchFamily="18" charset="0"/>
            </a:endParaRPr>
          </a:p>
          <a:p>
            <a:endParaRPr lang="vi-VN" sz="1500" b="1" dirty="0">
              <a:solidFill>
                <a:srgbClr val="1909E5"/>
              </a:solidFill>
              <a:latin typeface="Times New Roman" panose="02020603050405020304" pitchFamily="18" charset="0"/>
              <a:cs typeface="Times New Roman" panose="02020603050405020304" pitchFamily="18" charset="0"/>
            </a:endParaRPr>
          </a:p>
          <a:p>
            <a:pPr marL="514350" indent="-514350" eaLnBrk="0" hangingPunct="0">
              <a:buAutoNum type="arabicPeriod"/>
            </a:pPr>
            <a:r>
              <a:rPr lang="vi-VN" sz="2800" dirty="0" smtClean="0">
                <a:solidFill>
                  <a:srgbClr val="002060"/>
                </a:solidFill>
                <a:latin typeface="Times New Roman" panose="02020603050405020304" pitchFamily="18" charset="0"/>
                <a:cs typeface="Times New Roman" panose="02020603050405020304" pitchFamily="18" charset="0"/>
              </a:rPr>
              <a:t>Trình </a:t>
            </a:r>
            <a:r>
              <a:rPr lang="vi-VN" sz="2800" dirty="0">
                <a:solidFill>
                  <a:srgbClr val="002060"/>
                </a:solidFill>
                <a:latin typeface="Times New Roman" panose="02020603050405020304" pitchFamily="18" charset="0"/>
                <a:cs typeface="Times New Roman" panose="02020603050405020304" pitchFamily="18" charset="0"/>
              </a:rPr>
              <a:t>bày được định nghĩa, cách phân </a:t>
            </a:r>
            <a:r>
              <a:rPr lang="vi-VN" sz="2800" dirty="0" smtClean="0">
                <a:solidFill>
                  <a:srgbClr val="002060"/>
                </a:solidFill>
                <a:latin typeface="Times New Roman" panose="02020603050405020304" pitchFamily="18" charset="0"/>
                <a:cs typeface="Times New Roman" panose="02020603050405020304" pitchFamily="18" charset="0"/>
              </a:rPr>
              <a:t>loại</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của </a:t>
            </a:r>
            <a:r>
              <a:rPr lang="vi-VN" sz="2800" dirty="0">
                <a:solidFill>
                  <a:srgbClr val="002060"/>
                </a:solidFill>
                <a:latin typeface="Times New Roman" panose="02020603050405020304" pitchFamily="18" charset="0"/>
                <a:cs typeface="Times New Roman" panose="02020603050405020304" pitchFamily="18" charset="0"/>
              </a:rPr>
              <a:t>ancol</a:t>
            </a:r>
            <a:r>
              <a:rPr lang="vi-VN" sz="2800" dirty="0" smtClean="0">
                <a:solidFill>
                  <a:srgbClr val="002060"/>
                </a:solidFill>
                <a:latin typeface="Times New Roman" panose="02020603050405020304" pitchFamily="18" charset="0"/>
                <a:cs typeface="Times New Roman" panose="02020603050405020304" pitchFamily="18" charset="0"/>
              </a:rPr>
              <a:t>.</a:t>
            </a:r>
            <a:endParaRPr lang="en-US" sz="2800" dirty="0" smtClean="0">
              <a:solidFill>
                <a:srgbClr val="002060"/>
              </a:solidFill>
              <a:latin typeface="Times New Roman" panose="02020603050405020304" pitchFamily="18" charset="0"/>
              <a:cs typeface="Times New Roman" panose="02020603050405020304" pitchFamily="18" charset="0"/>
            </a:endParaRPr>
          </a:p>
          <a:p>
            <a:pPr marL="514350" indent="-514350" eaLnBrk="0" hangingPunct="0">
              <a:buAutoNum type="arabicPeriod"/>
            </a:pPr>
            <a:r>
              <a:rPr lang="vi-VN" sz="2800" dirty="0">
                <a:solidFill>
                  <a:srgbClr val="002060"/>
                </a:solidFill>
                <a:latin typeface="Times New Roman" panose="02020603050405020304" pitchFamily="18" charset="0"/>
                <a:cs typeface="Times New Roman" panose="02020603050405020304" pitchFamily="18" charset="0"/>
              </a:rPr>
              <a:t>Viết được công thức cấu tạo các đồng phân ancol, đọc được tên của các </a:t>
            </a:r>
            <a:r>
              <a:rPr lang="vi-VN" sz="2800" dirty="0" smtClean="0">
                <a:solidFill>
                  <a:srgbClr val="002060"/>
                </a:solidFill>
                <a:latin typeface="Times New Roman" panose="02020603050405020304" pitchFamily="18" charset="0"/>
                <a:cs typeface="Times New Roman" panose="02020603050405020304" pitchFamily="18" charset="0"/>
              </a:rPr>
              <a:t>ancol</a:t>
            </a:r>
            <a:r>
              <a:rPr lang="en-US" sz="2800" dirty="0" smtClean="0">
                <a:solidFill>
                  <a:srgbClr val="002060"/>
                </a:solidFill>
                <a:latin typeface="Times New Roman" panose="02020603050405020304" pitchFamily="18" charset="0"/>
                <a:cs typeface="Times New Roman" panose="02020603050405020304" pitchFamily="18" charset="0"/>
              </a:rPr>
              <a:t>.</a:t>
            </a:r>
            <a:endParaRPr lang="vi-VN" sz="2800" dirty="0">
              <a:solidFill>
                <a:srgbClr val="002060"/>
              </a:solidFill>
              <a:latin typeface="Times New Roman" panose="02020603050405020304" pitchFamily="18" charset="0"/>
              <a:cs typeface="Times New Roman" panose="02020603050405020304" pitchFamily="18" charset="0"/>
            </a:endParaRPr>
          </a:p>
          <a:p>
            <a:pPr marL="514350" indent="-514350" eaLnBrk="0" hangingPunct="0">
              <a:buAutoNum type="arabicPeriod"/>
            </a:pPr>
            <a:r>
              <a:rPr lang="vi-VN" sz="2800" dirty="0">
                <a:solidFill>
                  <a:srgbClr val="002060"/>
                </a:solidFill>
                <a:latin typeface="Times New Roman" panose="02020603050405020304" pitchFamily="18" charset="0"/>
                <a:cs typeface="Times New Roman" panose="02020603050405020304" pitchFamily="18" charset="0"/>
              </a:rPr>
              <a:t>Viết được phương trình phản ứng minh họa tính chất của ancol. </a:t>
            </a:r>
            <a:endParaRPr lang="vi-VN" sz="2800" dirty="0">
              <a:solidFill>
                <a:srgbClr val="002060"/>
              </a:solidFill>
              <a:latin typeface="Times New Roman" panose="02020603050405020304" pitchFamily="18" charset="0"/>
              <a:cs typeface="Times New Roman" panose="02020603050405020304" pitchFamily="18" charset="0"/>
            </a:endParaRPr>
          </a:p>
          <a:p>
            <a:pPr marL="514350" indent="-514350" eaLnBrk="0" hangingPunct="0">
              <a:buAutoNum type="arabicPeriod"/>
            </a:pPr>
            <a:r>
              <a:rPr lang="vi-VN" sz="2800" dirty="0">
                <a:solidFill>
                  <a:srgbClr val="002060"/>
                </a:solidFill>
                <a:latin typeface="Times New Roman" panose="02020603050405020304" pitchFamily="18" charset="0"/>
                <a:cs typeface="Times New Roman" panose="02020603050405020304" pitchFamily="18" charset="0"/>
              </a:rPr>
              <a:t>Giải được các bài tập về ancol</a:t>
            </a:r>
            <a:r>
              <a:rPr lang="vi-VN" sz="2800" dirty="0" smtClean="0">
                <a:solidFill>
                  <a:srgbClr val="002060"/>
                </a:solidFill>
                <a:latin typeface="Times New Roman" panose="02020603050405020304" pitchFamily="18" charset="0"/>
                <a:cs typeface="Times New Roman" panose="02020603050405020304" pitchFamily="18" charset="0"/>
              </a:rPr>
              <a:t>.</a:t>
            </a:r>
            <a:endParaRPr lang="vi-VN" sz="2800" dirty="0">
              <a:solidFill>
                <a:srgbClr val="002060"/>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sp>
        <p:nvSpPr>
          <p:cNvPr id="15" name="Rectangle 14"/>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Tree>
  </p:cSld>
  <p:clrMapOvr>
    <a:masterClrMapping/>
  </p:clrMapOvr>
  <p:transition advClick="0">
    <p:wipe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pic>
        <p:nvPicPr>
          <p:cNvPr id="13"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3"/>
          <a:srcRect l="-160" t="6390" r="160" b="14377"/>
          <a:stretch>
            <a:fillRect/>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TextBox 13"/>
          <p:cNvSpPr txBox="1">
            <a:spLocks noChangeArrowheads="1"/>
          </p:cNvSpPr>
          <p:nvPr/>
        </p:nvSpPr>
        <p:spPr bwMode="auto">
          <a:xfrm>
            <a:off x="30480" y="569893"/>
            <a:ext cx="8991600" cy="954107"/>
          </a:xfrm>
          <a:prstGeom prst="rect">
            <a:avLst/>
          </a:prstGeom>
          <a:noFill/>
          <a:ln w="9525">
            <a:noFill/>
            <a:miter lim="800000"/>
          </a:ln>
        </p:spPr>
        <p:txBody>
          <a:bodyPr wrap="square">
            <a:spAutoFit/>
          </a:bodyPr>
          <a:lstStyle/>
          <a:p>
            <a:r>
              <a:rPr lang="en-US" sz="2800" b="1" dirty="0" err="1" smtClean="0">
                <a:solidFill>
                  <a:srgbClr val="002060"/>
                </a:solidFill>
                <a:latin typeface="Times New Roman" panose="02020603050405020304" pitchFamily="18" charset="0"/>
                <a:cs typeface="Times New Roman" panose="02020603050405020304" pitchFamily="18" charset="0"/>
              </a:rPr>
              <a:t>Bài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tập</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1: </a:t>
            </a:r>
            <a:r>
              <a:rPr lang="pt-BR" sz="2800" dirty="0">
                <a:latin typeface="Times New Roman" panose="02020603050405020304" pitchFamily="18" charset="0"/>
                <a:cs typeface="Times New Roman" panose="02020603050405020304" pitchFamily="18" charset="0"/>
              </a:rPr>
              <a:t>Viết công thức cấu tạo và gọi tên các đồng phân có cùng công thức phân tử C</a:t>
            </a:r>
            <a:r>
              <a:rPr lang="pt-BR" sz="2800" baseline="-25000" dirty="0">
                <a:latin typeface="Times New Roman" panose="02020603050405020304" pitchFamily="18" charset="0"/>
                <a:cs typeface="Times New Roman" panose="02020603050405020304" pitchFamily="18" charset="0"/>
              </a:rPr>
              <a:t>4</a:t>
            </a:r>
            <a:r>
              <a:rPr lang="pt-BR" sz="2800" dirty="0">
                <a:latin typeface="Times New Roman" panose="02020603050405020304" pitchFamily="18" charset="0"/>
                <a:cs typeface="Times New Roman" panose="02020603050405020304" pitchFamily="18" charset="0"/>
              </a:rPr>
              <a:t>H</a:t>
            </a:r>
            <a:r>
              <a:rPr lang="pt-BR" sz="2800" baseline="-25000" dirty="0">
                <a:latin typeface="Times New Roman" panose="02020603050405020304" pitchFamily="18" charset="0"/>
                <a:cs typeface="Times New Roman" panose="02020603050405020304" pitchFamily="18" charset="0"/>
              </a:rPr>
              <a:t>10</a:t>
            </a:r>
            <a:r>
              <a:rPr lang="pt-BR" sz="2800" dirty="0">
                <a:latin typeface="Times New Roman" panose="02020603050405020304" pitchFamily="18" charset="0"/>
                <a:cs typeface="Times New Roman" panose="02020603050405020304" pitchFamily="18" charset="0"/>
              </a:rPr>
              <a:t>O; C</a:t>
            </a:r>
            <a:r>
              <a:rPr lang="pt-BR" sz="2800" baseline="-25000" dirty="0">
                <a:latin typeface="Times New Roman" panose="02020603050405020304" pitchFamily="18" charset="0"/>
                <a:cs typeface="Times New Roman" panose="02020603050405020304" pitchFamily="18" charset="0"/>
              </a:rPr>
              <a:t>5</a:t>
            </a:r>
            <a:r>
              <a:rPr lang="pt-BR" sz="2800" dirty="0">
                <a:latin typeface="Times New Roman" panose="02020603050405020304" pitchFamily="18" charset="0"/>
                <a:cs typeface="Times New Roman" panose="02020603050405020304" pitchFamily="18" charset="0"/>
              </a:rPr>
              <a:t>H</a:t>
            </a:r>
            <a:r>
              <a:rPr lang="pt-BR" sz="2800" baseline="-25000" dirty="0">
                <a:latin typeface="Times New Roman" panose="02020603050405020304" pitchFamily="18" charset="0"/>
                <a:cs typeface="Times New Roman" panose="02020603050405020304" pitchFamily="18" charset="0"/>
              </a:rPr>
              <a:t>12</a:t>
            </a:r>
            <a:r>
              <a:rPr lang="pt-BR" sz="2800" dirty="0">
                <a:latin typeface="Times New Roman" panose="02020603050405020304" pitchFamily="18" charset="0"/>
                <a:cs typeface="Times New Roman" panose="02020603050405020304" pitchFamily="18" charset="0"/>
              </a:rPr>
              <a:t>O. </a:t>
            </a:r>
            <a:endParaRPr lang="pt-BR" sz="2800" b="1" u="sng" dirty="0" smtClean="0">
              <a:latin typeface="Times New Roman" panose="02020603050405020304" pitchFamily="18" charset="0"/>
              <a:cs typeface="Times New Roman" panose="02020603050405020304" pitchFamily="18" charset="0"/>
            </a:endParaRPr>
          </a:p>
        </p:txBody>
      </p:sp>
      <p:sp>
        <p:nvSpPr>
          <p:cNvPr id="12" name="TextBox 11"/>
          <p:cNvSpPr txBox="1"/>
          <p:nvPr/>
        </p:nvSpPr>
        <p:spPr>
          <a:xfrm>
            <a:off x="64770" y="1981200"/>
            <a:ext cx="7987352" cy="523220"/>
          </a:xfrm>
          <a:prstGeom prst="rect">
            <a:avLst/>
          </a:prstGeom>
          <a:noFill/>
        </p:spPr>
        <p:txBody>
          <a:bodyPr wrap="square" rtlCol="0">
            <a:spAutoFit/>
          </a:bodyPr>
          <a:lstStyle/>
          <a:p>
            <a:r>
              <a:rPr lang="pt-BR" sz="2800" dirty="0" smtClean="0">
                <a:latin typeface="Times New Roman" panose="02020603050405020304" pitchFamily="18" charset="0"/>
                <a:cs typeface="Times New Roman" panose="02020603050405020304" pitchFamily="18" charset="0"/>
              </a:rPr>
              <a:t>C</a:t>
            </a:r>
            <a:r>
              <a:rPr lang="pt-BR" sz="2800" baseline="-25000" dirty="0" smtClean="0">
                <a:latin typeface="Times New Roman" panose="02020603050405020304" pitchFamily="18" charset="0"/>
                <a:cs typeface="Times New Roman" panose="02020603050405020304" pitchFamily="18" charset="0"/>
              </a:rPr>
              <a:t>4</a:t>
            </a:r>
            <a:r>
              <a:rPr lang="pt-BR" sz="2800" dirty="0" smtClean="0">
                <a:latin typeface="Times New Roman" panose="02020603050405020304" pitchFamily="18" charset="0"/>
                <a:cs typeface="Times New Roman" panose="02020603050405020304" pitchFamily="18" charset="0"/>
              </a:rPr>
              <a:t>H</a:t>
            </a:r>
            <a:r>
              <a:rPr lang="pt-BR" sz="2800" baseline="-25000" dirty="0" smtClean="0">
                <a:latin typeface="Times New Roman" panose="02020603050405020304" pitchFamily="18" charset="0"/>
                <a:cs typeface="Times New Roman" panose="02020603050405020304" pitchFamily="18" charset="0"/>
              </a:rPr>
              <a:t>10</a:t>
            </a:r>
            <a:r>
              <a:rPr lang="pt-BR" sz="2800" dirty="0" smtClean="0">
                <a:latin typeface="Times New Roman" panose="02020603050405020304" pitchFamily="18" charset="0"/>
                <a:cs typeface="Times New Roman" panose="02020603050405020304" pitchFamily="18" charset="0"/>
              </a:rPr>
              <a:t>O: Có 4 đồng phân</a:t>
            </a:r>
            <a:endParaRPr lang="en-US" sz="2800" baseline="-25000" dirty="0">
              <a:latin typeface="Times New Roman" panose="02020603050405020304" pitchFamily="18" charset="0"/>
              <a:cs typeface="Times New Roman" panose="02020603050405020304" pitchFamily="18" charset="0"/>
            </a:endParaRPr>
          </a:p>
        </p:txBody>
      </p:sp>
      <p:sp>
        <p:nvSpPr>
          <p:cNvPr id="2" name="Rectangle 1"/>
          <p:cNvSpPr/>
          <p:nvPr/>
        </p:nvSpPr>
        <p:spPr>
          <a:xfrm>
            <a:off x="30480" y="1524000"/>
            <a:ext cx="962123" cy="523220"/>
          </a:xfrm>
          <a:prstGeom prst="rect">
            <a:avLst/>
          </a:prstGeom>
        </p:spPr>
        <p:txBody>
          <a:bodyPr wrap="none">
            <a:spAutoFit/>
          </a:bodyPr>
          <a:lstStyle/>
          <a:p>
            <a:r>
              <a:rPr lang="pt-BR" sz="2800" b="1" u="sng" dirty="0">
                <a:latin typeface="Times New Roman" panose="02020603050405020304" pitchFamily="18" charset="0"/>
                <a:cs typeface="Times New Roman" panose="02020603050405020304" pitchFamily="18" charset="0"/>
              </a:rPr>
              <a:t>Giải:</a:t>
            </a:r>
            <a:endParaRPr lang="pt-BR" sz="2800" b="1" u="sng" dirty="0">
              <a:latin typeface="Times New Roman" panose="02020603050405020304" pitchFamily="18" charset="0"/>
              <a:cs typeface="Times New Roman" panose="02020603050405020304" pitchFamily="18" charset="0"/>
            </a:endParaRPr>
          </a:p>
        </p:txBody>
      </p:sp>
      <p:grpSp>
        <p:nvGrpSpPr>
          <p:cNvPr id="5" name="Group 4"/>
          <p:cNvGrpSpPr/>
          <p:nvPr/>
        </p:nvGrpSpPr>
        <p:grpSpPr>
          <a:xfrm>
            <a:off x="381000" y="2617113"/>
            <a:ext cx="2971800" cy="1223978"/>
            <a:chOff x="381000" y="2617113"/>
            <a:chExt cx="2971800" cy="1223978"/>
          </a:xfrm>
        </p:grpSpPr>
        <p:pic>
          <p:nvPicPr>
            <p:cNvPr id="8" name="Picture 7"/>
            <p:cNvPicPr>
              <a:picLocks noChangeAspect="1"/>
            </p:cNvPicPr>
            <p:nvPr/>
          </p:nvPicPr>
          <p:blipFill rotWithShape="1">
            <a:blip r:embed="rId2"/>
            <a:srcRect l="8333" t="39705" r="59167" b="48443"/>
            <a:stretch>
              <a:fillRect/>
            </a:stretch>
          </p:blipFill>
          <p:spPr>
            <a:xfrm>
              <a:off x="381000" y="2617113"/>
              <a:ext cx="2971800" cy="609600"/>
            </a:xfrm>
            <a:prstGeom prst="rect">
              <a:avLst/>
            </a:prstGeom>
          </p:spPr>
        </p:pic>
        <p:sp>
          <p:nvSpPr>
            <p:cNvPr id="3" name="Rectangle 2"/>
            <p:cNvSpPr/>
            <p:nvPr/>
          </p:nvSpPr>
          <p:spPr>
            <a:xfrm>
              <a:off x="792478" y="3379426"/>
              <a:ext cx="1722121"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Butan-1-ol</a:t>
              </a:r>
              <a:endParaRPr lang="en-US" sz="2400" baseline="-25000" dirty="0">
                <a:latin typeface="Times New Roman" panose="02020603050405020304" pitchFamily="18" charset="0"/>
                <a:cs typeface="Times New Roman" panose="02020603050405020304" pitchFamily="18" charset="0"/>
              </a:endParaRPr>
            </a:p>
          </p:txBody>
        </p:sp>
      </p:grpSp>
      <p:grpSp>
        <p:nvGrpSpPr>
          <p:cNvPr id="7" name="Group 6"/>
          <p:cNvGrpSpPr/>
          <p:nvPr/>
        </p:nvGrpSpPr>
        <p:grpSpPr>
          <a:xfrm>
            <a:off x="5562600" y="2438400"/>
            <a:ext cx="2652320" cy="1402691"/>
            <a:chOff x="6186880" y="2438400"/>
            <a:chExt cx="2652320" cy="1402691"/>
          </a:xfrm>
        </p:grpSpPr>
        <p:pic>
          <p:nvPicPr>
            <p:cNvPr id="15" name="Picture 14"/>
            <p:cNvPicPr>
              <a:picLocks noChangeAspect="1"/>
            </p:cNvPicPr>
            <p:nvPr/>
          </p:nvPicPr>
          <p:blipFill rotWithShape="1">
            <a:blip r:embed="rId2"/>
            <a:srcRect l="51666" t="33447" r="24167" b="50257"/>
            <a:stretch>
              <a:fillRect/>
            </a:stretch>
          </p:blipFill>
          <p:spPr>
            <a:xfrm>
              <a:off x="6324600" y="2438400"/>
              <a:ext cx="2209800" cy="838200"/>
            </a:xfrm>
            <a:prstGeom prst="rect">
              <a:avLst/>
            </a:prstGeom>
          </p:spPr>
        </p:pic>
        <p:sp>
          <p:nvSpPr>
            <p:cNvPr id="16" name="Rectangle 15"/>
            <p:cNvSpPr/>
            <p:nvPr/>
          </p:nvSpPr>
          <p:spPr>
            <a:xfrm>
              <a:off x="6186880" y="3379426"/>
              <a:ext cx="2652320"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2-metylpropan-1-ol</a:t>
              </a:r>
              <a:endParaRPr lang="en-US" sz="2400" baseline="-25000" dirty="0">
                <a:latin typeface="Times New Roman" panose="02020603050405020304" pitchFamily="18" charset="0"/>
                <a:cs typeface="Times New Roman" panose="02020603050405020304" pitchFamily="18" charset="0"/>
              </a:endParaRPr>
            </a:p>
          </p:txBody>
        </p:sp>
      </p:grpSp>
      <p:grpSp>
        <p:nvGrpSpPr>
          <p:cNvPr id="6" name="Group 5"/>
          <p:cNvGrpSpPr/>
          <p:nvPr/>
        </p:nvGrpSpPr>
        <p:grpSpPr>
          <a:xfrm>
            <a:off x="384810" y="4419600"/>
            <a:ext cx="2308860" cy="1633641"/>
            <a:chOff x="384810" y="4419600"/>
            <a:chExt cx="2308860" cy="1633641"/>
          </a:xfrm>
        </p:grpSpPr>
        <p:pic>
          <p:nvPicPr>
            <p:cNvPr id="4" name="Picture 3"/>
            <p:cNvPicPr>
              <a:picLocks noChangeAspect="1"/>
            </p:cNvPicPr>
            <p:nvPr/>
          </p:nvPicPr>
          <p:blipFill rotWithShape="1">
            <a:blip r:embed="rId3"/>
            <a:srcRect r="77876"/>
            <a:stretch>
              <a:fillRect/>
            </a:stretch>
          </p:blipFill>
          <p:spPr>
            <a:xfrm>
              <a:off x="384810" y="4419600"/>
              <a:ext cx="2308860" cy="939492"/>
            </a:xfrm>
            <a:prstGeom prst="rect">
              <a:avLst/>
            </a:prstGeom>
          </p:spPr>
        </p:pic>
        <p:sp>
          <p:nvSpPr>
            <p:cNvPr id="18" name="Rectangle 17"/>
            <p:cNvSpPr/>
            <p:nvPr/>
          </p:nvSpPr>
          <p:spPr>
            <a:xfrm>
              <a:off x="792478" y="5591576"/>
              <a:ext cx="1722121"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Butan-2-ol</a:t>
              </a:r>
              <a:endParaRPr lang="en-US" sz="2400" baseline="-25000" dirty="0">
                <a:latin typeface="Times New Roman" panose="02020603050405020304" pitchFamily="18" charset="0"/>
                <a:cs typeface="Times New Roman" panose="02020603050405020304" pitchFamily="18" charset="0"/>
              </a:endParaRPr>
            </a:p>
          </p:txBody>
        </p:sp>
      </p:grpSp>
      <p:grpSp>
        <p:nvGrpSpPr>
          <p:cNvPr id="10" name="Group 9"/>
          <p:cNvGrpSpPr/>
          <p:nvPr/>
        </p:nvGrpSpPr>
        <p:grpSpPr>
          <a:xfrm>
            <a:off x="5562600" y="4191000"/>
            <a:ext cx="2652320" cy="1881679"/>
            <a:chOff x="6186880" y="4191000"/>
            <a:chExt cx="2652320" cy="1881679"/>
          </a:xfrm>
        </p:grpSpPr>
        <p:pic>
          <p:nvPicPr>
            <p:cNvPr id="9" name="Picture 8"/>
            <p:cNvPicPr>
              <a:picLocks noChangeAspect="1"/>
            </p:cNvPicPr>
            <p:nvPr/>
          </p:nvPicPr>
          <p:blipFill rotWithShape="1">
            <a:blip r:embed="rId2"/>
            <a:srcRect l="51666" t="57218" r="31667" b="17778"/>
            <a:stretch>
              <a:fillRect/>
            </a:stretch>
          </p:blipFill>
          <p:spPr>
            <a:xfrm>
              <a:off x="6400800" y="4191000"/>
              <a:ext cx="1524000" cy="1286083"/>
            </a:xfrm>
            <a:prstGeom prst="rect">
              <a:avLst/>
            </a:prstGeom>
          </p:spPr>
        </p:pic>
        <p:sp>
          <p:nvSpPr>
            <p:cNvPr id="20" name="Rectangle 19"/>
            <p:cNvSpPr/>
            <p:nvPr/>
          </p:nvSpPr>
          <p:spPr>
            <a:xfrm>
              <a:off x="6186880" y="5611014"/>
              <a:ext cx="2652320"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2-metylpropan-2-ol</a:t>
              </a:r>
              <a:endParaRPr lang="en-US" sz="2400" baseline="-25000" dirty="0">
                <a:latin typeface="Times New Roman" panose="02020603050405020304" pitchFamily="18" charset="0"/>
                <a:cs typeface="Times New Roman" panose="02020603050405020304" pitchFamily="18" charset="0"/>
              </a:endParaRPr>
            </a:p>
          </p:txBody>
        </p:sp>
      </p:grpSp>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15240" y="607635"/>
            <a:ext cx="7987352" cy="523220"/>
          </a:xfrm>
          <a:prstGeom prst="rect">
            <a:avLst/>
          </a:prstGeom>
          <a:noFill/>
        </p:spPr>
        <p:txBody>
          <a:bodyPr wrap="square" rtlCol="0">
            <a:spAutoFit/>
          </a:bodyPr>
          <a:lstStyle/>
          <a:p>
            <a:r>
              <a:rPr lang="pt-BR" sz="2800" dirty="0" smtClean="0">
                <a:latin typeface="Times New Roman" panose="02020603050405020304" pitchFamily="18" charset="0"/>
                <a:cs typeface="Times New Roman" panose="02020603050405020304" pitchFamily="18" charset="0"/>
              </a:rPr>
              <a:t>C</a:t>
            </a:r>
            <a:r>
              <a:rPr lang="pt-BR" sz="2800" baseline="-25000" dirty="0" smtClean="0">
                <a:latin typeface="Times New Roman" panose="02020603050405020304" pitchFamily="18" charset="0"/>
                <a:cs typeface="Times New Roman" panose="02020603050405020304" pitchFamily="18" charset="0"/>
              </a:rPr>
              <a:t>5</a:t>
            </a:r>
            <a:r>
              <a:rPr lang="pt-BR" sz="2800" dirty="0" smtClean="0">
                <a:latin typeface="Times New Roman" panose="02020603050405020304" pitchFamily="18" charset="0"/>
                <a:cs typeface="Times New Roman" panose="02020603050405020304" pitchFamily="18" charset="0"/>
              </a:rPr>
              <a:t>H</a:t>
            </a:r>
            <a:r>
              <a:rPr lang="pt-BR" sz="2800" baseline="-25000" dirty="0" smtClean="0">
                <a:latin typeface="Times New Roman" panose="02020603050405020304" pitchFamily="18" charset="0"/>
                <a:cs typeface="Times New Roman" panose="02020603050405020304" pitchFamily="18" charset="0"/>
              </a:rPr>
              <a:t>12</a:t>
            </a:r>
            <a:r>
              <a:rPr lang="pt-BR" sz="2800" dirty="0" smtClean="0">
                <a:latin typeface="Times New Roman" panose="02020603050405020304" pitchFamily="18" charset="0"/>
                <a:cs typeface="Times New Roman" panose="02020603050405020304" pitchFamily="18" charset="0"/>
              </a:rPr>
              <a:t>O: Có 8 đồng phân</a:t>
            </a:r>
            <a:endParaRPr lang="en-US" sz="2800" baseline="-25000" dirty="0">
              <a:latin typeface="Times New Roman" panose="02020603050405020304" pitchFamily="18" charset="0"/>
              <a:cs typeface="Times New Roman" panose="02020603050405020304" pitchFamily="18" charset="0"/>
            </a:endParaRPr>
          </a:p>
        </p:txBody>
      </p:sp>
      <p:grpSp>
        <p:nvGrpSpPr>
          <p:cNvPr id="3" name="Group 2"/>
          <p:cNvGrpSpPr/>
          <p:nvPr/>
        </p:nvGrpSpPr>
        <p:grpSpPr>
          <a:xfrm>
            <a:off x="134744" y="1301556"/>
            <a:ext cx="3599056" cy="862318"/>
            <a:chOff x="134744" y="1301556"/>
            <a:chExt cx="3599056" cy="862318"/>
          </a:xfrm>
        </p:grpSpPr>
        <p:pic>
          <p:nvPicPr>
            <p:cNvPr id="2" name="Picture 1"/>
            <p:cNvPicPr>
              <a:picLocks noChangeAspect="1"/>
            </p:cNvPicPr>
            <p:nvPr/>
          </p:nvPicPr>
          <p:blipFill rotWithShape="1">
            <a:blip r:embed="rId2"/>
            <a:srcRect r="41371" b="88224"/>
            <a:stretch>
              <a:fillRect/>
            </a:stretch>
          </p:blipFill>
          <p:spPr>
            <a:xfrm>
              <a:off x="134744" y="1301556"/>
              <a:ext cx="3599056" cy="420404"/>
            </a:xfrm>
            <a:prstGeom prst="rect">
              <a:avLst/>
            </a:prstGeom>
          </p:spPr>
        </p:pic>
        <p:sp>
          <p:nvSpPr>
            <p:cNvPr id="14" name="Rectangle 13"/>
            <p:cNvSpPr/>
            <p:nvPr/>
          </p:nvSpPr>
          <p:spPr>
            <a:xfrm>
              <a:off x="421624" y="1702209"/>
              <a:ext cx="2098074"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Pentan-1-ol</a:t>
              </a:r>
              <a:endParaRPr lang="en-US" sz="2400" baseline="-25000" dirty="0">
                <a:latin typeface="Times New Roman" panose="02020603050405020304" pitchFamily="18" charset="0"/>
                <a:cs typeface="Times New Roman" panose="02020603050405020304" pitchFamily="18" charset="0"/>
              </a:endParaRPr>
            </a:p>
          </p:txBody>
        </p:sp>
      </p:grpSp>
      <p:grpSp>
        <p:nvGrpSpPr>
          <p:cNvPr id="6" name="Group 5"/>
          <p:cNvGrpSpPr/>
          <p:nvPr/>
        </p:nvGrpSpPr>
        <p:grpSpPr>
          <a:xfrm>
            <a:off x="5872878" y="838200"/>
            <a:ext cx="3129470" cy="1143000"/>
            <a:chOff x="5872878" y="838200"/>
            <a:chExt cx="3129470" cy="1143000"/>
          </a:xfrm>
        </p:grpSpPr>
        <p:pic>
          <p:nvPicPr>
            <p:cNvPr id="9" name="Picture 8"/>
            <p:cNvPicPr>
              <a:picLocks noChangeAspect="1"/>
            </p:cNvPicPr>
            <p:nvPr/>
          </p:nvPicPr>
          <p:blipFill rotWithShape="1">
            <a:blip r:embed="rId2"/>
            <a:srcRect t="54955" r="53726" b="22494"/>
            <a:stretch>
              <a:fillRect/>
            </a:stretch>
          </p:blipFill>
          <p:spPr>
            <a:xfrm>
              <a:off x="5920376" y="838200"/>
              <a:ext cx="2842624" cy="805652"/>
            </a:xfrm>
            <a:prstGeom prst="rect">
              <a:avLst/>
            </a:prstGeom>
          </p:spPr>
        </p:pic>
        <p:sp>
          <p:nvSpPr>
            <p:cNvPr id="15" name="Rectangle 14"/>
            <p:cNvSpPr/>
            <p:nvPr/>
          </p:nvSpPr>
          <p:spPr>
            <a:xfrm>
              <a:off x="5872878" y="1519535"/>
              <a:ext cx="3129470"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3-metylbutan-1-ol</a:t>
              </a:r>
              <a:endParaRPr lang="en-US" sz="2400" baseline="-25000" dirty="0">
                <a:latin typeface="Times New Roman" panose="02020603050405020304" pitchFamily="18" charset="0"/>
                <a:cs typeface="Times New Roman" panose="02020603050405020304" pitchFamily="18" charset="0"/>
              </a:endParaRPr>
            </a:p>
          </p:txBody>
        </p:sp>
      </p:grpSp>
      <p:grpSp>
        <p:nvGrpSpPr>
          <p:cNvPr id="4" name="Group 3"/>
          <p:cNvGrpSpPr/>
          <p:nvPr/>
        </p:nvGrpSpPr>
        <p:grpSpPr>
          <a:xfrm>
            <a:off x="187146" y="2382949"/>
            <a:ext cx="2982324" cy="1071860"/>
            <a:chOff x="187146" y="2382949"/>
            <a:chExt cx="2982324" cy="1071860"/>
          </a:xfrm>
        </p:grpSpPr>
        <p:pic>
          <p:nvPicPr>
            <p:cNvPr id="7" name="Picture 6"/>
            <p:cNvPicPr>
              <a:picLocks noChangeAspect="1"/>
            </p:cNvPicPr>
            <p:nvPr/>
          </p:nvPicPr>
          <p:blipFill rotWithShape="1">
            <a:blip r:embed="rId2"/>
            <a:srcRect t="10543" r="51418" b="66053"/>
            <a:stretch>
              <a:fillRect/>
            </a:stretch>
          </p:blipFill>
          <p:spPr>
            <a:xfrm>
              <a:off x="187146" y="2382949"/>
              <a:ext cx="2982324" cy="835516"/>
            </a:xfrm>
            <a:prstGeom prst="rect">
              <a:avLst/>
            </a:prstGeom>
          </p:spPr>
        </p:pic>
        <p:sp>
          <p:nvSpPr>
            <p:cNvPr id="16" name="Rectangle 15"/>
            <p:cNvSpPr/>
            <p:nvPr/>
          </p:nvSpPr>
          <p:spPr>
            <a:xfrm>
              <a:off x="421624" y="2993144"/>
              <a:ext cx="2098074"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Pentan-2-ol</a:t>
              </a:r>
              <a:endParaRPr lang="en-US" sz="2400" baseline="-25000" dirty="0">
                <a:latin typeface="Times New Roman" panose="02020603050405020304" pitchFamily="18" charset="0"/>
                <a:cs typeface="Times New Roman" panose="02020603050405020304" pitchFamily="18" charset="0"/>
              </a:endParaRPr>
            </a:p>
          </p:txBody>
        </p:sp>
      </p:grpSp>
      <p:grpSp>
        <p:nvGrpSpPr>
          <p:cNvPr id="5" name="Group 4"/>
          <p:cNvGrpSpPr/>
          <p:nvPr/>
        </p:nvGrpSpPr>
        <p:grpSpPr>
          <a:xfrm>
            <a:off x="196503" y="3699228"/>
            <a:ext cx="2877886" cy="1207846"/>
            <a:chOff x="196503" y="3699228"/>
            <a:chExt cx="2877886" cy="1207846"/>
          </a:xfrm>
        </p:grpSpPr>
        <p:pic>
          <p:nvPicPr>
            <p:cNvPr id="8" name="Picture 7"/>
            <p:cNvPicPr>
              <a:picLocks noChangeAspect="1"/>
            </p:cNvPicPr>
            <p:nvPr/>
          </p:nvPicPr>
          <p:blipFill rotWithShape="1">
            <a:blip r:embed="rId2"/>
            <a:srcRect t="33397" r="50978" b="44849"/>
            <a:stretch>
              <a:fillRect/>
            </a:stretch>
          </p:blipFill>
          <p:spPr>
            <a:xfrm>
              <a:off x="196503" y="3699228"/>
              <a:ext cx="2877886" cy="742680"/>
            </a:xfrm>
            <a:prstGeom prst="rect">
              <a:avLst/>
            </a:prstGeom>
          </p:spPr>
        </p:pic>
        <p:sp>
          <p:nvSpPr>
            <p:cNvPr id="17" name="Rectangle 16"/>
            <p:cNvSpPr/>
            <p:nvPr/>
          </p:nvSpPr>
          <p:spPr>
            <a:xfrm>
              <a:off x="421624" y="4445409"/>
              <a:ext cx="2098074"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Pentan-3-ol</a:t>
              </a:r>
              <a:endParaRPr lang="en-US" sz="2400" baseline="-25000" dirty="0">
                <a:latin typeface="Times New Roman" panose="02020603050405020304" pitchFamily="18" charset="0"/>
                <a:cs typeface="Times New Roman" panose="02020603050405020304" pitchFamily="18" charset="0"/>
              </a:endParaRPr>
            </a:p>
          </p:txBody>
        </p:sp>
      </p:grpSp>
      <p:grpSp>
        <p:nvGrpSpPr>
          <p:cNvPr id="10" name="Group 9"/>
          <p:cNvGrpSpPr/>
          <p:nvPr/>
        </p:nvGrpSpPr>
        <p:grpSpPr>
          <a:xfrm>
            <a:off x="5872878" y="2086426"/>
            <a:ext cx="3129470" cy="1266374"/>
            <a:chOff x="5872878" y="2086426"/>
            <a:chExt cx="3129470" cy="1266374"/>
          </a:xfrm>
        </p:grpSpPr>
        <p:pic>
          <p:nvPicPr>
            <p:cNvPr id="1026" name="Picture 2" descr="Giải bài tập Hóa học 11 | Để học tốt hóa học 11"/>
            <p:cNvPicPr>
              <a:picLocks noChangeAspect="1" noChangeArrowheads="1"/>
            </p:cNvPicPr>
            <p:nvPr/>
          </p:nvPicPr>
          <p:blipFill rotWithShape="1">
            <a:blip r:embed="rId3">
              <a:extLst>
                <a:ext uri="{28A0092B-C50C-407E-A947-70E740481C1C}">
                  <a14:useLocalDpi xmlns:a14="http://schemas.microsoft.com/office/drawing/2010/main" val="0"/>
                </a:ext>
              </a:extLst>
            </a:blip>
            <a:srcRect t="76857" r="61080" b="88"/>
            <a:stretch>
              <a:fillRect/>
            </a:stretch>
          </p:blipFill>
          <p:spPr bwMode="auto">
            <a:xfrm>
              <a:off x="6096000" y="2086426"/>
              <a:ext cx="2348856" cy="809174"/>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872878" y="2891135"/>
              <a:ext cx="3129470"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3-metylbutan-2-ol</a:t>
              </a:r>
              <a:endParaRPr lang="en-US" sz="2400" baseline="-25000" dirty="0">
                <a:latin typeface="Times New Roman" panose="02020603050405020304" pitchFamily="18" charset="0"/>
                <a:cs typeface="Times New Roman" panose="02020603050405020304" pitchFamily="18" charset="0"/>
              </a:endParaRPr>
            </a:p>
          </p:txBody>
        </p:sp>
      </p:grpSp>
      <p:grpSp>
        <p:nvGrpSpPr>
          <p:cNvPr id="11" name="Group 10"/>
          <p:cNvGrpSpPr/>
          <p:nvPr/>
        </p:nvGrpSpPr>
        <p:grpSpPr>
          <a:xfrm>
            <a:off x="5872878" y="3516512"/>
            <a:ext cx="3129470" cy="1512688"/>
            <a:chOff x="5872878" y="3516512"/>
            <a:chExt cx="3129470" cy="1512688"/>
          </a:xfrm>
        </p:grpSpPr>
        <p:sp>
          <p:nvSpPr>
            <p:cNvPr id="20" name="Rectangle 19"/>
            <p:cNvSpPr/>
            <p:nvPr/>
          </p:nvSpPr>
          <p:spPr>
            <a:xfrm>
              <a:off x="5872878" y="4567535"/>
              <a:ext cx="3129470"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2-metylbutan-2-ol</a:t>
              </a:r>
              <a:endParaRPr lang="en-US" sz="2400" baseline="-25000" dirty="0">
                <a:latin typeface="Times New Roman" panose="02020603050405020304" pitchFamily="18" charset="0"/>
                <a:cs typeface="Times New Roman" panose="02020603050405020304" pitchFamily="18" charset="0"/>
              </a:endParaRPr>
            </a:p>
          </p:txBody>
        </p:sp>
        <p:pic>
          <p:nvPicPr>
            <p:cNvPr id="21" name="Picture 6" descr="Giải bài tập Hóa học 11 | Để học tốt hóa học 11"/>
            <p:cNvPicPr>
              <a:picLocks noChangeAspect="1" noChangeArrowheads="1"/>
            </p:cNvPicPr>
            <p:nvPr/>
          </p:nvPicPr>
          <p:blipFill rotWithShape="1">
            <a:blip r:embed="rId4">
              <a:extLst>
                <a:ext uri="{28A0092B-C50C-407E-A947-70E740481C1C}">
                  <a14:useLocalDpi xmlns:a14="http://schemas.microsoft.com/office/drawing/2010/main" val="0"/>
                </a:ext>
              </a:extLst>
            </a:blip>
            <a:srcRect r="64828" b="64146"/>
            <a:stretch>
              <a:fillRect/>
            </a:stretch>
          </p:blipFill>
          <p:spPr bwMode="auto">
            <a:xfrm>
              <a:off x="5994448" y="3516512"/>
              <a:ext cx="2292662" cy="113168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6" name="Group 25"/>
          <p:cNvGrpSpPr/>
          <p:nvPr/>
        </p:nvGrpSpPr>
        <p:grpSpPr>
          <a:xfrm>
            <a:off x="5731737" y="5257800"/>
            <a:ext cx="3275963" cy="1143000"/>
            <a:chOff x="5731737" y="5257800"/>
            <a:chExt cx="3275963" cy="1143000"/>
          </a:xfrm>
        </p:grpSpPr>
        <p:pic>
          <p:nvPicPr>
            <p:cNvPr id="22" name="Picture 6" descr="Giải bài tập Hóa học 11 | Để học tốt hóa học 11"/>
            <p:cNvPicPr>
              <a:picLocks noChangeAspect="1" noChangeArrowheads="1"/>
            </p:cNvPicPr>
            <p:nvPr/>
          </p:nvPicPr>
          <p:blipFill rotWithShape="1">
            <a:blip r:embed="rId4">
              <a:extLst>
                <a:ext uri="{28A0092B-C50C-407E-A947-70E740481C1C}">
                  <a14:useLocalDpi xmlns:a14="http://schemas.microsoft.com/office/drawing/2010/main" val="0"/>
                </a:ext>
              </a:extLst>
            </a:blip>
            <a:srcRect t="38056" r="53593" b="39618"/>
            <a:stretch>
              <a:fillRect/>
            </a:stretch>
          </p:blipFill>
          <p:spPr bwMode="auto">
            <a:xfrm>
              <a:off x="5731737" y="5257800"/>
              <a:ext cx="3013188" cy="701946"/>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p:nvSpPr>
          <p:spPr>
            <a:xfrm>
              <a:off x="5878230" y="5939135"/>
              <a:ext cx="3129470"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2-metylbutan-1-ol</a:t>
              </a:r>
              <a:endParaRPr lang="en-US" sz="2400" baseline="-25000" dirty="0">
                <a:latin typeface="Times New Roman" panose="02020603050405020304" pitchFamily="18" charset="0"/>
                <a:cs typeface="Times New Roman" panose="02020603050405020304" pitchFamily="18" charset="0"/>
              </a:endParaRPr>
            </a:p>
          </p:txBody>
        </p:sp>
      </p:grpSp>
      <p:grpSp>
        <p:nvGrpSpPr>
          <p:cNvPr id="27" name="Group 26"/>
          <p:cNvGrpSpPr/>
          <p:nvPr/>
        </p:nvGrpSpPr>
        <p:grpSpPr>
          <a:xfrm>
            <a:off x="2590800" y="4701234"/>
            <a:ext cx="3129470" cy="1699566"/>
            <a:chOff x="2590800" y="4701234"/>
            <a:chExt cx="3129470" cy="1699566"/>
          </a:xfrm>
        </p:grpSpPr>
        <p:pic>
          <p:nvPicPr>
            <p:cNvPr id="24" name="Picture 6" descr="Giải bài tập Hóa học 11 | Để học tốt hóa học 11"/>
            <p:cNvPicPr>
              <a:picLocks noChangeAspect="1" noChangeArrowheads="1"/>
            </p:cNvPicPr>
            <p:nvPr/>
          </p:nvPicPr>
          <p:blipFill rotWithShape="1">
            <a:blip r:embed="rId4">
              <a:extLst>
                <a:ext uri="{28A0092B-C50C-407E-A947-70E740481C1C}">
                  <a14:useLocalDpi xmlns:a14="http://schemas.microsoft.com/office/drawing/2010/main" val="0"/>
                </a:ext>
              </a:extLst>
            </a:blip>
            <a:srcRect t="61876" r="62029" b="914"/>
            <a:stretch>
              <a:fillRect/>
            </a:stretch>
          </p:blipFill>
          <p:spPr bwMode="auto">
            <a:xfrm>
              <a:off x="2882128" y="4701234"/>
              <a:ext cx="2457578" cy="1166166"/>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2590800" y="5939135"/>
              <a:ext cx="3129470"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2,2-đimetylpropan-1-ol</a:t>
              </a:r>
              <a:endParaRPr lang="en-US" sz="2400" baseline="-25000" dirty="0">
                <a:latin typeface="Times New Roman" panose="02020603050405020304" pitchFamily="18" charset="0"/>
                <a:cs typeface="Times New Roman" panose="02020603050405020304" pitchFamily="18" charset="0"/>
              </a:endParaRPr>
            </a:p>
          </p:txBody>
        </p:sp>
      </p:grpSp>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TextBox 13"/>
          <p:cNvSpPr txBox="1">
            <a:spLocks noChangeArrowheads="1"/>
          </p:cNvSpPr>
          <p:nvPr/>
        </p:nvSpPr>
        <p:spPr bwMode="auto">
          <a:xfrm>
            <a:off x="30480" y="609600"/>
            <a:ext cx="8991600" cy="523220"/>
          </a:xfrm>
          <a:prstGeom prst="rect">
            <a:avLst/>
          </a:prstGeom>
          <a:noFill/>
          <a:ln w="9525">
            <a:noFill/>
            <a:miter lim="800000"/>
          </a:ln>
        </p:spPr>
        <p:txBody>
          <a:bodyPr wrap="square">
            <a:spAutoFit/>
          </a:bodyPr>
          <a:lstStyle/>
          <a:p>
            <a:r>
              <a:rPr lang="en-US" sz="2800" b="1" dirty="0" err="1" smtClean="0">
                <a:solidFill>
                  <a:srgbClr val="002060"/>
                </a:solidFill>
                <a:latin typeface="Times New Roman" panose="02020603050405020304" pitchFamily="18" charset="0"/>
                <a:cs typeface="Times New Roman" panose="02020603050405020304" pitchFamily="18" charset="0"/>
              </a:rPr>
              <a:t>Bài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tập</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2: </a:t>
            </a:r>
            <a:r>
              <a:rPr lang="pt-BR" sz="2800" dirty="0" smtClean="0">
                <a:latin typeface="Times New Roman" panose="02020603050405020304" pitchFamily="18" charset="0"/>
                <a:cs typeface="Times New Roman" panose="02020603050405020304" pitchFamily="18" charset="0"/>
              </a:rPr>
              <a:t>Gọi </a:t>
            </a:r>
            <a:r>
              <a:rPr lang="pt-BR" sz="2800" dirty="0">
                <a:latin typeface="Times New Roman" panose="02020603050405020304" pitchFamily="18" charset="0"/>
                <a:cs typeface="Times New Roman" panose="02020603050405020304" pitchFamily="18" charset="0"/>
              </a:rPr>
              <a:t>tên ancol có công thức cấu tạo:</a:t>
            </a:r>
            <a:endParaRPr lang="pt-BR" sz="2800" b="1" u="sng" dirty="0" smtClean="0">
              <a:latin typeface="Times New Roman" panose="02020603050405020304" pitchFamily="18" charset="0"/>
              <a:cs typeface="Times New Roman" panose="02020603050405020304" pitchFamily="18" charset="0"/>
            </a:endParaRPr>
          </a:p>
        </p:txBody>
      </p:sp>
      <p:sp>
        <p:nvSpPr>
          <p:cNvPr id="2" name="Rectangle 1"/>
          <p:cNvSpPr/>
          <p:nvPr/>
        </p:nvSpPr>
        <p:spPr>
          <a:xfrm>
            <a:off x="4876800" y="3955175"/>
            <a:ext cx="2141355" cy="523220"/>
          </a:xfrm>
          <a:prstGeom prst="rect">
            <a:avLst/>
          </a:prstGeom>
        </p:spPr>
        <p:txBody>
          <a:bodyPr wrap="none">
            <a:spAutoFit/>
          </a:bodyPr>
          <a:lstStyle/>
          <a:p>
            <a:r>
              <a:rPr lang="pt-BR" sz="2800" b="1" u="sng" dirty="0" smtClean="0">
                <a:latin typeface="Times New Roman" panose="02020603050405020304" pitchFamily="18" charset="0"/>
                <a:cs typeface="Times New Roman" panose="02020603050405020304" pitchFamily="18" charset="0"/>
              </a:rPr>
              <a:t>ĐÁP ÁN:</a:t>
            </a:r>
            <a:r>
              <a:rPr lang="pt-BR" sz="2800" b="1" dirty="0" smtClean="0">
                <a:latin typeface="Times New Roman" panose="02020603050405020304" pitchFamily="18" charset="0"/>
                <a:cs typeface="Times New Roman" panose="02020603050405020304" pitchFamily="18" charset="0"/>
              </a:rPr>
              <a:t> B  </a:t>
            </a:r>
            <a:endParaRPr lang="pt-BR" sz="2800" b="1" u="sng"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2"/>
          <a:srcRect l="6862" t="34046" r="50441"/>
          <a:stretch>
            <a:fillRect/>
          </a:stretch>
        </p:blipFill>
        <p:spPr>
          <a:xfrm>
            <a:off x="762000" y="1459040"/>
            <a:ext cx="5638800" cy="1173150"/>
          </a:xfrm>
          <a:prstGeom prst="rect">
            <a:avLst/>
          </a:prstGeom>
        </p:spPr>
      </p:pic>
      <p:sp>
        <p:nvSpPr>
          <p:cNvPr id="8" name="Rectangle 7"/>
          <p:cNvSpPr/>
          <p:nvPr/>
        </p:nvSpPr>
        <p:spPr>
          <a:xfrm>
            <a:off x="609600" y="2796258"/>
            <a:ext cx="3505200" cy="2677656"/>
          </a:xfrm>
          <a:prstGeom prst="rect">
            <a:avLst/>
          </a:prstGeom>
        </p:spPr>
        <p:txBody>
          <a:bodyPr wrap="square">
            <a:spAutoFit/>
          </a:bodyPr>
          <a:lstStyle/>
          <a:p>
            <a:pPr marL="514350" indent="-514350">
              <a:lnSpc>
                <a:spcPct val="150000"/>
              </a:lnSpc>
              <a:buAutoNum type="alphaUcPeriod"/>
            </a:pPr>
            <a:r>
              <a:rPr lang="pt-BR" sz="2800" dirty="0" smtClean="0">
                <a:latin typeface="Times New Roman" panose="02020603050405020304" pitchFamily="18" charset="0"/>
                <a:cs typeface="Times New Roman" panose="02020603050405020304" pitchFamily="18" charset="0"/>
              </a:rPr>
              <a:t>Hexan-1-ol</a:t>
            </a:r>
            <a:endParaRPr lang="pt-BR" sz="2800" dirty="0" smtClean="0">
              <a:latin typeface="Times New Roman" panose="02020603050405020304" pitchFamily="18" charset="0"/>
              <a:cs typeface="Times New Roman" panose="02020603050405020304" pitchFamily="18" charset="0"/>
            </a:endParaRPr>
          </a:p>
          <a:p>
            <a:pPr marL="514350" indent="-514350">
              <a:lnSpc>
                <a:spcPct val="150000"/>
              </a:lnSpc>
              <a:buFontTx/>
              <a:buAutoNum type="alphaUcPeriod"/>
            </a:pPr>
            <a:r>
              <a:rPr lang="pt-BR" sz="2800" dirty="0" smtClean="0">
                <a:latin typeface="Times New Roman" panose="02020603050405020304" pitchFamily="18" charset="0"/>
                <a:cs typeface="Times New Roman" panose="02020603050405020304" pitchFamily="18" charset="0"/>
              </a:rPr>
              <a:t>Hexan-2-ol</a:t>
            </a:r>
            <a:endParaRPr lang="pt-BR" sz="2800" dirty="0">
              <a:latin typeface="Times New Roman" panose="02020603050405020304" pitchFamily="18" charset="0"/>
              <a:cs typeface="Times New Roman" panose="02020603050405020304" pitchFamily="18" charset="0"/>
            </a:endParaRPr>
          </a:p>
          <a:p>
            <a:pPr marL="514350" indent="-514350">
              <a:lnSpc>
                <a:spcPct val="150000"/>
              </a:lnSpc>
              <a:buFontTx/>
              <a:buAutoNum type="alphaUcPeriod"/>
            </a:pPr>
            <a:r>
              <a:rPr lang="pt-BR" sz="2800" dirty="0" smtClean="0">
                <a:latin typeface="Times New Roman" panose="02020603050405020304" pitchFamily="18" charset="0"/>
                <a:cs typeface="Times New Roman" panose="02020603050405020304" pitchFamily="18" charset="0"/>
              </a:rPr>
              <a:t>Hexan-3-ol</a:t>
            </a:r>
            <a:endParaRPr lang="pt-BR" sz="2800" dirty="0">
              <a:latin typeface="Times New Roman" panose="02020603050405020304" pitchFamily="18" charset="0"/>
              <a:cs typeface="Times New Roman" panose="02020603050405020304" pitchFamily="18" charset="0"/>
            </a:endParaRPr>
          </a:p>
          <a:p>
            <a:pPr marL="514350" indent="-514350">
              <a:lnSpc>
                <a:spcPct val="150000"/>
              </a:lnSpc>
              <a:buFontTx/>
              <a:buAutoNum type="alphaUcPeriod"/>
            </a:pPr>
            <a:r>
              <a:rPr lang="pt-BR" sz="2800" dirty="0" smtClean="0">
                <a:latin typeface="Times New Roman" panose="02020603050405020304" pitchFamily="18" charset="0"/>
                <a:cs typeface="Times New Roman" panose="02020603050405020304" pitchFamily="18" charset="0"/>
              </a:rPr>
              <a:t>Hexan-5-ol</a:t>
            </a:r>
            <a:endParaRPr lang="pt-BR" sz="2800" dirty="0">
              <a:latin typeface="Times New Roman" panose="02020603050405020304" pitchFamily="18" charset="0"/>
              <a:cs typeface="Times New Roman" panose="02020603050405020304" pitchFamily="18" charset="0"/>
            </a:endParaRPr>
          </a:p>
        </p:txBody>
      </p:sp>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TextBox 13"/>
          <p:cNvSpPr txBox="1">
            <a:spLocks noChangeArrowheads="1"/>
          </p:cNvSpPr>
          <p:nvPr/>
        </p:nvSpPr>
        <p:spPr bwMode="auto">
          <a:xfrm>
            <a:off x="30480" y="609600"/>
            <a:ext cx="8991600" cy="1384995"/>
          </a:xfrm>
          <a:prstGeom prst="rect">
            <a:avLst/>
          </a:prstGeom>
          <a:noFill/>
          <a:ln w="9525">
            <a:noFill/>
            <a:miter lim="800000"/>
          </a:ln>
        </p:spPr>
        <p:txBody>
          <a:bodyPr wrap="square">
            <a:spAutoFit/>
          </a:bodyPr>
          <a:lstStyle/>
          <a:p>
            <a:pPr lvl="0"/>
            <a:r>
              <a:rPr lang="en-US" sz="2800" b="1" dirty="0" err="1" smtClean="0">
                <a:solidFill>
                  <a:srgbClr val="002060"/>
                </a:solidFill>
                <a:latin typeface="Times New Roman" panose="02020603050405020304" pitchFamily="18" charset="0"/>
                <a:cs typeface="Times New Roman" panose="02020603050405020304" pitchFamily="18" charset="0"/>
              </a:rPr>
              <a:t>Bài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tập</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3: </a:t>
            </a:r>
            <a:r>
              <a:rPr lang="pt-BR" sz="2800" dirty="0" smtClean="0">
                <a:latin typeface="Times New Roman" panose="02020603050405020304" pitchFamily="18" charset="0"/>
                <a:cs typeface="Times New Roman" panose="02020603050405020304" pitchFamily="18" charset="0"/>
              </a:rPr>
              <a:t>Viết phương trình hóa học xảy ra của phản ứng giữa etanol với: Na; CuO, có đun nóng; axit bromhidric (HBr), có xúc tác.</a:t>
            </a:r>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152400" y="2226557"/>
            <a:ext cx="962123" cy="523220"/>
          </a:xfrm>
          <a:prstGeom prst="rect">
            <a:avLst/>
          </a:prstGeom>
        </p:spPr>
        <p:txBody>
          <a:bodyPr wrap="none">
            <a:spAutoFit/>
          </a:bodyPr>
          <a:lstStyle/>
          <a:p>
            <a:r>
              <a:rPr lang="pt-BR" sz="2800" b="1" u="sng" dirty="0">
                <a:latin typeface="Times New Roman" panose="02020603050405020304" pitchFamily="18" charset="0"/>
                <a:cs typeface="Times New Roman" panose="02020603050405020304" pitchFamily="18" charset="0"/>
              </a:rPr>
              <a:t>Giải:</a:t>
            </a:r>
            <a:endParaRPr lang="pt-BR" sz="2800"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28" name="Rectangle 27"/>
              <p:cNvSpPr/>
              <p:nvPr/>
            </p:nvSpPr>
            <p:spPr>
              <a:xfrm>
                <a:off x="422910" y="5246317"/>
                <a:ext cx="8763000" cy="77354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C</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5</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HBr</a:t>
                </a:r>
                <a:r>
                  <a:rPr lang="en-US" sz="32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3200" i="1" smtClean="0">
                            <a:latin typeface="Cambria Math" panose="02040503050406030204" pitchFamily="18" charset="0"/>
                            <a:cs typeface="Times New Roman" panose="02020603050405020304" pitchFamily="18" charset="0"/>
                          </a:rPr>
                        </m:ctrlPr>
                      </m:groupChrPr>
                      <m:e>
                        <m:r>
                          <m:rPr>
                            <m:brk m:alnAt="2"/>
                          </m:rPr>
                          <a:rPr lang="en-US" sz="3200" b="0" i="0" smtClean="0">
                            <a:latin typeface="Cambria Math" panose="02040503050406030204" pitchFamily="18" charset="0"/>
                            <a:cs typeface="Times New Roman" panose="02020603050405020304" pitchFamily="18" charset="0"/>
                          </a:rPr>
                          <m:t> </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xt</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to</m:t>
                        </m:r>
                        <m:r>
                          <a:rPr lang="en-US" sz="3200" b="0" i="0" baseline="30000" smtClean="0">
                            <a:latin typeface="Cambria Math" panose="02040503050406030204" pitchFamily="18" charset="0"/>
                            <a:cs typeface="Times New Roman" panose="02020603050405020304" pitchFamily="18" charset="0"/>
                          </a:rPr>
                          <m:t>   </m:t>
                        </m:r>
                      </m:e>
                    </m:groupChr>
                  </m:oMath>
                </a14:m>
                <a:r>
                  <a:rPr lang="en-US" sz="3200" dirty="0" smtClean="0">
                    <a:latin typeface="Times New Roman" panose="02020603050405020304" pitchFamily="18" charset="0"/>
                    <a:cs typeface="Times New Roman" panose="02020603050405020304" pitchFamily="18" charset="0"/>
                  </a:rPr>
                  <a:t> C</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5</a:t>
                </a:r>
                <a:r>
                  <a:rPr lang="en-US" sz="3200" dirty="0" smtClean="0">
                    <a:latin typeface="Times New Roman" panose="02020603050405020304" pitchFamily="18" charset="0"/>
                    <a:cs typeface="Times New Roman" panose="02020603050405020304" pitchFamily="18" charset="0"/>
                  </a:rPr>
                  <a:t>Br </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O</a:t>
                </a:r>
                <a:endParaRPr lang="en-US" sz="3200" dirty="0">
                  <a:latin typeface="Times New Roman" panose="02020603050405020304" pitchFamily="18" charset="0"/>
                  <a:cs typeface="Times New Roman" panose="02020603050405020304" pitchFamily="18" charset="0"/>
                </a:endParaRPr>
              </a:p>
            </p:txBody>
          </p:sp>
        </mc:Choice>
        <mc:Fallback>
          <p:sp>
            <p:nvSpPr>
              <p:cNvPr id="28" name="Rectangle 27"/>
              <p:cNvSpPr>
                <a:spLocks noRot="1" noChangeAspect="1" noMove="1" noResize="1" noEditPoints="1" noAdjustHandles="1" noChangeArrowheads="1" noChangeShapeType="1" noTextEdit="1"/>
              </p:cNvSpPr>
              <p:nvPr/>
            </p:nvSpPr>
            <p:spPr>
              <a:xfrm>
                <a:off x="422910" y="5246317"/>
                <a:ext cx="8763000" cy="773545"/>
              </a:xfrm>
              <a:prstGeom prst="rect">
                <a:avLst/>
              </a:prstGeom>
              <a:blipFill rotWithShape="1">
                <a:blip r:embed="rId2"/>
                <a:stretch>
                  <a:fillRect t="-7299" b="8"/>
                </a:stretch>
              </a:blipFill>
            </p:spPr>
            <p:txBody>
              <a:bodyPr/>
              <a:lstStyle/>
              <a:p>
                <a:r>
                  <a:rPr lang="en-US" altLang="en-US">
                    <a:noFill/>
                  </a:rPr>
                  <a:t> </a:t>
                </a:r>
              </a:p>
            </p:txBody>
          </p:sp>
        </mc:Fallback>
      </mc:AlternateContent>
      <p:sp>
        <p:nvSpPr>
          <p:cNvPr id="29" name="Rectangle 28"/>
          <p:cNvSpPr/>
          <p:nvPr/>
        </p:nvSpPr>
        <p:spPr>
          <a:xfrm>
            <a:off x="323600" y="3197231"/>
            <a:ext cx="8763000" cy="58477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2C</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5</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+ 2Na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2C</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H</a:t>
            </a:r>
            <a:r>
              <a:rPr lang="en-US" sz="3200" baseline="-25000" dirty="0">
                <a:latin typeface="Times New Roman" panose="02020603050405020304" pitchFamily="18" charset="0"/>
                <a:cs typeface="Times New Roman" panose="02020603050405020304" pitchFamily="18" charset="0"/>
              </a:rPr>
              <a:t>5</a:t>
            </a:r>
            <a:r>
              <a:rPr lang="en-US" sz="3200" dirty="0">
                <a:latin typeface="Times New Roman" panose="02020603050405020304" pitchFamily="18" charset="0"/>
                <a:cs typeface="Times New Roman" panose="02020603050405020304" pitchFamily="18" charset="0"/>
              </a:rPr>
              <a:t>ONa + </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2</a:t>
            </a:r>
            <a:r>
              <a:rPr lang="en-US" sz="3200" baseline="30000" dirty="0" smtClean="0">
                <a:latin typeface="Times New Roman" panose="02020603050405020304" pitchFamily="18" charset="0"/>
                <a:cs typeface="Times New Roman" panose="02020603050405020304" pitchFamily="18" charset="0"/>
              </a:rPr>
              <a:t>↑</a:t>
            </a:r>
            <a:endParaRPr lang="en-US" sz="3200" baseline="30000"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10" name="Rectangle 9"/>
              <p:cNvSpPr/>
              <p:nvPr/>
            </p:nvSpPr>
            <p:spPr>
              <a:xfrm>
                <a:off x="300740" y="4182246"/>
                <a:ext cx="8763000" cy="77354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C</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H</a:t>
                </a:r>
                <a:r>
                  <a:rPr lang="en-US" sz="3200" baseline="-25000" dirty="0">
                    <a:latin typeface="Times New Roman" panose="02020603050405020304" pitchFamily="18" charset="0"/>
                    <a:cs typeface="Times New Roman" panose="02020603050405020304" pitchFamily="18" charset="0"/>
                  </a:rPr>
                  <a:t>5</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CuO</a:t>
                </a:r>
                <a:r>
                  <a:rPr lang="en-US" sz="32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3200" i="1" smtClean="0">
                            <a:latin typeface="Cambria Math" panose="02040503050406030204" pitchFamily="18" charset="0"/>
                            <a:cs typeface="Times New Roman" panose="02020603050405020304" pitchFamily="18" charset="0"/>
                          </a:rPr>
                        </m:ctrlPr>
                      </m:groupChrPr>
                      <m:e>
                        <m:r>
                          <m:rPr>
                            <m:brk m:alnAt="2"/>
                          </m:rPr>
                          <a:rPr lang="en-US" sz="3200" b="0" i="0" smtClean="0">
                            <a:latin typeface="Cambria Math" panose="02040503050406030204" pitchFamily="18" charset="0"/>
                            <a:cs typeface="Times New Roman" panose="02020603050405020304" pitchFamily="18" charset="0"/>
                          </a:rPr>
                          <m:t> </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to</m:t>
                        </m:r>
                        <m:r>
                          <a:rPr lang="en-US" sz="3200" b="0" i="0" baseline="30000" smtClean="0">
                            <a:latin typeface="Cambria Math" panose="02040503050406030204" pitchFamily="18" charset="0"/>
                            <a:cs typeface="Times New Roman" panose="02020603050405020304" pitchFamily="18" charset="0"/>
                          </a:rPr>
                          <m:t>     </m:t>
                        </m:r>
                      </m:e>
                    </m:groupChr>
                  </m:oMath>
                </a14:m>
                <a:r>
                  <a:rPr lang="en-US" sz="3200" dirty="0" smtClean="0">
                    <a:latin typeface="Times New Roman" panose="02020603050405020304" pitchFamily="18" charset="0"/>
                    <a:cs typeface="Times New Roman" panose="02020603050405020304" pitchFamily="18" charset="0"/>
                  </a:rPr>
                  <a:t> CH</a:t>
                </a:r>
                <a:r>
                  <a:rPr lang="en-US" sz="3200" baseline="-25000" dirty="0" smtClean="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CHO +  </a:t>
                </a:r>
                <a:r>
                  <a:rPr lang="en-US" sz="3200" dirty="0" err="1" smtClean="0">
                    <a:latin typeface="Times New Roman" panose="02020603050405020304" pitchFamily="18" charset="0"/>
                    <a:cs typeface="Times New Roman" panose="02020603050405020304" pitchFamily="18" charset="0"/>
                  </a:rPr>
                  <a:t>Cu↓</a:t>
                </a:r>
                <a:r>
                  <a:rPr lang="en-US" sz="3200" baseline="-25000" dirty="0" err="1" smtClean="0">
                    <a:latin typeface="Times New Roman" panose="02020603050405020304" pitchFamily="18" charset="0"/>
                    <a:cs typeface="Times New Roman" panose="02020603050405020304" pitchFamily="18" charset="0"/>
                  </a:rPr>
                  <a:t>đỏ</a:t>
                </a:r>
                <a:r>
                  <a:rPr lang="en-US" sz="3200" dirty="0" smtClean="0">
                    <a:latin typeface="Times New Roman" panose="02020603050405020304" pitchFamily="18" charset="0"/>
                    <a:cs typeface="Times New Roman" panose="02020603050405020304" pitchFamily="18" charset="0"/>
                  </a:rPr>
                  <a:t>   + H</a:t>
                </a:r>
                <a:r>
                  <a:rPr lang="en-US" sz="3200" baseline="-25000" dirty="0" smtClean="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O</a:t>
                </a:r>
                <a:endParaRPr lang="en-US" sz="3200" dirty="0">
                  <a:latin typeface="Times New Roman" panose="02020603050405020304" pitchFamily="18" charset="0"/>
                  <a:cs typeface="Times New Roman" panose="02020603050405020304" pitchFamily="18" charset="0"/>
                </a:endParaRPr>
              </a:p>
            </p:txBody>
          </p:sp>
        </mc:Choice>
        <mc:Fallback>
          <p:sp>
            <p:nvSpPr>
              <p:cNvPr id="10" name="Rectangle 9"/>
              <p:cNvSpPr>
                <a:spLocks noRot="1" noChangeAspect="1" noMove="1" noResize="1" noEditPoints="1" noAdjustHandles="1" noChangeArrowheads="1" noChangeShapeType="1" noTextEdit="1"/>
              </p:cNvSpPr>
              <p:nvPr/>
            </p:nvSpPr>
            <p:spPr>
              <a:xfrm>
                <a:off x="300740" y="4182246"/>
                <a:ext cx="8763000" cy="773545"/>
              </a:xfrm>
              <a:prstGeom prst="rect">
                <a:avLst/>
              </a:prstGeom>
              <a:blipFill rotWithShape="1">
                <a:blip r:embed="rId3"/>
                <a:stretch>
                  <a:fillRect l="-4" t="-7241" r="4" b="32"/>
                </a:stretch>
              </a:blipFill>
            </p:spPr>
            <p:txBody>
              <a:bodyPr/>
              <a:lstStyle/>
              <a:p>
                <a:r>
                  <a:rPr lang="en-US" altLang="en-US">
                    <a:noFill/>
                  </a:rPr>
                  <a:t> </a:t>
                </a:r>
              </a:p>
            </p:txBody>
          </p:sp>
        </mc:Fallback>
      </mc:AlternateContent>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TextBox 13"/>
          <p:cNvSpPr txBox="1">
            <a:spLocks noChangeArrowheads="1"/>
          </p:cNvSpPr>
          <p:nvPr/>
        </p:nvSpPr>
        <p:spPr bwMode="auto">
          <a:xfrm>
            <a:off x="30480" y="609600"/>
            <a:ext cx="9113520" cy="1384995"/>
          </a:xfrm>
          <a:prstGeom prst="rect">
            <a:avLst/>
          </a:prstGeom>
          <a:noFill/>
          <a:ln w="9525">
            <a:noFill/>
            <a:miter lim="800000"/>
          </a:ln>
        </p:spPr>
        <p:txBody>
          <a:bodyPr wrap="square">
            <a:spAutoFit/>
          </a:bodyPr>
          <a:lstStyle/>
          <a:p>
            <a:pPr lvl="0"/>
            <a:r>
              <a:rPr lang="en-US" sz="2800" b="1" dirty="0" err="1" smtClean="0">
                <a:solidFill>
                  <a:srgbClr val="002060"/>
                </a:solidFill>
                <a:latin typeface="Times New Roman" panose="02020603050405020304" pitchFamily="18" charset="0"/>
                <a:cs typeface="Times New Roman" panose="02020603050405020304" pitchFamily="18" charset="0"/>
              </a:rPr>
              <a:t>Bài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tập</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4: </a:t>
            </a:r>
            <a:r>
              <a:rPr lang="pt-BR" sz="2800" dirty="0">
                <a:latin typeface="Times New Roman" panose="02020603050405020304" pitchFamily="18" charset="0"/>
                <a:cs typeface="Times New Roman" panose="02020603050405020304" pitchFamily="18" charset="0"/>
              </a:rPr>
              <a:t>Viết phương trình hóa học xảy ra của phản ứng giữa metanol </a:t>
            </a:r>
            <a:r>
              <a:rPr lang="pt-BR" sz="2800" dirty="0" smtClean="0">
                <a:latin typeface="Times New Roman" panose="02020603050405020304" pitchFamily="18" charset="0"/>
                <a:cs typeface="Times New Roman" panose="02020603050405020304" pitchFamily="18" charset="0"/>
              </a:rPr>
              <a:t>với: </a:t>
            </a:r>
            <a:r>
              <a:rPr lang="pt-BR" sz="2800" dirty="0">
                <a:latin typeface="Times New Roman" panose="02020603050405020304" pitchFamily="18" charset="0"/>
                <a:cs typeface="Times New Roman" panose="02020603050405020304" pitchFamily="18" charset="0"/>
              </a:rPr>
              <a:t>Na; CuO, </a:t>
            </a:r>
            <a:r>
              <a:rPr lang="pt-BR" sz="2800" dirty="0" smtClean="0">
                <a:latin typeface="Times New Roman" panose="02020603050405020304" pitchFamily="18" charset="0"/>
                <a:cs typeface="Times New Roman" panose="02020603050405020304" pitchFamily="18" charset="0"/>
              </a:rPr>
              <a:t>có đun nóng</a:t>
            </a:r>
            <a:r>
              <a:rPr lang="pt-BR" sz="2800" dirty="0">
                <a:latin typeface="Times New Roman" panose="02020603050405020304" pitchFamily="18" charset="0"/>
                <a:cs typeface="Times New Roman" panose="02020603050405020304" pitchFamily="18" charset="0"/>
              </a:rPr>
              <a:t>;</a:t>
            </a:r>
            <a:r>
              <a:rPr lang="pt-BR" sz="2800" dirty="0" smtClean="0">
                <a:latin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axit clohidric (HCl), có xúc tác; etanol.</a:t>
            </a:r>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115026" y="2067922"/>
            <a:ext cx="962123" cy="523220"/>
          </a:xfrm>
          <a:prstGeom prst="rect">
            <a:avLst/>
          </a:prstGeom>
        </p:spPr>
        <p:txBody>
          <a:bodyPr wrap="none">
            <a:spAutoFit/>
          </a:bodyPr>
          <a:lstStyle/>
          <a:p>
            <a:r>
              <a:rPr lang="pt-BR" sz="2800" b="1" u="sng" dirty="0">
                <a:latin typeface="Times New Roman" panose="02020603050405020304" pitchFamily="18" charset="0"/>
                <a:cs typeface="Times New Roman" panose="02020603050405020304" pitchFamily="18" charset="0"/>
              </a:rPr>
              <a:t>Giải:</a:t>
            </a:r>
            <a:endParaRPr lang="pt-BR" sz="2800"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11" name="Rectangle 10"/>
              <p:cNvSpPr/>
              <p:nvPr/>
            </p:nvSpPr>
            <p:spPr>
              <a:xfrm>
                <a:off x="205740" y="4439642"/>
                <a:ext cx="8763000" cy="77354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CH</a:t>
                </a:r>
                <a:r>
                  <a:rPr lang="en-US" sz="3200" baseline="-25000" dirty="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HCl</a:t>
                </a:r>
                <a:r>
                  <a:rPr lang="en-US" sz="32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3200" i="1" smtClean="0">
                            <a:latin typeface="Cambria Math" panose="02040503050406030204" pitchFamily="18" charset="0"/>
                            <a:cs typeface="Times New Roman" panose="02020603050405020304" pitchFamily="18" charset="0"/>
                          </a:rPr>
                        </m:ctrlPr>
                      </m:groupChrPr>
                      <m:e>
                        <m:r>
                          <m:rPr>
                            <m:brk m:alnAt="2"/>
                          </m:rPr>
                          <a:rPr lang="en-US" sz="3200" b="0" i="0" smtClean="0">
                            <a:latin typeface="Cambria Math" panose="02040503050406030204" pitchFamily="18" charset="0"/>
                            <a:cs typeface="Times New Roman" panose="02020603050405020304" pitchFamily="18" charset="0"/>
                          </a:rPr>
                          <m:t> </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xt</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to</m:t>
                        </m:r>
                        <m:r>
                          <a:rPr lang="en-US" sz="3200" b="0" i="0" baseline="30000" smtClean="0">
                            <a:latin typeface="Cambria Math" panose="02040503050406030204" pitchFamily="18" charset="0"/>
                            <a:cs typeface="Times New Roman" panose="02020603050405020304" pitchFamily="18" charset="0"/>
                          </a:rPr>
                          <m:t>   </m:t>
                        </m:r>
                      </m:e>
                    </m:groupChr>
                  </m:oMath>
                </a14:m>
                <a:r>
                  <a:rPr lang="en-US" sz="3200" dirty="0" smtClean="0">
                    <a:latin typeface="Times New Roman" panose="02020603050405020304" pitchFamily="18" charset="0"/>
                    <a:cs typeface="Times New Roman" panose="02020603050405020304" pitchFamily="18" charset="0"/>
                  </a:rPr>
                  <a:t> CH</a:t>
                </a:r>
                <a:r>
                  <a:rPr lang="en-US" sz="3200" baseline="-25000" dirty="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Cl </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O</a:t>
                </a:r>
                <a:endParaRPr lang="en-US" sz="3200" dirty="0">
                  <a:latin typeface="Times New Roman" panose="02020603050405020304" pitchFamily="18" charset="0"/>
                  <a:cs typeface="Times New Roman" panose="02020603050405020304" pitchFamily="18" charset="0"/>
                </a:endParaRPr>
              </a:p>
            </p:txBody>
          </p:sp>
        </mc:Choice>
        <mc:Fallback>
          <p:sp>
            <p:nvSpPr>
              <p:cNvPr id="11" name="Rectangle 10"/>
              <p:cNvSpPr>
                <a:spLocks noRot="1" noChangeAspect="1" noMove="1" noResize="1" noEditPoints="1" noAdjustHandles="1" noChangeArrowheads="1" noChangeShapeType="1" noTextEdit="1"/>
              </p:cNvSpPr>
              <p:nvPr/>
            </p:nvSpPr>
            <p:spPr>
              <a:xfrm>
                <a:off x="205740" y="4439642"/>
                <a:ext cx="8763000" cy="773545"/>
              </a:xfrm>
              <a:prstGeom prst="rect">
                <a:avLst/>
              </a:prstGeom>
              <a:blipFill rotWithShape="1">
                <a:blip r:embed="rId2"/>
                <a:stretch>
                  <a:fillRect t="-7270" b="61"/>
                </a:stretch>
              </a:blipFill>
            </p:spPr>
            <p:txBody>
              <a:bodyPr/>
              <a:lstStyle/>
              <a:p>
                <a:r>
                  <a:rPr lang="en-US" altLang="en-US">
                    <a:noFill/>
                  </a:rPr>
                  <a:t> </a:t>
                </a:r>
              </a:p>
            </p:txBody>
          </p:sp>
        </mc:Fallback>
      </mc:AlternateContent>
      <mc:AlternateContent xmlns:mc="http://schemas.openxmlformats.org/markup-compatibility/2006">
        <mc:Choice xmlns:a14="http://schemas.microsoft.com/office/drawing/2010/main" Requires="a14">
          <p:sp>
            <p:nvSpPr>
              <p:cNvPr id="12" name="Rectangle 11"/>
              <p:cNvSpPr/>
              <p:nvPr/>
            </p:nvSpPr>
            <p:spPr>
              <a:xfrm>
                <a:off x="205740" y="5341280"/>
                <a:ext cx="8763000" cy="77354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CH</a:t>
                </a:r>
                <a:r>
                  <a:rPr lang="en-US" sz="3200" baseline="-25000" dirty="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C</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H</a:t>
                </a:r>
                <a:r>
                  <a:rPr lang="en-US" sz="3200" baseline="-25000" dirty="0">
                    <a:latin typeface="Times New Roman" panose="02020603050405020304" pitchFamily="18" charset="0"/>
                    <a:cs typeface="Times New Roman" panose="02020603050405020304" pitchFamily="18" charset="0"/>
                  </a:rPr>
                  <a:t>5</a:t>
                </a:r>
                <a:r>
                  <a:rPr lang="en-US" sz="3200" dirty="0">
                    <a:latin typeface="Times New Roman" panose="02020603050405020304" pitchFamily="18" charset="0"/>
                    <a:cs typeface="Times New Roman" panose="02020603050405020304" pitchFamily="18" charset="0"/>
                  </a:rPr>
                  <a:t>OH </a:t>
                </a:r>
                <a14:m>
                  <m:oMath xmlns:m="http://schemas.openxmlformats.org/officeDocument/2006/math">
                    <m:groupChr>
                      <m:groupChrPr>
                        <m:chr m:val="→"/>
                        <m:vertJc m:val="bot"/>
                        <m:ctrlPr>
                          <a:rPr lang="en-US" sz="3200" i="1" smtClean="0">
                            <a:latin typeface="Cambria Math" panose="02040503050406030204" pitchFamily="18" charset="0"/>
                            <a:cs typeface="Times New Roman" panose="02020603050405020304" pitchFamily="18" charset="0"/>
                          </a:rPr>
                        </m:ctrlPr>
                      </m:groupChrPr>
                      <m:e>
                        <m:r>
                          <m:rPr>
                            <m:brk m:alnAt="2"/>
                          </m:rPr>
                          <a:rPr lang="en-US" sz="3200" b="0" i="0" smtClean="0">
                            <a:latin typeface="Cambria Math" panose="02040503050406030204" pitchFamily="18" charset="0"/>
                            <a:cs typeface="Times New Roman" panose="02020603050405020304" pitchFamily="18" charset="0"/>
                          </a:rPr>
                          <m:t> </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to</m:t>
                        </m:r>
                        <m:r>
                          <a:rPr lang="en-US" sz="3200" b="0" i="0" baseline="30000" smtClean="0">
                            <a:latin typeface="Cambria Math" panose="02040503050406030204" pitchFamily="18" charset="0"/>
                            <a:cs typeface="Times New Roman" panose="02020603050405020304" pitchFamily="18" charset="0"/>
                          </a:rPr>
                          <m:t>     </m:t>
                        </m:r>
                      </m:e>
                    </m:groupChr>
                  </m:oMath>
                </a14:m>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CH</a:t>
                </a:r>
                <a:r>
                  <a:rPr lang="en-US" sz="3200" baseline="-25000" dirty="0" smtClean="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O</a:t>
                </a:r>
                <a:r>
                  <a:rPr lang="en-US" sz="3200" dirty="0">
                    <a:latin typeface="Times New Roman" panose="02020603050405020304" pitchFamily="18" charset="0"/>
                    <a:cs typeface="Times New Roman" panose="02020603050405020304" pitchFamily="18" charset="0"/>
                  </a:rPr>
                  <a:t>C</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H</a:t>
                </a:r>
                <a:r>
                  <a:rPr lang="en-US" sz="3200" baseline="-25000" dirty="0">
                    <a:latin typeface="Times New Roman" panose="02020603050405020304" pitchFamily="18" charset="0"/>
                    <a:cs typeface="Times New Roman" panose="02020603050405020304" pitchFamily="18" charset="0"/>
                  </a:rPr>
                  <a:t>5</a:t>
                </a:r>
                <a:r>
                  <a:rPr lang="en-US" sz="3200" dirty="0" smtClean="0">
                    <a:latin typeface="Times New Roman" panose="02020603050405020304" pitchFamily="18" charset="0"/>
                    <a:cs typeface="Times New Roman" panose="02020603050405020304" pitchFamily="18" charset="0"/>
                  </a:rPr>
                  <a:t> +  </a:t>
                </a:r>
                <a:r>
                  <a:rPr lang="en-US" sz="3200" dirty="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O</a:t>
                </a:r>
                <a:endParaRPr lang="en-US" sz="3200" dirty="0">
                  <a:latin typeface="Times New Roman" panose="02020603050405020304" pitchFamily="18" charset="0"/>
                  <a:cs typeface="Times New Roman" panose="02020603050405020304" pitchFamily="18" charset="0"/>
                </a:endParaRPr>
              </a:p>
            </p:txBody>
          </p:sp>
        </mc:Choice>
        <mc:Fallback>
          <p:sp>
            <p:nvSpPr>
              <p:cNvPr id="12" name="Rectangle 11"/>
              <p:cNvSpPr>
                <a:spLocks noRot="1" noChangeAspect="1" noMove="1" noResize="1" noEditPoints="1" noAdjustHandles="1" noChangeArrowheads="1" noChangeShapeType="1" noTextEdit="1"/>
              </p:cNvSpPr>
              <p:nvPr/>
            </p:nvSpPr>
            <p:spPr>
              <a:xfrm>
                <a:off x="205740" y="5341280"/>
                <a:ext cx="8763000" cy="773545"/>
              </a:xfrm>
              <a:prstGeom prst="rect">
                <a:avLst/>
              </a:prstGeom>
              <a:blipFill rotWithShape="1">
                <a:blip r:embed="rId3"/>
                <a:stretch>
                  <a:fillRect t="-7262" b="53"/>
                </a:stretch>
              </a:blipFill>
            </p:spPr>
            <p:txBody>
              <a:bodyPr/>
              <a:lstStyle/>
              <a:p>
                <a:r>
                  <a:rPr lang="en-US" altLang="en-US">
                    <a:noFill/>
                  </a:rPr>
                  <a:t> </a:t>
                </a:r>
              </a:p>
            </p:txBody>
          </p:sp>
        </mc:Fallback>
      </mc:AlternateContent>
      <mc:AlternateContent xmlns:mc="http://schemas.openxmlformats.org/markup-compatibility/2006">
        <mc:Choice xmlns:a14="http://schemas.microsoft.com/office/drawing/2010/main" Requires="a14">
          <p:sp>
            <p:nvSpPr>
              <p:cNvPr id="14" name="Rectangle 13"/>
              <p:cNvSpPr/>
              <p:nvPr/>
            </p:nvSpPr>
            <p:spPr>
              <a:xfrm>
                <a:off x="190500" y="3532855"/>
                <a:ext cx="8763000" cy="77354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CH</a:t>
                </a:r>
                <a:r>
                  <a:rPr lang="en-US" sz="3200" baseline="-25000" dirty="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CuO</a:t>
                </a:r>
                <a:r>
                  <a:rPr lang="en-US" sz="32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3200" i="1" smtClean="0">
                            <a:latin typeface="Cambria Math" panose="02040503050406030204" pitchFamily="18" charset="0"/>
                            <a:cs typeface="Times New Roman" panose="02020603050405020304" pitchFamily="18" charset="0"/>
                          </a:rPr>
                        </m:ctrlPr>
                      </m:groupChrPr>
                      <m:e>
                        <m:r>
                          <m:rPr>
                            <m:brk m:alnAt="2"/>
                          </m:rPr>
                          <a:rPr lang="en-US" sz="3200" b="0" i="0" smtClean="0">
                            <a:latin typeface="Cambria Math" panose="02040503050406030204" pitchFamily="18" charset="0"/>
                            <a:cs typeface="Times New Roman" panose="02020603050405020304" pitchFamily="18" charset="0"/>
                          </a:rPr>
                          <m:t> </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to</m:t>
                        </m:r>
                        <m:r>
                          <a:rPr lang="en-US" sz="3200" b="0" i="0" baseline="30000" smtClean="0">
                            <a:latin typeface="Cambria Math" panose="02040503050406030204" pitchFamily="18" charset="0"/>
                            <a:cs typeface="Times New Roman" panose="02020603050405020304" pitchFamily="18" charset="0"/>
                          </a:rPr>
                          <m:t>     </m:t>
                        </m:r>
                      </m:e>
                    </m:groupChr>
                  </m:oMath>
                </a14:m>
                <a:r>
                  <a:rPr lang="en-US" sz="3200" dirty="0" smtClean="0">
                    <a:latin typeface="Times New Roman" panose="02020603050405020304" pitchFamily="18" charset="0"/>
                    <a:cs typeface="Times New Roman" panose="02020603050405020304" pitchFamily="18" charset="0"/>
                  </a:rPr>
                  <a:t> HCHO +  </a:t>
                </a:r>
                <a:r>
                  <a:rPr lang="en-US" sz="3200" dirty="0" err="1" smtClean="0">
                    <a:latin typeface="Times New Roman" panose="02020603050405020304" pitchFamily="18" charset="0"/>
                    <a:cs typeface="Times New Roman" panose="02020603050405020304" pitchFamily="18" charset="0"/>
                  </a:rPr>
                  <a:t>Cu↓</a:t>
                </a:r>
                <a:r>
                  <a:rPr lang="en-US" sz="3200" baseline="-25000" dirty="0" err="1" smtClean="0">
                    <a:latin typeface="Times New Roman" panose="02020603050405020304" pitchFamily="18" charset="0"/>
                    <a:cs typeface="Times New Roman" panose="02020603050405020304" pitchFamily="18" charset="0"/>
                  </a:rPr>
                  <a:t>đỏ</a:t>
                </a:r>
                <a:r>
                  <a:rPr lang="en-US" sz="3200" dirty="0" smtClean="0">
                    <a:latin typeface="Times New Roman" panose="02020603050405020304" pitchFamily="18" charset="0"/>
                    <a:cs typeface="Times New Roman" panose="02020603050405020304" pitchFamily="18" charset="0"/>
                  </a:rPr>
                  <a:t>   + </a:t>
                </a:r>
                <a:r>
                  <a:rPr lang="en-US" sz="3200" dirty="0" smtClean="0">
                    <a:latin typeface="Times New Roman" panose="02020603050405020304" pitchFamily="18" charset="0"/>
                    <a:cs typeface="Times New Roman" panose="02020603050405020304" pitchFamily="18" charset="0"/>
                  </a:rPr>
                  <a:t>   H</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O</a:t>
                </a:r>
                <a:endParaRPr lang="en-US" sz="3200" dirty="0">
                  <a:latin typeface="Times New Roman" panose="02020603050405020304" pitchFamily="18" charset="0"/>
                  <a:cs typeface="Times New Roman" panose="02020603050405020304" pitchFamily="18" charset="0"/>
                </a:endParaRPr>
              </a:p>
            </p:txBody>
          </p:sp>
        </mc:Choice>
        <mc:Fallback>
          <p:sp>
            <p:nvSpPr>
              <p:cNvPr id="14" name="Rectangle 13"/>
              <p:cNvSpPr>
                <a:spLocks noRot="1" noChangeAspect="1" noMove="1" noResize="1" noEditPoints="1" noAdjustHandles="1" noChangeArrowheads="1" noChangeShapeType="1" noTextEdit="1"/>
              </p:cNvSpPr>
              <p:nvPr/>
            </p:nvSpPr>
            <p:spPr>
              <a:xfrm>
                <a:off x="190500" y="3532855"/>
                <a:ext cx="8763000" cy="773545"/>
              </a:xfrm>
              <a:prstGeom prst="rect">
                <a:avLst/>
              </a:prstGeom>
              <a:blipFill rotWithShape="1">
                <a:blip r:embed="rId4"/>
                <a:stretch>
                  <a:fillRect t="-7269" b="60"/>
                </a:stretch>
              </a:blipFill>
            </p:spPr>
            <p:txBody>
              <a:bodyPr/>
              <a:lstStyle/>
              <a:p>
                <a:r>
                  <a:rPr lang="en-US" altLang="en-US">
                    <a:noFill/>
                  </a:rPr>
                  <a:t> </a:t>
                </a:r>
              </a:p>
            </p:txBody>
          </p:sp>
        </mc:Fallback>
      </mc:AlternateContent>
      <p:sp>
        <p:nvSpPr>
          <p:cNvPr id="15" name="Rectangle 14"/>
          <p:cNvSpPr/>
          <p:nvPr/>
        </p:nvSpPr>
        <p:spPr>
          <a:xfrm>
            <a:off x="115026" y="2822350"/>
            <a:ext cx="8763000" cy="58477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2CH</a:t>
            </a:r>
            <a:r>
              <a:rPr lang="en-US" sz="3200" baseline="-25000" dirty="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+ 2Na </a:t>
            </a:r>
            <a:r>
              <a:rPr lang="en-US" sz="3200" dirty="0" smtClean="0">
                <a:latin typeface="Times New Roman" panose="02020603050405020304" pitchFamily="18" charset="0"/>
                <a:cs typeface="Times New Roman" panose="02020603050405020304" pitchFamily="18" charset="0"/>
              </a:rPr>
              <a:t>→ 2CH</a:t>
            </a:r>
            <a:r>
              <a:rPr lang="en-US" sz="3200" baseline="-25000" dirty="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ONa </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2</a:t>
            </a:r>
            <a:r>
              <a:rPr lang="en-US" sz="3200" baseline="30000" dirty="0" smtClean="0">
                <a:latin typeface="Times New Roman" panose="02020603050405020304" pitchFamily="18" charset="0"/>
                <a:cs typeface="Times New Roman" panose="02020603050405020304" pitchFamily="18" charset="0"/>
              </a:rPr>
              <a:t>↑</a:t>
            </a:r>
            <a:endParaRPr lang="en-US" sz="3200" baseline="30000" dirty="0">
              <a:latin typeface="Times New Roman" panose="02020603050405020304" pitchFamily="18" charset="0"/>
              <a:cs typeface="Times New Roman" panose="02020603050405020304" pitchFamily="18" charset="0"/>
            </a:endParaRPr>
          </a:p>
        </p:txBody>
      </p:sp>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TextBox 13"/>
          <p:cNvSpPr txBox="1">
            <a:spLocks noChangeArrowheads="1"/>
          </p:cNvSpPr>
          <p:nvPr/>
        </p:nvSpPr>
        <p:spPr bwMode="auto">
          <a:xfrm>
            <a:off x="30480" y="609600"/>
            <a:ext cx="9113520" cy="1384995"/>
          </a:xfrm>
          <a:prstGeom prst="rect">
            <a:avLst/>
          </a:prstGeom>
          <a:noFill/>
          <a:ln w="9525">
            <a:noFill/>
            <a:miter lim="800000"/>
          </a:ln>
        </p:spPr>
        <p:txBody>
          <a:bodyPr wrap="square">
            <a:spAutoFit/>
          </a:bodyPr>
          <a:lstStyle/>
          <a:p>
            <a:pPr lvl="0"/>
            <a:r>
              <a:rPr lang="en-US" sz="2800" b="1" dirty="0" err="1" smtClean="0">
                <a:solidFill>
                  <a:srgbClr val="002060"/>
                </a:solidFill>
                <a:latin typeface="Times New Roman" panose="02020603050405020304" pitchFamily="18" charset="0"/>
                <a:cs typeface="Times New Roman" panose="02020603050405020304" pitchFamily="18" charset="0"/>
              </a:rPr>
              <a:t>Bài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tập</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5: </a:t>
            </a:r>
            <a:r>
              <a:rPr lang="de-DE" sz="2800" dirty="0">
                <a:latin typeface="Times New Roman" panose="02020603050405020304" pitchFamily="18" charset="0"/>
                <a:cs typeface="Times New Roman" panose="02020603050405020304" pitchFamily="18" charset="0"/>
              </a:rPr>
              <a:t>Trình bày phương pháp hóa học để phân biệt các chất lỏng đựng riêng biệt trong các lọ không nhãn: etanol, glixerol, nước, benzen</a:t>
            </a:r>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3731547" y="1471375"/>
            <a:ext cx="962123" cy="523220"/>
          </a:xfrm>
          <a:prstGeom prst="rect">
            <a:avLst/>
          </a:prstGeom>
        </p:spPr>
        <p:txBody>
          <a:bodyPr wrap="none">
            <a:spAutoFit/>
          </a:bodyPr>
          <a:lstStyle/>
          <a:p>
            <a:r>
              <a:rPr lang="pt-BR" sz="2800" b="1" u="sng" dirty="0">
                <a:latin typeface="Times New Roman" panose="02020603050405020304" pitchFamily="18" charset="0"/>
                <a:cs typeface="Times New Roman" panose="02020603050405020304" pitchFamily="18" charset="0"/>
              </a:rPr>
              <a:t>Giải:</a:t>
            </a:r>
            <a:endParaRPr lang="pt-BR" sz="2800" b="1" u="sng" dirty="0">
              <a:latin typeface="Times New Roman" panose="02020603050405020304" pitchFamily="18" charset="0"/>
              <a:cs typeface="Times New Roman" panose="02020603050405020304" pitchFamily="18" charset="0"/>
            </a:endParaRPr>
          </a:p>
        </p:txBody>
      </p:sp>
      <p:graphicFrame>
        <p:nvGraphicFramePr>
          <p:cNvPr id="7" name="Table 6"/>
          <p:cNvGraphicFramePr>
            <a:graphicFrameLocks noGrp="1"/>
          </p:cNvGraphicFramePr>
          <p:nvPr/>
        </p:nvGraphicFramePr>
        <p:xfrm>
          <a:off x="67748" y="2168894"/>
          <a:ext cx="9000052" cy="4177176"/>
        </p:xfrm>
        <a:graphic>
          <a:graphicData uri="http://schemas.openxmlformats.org/drawingml/2006/table">
            <a:tbl>
              <a:tblPr firstRow="1" bandRow="1">
                <a:tableStyleId>{5940675A-B579-460E-94D1-54222C63F5DA}</a:tableStyleId>
              </a:tblPr>
              <a:tblGrid>
                <a:gridCol w="2780369"/>
                <a:gridCol w="1495283"/>
                <a:gridCol w="1524000"/>
                <a:gridCol w="1600200"/>
                <a:gridCol w="1600200"/>
              </a:tblGrid>
              <a:tr h="608773">
                <a:tc>
                  <a:txBody>
                    <a:bodyPr/>
                    <a:lstStyle/>
                    <a:p>
                      <a:pPr algn="ctr"/>
                      <a:endParaRPr lang="en-US" sz="2200" dirty="0" smtClean="0">
                        <a:latin typeface="Times New Roman" panose="02020603050405020304" pitchFamily="18" charset="0"/>
                        <a:cs typeface="Times New Roman" panose="02020603050405020304" pitchFamily="18" charset="0"/>
                      </a:endParaRPr>
                    </a:p>
                    <a:p>
                      <a:pPr algn="ct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200" dirty="0" smtClean="0">
                          <a:latin typeface="Times New Roman" panose="02020603050405020304" pitchFamily="18" charset="0"/>
                          <a:cs typeface="Times New Roman" panose="02020603050405020304" pitchFamily="18" charset="0"/>
                        </a:rPr>
                        <a:t>Etanol</a:t>
                      </a:r>
                      <a:endParaRPr lang="pt-BR" sz="2200" dirty="0" smtClean="0">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lang="pt-BR" sz="2200" dirty="0" smtClean="0">
                          <a:latin typeface="Times New Roman" panose="02020603050405020304" pitchFamily="18" charset="0"/>
                          <a:cs typeface="Times New Roman" panose="02020603050405020304" pitchFamily="18" charset="0"/>
                        </a:rPr>
                        <a:t>C</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H</a:t>
                      </a:r>
                      <a:r>
                        <a:rPr lang="pt-BR" sz="2200" baseline="-25000" dirty="0" smtClean="0">
                          <a:latin typeface="Times New Roman" panose="02020603050405020304" pitchFamily="18" charset="0"/>
                          <a:cs typeface="Times New Roman" panose="02020603050405020304" pitchFamily="18" charset="0"/>
                        </a:rPr>
                        <a:t>5</a:t>
                      </a:r>
                      <a:r>
                        <a:rPr lang="pt-BR" sz="2200" dirty="0" smtClean="0">
                          <a:latin typeface="Times New Roman" panose="02020603050405020304" pitchFamily="18" charset="0"/>
                          <a:cs typeface="Times New Roman" panose="02020603050405020304" pitchFamily="18" charset="0"/>
                        </a:rPr>
                        <a:t>OH</a:t>
                      </a:r>
                      <a:endParaRPr lang="en-US" sz="22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200" dirty="0" smtClean="0">
                          <a:latin typeface="Times New Roman" panose="02020603050405020304" pitchFamily="18" charset="0"/>
                          <a:cs typeface="Times New Roman" panose="02020603050405020304" pitchFamily="18" charset="0"/>
                        </a:rPr>
                        <a:t>Glixerol</a:t>
                      </a:r>
                      <a:endParaRPr lang="pt-BR" sz="2200" dirty="0" smtClean="0">
                        <a:latin typeface="Times New Roman" panose="02020603050405020304" pitchFamily="18" charset="0"/>
                        <a:cs typeface="Times New Roman" panose="02020603050405020304" pitchFamily="18" charset="0"/>
                      </a:endParaRPr>
                    </a:p>
                    <a:p>
                      <a:pPr algn="ctr"/>
                      <a:r>
                        <a:rPr lang="pt-BR" sz="2200" dirty="0" smtClean="0">
                          <a:latin typeface="Times New Roman" panose="02020603050405020304" pitchFamily="18" charset="0"/>
                          <a:cs typeface="Times New Roman" panose="02020603050405020304" pitchFamily="18" charset="0"/>
                        </a:rPr>
                        <a:t>C</a:t>
                      </a:r>
                      <a:r>
                        <a:rPr lang="pt-BR" sz="2200" baseline="-25000" dirty="0" smtClean="0">
                          <a:latin typeface="Times New Roman" panose="02020603050405020304" pitchFamily="18" charset="0"/>
                          <a:cs typeface="Times New Roman" panose="02020603050405020304" pitchFamily="18" charset="0"/>
                        </a:rPr>
                        <a:t>3</a:t>
                      </a:r>
                      <a:r>
                        <a:rPr lang="pt-BR" sz="2200" dirty="0" smtClean="0">
                          <a:latin typeface="Times New Roman" panose="02020603050405020304" pitchFamily="18" charset="0"/>
                          <a:cs typeface="Times New Roman" panose="02020603050405020304" pitchFamily="18" charset="0"/>
                        </a:rPr>
                        <a:t>H</a:t>
                      </a:r>
                      <a:r>
                        <a:rPr lang="pt-BR" sz="2200" baseline="-25000" dirty="0" smtClean="0">
                          <a:latin typeface="Times New Roman" panose="02020603050405020304" pitchFamily="18" charset="0"/>
                          <a:cs typeface="Times New Roman" panose="02020603050405020304" pitchFamily="18" charset="0"/>
                        </a:rPr>
                        <a:t>5</a:t>
                      </a:r>
                      <a:r>
                        <a:rPr lang="pt-BR" sz="2200" dirty="0" smtClean="0">
                          <a:latin typeface="Times New Roman" panose="02020603050405020304" pitchFamily="18" charset="0"/>
                          <a:cs typeface="Times New Roman" panose="02020603050405020304" pitchFamily="18" charset="0"/>
                        </a:rPr>
                        <a:t>(OH)</a:t>
                      </a:r>
                      <a:r>
                        <a:rPr lang="pt-BR" sz="2200" baseline="-25000" dirty="0" smtClean="0">
                          <a:latin typeface="Times New Roman" panose="02020603050405020304" pitchFamily="18" charset="0"/>
                          <a:cs typeface="Times New Roman" panose="02020603050405020304" pitchFamily="18" charset="0"/>
                        </a:rPr>
                        <a:t>3</a:t>
                      </a:r>
                      <a:endParaRPr lang="en-US" sz="2200" baseline="-250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200" dirty="0" smtClean="0">
                          <a:latin typeface="Times New Roman" panose="02020603050405020304" pitchFamily="18" charset="0"/>
                          <a:cs typeface="Times New Roman" panose="02020603050405020304" pitchFamily="18" charset="0"/>
                        </a:rPr>
                        <a:t>H</a:t>
                      </a:r>
                      <a:r>
                        <a:rPr lang="pt-BR" sz="2200" baseline="-25000" dirty="0" smtClean="0">
                          <a:latin typeface="Times New Roman" panose="02020603050405020304" pitchFamily="18" charset="0"/>
                          <a:cs typeface="Times New Roman" panose="02020603050405020304" pitchFamily="18" charset="0"/>
                        </a:rPr>
                        <a:t>2</a:t>
                      </a:r>
                      <a:r>
                        <a:rPr lang="pt-BR" sz="2200" dirty="0" smtClean="0">
                          <a:latin typeface="Times New Roman" panose="02020603050405020304" pitchFamily="18" charset="0"/>
                          <a:cs typeface="Times New Roman" panose="02020603050405020304" pitchFamily="18" charset="0"/>
                        </a:rPr>
                        <a:t>O</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pt-BR" sz="2200" dirty="0" smtClean="0">
                          <a:latin typeface="Times New Roman" panose="02020603050405020304" pitchFamily="18" charset="0"/>
                          <a:cs typeface="Times New Roman" panose="02020603050405020304" pitchFamily="18" charset="0"/>
                        </a:rPr>
                        <a:t>Benzen</a:t>
                      </a:r>
                      <a:endParaRPr lang="pt-BR" sz="2200" dirty="0" smtClean="0">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lang="pt-BR" sz="2200" dirty="0" smtClean="0">
                          <a:latin typeface="Times New Roman" panose="02020603050405020304" pitchFamily="18" charset="0"/>
                          <a:cs typeface="Times New Roman" panose="02020603050405020304" pitchFamily="18" charset="0"/>
                        </a:rPr>
                        <a:t>C</a:t>
                      </a:r>
                      <a:r>
                        <a:rPr lang="pt-BR" sz="2200" baseline="-25000" dirty="0" smtClean="0">
                          <a:latin typeface="Times New Roman" panose="02020603050405020304" pitchFamily="18" charset="0"/>
                          <a:cs typeface="Times New Roman" panose="02020603050405020304" pitchFamily="18" charset="0"/>
                        </a:rPr>
                        <a:t>6</a:t>
                      </a:r>
                      <a:r>
                        <a:rPr lang="pt-BR" sz="2200" dirty="0" smtClean="0">
                          <a:latin typeface="Times New Roman" panose="02020603050405020304" pitchFamily="18" charset="0"/>
                          <a:cs typeface="Times New Roman" panose="02020603050405020304" pitchFamily="18" charset="0"/>
                        </a:rPr>
                        <a:t>H</a:t>
                      </a:r>
                      <a:r>
                        <a:rPr lang="pt-BR" sz="2200" baseline="-25000" dirty="0" smtClean="0">
                          <a:latin typeface="Times New Roman" panose="02020603050405020304" pitchFamily="18" charset="0"/>
                          <a:cs typeface="Times New Roman" panose="02020603050405020304" pitchFamily="18" charset="0"/>
                        </a:rPr>
                        <a:t>6</a:t>
                      </a:r>
                      <a:endParaRPr lang="en-US" sz="2200" dirty="0">
                        <a:latin typeface="Times New Roman" panose="02020603050405020304" pitchFamily="18" charset="0"/>
                        <a:cs typeface="Times New Roman" panose="02020603050405020304" pitchFamily="18" charset="0"/>
                      </a:endParaRPr>
                    </a:p>
                  </a:txBody>
                  <a:tcPr marL="122274" marR="122274" marT="61137" marB="61137"/>
                </a:tc>
              </a:tr>
              <a:tr h="314872">
                <a:tc>
                  <a:txBody>
                    <a:bodyPr/>
                    <a:lstStyle/>
                    <a:p>
                      <a:r>
                        <a:rPr lang="en-US" sz="2000" dirty="0" smtClean="0">
                          <a:latin typeface="Times New Roman" panose="02020603050405020304" pitchFamily="18" charset="0"/>
                          <a:cs typeface="Times New Roman" panose="02020603050405020304" pitchFamily="18" charset="0"/>
                        </a:rPr>
                        <a:t>Cu</a:t>
                      </a:r>
                      <a:r>
                        <a:rPr lang="en-US" sz="2000" baseline="0" dirty="0" smtClean="0">
                          <a:latin typeface="Times New Roman" panose="02020603050405020304" pitchFamily="18" charset="0"/>
                          <a:cs typeface="Times New Roman" panose="02020603050405020304" pitchFamily="18" charset="0"/>
                        </a:rPr>
                        <a:t>(OH)</a:t>
                      </a:r>
                      <a:r>
                        <a:rPr lang="en-US" sz="2000" baseline="-25000" dirty="0" smtClean="0">
                          <a:latin typeface="Times New Roman" panose="02020603050405020304" pitchFamily="18" charset="0"/>
                          <a:cs typeface="Times New Roman" panose="02020603050405020304" pitchFamily="18" charset="0"/>
                        </a:rPr>
                        <a:t>2</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nhiệt</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độ</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thường</a:t>
                      </a:r>
                      <a:endParaRPr lang="en-US" sz="20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000" dirty="0" err="1" smtClean="0">
                          <a:latin typeface="Times New Roman" panose="02020603050405020304" pitchFamily="18" charset="0"/>
                          <a:cs typeface="Times New Roman" panose="02020603050405020304" pitchFamily="18" charset="0"/>
                        </a:rPr>
                        <a:t>Không</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hiện</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tượng</a:t>
                      </a:r>
                      <a:endParaRPr lang="en-US" sz="2000" dirty="0" smtClean="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000" dirty="0" err="1" smtClean="0">
                          <a:latin typeface="Times New Roman" panose="02020603050405020304" pitchFamily="18" charset="0"/>
                          <a:cs typeface="Times New Roman" panose="02020603050405020304" pitchFamily="18" charset="0"/>
                        </a:rPr>
                        <a:t>dd</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màu</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xanh</a:t>
                      </a:r>
                      <a:r>
                        <a:rPr lang="en-US" sz="2000" baseline="0" dirty="0" smtClean="0">
                          <a:latin typeface="Times New Roman" panose="02020603050405020304" pitchFamily="18" charset="0"/>
                          <a:cs typeface="Times New Roman" panose="02020603050405020304" pitchFamily="18" charset="0"/>
                        </a:rPr>
                        <a:t> lam</a:t>
                      </a:r>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r>
                        <a:rPr lang="en-US" sz="2000" dirty="0" err="1" smtClean="0">
                          <a:latin typeface="Times New Roman" panose="02020603050405020304" pitchFamily="18" charset="0"/>
                          <a:cs typeface="Times New Roman" panose="02020603050405020304" pitchFamily="18" charset="0"/>
                        </a:rPr>
                        <a:t>Không</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hiện</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tượng</a:t>
                      </a:r>
                      <a:endParaRPr lang="en-US" sz="20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000" dirty="0" err="1" smtClean="0">
                          <a:latin typeface="Times New Roman" panose="02020603050405020304" pitchFamily="18" charset="0"/>
                          <a:cs typeface="Times New Roman" panose="02020603050405020304" pitchFamily="18" charset="0"/>
                        </a:rPr>
                        <a:t>Không</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hiện</a:t>
                      </a:r>
                      <a:r>
                        <a:rPr lang="en-US" sz="2000" baseline="0" dirty="0" smtClean="0">
                          <a:latin typeface="Times New Roman" panose="02020603050405020304" pitchFamily="18" charset="0"/>
                          <a:cs typeface="Times New Roman" panose="02020603050405020304" pitchFamily="18" charset="0"/>
                        </a:rPr>
                        <a:t> </a:t>
                      </a:r>
                      <a:r>
                        <a:rPr lang="en-US" sz="2000" baseline="0" dirty="0" err="1" smtClean="0">
                          <a:latin typeface="Times New Roman" panose="02020603050405020304" pitchFamily="18" charset="0"/>
                          <a:cs typeface="Times New Roman" panose="02020603050405020304" pitchFamily="18" charset="0"/>
                        </a:rPr>
                        <a:t>tượng</a:t>
                      </a:r>
                      <a:endParaRPr lang="en-US" sz="2000" dirty="0">
                        <a:latin typeface="Times New Roman" panose="02020603050405020304" pitchFamily="18" charset="0"/>
                        <a:cs typeface="Times New Roman" panose="02020603050405020304" pitchFamily="18" charset="0"/>
                      </a:endParaRPr>
                    </a:p>
                  </a:txBody>
                  <a:tcPr marL="122274" marR="122274" marT="61137" marB="61137"/>
                </a:tc>
              </a:tr>
              <a:tr h="177358">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200" dirty="0" err="1" smtClean="0">
                          <a:latin typeface="Times New Roman" panose="02020603050405020304" pitchFamily="18" charset="0"/>
                          <a:cs typeface="Times New Roman" panose="02020603050405020304" pitchFamily="18" charset="0"/>
                        </a:rPr>
                        <a:t>Cu</a:t>
                      </a:r>
                      <a:r>
                        <a:rPr lang="en-US" sz="2200" baseline="0" dirty="0" err="1" smtClean="0">
                          <a:latin typeface="Times New Roman" panose="02020603050405020304" pitchFamily="18" charset="0"/>
                          <a:cs typeface="Times New Roman" panose="02020603050405020304" pitchFamily="18" charset="0"/>
                        </a:rPr>
                        <a:t>O</a:t>
                      </a:r>
                      <a:r>
                        <a:rPr lang="en-US" sz="2200" baseline="0" dirty="0" smtClean="0">
                          <a:latin typeface="Times New Roman" panose="02020603050405020304" pitchFamily="18" charset="0"/>
                          <a:cs typeface="Times New Roman" panose="02020603050405020304" pitchFamily="18" charset="0"/>
                        </a:rPr>
                        <a:t>, t</a:t>
                      </a:r>
                      <a:r>
                        <a:rPr lang="en-US" sz="2200" baseline="30000" dirty="0" smtClean="0">
                          <a:latin typeface="Times New Roman" panose="02020603050405020304" pitchFamily="18" charset="0"/>
                          <a:cs typeface="Times New Roman" panose="02020603050405020304" pitchFamily="18" charset="0"/>
                        </a:rPr>
                        <a:t>o</a:t>
                      </a:r>
                      <a:endParaRPr lang="en-US" sz="2200" baseline="300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200" dirty="0" smtClean="0">
                          <a:latin typeface="Times New Roman" panose="02020603050405020304" pitchFamily="18" charset="0"/>
                          <a:cs typeface="Times New Roman" panose="02020603050405020304" pitchFamily="18" charset="0"/>
                        </a:rPr>
                        <a:t>Cu↓ </a:t>
                      </a:r>
                      <a:r>
                        <a:rPr lang="en-US" sz="2200" dirty="0" err="1" smtClean="0">
                          <a:latin typeface="Times New Roman" panose="02020603050405020304" pitchFamily="18" charset="0"/>
                          <a:cs typeface="Times New Roman" panose="02020603050405020304" pitchFamily="18" charset="0"/>
                        </a:rPr>
                        <a:t>đỏ</a:t>
                      </a:r>
                      <a:r>
                        <a:rPr lang="en-US" sz="2200" baseline="0" dirty="0" smtClean="0">
                          <a:latin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lang="en-US" sz="66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r>
              <a:tr h="595302">
                <a:tc>
                  <a:txBody>
                    <a:bodyPr/>
                    <a:lstStyle/>
                    <a:p>
                      <a:r>
                        <a:rPr lang="en-US" sz="2200" dirty="0" smtClean="0">
                          <a:latin typeface="Times New Roman" panose="02020603050405020304" pitchFamily="18" charset="0"/>
                          <a:cs typeface="Times New Roman" panose="02020603050405020304" pitchFamily="18" charset="0"/>
                        </a:rPr>
                        <a:t>Na</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lang="en-US" sz="7200" dirty="0" smtClean="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endParaRPr lang="en-US" sz="72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200" dirty="0" err="1" smtClean="0">
                          <a:latin typeface="Times New Roman" panose="02020603050405020304" pitchFamily="18" charset="0"/>
                          <a:cs typeface="Times New Roman" panose="02020603050405020304" pitchFamily="18" charset="0"/>
                        </a:rPr>
                        <a:t>Khí</a:t>
                      </a:r>
                      <a:r>
                        <a:rPr lang="en-US" sz="2200" baseline="0" dirty="0" smtClean="0">
                          <a:latin typeface="Times New Roman" panose="02020603050405020304" pitchFamily="18" charset="0"/>
                          <a:cs typeface="Times New Roman" panose="02020603050405020304" pitchFamily="18" charset="0"/>
                        </a:rPr>
                        <a:t> H</a:t>
                      </a:r>
                      <a:r>
                        <a:rPr lang="en-US" sz="2200" baseline="-25000" dirty="0" smtClean="0">
                          <a:latin typeface="Times New Roman" panose="02020603050405020304" pitchFamily="18" charset="0"/>
                          <a:cs typeface="Times New Roman" panose="02020603050405020304" pitchFamily="18" charset="0"/>
                        </a:rPr>
                        <a:t>2</a:t>
                      </a:r>
                      <a:r>
                        <a:rPr lang="en-US" sz="2200" baseline="30000" dirty="0" smtClean="0">
                          <a:latin typeface="Times New Roman" panose="02020603050405020304" pitchFamily="18" charset="0"/>
                          <a:cs typeface="Times New Roman" panose="02020603050405020304" pitchFamily="18" charset="0"/>
                        </a:rPr>
                        <a:t>↑</a:t>
                      </a:r>
                      <a:endParaRPr lang="en-US" sz="2200" baseline="300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r>
            </a:tbl>
          </a:graphicData>
        </a:graphic>
      </p:graphicFrame>
      <p:grpSp>
        <p:nvGrpSpPr>
          <p:cNvPr id="8" name="Group 7"/>
          <p:cNvGrpSpPr/>
          <p:nvPr/>
        </p:nvGrpSpPr>
        <p:grpSpPr>
          <a:xfrm>
            <a:off x="67748" y="2133600"/>
            <a:ext cx="2904052" cy="800219"/>
            <a:chOff x="67748" y="2297668"/>
            <a:chExt cx="2904052" cy="800219"/>
          </a:xfrm>
        </p:grpSpPr>
        <p:cxnSp>
          <p:nvCxnSpPr>
            <p:cNvPr id="9" name="Straight Connector 8"/>
            <p:cNvCxnSpPr/>
            <p:nvPr/>
          </p:nvCxnSpPr>
          <p:spPr>
            <a:xfrm>
              <a:off x="67748" y="2332962"/>
              <a:ext cx="2810570" cy="764925"/>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295400" y="2297668"/>
              <a:ext cx="1676400" cy="430887"/>
            </a:xfrm>
            <a:prstGeom prst="rect">
              <a:avLst/>
            </a:prstGeom>
            <a:noFill/>
          </p:spPr>
          <p:txBody>
            <a:bodyPr wrap="square" rtlCol="0">
              <a:spAutoFit/>
            </a:bodyPr>
            <a:lstStyle/>
            <a:p>
              <a:r>
                <a:rPr lang="en-US" sz="2200" dirty="0" smtClean="0">
                  <a:latin typeface="Times New Roman" panose="02020603050405020304" pitchFamily="18" charset="0"/>
                  <a:cs typeface="Times New Roman" panose="02020603050405020304" pitchFamily="18" charset="0"/>
                </a:rPr>
                <a:t>Dung </a:t>
              </a:r>
              <a:r>
                <a:rPr lang="en-US" sz="2200" dirty="0" err="1">
                  <a:latin typeface="Times New Roman" panose="02020603050405020304" pitchFamily="18" charset="0"/>
                  <a:cs typeface="Times New Roman" panose="02020603050405020304" pitchFamily="18" charset="0"/>
                </a:rPr>
                <a:t>d</a:t>
              </a:r>
              <a:r>
                <a:rPr lang="en-US" sz="2200" dirty="0" err="1" smtClean="0">
                  <a:latin typeface="Times New Roman" panose="02020603050405020304" pitchFamily="18" charset="0"/>
                  <a:cs typeface="Times New Roman" panose="02020603050405020304" pitchFamily="18" charset="0"/>
                </a:rPr>
                <a:t>ịch</a:t>
              </a:r>
              <a:endParaRPr lang="en-US" sz="22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04693" y="2667000"/>
              <a:ext cx="1582918"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Thuốc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thử</a:t>
              </a:r>
              <a:endParaRPr lang="en-US" sz="2200" dirty="0">
                <a:latin typeface="Times New Roman" panose="02020603050405020304" pitchFamily="18" charset="0"/>
                <a:cs typeface="Times New Roman" panose="02020603050405020304" pitchFamily="18" charset="0"/>
              </a:endParaRPr>
            </a:p>
          </p:txBody>
        </p:sp>
      </p:grpSp>
      <p:sp>
        <p:nvSpPr>
          <p:cNvPr id="3" name="Multiply 2"/>
          <p:cNvSpPr/>
          <p:nvPr/>
        </p:nvSpPr>
        <p:spPr>
          <a:xfrm>
            <a:off x="4114800" y="3762598"/>
            <a:ext cx="1905000" cy="1622778"/>
          </a:xfrm>
          <a:prstGeom prst="mathMultiply">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Multiply 13"/>
          <p:cNvSpPr/>
          <p:nvPr/>
        </p:nvSpPr>
        <p:spPr>
          <a:xfrm>
            <a:off x="4114800" y="4979257"/>
            <a:ext cx="1905000" cy="1622778"/>
          </a:xfrm>
          <a:prstGeom prst="mathMultiply">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Multiply 14"/>
          <p:cNvSpPr/>
          <p:nvPr/>
        </p:nvSpPr>
        <p:spPr>
          <a:xfrm>
            <a:off x="2650218" y="4943319"/>
            <a:ext cx="1905000" cy="1622778"/>
          </a:xfrm>
          <a:prstGeom prst="mathMultiply">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44856" y="294826"/>
            <a:ext cx="7889544"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pic>
        <p:nvPicPr>
          <p:cNvPr id="13"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fld>
            <a:r>
              <a:rPr lang="en-US" sz="1600" b="1" dirty="0" smtClean="0">
                <a:solidFill>
                  <a:srgbClr val="002060"/>
                </a:solidFill>
              </a:rPr>
              <a:t>/47</a:t>
            </a:r>
            <a:endParaRPr lang="en-US" sz="1600" b="1" dirty="0">
              <a:solidFill>
                <a:srgbClr val="002060"/>
              </a:solidFill>
            </a:endParaRPr>
          </a:p>
        </p:txBody>
      </p:sp>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TextBox 13"/>
          <p:cNvSpPr txBox="1">
            <a:spLocks noChangeArrowheads="1"/>
          </p:cNvSpPr>
          <p:nvPr/>
        </p:nvSpPr>
        <p:spPr bwMode="auto">
          <a:xfrm>
            <a:off x="469092" y="1000780"/>
            <a:ext cx="8534400" cy="523220"/>
          </a:xfrm>
          <a:prstGeom prst="rect">
            <a:avLst/>
          </a:prstGeom>
          <a:noFill/>
          <a:ln w="9525">
            <a:noFill/>
            <a:miter lim="800000"/>
          </a:ln>
        </p:spPr>
        <p:txBody>
          <a:bodyPr wrap="square">
            <a:spAutoFit/>
          </a:bodyPr>
          <a:lstStyle/>
          <a:p>
            <a:r>
              <a:rPr lang="en-US" sz="2800" b="1" dirty="0" err="1" smtClean="0">
                <a:solidFill>
                  <a:srgbClr val="002060"/>
                </a:solidFill>
                <a:latin typeface="Times New Roman" panose="02020603050405020304" pitchFamily="18" charset="0"/>
                <a:cs typeface="Times New Roman" panose="02020603050405020304" pitchFamily="18" charset="0"/>
              </a:rPr>
              <a:t>Phương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trình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phản</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ứng</a:t>
            </a:r>
            <a:r>
              <a:rPr lang="en-US" sz="2800" b="1" dirty="0" smtClean="0">
                <a:solidFill>
                  <a:srgbClr val="002060"/>
                </a:solidFill>
                <a:latin typeface="Times New Roman" panose="02020603050405020304" pitchFamily="18" charset="0"/>
                <a:cs typeface="Times New Roman" panose="02020603050405020304" pitchFamily="18" charset="0"/>
              </a:rPr>
              <a:t> minh </a:t>
            </a:r>
            <a:r>
              <a:rPr lang="en-US" sz="2800" b="1" dirty="0" err="1" smtClean="0">
                <a:solidFill>
                  <a:srgbClr val="002060"/>
                </a:solidFill>
                <a:latin typeface="Times New Roman" panose="02020603050405020304" pitchFamily="18" charset="0"/>
                <a:cs typeface="Times New Roman" panose="02020603050405020304" pitchFamily="18" charset="0"/>
              </a:rPr>
              <a:t>họa</a:t>
            </a:r>
            <a:r>
              <a:rPr lang="en-US" sz="2800" b="1" dirty="0" smtClean="0">
                <a:solidFill>
                  <a:srgbClr val="002060"/>
                </a:solidFill>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4" name="Date Placeholder 27"/>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anose="02020603050405020304" pitchFamily="18" charset="0"/>
                <a:cs typeface="Times New Roman" panose="02020603050405020304" pitchFamily="18" charset="0"/>
              </a:rPr>
              <a:t>26/03/2020</a:t>
            </a:r>
            <a:endParaRPr lang="en-US" sz="1600" b="1" dirty="0">
              <a:solidFill>
                <a:srgbClr val="002060"/>
              </a:solidFill>
              <a:latin typeface="Times New Roman" panose="02020603050405020304" pitchFamily="18" charset="0"/>
              <a:cs typeface="Times New Roman" panose="02020603050405020304" pitchFamily="18" charset="0"/>
            </a:endParaRPr>
          </a:p>
        </p:txBody>
      </p:sp>
      <p:sp>
        <p:nvSpPr>
          <p:cNvPr id="38" name="Rectangle 37"/>
          <p:cNvSpPr/>
          <p:nvPr/>
        </p:nvSpPr>
        <p:spPr>
          <a:xfrm>
            <a:off x="452582" y="1905000"/>
            <a:ext cx="8597900" cy="523220"/>
          </a:xfrm>
          <a:prstGeom prst="rect">
            <a:avLst/>
          </a:prstGeom>
        </p:spPr>
        <p:txBody>
          <a:bodyPr wrap="squar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2C</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cs typeface="Times New Roman" panose="02020603050405020304" pitchFamily="18" charset="0"/>
              </a:rPr>
              <a:t>5</a:t>
            </a:r>
            <a:r>
              <a:rPr lang="en-US" sz="2800" dirty="0" smtClean="0">
                <a:solidFill>
                  <a:srgbClr val="002060"/>
                </a:solidFill>
                <a:latin typeface="Times New Roman" panose="02020603050405020304" pitchFamily="18" charset="0"/>
                <a:cs typeface="Times New Roman" panose="02020603050405020304" pitchFamily="18" charset="0"/>
              </a:rPr>
              <a:t>(OH)</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   →   [C</a:t>
            </a:r>
            <a:r>
              <a:rPr lang="en-US" sz="2800" baseline="-25000" dirty="0">
                <a:solidFill>
                  <a:srgbClr val="002060"/>
                </a:solidFill>
                <a:latin typeface="Times New Roman" panose="02020603050405020304" pitchFamily="18" charset="0"/>
                <a:cs typeface="Times New Roman" panose="02020603050405020304" pitchFamily="18" charset="0"/>
              </a:rPr>
              <a:t>3</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5</a:t>
            </a:r>
            <a:r>
              <a:rPr lang="en-US" sz="2800" dirty="0">
                <a:solidFill>
                  <a:srgbClr val="002060"/>
                </a:solidFill>
                <a:latin typeface="Times New Roman" panose="02020603050405020304" pitchFamily="18" charset="0"/>
                <a:cs typeface="Times New Roman" panose="02020603050405020304" pitchFamily="18" charset="0"/>
              </a:rPr>
              <a:t>(OH)</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Cu + </a:t>
            </a:r>
            <a:r>
              <a:rPr lang="en-US" sz="2800" dirty="0" smtClean="0">
                <a:solidFill>
                  <a:srgbClr val="002060"/>
                </a:solidFill>
                <a:latin typeface="Times New Roman" panose="02020603050405020304" pitchFamily="18" charset="0"/>
                <a:cs typeface="Times New Roman" panose="02020603050405020304" pitchFamily="18" charset="0"/>
              </a:rPr>
              <a:t>2H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  </a:t>
            </a:r>
            <a:endParaRPr lang="en-US" sz="2800" baseline="-25000" dirty="0">
              <a:solidFill>
                <a:srgbClr val="002060"/>
              </a:solidFill>
              <a:latin typeface="Times New Roman" panose="02020603050405020304" pitchFamily="18" charset="0"/>
              <a:cs typeface="Times New Roman" panose="02020603050405020304" pitchFamily="18" charset="0"/>
            </a:endParaRPr>
          </a:p>
        </p:txBody>
      </p:sp>
      <p:sp>
        <p:nvSpPr>
          <p:cNvPr id="39" name="Rectangle 38"/>
          <p:cNvSpPr/>
          <p:nvPr/>
        </p:nvSpPr>
        <p:spPr>
          <a:xfrm>
            <a:off x="4815270" y="2440105"/>
            <a:ext cx="4054315" cy="461665"/>
          </a:xfrm>
          <a:prstGeom prst="rect">
            <a:avLst/>
          </a:prstGeom>
        </p:spPr>
        <p:txBody>
          <a:bodyPr wrap="none">
            <a:spAutoFit/>
          </a:bodyPr>
          <a:lstStyle/>
          <a:p>
            <a:r>
              <a:rPr lang="vi-VN" sz="2400" b="1" dirty="0" smtClean="0">
                <a:solidFill>
                  <a:srgbClr val="1909E5"/>
                </a:solidFill>
                <a:latin typeface="+mj-lt"/>
              </a:rPr>
              <a:t>Đồng</a:t>
            </a:r>
            <a:r>
              <a:rPr lang="en-US" sz="2400" b="1" dirty="0" smtClean="0">
                <a:solidFill>
                  <a:srgbClr val="1909E5"/>
                </a:solidFill>
                <a:latin typeface="+mj-lt"/>
              </a:rPr>
              <a:t> (</a:t>
            </a:r>
            <a:r>
              <a:rPr lang="en-US" sz="2400" b="1" dirty="0" smtClean="0">
                <a:solidFill>
                  <a:srgbClr val="1909E5"/>
                </a:solidFill>
                <a:latin typeface="Times New Roman" panose="02020603050405020304" pitchFamily="18" charset="0"/>
                <a:cs typeface="Times New Roman" panose="02020603050405020304" pitchFamily="18" charset="0"/>
              </a:rPr>
              <a:t>II</a:t>
            </a:r>
            <a:r>
              <a:rPr lang="en-US" sz="2400" b="1" dirty="0" smtClean="0">
                <a:solidFill>
                  <a:srgbClr val="1909E5"/>
                </a:solidFill>
                <a:latin typeface="+mj-lt"/>
              </a:rPr>
              <a:t>)</a:t>
            </a:r>
            <a:r>
              <a:rPr lang="en-US" sz="2400" b="1" dirty="0">
                <a:solidFill>
                  <a:srgbClr val="1909E5"/>
                </a:solidFill>
                <a:latin typeface="Times New Roman" panose="02020603050405020304" pitchFamily="18" charset="0"/>
                <a:cs typeface="Times New Roman" panose="02020603050405020304" pitchFamily="18" charset="0"/>
              </a:rPr>
              <a:t> </a:t>
            </a:r>
            <a:r>
              <a:rPr lang="vi-VN" sz="2400" b="1" dirty="0" smtClean="0">
                <a:solidFill>
                  <a:srgbClr val="1909E5"/>
                </a:solidFill>
                <a:latin typeface="Times New Roman" panose="02020603050405020304" pitchFamily="18" charset="0"/>
                <a:cs typeface="Times New Roman" panose="02020603050405020304" pitchFamily="18" charset="0"/>
              </a:rPr>
              <a:t>gl</a:t>
            </a:r>
            <a:r>
              <a:rPr lang="en-US" sz="2400" b="1" dirty="0" err="1" smtClean="0">
                <a:solidFill>
                  <a:srgbClr val="1909E5"/>
                </a:solidFill>
                <a:latin typeface="Times New Roman" panose="02020603050405020304" pitchFamily="18" charset="0"/>
                <a:cs typeface="Times New Roman" panose="02020603050405020304" pitchFamily="18" charset="0"/>
              </a:rPr>
              <a:t>ixerat</a:t>
            </a:r>
            <a:r>
              <a:rPr lang="en-US" sz="2400" b="1" dirty="0" smtClean="0">
                <a:solidFill>
                  <a:srgbClr val="1909E5"/>
                </a:solidFill>
                <a:latin typeface="Times New Roman" panose="02020603050405020304" pitchFamily="18" charset="0"/>
                <a:cs typeface="Times New Roman" panose="02020603050405020304" pitchFamily="18" charset="0"/>
              </a:rPr>
              <a:t> (</a:t>
            </a:r>
            <a:r>
              <a:rPr lang="en-US" sz="2400" b="1" dirty="0" err="1" smtClean="0">
                <a:solidFill>
                  <a:srgbClr val="1909E5"/>
                </a:solidFill>
                <a:latin typeface="Times New Roman" panose="02020603050405020304" pitchFamily="18" charset="0"/>
                <a:cs typeface="Times New Roman" panose="02020603050405020304" pitchFamily="18" charset="0"/>
              </a:rPr>
              <a:t>xanh</a:t>
            </a:r>
            <a:r>
              <a:rPr lang="en-US" sz="2400" b="1" dirty="0" smtClean="0">
                <a:solidFill>
                  <a:srgbClr val="1909E5"/>
                </a:solidFill>
                <a:latin typeface="Times New Roman" panose="02020603050405020304" pitchFamily="18" charset="0"/>
                <a:cs typeface="Times New Roman" panose="02020603050405020304" pitchFamily="18" charset="0"/>
              </a:rPr>
              <a:t> lam)</a:t>
            </a:r>
            <a:r>
              <a:rPr lang="vi-VN" sz="2400" b="1" dirty="0" smtClean="0">
                <a:solidFill>
                  <a:srgbClr val="1909E5"/>
                </a:solidFill>
                <a:latin typeface="+mj-lt"/>
              </a:rPr>
              <a:t> </a:t>
            </a:r>
            <a:endParaRPr lang="en-US" sz="2400" b="1" dirty="0">
              <a:solidFill>
                <a:srgbClr val="1909E5"/>
              </a:solidFill>
              <a:latin typeface="+mj-lt"/>
            </a:endParaRPr>
          </a:p>
        </p:txBody>
      </p:sp>
      <mc:AlternateContent xmlns:mc="http://schemas.openxmlformats.org/markup-compatibility/2006">
        <mc:Choice xmlns:a14="http://schemas.microsoft.com/office/drawing/2010/main" Requires="a14">
          <p:sp>
            <p:nvSpPr>
              <p:cNvPr id="54" name="Rectangle 53"/>
              <p:cNvSpPr/>
              <p:nvPr/>
            </p:nvSpPr>
            <p:spPr>
              <a:xfrm>
                <a:off x="457200" y="2971800"/>
                <a:ext cx="8763000" cy="77354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C</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H</a:t>
                </a:r>
                <a:r>
                  <a:rPr lang="en-US" sz="3200" baseline="-25000" dirty="0">
                    <a:latin typeface="Times New Roman" panose="02020603050405020304" pitchFamily="18" charset="0"/>
                    <a:cs typeface="Times New Roman" panose="02020603050405020304" pitchFamily="18" charset="0"/>
                  </a:rPr>
                  <a:t>5</a:t>
                </a:r>
                <a:r>
                  <a:rPr lang="en-US" sz="3200" dirty="0" smtClean="0">
                    <a:latin typeface="Times New Roman" panose="02020603050405020304" pitchFamily="18" charset="0"/>
                    <a:cs typeface="Times New Roman" panose="02020603050405020304" pitchFamily="18" charset="0"/>
                  </a:rPr>
                  <a:t>OH </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CuO</a:t>
                </a:r>
                <a:r>
                  <a:rPr lang="en-US" sz="32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3200" i="1" smtClean="0">
                            <a:latin typeface="Cambria Math" panose="02040503050406030204" pitchFamily="18" charset="0"/>
                            <a:cs typeface="Times New Roman" panose="02020603050405020304" pitchFamily="18" charset="0"/>
                          </a:rPr>
                        </m:ctrlPr>
                      </m:groupChrPr>
                      <m:e>
                        <m:r>
                          <m:rPr>
                            <m:brk m:alnAt="2"/>
                          </m:rPr>
                          <a:rPr lang="en-US" sz="3200" b="0" i="0" smtClean="0">
                            <a:latin typeface="Cambria Math" panose="02040503050406030204" pitchFamily="18" charset="0"/>
                            <a:cs typeface="Times New Roman" panose="02020603050405020304" pitchFamily="18" charset="0"/>
                          </a:rPr>
                          <m:t> </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to</m:t>
                        </m:r>
                        <m:r>
                          <a:rPr lang="en-US" sz="3200" b="0" i="0" baseline="30000" smtClean="0">
                            <a:latin typeface="Cambria Math" panose="02040503050406030204" pitchFamily="18" charset="0"/>
                            <a:cs typeface="Times New Roman" panose="02020603050405020304" pitchFamily="18" charset="0"/>
                          </a:rPr>
                          <m:t>     </m:t>
                        </m:r>
                      </m:e>
                    </m:groupChr>
                  </m:oMath>
                </a14:m>
                <a:r>
                  <a:rPr lang="en-US" sz="3200" dirty="0" smtClean="0">
                    <a:latin typeface="Times New Roman" panose="02020603050405020304" pitchFamily="18" charset="0"/>
                    <a:cs typeface="Times New Roman" panose="02020603050405020304" pitchFamily="18" charset="0"/>
                  </a:rPr>
                  <a:t> CH</a:t>
                </a:r>
                <a:r>
                  <a:rPr lang="en-US" sz="3200" baseline="-25000" dirty="0" smtClean="0">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CHO +  </a:t>
                </a:r>
                <a:r>
                  <a:rPr lang="en-US" sz="3200" dirty="0" err="1" smtClean="0">
                    <a:latin typeface="Times New Roman" panose="02020603050405020304" pitchFamily="18" charset="0"/>
                    <a:cs typeface="Times New Roman" panose="02020603050405020304" pitchFamily="18" charset="0"/>
                  </a:rPr>
                  <a:t>Cu↓</a:t>
                </a:r>
                <a:r>
                  <a:rPr lang="en-US" sz="3200" baseline="-25000" dirty="0" err="1" smtClean="0">
                    <a:latin typeface="Times New Roman" panose="02020603050405020304" pitchFamily="18" charset="0"/>
                    <a:cs typeface="Times New Roman" panose="02020603050405020304" pitchFamily="18" charset="0"/>
                  </a:rPr>
                  <a:t>đỏ</a:t>
                </a:r>
                <a:r>
                  <a:rPr lang="en-US" sz="3200" dirty="0" smtClean="0">
                    <a:latin typeface="Times New Roman" panose="02020603050405020304" pitchFamily="18" charset="0"/>
                    <a:cs typeface="Times New Roman" panose="02020603050405020304" pitchFamily="18" charset="0"/>
                  </a:rPr>
                  <a:t>   + H</a:t>
                </a:r>
                <a:r>
                  <a:rPr lang="en-US" sz="3200" baseline="-25000" dirty="0" smtClean="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O</a:t>
                </a:r>
                <a:endParaRPr lang="en-US" sz="3200" dirty="0">
                  <a:latin typeface="Times New Roman" panose="02020603050405020304" pitchFamily="18" charset="0"/>
                  <a:cs typeface="Times New Roman" panose="02020603050405020304" pitchFamily="18" charset="0"/>
                </a:endParaRPr>
              </a:p>
            </p:txBody>
          </p:sp>
        </mc:Choice>
        <mc:Fallback>
          <p:sp>
            <p:nvSpPr>
              <p:cNvPr id="54" name="Rectangle 53"/>
              <p:cNvSpPr>
                <a:spLocks noRot="1" noChangeAspect="1" noMove="1" noResize="1" noEditPoints="1" noAdjustHandles="1" noChangeArrowheads="1" noChangeShapeType="1" noTextEdit="1"/>
              </p:cNvSpPr>
              <p:nvPr/>
            </p:nvSpPr>
            <p:spPr>
              <a:xfrm>
                <a:off x="457200" y="2971800"/>
                <a:ext cx="8763000" cy="773545"/>
              </a:xfrm>
              <a:prstGeom prst="rect">
                <a:avLst/>
              </a:prstGeom>
              <a:blipFill rotWithShape="1">
                <a:blip r:embed="rId3"/>
                <a:stretch>
                  <a:fillRect t="-7224" b="15"/>
                </a:stretch>
              </a:blipFill>
            </p:spPr>
            <p:txBody>
              <a:bodyPr/>
              <a:lstStyle/>
              <a:p>
                <a:r>
                  <a:rPr lang="en-US" altLang="en-US">
                    <a:noFill/>
                  </a:rPr>
                  <a:t> </a:t>
                </a:r>
              </a:p>
            </p:txBody>
          </p:sp>
        </mc:Fallback>
      </mc:AlternateContent>
      <mc:AlternateContent xmlns:mc="http://schemas.openxmlformats.org/markup-compatibility/2006">
        <mc:Choice xmlns:a14="http://schemas.microsoft.com/office/drawing/2010/main" Requires="a14">
          <p:sp>
            <p:nvSpPr>
              <p:cNvPr id="57" name="Rectangle 56"/>
              <p:cNvSpPr/>
              <p:nvPr/>
            </p:nvSpPr>
            <p:spPr>
              <a:xfrm>
                <a:off x="457200" y="4139625"/>
                <a:ext cx="8763000" cy="58477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2Na </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2H</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O </a:t>
                </a:r>
                <a14:m>
                  <m:oMath xmlns:m="http://schemas.openxmlformats.org/officeDocument/2006/math">
                    <m:groupChr>
                      <m:groupChrPr>
                        <m:chr m:val="→"/>
                        <m:vertJc m:val="bot"/>
                        <m:ctrlPr>
                          <a:rPr lang="en-US" sz="3200" i="1" smtClean="0">
                            <a:latin typeface="Cambria Math" panose="02040503050406030204" pitchFamily="18" charset="0"/>
                            <a:cs typeface="Times New Roman" panose="02020603050405020304" pitchFamily="18" charset="0"/>
                          </a:rPr>
                        </m:ctrlPr>
                      </m:groupChrPr>
                      <m:e>
                        <m:r>
                          <m:rPr>
                            <m:brk m:alnAt="2"/>
                          </m:rPr>
                          <a:rPr lang="en-US" sz="3200" b="0" i="0" smtClean="0">
                            <a:latin typeface="Cambria Math" panose="02040503050406030204" pitchFamily="18" charset="0"/>
                            <a:cs typeface="Times New Roman" panose="02020603050405020304" pitchFamily="18" charset="0"/>
                          </a:rPr>
                          <m:t> </m:t>
                        </m:r>
                        <m:r>
                          <a:rPr lang="en-US" sz="3200" b="0" i="0" smtClean="0">
                            <a:latin typeface="Cambria Math" panose="02040503050406030204" pitchFamily="18" charset="0"/>
                            <a:cs typeface="Times New Roman" panose="02020603050405020304" pitchFamily="18" charset="0"/>
                          </a:rPr>
                          <m:t>      </m:t>
                        </m:r>
                        <m:r>
                          <a:rPr lang="en-US" sz="3200" b="0" i="0" baseline="30000" smtClean="0">
                            <a:latin typeface="Cambria Math" panose="02040503050406030204" pitchFamily="18" charset="0"/>
                            <a:cs typeface="Times New Roman" panose="02020603050405020304" pitchFamily="18" charset="0"/>
                          </a:rPr>
                          <m:t>     </m:t>
                        </m:r>
                      </m:e>
                    </m:groupChr>
                  </m:oMath>
                </a14:m>
                <a:r>
                  <a:rPr lang="en-US" sz="3200" dirty="0" smtClean="0">
                    <a:latin typeface="Times New Roman" panose="02020603050405020304" pitchFamily="18" charset="0"/>
                    <a:cs typeface="Times New Roman" panose="02020603050405020304" pitchFamily="18" charset="0"/>
                  </a:rPr>
                  <a:t>   2NaOH +  H</a:t>
                </a:r>
                <a:r>
                  <a:rPr lang="en-US" sz="3200" baseline="-25000" dirty="0" smtClean="0">
                    <a:latin typeface="Times New Roman" panose="02020603050405020304" pitchFamily="18" charset="0"/>
                    <a:cs typeface="Times New Roman" panose="02020603050405020304" pitchFamily="18" charset="0"/>
                  </a:rPr>
                  <a:t>2</a:t>
                </a:r>
                <a:r>
                  <a:rPr lang="en-US" sz="3200" baseline="300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mc:Choice>
        <mc:Fallback>
          <p:sp>
            <p:nvSpPr>
              <p:cNvPr id="57" name="Rectangle 56"/>
              <p:cNvSpPr>
                <a:spLocks noRot="1" noChangeAspect="1" noMove="1" noResize="1" noEditPoints="1" noAdjustHandles="1" noChangeArrowheads="1" noChangeShapeType="1" noTextEdit="1"/>
              </p:cNvSpPr>
              <p:nvPr/>
            </p:nvSpPr>
            <p:spPr>
              <a:xfrm>
                <a:off x="457200" y="4139625"/>
                <a:ext cx="8763000" cy="584775"/>
              </a:xfrm>
              <a:prstGeom prst="rect">
                <a:avLst/>
              </a:prstGeom>
              <a:blipFill rotWithShape="1">
                <a:blip r:embed="rId4"/>
                <a:stretch>
                  <a:fillRect t="-9566" b="-9664"/>
                </a:stretch>
              </a:blipFill>
            </p:spPr>
            <p:txBody>
              <a:bodyPr/>
              <a:lstStyle/>
              <a:p>
                <a:r>
                  <a:rPr lang="en-US" altLang="en-US">
                    <a:noFill/>
                  </a:rPr>
                  <a:t> </a:t>
                </a:r>
              </a:p>
            </p:txBody>
          </p:sp>
        </mc:Fallback>
      </mc:AlternateContent>
      <p:sp>
        <p:nvSpPr>
          <p:cNvPr id="58" name="Rectangle 57"/>
          <p:cNvSpPr/>
          <p:nvPr/>
        </p:nvSpPr>
        <p:spPr>
          <a:xfrm>
            <a:off x="457200" y="5181600"/>
            <a:ext cx="8763000" cy="58477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Dung </a:t>
            </a:r>
            <a:r>
              <a:rPr lang="en-US" sz="3200" dirty="0" err="1" smtClean="0">
                <a:latin typeface="Times New Roman" panose="02020603050405020304" pitchFamily="18" charset="0"/>
                <a:cs typeface="Times New Roman" panose="02020603050405020304" pitchFamily="18" charset="0"/>
              </a:rPr>
              <a:t>dịch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còn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lại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là</a:t>
            </a:r>
            <a:r>
              <a:rPr lang="en-US" sz="3200" dirty="0" smtClean="0">
                <a:latin typeface="Times New Roman" panose="02020603050405020304" pitchFamily="18" charset="0"/>
                <a:cs typeface="Times New Roman" panose="02020603050405020304" pitchFamily="18" charset="0"/>
              </a:rPr>
              <a:t> C</a:t>
            </a:r>
            <a:r>
              <a:rPr lang="en-US" sz="3200" baseline="-25000" dirty="0" smtClean="0">
                <a:latin typeface="Times New Roman" panose="02020603050405020304" pitchFamily="18" charset="0"/>
                <a:cs typeface="Times New Roman" panose="02020603050405020304" pitchFamily="18" charset="0"/>
              </a:rPr>
              <a:t>6</a:t>
            </a:r>
            <a:r>
              <a:rPr lang="en-US" sz="3200" dirty="0" smtClean="0">
                <a:latin typeface="Times New Roman" panose="02020603050405020304" pitchFamily="18" charset="0"/>
                <a:cs typeface="Times New Roman" panose="02020603050405020304" pitchFamily="18" charset="0"/>
              </a:rPr>
              <a:t>H</a:t>
            </a:r>
            <a:r>
              <a:rPr lang="en-US" sz="3200" baseline="-25000" dirty="0" smtClean="0">
                <a:latin typeface="Times New Roman" panose="02020603050405020304" pitchFamily="18" charset="0"/>
                <a:cs typeface="Times New Roman" panose="02020603050405020304" pitchFamily="18" charset="0"/>
              </a:rPr>
              <a:t>6</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Benzen</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ppt_x"/>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500" fill="hold"/>
                                        <p:tgtEl>
                                          <p:spTgt spid="57"/>
                                        </p:tgtEl>
                                        <p:attrNameLst>
                                          <p:attrName>ppt_x</p:attrName>
                                        </p:attrNameLst>
                                      </p:cBhvr>
                                      <p:tavLst>
                                        <p:tav tm="0">
                                          <p:val>
                                            <p:strVal val="#ppt_x"/>
                                          </p:val>
                                        </p:tav>
                                        <p:tav tm="100000">
                                          <p:val>
                                            <p:strVal val="#ppt_x"/>
                                          </p:val>
                                        </p:tav>
                                      </p:tavLst>
                                    </p:anim>
                                    <p:anim calcmode="lin" valueType="num">
                                      <p:cBhvr additive="base">
                                        <p:cTn id="14"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7" grpId="0"/>
      <p:bldP spid="5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1"/>
          <p:cNvSpPr txBox="1">
            <a:spLocks noChangeArrowheads="1"/>
          </p:cNvSpPr>
          <p:nvPr/>
        </p:nvSpPr>
        <p:spPr bwMode="auto">
          <a:xfrm>
            <a:off x="7960" y="0"/>
            <a:ext cx="9136040"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ONLINE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3" name="Picture 27" descr="Hoja Carta2"/>
          <p:cNvPicPr>
            <a:picLocks noChangeAspect="1" noChangeArrowheads="1"/>
          </p:cNvPicPr>
          <p:nvPr/>
        </p:nvPicPr>
        <p:blipFill>
          <a:blip r:embed="rId1"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
        <p:nvSpPr>
          <p:cNvPr id="22" name="TextBox 13"/>
          <p:cNvSpPr txBox="1">
            <a:spLocks noChangeArrowheads="1"/>
          </p:cNvSpPr>
          <p:nvPr/>
        </p:nvSpPr>
        <p:spPr bwMode="auto">
          <a:xfrm>
            <a:off x="30480" y="609600"/>
            <a:ext cx="9113520" cy="1384995"/>
          </a:xfrm>
          <a:prstGeom prst="rect">
            <a:avLst/>
          </a:prstGeom>
          <a:noFill/>
          <a:ln w="9525">
            <a:noFill/>
            <a:miter lim="800000"/>
          </a:ln>
        </p:spPr>
        <p:txBody>
          <a:bodyPr wrap="square">
            <a:spAutoFit/>
          </a:bodyPr>
          <a:lstStyle/>
          <a:p>
            <a:pPr lvl="0"/>
            <a:r>
              <a:rPr lang="en-US" sz="2800" b="1" dirty="0" err="1" smtClean="0">
                <a:solidFill>
                  <a:srgbClr val="002060"/>
                </a:solidFill>
                <a:latin typeface="Times New Roman" panose="02020603050405020304" pitchFamily="18" charset="0"/>
                <a:cs typeface="Times New Roman" panose="02020603050405020304" pitchFamily="18" charset="0"/>
              </a:rPr>
              <a:t>Bài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tập</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6: </a:t>
            </a:r>
            <a:r>
              <a:rPr lang="de-DE" sz="2800" dirty="0">
                <a:latin typeface="Times New Roman" panose="02020603050405020304" pitchFamily="18" charset="0"/>
                <a:cs typeface="Times New Roman" panose="02020603050405020304" pitchFamily="18" charset="0"/>
              </a:rPr>
              <a:t>Cho 3,70 gam một ancol (X) no đơn chức, mạch hở tác dụng với natri dư thu được 0,56 lít khí thoát ra (điều kiện tiêu chuẩn). Xác định công thức phân tử của (X).</a:t>
            </a:r>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152400" y="2049900"/>
            <a:ext cx="962123" cy="523220"/>
          </a:xfrm>
          <a:prstGeom prst="rect">
            <a:avLst/>
          </a:prstGeom>
        </p:spPr>
        <p:txBody>
          <a:bodyPr wrap="none">
            <a:spAutoFit/>
          </a:bodyPr>
          <a:lstStyle/>
          <a:p>
            <a:r>
              <a:rPr lang="pt-BR" sz="2800" b="1" u="sng" dirty="0">
                <a:latin typeface="Times New Roman" panose="02020603050405020304" pitchFamily="18" charset="0"/>
                <a:cs typeface="Times New Roman" panose="02020603050405020304" pitchFamily="18" charset="0"/>
              </a:rPr>
              <a:t>Giải:</a:t>
            </a:r>
            <a:endParaRPr lang="pt-BR" sz="2800" b="1" u="sng" dirty="0">
              <a:latin typeface="Times New Roman" panose="02020603050405020304" pitchFamily="18" charset="0"/>
              <a:cs typeface="Times New Roman" panose="02020603050405020304" pitchFamily="18" charset="0"/>
            </a:endParaRPr>
          </a:p>
        </p:txBody>
      </p:sp>
      <p:sp>
        <p:nvSpPr>
          <p:cNvPr id="45" name="Rectangle 44"/>
          <p:cNvSpPr/>
          <p:nvPr/>
        </p:nvSpPr>
        <p:spPr>
          <a:xfrm>
            <a:off x="323600" y="3387277"/>
            <a:ext cx="8763000" cy="2677656"/>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2C</a:t>
            </a:r>
            <a:r>
              <a:rPr lang="en-US" sz="2800" baseline="-25000" dirty="0" smtClean="0">
                <a:latin typeface="Times New Roman" panose="02020603050405020304" pitchFamily="18" charset="0"/>
                <a:cs typeface="Times New Roman" panose="02020603050405020304" pitchFamily="18" charset="0"/>
              </a:rPr>
              <a:t>n</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2n+1</a:t>
            </a:r>
            <a:r>
              <a:rPr lang="en-US" sz="2800" dirty="0" smtClean="0">
                <a:latin typeface="Times New Roman" panose="02020603050405020304" pitchFamily="18" charset="0"/>
                <a:cs typeface="Times New Roman" panose="02020603050405020304" pitchFamily="18" charset="0"/>
              </a:rPr>
              <a:t>OH </a:t>
            </a:r>
            <a:r>
              <a:rPr lang="en-US" sz="2800" dirty="0">
                <a:latin typeface="Times New Roman" panose="02020603050405020304" pitchFamily="18" charset="0"/>
                <a:cs typeface="Times New Roman" panose="02020603050405020304" pitchFamily="18" charset="0"/>
              </a:rPr>
              <a:t>+ 2Na </a:t>
            </a:r>
            <a:r>
              <a:rPr lang="en-US" sz="2800" dirty="0" smtClean="0">
                <a:latin typeface="Times New Roman" panose="02020603050405020304" pitchFamily="18" charset="0"/>
                <a:cs typeface="Times New Roman" panose="02020603050405020304" pitchFamily="18" charset="0"/>
              </a:rPr>
              <a:t>→ 2C</a:t>
            </a:r>
            <a:r>
              <a:rPr lang="en-US" sz="2800" baseline="-25000" dirty="0" smtClean="0">
                <a:latin typeface="Times New Roman" panose="02020603050405020304" pitchFamily="18" charset="0"/>
                <a:cs typeface="Times New Roman" panose="02020603050405020304" pitchFamily="18" charset="0"/>
              </a:rPr>
              <a:t>n</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2n+1</a:t>
            </a:r>
            <a:r>
              <a:rPr lang="en-US" sz="2800" dirty="0" smtClean="0">
                <a:latin typeface="Times New Roman" panose="02020603050405020304" pitchFamily="18" charset="0"/>
                <a:cs typeface="Times New Roman" panose="02020603050405020304" pitchFamily="18" charset="0"/>
              </a:rPr>
              <a:t>ONa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2</a:t>
            </a:r>
            <a:r>
              <a:rPr lang="en-US" sz="2800" baseline="30000" dirty="0" smtClean="0">
                <a:latin typeface="Times New Roman" panose="02020603050405020304" pitchFamily="18" charset="0"/>
                <a:cs typeface="Times New Roman" panose="02020603050405020304" pitchFamily="18" charset="0"/>
              </a:rPr>
              <a:t>↑</a:t>
            </a:r>
            <a:endParaRPr lang="en-US" sz="2800" baseline="300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0,05 </a:t>
            </a:r>
            <a:r>
              <a:rPr lang="en-US" sz="2800" dirty="0" err="1" smtClean="0">
                <a:latin typeface="Times New Roman" panose="02020603050405020304" pitchFamily="18" charset="0"/>
                <a:cs typeface="Times New Roman" panose="02020603050405020304" pitchFamily="18" charset="0"/>
              </a:rPr>
              <a:t>mol</a:t>
            </a:r>
            <a:r>
              <a:rPr lang="en-US" sz="2800" dirty="0" smtClean="0">
                <a:latin typeface="Times New Roman" panose="02020603050405020304" pitchFamily="18" charset="0"/>
                <a:cs typeface="Times New Roman" panose="02020603050405020304" pitchFamily="18" charset="0"/>
              </a:rPr>
              <a:t>              ←                      0,025 </a:t>
            </a:r>
            <a:r>
              <a:rPr lang="en-US" sz="2800" dirty="0" err="1" smtClean="0">
                <a:latin typeface="Times New Roman" panose="02020603050405020304" pitchFamily="18" charset="0"/>
                <a:cs typeface="Times New Roman" panose="02020603050405020304" pitchFamily="18" charset="0"/>
              </a:rPr>
              <a:t>mol</a:t>
            </a:r>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m = n . M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dirty="0" smtClean="0">
                <a:latin typeface="Times New Roman" panose="02020603050405020304" pitchFamily="18" charset="0"/>
                <a:cs typeface="Times New Roman" panose="02020603050405020304" pitchFamily="18" charset="0"/>
              </a:rPr>
              <a:t> 3,7 = 0,05 . (14n +18)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n = 4</a:t>
            </a:r>
            <a:endParaRPr lang="en-US" sz="2800" dirty="0" smtClean="0">
              <a:latin typeface="Times New Roman" panose="02020603050405020304" pitchFamily="18" charset="0"/>
              <a:cs typeface="Times New Roman" panose="02020603050405020304" pitchFamily="18" charset="0"/>
              <a:sym typeface="Wingdings" panose="05000000000000000000" pitchFamily="2" charset="2"/>
            </a:endParaRPr>
          </a:p>
          <a:p>
            <a:endParaRPr lang="en-US" sz="2800" dirty="0">
              <a:latin typeface="Times New Roman" panose="02020603050405020304" pitchFamily="18" charset="0"/>
              <a:cs typeface="Times New Roman" panose="02020603050405020304" pitchFamily="18" charset="0"/>
              <a:sym typeface="Wingdings" panose="05000000000000000000" pitchFamily="2" charset="2"/>
            </a:endParaRP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(X): C</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4</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9</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OH</a:t>
            </a:r>
            <a:endParaRPr lang="en-US" sz="2800" dirty="0">
              <a:latin typeface="Times New Roman" panose="02020603050405020304" pitchFamily="18" charset="0"/>
              <a:cs typeface="Times New Roman" panose="02020603050405020304" pitchFamily="18" charset="0"/>
            </a:endParaRPr>
          </a:p>
        </p:txBody>
      </p:sp>
      <p:sp>
        <p:nvSpPr>
          <p:cNvPr id="46" name="Rectangle 45"/>
          <p:cNvSpPr/>
          <p:nvPr/>
        </p:nvSpPr>
        <p:spPr>
          <a:xfrm>
            <a:off x="392430" y="2658905"/>
            <a:ext cx="8763000" cy="58477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nH</a:t>
            </a:r>
            <a:r>
              <a:rPr lang="en-US" sz="3200" baseline="-25000" dirty="0" smtClean="0">
                <a:latin typeface="Times New Roman" panose="02020603050405020304" pitchFamily="18" charset="0"/>
                <a:cs typeface="Times New Roman" panose="02020603050405020304" pitchFamily="18" charset="0"/>
              </a:rPr>
              <a:t>2</a:t>
            </a:r>
            <a:r>
              <a:rPr lang="en-US" sz="3200" baseline="300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 V/22,4 = 0,56/22,4 = 0,025 </a:t>
            </a:r>
            <a:r>
              <a:rPr lang="en-US" sz="3200" dirty="0" err="1" smtClean="0">
                <a:latin typeface="Times New Roman" panose="02020603050405020304" pitchFamily="18" charset="0"/>
                <a:cs typeface="Times New Roman" panose="02020603050405020304" pitchFamily="18" charset="0"/>
              </a:rPr>
              <a:t>mol</a:t>
            </a:r>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5">
                                            <p:txEl>
                                              <p:pRg st="0" end="0"/>
                                            </p:txEl>
                                          </p:spTgt>
                                        </p:tgtEl>
                                        <p:attrNameLst>
                                          <p:attrName>style.visibility</p:attrName>
                                        </p:attrNameLst>
                                      </p:cBhvr>
                                      <p:to>
                                        <p:strVal val="visible"/>
                                      </p:to>
                                    </p:set>
                                    <p:anim calcmode="lin" valueType="num">
                                      <p:cBhvr additive="base">
                                        <p:cTn id="13" dur="5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5">
                                            <p:txEl>
                                              <p:pRg st="1" end="1"/>
                                            </p:txEl>
                                          </p:spTgt>
                                        </p:tgtEl>
                                        <p:attrNameLst>
                                          <p:attrName>style.visibility</p:attrName>
                                        </p:attrNameLst>
                                      </p:cBhvr>
                                      <p:to>
                                        <p:strVal val="visible"/>
                                      </p:to>
                                    </p:set>
                                    <p:anim calcmode="lin" valueType="num">
                                      <p:cBhvr additive="base">
                                        <p:cTn id="19" dur="500" fill="hold"/>
                                        <p:tgtEl>
                                          <p:spTgt spid="4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5">
                                            <p:txEl>
                                              <p:pRg st="3" end="3"/>
                                            </p:txEl>
                                          </p:spTgt>
                                        </p:tgtEl>
                                        <p:attrNameLst>
                                          <p:attrName>style.visibility</p:attrName>
                                        </p:attrNameLst>
                                      </p:cBhvr>
                                      <p:to>
                                        <p:strVal val="visible"/>
                                      </p:to>
                                    </p:set>
                                    <p:anim calcmode="lin" valueType="num">
                                      <p:cBhvr additive="base">
                                        <p:cTn id="25" dur="500" fill="hold"/>
                                        <p:tgtEl>
                                          <p:spTgt spid="4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5">
                                            <p:txEl>
                                              <p:pRg st="5" end="5"/>
                                            </p:txEl>
                                          </p:spTgt>
                                        </p:tgtEl>
                                        <p:attrNameLst>
                                          <p:attrName>style.visibility</p:attrName>
                                        </p:attrNameLst>
                                      </p:cBhvr>
                                      <p:to>
                                        <p:strVal val="visible"/>
                                      </p:to>
                                    </p:set>
                                    <p:anim calcmode="lin" valueType="num">
                                      <p:cBhvr additive="base">
                                        <p:cTn id="31" dur="500" fill="hold"/>
                                        <p:tgtEl>
                                          <p:spTgt spid="4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BÀI TẬP </a:t>
            </a:r>
            <a:r>
              <a:rPr lang="en-US" sz="3200" b="1" dirty="0" smtClean="0">
                <a:solidFill>
                  <a:schemeClr val="bg1"/>
                </a:solidFill>
                <a:latin typeface="Times New Roman" panose="02020603050405020304" pitchFamily="18" charset="0"/>
                <a:cs typeface="Times New Roman" panose="02020603050405020304" pitchFamily="18" charset="0"/>
              </a:rPr>
              <a:t>OFFLINE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ln>
        </p:spPr>
        <p:txBody>
          <a:bodyPr wrap="square">
            <a:spAutoFit/>
          </a:bodyPr>
          <a:lstStyle/>
          <a:p>
            <a:pPr algn="ctr"/>
            <a:r>
              <a:rPr lang="en-US" sz="2800" b="1" dirty="0" err="1">
                <a:solidFill>
                  <a:srgbClr val="002060"/>
                </a:solidFill>
                <a:latin typeface="Times New Roman" panose="02020603050405020304" pitchFamily="18" charset="0"/>
                <a:cs typeface="Times New Roman" panose="02020603050405020304" pitchFamily="18" charset="0"/>
              </a:rPr>
              <a:t>Bài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tập</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7-10 </a:t>
            </a:r>
            <a:r>
              <a:rPr lang="en-US" sz="2800" b="1" dirty="0" err="1">
                <a:solidFill>
                  <a:srgbClr val="002060"/>
                </a:solidFill>
                <a:latin typeface="Times New Roman" panose="02020603050405020304" pitchFamily="18" charset="0"/>
                <a:cs typeface="Times New Roman" panose="02020603050405020304" pitchFamily="18" charset="0"/>
              </a:rPr>
              <a:t>trang</a:t>
            </a:r>
            <a:r>
              <a:rPr lang="en-US" sz="2800" b="1" dirty="0">
                <a:solidFill>
                  <a:srgbClr val="002060"/>
                </a:solidFill>
                <a:latin typeface="Times New Roman" panose="02020603050405020304" pitchFamily="18" charset="0"/>
                <a:cs typeface="Times New Roman" panose="02020603050405020304" pitchFamily="18" charset="0"/>
              </a:rPr>
              <a:t> 53</a:t>
            </a:r>
            <a:r>
              <a:rPr lang="en-US" sz="2800" b="1" dirty="0" smtClean="0">
                <a:solidFill>
                  <a:srgbClr val="002060"/>
                </a:solidFill>
                <a:latin typeface="Times New Roman" panose="02020603050405020304" pitchFamily="18" charset="0"/>
                <a:cs typeface="Times New Roman" panose="02020603050405020304" pitchFamily="18" charset="0"/>
              </a:rPr>
              <a:t>, 54 </a:t>
            </a:r>
            <a:endParaRPr lang="en-US" sz="2800" b="1" dirty="0" smtClean="0">
              <a:solidFill>
                <a:srgbClr val="002060"/>
              </a:solidFill>
              <a:latin typeface="Times New Roman" panose="02020603050405020304" pitchFamily="18" charset="0"/>
              <a:cs typeface="Times New Roman" panose="02020603050405020304" pitchFamily="18" charset="0"/>
            </a:endParaRPr>
          </a:p>
          <a:p>
            <a:pPr algn="ctr"/>
            <a:r>
              <a:rPr lang="en-US" sz="2800" b="1" dirty="0" smtClean="0">
                <a:solidFill>
                  <a:srgbClr val="002060"/>
                </a:solidFill>
                <a:latin typeface="Times New Roman" panose="02020603050405020304" pitchFamily="18" charset="0"/>
                <a:cs typeface="Times New Roman" panose="02020603050405020304" pitchFamily="18" charset="0"/>
              </a:rPr>
              <a:t>(</a:t>
            </a:r>
            <a:r>
              <a:rPr lang="en-US" sz="2800" b="1" dirty="0" err="1" smtClean="0">
                <a:solidFill>
                  <a:srgbClr val="002060"/>
                </a:solidFill>
                <a:latin typeface="Times New Roman" panose="02020603050405020304" pitchFamily="18" charset="0"/>
                <a:cs typeface="Times New Roman" panose="02020603050405020304" pitchFamily="18" charset="0"/>
              </a:rPr>
              <a:t>Giáo</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trình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học 3) </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026" name="Picture 2" descr="C:\Documents and Settings\HP\My Documents\My Pictures\113-512.png"/>
          <p:cNvPicPr>
            <a:picLocks noChangeAspect="1" noChangeArrowheads="1"/>
          </p:cNvPicPr>
          <p:nvPr/>
        </p:nvPicPr>
        <p:blipFill>
          <a:blip r:embed="rId2"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3" cstate="print"/>
          <a:srcRect l="14384" t="4110" r="19863" b="8219"/>
          <a:stretch>
            <a:fillRect/>
          </a:stretch>
        </p:blipFill>
        <p:spPr bwMode="auto">
          <a:xfrm>
            <a:off x="1676400" y="1295400"/>
            <a:ext cx="1828800" cy="2438400"/>
          </a:xfrm>
          <a:prstGeom prst="rect">
            <a:avLst/>
          </a:prstGeom>
          <a:noFill/>
        </p:spPr>
      </p:pic>
      <p:pic>
        <p:nvPicPr>
          <p:cNvPr id="15"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spTree>
  </p:cSld>
  <p:clrMapOvr>
    <a:masterClrMapping/>
  </p:clrMapOvr>
  <p:transition advClick="0">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1"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1"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ln>
        </p:spPr>
        <p:txBody>
          <a:bodyPr wrap="square">
            <a:spAutoFit/>
          </a:bodyPr>
          <a:lstStyle/>
          <a:p>
            <a:pPr algn="ctr"/>
            <a:r>
              <a:rPr lang="en-US" sz="3200" b="1">
                <a:solidFill>
                  <a:schemeClr val="bg1"/>
                </a:solidFill>
                <a:latin typeface="Times New Roman" panose="02020603050405020304" pitchFamily="18" charset="0"/>
                <a:cs typeface="Times New Roman" panose="02020603050405020304" pitchFamily="18" charset="0"/>
              </a:rPr>
              <a:t>NỘI DUNG CHUẨN BỊ </a:t>
            </a:r>
            <a:endParaRPr lang="en-US" sz="3200" b="1">
              <a:solidFill>
                <a:schemeClr val="bg1"/>
              </a:solidFill>
              <a:latin typeface="Times New Roman" panose="02020603050405020304" pitchFamily="18" charset="0"/>
              <a:cs typeface="Times New Roman" panose="02020603050405020304"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13" name="Rectangle 3"/>
          <p:cNvSpPr>
            <a:spLocks noChangeArrowheads="1"/>
          </p:cNvSpPr>
          <p:nvPr/>
        </p:nvSpPr>
        <p:spPr bwMode="auto">
          <a:xfrm>
            <a:off x="345440" y="1066800"/>
            <a:ext cx="8188960" cy="584775"/>
          </a:xfrm>
          <a:prstGeom prst="rect">
            <a:avLst/>
          </a:prstGeom>
          <a:noFill/>
          <a:ln w="9525">
            <a:noFill/>
            <a:miter lim="800000"/>
          </a:ln>
        </p:spPr>
        <p:txBody>
          <a:bodyPr wrap="square">
            <a:spAutoFit/>
          </a:bodyPr>
          <a:lstStyle/>
          <a:p>
            <a:pPr algn="ctr"/>
            <a:r>
              <a:rPr lang="en-US" sz="3200" b="1" dirty="0" err="1">
                <a:solidFill>
                  <a:srgbClr val="00B050"/>
                </a:solidFill>
                <a:latin typeface="Times New Roman" panose="02020603050405020304" pitchFamily="18" charset="0"/>
                <a:cs typeface="Times New Roman" panose="02020603050405020304" pitchFamily="18" charset="0"/>
              </a:rPr>
              <a:t>Bài</a:t>
            </a:r>
            <a:r>
              <a:rPr lang="en-US" sz="3200" b="1" dirty="0">
                <a:solidFill>
                  <a:srgbClr val="00B050"/>
                </a:solidFill>
                <a:latin typeface="Times New Roman" panose="02020603050405020304" pitchFamily="18" charset="0"/>
                <a:cs typeface="Times New Roman" panose="02020603050405020304" pitchFamily="18" charset="0"/>
              </a:rPr>
              <a:t> </a:t>
            </a:r>
            <a:r>
              <a:rPr lang="en-US" sz="3200" b="1" dirty="0" smtClean="0">
                <a:solidFill>
                  <a:srgbClr val="00B050"/>
                </a:solidFill>
                <a:latin typeface="Times New Roman" panose="02020603050405020304" pitchFamily="18" charset="0"/>
                <a:cs typeface="Times New Roman" panose="02020603050405020304" pitchFamily="18" charset="0"/>
              </a:rPr>
              <a:t>53. PHENOL</a:t>
            </a:r>
            <a:endParaRPr lang="en-US" sz="3200" b="1" dirty="0">
              <a:solidFill>
                <a:srgbClr val="00B050"/>
              </a:solidFill>
              <a:latin typeface="Times New Roman" panose="02020603050405020304" pitchFamily="18" charset="0"/>
              <a:cs typeface="Times New Roman" panose="02020603050405020304" pitchFamily="18" charset="0"/>
            </a:endParaRPr>
          </a:p>
        </p:txBody>
      </p:sp>
      <p:pic>
        <p:nvPicPr>
          <p:cNvPr id="14"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anose="02020603050405020304" pitchFamily="18" charset="0"/>
                <a:cs typeface="Times New Roman" panose="02020603050405020304" pitchFamily="18" charset="0"/>
              </a:rPr>
              <a:t>Trường</a:t>
            </a:r>
            <a:r>
              <a:rPr lang="en-US" b="1" dirty="0">
                <a:solidFill>
                  <a:srgbClr val="1909E5"/>
                </a:solidFill>
                <a:latin typeface="Times New Roman" panose="02020603050405020304" pitchFamily="18" charset="0"/>
                <a:cs typeface="Times New Roman" panose="02020603050405020304" pitchFamily="18" charset="0"/>
              </a:rPr>
              <a:t> CĐ </a:t>
            </a:r>
            <a:r>
              <a:rPr lang="en-US" b="1" dirty="0" err="1">
                <a:solidFill>
                  <a:srgbClr val="1909E5"/>
                </a:solidFill>
                <a:latin typeface="Times New Roman" panose="02020603050405020304" pitchFamily="18" charset="0"/>
                <a:cs typeface="Times New Roman" panose="02020603050405020304" pitchFamily="18" charset="0"/>
              </a:rPr>
              <a:t>Lý</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Tự</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Trọng</a:t>
            </a:r>
            <a:r>
              <a:rPr lang="en-US" b="1" dirty="0">
                <a:solidFill>
                  <a:srgbClr val="1909E5"/>
                </a:solidFill>
                <a:latin typeface="Times New Roman" panose="02020603050405020304" pitchFamily="18" charset="0"/>
                <a:cs typeface="Times New Roman" panose="02020603050405020304" pitchFamily="18" charset="0"/>
              </a:rPr>
              <a:t> </a:t>
            </a:r>
            <a:r>
              <a:rPr lang="en-US" b="1" dirty="0" err="1">
                <a:solidFill>
                  <a:srgbClr val="1909E5"/>
                </a:solidFill>
                <a:latin typeface="Times New Roman" panose="02020603050405020304" pitchFamily="18" charset="0"/>
                <a:cs typeface="Times New Roman" panose="02020603050405020304" pitchFamily="18" charset="0"/>
              </a:rPr>
              <a:t>Tp.HCM</a:t>
            </a:r>
            <a:endParaRPr lang="en-US" b="1" dirty="0">
              <a:solidFill>
                <a:srgbClr val="1909E5"/>
              </a:solidFill>
              <a:latin typeface="Times New Roman" panose="02020603050405020304" pitchFamily="18" charset="0"/>
              <a:cs typeface="Times New Roman" panose="02020603050405020304" pitchFamily="18" charset="0"/>
            </a:endParaRPr>
          </a:p>
        </p:txBody>
      </p:sp>
      <p:grpSp>
        <p:nvGrpSpPr>
          <p:cNvPr id="16" name="Group 3"/>
          <p:cNvGrpSpPr/>
          <p:nvPr/>
        </p:nvGrpSpPr>
        <p:grpSpPr bwMode="auto">
          <a:xfrm>
            <a:off x="269875" y="16764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grpSp>
        <p:nvGrpSpPr>
          <p:cNvPr id="22" name="Group 7"/>
          <p:cNvGrpSpPr/>
          <p:nvPr/>
        </p:nvGrpSpPr>
        <p:grpSpPr bwMode="auto">
          <a:xfrm>
            <a:off x="228600" y="27813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sp>
        <p:nvSpPr>
          <p:cNvPr id="28" name="Line 11"/>
          <p:cNvSpPr>
            <a:spLocks noChangeShapeType="1"/>
          </p:cNvSpPr>
          <p:nvPr/>
        </p:nvSpPr>
        <p:spPr bwMode="auto">
          <a:xfrm>
            <a:off x="879474" y="2303463"/>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984205" y="1701225"/>
            <a:ext cx="3741730" cy="584775"/>
          </a:xfrm>
          <a:prstGeom prst="rect">
            <a:avLst/>
          </a:prstGeom>
          <a:noFill/>
          <a:ln w="9525" algn="ctr">
            <a:noFill/>
            <a:miter lim="800000"/>
          </a:ln>
        </p:spPr>
        <p:txBody>
          <a:bodyPr wrap="none">
            <a:spAutoFit/>
          </a:bodyPr>
          <a:lstStyle/>
          <a:p>
            <a:pPr eaLnBrk="0" hangingPunct="0"/>
            <a:r>
              <a:rPr lang="en-US" sz="3200" dirty="0" err="1" smtClean="0">
                <a:solidFill>
                  <a:srgbClr val="002060"/>
                </a:solidFill>
                <a:latin typeface="Times New Roman" panose="02020603050405020304" pitchFamily="18" charset="0"/>
                <a:cs typeface="Times New Roman" panose="02020603050405020304" pitchFamily="18" charset="0"/>
              </a:rPr>
              <a:t>Định</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nghĩa</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phân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loại</a:t>
            </a:r>
            <a:endParaRPr lang="vi-VN" sz="3200" dirty="0">
              <a:solidFill>
                <a:srgbClr val="002060"/>
              </a:solidFill>
              <a:latin typeface="Times New Roman" panose="02020603050405020304" pitchFamily="18" charset="0"/>
              <a:cs typeface="Times New Roman" panose="02020603050405020304" pitchFamily="18" charset="0"/>
            </a:endParaRPr>
          </a:p>
        </p:txBody>
      </p:sp>
      <p:sp>
        <p:nvSpPr>
          <p:cNvPr id="34" name="Text Box 13"/>
          <p:cNvSpPr txBox="1">
            <a:spLocks noChangeArrowheads="1"/>
          </p:cNvSpPr>
          <p:nvPr/>
        </p:nvSpPr>
        <p:spPr bwMode="gray">
          <a:xfrm>
            <a:off x="449263" y="1693863"/>
            <a:ext cx="388937" cy="584200"/>
          </a:xfrm>
          <a:prstGeom prst="rect">
            <a:avLst/>
          </a:prstGeom>
          <a:noFill/>
          <a:ln w="9525" algn="ctr">
            <a:noFill/>
            <a:miter lim="800000"/>
          </a:ln>
        </p:spPr>
        <p:txBody>
          <a:bodyPr wrap="none">
            <a:spAutoFit/>
          </a:bodyPr>
          <a:lstStyle/>
          <a:p>
            <a:pPr algn="ctr" eaLnBrk="0" hangingPunct="0"/>
            <a:r>
              <a:rPr lang="en-US" sz="3200" b="1">
                <a:solidFill>
                  <a:srgbClr val="FFFFFF"/>
                </a:solidFill>
                <a:latin typeface="Times New Roman" panose="02020603050405020304" pitchFamily="18" charset="0"/>
                <a:cs typeface="Times New Roman" panose="02020603050405020304" pitchFamily="18" charset="0"/>
              </a:rPr>
              <a:t>1</a:t>
            </a:r>
            <a:endParaRPr lang="en-US" sz="3200" b="1">
              <a:solidFill>
                <a:srgbClr val="FFFFFF"/>
              </a:solidFill>
              <a:latin typeface="Times New Roman" panose="02020603050405020304" pitchFamily="18" charset="0"/>
              <a:cs typeface="Times New Roman" panose="02020603050405020304" pitchFamily="18" charset="0"/>
            </a:endParaRPr>
          </a:p>
        </p:txBody>
      </p:sp>
      <p:sp>
        <p:nvSpPr>
          <p:cNvPr id="35" name="Text Box 15"/>
          <p:cNvSpPr txBox="1">
            <a:spLocks noChangeArrowheads="1"/>
          </p:cNvSpPr>
          <p:nvPr/>
        </p:nvSpPr>
        <p:spPr bwMode="auto">
          <a:xfrm>
            <a:off x="949324" y="2844225"/>
            <a:ext cx="7127875" cy="584775"/>
          </a:xfrm>
          <a:prstGeom prst="rect">
            <a:avLst/>
          </a:prstGeom>
          <a:noFill/>
          <a:ln w="9525" algn="ctr">
            <a:noFill/>
            <a:miter lim="800000"/>
          </a:ln>
        </p:spPr>
        <p:txBody>
          <a:bodyPr wrap="square">
            <a:spAutoFit/>
          </a:bodyPr>
          <a:lstStyle/>
          <a:p>
            <a:pPr eaLnBrk="0" hangingPunct="0"/>
            <a:r>
              <a:rPr lang="en-US" sz="3200" dirty="0" smtClean="0">
                <a:solidFill>
                  <a:srgbClr val="002060"/>
                </a:solidFill>
                <a:latin typeface="Times New Roman" panose="02020603050405020304" pitchFamily="18" charset="0"/>
                <a:cs typeface="Times New Roman" panose="02020603050405020304" pitchFamily="18" charset="0"/>
              </a:rPr>
              <a:t>Phenol</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36" name="Text Box 16"/>
          <p:cNvSpPr txBox="1">
            <a:spLocks noChangeArrowheads="1"/>
          </p:cNvSpPr>
          <p:nvPr/>
        </p:nvSpPr>
        <p:spPr bwMode="gray">
          <a:xfrm>
            <a:off x="407988" y="2798763"/>
            <a:ext cx="388937" cy="584200"/>
          </a:xfrm>
          <a:prstGeom prst="rect">
            <a:avLst/>
          </a:prstGeom>
          <a:noFill/>
          <a:ln w="9525" algn="ctr">
            <a:noFill/>
            <a:miter lim="800000"/>
          </a:ln>
        </p:spPr>
        <p:txBody>
          <a:bodyPr wrap="none">
            <a:spAutoFit/>
          </a:bodyPr>
          <a:lstStyle/>
          <a:p>
            <a:pPr algn="ctr" eaLnBrk="0" hangingPunct="0"/>
            <a:r>
              <a:rPr lang="en-US" sz="3200" b="1">
                <a:solidFill>
                  <a:srgbClr val="FFFFFF"/>
                </a:solidFill>
                <a:latin typeface="Times New Roman" panose="02020603050405020304" pitchFamily="18" charset="0"/>
                <a:cs typeface="Times New Roman" panose="02020603050405020304" pitchFamily="18" charset="0"/>
              </a:rPr>
              <a:t>2</a:t>
            </a:r>
            <a:endParaRPr lang="en-US" sz="3200" b="1">
              <a:solidFill>
                <a:srgbClr val="FFFFFF"/>
              </a:solidFill>
              <a:latin typeface="Times New Roman" panose="02020603050405020304" pitchFamily="18" charset="0"/>
              <a:cs typeface="Times New Roman" panose="02020603050405020304" pitchFamily="18" charset="0"/>
            </a:endParaRPr>
          </a:p>
        </p:txBody>
      </p:sp>
      <p:sp>
        <p:nvSpPr>
          <p:cNvPr id="49" name="Line 11"/>
          <p:cNvSpPr>
            <a:spLocks noChangeShapeType="1"/>
          </p:cNvSpPr>
          <p:nvPr/>
        </p:nvSpPr>
        <p:spPr bwMode="auto">
          <a:xfrm>
            <a:off x="879474" y="3432775"/>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9" name="Group 7"/>
          <p:cNvGrpSpPr/>
          <p:nvPr/>
        </p:nvGrpSpPr>
        <p:grpSpPr bwMode="auto">
          <a:xfrm>
            <a:off x="228600" y="4034617"/>
            <a:ext cx="762000" cy="665163"/>
            <a:chOff x="3174" y="2656"/>
            <a:chExt cx="1549" cy="1351"/>
          </a:xfrm>
          <a:solidFill>
            <a:schemeClr val="accent3">
              <a:lumMod val="75000"/>
            </a:schemeClr>
          </a:solidFill>
        </p:grpSpPr>
        <p:sp>
          <p:nvSpPr>
            <p:cNvPr id="37"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38"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39"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sp>
        <p:nvSpPr>
          <p:cNvPr id="40" name="Text Box 15"/>
          <p:cNvSpPr txBox="1">
            <a:spLocks noChangeArrowheads="1"/>
          </p:cNvSpPr>
          <p:nvPr/>
        </p:nvSpPr>
        <p:spPr bwMode="auto">
          <a:xfrm>
            <a:off x="949324" y="4097542"/>
            <a:ext cx="7127875" cy="584775"/>
          </a:xfrm>
          <a:prstGeom prst="rect">
            <a:avLst/>
          </a:prstGeom>
          <a:noFill/>
          <a:ln w="9525" algn="ctr">
            <a:noFill/>
            <a:miter lim="800000"/>
          </a:ln>
        </p:spPr>
        <p:txBody>
          <a:bodyPr wrap="square">
            <a:spAutoFit/>
          </a:bodyPr>
          <a:lstStyle/>
          <a:p>
            <a:pPr eaLnBrk="0" hangingPunct="0"/>
            <a:r>
              <a:rPr lang="en-US" sz="3200" dirty="0" err="1" smtClean="0">
                <a:solidFill>
                  <a:srgbClr val="002060"/>
                </a:solidFill>
                <a:latin typeface="Times New Roman" panose="02020603050405020304" pitchFamily="18" charset="0"/>
                <a:cs typeface="Times New Roman" panose="02020603050405020304" pitchFamily="18" charset="0"/>
              </a:rPr>
              <a:t>Điều</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chế</a:t>
            </a:r>
            <a:r>
              <a:rPr lang="en-US" sz="3200" dirty="0">
                <a:solidFill>
                  <a:srgbClr val="002060"/>
                </a:solidFill>
                <a:latin typeface="Times New Roman" panose="02020603050405020304" pitchFamily="18" charset="0"/>
                <a:cs typeface="Times New Roman" panose="02020603050405020304" pitchFamily="18" charset="0"/>
              </a:rPr>
              <a:t> </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41" name="Text Box 16"/>
          <p:cNvSpPr txBox="1">
            <a:spLocks noChangeArrowheads="1"/>
          </p:cNvSpPr>
          <p:nvPr/>
        </p:nvSpPr>
        <p:spPr bwMode="gray">
          <a:xfrm>
            <a:off x="407988" y="4052080"/>
            <a:ext cx="388937" cy="584200"/>
          </a:xfrm>
          <a:prstGeom prst="rect">
            <a:avLst/>
          </a:prstGeom>
          <a:noFill/>
          <a:ln w="9525" algn="ctr">
            <a:noFill/>
            <a:miter lim="800000"/>
          </a:ln>
        </p:spPr>
        <p:txBody>
          <a:bodyPr wrap="none">
            <a:spAutoFit/>
          </a:bodyPr>
          <a:lstStyle/>
          <a:p>
            <a:pPr algn="ctr" eaLnBrk="0" hangingPunct="0"/>
            <a:r>
              <a:rPr lang="en-US" sz="3200" b="1" dirty="0" smtClean="0">
                <a:solidFill>
                  <a:srgbClr val="FFFFFF"/>
                </a:solidFill>
                <a:latin typeface="Times New Roman" panose="02020603050405020304" pitchFamily="18" charset="0"/>
                <a:cs typeface="Times New Roman" panose="02020603050405020304" pitchFamily="18" charset="0"/>
              </a:rPr>
              <a:t>3</a:t>
            </a:r>
            <a:endParaRPr lang="en-US" sz="3200" b="1" dirty="0">
              <a:solidFill>
                <a:srgbClr val="FFFFFF"/>
              </a:solidFill>
              <a:latin typeface="Times New Roman" panose="02020603050405020304" pitchFamily="18" charset="0"/>
              <a:cs typeface="Times New Roman" panose="02020603050405020304" pitchFamily="18" charset="0"/>
            </a:endParaRPr>
          </a:p>
        </p:txBody>
      </p:sp>
      <p:sp>
        <p:nvSpPr>
          <p:cNvPr id="42" name="Line 11"/>
          <p:cNvSpPr>
            <a:spLocks noChangeShapeType="1"/>
          </p:cNvSpPr>
          <p:nvPr/>
        </p:nvSpPr>
        <p:spPr bwMode="auto">
          <a:xfrm>
            <a:off x="879474" y="4686092"/>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p:cNvGrpSpPr/>
          <p:nvPr/>
        </p:nvGrpSpPr>
        <p:grpSpPr bwMode="auto">
          <a:xfrm>
            <a:off x="228600" y="5109148"/>
            <a:ext cx="762000" cy="665163"/>
            <a:chOff x="3174" y="2656"/>
            <a:chExt cx="1549" cy="1351"/>
          </a:xfrm>
          <a:solidFill>
            <a:schemeClr val="accent6">
              <a:lumMod val="75000"/>
            </a:schemeClr>
          </a:solidFill>
        </p:grpSpPr>
        <p:sp>
          <p:nvSpPr>
            <p:cNvPr id="44"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45"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sp>
          <p:nvSpPr>
            <p:cNvPr id="46"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3200" b="0" i="0" u="none" strike="noStrike" kern="0" cap="none" spc="0" normalizeH="0" baseline="0" noProof="0">
                <a:ln>
                  <a:noFill/>
                </a:ln>
                <a:solidFill>
                  <a:srgbClr val="335338"/>
                </a:solidFill>
                <a:effectLst/>
                <a:uLnTx/>
                <a:uFillTx/>
                <a:latin typeface="Times New Roman" panose="02020603050405020304" pitchFamily="18" charset="0"/>
                <a:cs typeface="Times New Roman" panose="02020603050405020304" pitchFamily="18" charset="0"/>
              </a:endParaRPr>
            </a:p>
          </p:txBody>
        </p:sp>
      </p:grpSp>
      <p:sp>
        <p:nvSpPr>
          <p:cNvPr id="47" name="Text Box 15"/>
          <p:cNvSpPr txBox="1">
            <a:spLocks noChangeArrowheads="1"/>
          </p:cNvSpPr>
          <p:nvPr/>
        </p:nvSpPr>
        <p:spPr bwMode="auto">
          <a:xfrm>
            <a:off x="949324" y="5172073"/>
            <a:ext cx="7127875" cy="584775"/>
          </a:xfrm>
          <a:prstGeom prst="rect">
            <a:avLst/>
          </a:prstGeom>
          <a:noFill/>
          <a:ln w="9525" algn="ctr">
            <a:noFill/>
            <a:miter lim="800000"/>
          </a:ln>
        </p:spPr>
        <p:txBody>
          <a:bodyPr wrap="square">
            <a:spAutoFit/>
          </a:bodyPr>
          <a:lstStyle/>
          <a:p>
            <a:pPr eaLnBrk="0" hangingPunct="0"/>
            <a:r>
              <a:rPr lang="en-US" sz="3200" dirty="0" err="1" smtClean="0">
                <a:solidFill>
                  <a:srgbClr val="002060"/>
                </a:solidFill>
                <a:latin typeface="Times New Roman" panose="02020603050405020304" pitchFamily="18" charset="0"/>
                <a:cs typeface="Times New Roman" panose="02020603050405020304" pitchFamily="18" charset="0"/>
              </a:rPr>
              <a:t>Ứng</a:t>
            </a:r>
            <a:r>
              <a:rPr lang="en-US" sz="3200" dirty="0" smtClean="0">
                <a:solidFill>
                  <a:srgbClr val="002060"/>
                </a:solidFill>
                <a:latin typeface="Times New Roman" panose="02020603050405020304" pitchFamily="18" charset="0"/>
                <a:cs typeface="Times New Roman" panose="02020603050405020304" pitchFamily="18" charset="0"/>
              </a:rPr>
              <a:t> </a:t>
            </a:r>
            <a:r>
              <a:rPr lang="en-US" sz="3200" dirty="0" err="1" smtClean="0">
                <a:solidFill>
                  <a:srgbClr val="002060"/>
                </a:solidFill>
                <a:latin typeface="Times New Roman" panose="02020603050405020304" pitchFamily="18" charset="0"/>
                <a:cs typeface="Times New Roman" panose="02020603050405020304" pitchFamily="18" charset="0"/>
              </a:rPr>
              <a:t>dụng</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48" name="Text Box 16"/>
          <p:cNvSpPr txBox="1">
            <a:spLocks noChangeArrowheads="1"/>
          </p:cNvSpPr>
          <p:nvPr/>
        </p:nvSpPr>
        <p:spPr bwMode="gray">
          <a:xfrm>
            <a:off x="407988" y="5126611"/>
            <a:ext cx="388937" cy="584200"/>
          </a:xfrm>
          <a:prstGeom prst="rect">
            <a:avLst/>
          </a:prstGeom>
          <a:noFill/>
          <a:ln w="9525" algn="ctr">
            <a:noFill/>
            <a:miter lim="800000"/>
          </a:ln>
        </p:spPr>
        <p:txBody>
          <a:bodyPr wrap="none">
            <a:spAutoFit/>
          </a:bodyPr>
          <a:lstStyle/>
          <a:p>
            <a:pPr algn="ctr" eaLnBrk="0" hangingPunct="0"/>
            <a:r>
              <a:rPr lang="en-US" sz="3200" b="1" dirty="0" smtClean="0">
                <a:solidFill>
                  <a:srgbClr val="FFFFFF"/>
                </a:solidFill>
                <a:latin typeface="Times New Roman" panose="02020603050405020304" pitchFamily="18" charset="0"/>
                <a:cs typeface="Times New Roman" panose="02020603050405020304" pitchFamily="18" charset="0"/>
              </a:rPr>
              <a:t>4</a:t>
            </a:r>
            <a:endParaRPr lang="en-US" sz="3200" b="1" dirty="0">
              <a:solidFill>
                <a:srgbClr val="FFFFFF"/>
              </a:solidFill>
              <a:latin typeface="Times New Roman" panose="02020603050405020304" pitchFamily="18" charset="0"/>
              <a:cs typeface="Times New Roman" panose="02020603050405020304" pitchFamily="18" charset="0"/>
            </a:endParaRPr>
          </a:p>
        </p:txBody>
      </p:sp>
      <p:sp>
        <p:nvSpPr>
          <p:cNvPr id="50" name="Line 11"/>
          <p:cNvSpPr>
            <a:spLocks noChangeShapeType="1"/>
          </p:cNvSpPr>
          <p:nvPr/>
        </p:nvSpPr>
        <p:spPr bwMode="auto">
          <a:xfrm>
            <a:off x="879474" y="5760623"/>
            <a:ext cx="7197726" cy="0"/>
          </a:xfrm>
          <a:prstGeom prst="line">
            <a:avLst/>
          </a:prstGeom>
          <a:noFill/>
          <a:ln w="25400">
            <a:solidFill>
              <a:srgbClr val="04617B"/>
            </a:solidFill>
            <a:prstDash val="sysDot"/>
            <a:rou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1"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panose="02020603050405020304"/>
                <a:cs typeface="Times New Roman" panose="02020603050405020304"/>
              </a:rPr>
              <a:t> CHÚC CÁC EM HỌC TỐT!</a:t>
            </a:r>
            <a:endPar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panose="02020603050405020304"/>
              <a:cs typeface="Times New Roman" panose="02020603050405020304"/>
            </a:endParaRPr>
          </a:p>
        </p:txBody>
      </p:sp>
      <p:pic>
        <p:nvPicPr>
          <p:cNvPr id="12" name="Picture 27" descr="Hoja Carta2"/>
          <p:cNvPicPr>
            <a:picLocks noChangeAspect="1" noChangeArrowheads="1"/>
          </p:cNvPicPr>
          <p:nvPr/>
        </p:nvPicPr>
        <p:blipFill>
          <a:blip r:embed="rId2"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Perpetua" panose="02020502060401020303"/>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Perpetua" panose="02020502060401020303"/>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 lastClr="FFFFFF"/>
                </a:solidFill>
                <a:effectLst/>
                <a:uLnTx/>
                <a:uFillTx/>
                <a:latin typeface="Perpetua" panose="02020502060401020303"/>
                <a:ea typeface="+mn-ea"/>
                <a:cs typeface="+mn-cs"/>
              </a:endParaRPr>
            </a:p>
          </p:txBody>
        </p:sp>
      </p:grpSp>
      <p:pic>
        <p:nvPicPr>
          <p:cNvPr id="21" name="Picture 20"/>
          <p:cNvPicPr>
            <a:picLocks noChangeAspect="1"/>
          </p:cNvPicPr>
          <p:nvPr/>
        </p:nvPicPr>
        <p:blipFill>
          <a:blip r:embed="rId4"/>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7089</Words>
  <Application>WPS Presentation</Application>
  <PresentationFormat>On-screen Show (4:3)</PresentationFormat>
  <Paragraphs>469</Paragraphs>
  <Slides>30</Slides>
  <Notes>35</Notes>
  <HiddenSlides>0</HiddenSlides>
  <MMClips>0</MMClips>
  <ScaleCrop>false</ScaleCrop>
  <HeadingPairs>
    <vt:vector size="6" baseType="variant">
      <vt:variant>
        <vt:lpstr>已用的字体</vt:lpstr>
      </vt:variant>
      <vt:variant>
        <vt:i4>12</vt:i4>
      </vt:variant>
      <vt:variant>
        <vt:lpstr>主题</vt:lpstr>
      </vt:variant>
      <vt:variant>
        <vt:i4>4</vt:i4>
      </vt:variant>
      <vt:variant>
        <vt:lpstr>幻灯片标题</vt:lpstr>
      </vt:variant>
      <vt:variant>
        <vt:i4>30</vt:i4>
      </vt:variant>
    </vt:vector>
  </HeadingPairs>
  <TitlesOfParts>
    <vt:vector size="46" baseType="lpstr">
      <vt:lpstr>Arial</vt:lpstr>
      <vt:lpstr>SimSun</vt:lpstr>
      <vt:lpstr>Wingdings</vt:lpstr>
      <vt:lpstr>Calibri</vt:lpstr>
      <vt:lpstr>Calibri</vt:lpstr>
      <vt:lpstr>Times New Roman</vt:lpstr>
      <vt:lpstr>Perpetua</vt:lpstr>
      <vt:lpstr>Microsoft YaHei</vt:lpstr>
      <vt:lpstr>Arial Unicode MS</vt:lpstr>
      <vt:lpstr>Cambria Math</vt:lpstr>
      <vt:lpstr>Tahoma</vt:lpstr>
      <vt:lpstr>Times New Roman</vt:lpstr>
      <vt:lpstr>Office Theme</vt:lpstr>
      <vt:lpstr>Default Design</vt:lpstr>
      <vt:lpstr>2_Office Theme</vt:lpstr>
      <vt:lpstr>1_Office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Amway 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USER</cp:lastModifiedBy>
  <cp:revision>779</cp:revision>
  <dcterms:created xsi:type="dcterms:W3CDTF">2011-10-11T04:02:00Z</dcterms:created>
  <dcterms:modified xsi:type="dcterms:W3CDTF">2021-09-12T09:17:45Z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1033-11.2.0.10233</vt:lpwstr>
  </property>
</Properties>
</file>