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x-wav"/>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0"/>
  </p:notesMasterIdLst>
  <p:handoutMasterIdLst>
    <p:handoutMasterId r:id="rId31"/>
  </p:handoutMasterIdLst>
  <p:sldIdLst>
    <p:sldId id="256" r:id="rId4"/>
    <p:sldId id="257" r:id="rId5"/>
    <p:sldId id="287" r:id="rId6"/>
    <p:sldId id="312" r:id="rId7"/>
    <p:sldId id="326" r:id="rId8"/>
    <p:sldId id="313" r:id="rId9"/>
    <p:sldId id="327" r:id="rId10"/>
    <p:sldId id="328" r:id="rId11"/>
    <p:sldId id="329" r:id="rId12"/>
    <p:sldId id="330" r:id="rId13"/>
    <p:sldId id="314" r:id="rId14"/>
    <p:sldId id="315" r:id="rId15"/>
    <p:sldId id="311" r:id="rId16"/>
    <p:sldId id="316" r:id="rId17"/>
    <p:sldId id="319" r:id="rId18"/>
    <p:sldId id="320" r:id="rId19"/>
    <p:sldId id="317" r:id="rId20"/>
    <p:sldId id="322" r:id="rId21"/>
    <p:sldId id="323" r:id="rId22"/>
    <p:sldId id="331" r:id="rId23"/>
    <p:sldId id="334" r:id="rId24"/>
    <p:sldId id="335" r:id="rId25"/>
    <p:sldId id="325" r:id="rId26"/>
    <p:sldId id="332" r:id="rId27"/>
    <p:sldId id="333" r:id="rId28"/>
    <p:sldId id="310" r:id="rId29"/>
  </p:sldIdLst>
  <p:sldSz cx="9144000" cy="6858000" type="screen4x3"/>
  <p:notesSz cx="10233025" cy="7102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901" autoAdjust="0"/>
  </p:normalViewPr>
  <p:slideViewPr>
    <p:cSldViewPr snapToGrid="0">
      <p:cViewPr varScale="1">
        <p:scale>
          <a:sx n="83" d="100"/>
          <a:sy n="83" d="100"/>
        </p:scale>
        <p:origin x="16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434311" cy="35635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5796346" y="1"/>
            <a:ext cx="4434311" cy="356357"/>
          </a:xfrm>
          <a:prstGeom prst="rect">
            <a:avLst/>
          </a:prstGeom>
        </p:spPr>
        <p:txBody>
          <a:bodyPr vert="horz" lIns="96661" tIns="48331" rIns="96661" bIns="48331" rtlCol="0"/>
          <a:lstStyle>
            <a:lvl1pPr algn="r">
              <a:defRPr sz="1300"/>
            </a:lvl1pPr>
          </a:lstStyle>
          <a:p>
            <a:fld id="{3D57BE73-0EE8-4003-B24C-E3F9165A786C}" type="datetimeFigureOut">
              <a:rPr lang="en-US" smtClean="0"/>
              <a:t>9/3/2021</a:t>
            </a:fld>
            <a:endParaRPr lang="en-US"/>
          </a:p>
        </p:txBody>
      </p:sp>
      <p:sp>
        <p:nvSpPr>
          <p:cNvPr id="4" name="Footer Placeholder 3"/>
          <p:cNvSpPr>
            <a:spLocks noGrp="1"/>
          </p:cNvSpPr>
          <p:nvPr>
            <p:ph type="ftr" sz="quarter" idx="2"/>
          </p:nvPr>
        </p:nvSpPr>
        <p:spPr>
          <a:xfrm>
            <a:off x="0" y="6746120"/>
            <a:ext cx="4434311" cy="35635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5796346" y="6746120"/>
            <a:ext cx="4434311" cy="356356"/>
          </a:xfrm>
          <a:prstGeom prst="rect">
            <a:avLst/>
          </a:prstGeom>
        </p:spPr>
        <p:txBody>
          <a:bodyPr vert="horz" lIns="96661" tIns="48331" rIns="96661" bIns="48331" rtlCol="0" anchor="b"/>
          <a:lstStyle>
            <a:lvl1pPr algn="r">
              <a:defRPr sz="1300"/>
            </a:lvl1pPr>
          </a:lstStyle>
          <a:p>
            <a:fld id="{1A0CAA3C-907B-42F9-8302-10065B1EABBA}" type="slidenum">
              <a:rPr lang="en-US" smtClean="0"/>
              <a:t>‹#›</a:t>
            </a:fld>
            <a:endParaRPr lang="en-US"/>
          </a:p>
        </p:txBody>
      </p:sp>
    </p:spTree>
    <p:extLst>
      <p:ext uri="{BB962C8B-B14F-4D97-AF65-F5344CB8AC3E}">
        <p14:creationId xmlns:p14="http://schemas.microsoft.com/office/powerpoint/2010/main" val="31868081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434311" cy="35635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5796346" y="1"/>
            <a:ext cx="4434311" cy="356357"/>
          </a:xfrm>
          <a:prstGeom prst="rect">
            <a:avLst/>
          </a:prstGeom>
        </p:spPr>
        <p:txBody>
          <a:bodyPr vert="horz" lIns="96661" tIns="48331" rIns="96661" bIns="48331" rtlCol="0"/>
          <a:lstStyle>
            <a:lvl1pPr algn="r">
              <a:defRPr sz="1300"/>
            </a:lvl1pPr>
          </a:lstStyle>
          <a:p>
            <a:fld id="{0AB471C1-6D5B-4525-9A48-51ABEE68FFAB}" type="datetimeFigureOut">
              <a:rPr lang="en-US" smtClean="0"/>
              <a:t>9/3/2021</a:t>
            </a:fld>
            <a:endParaRPr lang="en-US"/>
          </a:p>
        </p:txBody>
      </p:sp>
      <p:sp>
        <p:nvSpPr>
          <p:cNvPr id="4" name="Slide Image Placeholder 3"/>
          <p:cNvSpPr>
            <a:spLocks noGrp="1" noRot="1" noChangeAspect="1"/>
          </p:cNvSpPr>
          <p:nvPr>
            <p:ph type="sldImg" idx="2"/>
          </p:nvPr>
        </p:nvSpPr>
        <p:spPr>
          <a:xfrm>
            <a:off x="3517900" y="887413"/>
            <a:ext cx="3197225" cy="2397125"/>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1023303" y="3418065"/>
            <a:ext cx="8186420" cy="2796601"/>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746120"/>
            <a:ext cx="4434311" cy="35635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5796346" y="6746120"/>
            <a:ext cx="4434311" cy="356356"/>
          </a:xfrm>
          <a:prstGeom prst="rect">
            <a:avLst/>
          </a:prstGeom>
        </p:spPr>
        <p:txBody>
          <a:bodyPr vert="horz" lIns="96661" tIns="48331" rIns="96661" bIns="48331" rtlCol="0" anchor="b"/>
          <a:lstStyle>
            <a:lvl1pPr algn="r">
              <a:defRPr sz="1300"/>
            </a:lvl1pPr>
          </a:lstStyle>
          <a:p>
            <a:fld id="{CEFCBEB9-BE29-4ADA-A36A-6875E05AC1F8}" type="slidenum">
              <a:rPr lang="en-US" smtClean="0"/>
              <a:t>‹#›</a:t>
            </a:fld>
            <a:endParaRPr lang="en-US"/>
          </a:p>
        </p:txBody>
      </p:sp>
    </p:spTree>
    <p:extLst>
      <p:ext uri="{BB962C8B-B14F-4D97-AF65-F5344CB8AC3E}">
        <p14:creationId xmlns:p14="http://schemas.microsoft.com/office/powerpoint/2010/main" val="2586723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a:t>
            </a:fld>
            <a:endParaRPr lang="en-US"/>
          </a:p>
        </p:txBody>
      </p:sp>
    </p:spTree>
    <p:extLst>
      <p:ext uri="{BB962C8B-B14F-4D97-AF65-F5344CB8AC3E}">
        <p14:creationId xmlns:p14="http://schemas.microsoft.com/office/powerpoint/2010/main" val="3616275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a:t>
            </a:fld>
            <a:endParaRPr lang="en-US"/>
          </a:p>
        </p:txBody>
      </p:sp>
    </p:spTree>
    <p:extLst>
      <p:ext uri="{BB962C8B-B14F-4D97-AF65-F5344CB8AC3E}">
        <p14:creationId xmlns:p14="http://schemas.microsoft.com/office/powerpoint/2010/main" val="1026949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4</a:t>
            </a:fld>
            <a:endParaRPr lang="en-US"/>
          </a:p>
        </p:txBody>
      </p:sp>
    </p:spTree>
    <p:extLst>
      <p:ext uri="{BB962C8B-B14F-4D97-AF65-F5344CB8AC3E}">
        <p14:creationId xmlns:p14="http://schemas.microsoft.com/office/powerpoint/2010/main" val="2413858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5</a:t>
            </a:fld>
            <a:endParaRPr lang="en-US"/>
          </a:p>
        </p:txBody>
      </p:sp>
    </p:spTree>
    <p:extLst>
      <p:ext uri="{BB962C8B-B14F-4D97-AF65-F5344CB8AC3E}">
        <p14:creationId xmlns:p14="http://schemas.microsoft.com/office/powerpoint/2010/main" val="1618437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6</a:t>
            </a:fld>
            <a:endParaRPr lang="en-US"/>
          </a:p>
        </p:txBody>
      </p:sp>
    </p:spTree>
    <p:extLst>
      <p:ext uri="{BB962C8B-B14F-4D97-AF65-F5344CB8AC3E}">
        <p14:creationId xmlns:p14="http://schemas.microsoft.com/office/powerpoint/2010/main" val="1096237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Tác</a:t>
            </a:r>
            <a:r>
              <a:rPr lang="en-US" baseline="0" smtClean="0"/>
              <a:t> dụng của khớp là giảm khả năng chuyển động tương đối  2 khâu</a:t>
            </a:r>
            <a:r>
              <a:rPr lang="en-US" baseline="0" smtClean="0">
                <a:sym typeface="Wingdings" panose="05000000000000000000" pitchFamily="2" charset="2"/>
              </a:rPr>
              <a:t> giảm số bậc tự do</a:t>
            </a:r>
          </a:p>
          <a:p>
            <a:r>
              <a:rPr lang="en-US" smtClean="0"/>
              <a:t>Số</a:t>
            </a:r>
            <a:r>
              <a:rPr lang="en-US" baseline="0" smtClean="0"/>
              <a:t> bậc tự do bị mất đi gọi là số ràng buộc</a:t>
            </a:r>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7</a:t>
            </a:fld>
            <a:endParaRPr lang="en-US"/>
          </a:p>
        </p:txBody>
      </p:sp>
    </p:spTree>
    <p:extLst>
      <p:ext uri="{BB962C8B-B14F-4D97-AF65-F5344CB8AC3E}">
        <p14:creationId xmlns:p14="http://schemas.microsoft.com/office/powerpoint/2010/main" val="118092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8</a:t>
            </a:fld>
            <a:endParaRPr lang="en-US"/>
          </a:p>
        </p:txBody>
      </p:sp>
    </p:spTree>
    <p:extLst>
      <p:ext uri="{BB962C8B-B14F-4D97-AF65-F5344CB8AC3E}">
        <p14:creationId xmlns:p14="http://schemas.microsoft.com/office/powerpoint/2010/main" val="27912669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9</a:t>
            </a:fld>
            <a:endParaRPr lang="en-US"/>
          </a:p>
        </p:txBody>
      </p:sp>
    </p:spTree>
    <p:extLst>
      <p:ext uri="{BB962C8B-B14F-4D97-AF65-F5344CB8AC3E}">
        <p14:creationId xmlns:p14="http://schemas.microsoft.com/office/powerpoint/2010/main" val="3127816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EFCBEB9-BE29-4ADA-A36A-6875E05AC1F8}" type="slidenum">
              <a:rPr lang="en-US" smtClean="0"/>
              <a:t>10</a:t>
            </a:fld>
            <a:endParaRPr lang="en-US"/>
          </a:p>
        </p:txBody>
      </p:sp>
    </p:spTree>
    <p:extLst>
      <p:ext uri="{BB962C8B-B14F-4D97-AF65-F5344CB8AC3E}">
        <p14:creationId xmlns:p14="http://schemas.microsoft.com/office/powerpoint/2010/main" val="2161456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11</a:t>
            </a:fld>
            <a:endParaRPr lang="en-US"/>
          </a:p>
        </p:txBody>
      </p:sp>
    </p:spTree>
    <p:extLst>
      <p:ext uri="{BB962C8B-B14F-4D97-AF65-F5344CB8AC3E}">
        <p14:creationId xmlns:p14="http://schemas.microsoft.com/office/powerpoint/2010/main" val="22814954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12</a:t>
            </a:fld>
            <a:endParaRPr lang="en-US"/>
          </a:p>
        </p:txBody>
      </p:sp>
    </p:spTree>
    <p:extLst>
      <p:ext uri="{BB962C8B-B14F-4D97-AF65-F5344CB8AC3E}">
        <p14:creationId xmlns:p14="http://schemas.microsoft.com/office/powerpoint/2010/main" val="11757906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13</a:t>
            </a:fld>
            <a:endParaRPr lang="en-US"/>
          </a:p>
        </p:txBody>
      </p:sp>
    </p:spTree>
    <p:extLst>
      <p:ext uri="{BB962C8B-B14F-4D97-AF65-F5344CB8AC3E}">
        <p14:creationId xmlns:p14="http://schemas.microsoft.com/office/powerpoint/2010/main" val="1348226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14</a:t>
            </a:fld>
            <a:endParaRPr lang="en-US"/>
          </a:p>
        </p:txBody>
      </p:sp>
    </p:spTree>
    <p:extLst>
      <p:ext uri="{BB962C8B-B14F-4D97-AF65-F5344CB8AC3E}">
        <p14:creationId xmlns:p14="http://schemas.microsoft.com/office/powerpoint/2010/main" val="35542682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15</a:t>
            </a:fld>
            <a:endParaRPr lang="en-US"/>
          </a:p>
        </p:txBody>
      </p:sp>
    </p:spTree>
    <p:extLst>
      <p:ext uri="{BB962C8B-B14F-4D97-AF65-F5344CB8AC3E}">
        <p14:creationId xmlns:p14="http://schemas.microsoft.com/office/powerpoint/2010/main" val="21848043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n=5, p5=5, R=1</a:t>
            </a:r>
            <a:r>
              <a:rPr lang="en-US" smtClean="0">
                <a:sym typeface="Wingdings" panose="05000000000000000000" pitchFamily="2" charset="2"/>
              </a:rPr>
              <a:t>W=5 cánh</a:t>
            </a:r>
            <a:r>
              <a:rPr lang="en-US" baseline="0" smtClean="0">
                <a:sym typeface="Wingdings" panose="05000000000000000000" pitchFamily="2" charset="2"/>
              </a:rPr>
              <a:t> tay máy</a:t>
            </a:r>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16</a:t>
            </a:fld>
            <a:endParaRPr lang="en-US"/>
          </a:p>
        </p:txBody>
      </p:sp>
    </p:spTree>
    <p:extLst>
      <p:ext uri="{BB962C8B-B14F-4D97-AF65-F5344CB8AC3E}">
        <p14:creationId xmlns:p14="http://schemas.microsoft.com/office/powerpoint/2010/main" val="32116473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17</a:t>
            </a:fld>
            <a:endParaRPr lang="en-US"/>
          </a:p>
        </p:txBody>
      </p:sp>
    </p:spTree>
    <p:extLst>
      <p:ext uri="{BB962C8B-B14F-4D97-AF65-F5344CB8AC3E}">
        <p14:creationId xmlns:p14="http://schemas.microsoft.com/office/powerpoint/2010/main" val="32432981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Ràng</a:t>
            </a:r>
            <a:r>
              <a:rPr lang="en-US" baseline="0" smtClean="0"/>
              <a:t> buộc thừa</a:t>
            </a:r>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18</a:t>
            </a:fld>
            <a:endParaRPr lang="en-US"/>
          </a:p>
        </p:txBody>
      </p:sp>
    </p:spTree>
    <p:extLst>
      <p:ext uri="{BB962C8B-B14F-4D97-AF65-F5344CB8AC3E}">
        <p14:creationId xmlns:p14="http://schemas.microsoft.com/office/powerpoint/2010/main" val="37840080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Bậc tự</a:t>
            </a:r>
            <a:r>
              <a:rPr lang="en-US" baseline="0" smtClean="0"/>
              <a:t> do thừa</a:t>
            </a:r>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19</a:t>
            </a:fld>
            <a:endParaRPr lang="en-US"/>
          </a:p>
        </p:txBody>
      </p:sp>
    </p:spTree>
    <p:extLst>
      <p:ext uri="{BB962C8B-B14F-4D97-AF65-F5344CB8AC3E}">
        <p14:creationId xmlns:p14="http://schemas.microsoft.com/office/powerpoint/2010/main" val="40982134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20</a:t>
            </a:fld>
            <a:endParaRPr lang="en-US"/>
          </a:p>
        </p:txBody>
      </p:sp>
    </p:spTree>
    <p:extLst>
      <p:ext uri="{BB962C8B-B14F-4D97-AF65-F5344CB8AC3E}">
        <p14:creationId xmlns:p14="http://schemas.microsoft.com/office/powerpoint/2010/main" val="1611790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23</a:t>
            </a:fld>
            <a:endParaRPr lang="en-US"/>
          </a:p>
        </p:txBody>
      </p:sp>
    </p:spTree>
    <p:extLst>
      <p:ext uri="{BB962C8B-B14F-4D97-AF65-F5344CB8AC3E}">
        <p14:creationId xmlns:p14="http://schemas.microsoft.com/office/powerpoint/2010/main" val="20078186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24</a:t>
            </a:fld>
            <a:endParaRPr lang="en-US"/>
          </a:p>
        </p:txBody>
      </p:sp>
    </p:spTree>
    <p:extLst>
      <p:ext uri="{BB962C8B-B14F-4D97-AF65-F5344CB8AC3E}">
        <p14:creationId xmlns:p14="http://schemas.microsoft.com/office/powerpoint/2010/main" val="3645865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25</a:t>
            </a:fld>
            <a:endParaRPr lang="en-US"/>
          </a:p>
        </p:txBody>
      </p:sp>
    </p:spTree>
    <p:extLst>
      <p:ext uri="{BB962C8B-B14F-4D97-AF65-F5344CB8AC3E}">
        <p14:creationId xmlns:p14="http://schemas.microsoft.com/office/powerpoint/2010/main" val="27951098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7" name="Text Box 10"/>
          <p:cNvSpPr txBox="1">
            <a:spLocks noChangeArrowheads="1"/>
          </p:cNvSpPr>
          <p:nvPr/>
        </p:nvSpPr>
        <p:spPr bwMode="auto">
          <a:xfrm>
            <a:off x="0" y="6153090"/>
            <a:ext cx="91440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ctr"/>
            <a:r>
              <a:rPr lang="en-US" sz="2000" b="1" i="1" smtClean="0">
                <a:solidFill>
                  <a:srgbClr val="0000FF"/>
                </a:solidFill>
                <a:effectLst/>
                <a:latin typeface="Times New Roman" pitchFamily="18" charset="0"/>
                <a:cs typeface="Times New Roman" pitchFamily="18" charset="0"/>
              </a:rPr>
              <a:t>  </a:t>
            </a:r>
            <a:r>
              <a:rPr lang="it-IT" altLang="en-US" sz="2000" i="1" smtClean="0">
                <a:solidFill>
                  <a:srgbClr val="0000FF"/>
                </a:solidFill>
              </a:rPr>
              <a:t> Le Van Nhan - Tran Dai Nghia University</a:t>
            </a:r>
            <a:endParaRPr lang="en-US" altLang="en-US" sz="2000" i="1">
              <a:solidFill>
                <a:srgbClr val="0000FF"/>
              </a:solidFill>
            </a:endParaRPr>
          </a:p>
        </p:txBody>
      </p:sp>
      <p:sp>
        <p:nvSpPr>
          <p:cNvPr id="8" name="Line 11"/>
          <p:cNvSpPr>
            <a:spLocks noChangeShapeType="1"/>
          </p:cNvSpPr>
          <p:nvPr/>
        </p:nvSpPr>
        <p:spPr bwMode="auto">
          <a:xfrm>
            <a:off x="0" y="60198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B5E6935B-707A-41F9-BEAA-690B106342A4}" type="datetime1">
              <a:rPr lang="en-US" smtClean="0"/>
              <a:t>9/3/2021</a:t>
            </a:fld>
            <a:endParaRPr lang="en-US"/>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13503454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C2971BB6-4711-4BC7-A28B-B6ABF2C395A4}"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76125843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82361B6-730C-4703-89DD-DED25A92AF89}"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3335110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F70D271B-AA8C-4BAF-ACE1-55BF2F5CFE4F}"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220254031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0DF05EFC-D21A-42E6-A5B1-53D14DBE8808}" type="datetime1">
              <a:rPr lang="en-US" smtClean="0"/>
              <a:t>9/3/2021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1164896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F2F2F48A-8988-483D-A36A-770F46F9CEF4}" type="datetime1">
              <a:rPr lang="en-US" smtClean="0"/>
              <a:t>9/3/2021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4183647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CBBBF77A-E639-4A04-A7B0-D3EA446B10F3}" type="datetime1">
              <a:rPr lang="en-US" smtClean="0"/>
              <a:t>9/3/2021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3664442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D80EDB08-7AD1-4194-A247-C602914E54C7}"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42354024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744F7DDF-BA1D-4674-BDB7-5EE64BB9C116}"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91640569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2FC74D7A-DF77-4B04-987D-5F48790B6754}"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3686567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761D5C17-0034-4414-A3A9-D6AB84591C86}"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2057750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5CB06E9B-FB20-445F-8056-72740E9A076C}"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57640477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987616A1-C43E-4CC6-BEBF-464FB7D3544F}"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1989300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56819428-BAC4-43B0-BF29-109BF2FEBEE1}"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17989226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47DF7649-4C05-4E59-A285-B0545051B330}"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4679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934FDE1D-3EB4-44ED-8EF2-8388262ABA40}" type="datetime1">
              <a:rPr lang="en-US" smtClean="0"/>
              <a:t>9/3/2021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5743907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FCB04CC0-4A9E-4073-A0FC-C7C4C3B2E276}" type="datetime1">
              <a:rPr lang="en-US" smtClean="0"/>
              <a:t>9/3/2021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38767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D078ADCB-9EDE-4473-B5DF-9A2C57A3EB8B}" type="datetime1">
              <a:rPr lang="en-US" smtClean="0"/>
              <a:t>9/3/2021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747295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FAB6875-96B9-46B6-A852-2952E95BA2E1}"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3986336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0DCD16F5-65B0-4949-A20F-CF63F2D14A53}"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30926988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CB029485-BC04-4C67-8953-6216A3940691}"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10043403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3D934609-E0D8-4DEC-9D8D-6930BE85FBAD}"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7305706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normAutofit/>
          </a:bodyPr>
          <a:lstStyle>
            <a:lvl1pPr marL="571500" indent="-571500" algn="l">
              <a:buClr>
                <a:srgbClr val="FF0000"/>
              </a:buClr>
              <a:buFont typeface="+mj-lt"/>
              <a:buAutoNum type="romanUcPeriod"/>
              <a:defRPr sz="2800" b="1">
                <a:solidFill>
                  <a:srgbClr val="FF0000"/>
                </a:solidFil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541782" indent="-514350" algn="l">
              <a:buClr>
                <a:srgbClr val="0000FF"/>
              </a:buClr>
              <a:buFont typeface="+mj-lt"/>
              <a:buAutoNum type="arabicPeriod"/>
              <a:defRPr sz="2800">
                <a:solidFill>
                  <a:srgbClr val="0000FF"/>
                </a:solidFill>
                <a:effectLst>
                  <a:outerShdw blurRad="38100" dist="38100" dir="2700000" algn="tl">
                    <a:srgbClr val="000000">
                      <a:alpha val="43137"/>
                    </a:srgbClr>
                  </a:outerShdw>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CA06EA2E-9880-49A4-ADA9-12C09986DA37}" type="datetime1">
              <a:rPr lang="en-US" smtClean="0"/>
              <a:t>9/3/2021</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62FA3986-EE1C-46C6-9159-43666D752EFC}"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796947798"/>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1A28CD9-55ED-4C73-AC61-531087799C77}"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40118834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1A4447F-6A94-45A8-BFFD-ABC04925ACF5}"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1486410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50D772F-D424-43B2-8708-29031B76A8ED}"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8354616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1EDE782-1A7D-4C9A-84AD-262814570880}" type="datetime1">
              <a:rPr lang="en-US" smtClean="0"/>
              <a:t>9/3/2021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5474902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7F0B041-392E-44B9-AFDA-8360103D550E}" type="datetime1">
              <a:rPr lang="en-US" smtClean="0"/>
              <a:t>9/3/2021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6815697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D6217ED4-6836-42F2-A4A0-9761F48649E8}" type="datetime1">
              <a:rPr lang="en-US" smtClean="0"/>
              <a:t>9/3/2021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FA3986-EE1C-46C6-9159-43666D752EFC}"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252256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A22AD78-2D44-46D6-939E-294BCEBD47F0}"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4626291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814B91B4-AE5B-4EC2-B40C-1CE1EBB685F6}"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FA3986-EE1C-46C6-9159-43666D752EFC}"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30491625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F91F09D-B798-4535-9CD2-3A6CA8A7D96F}"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8584761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3A2EDA0-202F-48D0-9A65-974D0CA1E97A}"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4155620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53DD4A95-60C5-4AD9-8251-327354B43477}" type="datetime1">
              <a:rPr lang="en-US" smtClean="0"/>
              <a:t>9/3/2021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245609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7E36611F-4FB5-47FD-8A0B-D21726168514}" type="datetime1">
              <a:rPr lang="en-US" smtClean="0"/>
              <a:t>9/3/2021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extLst>
      <p:ext uri="{BB962C8B-B14F-4D97-AF65-F5344CB8AC3E}">
        <p14:creationId xmlns:p14="http://schemas.microsoft.com/office/powerpoint/2010/main" val="35574740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4B8BA35C-F86B-4B1B-A3D7-3BE337D383D2}" type="datetime1">
              <a:rPr lang="en-US" smtClean="0"/>
              <a:t>9/3/2021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2FA3986-EE1C-46C6-9159-43666D752EFC}"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77314876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3.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3.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3.xml"/><Relationship Id="rId1" Type="http://schemas.openxmlformats.org/officeDocument/2006/relationships/vmlDrawing" Target="../drawings/vmlDrawing1.vml"/><Relationship Id="rId5" Type="http://schemas.openxmlformats.org/officeDocument/2006/relationships/image" Target="../media/image25.wmf"/><Relationship Id="rId4"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3.xml"/><Relationship Id="rId1" Type="http://schemas.openxmlformats.org/officeDocument/2006/relationships/vmlDrawing" Target="../drawings/vmlDrawing2.vml"/><Relationship Id="rId5" Type="http://schemas.openxmlformats.org/officeDocument/2006/relationships/image" Target="../media/image26.wmf"/><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29.png"/><Relationship Id="rId2" Type="http://schemas.openxmlformats.org/officeDocument/2006/relationships/slideLayout" Target="../slideLayouts/slideLayout23.xml"/><Relationship Id="rId1" Type="http://schemas.openxmlformats.org/officeDocument/2006/relationships/vmlDrawing" Target="../drawings/vmlDrawing3.vml"/><Relationship Id="rId6" Type="http://schemas.openxmlformats.org/officeDocument/2006/relationships/image" Target="../media/image28.png"/><Relationship Id="rId5" Type="http://schemas.openxmlformats.org/officeDocument/2006/relationships/image" Target="../media/image27.wmf"/><Relationship Id="rId4" Type="http://schemas.openxmlformats.org/officeDocument/2006/relationships/oleObject" Target="../embeddings/oleObject3.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3.xml"/><Relationship Id="rId1" Type="http://schemas.openxmlformats.org/officeDocument/2006/relationships/vmlDrawing" Target="../drawings/vmlDrawing4.vml"/><Relationship Id="rId5" Type="http://schemas.openxmlformats.org/officeDocument/2006/relationships/image" Target="../media/image30.wmf"/><Relationship Id="rId4" Type="http://schemas.openxmlformats.org/officeDocument/2006/relationships/oleObject" Target="../embeddings/oleObject4.bin"/></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35.wmf"/><Relationship Id="rId2" Type="http://schemas.openxmlformats.org/officeDocument/2006/relationships/slideLayout" Target="../slideLayouts/slideLayout23.xml"/><Relationship Id="rId1" Type="http://schemas.openxmlformats.org/officeDocument/2006/relationships/vmlDrawing" Target="../drawings/vmlDrawing5.vml"/><Relationship Id="rId6" Type="http://schemas.openxmlformats.org/officeDocument/2006/relationships/oleObject" Target="../embeddings/oleObject6.bin"/><Relationship Id="rId5" Type="http://schemas.openxmlformats.org/officeDocument/2006/relationships/image" Target="../media/image34.wmf"/><Relationship Id="rId4" Type="http://schemas.openxmlformats.org/officeDocument/2006/relationships/oleObject" Target="../embeddings/oleObject5.bin"/></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notesSlide" Target="../notesSlides/notesSlide21.xml"/><Relationship Id="rId7" Type="http://schemas.openxmlformats.org/officeDocument/2006/relationships/oleObject" Target="../embeddings/oleObject8.bin"/><Relationship Id="rId2" Type="http://schemas.openxmlformats.org/officeDocument/2006/relationships/slideLayout" Target="../slideLayouts/slideLayout23.xml"/><Relationship Id="rId1" Type="http://schemas.openxmlformats.org/officeDocument/2006/relationships/vmlDrawing" Target="../drawings/vmlDrawing6.vml"/><Relationship Id="rId6" Type="http://schemas.openxmlformats.org/officeDocument/2006/relationships/image" Target="../media/image39.wmf"/><Relationship Id="rId5" Type="http://schemas.openxmlformats.org/officeDocument/2006/relationships/oleObject" Target="../embeddings/oleObject7.bin"/><Relationship Id="rId4" Type="http://schemas.openxmlformats.org/officeDocument/2006/relationships/image" Target="../media/image41.png"/><Relationship Id="rId9"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44.png"/><Relationship Id="rId2" Type="http://schemas.openxmlformats.org/officeDocument/2006/relationships/slideLayout" Target="../slideLayouts/slideLayout23.xml"/><Relationship Id="rId1" Type="http://schemas.openxmlformats.org/officeDocument/2006/relationships/vmlDrawing" Target="../drawings/vmlDrawing7.vml"/><Relationship Id="rId6" Type="http://schemas.openxmlformats.org/officeDocument/2006/relationships/image" Target="../media/image43.png"/><Relationship Id="rId5" Type="http://schemas.openxmlformats.org/officeDocument/2006/relationships/image" Target="../media/image40.wmf"/><Relationship Id="rId4" Type="http://schemas.openxmlformats.org/officeDocument/2006/relationships/oleObject" Target="../embeddings/oleObject9.bin"/></Relationships>
</file>

<file path=ppt/slides/_rels/slide2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97489" y="1119046"/>
            <a:ext cx="8144759" cy="2056659"/>
          </a:xfrm>
        </p:spPr>
        <p:txBody>
          <a:bodyPr>
            <a:noAutofit/>
          </a:bodyPr>
          <a:lstStyle/>
          <a:p>
            <a:pPr marL="27432" indent="0" algn="ctr">
              <a:lnSpc>
                <a:spcPct val="150000"/>
              </a:lnSpc>
              <a:buNone/>
            </a:pPr>
            <a:r>
              <a:rPr lang="en-US" sz="3200" b="1" i="1" u="sng" dirty="0" err="1" smtClean="0">
                <a:latin typeface="+mj-lt"/>
              </a:rPr>
              <a:t>Chương</a:t>
            </a:r>
            <a:r>
              <a:rPr lang="en-US" sz="3200" b="1" i="1" u="sng" dirty="0" smtClean="0">
                <a:latin typeface="+mj-lt"/>
              </a:rPr>
              <a:t> 1:</a:t>
            </a:r>
            <a:r>
              <a:rPr lang="en-US" sz="3200" b="1" i="1" dirty="0" smtClean="0">
                <a:latin typeface="+mj-lt"/>
              </a:rPr>
              <a:t>   </a:t>
            </a:r>
            <a:endParaRPr lang="en-US" sz="3200" b="1" i="1" dirty="0" smtClean="0">
              <a:latin typeface="+mj-lt"/>
            </a:endParaRPr>
          </a:p>
          <a:p>
            <a:pPr marL="27432" indent="0" algn="ctr">
              <a:lnSpc>
                <a:spcPct val="150000"/>
              </a:lnSpc>
              <a:buNone/>
            </a:pPr>
            <a:r>
              <a:rPr lang="en-US" b="1" i="1" dirty="0" err="1" smtClean="0">
                <a:latin typeface="+mj-lt"/>
              </a:rPr>
              <a:t>TỒNG</a:t>
            </a:r>
            <a:r>
              <a:rPr lang="en-US" b="1" i="1" dirty="0" smtClean="0">
                <a:latin typeface="+mj-lt"/>
              </a:rPr>
              <a:t> </a:t>
            </a:r>
            <a:r>
              <a:rPr lang="en-US" b="1" i="1" dirty="0" err="1" smtClean="0">
                <a:latin typeface="+mj-lt"/>
              </a:rPr>
              <a:t>QUAN</a:t>
            </a:r>
            <a:r>
              <a:rPr lang="en-US" b="1" i="1" dirty="0" smtClean="0">
                <a:latin typeface="+mj-lt"/>
              </a:rPr>
              <a:t> </a:t>
            </a:r>
            <a:r>
              <a:rPr lang="en-US" b="1" i="1" dirty="0" err="1" smtClean="0">
                <a:latin typeface="+mj-lt"/>
              </a:rPr>
              <a:t>VỀ</a:t>
            </a:r>
            <a:r>
              <a:rPr lang="en-US" b="1" i="1" dirty="0" smtClean="0">
                <a:latin typeface="+mj-lt"/>
              </a:rPr>
              <a:t> </a:t>
            </a:r>
            <a:r>
              <a:rPr lang="en-US" b="1" i="1" dirty="0" err="1" smtClean="0">
                <a:latin typeface="+mj-lt"/>
              </a:rPr>
              <a:t>NGUYÊN</a:t>
            </a:r>
            <a:r>
              <a:rPr lang="en-US" b="1" i="1" dirty="0" smtClean="0">
                <a:latin typeface="+mj-lt"/>
              </a:rPr>
              <a:t> </a:t>
            </a:r>
            <a:r>
              <a:rPr lang="en-US" b="1" i="1" dirty="0" err="1" smtClean="0">
                <a:latin typeface="+mj-lt"/>
              </a:rPr>
              <a:t>LÝ</a:t>
            </a:r>
            <a:r>
              <a:rPr lang="en-US" b="1" i="1" dirty="0" smtClean="0">
                <a:latin typeface="+mj-lt"/>
              </a:rPr>
              <a:t> </a:t>
            </a:r>
            <a:r>
              <a:rPr lang="en-US" b="1" i="1" dirty="0" err="1" smtClean="0">
                <a:latin typeface="+mj-lt"/>
              </a:rPr>
              <a:t>MÁY</a:t>
            </a:r>
            <a:endParaRPr lang="en-US" b="1" i="1" dirty="0" smtClean="0">
              <a:latin typeface="+mj-lt"/>
            </a:endParaRPr>
          </a:p>
          <a:p>
            <a:pPr marL="27432" indent="0" algn="ctr">
              <a:lnSpc>
                <a:spcPct val="150000"/>
              </a:lnSpc>
              <a:buNone/>
            </a:pPr>
            <a:endParaRPr lang="en-US" b="1" i="1" dirty="0" smtClean="0">
              <a:latin typeface="+mj-lt"/>
            </a:endParaRPr>
          </a:p>
          <a:p>
            <a:pPr marL="27432" indent="0" algn="ctr">
              <a:lnSpc>
                <a:spcPct val="150000"/>
              </a:lnSpc>
              <a:buNone/>
            </a:pPr>
            <a:r>
              <a:rPr lang="en-US" sz="3200" b="1" i="1" dirty="0" smtClean="0">
                <a:latin typeface="+mj-lt"/>
              </a:rPr>
              <a:t> </a:t>
            </a:r>
            <a:r>
              <a:rPr lang="en-US" sz="3200" b="1" i="1" dirty="0" err="1" smtClean="0">
                <a:solidFill>
                  <a:srgbClr val="FF0000"/>
                </a:solidFill>
                <a:latin typeface="+mj-lt"/>
              </a:rPr>
              <a:t>BÀI</a:t>
            </a:r>
            <a:r>
              <a:rPr lang="en-US" sz="3200" b="1" i="1" dirty="0" smtClean="0">
                <a:solidFill>
                  <a:srgbClr val="FF0000"/>
                </a:solidFill>
                <a:latin typeface="+mj-lt"/>
              </a:rPr>
              <a:t> 1.</a:t>
            </a:r>
            <a:r>
              <a:rPr lang="en-US" sz="3200" b="1" i="1" dirty="0" smtClean="0">
                <a:latin typeface="+mj-lt"/>
              </a:rPr>
              <a:t> </a:t>
            </a:r>
            <a:r>
              <a:rPr lang="en-US" sz="3600" b="1" dirty="0" err="1" smtClean="0">
                <a:solidFill>
                  <a:srgbClr val="FF0000"/>
                </a:solidFill>
                <a:latin typeface="+mj-lt"/>
              </a:rPr>
              <a:t>CẤU</a:t>
            </a:r>
            <a:r>
              <a:rPr lang="en-US" sz="3600" b="1" dirty="0" smtClean="0">
                <a:solidFill>
                  <a:srgbClr val="FF0000"/>
                </a:solidFill>
                <a:latin typeface="+mj-lt"/>
              </a:rPr>
              <a:t> </a:t>
            </a:r>
            <a:r>
              <a:rPr lang="en-US" sz="3600" b="1" dirty="0" err="1" smtClean="0">
                <a:solidFill>
                  <a:srgbClr val="FF0000"/>
                </a:solidFill>
                <a:latin typeface="+mj-lt"/>
              </a:rPr>
              <a:t>TẠO</a:t>
            </a:r>
            <a:r>
              <a:rPr lang="en-US" sz="3600" b="1" dirty="0" smtClean="0">
                <a:solidFill>
                  <a:srgbClr val="FF0000"/>
                </a:solidFill>
                <a:latin typeface="+mj-lt"/>
              </a:rPr>
              <a:t> </a:t>
            </a:r>
            <a:r>
              <a:rPr lang="en-US" sz="3600" b="1" dirty="0" err="1" smtClean="0">
                <a:solidFill>
                  <a:srgbClr val="FF0000"/>
                </a:solidFill>
                <a:latin typeface="+mj-lt"/>
              </a:rPr>
              <a:t>CƠ</a:t>
            </a:r>
            <a:r>
              <a:rPr lang="en-US" sz="3600" b="1" dirty="0" smtClean="0">
                <a:solidFill>
                  <a:srgbClr val="FF0000"/>
                </a:solidFill>
                <a:latin typeface="+mj-lt"/>
              </a:rPr>
              <a:t> </a:t>
            </a:r>
            <a:r>
              <a:rPr lang="en-US" sz="3600" b="1" dirty="0" err="1" smtClean="0">
                <a:solidFill>
                  <a:srgbClr val="FF0000"/>
                </a:solidFill>
                <a:latin typeface="+mj-lt"/>
              </a:rPr>
              <a:t>CẤU</a:t>
            </a:r>
            <a:endParaRPr lang="en-US" sz="3600" b="1" dirty="0" smtClean="0">
              <a:solidFill>
                <a:srgbClr val="FF0000"/>
              </a:solidFill>
              <a:latin typeface="+mj-lt"/>
            </a:endParaRPr>
          </a:p>
        </p:txBody>
      </p:sp>
      <p:sp>
        <p:nvSpPr>
          <p:cNvPr id="5" name="Footer Placeholder 3"/>
          <p:cNvSpPr txBox="1">
            <a:spLocks/>
          </p:cNvSpPr>
          <p:nvPr/>
        </p:nvSpPr>
        <p:spPr>
          <a:xfrm>
            <a:off x="999242" y="6374254"/>
            <a:ext cx="8144758" cy="338841"/>
          </a:xfrm>
          <a:prstGeom prst="rect">
            <a:avLst/>
          </a:prstGeom>
        </p:spPr>
        <p:txBody>
          <a:bodyPr anchor="ctr"/>
          <a:lstStyle>
            <a:defPPr>
              <a:defRPr lang="en-US"/>
            </a:defPPr>
            <a:lvl1pPr marL="0" algn="r" defTabSz="914400" rtl="0" eaLnBrk="1" latinLnBrk="0" hangingPunct="1">
              <a:defRPr kumimoji="0" sz="1200" kern="1200">
                <a:solidFill>
                  <a:schemeClr val="bg2">
                    <a:shade val="50000"/>
                    <a:satMod val="20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sz="1400" smtClean="0">
                <a:solidFill>
                  <a:srgbClr val="E7DEC9">
                    <a:shade val="50000"/>
                    <a:satMod val="200000"/>
                  </a:srgbClr>
                </a:solidFill>
                <a:latin typeface="Gill Sans MT"/>
              </a:rPr>
              <a:t>2018</a:t>
            </a:r>
            <a:endParaRPr lang="en-US" sz="1400">
              <a:solidFill>
                <a:srgbClr val="E7DEC9">
                  <a:shade val="50000"/>
                  <a:satMod val="200000"/>
                </a:srgbClr>
              </a:solidFill>
              <a:latin typeface="Gill Sans MT"/>
            </a:endParaRPr>
          </a:p>
        </p:txBody>
      </p:sp>
      <p:sp>
        <p:nvSpPr>
          <p:cNvPr id="6" name="Footer Placeholder 3"/>
          <p:cNvSpPr txBox="1">
            <a:spLocks/>
          </p:cNvSpPr>
          <p:nvPr/>
        </p:nvSpPr>
        <p:spPr>
          <a:xfrm>
            <a:off x="2684464" y="4238386"/>
            <a:ext cx="5798969" cy="1892680"/>
          </a:xfrm>
          <a:prstGeom prst="rect">
            <a:avLst/>
          </a:prstGeom>
        </p:spPr>
        <p:txBody>
          <a:bodyPr anchor="ctr">
            <a:scene3d>
              <a:camera prst="orthographicFront"/>
              <a:lightRig rig="harsh" dir="t"/>
            </a:scene3d>
            <a:sp3d extrusionH="57150" prstMaterial="matte">
              <a:bevelT w="63500" h="12700" prst="angle"/>
              <a:contourClr>
                <a:schemeClr val="bg1">
                  <a:lumMod val="65000"/>
                </a:schemeClr>
              </a:contourClr>
            </a:sp3d>
          </a:bodyPr>
          <a:lstStyle>
            <a:defPPr>
              <a:defRPr lang="en-US"/>
            </a:defPPr>
            <a:lvl1pPr marL="0" algn="r" defTabSz="914400" rtl="0" eaLnBrk="1" latinLnBrk="0" hangingPunct="1">
              <a:defRPr kumimoji="0" sz="1200" kern="1200">
                <a:solidFill>
                  <a:schemeClr val="bg2">
                    <a:shade val="50000"/>
                    <a:satMod val="20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defRPr/>
            </a:pPr>
            <a:r>
              <a:rPr lang="en-US" sz="3200" b="1" i="1" dirty="0" err="1" smtClean="0">
                <a:ln/>
                <a:solidFill>
                  <a:schemeClr val="accent3"/>
                </a:solidFill>
                <a:latin typeface="Calibri Light" panose="020F0302020204030204" pitchFamily="34" charset="0"/>
                <a:cs typeface="Calibri Light" panose="020F0302020204030204" pitchFamily="34" charset="0"/>
              </a:rPr>
              <a:t>Bài</a:t>
            </a:r>
            <a:r>
              <a:rPr lang="en-US" sz="3200" b="1" i="1" dirty="0" smtClean="0">
                <a:ln/>
                <a:solidFill>
                  <a:schemeClr val="accent3"/>
                </a:solidFill>
                <a:latin typeface="Calibri Light" panose="020F0302020204030204" pitchFamily="34" charset="0"/>
                <a:cs typeface="Calibri Light" panose="020F0302020204030204" pitchFamily="34" charset="0"/>
              </a:rPr>
              <a:t> </a:t>
            </a:r>
            <a:r>
              <a:rPr lang="en-US" sz="3200" b="1" i="1" dirty="0" err="1" smtClean="0">
                <a:ln/>
                <a:solidFill>
                  <a:schemeClr val="accent3"/>
                </a:solidFill>
                <a:latin typeface="Calibri Light" panose="020F0302020204030204" pitchFamily="34" charset="0"/>
                <a:cs typeface="Calibri Light" panose="020F0302020204030204" pitchFamily="34" charset="0"/>
              </a:rPr>
              <a:t>giảng</a:t>
            </a:r>
            <a:r>
              <a:rPr lang="en-US" sz="3200" b="1" i="1" dirty="0" smtClean="0">
                <a:ln/>
                <a:solidFill>
                  <a:schemeClr val="accent3"/>
                </a:solidFill>
                <a:latin typeface="Calibri Light" panose="020F0302020204030204" pitchFamily="34" charset="0"/>
                <a:cs typeface="Calibri Light" panose="020F0302020204030204" pitchFamily="34" charset="0"/>
              </a:rPr>
              <a:t>: </a:t>
            </a:r>
            <a:r>
              <a:rPr lang="en-US" sz="3200" b="1" i="1" dirty="0" err="1" smtClean="0">
                <a:ln/>
                <a:solidFill>
                  <a:schemeClr val="accent3"/>
                </a:solidFill>
                <a:latin typeface="Calibri Light" panose="020F0302020204030204" pitchFamily="34" charset="0"/>
                <a:cs typeface="Calibri Light" panose="020F0302020204030204" pitchFamily="34" charset="0"/>
              </a:rPr>
              <a:t>Nguyên</a:t>
            </a:r>
            <a:r>
              <a:rPr lang="en-US" sz="3200" b="1" i="1" dirty="0" smtClean="0">
                <a:ln/>
                <a:solidFill>
                  <a:schemeClr val="accent3"/>
                </a:solidFill>
                <a:latin typeface="Calibri Light" panose="020F0302020204030204" pitchFamily="34" charset="0"/>
                <a:cs typeface="Calibri Light" panose="020F0302020204030204" pitchFamily="34" charset="0"/>
              </a:rPr>
              <a:t> </a:t>
            </a:r>
            <a:r>
              <a:rPr lang="en-US" sz="3200" b="1" i="1" dirty="0" err="1" smtClean="0">
                <a:ln/>
                <a:solidFill>
                  <a:schemeClr val="accent3"/>
                </a:solidFill>
                <a:latin typeface="Calibri Light" panose="020F0302020204030204" pitchFamily="34" charset="0"/>
                <a:cs typeface="Calibri Light" panose="020F0302020204030204" pitchFamily="34" charset="0"/>
              </a:rPr>
              <a:t>lý</a:t>
            </a:r>
            <a:r>
              <a:rPr lang="en-US" sz="3200" b="1" i="1" dirty="0" smtClean="0">
                <a:ln/>
                <a:solidFill>
                  <a:schemeClr val="accent3"/>
                </a:solidFill>
                <a:latin typeface="Calibri Light" panose="020F0302020204030204" pitchFamily="34" charset="0"/>
                <a:cs typeface="Calibri Light" panose="020F0302020204030204" pitchFamily="34" charset="0"/>
              </a:rPr>
              <a:t> – Chi </a:t>
            </a:r>
            <a:r>
              <a:rPr lang="en-US" sz="3200" b="1" i="1" dirty="0" err="1" smtClean="0">
                <a:ln/>
                <a:solidFill>
                  <a:schemeClr val="accent3"/>
                </a:solidFill>
                <a:latin typeface="Calibri Light" panose="020F0302020204030204" pitchFamily="34" charset="0"/>
                <a:cs typeface="Calibri Light" panose="020F0302020204030204" pitchFamily="34" charset="0"/>
              </a:rPr>
              <a:t>tiết</a:t>
            </a:r>
            <a:r>
              <a:rPr lang="en-US" sz="3200" b="1" i="1" dirty="0" smtClean="0">
                <a:ln/>
                <a:solidFill>
                  <a:schemeClr val="accent3"/>
                </a:solidFill>
                <a:latin typeface="Calibri Light" panose="020F0302020204030204" pitchFamily="34" charset="0"/>
                <a:cs typeface="Calibri Light" panose="020F0302020204030204" pitchFamily="34" charset="0"/>
              </a:rPr>
              <a:t> </a:t>
            </a:r>
            <a:r>
              <a:rPr lang="en-US" sz="3200" b="1" i="1" dirty="0" err="1" smtClean="0">
                <a:ln/>
                <a:solidFill>
                  <a:schemeClr val="accent3"/>
                </a:solidFill>
                <a:latin typeface="Calibri Light" panose="020F0302020204030204" pitchFamily="34" charset="0"/>
                <a:cs typeface="Calibri Light" panose="020F0302020204030204" pitchFamily="34" charset="0"/>
              </a:rPr>
              <a:t>máy</a:t>
            </a:r>
            <a:endParaRPr lang="en-US" sz="3200" b="1" i="1" dirty="0" smtClean="0">
              <a:ln/>
              <a:solidFill>
                <a:schemeClr val="accent3"/>
              </a:solidFill>
              <a:latin typeface="Calibri Light" panose="020F0302020204030204" pitchFamily="34" charset="0"/>
              <a:cs typeface="Calibri Light" panose="020F0302020204030204" pitchFamily="34" charset="0"/>
            </a:endParaRPr>
          </a:p>
          <a:p>
            <a:pPr algn="just">
              <a:lnSpc>
                <a:spcPct val="150000"/>
              </a:lnSpc>
              <a:defRPr/>
            </a:pPr>
            <a:r>
              <a:rPr lang="en-US" sz="3200" b="1" i="1" dirty="0" smtClean="0">
                <a:ln/>
                <a:solidFill>
                  <a:schemeClr val="accent3"/>
                </a:solidFill>
                <a:latin typeface="Calibri Light" panose="020F0302020204030204" pitchFamily="34" charset="0"/>
                <a:cs typeface="Calibri Light" panose="020F0302020204030204" pitchFamily="34" charset="0"/>
              </a:rPr>
              <a:t>GVGD: </a:t>
            </a:r>
            <a:r>
              <a:rPr lang="en-US" sz="3200" b="1" i="1" dirty="0" err="1" smtClean="0">
                <a:ln/>
                <a:solidFill>
                  <a:schemeClr val="accent3"/>
                </a:solidFill>
                <a:latin typeface="Calibri Light" panose="020F0302020204030204" pitchFamily="34" charset="0"/>
                <a:cs typeface="Calibri Light" panose="020F0302020204030204" pitchFamily="34" charset="0"/>
              </a:rPr>
              <a:t>Nguyễn</a:t>
            </a:r>
            <a:r>
              <a:rPr lang="en-US" sz="3200" b="1" i="1" dirty="0" smtClean="0">
                <a:ln/>
                <a:solidFill>
                  <a:schemeClr val="accent3"/>
                </a:solidFill>
                <a:latin typeface="Calibri Light" panose="020F0302020204030204" pitchFamily="34" charset="0"/>
                <a:cs typeface="Calibri Light" panose="020F0302020204030204" pitchFamily="34" charset="0"/>
              </a:rPr>
              <a:t> </a:t>
            </a:r>
            <a:r>
              <a:rPr lang="en-US" sz="3200" b="1" i="1" dirty="0" err="1" smtClean="0">
                <a:ln/>
                <a:solidFill>
                  <a:schemeClr val="accent3"/>
                </a:solidFill>
                <a:latin typeface="Calibri Light" panose="020F0302020204030204" pitchFamily="34" charset="0"/>
                <a:cs typeface="Calibri Light" panose="020F0302020204030204" pitchFamily="34" charset="0"/>
              </a:rPr>
              <a:t>Thanh</a:t>
            </a:r>
            <a:r>
              <a:rPr lang="en-US" sz="3200" b="1" i="1" dirty="0" smtClean="0">
                <a:ln/>
                <a:solidFill>
                  <a:schemeClr val="accent3"/>
                </a:solidFill>
                <a:latin typeface="Calibri Light" panose="020F0302020204030204" pitchFamily="34" charset="0"/>
                <a:cs typeface="Calibri Light" panose="020F0302020204030204" pitchFamily="34" charset="0"/>
              </a:rPr>
              <a:t> </a:t>
            </a:r>
            <a:r>
              <a:rPr lang="en-US" sz="3200" b="1" i="1" dirty="0" err="1" smtClean="0">
                <a:ln/>
                <a:solidFill>
                  <a:schemeClr val="accent3"/>
                </a:solidFill>
                <a:latin typeface="Calibri Light" panose="020F0302020204030204" pitchFamily="34" charset="0"/>
                <a:cs typeface="Calibri Light" panose="020F0302020204030204" pitchFamily="34" charset="0"/>
              </a:rPr>
              <a:t>Giang</a:t>
            </a:r>
            <a:endParaRPr lang="en-US" sz="3200" b="1" i="1" dirty="0" smtClean="0">
              <a:ln/>
              <a:solidFill>
                <a:schemeClr val="accent3"/>
              </a:solidFill>
              <a:latin typeface="Calibri Light" panose="020F0302020204030204" pitchFamily="34" charset="0"/>
              <a:cs typeface="Calibri Light" panose="020F0302020204030204" pitchFamily="34" charset="0"/>
            </a:endParaRPr>
          </a:p>
        </p:txBody>
      </p:sp>
      <p:sp>
        <p:nvSpPr>
          <p:cNvPr id="8" name="Slide Number Placeholder 7"/>
          <p:cNvSpPr>
            <a:spLocks noGrp="1"/>
          </p:cNvSpPr>
          <p:nvPr>
            <p:ph type="sldNum" sz="quarter" idx="12"/>
          </p:nvPr>
        </p:nvSpPr>
        <p:spPr/>
        <p:txBody>
          <a:bodyPr/>
          <a:lstStyle/>
          <a:p>
            <a:fld id="{62FA3986-EE1C-46C6-9159-43666D752EFC}" type="slidenum">
              <a:rPr lang="en-US" smtClean="0">
                <a:solidFill>
                  <a:srgbClr val="FF0000"/>
                </a:solidFill>
              </a:rPr>
              <a:t>1</a:t>
            </a:fld>
            <a:endParaRPr lang="en-US">
              <a:solidFill>
                <a:srgbClr val="FF0000"/>
              </a:solidFill>
            </a:endParaRPr>
          </a:p>
        </p:txBody>
      </p:sp>
      <p:sp>
        <p:nvSpPr>
          <p:cNvPr id="2" name="Date Placeholder 1"/>
          <p:cNvSpPr>
            <a:spLocks noGrp="1"/>
          </p:cNvSpPr>
          <p:nvPr>
            <p:ph type="dt" sz="half" idx="10"/>
          </p:nvPr>
        </p:nvSpPr>
        <p:spPr>
          <a:xfrm>
            <a:off x="6937248" y="0"/>
            <a:ext cx="2133600" cy="476250"/>
          </a:xfrm>
        </p:spPr>
        <p:txBody>
          <a:bodyPr/>
          <a:lstStyle/>
          <a:p>
            <a:pPr algn="ctr"/>
            <a:fld id="{0F690FC2-9160-4304-90BD-3F9D2641659F}" type="datetime1">
              <a:rPr lang="en-US" sz="1600" smtClean="0">
                <a:solidFill>
                  <a:srgbClr val="0000FF"/>
                </a:solidFill>
                <a:effectLst>
                  <a:outerShdw blurRad="38100" dist="38100" dir="2700000" algn="tl">
                    <a:srgbClr val="000000">
                      <a:alpha val="43137"/>
                    </a:srgbClr>
                  </a:outerShdw>
                </a:effectLst>
              </a:rPr>
              <a:pPr algn="ctr"/>
              <a:t>9/3/2021</a:t>
            </a:fld>
            <a:endParaRPr lang="en-US" sz="1600">
              <a:solidFill>
                <a:srgbClr val="0000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776909"/>
      </p:ext>
    </p:extLst>
  </p:cSld>
  <p:clrMapOvr>
    <a:masterClrMapping/>
  </p:clrMapOvr>
  <p:transition spd="slow">
    <p:randomBar dir="vert"/>
    <p:sndAc>
      <p:stSnd>
        <p:snd r:embed="rId3" name="coi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p:cNvSpPr>
            <a:spLocks noGrp="1"/>
          </p:cNvSpPr>
          <p:nvPr>
            <p:ph type="subTitle" idx="1"/>
          </p:nvPr>
        </p:nvSpPr>
        <p:spPr>
          <a:xfrm>
            <a:off x="1026159" y="225519"/>
            <a:ext cx="8117841" cy="1371600"/>
          </a:xfrm>
        </p:spPr>
        <p:txBody>
          <a:bodyPr/>
          <a:lstStyle/>
          <a:p>
            <a:pPr marL="27432" lvl="0" indent="0" algn="ctr">
              <a:lnSpc>
                <a:spcPct val="150000"/>
              </a:lnSpc>
              <a:spcBef>
                <a:spcPts val="0"/>
              </a:spcBef>
              <a:buNone/>
            </a:pPr>
            <a:r>
              <a:rPr lang="en-US" sz="5400" b="1" smtClean="0">
                <a:solidFill>
                  <a:srgbClr val="FF0000"/>
                </a:solidFill>
                <a:effectLst>
                  <a:glow>
                    <a:srgbClr val="000000"/>
                  </a:glow>
                  <a:outerShdw sx="0" sy="0">
                    <a:srgbClr val="000000"/>
                  </a:outerShdw>
                  <a:reflection stA="0" endPos="0" fadeDir="0" sx="0" sy="0"/>
                </a:effectLst>
                <a:latin typeface="+mj-lt"/>
              </a:rPr>
              <a:t>NỘI DUNG</a:t>
            </a:r>
            <a:endParaRPr lang="en-US" sz="5400" b="1">
              <a:solidFill>
                <a:srgbClr val="FF0000"/>
              </a:solidFill>
              <a:effectLst>
                <a:glow>
                  <a:srgbClr val="000000"/>
                </a:glow>
                <a:outerShdw sx="0" sy="0">
                  <a:srgbClr val="000000"/>
                </a:outerShdw>
                <a:reflection stA="0" endPos="0" fadeDir="0" sx="0" sy="0"/>
              </a:effectLst>
              <a:latin typeface="+mj-lt"/>
            </a:endParaRPr>
          </a:p>
        </p:txBody>
      </p:sp>
      <p:sp>
        <p:nvSpPr>
          <p:cNvPr id="2" name="TextBox 1"/>
          <p:cNvSpPr txBox="1"/>
          <p:nvPr/>
        </p:nvSpPr>
        <p:spPr>
          <a:xfrm>
            <a:off x="1026159" y="2521885"/>
            <a:ext cx="8117841" cy="3046988"/>
          </a:xfrm>
          <a:prstGeom prst="rect">
            <a:avLst/>
          </a:prstGeom>
          <a:noFill/>
        </p:spPr>
        <p:txBody>
          <a:bodyPr wrap="square" rtlCol="0">
            <a:spAutoFit/>
          </a:bodyPr>
          <a:lstStyle/>
          <a:p>
            <a:pPr marL="571500" indent="-571500" algn="just">
              <a:lnSpc>
                <a:spcPct val="200000"/>
              </a:lnSpc>
              <a:buClr>
                <a:srgbClr val="FF0000"/>
              </a:buClr>
              <a:buFont typeface="+mj-lt"/>
              <a:buAutoNum type="romanUcPeriod"/>
            </a:pPr>
            <a:r>
              <a:rPr lang="en-US" sz="3200" smtClean="0"/>
              <a:t>NHỮNG KHÁI NIỆM CƠ BẢN</a:t>
            </a:r>
          </a:p>
          <a:p>
            <a:pPr marL="571500" indent="-571500" algn="just">
              <a:lnSpc>
                <a:spcPct val="200000"/>
              </a:lnSpc>
              <a:buClr>
                <a:srgbClr val="FF0000"/>
              </a:buClr>
              <a:buFont typeface="+mj-lt"/>
              <a:buAutoNum type="romanUcPeriod"/>
            </a:pPr>
            <a:r>
              <a:rPr lang="en-US" sz="3200" smtClean="0"/>
              <a:t>BẬC TỰ DO CƠ CẤU</a:t>
            </a:r>
          </a:p>
          <a:p>
            <a:pPr marL="571500" indent="-571500" algn="just">
              <a:lnSpc>
                <a:spcPct val="200000"/>
              </a:lnSpc>
              <a:buClr>
                <a:srgbClr val="FF0000"/>
              </a:buClr>
              <a:buFont typeface="+mj-lt"/>
              <a:buAutoNum type="romanUcPeriod"/>
            </a:pPr>
            <a:r>
              <a:rPr lang="en-US" sz="3200" smtClean="0"/>
              <a:t>NHÓM TĨNH ĐỊNH</a:t>
            </a:r>
          </a:p>
        </p:txBody>
      </p:sp>
      <p:sp>
        <p:nvSpPr>
          <p:cNvPr id="4" name="Slide Number Placeholder 3"/>
          <p:cNvSpPr>
            <a:spLocks noGrp="1"/>
          </p:cNvSpPr>
          <p:nvPr>
            <p:ph type="sldNum" sz="quarter" idx="12"/>
          </p:nvPr>
        </p:nvSpPr>
        <p:spPr/>
        <p:txBody>
          <a:bodyPr/>
          <a:lstStyle/>
          <a:p>
            <a:fld id="{62FA3986-EE1C-46C6-9159-43666D752EFC}" type="slidenum">
              <a:rPr lang="en-US" smtClean="0"/>
              <a:t>2</a:t>
            </a:fld>
            <a:endParaRPr lang="en-US"/>
          </a:p>
        </p:txBody>
      </p:sp>
    </p:spTree>
    <p:extLst>
      <p:ext uri="{BB962C8B-B14F-4D97-AF65-F5344CB8AC3E}">
        <p14:creationId xmlns:p14="http://schemas.microsoft.com/office/powerpoint/2010/main" val="19898825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3</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Tiết máy</a:t>
            </a:r>
            <a:endParaRPr lang="en-US" sz="2800" b="1">
              <a:solidFill>
                <a:srgbClr val="0000FF"/>
              </a:solidFill>
            </a:endParaRPr>
          </a:p>
        </p:txBody>
      </p:sp>
      <p:sp>
        <p:nvSpPr>
          <p:cNvPr id="4" name="Rectangle 3"/>
          <p:cNvSpPr/>
          <p:nvPr/>
        </p:nvSpPr>
        <p:spPr>
          <a:xfrm>
            <a:off x="1553173" y="1644553"/>
            <a:ext cx="7397787" cy="1200329"/>
          </a:xfrm>
          <a:prstGeom prst="rect">
            <a:avLst/>
          </a:prstGeom>
        </p:spPr>
        <p:txBody>
          <a:bodyPr wrap="square">
            <a:spAutoFit/>
          </a:bodyPr>
          <a:lstStyle/>
          <a:p>
            <a:pPr algn="just"/>
            <a:r>
              <a:rPr lang="vi-VN" sz="2400">
                <a:solidFill>
                  <a:srgbClr val="000000"/>
                </a:solidFill>
              </a:rPr>
              <a:t>Chi tiết máy (tiết máy): máy hay cơ cấu có thể tháo rời ra thành </a:t>
            </a:r>
            <a:r>
              <a:rPr lang="vi-VN" sz="2400" smtClean="0">
                <a:solidFill>
                  <a:srgbClr val="000000"/>
                </a:solidFill>
              </a:rPr>
              <a:t>nhiều</a:t>
            </a:r>
            <a:r>
              <a:rPr lang="en-US" sz="2400" smtClean="0">
                <a:solidFill>
                  <a:srgbClr val="000000"/>
                </a:solidFill>
              </a:rPr>
              <a:t> </a:t>
            </a:r>
            <a:r>
              <a:rPr lang="vi-VN" sz="2400" smtClean="0">
                <a:solidFill>
                  <a:srgbClr val="000000"/>
                </a:solidFill>
              </a:rPr>
              <a:t>bộ phận</a:t>
            </a:r>
            <a:r>
              <a:rPr lang="en-US" sz="2400" smtClean="0">
                <a:solidFill>
                  <a:srgbClr val="000000"/>
                </a:solidFill>
              </a:rPr>
              <a:t> </a:t>
            </a:r>
            <a:r>
              <a:rPr lang="vi-VN" sz="2400" smtClean="0">
                <a:solidFill>
                  <a:srgbClr val="000000"/>
                </a:solidFill>
              </a:rPr>
              <a:t>khác </a:t>
            </a:r>
            <a:r>
              <a:rPr lang="vi-VN" sz="2400">
                <a:solidFill>
                  <a:srgbClr val="000000"/>
                </a:solidFill>
              </a:rPr>
              <a:t>nhau, bộ phận không thể tháo rời ra được nữa gọi là chi tiết </a:t>
            </a:r>
            <a:r>
              <a:rPr lang="vi-VN" sz="2400" smtClean="0">
                <a:solidFill>
                  <a:srgbClr val="000000"/>
                </a:solidFill>
              </a:rPr>
              <a:t>máy</a:t>
            </a:r>
            <a:r>
              <a:rPr lang="en-US" sz="2400" smtClean="0"/>
              <a:t>.</a:t>
            </a:r>
            <a:endParaRPr lang="en-US" sz="2400"/>
          </a:p>
        </p:txBody>
      </p:sp>
      <p:pic>
        <p:nvPicPr>
          <p:cNvPr id="2" name="Picture 1"/>
          <p:cNvPicPr>
            <a:picLocks noChangeAspect="1"/>
          </p:cNvPicPr>
          <p:nvPr/>
        </p:nvPicPr>
        <p:blipFill>
          <a:blip r:embed="rId3"/>
          <a:stretch>
            <a:fillRect/>
          </a:stretch>
        </p:blipFill>
        <p:spPr>
          <a:xfrm>
            <a:off x="1241298" y="3041058"/>
            <a:ext cx="7600950" cy="3371850"/>
          </a:xfrm>
          <a:prstGeom prst="rect">
            <a:avLst/>
          </a:prstGeom>
        </p:spPr>
      </p:pic>
    </p:spTree>
    <p:extLst>
      <p:ext uri="{BB962C8B-B14F-4D97-AF65-F5344CB8AC3E}">
        <p14:creationId xmlns:p14="http://schemas.microsoft.com/office/powerpoint/2010/main" val="42423982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4</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Khâu</a:t>
            </a:r>
            <a:endParaRPr lang="en-US" sz="2800" b="1">
              <a:solidFill>
                <a:srgbClr val="0000FF"/>
              </a:solidFill>
            </a:endParaRPr>
          </a:p>
        </p:txBody>
      </p:sp>
      <p:sp>
        <p:nvSpPr>
          <p:cNvPr id="4" name="Rectangle 3"/>
          <p:cNvSpPr/>
          <p:nvPr/>
        </p:nvSpPr>
        <p:spPr>
          <a:xfrm>
            <a:off x="1327023" y="1548284"/>
            <a:ext cx="7743825" cy="1200329"/>
          </a:xfrm>
          <a:prstGeom prst="rect">
            <a:avLst/>
          </a:prstGeom>
        </p:spPr>
        <p:txBody>
          <a:bodyPr wrap="square">
            <a:spAutoFit/>
          </a:bodyPr>
          <a:lstStyle/>
          <a:p>
            <a:pPr algn="just"/>
            <a:r>
              <a:rPr lang="en-US" sz="2400" smtClean="0">
                <a:solidFill>
                  <a:srgbClr val="000000"/>
                </a:solidFill>
              </a:rPr>
              <a:t>Một hay nhiều CTM lắp chặt với nhau thành một vật cứng; có chuyển động tương đối với các vật cứng khác.</a:t>
            </a:r>
            <a:endParaRPr lang="en-US" sz="2400"/>
          </a:p>
        </p:txBody>
      </p:sp>
      <p:pic>
        <p:nvPicPr>
          <p:cNvPr id="2" name="Picture 1"/>
          <p:cNvPicPr>
            <a:picLocks noChangeAspect="1"/>
          </p:cNvPicPr>
          <p:nvPr/>
        </p:nvPicPr>
        <p:blipFill>
          <a:blip r:embed="rId3"/>
          <a:stretch>
            <a:fillRect/>
          </a:stretch>
        </p:blipFill>
        <p:spPr>
          <a:xfrm>
            <a:off x="1327023" y="2848520"/>
            <a:ext cx="7515225" cy="3609975"/>
          </a:xfrm>
          <a:prstGeom prst="rect">
            <a:avLst/>
          </a:prstGeom>
        </p:spPr>
      </p:pic>
    </p:spTree>
    <p:extLst>
      <p:ext uri="{BB962C8B-B14F-4D97-AF65-F5344CB8AC3E}">
        <p14:creationId xmlns:p14="http://schemas.microsoft.com/office/powerpoint/2010/main" val="16740671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5</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Khâu</a:t>
            </a:r>
            <a:endParaRPr lang="en-US" sz="2800" b="1">
              <a:solidFill>
                <a:srgbClr val="0000FF"/>
              </a:solidFill>
            </a:endParaRPr>
          </a:p>
        </p:txBody>
      </p:sp>
      <p:pic>
        <p:nvPicPr>
          <p:cNvPr id="6" name="Picture 5"/>
          <p:cNvPicPr>
            <a:picLocks noChangeAspect="1"/>
          </p:cNvPicPr>
          <p:nvPr/>
        </p:nvPicPr>
        <p:blipFill>
          <a:blip r:embed="rId3"/>
          <a:stretch>
            <a:fillRect/>
          </a:stretch>
        </p:blipFill>
        <p:spPr>
          <a:xfrm>
            <a:off x="1474504" y="1486477"/>
            <a:ext cx="2990850" cy="2257425"/>
          </a:xfrm>
          <a:prstGeom prst="rect">
            <a:avLst/>
          </a:prstGeom>
        </p:spPr>
      </p:pic>
      <p:pic>
        <p:nvPicPr>
          <p:cNvPr id="7" name="Picture 6"/>
          <p:cNvPicPr>
            <a:picLocks noChangeAspect="1"/>
          </p:cNvPicPr>
          <p:nvPr/>
        </p:nvPicPr>
        <p:blipFill>
          <a:blip r:embed="rId4"/>
          <a:stretch>
            <a:fillRect/>
          </a:stretch>
        </p:blipFill>
        <p:spPr>
          <a:xfrm>
            <a:off x="5093744" y="1448377"/>
            <a:ext cx="3200400" cy="2295525"/>
          </a:xfrm>
          <a:prstGeom prst="rect">
            <a:avLst/>
          </a:prstGeom>
        </p:spPr>
      </p:pic>
      <p:pic>
        <p:nvPicPr>
          <p:cNvPr id="8" name="Picture 7"/>
          <p:cNvPicPr>
            <a:picLocks noChangeAspect="1"/>
          </p:cNvPicPr>
          <p:nvPr/>
        </p:nvPicPr>
        <p:blipFill>
          <a:blip r:embed="rId5"/>
          <a:stretch>
            <a:fillRect/>
          </a:stretch>
        </p:blipFill>
        <p:spPr>
          <a:xfrm>
            <a:off x="1635161" y="4002826"/>
            <a:ext cx="3067050" cy="2352675"/>
          </a:xfrm>
          <a:prstGeom prst="rect">
            <a:avLst/>
          </a:prstGeom>
        </p:spPr>
      </p:pic>
      <p:pic>
        <p:nvPicPr>
          <p:cNvPr id="9" name="Picture 8"/>
          <p:cNvPicPr>
            <a:picLocks noChangeAspect="1"/>
          </p:cNvPicPr>
          <p:nvPr/>
        </p:nvPicPr>
        <p:blipFill>
          <a:blip r:embed="rId6"/>
          <a:stretch>
            <a:fillRect/>
          </a:stretch>
        </p:blipFill>
        <p:spPr>
          <a:xfrm>
            <a:off x="5398544" y="4267122"/>
            <a:ext cx="3143250" cy="2000250"/>
          </a:xfrm>
          <a:prstGeom prst="rect">
            <a:avLst/>
          </a:prstGeom>
        </p:spPr>
      </p:pic>
    </p:spTree>
    <p:extLst>
      <p:ext uri="{BB962C8B-B14F-4D97-AF65-F5344CB8AC3E}">
        <p14:creationId xmlns:p14="http://schemas.microsoft.com/office/powerpoint/2010/main" val="12526688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6</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Sự nối động và khớp động</a:t>
            </a:r>
            <a:endParaRPr lang="en-US" sz="2800" b="1">
              <a:solidFill>
                <a:srgbClr val="0000FF"/>
              </a:solidFill>
            </a:endParaRPr>
          </a:p>
        </p:txBody>
      </p:sp>
      <p:sp>
        <p:nvSpPr>
          <p:cNvPr id="4" name="Rectangle 3"/>
          <p:cNvSpPr/>
          <p:nvPr/>
        </p:nvSpPr>
        <p:spPr>
          <a:xfrm>
            <a:off x="1553172" y="1596889"/>
            <a:ext cx="7336828" cy="1569660"/>
          </a:xfrm>
          <a:prstGeom prst="rect">
            <a:avLst/>
          </a:prstGeom>
        </p:spPr>
        <p:txBody>
          <a:bodyPr wrap="square">
            <a:spAutoFit/>
          </a:bodyPr>
          <a:lstStyle/>
          <a:p>
            <a:pPr algn="just"/>
            <a:r>
              <a:rPr lang="en-US" sz="2400" smtClean="0">
                <a:solidFill>
                  <a:srgbClr val="000000"/>
                </a:solidFill>
              </a:rPr>
              <a:t>Nối động: tạo thành cơ cấu, các khâu không thể để rời nhau mà phải được liên kết với nhau theo một quy cách xác định nào đó sao cho sau khi nối nhau các khâu vẫn có khả năng chuyển động tương đối.</a:t>
            </a:r>
            <a:endParaRPr lang="en-US" sz="2400"/>
          </a:p>
        </p:txBody>
      </p:sp>
      <p:pic>
        <p:nvPicPr>
          <p:cNvPr id="6" name="Picture 5"/>
          <p:cNvPicPr>
            <a:picLocks noChangeAspect="1"/>
          </p:cNvPicPr>
          <p:nvPr/>
        </p:nvPicPr>
        <p:blipFill>
          <a:blip r:embed="rId3"/>
          <a:stretch>
            <a:fillRect/>
          </a:stretch>
        </p:blipFill>
        <p:spPr>
          <a:xfrm>
            <a:off x="2359089" y="3689769"/>
            <a:ext cx="5677242" cy="2439218"/>
          </a:xfrm>
          <a:prstGeom prst="rect">
            <a:avLst/>
          </a:prstGeom>
        </p:spPr>
      </p:pic>
    </p:spTree>
    <p:extLst>
      <p:ext uri="{BB962C8B-B14F-4D97-AF65-F5344CB8AC3E}">
        <p14:creationId xmlns:p14="http://schemas.microsoft.com/office/powerpoint/2010/main" val="10116491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7</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Sự nối động và khớp động</a:t>
            </a:r>
            <a:endParaRPr lang="en-US" sz="2800" b="1">
              <a:solidFill>
                <a:srgbClr val="0000FF"/>
              </a:solidFill>
            </a:endParaRPr>
          </a:p>
        </p:txBody>
      </p:sp>
      <p:sp>
        <p:nvSpPr>
          <p:cNvPr id="2" name="TextBox 1"/>
          <p:cNvSpPr txBox="1"/>
          <p:nvPr/>
        </p:nvSpPr>
        <p:spPr>
          <a:xfrm>
            <a:off x="1755477" y="1596889"/>
            <a:ext cx="7207087" cy="1200329"/>
          </a:xfrm>
          <a:prstGeom prst="rect">
            <a:avLst/>
          </a:prstGeom>
          <a:noFill/>
        </p:spPr>
        <p:txBody>
          <a:bodyPr wrap="square" rtlCol="0">
            <a:spAutoFit/>
          </a:bodyPr>
          <a:lstStyle/>
          <a:p>
            <a:pPr algn="just"/>
            <a:r>
              <a:rPr lang="en-US" sz="2400" smtClean="0"/>
              <a:t>Khi nối động, các khâu sẽ có thành phần tiếp xúc nhau. Toàn bộ chổ tiếp xúc giữa hai khâu gọi là một thành phần khớp động.</a:t>
            </a:r>
            <a:endParaRPr lang="en-US" sz="2400"/>
          </a:p>
        </p:txBody>
      </p:sp>
      <p:pic>
        <p:nvPicPr>
          <p:cNvPr id="7" name="Picture 6"/>
          <p:cNvPicPr>
            <a:picLocks noChangeAspect="1"/>
          </p:cNvPicPr>
          <p:nvPr/>
        </p:nvPicPr>
        <p:blipFill>
          <a:blip r:embed="rId3"/>
          <a:stretch>
            <a:fillRect/>
          </a:stretch>
        </p:blipFill>
        <p:spPr>
          <a:xfrm>
            <a:off x="1635161" y="2797218"/>
            <a:ext cx="7429500" cy="3638550"/>
          </a:xfrm>
          <a:prstGeom prst="rect">
            <a:avLst/>
          </a:prstGeom>
        </p:spPr>
      </p:pic>
    </p:spTree>
    <p:extLst>
      <p:ext uri="{BB962C8B-B14F-4D97-AF65-F5344CB8AC3E}">
        <p14:creationId xmlns:p14="http://schemas.microsoft.com/office/powerpoint/2010/main" val="10880034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8</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Sự nối động và khớp động</a:t>
            </a:r>
            <a:endParaRPr lang="en-US" sz="2800" b="1">
              <a:solidFill>
                <a:srgbClr val="0000FF"/>
              </a:solidFill>
            </a:endParaRPr>
          </a:p>
        </p:txBody>
      </p:sp>
      <p:sp>
        <p:nvSpPr>
          <p:cNvPr id="4" name="TextBox 3"/>
          <p:cNvSpPr txBox="1"/>
          <p:nvPr/>
        </p:nvSpPr>
        <p:spPr>
          <a:xfrm>
            <a:off x="1143000" y="1448377"/>
            <a:ext cx="7927848" cy="907941"/>
          </a:xfrm>
          <a:prstGeom prst="rect">
            <a:avLst/>
          </a:prstGeom>
          <a:noFill/>
        </p:spPr>
        <p:txBody>
          <a:bodyPr wrap="square" rtlCol="0">
            <a:spAutoFit/>
          </a:bodyPr>
          <a:lstStyle/>
          <a:p>
            <a:pPr>
              <a:spcAft>
                <a:spcPts val="600"/>
              </a:spcAft>
            </a:pPr>
            <a:r>
              <a:rPr lang="en-US" sz="2400" smtClean="0"/>
              <a:t>Phân loại khớp động:</a:t>
            </a:r>
          </a:p>
          <a:p>
            <a:r>
              <a:rPr lang="en-US" sz="2400" smtClean="0"/>
              <a:t>Số ràng buộc tạo ra: khớp loại k có k ràng buộc </a:t>
            </a:r>
          </a:p>
        </p:txBody>
      </p:sp>
      <p:pic>
        <p:nvPicPr>
          <p:cNvPr id="6" name="Picture 5"/>
          <p:cNvPicPr>
            <a:picLocks noChangeAspect="1"/>
          </p:cNvPicPr>
          <p:nvPr/>
        </p:nvPicPr>
        <p:blipFill>
          <a:blip r:embed="rId3"/>
          <a:stretch>
            <a:fillRect/>
          </a:stretch>
        </p:blipFill>
        <p:spPr>
          <a:xfrm>
            <a:off x="1530287" y="2549732"/>
            <a:ext cx="7153275" cy="4010025"/>
          </a:xfrm>
          <a:prstGeom prst="rect">
            <a:avLst/>
          </a:prstGeom>
        </p:spPr>
      </p:pic>
    </p:spTree>
    <p:extLst>
      <p:ext uri="{BB962C8B-B14F-4D97-AF65-F5344CB8AC3E}">
        <p14:creationId xmlns:p14="http://schemas.microsoft.com/office/powerpoint/2010/main" val="11448244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9</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Sự nối động và khớp động</a:t>
            </a:r>
            <a:endParaRPr lang="en-US" sz="2800" b="1">
              <a:solidFill>
                <a:srgbClr val="0000FF"/>
              </a:solidFill>
            </a:endParaRPr>
          </a:p>
        </p:txBody>
      </p:sp>
      <p:sp>
        <p:nvSpPr>
          <p:cNvPr id="4" name="TextBox 3"/>
          <p:cNvSpPr txBox="1"/>
          <p:nvPr/>
        </p:nvSpPr>
        <p:spPr>
          <a:xfrm>
            <a:off x="1143000" y="1572415"/>
            <a:ext cx="7927848" cy="1200329"/>
          </a:xfrm>
          <a:prstGeom prst="rect">
            <a:avLst/>
          </a:prstGeom>
          <a:noFill/>
        </p:spPr>
        <p:txBody>
          <a:bodyPr wrap="square" rtlCol="0">
            <a:spAutoFit/>
          </a:bodyPr>
          <a:lstStyle/>
          <a:p>
            <a:r>
              <a:rPr lang="en-US" sz="2400" smtClean="0"/>
              <a:t>Phân loại khớp động:</a:t>
            </a:r>
          </a:p>
          <a:p>
            <a:r>
              <a:rPr lang="en-US" sz="2400" smtClean="0"/>
              <a:t>Bề mặt tiếp xúc: khớp cao-tiếp xúc theo điểm hay đường</a:t>
            </a:r>
          </a:p>
          <a:p>
            <a:r>
              <a:rPr lang="en-US" sz="2400" smtClean="0"/>
              <a:t>		     khớp thấp-tiếp xúc theo mặt</a:t>
            </a:r>
            <a:endParaRPr lang="en-US" sz="2400"/>
          </a:p>
        </p:txBody>
      </p:sp>
      <p:pic>
        <p:nvPicPr>
          <p:cNvPr id="2" name="Picture 1"/>
          <p:cNvPicPr>
            <a:picLocks noChangeAspect="1"/>
          </p:cNvPicPr>
          <p:nvPr/>
        </p:nvPicPr>
        <p:blipFill>
          <a:blip r:embed="rId3"/>
          <a:stretch>
            <a:fillRect/>
          </a:stretch>
        </p:blipFill>
        <p:spPr>
          <a:xfrm>
            <a:off x="1978943" y="2896782"/>
            <a:ext cx="5210175" cy="1562100"/>
          </a:xfrm>
          <a:prstGeom prst="rect">
            <a:avLst/>
          </a:prstGeom>
        </p:spPr>
      </p:pic>
      <p:pic>
        <p:nvPicPr>
          <p:cNvPr id="7" name="Picture 6"/>
          <p:cNvPicPr>
            <a:picLocks noChangeAspect="1"/>
          </p:cNvPicPr>
          <p:nvPr/>
        </p:nvPicPr>
        <p:blipFill>
          <a:blip r:embed="rId4"/>
          <a:stretch>
            <a:fillRect/>
          </a:stretch>
        </p:blipFill>
        <p:spPr>
          <a:xfrm>
            <a:off x="1635161" y="4630332"/>
            <a:ext cx="6581775" cy="1933575"/>
          </a:xfrm>
          <a:prstGeom prst="rect">
            <a:avLst/>
          </a:prstGeom>
        </p:spPr>
      </p:pic>
    </p:spTree>
    <p:extLst>
      <p:ext uri="{BB962C8B-B14F-4D97-AF65-F5344CB8AC3E}">
        <p14:creationId xmlns:p14="http://schemas.microsoft.com/office/powerpoint/2010/main" val="7179228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1000"/>
                                        <p:tgtEl>
                                          <p:spTgt spid="4">
                                            <p:txEl>
                                              <p:pRg st="2" end="2"/>
                                            </p:txEl>
                                          </p:spTgt>
                                        </p:tgtEl>
                                      </p:cBhvr>
                                    </p:animEffect>
                                    <p:anim calcmode="lin" valueType="num">
                                      <p:cBhvr>
                                        <p:cTn id="1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10</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Sự nối động và khớp động</a:t>
            </a:r>
            <a:endParaRPr lang="en-US" sz="2800" b="1">
              <a:solidFill>
                <a:srgbClr val="0000FF"/>
              </a:solidFill>
            </a:endParaRPr>
          </a:p>
        </p:txBody>
      </p:sp>
      <p:sp>
        <p:nvSpPr>
          <p:cNvPr id="4" name="TextBox 3"/>
          <p:cNvSpPr txBox="1"/>
          <p:nvPr/>
        </p:nvSpPr>
        <p:spPr>
          <a:xfrm>
            <a:off x="1143000" y="1572415"/>
            <a:ext cx="7927848" cy="461665"/>
          </a:xfrm>
          <a:prstGeom prst="rect">
            <a:avLst/>
          </a:prstGeom>
          <a:noFill/>
        </p:spPr>
        <p:txBody>
          <a:bodyPr wrap="square" rtlCol="0">
            <a:spAutoFit/>
          </a:bodyPr>
          <a:lstStyle/>
          <a:p>
            <a:r>
              <a:rPr lang="en-US" sz="2400" i="1" smtClean="0"/>
              <a:t>Lược đồ khớp</a:t>
            </a:r>
          </a:p>
        </p:txBody>
      </p:sp>
      <p:pic>
        <p:nvPicPr>
          <p:cNvPr id="6" name="Picture 5"/>
          <p:cNvPicPr>
            <a:picLocks noChangeAspect="1"/>
          </p:cNvPicPr>
          <p:nvPr/>
        </p:nvPicPr>
        <p:blipFill>
          <a:blip r:embed="rId3"/>
          <a:stretch>
            <a:fillRect/>
          </a:stretch>
        </p:blipFill>
        <p:spPr>
          <a:xfrm>
            <a:off x="2990622" y="2158118"/>
            <a:ext cx="5303522" cy="2175960"/>
          </a:xfrm>
          <a:prstGeom prst="rect">
            <a:avLst/>
          </a:prstGeom>
        </p:spPr>
      </p:pic>
      <p:sp>
        <p:nvSpPr>
          <p:cNvPr id="10" name="TextBox 9"/>
          <p:cNvSpPr txBox="1"/>
          <p:nvPr/>
        </p:nvSpPr>
        <p:spPr>
          <a:xfrm>
            <a:off x="1004785" y="4307796"/>
            <a:ext cx="7927848" cy="461665"/>
          </a:xfrm>
          <a:prstGeom prst="rect">
            <a:avLst/>
          </a:prstGeom>
          <a:noFill/>
        </p:spPr>
        <p:txBody>
          <a:bodyPr wrap="square" rtlCol="0">
            <a:spAutoFit/>
          </a:bodyPr>
          <a:lstStyle/>
          <a:p>
            <a:r>
              <a:rPr lang="en-US" sz="2400" i="1" smtClean="0"/>
              <a:t>Lược đồ khâu</a:t>
            </a:r>
          </a:p>
        </p:txBody>
      </p:sp>
      <p:pic>
        <p:nvPicPr>
          <p:cNvPr id="9" name="Picture 8"/>
          <p:cNvPicPr>
            <a:picLocks noChangeAspect="1"/>
          </p:cNvPicPr>
          <p:nvPr/>
        </p:nvPicPr>
        <p:blipFill>
          <a:blip r:embed="rId4"/>
          <a:stretch>
            <a:fillRect/>
          </a:stretch>
        </p:blipFill>
        <p:spPr>
          <a:xfrm>
            <a:off x="4314118" y="2921348"/>
            <a:ext cx="3291840" cy="3696226"/>
          </a:xfrm>
          <a:prstGeom prst="rect">
            <a:avLst/>
          </a:prstGeom>
        </p:spPr>
      </p:pic>
    </p:spTree>
    <p:extLst>
      <p:ext uri="{BB962C8B-B14F-4D97-AF65-F5344CB8AC3E}">
        <p14:creationId xmlns:p14="http://schemas.microsoft.com/office/powerpoint/2010/main" val="6640836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11</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Chuỗi và cơ cấu</a:t>
            </a:r>
            <a:endParaRPr lang="en-US" sz="2800" b="1">
              <a:solidFill>
                <a:srgbClr val="0000FF"/>
              </a:solidFill>
            </a:endParaRPr>
          </a:p>
        </p:txBody>
      </p:sp>
      <p:sp>
        <p:nvSpPr>
          <p:cNvPr id="4" name="Rectangle 3"/>
          <p:cNvSpPr/>
          <p:nvPr/>
        </p:nvSpPr>
        <p:spPr>
          <a:xfrm>
            <a:off x="1635161" y="1596889"/>
            <a:ext cx="7435687" cy="461665"/>
          </a:xfrm>
          <a:prstGeom prst="rect">
            <a:avLst/>
          </a:prstGeom>
        </p:spPr>
        <p:txBody>
          <a:bodyPr wrap="square">
            <a:spAutoFit/>
          </a:bodyPr>
          <a:lstStyle/>
          <a:p>
            <a:pPr algn="just"/>
            <a:r>
              <a:rPr lang="en-US" sz="2400" smtClean="0">
                <a:solidFill>
                  <a:srgbClr val="000000"/>
                </a:solidFill>
              </a:rPr>
              <a:t>Chuỗi động: nhiều khâu nối với nhau</a:t>
            </a:r>
            <a:endParaRPr lang="en-US" sz="2400"/>
          </a:p>
        </p:txBody>
      </p:sp>
      <p:sp>
        <p:nvSpPr>
          <p:cNvPr id="6" name="TextBox 5"/>
          <p:cNvSpPr txBox="1"/>
          <p:nvPr/>
        </p:nvSpPr>
        <p:spPr>
          <a:xfrm>
            <a:off x="1739496" y="2207066"/>
            <a:ext cx="4661136" cy="1569660"/>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Chuỗi động phẳng</a:t>
            </a:r>
          </a:p>
          <a:p>
            <a:pPr marL="342900" indent="-342900">
              <a:buClr>
                <a:srgbClr val="FF0000"/>
              </a:buClr>
              <a:buFont typeface="Wingdings" panose="05000000000000000000" pitchFamily="2" charset="2"/>
              <a:buChar char="Ø"/>
            </a:pPr>
            <a:r>
              <a:rPr lang="en-US" sz="2400" smtClean="0"/>
              <a:t>Chuỗi động không gian</a:t>
            </a:r>
          </a:p>
          <a:p>
            <a:pPr marL="342900" indent="-342900">
              <a:buClr>
                <a:srgbClr val="FF0000"/>
              </a:buClr>
              <a:buFont typeface="Wingdings" panose="05000000000000000000" pitchFamily="2" charset="2"/>
              <a:buChar char="Ø"/>
            </a:pPr>
            <a:r>
              <a:rPr lang="en-US" sz="2400" smtClean="0"/>
              <a:t>Chuỗi động kín</a:t>
            </a:r>
          </a:p>
          <a:p>
            <a:pPr marL="342900" indent="-342900">
              <a:buClr>
                <a:srgbClr val="FF0000"/>
              </a:buClr>
              <a:buFont typeface="Wingdings" panose="05000000000000000000" pitchFamily="2" charset="2"/>
              <a:buChar char="Ø"/>
            </a:pPr>
            <a:r>
              <a:rPr lang="en-US" sz="2400" smtClean="0"/>
              <a:t>Chuỗi động hở</a:t>
            </a:r>
            <a:endParaRPr lang="en-US" sz="2400"/>
          </a:p>
        </p:txBody>
      </p:sp>
      <p:pic>
        <p:nvPicPr>
          <p:cNvPr id="2" name="Picture 1"/>
          <p:cNvPicPr>
            <a:picLocks noChangeAspect="1"/>
          </p:cNvPicPr>
          <p:nvPr/>
        </p:nvPicPr>
        <p:blipFill>
          <a:blip r:embed="rId3"/>
          <a:stretch>
            <a:fillRect/>
          </a:stretch>
        </p:blipFill>
        <p:spPr>
          <a:xfrm>
            <a:off x="1174283" y="4868114"/>
            <a:ext cx="2478504" cy="1989886"/>
          </a:xfrm>
          <a:prstGeom prst="rect">
            <a:avLst/>
          </a:prstGeom>
        </p:spPr>
      </p:pic>
      <p:pic>
        <p:nvPicPr>
          <p:cNvPr id="7" name="Picture 6"/>
          <p:cNvPicPr>
            <a:picLocks noChangeAspect="1"/>
          </p:cNvPicPr>
          <p:nvPr/>
        </p:nvPicPr>
        <p:blipFill>
          <a:blip r:embed="rId4"/>
          <a:stretch>
            <a:fillRect/>
          </a:stretch>
        </p:blipFill>
        <p:spPr>
          <a:xfrm>
            <a:off x="4547768" y="5388414"/>
            <a:ext cx="4186992" cy="1393386"/>
          </a:xfrm>
          <a:prstGeom prst="rect">
            <a:avLst/>
          </a:prstGeom>
        </p:spPr>
      </p:pic>
      <p:pic>
        <p:nvPicPr>
          <p:cNvPr id="8" name="Picture 7"/>
          <p:cNvPicPr>
            <a:picLocks noChangeAspect="1"/>
          </p:cNvPicPr>
          <p:nvPr/>
        </p:nvPicPr>
        <p:blipFill>
          <a:blip r:embed="rId5"/>
          <a:stretch>
            <a:fillRect/>
          </a:stretch>
        </p:blipFill>
        <p:spPr>
          <a:xfrm>
            <a:off x="6922702" y="1702793"/>
            <a:ext cx="1812058" cy="1869082"/>
          </a:xfrm>
          <a:prstGeom prst="rect">
            <a:avLst/>
          </a:prstGeom>
        </p:spPr>
      </p:pic>
      <p:pic>
        <p:nvPicPr>
          <p:cNvPr id="9" name="Picture 8"/>
          <p:cNvPicPr>
            <a:picLocks noChangeAspect="1"/>
          </p:cNvPicPr>
          <p:nvPr/>
        </p:nvPicPr>
        <p:blipFill>
          <a:blip r:embed="rId6"/>
          <a:stretch>
            <a:fillRect/>
          </a:stretch>
        </p:blipFill>
        <p:spPr>
          <a:xfrm>
            <a:off x="5234370" y="3147359"/>
            <a:ext cx="2046974" cy="2069386"/>
          </a:xfrm>
          <a:prstGeom prst="rect">
            <a:avLst/>
          </a:prstGeom>
        </p:spPr>
      </p:pic>
    </p:spTree>
    <p:extLst>
      <p:ext uri="{BB962C8B-B14F-4D97-AF65-F5344CB8AC3E}">
        <p14:creationId xmlns:p14="http://schemas.microsoft.com/office/powerpoint/2010/main" val="42360864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 calcmode="lin" valueType="num">
                                      <p:cBhvr additive="base">
                                        <p:cTn id="2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2" end="2"/>
                                            </p:txEl>
                                          </p:spTgt>
                                        </p:tgtEl>
                                        <p:attrNameLst>
                                          <p:attrName>style.visibility</p:attrName>
                                        </p:attrNameLst>
                                      </p:cBhvr>
                                      <p:to>
                                        <p:strVal val="visible"/>
                                      </p:to>
                                    </p:set>
                                    <p:anim calcmode="lin" valueType="num">
                                      <p:cBhvr additive="base">
                                        <p:cTn id="4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
                                            <p:txEl>
                                              <p:pRg st="3" end="3"/>
                                            </p:txEl>
                                          </p:spTgt>
                                        </p:tgtEl>
                                        <p:attrNameLst>
                                          <p:attrName>style.visibility</p:attrName>
                                        </p:attrNameLst>
                                      </p:cBhvr>
                                      <p:to>
                                        <p:strVal val="visible"/>
                                      </p:to>
                                    </p:set>
                                    <p:anim calcmode="lin" valueType="num">
                                      <p:cBhvr additive="base">
                                        <p:cTn id="4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ppt_x"/>
                                          </p:val>
                                        </p:tav>
                                        <p:tav tm="100000">
                                          <p:val>
                                            <p:strVal val="#ppt_x"/>
                                          </p:val>
                                        </p:tav>
                                      </p:tavLst>
                                    </p:anim>
                                    <p:anim calcmode="lin" valueType="num">
                                      <p:cBhvr additive="base">
                                        <p:cTn id="5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636479"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Những khái niệm cơ bản</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12</a:t>
            </a:fld>
            <a:endParaRPr lang="en-US"/>
          </a:p>
        </p:txBody>
      </p:sp>
      <p:sp>
        <p:nvSpPr>
          <p:cNvPr id="5" name="TextBox 4"/>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Chuỗi và cơ cấu</a:t>
            </a:r>
            <a:endParaRPr lang="en-US" sz="2800" b="1">
              <a:solidFill>
                <a:srgbClr val="0000FF"/>
              </a:solidFill>
            </a:endParaRPr>
          </a:p>
        </p:txBody>
      </p:sp>
      <p:sp>
        <p:nvSpPr>
          <p:cNvPr id="4" name="Rectangle 3"/>
          <p:cNvSpPr/>
          <p:nvPr/>
        </p:nvSpPr>
        <p:spPr>
          <a:xfrm>
            <a:off x="1180319" y="1596889"/>
            <a:ext cx="7811282" cy="1200329"/>
          </a:xfrm>
          <a:prstGeom prst="rect">
            <a:avLst/>
          </a:prstGeom>
        </p:spPr>
        <p:txBody>
          <a:bodyPr wrap="square">
            <a:spAutoFit/>
          </a:bodyPr>
          <a:lstStyle/>
          <a:p>
            <a:pPr algn="just"/>
            <a:r>
              <a:rPr lang="en-US" sz="2400" smtClean="0">
                <a:solidFill>
                  <a:srgbClr val="000000"/>
                </a:solidFill>
              </a:rPr>
              <a:t>Cơ cấu: là một chuỗi động có một khâu cố định và chuyển động theo qui luật xác định. Khâu cố định gọi là giá.</a:t>
            </a:r>
            <a:endParaRPr lang="en-US" sz="2400"/>
          </a:p>
        </p:txBody>
      </p:sp>
      <p:sp>
        <p:nvSpPr>
          <p:cNvPr id="2" name="TextBox 1"/>
          <p:cNvSpPr txBox="1"/>
          <p:nvPr/>
        </p:nvSpPr>
        <p:spPr>
          <a:xfrm>
            <a:off x="1340521" y="3057910"/>
            <a:ext cx="4465193" cy="830997"/>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Cơ cấu phẳng</a:t>
            </a:r>
          </a:p>
          <a:p>
            <a:pPr marL="342900" indent="-342900">
              <a:buClr>
                <a:srgbClr val="FF0000"/>
              </a:buClr>
              <a:buFont typeface="Wingdings" panose="05000000000000000000" pitchFamily="2" charset="2"/>
              <a:buChar char="Ø"/>
            </a:pPr>
            <a:r>
              <a:rPr lang="en-US" sz="2400" smtClean="0"/>
              <a:t>Cơ cấu không gian</a:t>
            </a:r>
            <a:endParaRPr lang="en-US" sz="2400"/>
          </a:p>
        </p:txBody>
      </p:sp>
      <p:pic>
        <p:nvPicPr>
          <p:cNvPr id="6" name="Picture 5"/>
          <p:cNvPicPr>
            <a:picLocks noChangeAspect="1"/>
          </p:cNvPicPr>
          <p:nvPr/>
        </p:nvPicPr>
        <p:blipFill>
          <a:blip r:embed="rId3"/>
          <a:stretch>
            <a:fillRect/>
          </a:stretch>
        </p:blipFill>
        <p:spPr>
          <a:xfrm>
            <a:off x="1180318" y="5235154"/>
            <a:ext cx="4206844" cy="1558090"/>
          </a:xfrm>
          <a:prstGeom prst="rect">
            <a:avLst/>
          </a:prstGeom>
        </p:spPr>
      </p:pic>
      <p:pic>
        <p:nvPicPr>
          <p:cNvPr id="7" name="Picture 6"/>
          <p:cNvPicPr>
            <a:picLocks noChangeAspect="1"/>
          </p:cNvPicPr>
          <p:nvPr/>
        </p:nvPicPr>
        <p:blipFill>
          <a:blip r:embed="rId4"/>
          <a:stretch>
            <a:fillRect/>
          </a:stretch>
        </p:blipFill>
        <p:spPr>
          <a:xfrm>
            <a:off x="4931140" y="2422697"/>
            <a:ext cx="4138530" cy="3238574"/>
          </a:xfrm>
          <a:prstGeom prst="rect">
            <a:avLst/>
          </a:prstGeom>
        </p:spPr>
      </p:pic>
    </p:spTree>
    <p:extLst>
      <p:ext uri="{BB962C8B-B14F-4D97-AF65-F5344CB8AC3E}">
        <p14:creationId xmlns:p14="http://schemas.microsoft.com/office/powerpoint/2010/main" val="36489638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13</a:t>
            </a:fld>
            <a:endParaRPr lang="en-US"/>
          </a:p>
        </p:txBody>
      </p:sp>
      <p:sp>
        <p:nvSpPr>
          <p:cNvPr id="7" name="Rectangle 6"/>
          <p:cNvSpPr/>
          <p:nvPr/>
        </p:nvSpPr>
        <p:spPr>
          <a:xfrm>
            <a:off x="1127760" y="881508"/>
            <a:ext cx="7714488" cy="2597827"/>
          </a:xfrm>
          <a:prstGeom prst="rect">
            <a:avLst/>
          </a:prstGeom>
        </p:spPr>
        <p:txBody>
          <a:bodyPr wrap="square">
            <a:spAutoFit/>
          </a:bodyPr>
          <a:lstStyle/>
          <a:p>
            <a:pPr algn="just">
              <a:lnSpc>
                <a:spcPct val="150000"/>
              </a:lnSpc>
            </a:pPr>
            <a:r>
              <a:rPr lang="vi-VN" sz="2800" i="1" dirty="0" smtClean="0">
                <a:solidFill>
                  <a:srgbClr val="002060"/>
                </a:solidFill>
              </a:rPr>
              <a:t>Bậc tự do </a:t>
            </a:r>
            <a:r>
              <a:rPr lang="vi-VN" sz="2800" i="1" dirty="0">
                <a:solidFill>
                  <a:srgbClr val="002060"/>
                </a:solidFill>
              </a:rPr>
              <a:t>(btd) của cơ cấu là số thông số độc </a:t>
            </a:r>
            <a:r>
              <a:rPr lang="vi-VN" sz="2800" i="1" dirty="0" smtClean="0">
                <a:solidFill>
                  <a:srgbClr val="002060"/>
                </a:solidFill>
              </a:rPr>
              <a:t>lập</a:t>
            </a:r>
            <a:r>
              <a:rPr lang="en-US" sz="2800" i="1" dirty="0" smtClean="0">
                <a:solidFill>
                  <a:srgbClr val="002060"/>
                </a:solidFill>
              </a:rPr>
              <a:t>,</a:t>
            </a:r>
            <a:r>
              <a:rPr lang="vi-VN" sz="2800" i="1" dirty="0" smtClean="0">
                <a:solidFill>
                  <a:srgbClr val="002060"/>
                </a:solidFill>
              </a:rPr>
              <a:t> </a:t>
            </a:r>
            <a:r>
              <a:rPr lang="vi-VN" sz="2800" i="1" dirty="0">
                <a:solidFill>
                  <a:srgbClr val="002060"/>
                </a:solidFill>
              </a:rPr>
              <a:t>cần thiết để xác định </a:t>
            </a:r>
            <a:r>
              <a:rPr lang="vi-VN" sz="2800" i="1" dirty="0" smtClean="0">
                <a:solidFill>
                  <a:srgbClr val="002060"/>
                </a:solidFill>
              </a:rPr>
              <a:t>hoàn</a:t>
            </a:r>
            <a:r>
              <a:rPr lang="en-US" sz="2800" i="1" dirty="0" smtClean="0">
                <a:solidFill>
                  <a:srgbClr val="002060"/>
                </a:solidFill>
              </a:rPr>
              <a:t> </a:t>
            </a:r>
            <a:r>
              <a:rPr lang="vi-VN" sz="2800" i="1" dirty="0" smtClean="0">
                <a:solidFill>
                  <a:srgbClr val="002060"/>
                </a:solidFill>
              </a:rPr>
              <a:t>toàn </a:t>
            </a:r>
            <a:r>
              <a:rPr lang="vi-VN" sz="2800" i="1" dirty="0">
                <a:solidFill>
                  <a:srgbClr val="002060"/>
                </a:solidFill>
              </a:rPr>
              <a:t>vị trí của cơ </a:t>
            </a:r>
            <a:r>
              <a:rPr lang="vi-VN" sz="2800" i="1" dirty="0" smtClean="0">
                <a:solidFill>
                  <a:srgbClr val="002060"/>
                </a:solidFill>
              </a:rPr>
              <a:t>cấu</a:t>
            </a:r>
            <a:r>
              <a:rPr lang="en-US" sz="2800" i="1" dirty="0" smtClean="0">
                <a:solidFill>
                  <a:srgbClr val="002060"/>
                </a:solidFill>
              </a:rPr>
              <a:t>; </a:t>
            </a:r>
            <a:r>
              <a:rPr lang="vi-VN" sz="2800" i="1" dirty="0" smtClean="0">
                <a:solidFill>
                  <a:srgbClr val="002060"/>
                </a:solidFill>
              </a:rPr>
              <a:t>cũng </a:t>
            </a:r>
            <a:r>
              <a:rPr lang="vi-VN" sz="2800" i="1" dirty="0">
                <a:solidFill>
                  <a:srgbClr val="002060"/>
                </a:solidFill>
              </a:rPr>
              <a:t>là số khả năng chuyển </a:t>
            </a:r>
            <a:r>
              <a:rPr lang="vi-VN" sz="2800" i="1" dirty="0" smtClean="0">
                <a:solidFill>
                  <a:srgbClr val="002060"/>
                </a:solidFill>
              </a:rPr>
              <a:t>động</a:t>
            </a:r>
            <a:r>
              <a:rPr lang="en-US" sz="2800" i="1" dirty="0" smtClean="0">
                <a:solidFill>
                  <a:srgbClr val="002060"/>
                </a:solidFill>
              </a:rPr>
              <a:t> </a:t>
            </a:r>
            <a:r>
              <a:rPr lang="vi-VN" sz="2800" i="1" dirty="0" smtClean="0">
                <a:solidFill>
                  <a:srgbClr val="002060"/>
                </a:solidFill>
              </a:rPr>
              <a:t>tương </a:t>
            </a:r>
            <a:r>
              <a:rPr lang="vi-VN" sz="2800" i="1" dirty="0">
                <a:solidFill>
                  <a:srgbClr val="002060"/>
                </a:solidFill>
              </a:rPr>
              <a:t>đối độc </a:t>
            </a:r>
            <a:r>
              <a:rPr lang="vi-VN" sz="2800" i="1" dirty="0" smtClean="0">
                <a:solidFill>
                  <a:srgbClr val="002060"/>
                </a:solidFill>
              </a:rPr>
              <a:t>lập</a:t>
            </a:r>
            <a:r>
              <a:rPr lang="en-US" sz="2800" i="1" dirty="0" smtClean="0">
                <a:solidFill>
                  <a:srgbClr val="002060"/>
                </a:solidFill>
              </a:rPr>
              <a:t> </a:t>
            </a:r>
            <a:r>
              <a:rPr lang="vi-VN" sz="2800" i="1" dirty="0" smtClean="0">
                <a:solidFill>
                  <a:srgbClr val="002060"/>
                </a:solidFill>
              </a:rPr>
              <a:t>của </a:t>
            </a:r>
            <a:r>
              <a:rPr lang="vi-VN" sz="2800" i="1" dirty="0">
                <a:solidFill>
                  <a:srgbClr val="002060"/>
                </a:solidFill>
              </a:rPr>
              <a:t>cơ cấu </a:t>
            </a:r>
            <a:r>
              <a:rPr lang="vi-VN" sz="2800" i="1" dirty="0" smtClean="0">
                <a:solidFill>
                  <a:srgbClr val="002060"/>
                </a:solidFill>
              </a:rPr>
              <a:t>đó</a:t>
            </a:r>
            <a:r>
              <a:rPr lang="en-US" sz="2800" i="1" dirty="0" smtClean="0">
                <a:solidFill>
                  <a:srgbClr val="002060"/>
                </a:solidFill>
              </a:rPr>
              <a:t>.</a:t>
            </a:r>
            <a:endParaRPr lang="en-US" sz="2800" i="1" dirty="0">
              <a:solidFill>
                <a:srgbClr val="002060"/>
              </a:solidFill>
            </a:endParaRPr>
          </a:p>
        </p:txBody>
      </p:sp>
    </p:spTree>
    <p:extLst>
      <p:ext uri="{BB962C8B-B14F-4D97-AF65-F5344CB8AC3E}">
        <p14:creationId xmlns:p14="http://schemas.microsoft.com/office/powerpoint/2010/main" val="3017779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Tính bậc tự do cơ cấu không gian</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14</a:t>
            </a:fld>
            <a:endParaRPr lang="en-US"/>
          </a:p>
        </p:txBody>
      </p:sp>
      <p:sp>
        <p:nvSpPr>
          <p:cNvPr id="3" name="TextBox 2"/>
          <p:cNvSpPr txBox="1"/>
          <p:nvPr/>
        </p:nvSpPr>
        <p:spPr>
          <a:xfrm>
            <a:off x="1168026" y="2542189"/>
            <a:ext cx="7975974" cy="1754326"/>
          </a:xfrm>
          <a:prstGeom prst="rect">
            <a:avLst/>
          </a:prstGeom>
          <a:noFill/>
        </p:spPr>
        <p:txBody>
          <a:bodyPr wrap="square" rtlCol="0">
            <a:spAutoFit/>
          </a:bodyPr>
          <a:lstStyle/>
          <a:p>
            <a:pPr>
              <a:lnSpc>
                <a:spcPct val="150000"/>
              </a:lnSpc>
            </a:pPr>
            <a:r>
              <a:rPr lang="en-US" sz="2400" dirty="0" smtClean="0">
                <a:sym typeface="Symbol" panose="05050102010706020507" pitchFamily="18" charset="2"/>
              </a:rPr>
              <a:t>W</a:t>
            </a:r>
            <a:r>
              <a:rPr lang="en-US" sz="2400" baseline="-25000" dirty="0" smtClean="0">
                <a:sym typeface="Symbol" panose="05050102010706020507" pitchFamily="18" charset="2"/>
              </a:rPr>
              <a:t>0 </a:t>
            </a:r>
            <a:r>
              <a:rPr lang="en-US" sz="2400" dirty="0" err="1" smtClean="0">
                <a:sym typeface="Symbol" panose="05050102010706020507" pitchFamily="18" charset="2"/>
              </a:rPr>
              <a:t>bậc</a:t>
            </a:r>
            <a:r>
              <a:rPr lang="en-US" sz="2400" dirty="0" smtClean="0">
                <a:sym typeface="Symbol" panose="05050102010706020507" pitchFamily="18" charset="2"/>
              </a:rPr>
              <a:t> </a:t>
            </a:r>
            <a:r>
              <a:rPr lang="en-US" sz="2400" dirty="0" err="1" smtClean="0">
                <a:sym typeface="Symbol" panose="05050102010706020507" pitchFamily="18" charset="2"/>
              </a:rPr>
              <a:t>tự</a:t>
            </a:r>
            <a:r>
              <a:rPr lang="en-US" sz="2400" dirty="0" smtClean="0">
                <a:sym typeface="Symbol" panose="05050102010706020507" pitchFamily="18" charset="2"/>
              </a:rPr>
              <a:t> do </a:t>
            </a:r>
            <a:r>
              <a:rPr lang="en-US" sz="2400" dirty="0" err="1" smtClean="0">
                <a:sym typeface="Symbol" panose="05050102010706020507" pitchFamily="18" charset="2"/>
              </a:rPr>
              <a:t>tổng</a:t>
            </a:r>
            <a:r>
              <a:rPr lang="en-US" sz="2400" dirty="0" smtClean="0">
                <a:sym typeface="Symbol" panose="05050102010706020507" pitchFamily="18" charset="2"/>
              </a:rPr>
              <a:t> </a:t>
            </a:r>
            <a:r>
              <a:rPr lang="en-US" sz="2400" dirty="0" err="1" smtClean="0">
                <a:sym typeface="Symbol" panose="05050102010706020507" pitchFamily="18" charset="2"/>
              </a:rPr>
              <a:t>cộng</a:t>
            </a:r>
            <a:r>
              <a:rPr lang="en-US" sz="2400" dirty="0" smtClean="0">
                <a:sym typeface="Symbol" panose="05050102010706020507" pitchFamily="18" charset="2"/>
              </a:rPr>
              <a:t> </a:t>
            </a:r>
            <a:r>
              <a:rPr lang="en-US" sz="2400" dirty="0" err="1" smtClean="0">
                <a:sym typeface="Symbol" panose="05050102010706020507" pitchFamily="18" charset="2"/>
              </a:rPr>
              <a:t>của</a:t>
            </a:r>
            <a:r>
              <a:rPr lang="en-US" sz="2400" dirty="0" smtClean="0">
                <a:sym typeface="Symbol" panose="05050102010706020507" pitchFamily="18" charset="2"/>
              </a:rPr>
              <a:t> </a:t>
            </a:r>
            <a:r>
              <a:rPr lang="en-US" sz="2400" dirty="0" err="1" smtClean="0">
                <a:sym typeface="Symbol" panose="05050102010706020507" pitchFamily="18" charset="2"/>
              </a:rPr>
              <a:t>các</a:t>
            </a:r>
            <a:r>
              <a:rPr lang="en-US" sz="2400" dirty="0" smtClean="0">
                <a:sym typeface="Symbol" panose="05050102010706020507" pitchFamily="18" charset="2"/>
              </a:rPr>
              <a:t> </a:t>
            </a:r>
            <a:r>
              <a:rPr lang="en-US" sz="2400" dirty="0" err="1" smtClean="0">
                <a:sym typeface="Symbol" panose="05050102010706020507" pitchFamily="18" charset="2"/>
              </a:rPr>
              <a:t>khâu</a:t>
            </a:r>
            <a:r>
              <a:rPr lang="en-US" sz="2400" dirty="0" smtClean="0">
                <a:sym typeface="Symbol" panose="05050102010706020507" pitchFamily="18" charset="2"/>
              </a:rPr>
              <a:t> </a:t>
            </a:r>
            <a:r>
              <a:rPr lang="en-US" sz="2400" dirty="0" err="1" smtClean="0">
                <a:sym typeface="Symbol" panose="05050102010706020507" pitchFamily="18" charset="2"/>
              </a:rPr>
              <a:t>động</a:t>
            </a:r>
            <a:r>
              <a:rPr lang="en-US" sz="2400" dirty="0" smtClean="0">
                <a:sym typeface="Symbol" panose="05050102010706020507" pitchFamily="18" charset="2"/>
              </a:rPr>
              <a:t> </a:t>
            </a:r>
            <a:r>
              <a:rPr lang="en-US" sz="2400" dirty="0" err="1" smtClean="0">
                <a:sym typeface="Symbol" panose="05050102010706020507" pitchFamily="18" charset="2"/>
              </a:rPr>
              <a:t>nếu</a:t>
            </a:r>
            <a:r>
              <a:rPr lang="en-US" sz="2400" dirty="0" smtClean="0">
                <a:sym typeface="Symbol" panose="05050102010706020507" pitchFamily="18" charset="2"/>
              </a:rPr>
              <a:t> </a:t>
            </a:r>
            <a:r>
              <a:rPr lang="en-US" sz="2400" dirty="0" err="1" smtClean="0">
                <a:sym typeface="Symbol" panose="05050102010706020507" pitchFamily="18" charset="2"/>
              </a:rPr>
              <a:t>để</a:t>
            </a:r>
            <a:r>
              <a:rPr lang="en-US" sz="2400" dirty="0" smtClean="0">
                <a:sym typeface="Symbol" panose="05050102010706020507" pitchFamily="18" charset="2"/>
              </a:rPr>
              <a:t> </a:t>
            </a:r>
            <a:r>
              <a:rPr lang="en-US" sz="2400" dirty="0" err="1" smtClean="0">
                <a:sym typeface="Symbol" panose="05050102010706020507" pitchFamily="18" charset="2"/>
              </a:rPr>
              <a:t>rời</a:t>
            </a:r>
            <a:endParaRPr lang="en-US" sz="2400" dirty="0" smtClean="0">
              <a:sym typeface="Symbol" panose="05050102010706020507" pitchFamily="18" charset="2"/>
            </a:endParaRPr>
          </a:p>
          <a:p>
            <a:pPr>
              <a:lnSpc>
                <a:spcPct val="150000"/>
              </a:lnSpc>
            </a:pPr>
            <a:r>
              <a:rPr lang="en-US" sz="2400" dirty="0" smtClean="0">
                <a:sym typeface="Symbol" panose="05050102010706020507" pitchFamily="18" charset="2"/>
              </a:rPr>
              <a:t>R </a:t>
            </a:r>
            <a:r>
              <a:rPr lang="en-US" sz="2400" dirty="0" err="1" smtClean="0">
                <a:sym typeface="Symbol" panose="05050102010706020507" pitchFamily="18" charset="2"/>
              </a:rPr>
              <a:t>số</a:t>
            </a:r>
            <a:r>
              <a:rPr lang="en-US" sz="2400" dirty="0" smtClean="0">
                <a:sym typeface="Symbol" panose="05050102010706020507" pitchFamily="18" charset="2"/>
              </a:rPr>
              <a:t> </a:t>
            </a:r>
            <a:r>
              <a:rPr lang="en-US" sz="2400" dirty="0" err="1" smtClean="0">
                <a:sym typeface="Symbol" panose="05050102010706020507" pitchFamily="18" charset="2"/>
              </a:rPr>
              <a:t>ràng</a:t>
            </a:r>
            <a:r>
              <a:rPr lang="en-US" sz="2400" dirty="0" smtClean="0">
                <a:sym typeface="Symbol" panose="05050102010706020507" pitchFamily="18" charset="2"/>
              </a:rPr>
              <a:t> </a:t>
            </a:r>
            <a:r>
              <a:rPr lang="en-US" sz="2400" dirty="0" err="1" smtClean="0">
                <a:sym typeface="Symbol" panose="05050102010706020507" pitchFamily="18" charset="2"/>
              </a:rPr>
              <a:t>buộc</a:t>
            </a:r>
            <a:r>
              <a:rPr lang="en-US" sz="2400" dirty="0" smtClean="0">
                <a:sym typeface="Symbol" panose="05050102010706020507" pitchFamily="18" charset="2"/>
              </a:rPr>
              <a:t> </a:t>
            </a:r>
            <a:r>
              <a:rPr lang="en-US" sz="2400" dirty="0" err="1" smtClean="0">
                <a:sym typeface="Symbol" panose="05050102010706020507" pitchFamily="18" charset="2"/>
              </a:rPr>
              <a:t>của</a:t>
            </a:r>
            <a:r>
              <a:rPr lang="en-US" sz="2400" dirty="0" smtClean="0">
                <a:sym typeface="Symbol" panose="05050102010706020507" pitchFamily="18" charset="2"/>
              </a:rPr>
              <a:t> </a:t>
            </a:r>
            <a:r>
              <a:rPr lang="en-US" sz="2400" dirty="0" err="1" smtClean="0">
                <a:sym typeface="Symbol" panose="05050102010706020507" pitchFamily="18" charset="2"/>
              </a:rPr>
              <a:t>tất</a:t>
            </a:r>
            <a:r>
              <a:rPr lang="en-US" sz="2400" dirty="0" smtClean="0">
                <a:sym typeface="Symbol" panose="05050102010706020507" pitchFamily="18" charset="2"/>
              </a:rPr>
              <a:t> </a:t>
            </a:r>
            <a:r>
              <a:rPr lang="en-US" sz="2400" dirty="0" err="1" smtClean="0">
                <a:sym typeface="Symbol" panose="05050102010706020507" pitchFamily="18" charset="2"/>
              </a:rPr>
              <a:t>cả</a:t>
            </a:r>
            <a:r>
              <a:rPr lang="en-US" sz="2400" dirty="0" smtClean="0">
                <a:sym typeface="Symbol" panose="05050102010706020507" pitchFamily="18" charset="2"/>
              </a:rPr>
              <a:t> </a:t>
            </a:r>
            <a:r>
              <a:rPr lang="en-US" sz="2400" dirty="0" err="1" smtClean="0">
                <a:sym typeface="Symbol" panose="05050102010706020507" pitchFamily="18" charset="2"/>
              </a:rPr>
              <a:t>khớp</a:t>
            </a:r>
            <a:r>
              <a:rPr lang="en-US" sz="2400" dirty="0" smtClean="0">
                <a:sym typeface="Symbol" panose="05050102010706020507" pitchFamily="18" charset="2"/>
              </a:rPr>
              <a:t> </a:t>
            </a:r>
            <a:r>
              <a:rPr lang="en-US" sz="2400" dirty="0" err="1" smtClean="0">
                <a:sym typeface="Symbol" panose="05050102010706020507" pitchFamily="18" charset="2"/>
              </a:rPr>
              <a:t>động</a:t>
            </a:r>
            <a:r>
              <a:rPr lang="en-US" sz="2400" dirty="0" smtClean="0">
                <a:sym typeface="Symbol" panose="05050102010706020507" pitchFamily="18" charset="2"/>
              </a:rPr>
              <a:t> </a:t>
            </a:r>
            <a:r>
              <a:rPr lang="en-US" sz="2400" dirty="0" err="1" smtClean="0">
                <a:sym typeface="Symbol" panose="05050102010706020507" pitchFamily="18" charset="2"/>
              </a:rPr>
              <a:t>trong</a:t>
            </a:r>
            <a:r>
              <a:rPr lang="en-US" sz="2400" dirty="0" smtClean="0">
                <a:sym typeface="Symbol" panose="05050102010706020507" pitchFamily="18" charset="2"/>
              </a:rPr>
              <a:t> </a:t>
            </a:r>
            <a:r>
              <a:rPr lang="en-US" sz="2400" dirty="0" err="1" smtClean="0">
                <a:sym typeface="Symbol" panose="05050102010706020507" pitchFamily="18" charset="2"/>
              </a:rPr>
              <a:t>cơ</a:t>
            </a:r>
            <a:r>
              <a:rPr lang="en-US" sz="2400" dirty="0" smtClean="0">
                <a:sym typeface="Symbol" panose="05050102010706020507" pitchFamily="18" charset="2"/>
              </a:rPr>
              <a:t> </a:t>
            </a:r>
            <a:r>
              <a:rPr lang="en-US" sz="2400" dirty="0" err="1" smtClean="0">
                <a:sym typeface="Symbol" panose="05050102010706020507" pitchFamily="18" charset="2"/>
              </a:rPr>
              <a:t>cấu</a:t>
            </a:r>
            <a:endParaRPr lang="en-US" sz="2400" dirty="0" smtClean="0">
              <a:sym typeface="Symbol" panose="05050102010706020507" pitchFamily="18" charset="2"/>
            </a:endParaRPr>
          </a:p>
          <a:p>
            <a:pPr>
              <a:lnSpc>
                <a:spcPct val="150000"/>
              </a:lnSpc>
            </a:pPr>
            <a:r>
              <a:rPr lang="en-US" sz="2400" dirty="0" smtClean="0">
                <a:sym typeface="Symbol" panose="05050102010706020507" pitchFamily="18" charset="2"/>
              </a:rPr>
              <a:t>W </a:t>
            </a:r>
            <a:r>
              <a:rPr lang="en-US" sz="2400" dirty="0" err="1" smtClean="0">
                <a:sym typeface="Symbol" panose="05050102010706020507" pitchFamily="18" charset="2"/>
              </a:rPr>
              <a:t>số</a:t>
            </a:r>
            <a:r>
              <a:rPr lang="en-US" sz="2400" dirty="0" smtClean="0">
                <a:sym typeface="Symbol" panose="05050102010706020507" pitchFamily="18" charset="2"/>
              </a:rPr>
              <a:t> </a:t>
            </a:r>
            <a:r>
              <a:rPr lang="en-US" sz="2400" dirty="0" err="1" smtClean="0">
                <a:sym typeface="Symbol" panose="05050102010706020507" pitchFamily="18" charset="2"/>
              </a:rPr>
              <a:t>bậc</a:t>
            </a:r>
            <a:r>
              <a:rPr lang="en-US" sz="2400" dirty="0" smtClean="0">
                <a:sym typeface="Symbol" panose="05050102010706020507" pitchFamily="18" charset="2"/>
              </a:rPr>
              <a:t> </a:t>
            </a:r>
            <a:r>
              <a:rPr lang="en-US" sz="2400" dirty="0" err="1" smtClean="0">
                <a:sym typeface="Symbol" panose="05050102010706020507" pitchFamily="18" charset="2"/>
              </a:rPr>
              <a:t>tự</a:t>
            </a:r>
            <a:r>
              <a:rPr lang="en-US" sz="2400" dirty="0" smtClean="0">
                <a:sym typeface="Symbol" panose="05050102010706020507" pitchFamily="18" charset="2"/>
              </a:rPr>
              <a:t> do </a:t>
            </a:r>
            <a:r>
              <a:rPr lang="en-US" sz="2400" dirty="0" err="1" smtClean="0">
                <a:sym typeface="Symbol" panose="05050102010706020507" pitchFamily="18" charset="2"/>
              </a:rPr>
              <a:t>của</a:t>
            </a:r>
            <a:r>
              <a:rPr lang="en-US" sz="2400" dirty="0" smtClean="0">
                <a:sym typeface="Symbol" panose="05050102010706020507" pitchFamily="18" charset="2"/>
              </a:rPr>
              <a:t> </a:t>
            </a:r>
            <a:r>
              <a:rPr lang="en-US" sz="2400" dirty="0" err="1" smtClean="0">
                <a:sym typeface="Symbol" panose="05050102010706020507" pitchFamily="18" charset="2"/>
              </a:rPr>
              <a:t>cơ</a:t>
            </a:r>
            <a:r>
              <a:rPr lang="en-US" sz="2400" dirty="0" smtClean="0">
                <a:sym typeface="Symbol" panose="05050102010706020507" pitchFamily="18" charset="2"/>
              </a:rPr>
              <a:t> </a:t>
            </a:r>
            <a:r>
              <a:rPr lang="en-US" sz="2400" dirty="0" err="1" smtClean="0">
                <a:sym typeface="Symbol" panose="05050102010706020507" pitchFamily="18" charset="2"/>
              </a:rPr>
              <a:t>cấu</a:t>
            </a:r>
            <a:endParaRPr lang="en-US" sz="2400" dirty="0"/>
          </a:p>
        </p:txBody>
      </p:sp>
      <p:sp>
        <p:nvSpPr>
          <p:cNvPr id="8" name="TextBox 7"/>
          <p:cNvSpPr txBox="1"/>
          <p:nvPr/>
        </p:nvSpPr>
        <p:spPr>
          <a:xfrm>
            <a:off x="1168026" y="4778426"/>
            <a:ext cx="7771437" cy="1200329"/>
          </a:xfrm>
          <a:prstGeom prst="rect">
            <a:avLst/>
          </a:prstGeom>
          <a:noFill/>
        </p:spPr>
        <p:txBody>
          <a:bodyPr wrap="square" rtlCol="0">
            <a:spAutoFit/>
          </a:bodyPr>
          <a:lstStyle/>
          <a:p>
            <a:pPr algn="just">
              <a:lnSpc>
                <a:spcPct val="150000"/>
              </a:lnSpc>
            </a:pPr>
            <a:r>
              <a:rPr lang="en-US" sz="2400" smtClean="0"/>
              <a:t>Một khâu để rời trong không gian có 6btd </a:t>
            </a:r>
            <a:r>
              <a:rPr lang="en-US" sz="2400" smtClean="0">
                <a:sym typeface="Symbol" panose="05050102010706020507" pitchFamily="18" charset="2"/>
              </a:rPr>
              <a:t> btd tổng cộng của n khâu động là </a:t>
            </a:r>
            <a:r>
              <a:rPr lang="en-US" sz="2400" smtClean="0">
                <a:solidFill>
                  <a:srgbClr val="FF0000"/>
                </a:solidFill>
                <a:sym typeface="Symbol" panose="05050102010706020507" pitchFamily="18" charset="2"/>
              </a:rPr>
              <a:t>W</a:t>
            </a:r>
            <a:r>
              <a:rPr lang="en-US" sz="2400" baseline="-25000" smtClean="0">
                <a:solidFill>
                  <a:srgbClr val="FF0000"/>
                </a:solidFill>
                <a:sym typeface="Symbol" panose="05050102010706020507" pitchFamily="18" charset="2"/>
              </a:rPr>
              <a:t>0</a:t>
            </a:r>
            <a:r>
              <a:rPr lang="en-US" sz="2400" smtClean="0">
                <a:solidFill>
                  <a:srgbClr val="FF0000"/>
                </a:solidFill>
                <a:sym typeface="Symbol" panose="05050102010706020507" pitchFamily="18" charset="2"/>
              </a:rPr>
              <a:t>=6n</a:t>
            </a:r>
            <a:endParaRPr lang="en-US" sz="2400">
              <a:solidFill>
                <a:srgbClr val="FF0000"/>
              </a:solidFill>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945055508"/>
              </p:ext>
            </p:extLst>
          </p:nvPr>
        </p:nvGraphicFramePr>
        <p:xfrm>
          <a:off x="4041197" y="1742714"/>
          <a:ext cx="1627666" cy="505138"/>
        </p:xfrm>
        <a:graphic>
          <a:graphicData uri="http://schemas.openxmlformats.org/presentationml/2006/ole">
            <mc:AlternateContent xmlns:mc="http://schemas.openxmlformats.org/markup-compatibility/2006">
              <mc:Choice xmlns:v="urn:schemas-microsoft-com:vml" Requires="v">
                <p:oleObj spid="_x0000_s1101" name="Equation" r:id="rId4" imgW="736560" imgH="228600" progId="Equation.DSMT4">
                  <p:embed/>
                </p:oleObj>
              </mc:Choice>
              <mc:Fallback>
                <p:oleObj name="Equation" r:id="rId4" imgW="736560" imgH="228600" progId="Equation.DSMT4">
                  <p:embed/>
                  <p:pic>
                    <p:nvPicPr>
                      <p:cNvPr id="0" name=""/>
                      <p:cNvPicPr/>
                      <p:nvPr/>
                    </p:nvPicPr>
                    <p:blipFill>
                      <a:blip r:embed="rId5"/>
                      <a:stretch>
                        <a:fillRect/>
                      </a:stretch>
                    </p:blipFill>
                    <p:spPr>
                      <a:xfrm>
                        <a:off x="4041197" y="1742714"/>
                        <a:ext cx="1627666" cy="505138"/>
                      </a:xfrm>
                      <a:prstGeom prst="rect">
                        <a:avLst/>
                      </a:prstGeom>
                      <a:ln w="19050">
                        <a:solidFill>
                          <a:srgbClr val="FF0000"/>
                        </a:solidFill>
                      </a:ln>
                    </p:spPr>
                  </p:pic>
                </p:oleObj>
              </mc:Fallback>
            </mc:AlternateContent>
          </a:graphicData>
        </a:graphic>
      </p:graphicFrame>
    </p:spTree>
    <p:extLst>
      <p:ext uri="{BB962C8B-B14F-4D97-AF65-F5344CB8AC3E}">
        <p14:creationId xmlns:p14="http://schemas.microsoft.com/office/powerpoint/2010/main" val="34614916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Tính bậc tự do cơ cấu không gian</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15</a:t>
            </a:fld>
            <a:endParaRPr lang="en-US"/>
          </a:p>
        </p:txBody>
      </p:sp>
      <p:sp>
        <p:nvSpPr>
          <p:cNvPr id="5" name="TextBox 4"/>
          <p:cNvSpPr txBox="1"/>
          <p:nvPr/>
        </p:nvSpPr>
        <p:spPr>
          <a:xfrm>
            <a:off x="1665748" y="1607406"/>
            <a:ext cx="5370653" cy="461665"/>
          </a:xfrm>
          <a:prstGeom prst="rect">
            <a:avLst/>
          </a:prstGeom>
          <a:noFill/>
        </p:spPr>
        <p:txBody>
          <a:bodyPr wrap="square" rtlCol="0">
            <a:spAutoFit/>
          </a:bodyPr>
          <a:lstStyle/>
          <a:p>
            <a:r>
              <a:rPr lang="en-US" sz="2400" i="1" smtClean="0">
                <a:solidFill>
                  <a:srgbClr val="FF0000"/>
                </a:solidFill>
              </a:rPr>
              <a:t>Tính số ràng buộc của cơ cấu</a:t>
            </a:r>
            <a:endParaRPr lang="en-US" sz="2400" i="1">
              <a:solidFill>
                <a:srgbClr val="FF0000"/>
              </a:solidFill>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239372683"/>
              </p:ext>
            </p:extLst>
          </p:nvPr>
        </p:nvGraphicFramePr>
        <p:xfrm>
          <a:off x="4116024" y="2385161"/>
          <a:ext cx="2041003" cy="913080"/>
        </p:xfrm>
        <a:graphic>
          <a:graphicData uri="http://schemas.openxmlformats.org/presentationml/2006/ole">
            <mc:AlternateContent xmlns:mc="http://schemas.openxmlformats.org/markup-compatibility/2006">
              <mc:Choice xmlns:v="urn:schemas-microsoft-com:vml" Requires="v">
                <p:oleObj spid="_x0000_s2125" name="Equation" r:id="rId4" imgW="965160" imgH="431640" progId="Equation.DSMT4">
                  <p:embed/>
                </p:oleObj>
              </mc:Choice>
              <mc:Fallback>
                <p:oleObj name="Equation" r:id="rId4" imgW="965160" imgH="431640" progId="Equation.DSMT4">
                  <p:embed/>
                  <p:pic>
                    <p:nvPicPr>
                      <p:cNvPr id="0" name=""/>
                      <p:cNvPicPr/>
                      <p:nvPr/>
                    </p:nvPicPr>
                    <p:blipFill>
                      <a:blip r:embed="rId5"/>
                      <a:stretch>
                        <a:fillRect/>
                      </a:stretch>
                    </p:blipFill>
                    <p:spPr>
                      <a:xfrm>
                        <a:off x="4116024" y="2385161"/>
                        <a:ext cx="2041003" cy="913080"/>
                      </a:xfrm>
                      <a:prstGeom prst="rect">
                        <a:avLst/>
                      </a:prstGeom>
                      <a:ln w="19050">
                        <a:solidFill>
                          <a:srgbClr val="FF0000"/>
                        </a:solidFill>
                      </a:ln>
                    </p:spPr>
                  </p:pic>
                </p:oleObj>
              </mc:Fallback>
            </mc:AlternateContent>
          </a:graphicData>
        </a:graphic>
      </p:graphicFrame>
      <p:sp>
        <p:nvSpPr>
          <p:cNvPr id="7" name="TextBox 6"/>
          <p:cNvSpPr txBox="1"/>
          <p:nvPr/>
        </p:nvSpPr>
        <p:spPr>
          <a:xfrm>
            <a:off x="1665748" y="3614331"/>
            <a:ext cx="6157732" cy="1754326"/>
          </a:xfrm>
          <a:prstGeom prst="rect">
            <a:avLst/>
          </a:prstGeom>
          <a:noFill/>
        </p:spPr>
        <p:txBody>
          <a:bodyPr wrap="square" rtlCol="0">
            <a:spAutoFit/>
          </a:bodyPr>
          <a:lstStyle/>
          <a:p>
            <a:pPr>
              <a:lnSpc>
                <a:spcPct val="150000"/>
              </a:lnSpc>
            </a:pPr>
            <a:r>
              <a:rPr lang="en-US" sz="2400" smtClean="0"/>
              <a:t>p</a:t>
            </a:r>
            <a:r>
              <a:rPr lang="en-US" sz="2400" baseline="-25000" smtClean="0"/>
              <a:t>k</a:t>
            </a:r>
            <a:r>
              <a:rPr lang="en-US" sz="2400" smtClean="0"/>
              <a:t> số khớp loại k</a:t>
            </a:r>
          </a:p>
          <a:p>
            <a:pPr>
              <a:lnSpc>
                <a:spcPct val="150000"/>
              </a:lnSpc>
            </a:pPr>
            <a:r>
              <a:rPr lang="en-US" sz="2400" smtClean="0"/>
              <a:t>kp</a:t>
            </a:r>
            <a:r>
              <a:rPr lang="en-US" sz="2400" baseline="-25000" smtClean="0"/>
              <a:t>k</a:t>
            </a:r>
            <a:r>
              <a:rPr lang="en-US" sz="2400" smtClean="0"/>
              <a:t> số ràng buộc khớp loại k</a:t>
            </a:r>
          </a:p>
          <a:p>
            <a:pPr>
              <a:lnSpc>
                <a:spcPct val="150000"/>
              </a:lnSpc>
            </a:pPr>
            <a:r>
              <a:rPr lang="en-US" sz="2400" smtClean="0"/>
              <a:t>R</a:t>
            </a:r>
            <a:r>
              <a:rPr lang="en-US" sz="2400" baseline="-25000" smtClean="0"/>
              <a:t>0</a:t>
            </a:r>
            <a:r>
              <a:rPr lang="en-US" sz="2400" smtClean="0"/>
              <a:t> số ràng buộc trùng</a:t>
            </a:r>
            <a:endParaRPr lang="en-US" sz="2400"/>
          </a:p>
        </p:txBody>
      </p:sp>
    </p:spTree>
    <p:extLst>
      <p:ext uri="{BB962C8B-B14F-4D97-AF65-F5344CB8AC3E}">
        <p14:creationId xmlns:p14="http://schemas.microsoft.com/office/powerpoint/2010/main" val="35279977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Tính bậc tự do cơ cấu không gian</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16</a:t>
            </a:fld>
            <a:endParaRPr lang="en-US"/>
          </a:p>
        </p:txBody>
      </p:sp>
      <p:sp>
        <p:nvSpPr>
          <p:cNvPr id="5" name="TextBox 4"/>
          <p:cNvSpPr txBox="1"/>
          <p:nvPr/>
        </p:nvSpPr>
        <p:spPr>
          <a:xfrm>
            <a:off x="1245585" y="1448323"/>
            <a:ext cx="6947900" cy="461665"/>
          </a:xfrm>
          <a:prstGeom prst="rect">
            <a:avLst/>
          </a:prstGeom>
          <a:noFill/>
        </p:spPr>
        <p:txBody>
          <a:bodyPr wrap="square" rtlCol="0">
            <a:spAutoFit/>
          </a:bodyPr>
          <a:lstStyle/>
          <a:p>
            <a:r>
              <a:rPr lang="en-US" sz="2400" i="1" smtClean="0">
                <a:solidFill>
                  <a:srgbClr val="FF0000"/>
                </a:solidFill>
              </a:rPr>
              <a:t>Công thức tính bậc tự do cơ cấu không gian</a:t>
            </a:r>
            <a:endParaRPr lang="en-US" sz="2400" i="1">
              <a:solidFill>
                <a:srgbClr val="FF0000"/>
              </a:solidFill>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169828160"/>
              </p:ext>
            </p:extLst>
          </p:nvPr>
        </p:nvGraphicFramePr>
        <p:xfrm>
          <a:off x="3608554" y="2175516"/>
          <a:ext cx="3062288" cy="968375"/>
        </p:xfrm>
        <a:graphic>
          <a:graphicData uri="http://schemas.openxmlformats.org/presentationml/2006/ole">
            <mc:AlternateContent xmlns:mc="http://schemas.openxmlformats.org/markup-compatibility/2006">
              <mc:Choice xmlns:v="urn:schemas-microsoft-com:vml" Requires="v">
                <p:oleObj spid="_x0000_s3149" name="Equation" r:id="rId4" imgW="1447560" imgH="457200" progId="Equation.DSMT4">
                  <p:embed/>
                </p:oleObj>
              </mc:Choice>
              <mc:Fallback>
                <p:oleObj name="Equation" r:id="rId4" imgW="1447560" imgH="457200" progId="Equation.DSMT4">
                  <p:embed/>
                  <p:pic>
                    <p:nvPicPr>
                      <p:cNvPr id="3" name="Object 2"/>
                      <p:cNvPicPr/>
                      <p:nvPr/>
                    </p:nvPicPr>
                    <p:blipFill>
                      <a:blip r:embed="rId5"/>
                      <a:stretch>
                        <a:fillRect/>
                      </a:stretch>
                    </p:blipFill>
                    <p:spPr>
                      <a:xfrm>
                        <a:off x="3608554" y="2175516"/>
                        <a:ext cx="3062288" cy="968375"/>
                      </a:xfrm>
                      <a:prstGeom prst="rect">
                        <a:avLst/>
                      </a:prstGeom>
                      <a:ln w="19050">
                        <a:solidFill>
                          <a:srgbClr val="FF0000"/>
                        </a:solidFill>
                      </a:ln>
                    </p:spPr>
                  </p:pic>
                </p:oleObj>
              </mc:Fallback>
            </mc:AlternateContent>
          </a:graphicData>
        </a:graphic>
      </p:graphicFrame>
      <p:pic>
        <p:nvPicPr>
          <p:cNvPr id="6" name="Picture 5"/>
          <p:cNvPicPr>
            <a:picLocks noChangeAspect="1"/>
          </p:cNvPicPr>
          <p:nvPr/>
        </p:nvPicPr>
        <p:blipFill>
          <a:blip r:embed="rId6"/>
          <a:stretch>
            <a:fillRect/>
          </a:stretch>
        </p:blipFill>
        <p:spPr>
          <a:xfrm>
            <a:off x="1004785" y="3943350"/>
            <a:ext cx="3714750" cy="2600325"/>
          </a:xfrm>
          <a:prstGeom prst="rect">
            <a:avLst/>
          </a:prstGeom>
        </p:spPr>
      </p:pic>
      <p:sp>
        <p:nvSpPr>
          <p:cNvPr id="8" name="TextBox 7"/>
          <p:cNvSpPr txBox="1"/>
          <p:nvPr/>
        </p:nvSpPr>
        <p:spPr>
          <a:xfrm>
            <a:off x="1114521" y="3380524"/>
            <a:ext cx="6435524" cy="461665"/>
          </a:xfrm>
          <a:prstGeom prst="rect">
            <a:avLst/>
          </a:prstGeom>
          <a:noFill/>
        </p:spPr>
        <p:txBody>
          <a:bodyPr wrap="square" rtlCol="0">
            <a:spAutoFit/>
          </a:bodyPr>
          <a:lstStyle/>
          <a:p>
            <a:r>
              <a:rPr lang="en-US" sz="2400" smtClean="0"/>
              <a:t>Ví dụ1 : tính bậc tự do cơ cấu sau:</a:t>
            </a:r>
            <a:endParaRPr lang="en-US" sz="2400"/>
          </a:p>
        </p:txBody>
      </p:sp>
      <p:pic>
        <p:nvPicPr>
          <p:cNvPr id="9" name="Picture 8"/>
          <p:cNvPicPr>
            <a:picLocks noChangeAspect="1"/>
          </p:cNvPicPr>
          <p:nvPr/>
        </p:nvPicPr>
        <p:blipFill>
          <a:blip r:embed="rId7"/>
          <a:stretch>
            <a:fillRect/>
          </a:stretch>
        </p:blipFill>
        <p:spPr>
          <a:xfrm>
            <a:off x="4800815" y="4482089"/>
            <a:ext cx="4192012" cy="1522846"/>
          </a:xfrm>
          <a:prstGeom prst="rect">
            <a:avLst/>
          </a:prstGeom>
        </p:spPr>
      </p:pic>
    </p:spTree>
    <p:extLst>
      <p:ext uri="{BB962C8B-B14F-4D97-AF65-F5344CB8AC3E}">
        <p14:creationId xmlns:p14="http://schemas.microsoft.com/office/powerpoint/2010/main" val="13048418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ppt_x"/>
                                          </p:val>
                                        </p:tav>
                                        <p:tav tm="100000">
                                          <p:val>
                                            <p:strVal val="#ppt_x"/>
                                          </p:val>
                                        </p:tav>
                                      </p:tavLst>
                                    </p:anim>
                                    <p:anim calcmode="lin" valueType="num">
                                      <p:cBhvr additive="base">
                                        <p:cTn id="4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Tính bậc tự do cơ cấu phẳng</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17</a:t>
            </a:fld>
            <a:endParaRPr lang="en-US"/>
          </a:p>
        </p:txBody>
      </p:sp>
      <p:sp>
        <p:nvSpPr>
          <p:cNvPr id="3" name="TextBox 2"/>
          <p:cNvSpPr txBox="1"/>
          <p:nvPr/>
        </p:nvSpPr>
        <p:spPr>
          <a:xfrm>
            <a:off x="1227221" y="1596889"/>
            <a:ext cx="7688179" cy="830997"/>
          </a:xfrm>
          <a:prstGeom prst="rect">
            <a:avLst/>
          </a:prstGeom>
          <a:noFill/>
        </p:spPr>
        <p:txBody>
          <a:bodyPr wrap="square" rtlCol="0">
            <a:spAutoFit/>
          </a:bodyPr>
          <a:lstStyle/>
          <a:p>
            <a:pPr algn="just"/>
            <a:r>
              <a:rPr lang="en-US" sz="2400" smtClean="0"/>
              <a:t>1 khâu để rời có 3 btd</a:t>
            </a:r>
            <a:r>
              <a:rPr lang="en-US" sz="2400" smtClean="0">
                <a:sym typeface="Symbol" panose="05050102010706020507" pitchFamily="18" charset="2"/>
              </a:rPr>
              <a:t>số btd tổng cộng của n khâu động: </a:t>
            </a:r>
            <a:r>
              <a:rPr lang="en-US" sz="2400" i="1" smtClean="0">
                <a:solidFill>
                  <a:srgbClr val="FF0000"/>
                </a:solidFill>
                <a:sym typeface="Symbol" panose="05050102010706020507" pitchFamily="18" charset="2"/>
              </a:rPr>
              <a:t>W</a:t>
            </a:r>
            <a:r>
              <a:rPr lang="en-US" sz="2400" i="1" baseline="-25000" smtClean="0">
                <a:solidFill>
                  <a:srgbClr val="FF0000"/>
                </a:solidFill>
                <a:sym typeface="Symbol" panose="05050102010706020507" pitchFamily="18" charset="2"/>
              </a:rPr>
              <a:t>0</a:t>
            </a:r>
            <a:r>
              <a:rPr lang="en-US" sz="2400" i="1" smtClean="0">
                <a:solidFill>
                  <a:srgbClr val="FF0000"/>
                </a:solidFill>
                <a:sym typeface="Symbol" panose="05050102010706020507" pitchFamily="18" charset="2"/>
              </a:rPr>
              <a:t>=3n</a:t>
            </a:r>
            <a:endParaRPr lang="en-US" sz="2400" i="1">
              <a:solidFill>
                <a:srgbClr val="FF0000"/>
              </a:solidFill>
            </a:endParaRPr>
          </a:p>
        </p:txBody>
      </p:sp>
      <p:sp>
        <p:nvSpPr>
          <p:cNvPr id="5" name="TextBox 4"/>
          <p:cNvSpPr txBox="1"/>
          <p:nvPr/>
        </p:nvSpPr>
        <p:spPr>
          <a:xfrm>
            <a:off x="1004785" y="3082159"/>
            <a:ext cx="4568339" cy="430887"/>
          </a:xfrm>
          <a:prstGeom prst="rect">
            <a:avLst/>
          </a:prstGeom>
          <a:noFill/>
        </p:spPr>
        <p:txBody>
          <a:bodyPr wrap="square" rtlCol="0">
            <a:spAutoFit/>
          </a:bodyPr>
          <a:lstStyle/>
          <a:p>
            <a:r>
              <a:rPr lang="en-US" sz="2200" smtClean="0"/>
              <a:t>Cơ cấu phẳng có 2 loại khớp </a:t>
            </a:r>
            <a:endParaRPr lang="en-US" sz="2200"/>
          </a:p>
        </p:txBody>
      </p:sp>
      <p:sp>
        <p:nvSpPr>
          <p:cNvPr id="6" name="Left Brace 5"/>
          <p:cNvSpPr/>
          <p:nvPr/>
        </p:nvSpPr>
        <p:spPr>
          <a:xfrm>
            <a:off x="4763088" y="2868045"/>
            <a:ext cx="209776" cy="828338"/>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4964652" y="2708576"/>
            <a:ext cx="3950748" cy="400110"/>
          </a:xfrm>
          <a:prstGeom prst="rect">
            <a:avLst/>
          </a:prstGeom>
          <a:noFill/>
        </p:spPr>
        <p:txBody>
          <a:bodyPr wrap="square" rtlCol="0">
            <a:spAutoFit/>
          </a:bodyPr>
          <a:lstStyle/>
          <a:p>
            <a:r>
              <a:rPr lang="en-US" sz="2000" smtClean="0"/>
              <a:t>Khớp loại 4 chứa 1 ràng buộc</a:t>
            </a:r>
            <a:endParaRPr lang="en-US" sz="2000"/>
          </a:p>
        </p:txBody>
      </p:sp>
      <p:sp>
        <p:nvSpPr>
          <p:cNvPr id="9" name="TextBox 8"/>
          <p:cNvSpPr txBox="1"/>
          <p:nvPr/>
        </p:nvSpPr>
        <p:spPr>
          <a:xfrm>
            <a:off x="4964652" y="3460635"/>
            <a:ext cx="3950748" cy="400110"/>
          </a:xfrm>
          <a:prstGeom prst="rect">
            <a:avLst/>
          </a:prstGeom>
          <a:noFill/>
        </p:spPr>
        <p:txBody>
          <a:bodyPr wrap="square" rtlCol="0">
            <a:spAutoFit/>
          </a:bodyPr>
          <a:lstStyle/>
          <a:p>
            <a:r>
              <a:rPr lang="en-US" sz="2000" smtClean="0"/>
              <a:t>Khớp loại 5 chứa 2 ràng buộc</a:t>
            </a:r>
            <a:endParaRPr lang="en-US" sz="2000"/>
          </a:p>
        </p:txBody>
      </p:sp>
      <p:sp>
        <p:nvSpPr>
          <p:cNvPr id="8" name="TextBox 7"/>
          <p:cNvSpPr txBox="1"/>
          <p:nvPr/>
        </p:nvSpPr>
        <p:spPr>
          <a:xfrm>
            <a:off x="1004785" y="4309772"/>
            <a:ext cx="5807676" cy="461665"/>
          </a:xfrm>
          <a:prstGeom prst="rect">
            <a:avLst/>
          </a:prstGeom>
          <a:noFill/>
        </p:spPr>
        <p:txBody>
          <a:bodyPr wrap="square" rtlCol="0">
            <a:spAutoFit/>
          </a:bodyPr>
          <a:lstStyle/>
          <a:p>
            <a:r>
              <a:rPr lang="en-US" sz="2400" smtClean="0"/>
              <a:t>Số bậc tự do cơ cấu phẳng</a:t>
            </a:r>
            <a:endParaRPr lang="en-US" sz="2400"/>
          </a:p>
        </p:txBody>
      </p:sp>
      <p:graphicFrame>
        <p:nvGraphicFramePr>
          <p:cNvPr id="11" name="Object 10"/>
          <p:cNvGraphicFramePr>
            <a:graphicFrameLocks noChangeAspect="1"/>
          </p:cNvGraphicFramePr>
          <p:nvPr>
            <p:extLst>
              <p:ext uri="{D42A27DB-BD31-4B8C-83A1-F6EECF244321}">
                <p14:modId xmlns:p14="http://schemas.microsoft.com/office/powerpoint/2010/main" val="3250804349"/>
              </p:ext>
            </p:extLst>
          </p:nvPr>
        </p:nvGraphicFramePr>
        <p:xfrm>
          <a:off x="3065463" y="5229225"/>
          <a:ext cx="3327400" cy="482600"/>
        </p:xfrm>
        <a:graphic>
          <a:graphicData uri="http://schemas.openxmlformats.org/presentationml/2006/ole">
            <mc:AlternateContent xmlns:mc="http://schemas.openxmlformats.org/markup-compatibility/2006">
              <mc:Choice xmlns:v="urn:schemas-microsoft-com:vml" Requires="v">
                <p:oleObj spid="_x0000_s4171" name="Equation" r:id="rId4" imgW="1574640" imgH="228600" progId="Equation.DSMT4">
                  <p:embed/>
                </p:oleObj>
              </mc:Choice>
              <mc:Fallback>
                <p:oleObj name="Equation" r:id="rId4" imgW="1574640" imgH="228600" progId="Equation.DSMT4">
                  <p:embed/>
                  <p:pic>
                    <p:nvPicPr>
                      <p:cNvPr id="3" name="Object 2"/>
                      <p:cNvPicPr/>
                      <p:nvPr/>
                    </p:nvPicPr>
                    <p:blipFill>
                      <a:blip r:embed="rId5"/>
                      <a:stretch>
                        <a:fillRect/>
                      </a:stretch>
                    </p:blipFill>
                    <p:spPr>
                      <a:xfrm>
                        <a:off x="3065463" y="5229225"/>
                        <a:ext cx="3327400" cy="482600"/>
                      </a:xfrm>
                      <a:prstGeom prst="rect">
                        <a:avLst/>
                      </a:prstGeom>
                      <a:ln w="19050">
                        <a:solidFill>
                          <a:srgbClr val="FF0000"/>
                        </a:solidFill>
                      </a:ln>
                    </p:spPr>
                  </p:pic>
                </p:oleObj>
              </mc:Fallback>
            </mc:AlternateContent>
          </a:graphicData>
        </a:graphic>
      </p:graphicFrame>
    </p:spTree>
    <p:extLst>
      <p:ext uri="{BB962C8B-B14F-4D97-AF65-F5344CB8AC3E}">
        <p14:creationId xmlns:p14="http://schemas.microsoft.com/office/powerpoint/2010/main" val="7897548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1000"/>
                                        <p:tgtEl>
                                          <p:spTgt spid="8"/>
                                        </p:tgtEl>
                                      </p:cBhvr>
                                    </p:animEffect>
                                    <p:anim calcmode="lin" valueType="num">
                                      <p:cBhvr>
                                        <p:cTn id="46" dur="1000" fill="hold"/>
                                        <p:tgtEl>
                                          <p:spTgt spid="8"/>
                                        </p:tgtEl>
                                        <p:attrNameLst>
                                          <p:attrName>ppt_x</p:attrName>
                                        </p:attrNameLst>
                                      </p:cBhvr>
                                      <p:tavLst>
                                        <p:tav tm="0">
                                          <p:val>
                                            <p:strVal val="#ppt_x"/>
                                          </p:val>
                                        </p:tav>
                                        <p:tav tm="100000">
                                          <p:val>
                                            <p:strVal val="#ppt_x"/>
                                          </p:val>
                                        </p:tav>
                                      </p:tavLst>
                                    </p:anim>
                                    <p:anim calcmode="lin" valueType="num">
                                      <p:cBhvr>
                                        <p:cTn id="4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animBg="1"/>
      <p:bldP spid="7" grpId="0"/>
      <p:bldP spid="9"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Tính bậc tự do cơ cấu phẳng</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18</a:t>
            </a:fld>
            <a:endParaRPr lang="en-US"/>
          </a:p>
        </p:txBody>
      </p:sp>
      <p:sp>
        <p:nvSpPr>
          <p:cNvPr id="10" name="TextBox 9"/>
          <p:cNvSpPr txBox="1"/>
          <p:nvPr/>
        </p:nvSpPr>
        <p:spPr>
          <a:xfrm>
            <a:off x="1281009" y="1596889"/>
            <a:ext cx="7367286" cy="461665"/>
          </a:xfrm>
          <a:prstGeom prst="rect">
            <a:avLst/>
          </a:prstGeom>
          <a:noFill/>
        </p:spPr>
        <p:txBody>
          <a:bodyPr wrap="square" rtlCol="0">
            <a:spAutoFit/>
          </a:bodyPr>
          <a:lstStyle/>
          <a:p>
            <a:r>
              <a:rPr lang="en-US" sz="2400" dirty="0" err="1" smtClean="0"/>
              <a:t>Ví</a:t>
            </a:r>
            <a:r>
              <a:rPr lang="en-US" sz="2400" dirty="0" smtClean="0"/>
              <a:t> </a:t>
            </a:r>
            <a:r>
              <a:rPr lang="en-US" sz="2400" dirty="0" err="1" smtClean="0"/>
              <a:t>dụ</a:t>
            </a:r>
            <a:r>
              <a:rPr lang="en-US" sz="2400" dirty="0" smtClean="0"/>
              <a:t> 3: </a:t>
            </a:r>
            <a:r>
              <a:rPr lang="en-US" sz="2400" dirty="0" err="1" smtClean="0"/>
              <a:t>tính</a:t>
            </a:r>
            <a:r>
              <a:rPr lang="en-US" sz="2400" dirty="0" smtClean="0"/>
              <a:t> </a:t>
            </a:r>
            <a:r>
              <a:rPr lang="en-US" sz="2400" dirty="0" err="1" smtClean="0"/>
              <a:t>bậc</a:t>
            </a:r>
            <a:r>
              <a:rPr lang="en-US" sz="2400" dirty="0" smtClean="0"/>
              <a:t> </a:t>
            </a:r>
            <a:r>
              <a:rPr lang="en-US" sz="2400" dirty="0" err="1" smtClean="0"/>
              <a:t>tự</a:t>
            </a:r>
            <a:r>
              <a:rPr lang="en-US" sz="2400" dirty="0" smtClean="0"/>
              <a:t> do </a:t>
            </a:r>
            <a:r>
              <a:rPr lang="en-US" sz="2400" dirty="0" err="1" smtClean="0"/>
              <a:t>của</a:t>
            </a:r>
            <a:r>
              <a:rPr lang="en-US" sz="2400" dirty="0" smtClean="0"/>
              <a:t> </a:t>
            </a:r>
            <a:r>
              <a:rPr lang="en-US" sz="2400" dirty="0" err="1" smtClean="0"/>
              <a:t>cơ</a:t>
            </a:r>
            <a:r>
              <a:rPr lang="en-US" sz="2400" dirty="0" smtClean="0"/>
              <a:t> </a:t>
            </a:r>
            <a:r>
              <a:rPr lang="en-US" sz="2400" dirty="0" err="1" smtClean="0"/>
              <a:t>cấu</a:t>
            </a:r>
            <a:r>
              <a:rPr lang="en-US" sz="2400" smtClean="0"/>
              <a:t>  </a:t>
            </a:r>
            <a:r>
              <a:rPr lang="en-US" sz="2400" dirty="0" err="1" smtClean="0"/>
              <a:t>như</a:t>
            </a:r>
            <a:r>
              <a:rPr lang="en-US" sz="2400" dirty="0" smtClean="0"/>
              <a:t> </a:t>
            </a:r>
            <a:r>
              <a:rPr lang="en-US" sz="2400" dirty="0" err="1" smtClean="0"/>
              <a:t>hình</a:t>
            </a:r>
            <a:r>
              <a:rPr lang="en-US" sz="2400" dirty="0" smtClean="0"/>
              <a:t> </a:t>
            </a:r>
            <a:r>
              <a:rPr lang="en-US" sz="2400" dirty="0" err="1" smtClean="0"/>
              <a:t>vẽ</a:t>
            </a:r>
            <a:endParaRPr lang="en-US" sz="2400" dirty="0"/>
          </a:p>
        </p:txBody>
      </p:sp>
      <p:pic>
        <p:nvPicPr>
          <p:cNvPr id="3" name="Picture 2"/>
          <p:cNvPicPr>
            <a:picLocks noChangeAspect="1"/>
          </p:cNvPicPr>
          <p:nvPr/>
        </p:nvPicPr>
        <p:blipFill>
          <a:blip r:embed="rId3"/>
          <a:stretch>
            <a:fillRect/>
          </a:stretch>
        </p:blipFill>
        <p:spPr>
          <a:xfrm>
            <a:off x="1004785" y="2306467"/>
            <a:ext cx="4561206" cy="2487930"/>
          </a:xfrm>
          <a:prstGeom prst="rect">
            <a:avLst/>
          </a:prstGeom>
        </p:spPr>
      </p:pic>
      <p:sp>
        <p:nvSpPr>
          <p:cNvPr id="5" name="Rectangle 4"/>
          <p:cNvSpPr/>
          <p:nvPr/>
        </p:nvSpPr>
        <p:spPr>
          <a:xfrm>
            <a:off x="1004785" y="5380342"/>
            <a:ext cx="6319520" cy="461665"/>
          </a:xfrm>
          <a:prstGeom prst="rect">
            <a:avLst/>
          </a:prstGeom>
        </p:spPr>
        <p:txBody>
          <a:bodyPr wrap="square">
            <a:spAutoFit/>
          </a:bodyPr>
          <a:lstStyle/>
          <a:p>
            <a:r>
              <a:rPr lang="vi-VN">
                <a:solidFill>
                  <a:srgbClr val="000000"/>
                </a:solidFill>
                <a:latin typeface="TTE155C380t00"/>
              </a:rPr>
              <a:t>Cơ c</a:t>
            </a:r>
            <a:r>
              <a:rPr lang="vi-VN">
                <a:solidFill>
                  <a:srgbClr val="000000"/>
                </a:solidFill>
                <a:latin typeface="TT9BF4ACCAtCID"/>
              </a:rPr>
              <a:t>ấ</a:t>
            </a:r>
            <a:r>
              <a:rPr lang="vi-VN">
                <a:solidFill>
                  <a:srgbClr val="000000"/>
                </a:solidFill>
                <a:latin typeface="TTE155C380t00"/>
              </a:rPr>
              <a:t>u toàn kh</a:t>
            </a:r>
            <a:r>
              <a:rPr lang="vi-VN">
                <a:solidFill>
                  <a:srgbClr val="000000"/>
                </a:solidFill>
                <a:latin typeface="TT9BF4ACCAtCID"/>
              </a:rPr>
              <a:t>ớ</a:t>
            </a:r>
            <a:r>
              <a:rPr lang="vi-VN">
                <a:solidFill>
                  <a:srgbClr val="000000"/>
                </a:solidFill>
                <a:latin typeface="TTE155C380t00"/>
              </a:rPr>
              <a:t>p lo</a:t>
            </a:r>
            <a:r>
              <a:rPr lang="vi-VN">
                <a:solidFill>
                  <a:srgbClr val="000000"/>
                </a:solidFill>
                <a:latin typeface="TT9BF4ACCAtCID"/>
              </a:rPr>
              <a:t>ạ</a:t>
            </a:r>
            <a:r>
              <a:rPr lang="vi-VN">
                <a:solidFill>
                  <a:srgbClr val="000000"/>
                </a:solidFill>
                <a:latin typeface="TTE155C380t00"/>
              </a:rPr>
              <a:t>i 5 v</a:t>
            </a:r>
            <a:r>
              <a:rPr lang="vi-VN">
                <a:solidFill>
                  <a:srgbClr val="000000"/>
                </a:solidFill>
                <a:latin typeface="TT9BF4ACCAtCID"/>
              </a:rPr>
              <a:t>ớ</a:t>
            </a:r>
            <a:r>
              <a:rPr lang="vi-VN">
                <a:solidFill>
                  <a:srgbClr val="000000"/>
                </a:solidFill>
                <a:latin typeface="TTE155C380t00"/>
              </a:rPr>
              <a:t>i: </a:t>
            </a:r>
            <a:r>
              <a:rPr lang="vi-VN" sz="2400">
                <a:solidFill>
                  <a:srgbClr val="FF0000"/>
                </a:solidFill>
                <a:latin typeface="TTE1852228t00"/>
              </a:rPr>
              <a:t>n=4</a:t>
            </a:r>
            <a:r>
              <a:rPr lang="vi-VN">
                <a:solidFill>
                  <a:srgbClr val="000000"/>
                </a:solidFill>
                <a:latin typeface="TTE155C380t00"/>
              </a:rPr>
              <a:t>, </a:t>
            </a:r>
            <a:r>
              <a:rPr lang="vi-VN" sz="2400">
                <a:solidFill>
                  <a:srgbClr val="FF0000"/>
                </a:solidFill>
                <a:latin typeface="TTE1852228t00"/>
              </a:rPr>
              <a:t>k=5</a:t>
            </a:r>
            <a:r>
              <a:rPr lang="vi-VN">
                <a:solidFill>
                  <a:srgbClr val="000000"/>
                </a:solidFill>
                <a:latin typeface="TTE155C380t00"/>
              </a:rPr>
              <a:t>, </a:t>
            </a:r>
            <a:r>
              <a:rPr lang="vi-VN" sz="2400">
                <a:solidFill>
                  <a:srgbClr val="FF0000"/>
                </a:solidFill>
                <a:latin typeface="TTE1852228t00"/>
              </a:rPr>
              <a:t>p</a:t>
            </a:r>
            <a:r>
              <a:rPr lang="vi-VN" sz="1400">
                <a:solidFill>
                  <a:srgbClr val="FF0000"/>
                </a:solidFill>
                <a:latin typeface="TTE1852228t00"/>
              </a:rPr>
              <a:t>k</a:t>
            </a:r>
            <a:r>
              <a:rPr lang="vi-VN" sz="2400">
                <a:solidFill>
                  <a:srgbClr val="FF0000"/>
                </a:solidFill>
                <a:latin typeface="TTE1852228t00"/>
              </a:rPr>
              <a:t>=6</a:t>
            </a:r>
            <a:r>
              <a:rPr lang="vi-VN"/>
              <a:t> </a:t>
            </a:r>
            <a:endParaRPr lang="en-US"/>
          </a:p>
        </p:txBody>
      </p:sp>
      <p:sp>
        <p:nvSpPr>
          <p:cNvPr id="6" name="Rectangle 5"/>
          <p:cNvSpPr/>
          <p:nvPr/>
        </p:nvSpPr>
        <p:spPr>
          <a:xfrm>
            <a:off x="3607164" y="6089920"/>
            <a:ext cx="4572000" cy="400110"/>
          </a:xfrm>
          <a:prstGeom prst="rect">
            <a:avLst/>
          </a:prstGeom>
        </p:spPr>
        <p:txBody>
          <a:bodyPr>
            <a:spAutoFit/>
          </a:bodyPr>
          <a:lstStyle/>
          <a:p>
            <a:r>
              <a:rPr lang="pl-PL" sz="2000">
                <a:solidFill>
                  <a:srgbClr val="FF0000"/>
                </a:solidFill>
                <a:latin typeface="TTE1852228t00"/>
              </a:rPr>
              <a:t>W </a:t>
            </a:r>
            <a:r>
              <a:rPr lang="pl-PL" sz="2000">
                <a:solidFill>
                  <a:srgbClr val="FF0000"/>
                </a:solidFill>
                <a:latin typeface="TTE152B228t00"/>
              </a:rPr>
              <a:t>=</a:t>
            </a:r>
            <a:r>
              <a:rPr lang="pl-PL" sz="2000">
                <a:solidFill>
                  <a:srgbClr val="FF0000"/>
                </a:solidFill>
                <a:latin typeface="TTE18F45E8t00"/>
              </a:rPr>
              <a:t>3 </a:t>
            </a:r>
            <a:r>
              <a:rPr lang="en-US" sz="2000" smtClean="0">
                <a:solidFill>
                  <a:srgbClr val="FF0000"/>
                </a:solidFill>
                <a:latin typeface="TTE152B228t00"/>
              </a:rPr>
              <a:t>.</a:t>
            </a:r>
            <a:r>
              <a:rPr lang="pl-PL" sz="2000" smtClean="0">
                <a:solidFill>
                  <a:srgbClr val="FF0000"/>
                </a:solidFill>
                <a:latin typeface="TTE18F45E8t00"/>
              </a:rPr>
              <a:t>4 </a:t>
            </a:r>
            <a:r>
              <a:rPr lang="pl-PL" sz="2000">
                <a:solidFill>
                  <a:srgbClr val="FF0000"/>
                </a:solidFill>
                <a:latin typeface="TTE152B228t00"/>
              </a:rPr>
              <a:t>- </a:t>
            </a:r>
            <a:r>
              <a:rPr lang="pl-PL" sz="2000" smtClean="0">
                <a:solidFill>
                  <a:srgbClr val="FF0000"/>
                </a:solidFill>
                <a:latin typeface="TTE18F45E8t00"/>
              </a:rPr>
              <a:t>2</a:t>
            </a:r>
            <a:r>
              <a:rPr lang="en-US" sz="2000" smtClean="0">
                <a:solidFill>
                  <a:srgbClr val="FF0000"/>
                </a:solidFill>
                <a:latin typeface="TTE152B228t00"/>
              </a:rPr>
              <a:t>.</a:t>
            </a:r>
            <a:r>
              <a:rPr lang="pl-PL" sz="2000" smtClean="0">
                <a:solidFill>
                  <a:srgbClr val="FF0000"/>
                </a:solidFill>
                <a:latin typeface="TTE152B228t00"/>
              </a:rPr>
              <a:t> </a:t>
            </a:r>
            <a:r>
              <a:rPr lang="pl-PL" sz="2000" smtClean="0">
                <a:solidFill>
                  <a:srgbClr val="FF0000"/>
                </a:solidFill>
                <a:latin typeface="TTE18F45E8t00"/>
              </a:rPr>
              <a:t>6 </a:t>
            </a:r>
            <a:r>
              <a:rPr lang="pl-PL" sz="2000">
                <a:solidFill>
                  <a:srgbClr val="FF0000"/>
                </a:solidFill>
                <a:latin typeface="TTE152B228t00"/>
              </a:rPr>
              <a:t>=</a:t>
            </a:r>
            <a:r>
              <a:rPr lang="pl-PL" sz="2000">
                <a:solidFill>
                  <a:srgbClr val="FF0000"/>
                </a:solidFill>
                <a:latin typeface="TTE18F45E8t00"/>
              </a:rPr>
              <a:t>0 </a:t>
            </a:r>
            <a:r>
              <a:rPr lang="pl-PL" sz="2000">
                <a:solidFill>
                  <a:srgbClr val="FF0000"/>
                </a:solidFill>
                <a:latin typeface="TTE1852228t00"/>
              </a:rPr>
              <a:t>btd</a:t>
            </a:r>
            <a:r>
              <a:rPr lang="pl-PL" sz="2000"/>
              <a:t> </a:t>
            </a:r>
            <a:endParaRPr lang="en-US" sz="2000"/>
          </a:p>
        </p:txBody>
      </p:sp>
      <p:pic>
        <p:nvPicPr>
          <p:cNvPr id="7" name="Picture 6"/>
          <p:cNvPicPr>
            <a:picLocks noChangeAspect="1"/>
          </p:cNvPicPr>
          <p:nvPr/>
        </p:nvPicPr>
        <p:blipFill>
          <a:blip r:embed="rId4"/>
          <a:stretch>
            <a:fillRect/>
          </a:stretch>
        </p:blipFill>
        <p:spPr>
          <a:xfrm>
            <a:off x="6094945" y="2827495"/>
            <a:ext cx="2458720" cy="1445874"/>
          </a:xfrm>
          <a:prstGeom prst="rect">
            <a:avLst/>
          </a:prstGeom>
        </p:spPr>
      </p:pic>
    </p:spTree>
    <p:extLst>
      <p:ext uri="{BB962C8B-B14F-4D97-AF65-F5344CB8AC3E}">
        <p14:creationId xmlns:p14="http://schemas.microsoft.com/office/powerpoint/2010/main" val="4058776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Tính bậc tự do cơ cấu phẳng</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19</a:t>
            </a:fld>
            <a:endParaRPr lang="en-US"/>
          </a:p>
        </p:txBody>
      </p:sp>
      <p:sp>
        <p:nvSpPr>
          <p:cNvPr id="10" name="TextBox 9"/>
          <p:cNvSpPr txBox="1"/>
          <p:nvPr/>
        </p:nvSpPr>
        <p:spPr>
          <a:xfrm>
            <a:off x="1227221" y="1596889"/>
            <a:ext cx="7386427" cy="461665"/>
          </a:xfrm>
          <a:prstGeom prst="rect">
            <a:avLst/>
          </a:prstGeom>
          <a:noFill/>
        </p:spPr>
        <p:txBody>
          <a:bodyPr wrap="square" rtlCol="0">
            <a:spAutoFit/>
          </a:bodyPr>
          <a:lstStyle/>
          <a:p>
            <a:r>
              <a:rPr lang="en-US" sz="2400" smtClean="0"/>
              <a:t>Ví dụ 4: tính bậc tự do của cơ cấu chêm như hình vẽ</a:t>
            </a:r>
            <a:endParaRPr lang="en-US" sz="2400"/>
          </a:p>
        </p:txBody>
      </p:sp>
      <p:pic>
        <p:nvPicPr>
          <p:cNvPr id="5" name="Picture 4"/>
          <p:cNvPicPr>
            <a:picLocks noChangeAspect="1"/>
          </p:cNvPicPr>
          <p:nvPr/>
        </p:nvPicPr>
        <p:blipFill>
          <a:blip r:embed="rId3"/>
          <a:stretch>
            <a:fillRect/>
          </a:stretch>
        </p:blipFill>
        <p:spPr>
          <a:xfrm>
            <a:off x="1156101" y="2409054"/>
            <a:ext cx="2696238" cy="3896496"/>
          </a:xfrm>
          <a:prstGeom prst="rect">
            <a:avLst/>
          </a:prstGeom>
        </p:spPr>
      </p:pic>
      <p:sp>
        <p:nvSpPr>
          <p:cNvPr id="3" name="TextBox 2"/>
          <p:cNvSpPr txBox="1"/>
          <p:nvPr/>
        </p:nvSpPr>
        <p:spPr>
          <a:xfrm>
            <a:off x="4653280" y="2377236"/>
            <a:ext cx="3960368" cy="1938992"/>
          </a:xfrm>
          <a:prstGeom prst="rect">
            <a:avLst/>
          </a:prstGeom>
          <a:noFill/>
        </p:spPr>
        <p:txBody>
          <a:bodyPr wrap="square" rtlCol="0">
            <a:spAutoFit/>
          </a:bodyPr>
          <a:lstStyle/>
          <a:p>
            <a:r>
              <a:rPr lang="en-US" sz="2400" smtClean="0"/>
              <a:t>n=3</a:t>
            </a:r>
          </a:p>
          <a:p>
            <a:r>
              <a:rPr lang="en-US" sz="2400" smtClean="0"/>
              <a:t>p</a:t>
            </a:r>
            <a:r>
              <a:rPr lang="en-US" sz="2400" baseline="-25000" smtClean="0"/>
              <a:t>4</a:t>
            </a:r>
            <a:r>
              <a:rPr lang="en-US" sz="2400" smtClean="0"/>
              <a:t>=1</a:t>
            </a:r>
          </a:p>
          <a:p>
            <a:r>
              <a:rPr lang="en-US" sz="2400" smtClean="0"/>
              <a:t>p</a:t>
            </a:r>
            <a:r>
              <a:rPr lang="en-US" sz="2400" baseline="-25000" smtClean="0"/>
              <a:t>5</a:t>
            </a:r>
            <a:r>
              <a:rPr lang="en-US" sz="2400" smtClean="0"/>
              <a:t>=3</a:t>
            </a:r>
          </a:p>
          <a:p>
            <a:r>
              <a:rPr lang="en-US" sz="2400" smtClean="0"/>
              <a:t>r=0</a:t>
            </a:r>
          </a:p>
          <a:p>
            <a:r>
              <a:rPr lang="en-US" sz="2400" smtClean="0"/>
              <a:t>W=3.3-(2.3+1-0)=2</a:t>
            </a:r>
            <a:endParaRPr lang="en-US" sz="2400"/>
          </a:p>
        </p:txBody>
      </p:sp>
      <p:sp>
        <p:nvSpPr>
          <p:cNvPr id="6" name="Rectangle 5"/>
          <p:cNvSpPr/>
          <p:nvPr/>
        </p:nvSpPr>
        <p:spPr>
          <a:xfrm>
            <a:off x="4471798" y="6028809"/>
            <a:ext cx="3727322" cy="461665"/>
          </a:xfrm>
          <a:prstGeom prst="rect">
            <a:avLst/>
          </a:prstGeom>
        </p:spPr>
        <p:txBody>
          <a:bodyPr wrap="square">
            <a:spAutoFit/>
          </a:bodyPr>
          <a:lstStyle/>
          <a:p>
            <a:r>
              <a:rPr lang="en-US" sz="2400" i="1">
                <a:solidFill>
                  <a:srgbClr val="FF0000"/>
                </a:solidFill>
              </a:rPr>
              <a:t>W=3.3-(2.3+1-0</a:t>
            </a:r>
            <a:r>
              <a:rPr lang="en-US" sz="2400" i="1" smtClean="0">
                <a:solidFill>
                  <a:srgbClr val="FF0000"/>
                </a:solidFill>
              </a:rPr>
              <a:t>)-1=1</a:t>
            </a:r>
            <a:endParaRPr lang="en-US" sz="2400" i="1">
              <a:solidFill>
                <a:srgbClr val="FF0000"/>
              </a:solidFill>
            </a:endParaRPr>
          </a:p>
        </p:txBody>
      </p:sp>
      <p:sp>
        <p:nvSpPr>
          <p:cNvPr id="7" name="TextBox 6"/>
          <p:cNvSpPr txBox="1"/>
          <p:nvPr/>
        </p:nvSpPr>
        <p:spPr>
          <a:xfrm>
            <a:off x="4307840" y="4744720"/>
            <a:ext cx="2976880" cy="461665"/>
          </a:xfrm>
          <a:prstGeom prst="rect">
            <a:avLst/>
          </a:prstGeom>
          <a:noFill/>
        </p:spPr>
        <p:txBody>
          <a:bodyPr wrap="square" rtlCol="0">
            <a:spAutoFit/>
          </a:bodyPr>
          <a:lstStyle/>
          <a:p>
            <a:r>
              <a:rPr lang="en-US" sz="2400" i="1" smtClean="0">
                <a:solidFill>
                  <a:srgbClr val="FF0000"/>
                </a:solidFill>
                <a:sym typeface="Symbol" panose="05050102010706020507" pitchFamily="18" charset="2"/>
              </a:rPr>
              <a:t> </a:t>
            </a:r>
            <a:r>
              <a:rPr lang="en-US" sz="2400" i="1" smtClean="0">
                <a:solidFill>
                  <a:srgbClr val="FF0000"/>
                </a:solidFill>
              </a:rPr>
              <a:t>Bậc tự do thừa s</a:t>
            </a:r>
            <a:endParaRPr lang="en-US" sz="2400" i="1">
              <a:solidFill>
                <a:srgbClr val="FF0000"/>
              </a:solidFill>
            </a:endParaRPr>
          </a:p>
        </p:txBody>
      </p:sp>
    </p:spTree>
    <p:extLst>
      <p:ext uri="{BB962C8B-B14F-4D97-AF65-F5344CB8AC3E}">
        <p14:creationId xmlns:p14="http://schemas.microsoft.com/office/powerpoint/2010/main" val="30116532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3"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6658983"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Tính bậc tự do cơ cấu phẳng</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20</a:t>
            </a:fld>
            <a:endParaRPr lang="en-US"/>
          </a:p>
        </p:txBody>
      </p:sp>
      <p:sp>
        <p:nvSpPr>
          <p:cNvPr id="7" name="TextBox 6"/>
          <p:cNvSpPr txBox="1"/>
          <p:nvPr/>
        </p:nvSpPr>
        <p:spPr>
          <a:xfrm>
            <a:off x="1245585" y="1448323"/>
            <a:ext cx="6947900" cy="461665"/>
          </a:xfrm>
          <a:prstGeom prst="rect">
            <a:avLst/>
          </a:prstGeom>
          <a:noFill/>
        </p:spPr>
        <p:txBody>
          <a:bodyPr wrap="square" rtlCol="0">
            <a:spAutoFit/>
          </a:bodyPr>
          <a:lstStyle/>
          <a:p>
            <a:r>
              <a:rPr lang="en-US" sz="2400" i="1" smtClean="0">
                <a:solidFill>
                  <a:srgbClr val="FF0000"/>
                </a:solidFill>
              </a:rPr>
              <a:t>Tóm lại, công thức tính bậc tự do</a:t>
            </a:r>
            <a:endParaRPr lang="en-US" sz="2400" i="1">
              <a:solidFill>
                <a:srgbClr val="FF0000"/>
              </a:solidFill>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2174247473"/>
              </p:ext>
            </p:extLst>
          </p:nvPr>
        </p:nvGraphicFramePr>
        <p:xfrm>
          <a:off x="2719387" y="2581666"/>
          <a:ext cx="3921125" cy="968375"/>
        </p:xfrm>
        <a:graphic>
          <a:graphicData uri="http://schemas.openxmlformats.org/presentationml/2006/ole">
            <mc:AlternateContent xmlns:mc="http://schemas.openxmlformats.org/markup-compatibility/2006">
              <mc:Choice xmlns:v="urn:schemas-microsoft-com:vml" Requires="v">
                <p:oleObj spid="_x0000_s5212" name="Equation" r:id="rId4" imgW="1854000" imgH="457200" progId="Equation.DSMT4">
                  <p:embed/>
                </p:oleObj>
              </mc:Choice>
              <mc:Fallback>
                <p:oleObj name="Equation" r:id="rId4" imgW="1854000" imgH="457200" progId="Equation.DSMT4">
                  <p:embed/>
                  <p:pic>
                    <p:nvPicPr>
                      <p:cNvPr id="3" name="Object 2"/>
                      <p:cNvPicPr/>
                      <p:nvPr/>
                    </p:nvPicPr>
                    <p:blipFill>
                      <a:blip r:embed="rId5"/>
                      <a:stretch>
                        <a:fillRect/>
                      </a:stretch>
                    </p:blipFill>
                    <p:spPr>
                      <a:xfrm>
                        <a:off x="2719387" y="2581666"/>
                        <a:ext cx="3921125" cy="968375"/>
                      </a:xfrm>
                      <a:prstGeom prst="rect">
                        <a:avLst/>
                      </a:prstGeom>
                      <a:ln w="19050">
                        <a:solidFill>
                          <a:srgbClr val="FF0000"/>
                        </a:solidFill>
                      </a:ln>
                    </p:spPr>
                  </p:pic>
                </p:oleObj>
              </mc:Fallback>
            </mc:AlternateContent>
          </a:graphicData>
        </a:graphic>
      </p:graphicFrame>
      <p:sp>
        <p:nvSpPr>
          <p:cNvPr id="3" name="Rectangle 2"/>
          <p:cNvSpPr/>
          <p:nvPr/>
        </p:nvSpPr>
        <p:spPr>
          <a:xfrm>
            <a:off x="1245585" y="1909988"/>
            <a:ext cx="2768707" cy="461665"/>
          </a:xfrm>
          <a:prstGeom prst="rect">
            <a:avLst/>
          </a:prstGeom>
        </p:spPr>
        <p:txBody>
          <a:bodyPr wrap="none">
            <a:spAutoFit/>
          </a:bodyPr>
          <a:lstStyle/>
          <a:p>
            <a:r>
              <a:rPr lang="en-US" sz="2400" i="1" smtClean="0"/>
              <a:t>Cơ cấu </a:t>
            </a:r>
            <a:r>
              <a:rPr lang="en-US" sz="2400" i="1"/>
              <a:t>không gian</a:t>
            </a:r>
          </a:p>
        </p:txBody>
      </p:sp>
      <p:graphicFrame>
        <p:nvGraphicFramePr>
          <p:cNvPr id="11" name="Object 10"/>
          <p:cNvGraphicFramePr>
            <a:graphicFrameLocks noChangeAspect="1"/>
          </p:cNvGraphicFramePr>
          <p:nvPr>
            <p:extLst>
              <p:ext uri="{D42A27DB-BD31-4B8C-83A1-F6EECF244321}">
                <p14:modId xmlns:p14="http://schemas.microsoft.com/office/powerpoint/2010/main" val="1436232914"/>
              </p:ext>
            </p:extLst>
          </p:nvPr>
        </p:nvGraphicFramePr>
        <p:xfrm>
          <a:off x="2691643" y="4446675"/>
          <a:ext cx="3517900" cy="538163"/>
        </p:xfrm>
        <a:graphic>
          <a:graphicData uri="http://schemas.openxmlformats.org/presentationml/2006/ole">
            <mc:AlternateContent xmlns:mc="http://schemas.openxmlformats.org/markup-compatibility/2006">
              <mc:Choice xmlns:v="urn:schemas-microsoft-com:vml" Requires="v">
                <p:oleObj spid="_x0000_s5213" name="Equation" r:id="rId6" imgW="1663560" imgH="253800" progId="Equation.DSMT4">
                  <p:embed/>
                </p:oleObj>
              </mc:Choice>
              <mc:Fallback>
                <p:oleObj name="Equation" r:id="rId6" imgW="1663560" imgH="253800" progId="Equation.DSMT4">
                  <p:embed/>
                  <p:pic>
                    <p:nvPicPr>
                      <p:cNvPr id="8" name="Object 7"/>
                      <p:cNvPicPr/>
                      <p:nvPr/>
                    </p:nvPicPr>
                    <p:blipFill>
                      <a:blip r:embed="rId7"/>
                      <a:stretch>
                        <a:fillRect/>
                      </a:stretch>
                    </p:blipFill>
                    <p:spPr>
                      <a:xfrm>
                        <a:off x="2691643" y="4446675"/>
                        <a:ext cx="3517900" cy="538163"/>
                      </a:xfrm>
                      <a:prstGeom prst="rect">
                        <a:avLst/>
                      </a:prstGeom>
                      <a:ln w="19050">
                        <a:solidFill>
                          <a:srgbClr val="FF0000"/>
                        </a:solidFill>
                      </a:ln>
                    </p:spPr>
                  </p:pic>
                </p:oleObj>
              </mc:Fallback>
            </mc:AlternateContent>
          </a:graphicData>
        </a:graphic>
      </p:graphicFrame>
      <p:sp>
        <p:nvSpPr>
          <p:cNvPr id="13" name="Rectangle 12"/>
          <p:cNvSpPr/>
          <p:nvPr/>
        </p:nvSpPr>
        <p:spPr>
          <a:xfrm>
            <a:off x="1245585" y="3742271"/>
            <a:ext cx="2117887" cy="461665"/>
          </a:xfrm>
          <a:prstGeom prst="rect">
            <a:avLst/>
          </a:prstGeom>
        </p:spPr>
        <p:txBody>
          <a:bodyPr wrap="none">
            <a:spAutoFit/>
          </a:bodyPr>
          <a:lstStyle/>
          <a:p>
            <a:r>
              <a:rPr lang="en-US" sz="2400" i="1" smtClean="0"/>
              <a:t>Cơ cấu phẳng</a:t>
            </a:r>
            <a:endParaRPr lang="en-US" sz="2400" i="1"/>
          </a:p>
        </p:txBody>
      </p:sp>
      <p:sp>
        <p:nvSpPr>
          <p:cNvPr id="6" name="Rectangle 5"/>
          <p:cNvSpPr/>
          <p:nvPr/>
        </p:nvSpPr>
        <p:spPr>
          <a:xfrm>
            <a:off x="1490702" y="5384621"/>
            <a:ext cx="6947900" cy="1061829"/>
          </a:xfrm>
          <a:prstGeom prst="rect">
            <a:avLst/>
          </a:prstGeom>
        </p:spPr>
        <p:txBody>
          <a:bodyPr wrap="square">
            <a:spAutoFit/>
          </a:bodyPr>
          <a:lstStyle/>
          <a:p>
            <a:pPr>
              <a:spcBef>
                <a:spcPts val="600"/>
              </a:spcBef>
              <a:spcAft>
                <a:spcPts val="1200"/>
              </a:spcAft>
            </a:pPr>
            <a:r>
              <a:rPr lang="en-US" sz="2400">
                <a:solidFill>
                  <a:srgbClr val="FF0000"/>
                </a:solidFill>
              </a:rPr>
              <a:t>n </a:t>
            </a:r>
            <a:r>
              <a:rPr lang="en-US">
                <a:solidFill>
                  <a:srgbClr val="000000"/>
                </a:solidFill>
              </a:rPr>
              <a:t>: số khâu động </a:t>
            </a:r>
            <a:r>
              <a:rPr lang="en-US" smtClean="0">
                <a:solidFill>
                  <a:srgbClr val="000000"/>
                </a:solidFill>
              </a:rPr>
              <a:t>            </a:t>
            </a:r>
            <a:r>
              <a:rPr lang="en-US" sz="2400" smtClean="0">
                <a:solidFill>
                  <a:srgbClr val="FF0000"/>
                </a:solidFill>
              </a:rPr>
              <a:t>k </a:t>
            </a:r>
            <a:r>
              <a:rPr lang="en-US">
                <a:solidFill>
                  <a:srgbClr val="000000"/>
                </a:solidFill>
              </a:rPr>
              <a:t>: loại khớp động </a:t>
            </a:r>
            <a:r>
              <a:rPr lang="en-US" smtClean="0">
                <a:solidFill>
                  <a:srgbClr val="000000"/>
                </a:solidFill>
              </a:rPr>
              <a:t>     </a:t>
            </a:r>
            <a:r>
              <a:rPr lang="en-US" sz="2400" smtClean="0">
                <a:solidFill>
                  <a:srgbClr val="FF0000"/>
                </a:solidFill>
              </a:rPr>
              <a:t>p</a:t>
            </a:r>
            <a:r>
              <a:rPr lang="en-US" sz="1400" smtClean="0">
                <a:solidFill>
                  <a:srgbClr val="FF0000"/>
                </a:solidFill>
              </a:rPr>
              <a:t>k </a:t>
            </a:r>
            <a:r>
              <a:rPr lang="en-US">
                <a:solidFill>
                  <a:srgbClr val="000000"/>
                </a:solidFill>
              </a:rPr>
              <a:t>: số khớp loại </a:t>
            </a:r>
            <a:r>
              <a:rPr lang="en-US" sz="2400" smtClean="0">
                <a:solidFill>
                  <a:srgbClr val="FF0000"/>
                </a:solidFill>
              </a:rPr>
              <a:t>k</a:t>
            </a:r>
          </a:p>
          <a:p>
            <a:pPr>
              <a:spcBef>
                <a:spcPts val="600"/>
              </a:spcBef>
              <a:spcAft>
                <a:spcPts val="1200"/>
              </a:spcAft>
            </a:pPr>
            <a:r>
              <a:rPr lang="en-US" sz="2400" smtClean="0">
                <a:solidFill>
                  <a:srgbClr val="FF0000"/>
                </a:solidFill>
              </a:rPr>
              <a:t>R</a:t>
            </a:r>
            <a:r>
              <a:rPr lang="en-US" sz="1400" smtClean="0">
                <a:solidFill>
                  <a:srgbClr val="FF0000"/>
                </a:solidFill>
              </a:rPr>
              <a:t>0 </a:t>
            </a:r>
            <a:r>
              <a:rPr lang="en-US">
                <a:solidFill>
                  <a:srgbClr val="000000"/>
                </a:solidFill>
              </a:rPr>
              <a:t>: số ràng buộc trùng </a:t>
            </a:r>
            <a:r>
              <a:rPr lang="en-US" smtClean="0">
                <a:solidFill>
                  <a:srgbClr val="000000"/>
                </a:solidFill>
              </a:rPr>
              <a:t>   </a:t>
            </a:r>
            <a:r>
              <a:rPr lang="en-US" sz="2400" smtClean="0">
                <a:solidFill>
                  <a:srgbClr val="FF0000"/>
                </a:solidFill>
              </a:rPr>
              <a:t>r </a:t>
            </a:r>
            <a:r>
              <a:rPr lang="en-US">
                <a:solidFill>
                  <a:srgbClr val="000000"/>
                </a:solidFill>
              </a:rPr>
              <a:t>: số ràng buộc thừa </a:t>
            </a:r>
            <a:r>
              <a:rPr lang="en-US" smtClean="0">
                <a:solidFill>
                  <a:srgbClr val="000000"/>
                </a:solidFill>
              </a:rPr>
              <a:t>   </a:t>
            </a:r>
            <a:r>
              <a:rPr lang="en-US" sz="2400" smtClean="0">
                <a:solidFill>
                  <a:srgbClr val="FF0000"/>
                </a:solidFill>
              </a:rPr>
              <a:t>s </a:t>
            </a:r>
            <a:r>
              <a:rPr lang="en-US">
                <a:solidFill>
                  <a:srgbClr val="000000"/>
                </a:solidFill>
              </a:rPr>
              <a:t>: số btd thừa</a:t>
            </a:r>
            <a:r>
              <a:rPr lang="en-US"/>
              <a:t> </a:t>
            </a:r>
          </a:p>
        </p:txBody>
      </p:sp>
    </p:spTree>
    <p:extLst>
      <p:ext uri="{BB962C8B-B14F-4D97-AF65-F5344CB8AC3E}">
        <p14:creationId xmlns:p14="http://schemas.microsoft.com/office/powerpoint/2010/main" val="33816291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effectLst/>
              </a:rPr>
              <a:t>Tính</a:t>
            </a:r>
            <a:r>
              <a:rPr lang="en-US" dirty="0" smtClean="0">
                <a:effectLst/>
              </a:rPr>
              <a:t> </a:t>
            </a:r>
            <a:r>
              <a:rPr lang="en-US" dirty="0" err="1">
                <a:effectLst/>
              </a:rPr>
              <a:t>bậc</a:t>
            </a:r>
            <a:r>
              <a:rPr lang="en-US" dirty="0">
                <a:effectLst/>
              </a:rPr>
              <a:t> </a:t>
            </a:r>
            <a:r>
              <a:rPr lang="en-US" dirty="0" err="1">
                <a:effectLst/>
              </a:rPr>
              <a:t>tự</a:t>
            </a:r>
            <a:r>
              <a:rPr lang="en-US" dirty="0">
                <a:effectLst/>
              </a:rPr>
              <a:t> do </a:t>
            </a:r>
            <a:r>
              <a:rPr lang="en-US" dirty="0" err="1" smtClean="0">
                <a:effectLst/>
              </a:rPr>
              <a:t>của</a:t>
            </a:r>
            <a:r>
              <a:rPr lang="en-US" dirty="0" smtClean="0">
                <a:effectLst/>
              </a:rPr>
              <a:t> </a:t>
            </a:r>
            <a:r>
              <a:rPr lang="en-US" dirty="0" err="1" smtClean="0">
                <a:effectLst/>
              </a:rPr>
              <a:t>cơ</a:t>
            </a:r>
            <a:r>
              <a:rPr lang="en-US" dirty="0" smtClean="0">
                <a:effectLst/>
              </a:rPr>
              <a:t> </a:t>
            </a:r>
            <a:r>
              <a:rPr lang="en-US" dirty="0" err="1">
                <a:effectLst/>
              </a:rPr>
              <a:t>cấu</a:t>
            </a:r>
            <a:r>
              <a:rPr lang="en-US" dirty="0">
                <a:effectLst/>
              </a:rPr>
              <a:t> </a:t>
            </a:r>
            <a:r>
              <a:rPr lang="en-US" dirty="0" err="1">
                <a:effectLst/>
              </a:rPr>
              <a:t>động</a:t>
            </a:r>
            <a:r>
              <a:rPr lang="en-US" dirty="0">
                <a:effectLst/>
              </a:rPr>
              <a:t> </a:t>
            </a:r>
            <a:r>
              <a:rPr lang="en-US" dirty="0" err="1">
                <a:effectLst/>
              </a:rPr>
              <a:t>cơ</a:t>
            </a:r>
            <a:r>
              <a:rPr lang="en-US" dirty="0">
                <a:effectLst/>
              </a:rPr>
              <a:t> diesel </a:t>
            </a: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5493" y="1690184"/>
            <a:ext cx="4785535" cy="4342820"/>
          </a:xfrm>
        </p:spPr>
      </p:pic>
      <p:sp>
        <p:nvSpPr>
          <p:cNvPr id="4" name="Slide Number Placeholder 3"/>
          <p:cNvSpPr>
            <a:spLocks noGrp="1"/>
          </p:cNvSpPr>
          <p:nvPr>
            <p:ph type="sldNum" sz="quarter" idx="12"/>
          </p:nvPr>
        </p:nvSpPr>
        <p:spPr/>
        <p:txBody>
          <a:bodyPr/>
          <a:lstStyle/>
          <a:p>
            <a:fld id="{62FA3986-EE1C-46C6-9159-43666D752EFC}" type="slidenum">
              <a:rPr lang="en-US" smtClean="0"/>
              <a:t>21</a:t>
            </a:fld>
            <a:endParaRPr lang="en-US"/>
          </a:p>
        </p:txBody>
      </p:sp>
    </p:spTree>
    <p:extLst>
      <p:ext uri="{BB962C8B-B14F-4D97-AF65-F5344CB8AC3E}">
        <p14:creationId xmlns:p14="http://schemas.microsoft.com/office/powerpoint/2010/main" val="32606677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effectLst/>
              </a:rPr>
              <a:t>Tính</a:t>
            </a:r>
            <a:r>
              <a:rPr lang="en-US" dirty="0" smtClean="0">
                <a:effectLst/>
              </a:rPr>
              <a:t> </a:t>
            </a:r>
            <a:r>
              <a:rPr lang="en-US" dirty="0" err="1">
                <a:effectLst/>
              </a:rPr>
              <a:t>bậc</a:t>
            </a:r>
            <a:r>
              <a:rPr lang="en-US" dirty="0">
                <a:effectLst/>
              </a:rPr>
              <a:t> </a:t>
            </a:r>
            <a:r>
              <a:rPr lang="en-US" dirty="0" err="1">
                <a:effectLst/>
              </a:rPr>
              <a:t>tự</a:t>
            </a:r>
            <a:r>
              <a:rPr lang="en-US" dirty="0">
                <a:effectLst/>
              </a:rPr>
              <a:t> do </a:t>
            </a:r>
            <a:r>
              <a:rPr lang="en-US" dirty="0" err="1" smtClean="0">
                <a:effectLst/>
              </a:rPr>
              <a:t>của</a:t>
            </a:r>
            <a:r>
              <a:rPr lang="en-US" dirty="0" smtClean="0">
                <a:effectLst/>
              </a:rPr>
              <a:t> </a:t>
            </a:r>
            <a:r>
              <a:rPr lang="en-US" dirty="0" err="1" smtClean="0">
                <a:effectLst/>
              </a:rPr>
              <a:t>cơ</a:t>
            </a:r>
            <a:r>
              <a:rPr lang="en-US" dirty="0" smtClean="0">
                <a:effectLst/>
              </a:rPr>
              <a:t> </a:t>
            </a:r>
            <a:r>
              <a:rPr lang="en-US" dirty="0" err="1">
                <a:effectLst/>
              </a:rPr>
              <a:t>cấu</a:t>
            </a:r>
            <a:r>
              <a:rPr lang="en-US" dirty="0">
                <a:effectLst/>
              </a:rPr>
              <a:t> </a:t>
            </a:r>
            <a:r>
              <a:rPr lang="en-US" dirty="0" err="1" smtClean="0">
                <a:effectLst/>
              </a:rPr>
              <a:t>sau</a:t>
            </a:r>
            <a:r>
              <a:rPr lang="en-US" dirty="0" smtClean="0">
                <a:effectLst/>
              </a:rPr>
              <a:t> :</a:t>
            </a:r>
            <a:endParaRPr lang="en-US" dirty="0"/>
          </a:p>
        </p:txBody>
      </p:sp>
      <p:sp>
        <p:nvSpPr>
          <p:cNvPr id="4" name="Slide Number Placeholder 3"/>
          <p:cNvSpPr>
            <a:spLocks noGrp="1"/>
          </p:cNvSpPr>
          <p:nvPr>
            <p:ph type="sldNum" sz="quarter" idx="12"/>
          </p:nvPr>
        </p:nvSpPr>
        <p:spPr/>
        <p:txBody>
          <a:bodyPr/>
          <a:lstStyle/>
          <a:p>
            <a:fld id="{62FA3986-EE1C-46C6-9159-43666D752EFC}" type="slidenum">
              <a:rPr lang="en-US" smtClean="0"/>
              <a:t>22</a:t>
            </a:fld>
            <a:endParaRPr lang="en-US"/>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35608" y="1950896"/>
            <a:ext cx="7275406" cy="363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80726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5204758"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Bậc tự do của cơ cấu</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7435687"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Khâu dẫn, ý nghĩa của bậc tự do</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23</a:t>
            </a:fld>
            <a:endParaRPr lang="en-US"/>
          </a:p>
        </p:txBody>
      </p:sp>
      <p:sp>
        <p:nvSpPr>
          <p:cNvPr id="3" name="Rectangle 2"/>
          <p:cNvSpPr/>
          <p:nvPr/>
        </p:nvSpPr>
        <p:spPr>
          <a:xfrm>
            <a:off x="1503948" y="2986033"/>
            <a:ext cx="7420133" cy="1366528"/>
          </a:xfrm>
          <a:prstGeom prst="rect">
            <a:avLst/>
          </a:prstGeom>
        </p:spPr>
        <p:txBody>
          <a:bodyPr wrap="square">
            <a:spAutoFit/>
          </a:bodyPr>
          <a:lstStyle/>
          <a:p>
            <a:pPr algn="just">
              <a:lnSpc>
                <a:spcPct val="115000"/>
              </a:lnSpc>
              <a:spcAft>
                <a:spcPts val="0"/>
              </a:spcAft>
            </a:pPr>
            <a:r>
              <a:rPr lang="pl-PL" sz="2400">
                <a:latin typeface="+mj-lt"/>
                <a:ea typeface="Times New Roman" panose="02020603050405020304" pitchFamily="18" charset="0"/>
              </a:rPr>
              <a:t>Để cơ cấu chuyển động xác định, số qui luật chuyển động độc lập cần biết trước phải bằng số bậc tự do của cơ cấu đó.</a:t>
            </a:r>
            <a:endParaRPr lang="en-US" sz="1400">
              <a:effectLst/>
              <a:latin typeface="+mj-lt"/>
              <a:ea typeface="Times New Roman" panose="02020603050405020304" pitchFamily="18" charset="0"/>
            </a:endParaRPr>
          </a:p>
        </p:txBody>
      </p:sp>
      <p:sp>
        <p:nvSpPr>
          <p:cNvPr id="6" name="Rectangle 5"/>
          <p:cNvSpPr/>
          <p:nvPr/>
        </p:nvSpPr>
        <p:spPr>
          <a:xfrm>
            <a:off x="1503948" y="1633263"/>
            <a:ext cx="7420134" cy="941796"/>
          </a:xfrm>
          <a:prstGeom prst="rect">
            <a:avLst/>
          </a:prstGeom>
        </p:spPr>
        <p:txBody>
          <a:bodyPr wrap="square">
            <a:spAutoFit/>
          </a:bodyPr>
          <a:lstStyle/>
          <a:p>
            <a:pPr algn="just">
              <a:lnSpc>
                <a:spcPct val="115000"/>
              </a:lnSpc>
              <a:spcAft>
                <a:spcPts val="0"/>
              </a:spcAft>
            </a:pPr>
            <a:r>
              <a:rPr lang="pl-PL" sz="2400">
                <a:latin typeface="+mj-lt"/>
                <a:ea typeface="Times New Roman" panose="02020603050405020304" pitchFamily="18" charset="0"/>
              </a:rPr>
              <a:t>Khâu có qui luật chuyển động biết trước gọi là khâu dẫn, các khâu động còn lại là khâu bị dẫn.</a:t>
            </a:r>
            <a:endParaRPr lang="en-US" sz="1400">
              <a:effectLst/>
              <a:latin typeface="+mj-lt"/>
              <a:ea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1847919" y="4622800"/>
            <a:ext cx="6271752" cy="2188146"/>
          </a:xfrm>
          <a:prstGeom prst="rect">
            <a:avLst/>
          </a:prstGeom>
        </p:spPr>
      </p:pic>
    </p:spTree>
    <p:extLst>
      <p:ext uri="{BB962C8B-B14F-4D97-AF65-F5344CB8AC3E}">
        <p14:creationId xmlns:p14="http://schemas.microsoft.com/office/powerpoint/2010/main" val="7067606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3775393" cy="523220"/>
          </a:xfrm>
          <a:prstGeom prst="rect">
            <a:avLst/>
          </a:prstGeom>
        </p:spPr>
        <p:txBody>
          <a:bodyPr wrap="none">
            <a:spAutoFit/>
          </a:bodyPr>
          <a:lstStyle/>
          <a:p>
            <a:pPr marL="571500" lvl="0" indent="-571500" fontAlgn="base">
              <a:buFont typeface="+mj-lt"/>
              <a:buAutoNum type="romanUcPeriod" startAt="3"/>
            </a:pPr>
            <a:r>
              <a:rPr lang="en-US" sz="2800" b="1" cap="all" smtClean="0">
                <a:solidFill>
                  <a:srgbClr val="FF0000"/>
                </a:solidFill>
                <a:effectLst>
                  <a:glow>
                    <a:srgbClr val="000000"/>
                  </a:glow>
                  <a:outerShdw sx="0" sy="0">
                    <a:srgbClr val="000000"/>
                  </a:outerShdw>
                  <a:reflection stA="0" endPos="0" fadeDir="0" sx="0" sy="0"/>
                </a:effectLst>
              </a:rPr>
              <a:t>Nhóm tĩnh định</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7435687"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Nhóm tĩnh định</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24</a:t>
            </a:fld>
            <a:endParaRPr lang="en-US"/>
          </a:p>
        </p:txBody>
      </p:sp>
      <p:sp>
        <p:nvSpPr>
          <p:cNvPr id="5" name="Rectangle 4"/>
          <p:cNvSpPr/>
          <p:nvPr/>
        </p:nvSpPr>
        <p:spPr>
          <a:xfrm>
            <a:off x="1635161" y="1541067"/>
            <a:ext cx="7298774" cy="830997"/>
          </a:xfrm>
          <a:prstGeom prst="rect">
            <a:avLst/>
          </a:prstGeom>
        </p:spPr>
        <p:txBody>
          <a:bodyPr wrap="square">
            <a:spAutoFit/>
          </a:bodyPr>
          <a:lstStyle/>
          <a:p>
            <a:pPr algn="just"/>
            <a:r>
              <a:rPr lang="vi-VN" sz="2400">
                <a:solidFill>
                  <a:srgbClr val="000000"/>
                </a:solidFill>
              </a:rPr>
              <a:t>Một cơ cấu có </a:t>
            </a:r>
            <a:r>
              <a:rPr lang="vi-VN" sz="2400">
                <a:solidFill>
                  <a:srgbClr val="FF0000"/>
                </a:solidFill>
              </a:rPr>
              <a:t>W </a:t>
            </a:r>
            <a:r>
              <a:rPr lang="vi-VN" sz="2400">
                <a:solidFill>
                  <a:srgbClr val="000000"/>
                </a:solidFill>
              </a:rPr>
              <a:t>btd là cơ cấu được tạo thành bởi </a:t>
            </a:r>
            <a:r>
              <a:rPr lang="vi-VN" sz="2400">
                <a:solidFill>
                  <a:srgbClr val="FF0000"/>
                </a:solidFill>
              </a:rPr>
              <a:t>W </a:t>
            </a:r>
            <a:r>
              <a:rPr lang="vi-VN" sz="2400">
                <a:solidFill>
                  <a:srgbClr val="000000"/>
                </a:solidFill>
              </a:rPr>
              <a:t>khâu dẫn và những </a:t>
            </a:r>
            <a:r>
              <a:rPr lang="vi-VN" sz="2400" smtClean="0">
                <a:solidFill>
                  <a:srgbClr val="000000"/>
                </a:solidFill>
              </a:rPr>
              <a:t>nhóm</a:t>
            </a:r>
            <a:r>
              <a:rPr lang="en-US" sz="2400" smtClean="0">
                <a:solidFill>
                  <a:srgbClr val="000000"/>
                </a:solidFill>
              </a:rPr>
              <a:t> </a:t>
            </a:r>
            <a:r>
              <a:rPr lang="vi-VN" sz="2400" smtClean="0">
                <a:solidFill>
                  <a:srgbClr val="000000"/>
                </a:solidFill>
              </a:rPr>
              <a:t>có </a:t>
            </a:r>
            <a:r>
              <a:rPr lang="vi-VN" sz="2400">
                <a:solidFill>
                  <a:srgbClr val="000000"/>
                </a:solidFill>
              </a:rPr>
              <a:t>btd </a:t>
            </a:r>
            <a:r>
              <a:rPr lang="vi-VN" sz="2400" smtClean="0">
                <a:solidFill>
                  <a:srgbClr val="000000"/>
                </a:solidFill>
              </a:rPr>
              <a:t>bằng</a:t>
            </a:r>
            <a:r>
              <a:rPr lang="en-US" sz="2400" smtClean="0">
                <a:solidFill>
                  <a:srgbClr val="000000"/>
                </a:solidFill>
              </a:rPr>
              <a:t> </a:t>
            </a:r>
            <a:r>
              <a:rPr lang="en-US" sz="2400" b="1" smtClean="0">
                <a:solidFill>
                  <a:srgbClr val="FF0000"/>
                </a:solidFill>
              </a:rPr>
              <a:t>0</a:t>
            </a:r>
            <a:endParaRPr lang="en-US" sz="2400" b="1">
              <a:solidFill>
                <a:srgbClr val="FF0000"/>
              </a:solidFill>
            </a:endParaRPr>
          </a:p>
        </p:txBody>
      </p:sp>
      <p:pic>
        <p:nvPicPr>
          <p:cNvPr id="8" name="Picture 7"/>
          <p:cNvPicPr>
            <a:picLocks noChangeAspect="1"/>
          </p:cNvPicPr>
          <p:nvPr/>
        </p:nvPicPr>
        <p:blipFill>
          <a:blip r:embed="rId4"/>
          <a:stretch>
            <a:fillRect/>
          </a:stretch>
        </p:blipFill>
        <p:spPr>
          <a:xfrm>
            <a:off x="3719472" y="2531211"/>
            <a:ext cx="3430574" cy="778478"/>
          </a:xfrm>
          <a:prstGeom prst="rect">
            <a:avLst/>
          </a:prstGeom>
        </p:spPr>
      </p:pic>
      <p:sp>
        <p:nvSpPr>
          <p:cNvPr id="9" name="Rectangle 8"/>
          <p:cNvSpPr/>
          <p:nvPr/>
        </p:nvSpPr>
        <p:spPr>
          <a:xfrm>
            <a:off x="1139123" y="3592182"/>
            <a:ext cx="7834184" cy="1200329"/>
          </a:xfrm>
          <a:prstGeom prst="rect">
            <a:avLst/>
          </a:prstGeom>
        </p:spPr>
        <p:txBody>
          <a:bodyPr wrap="square">
            <a:spAutoFit/>
          </a:bodyPr>
          <a:lstStyle/>
          <a:p>
            <a:pPr algn="just"/>
            <a:r>
              <a:rPr lang="vi-VN" sz="2400">
                <a:solidFill>
                  <a:srgbClr val="000000"/>
                </a:solidFill>
              </a:rPr>
              <a:t>Nhóm tĩnh định là </a:t>
            </a:r>
            <a:r>
              <a:rPr lang="vi-VN" sz="2400" smtClean="0">
                <a:solidFill>
                  <a:srgbClr val="000000"/>
                </a:solidFill>
              </a:rPr>
              <a:t>nhóm có </a:t>
            </a:r>
            <a:r>
              <a:rPr lang="vi-VN" sz="2400">
                <a:solidFill>
                  <a:srgbClr val="000000"/>
                </a:solidFill>
              </a:rPr>
              <a:t>bậc tự do </a:t>
            </a:r>
            <a:r>
              <a:rPr lang="vi-VN" sz="2400" smtClean="0">
                <a:solidFill>
                  <a:srgbClr val="000000"/>
                </a:solidFill>
              </a:rPr>
              <a:t>bằng</a:t>
            </a:r>
            <a:r>
              <a:rPr lang="en-US" sz="2400" smtClean="0">
                <a:solidFill>
                  <a:srgbClr val="000000"/>
                </a:solidFill>
              </a:rPr>
              <a:t> 0</a:t>
            </a:r>
            <a:r>
              <a:rPr lang="vi-VN" sz="2400" smtClean="0">
                <a:solidFill>
                  <a:srgbClr val="000000"/>
                </a:solidFill>
              </a:rPr>
              <a:t> </a:t>
            </a:r>
            <a:r>
              <a:rPr lang="vi-VN" sz="2400">
                <a:solidFill>
                  <a:srgbClr val="000000"/>
                </a:solidFill>
              </a:rPr>
              <a:t>và phải tối giản (tức là không thể chia </a:t>
            </a:r>
            <a:r>
              <a:rPr lang="vi-VN" sz="2400" smtClean="0">
                <a:solidFill>
                  <a:srgbClr val="000000"/>
                </a:solidFill>
              </a:rPr>
              <a:t>thành</a:t>
            </a:r>
            <a:r>
              <a:rPr lang="en-US" sz="2400" smtClean="0">
                <a:solidFill>
                  <a:srgbClr val="000000"/>
                </a:solidFill>
              </a:rPr>
              <a:t> </a:t>
            </a:r>
            <a:r>
              <a:rPr lang="vi-VN" sz="2400" smtClean="0">
                <a:solidFill>
                  <a:srgbClr val="000000"/>
                </a:solidFill>
              </a:rPr>
              <a:t>những </a:t>
            </a:r>
            <a:r>
              <a:rPr lang="vi-VN" sz="2400">
                <a:solidFill>
                  <a:srgbClr val="000000"/>
                </a:solidFill>
              </a:rPr>
              <a:t>nhóm nhỏ hơn </a:t>
            </a:r>
            <a:r>
              <a:rPr lang="vi-VN" sz="2400" smtClean="0">
                <a:solidFill>
                  <a:srgbClr val="000000"/>
                </a:solidFill>
              </a:rPr>
              <a:t>được</a:t>
            </a:r>
            <a:r>
              <a:rPr lang="en-US" sz="2400" smtClean="0">
                <a:solidFill>
                  <a:srgbClr val="000000"/>
                </a:solidFill>
              </a:rPr>
              <a:t> </a:t>
            </a:r>
            <a:r>
              <a:rPr lang="vi-VN" sz="2400" smtClean="0">
                <a:solidFill>
                  <a:srgbClr val="000000"/>
                </a:solidFill>
              </a:rPr>
              <a:t>nữa</a:t>
            </a:r>
            <a:r>
              <a:rPr lang="vi-VN" sz="2400">
                <a:solidFill>
                  <a:srgbClr val="000000"/>
                </a:solidFill>
              </a:rPr>
              <a:t>)</a:t>
            </a:r>
            <a:r>
              <a:rPr lang="vi-VN" sz="2400"/>
              <a:t> </a:t>
            </a:r>
            <a:endParaRPr lang="en-US" sz="2400"/>
          </a:p>
        </p:txBody>
      </p:sp>
      <p:sp>
        <p:nvSpPr>
          <p:cNvPr id="10" name="TextBox 9"/>
          <p:cNvSpPr txBox="1"/>
          <p:nvPr/>
        </p:nvSpPr>
        <p:spPr>
          <a:xfrm>
            <a:off x="1139123" y="4947026"/>
            <a:ext cx="7217334" cy="461665"/>
          </a:xfrm>
          <a:prstGeom prst="rect">
            <a:avLst/>
          </a:prstGeom>
          <a:noFill/>
        </p:spPr>
        <p:txBody>
          <a:bodyPr wrap="square" rtlCol="0">
            <a:spAutoFit/>
          </a:bodyPr>
          <a:lstStyle/>
          <a:p>
            <a:r>
              <a:rPr lang="en-US" sz="2400" smtClean="0"/>
              <a:t>Đối với cơ cấu phẳng chứa toàn khớp thấp</a:t>
            </a:r>
            <a:endParaRPr lang="en-US" sz="2400"/>
          </a:p>
        </p:txBody>
      </p:sp>
      <p:graphicFrame>
        <p:nvGraphicFramePr>
          <p:cNvPr id="11" name="Object 10"/>
          <p:cNvGraphicFramePr>
            <a:graphicFrameLocks noChangeAspect="1"/>
          </p:cNvGraphicFramePr>
          <p:nvPr>
            <p:extLst>
              <p:ext uri="{D42A27DB-BD31-4B8C-83A1-F6EECF244321}">
                <p14:modId xmlns:p14="http://schemas.microsoft.com/office/powerpoint/2010/main" val="263444795"/>
              </p:ext>
            </p:extLst>
          </p:nvPr>
        </p:nvGraphicFramePr>
        <p:xfrm>
          <a:off x="2382729" y="5503216"/>
          <a:ext cx="2673486" cy="566150"/>
        </p:xfrm>
        <a:graphic>
          <a:graphicData uri="http://schemas.openxmlformats.org/presentationml/2006/ole">
            <mc:AlternateContent xmlns:mc="http://schemas.openxmlformats.org/markup-compatibility/2006">
              <mc:Choice xmlns:v="urn:schemas-microsoft-com:vml" Requires="v">
                <p:oleObj spid="_x0000_s6208" name="Equation" r:id="rId5" imgW="1079280" imgH="228600" progId="Equation.DSMT4">
                  <p:embed/>
                </p:oleObj>
              </mc:Choice>
              <mc:Fallback>
                <p:oleObj name="Equation" r:id="rId5" imgW="1079280" imgH="228600" progId="Equation.DSMT4">
                  <p:embed/>
                  <p:pic>
                    <p:nvPicPr>
                      <p:cNvPr id="0" name=""/>
                      <p:cNvPicPr/>
                      <p:nvPr/>
                    </p:nvPicPr>
                    <p:blipFill>
                      <a:blip r:embed="rId6"/>
                      <a:stretch>
                        <a:fillRect/>
                      </a:stretch>
                    </p:blipFill>
                    <p:spPr>
                      <a:xfrm>
                        <a:off x="2382729" y="5503216"/>
                        <a:ext cx="2673486" cy="566150"/>
                      </a:xfrm>
                      <a:prstGeom prst="rect">
                        <a:avLst/>
                      </a:prstGeom>
                      <a:ln>
                        <a:solidFill>
                          <a:srgbClr val="FF0000"/>
                        </a:solidFill>
                      </a:ln>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464185658"/>
              </p:ext>
            </p:extLst>
          </p:nvPr>
        </p:nvGraphicFramePr>
        <p:xfrm>
          <a:off x="2476500" y="2616200"/>
          <a:ext cx="914400" cy="198438"/>
        </p:xfrm>
        <a:graphic>
          <a:graphicData uri="http://schemas.openxmlformats.org/presentationml/2006/ole">
            <mc:AlternateContent xmlns:mc="http://schemas.openxmlformats.org/markup-compatibility/2006">
              <mc:Choice xmlns:v="urn:schemas-microsoft-com:vml" Requires="v">
                <p:oleObj spid="_x0000_s6209" name="Equation" r:id="rId7" imgW="914400" imgH="198720" progId="Equation.DSMT4">
                  <p:embed/>
                </p:oleObj>
              </mc:Choice>
              <mc:Fallback>
                <p:oleObj name="Equation" r:id="rId7" imgW="914400" imgH="198720" progId="Equation.DSMT4">
                  <p:embed/>
                  <p:pic>
                    <p:nvPicPr>
                      <p:cNvPr id="0" name=""/>
                      <p:cNvPicPr/>
                      <p:nvPr/>
                    </p:nvPicPr>
                    <p:blipFill>
                      <a:blip r:embed="rId8"/>
                      <a:stretch>
                        <a:fillRect/>
                      </a:stretch>
                    </p:blipFill>
                    <p:spPr>
                      <a:xfrm>
                        <a:off x="2476500" y="2616200"/>
                        <a:ext cx="914400" cy="198438"/>
                      </a:xfrm>
                      <a:prstGeom prst="rect">
                        <a:avLst/>
                      </a:prstGeom>
                    </p:spPr>
                  </p:pic>
                </p:oleObj>
              </mc:Fallback>
            </mc:AlternateContent>
          </a:graphicData>
        </a:graphic>
      </p:graphicFrame>
      <p:pic>
        <p:nvPicPr>
          <p:cNvPr id="14" name="Picture 13"/>
          <p:cNvPicPr>
            <a:picLocks noChangeAspect="1"/>
          </p:cNvPicPr>
          <p:nvPr/>
        </p:nvPicPr>
        <p:blipFill>
          <a:blip r:embed="rId9"/>
          <a:stretch>
            <a:fillRect/>
          </a:stretch>
        </p:blipFill>
        <p:spPr>
          <a:xfrm>
            <a:off x="5288692" y="5966199"/>
            <a:ext cx="3276228" cy="761378"/>
          </a:xfrm>
          <a:prstGeom prst="rect">
            <a:avLst/>
          </a:prstGeom>
        </p:spPr>
      </p:pic>
    </p:spTree>
    <p:extLst>
      <p:ext uri="{BB962C8B-B14F-4D97-AF65-F5344CB8AC3E}">
        <p14:creationId xmlns:p14="http://schemas.microsoft.com/office/powerpoint/2010/main" val="18950063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3775393" cy="523220"/>
          </a:xfrm>
          <a:prstGeom prst="rect">
            <a:avLst/>
          </a:prstGeom>
        </p:spPr>
        <p:txBody>
          <a:bodyPr wrap="none">
            <a:spAutoFit/>
          </a:bodyPr>
          <a:lstStyle/>
          <a:p>
            <a:pPr marL="571500" lvl="0" indent="-571500" fontAlgn="base">
              <a:buFont typeface="+mj-lt"/>
              <a:buAutoNum type="romanUcPeriod" startAt="3"/>
            </a:pPr>
            <a:r>
              <a:rPr lang="en-US" sz="2800" b="1" cap="all" smtClean="0">
                <a:solidFill>
                  <a:srgbClr val="FF0000"/>
                </a:solidFill>
                <a:effectLst>
                  <a:glow>
                    <a:srgbClr val="000000"/>
                  </a:glow>
                  <a:outerShdw sx="0" sy="0">
                    <a:srgbClr val="000000"/>
                  </a:outerShdw>
                  <a:reflection stA="0" endPos="0" fadeDir="0" sx="0" sy="0"/>
                </a:effectLst>
              </a:rPr>
              <a:t>Nhóm tĩnh định</a:t>
            </a:r>
            <a:endParaRPr lang="en-US" sz="2800" b="1" cap="all">
              <a:solidFill>
                <a:srgbClr val="FF0000"/>
              </a:solidFill>
              <a:effectLst>
                <a:glow>
                  <a:srgbClr val="000000"/>
                </a:glow>
                <a:outerShdw sx="0" sy="0">
                  <a:srgbClr val="000000"/>
                </a:outerShdw>
                <a:reflection stA="0" endPos="0" fadeDir="0" sx="0" sy="0"/>
              </a:effectLst>
            </a:endParaRPr>
          </a:p>
        </p:txBody>
      </p:sp>
      <p:sp>
        <p:nvSpPr>
          <p:cNvPr id="2" name="TextBox 1"/>
          <p:cNvSpPr txBox="1"/>
          <p:nvPr/>
        </p:nvSpPr>
        <p:spPr>
          <a:xfrm>
            <a:off x="1635161" y="925157"/>
            <a:ext cx="7435687"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Nguyên tắc tách nhóm</a:t>
            </a:r>
            <a:endParaRPr lang="en-US" sz="2800" b="1">
              <a:solidFill>
                <a:srgbClr val="0000FF"/>
              </a:solidFill>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25</a:t>
            </a:fld>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464185658"/>
              </p:ext>
            </p:extLst>
          </p:nvPr>
        </p:nvGraphicFramePr>
        <p:xfrm>
          <a:off x="2476500" y="2616200"/>
          <a:ext cx="914400" cy="198438"/>
        </p:xfrm>
        <a:graphic>
          <a:graphicData uri="http://schemas.openxmlformats.org/presentationml/2006/ole">
            <mc:AlternateContent xmlns:mc="http://schemas.openxmlformats.org/markup-compatibility/2006">
              <mc:Choice xmlns:v="urn:schemas-microsoft-com:vml" Requires="v">
                <p:oleObj spid="_x0000_s7198" name="Equation" r:id="rId4" imgW="914400" imgH="198720" progId="Equation.DSMT4">
                  <p:embed/>
                </p:oleObj>
              </mc:Choice>
              <mc:Fallback>
                <p:oleObj name="Equation" r:id="rId4" imgW="914400" imgH="198720" progId="Equation.DSMT4">
                  <p:embed/>
                  <p:pic>
                    <p:nvPicPr>
                      <p:cNvPr id="13" name="Object 12"/>
                      <p:cNvPicPr/>
                      <p:nvPr/>
                    </p:nvPicPr>
                    <p:blipFill>
                      <a:blip r:embed="rId5"/>
                      <a:stretch>
                        <a:fillRect/>
                      </a:stretch>
                    </p:blipFill>
                    <p:spPr>
                      <a:xfrm>
                        <a:off x="2476500" y="2616200"/>
                        <a:ext cx="914400" cy="198438"/>
                      </a:xfrm>
                      <a:prstGeom prst="rect">
                        <a:avLst/>
                      </a:prstGeom>
                    </p:spPr>
                  </p:pic>
                </p:oleObj>
              </mc:Fallback>
            </mc:AlternateContent>
          </a:graphicData>
        </a:graphic>
      </p:graphicFrame>
      <p:sp>
        <p:nvSpPr>
          <p:cNvPr id="3" name="Rectangle 2"/>
          <p:cNvSpPr/>
          <p:nvPr/>
        </p:nvSpPr>
        <p:spPr>
          <a:xfrm>
            <a:off x="1004785" y="1635571"/>
            <a:ext cx="7731442" cy="3139321"/>
          </a:xfrm>
          <a:prstGeom prst="rect">
            <a:avLst/>
          </a:prstGeom>
        </p:spPr>
        <p:txBody>
          <a:bodyPr wrap="square">
            <a:spAutoFit/>
          </a:bodyPr>
          <a:lstStyle/>
          <a:p>
            <a:pPr marL="342900" indent="-342900" algn="just">
              <a:spcBef>
                <a:spcPts val="600"/>
              </a:spcBef>
              <a:spcAft>
                <a:spcPts val="600"/>
              </a:spcAft>
              <a:buClr>
                <a:srgbClr val="FF0000"/>
              </a:buClr>
              <a:buFont typeface="Wingdings" panose="05000000000000000000" pitchFamily="2" charset="2"/>
              <a:buChar char="Ø"/>
            </a:pPr>
            <a:r>
              <a:rPr lang="vi-VN" sz="2400" smtClean="0">
                <a:solidFill>
                  <a:srgbClr val="000000"/>
                </a:solidFill>
              </a:rPr>
              <a:t>Chọn </a:t>
            </a:r>
            <a:r>
              <a:rPr lang="vi-VN" sz="2400">
                <a:solidFill>
                  <a:srgbClr val="000000"/>
                </a:solidFill>
              </a:rPr>
              <a:t>trước khâu dẫn và </a:t>
            </a:r>
            <a:r>
              <a:rPr lang="vi-VN" sz="2400" smtClean="0">
                <a:solidFill>
                  <a:srgbClr val="000000"/>
                </a:solidFill>
              </a:rPr>
              <a:t>giá</a:t>
            </a:r>
            <a:endParaRPr lang="en-US" sz="2400" smtClean="0">
              <a:solidFill>
                <a:srgbClr val="000000"/>
              </a:solidFill>
            </a:endParaRPr>
          </a:p>
          <a:p>
            <a:pPr marL="342900" indent="-342900" algn="just">
              <a:spcBef>
                <a:spcPts val="600"/>
              </a:spcBef>
              <a:spcAft>
                <a:spcPts val="600"/>
              </a:spcAft>
              <a:buClr>
                <a:srgbClr val="FF0000"/>
              </a:buClr>
              <a:buFont typeface="Wingdings" panose="05000000000000000000" pitchFamily="2" charset="2"/>
              <a:buChar char="Ø"/>
            </a:pPr>
            <a:r>
              <a:rPr lang="vi-VN" sz="2400" smtClean="0">
                <a:solidFill>
                  <a:srgbClr val="000000"/>
                </a:solidFill>
              </a:rPr>
              <a:t>Sau </a:t>
            </a:r>
            <a:r>
              <a:rPr lang="vi-VN" sz="2400">
                <a:solidFill>
                  <a:srgbClr val="000000"/>
                </a:solidFill>
              </a:rPr>
              <a:t>khi tách nhóm, phần còn lại phải là 1 cơ cấu </a:t>
            </a:r>
            <a:r>
              <a:rPr lang="vi-VN" sz="2400" smtClean="0">
                <a:solidFill>
                  <a:srgbClr val="000000"/>
                </a:solidFill>
              </a:rPr>
              <a:t>hoàn</a:t>
            </a:r>
            <a:r>
              <a:rPr lang="en-US" sz="2400" smtClean="0">
                <a:solidFill>
                  <a:srgbClr val="000000"/>
                </a:solidFill>
              </a:rPr>
              <a:t> </a:t>
            </a:r>
            <a:r>
              <a:rPr lang="vi-VN" sz="2400" smtClean="0">
                <a:solidFill>
                  <a:srgbClr val="000000"/>
                </a:solidFill>
              </a:rPr>
              <a:t>chỉnh </a:t>
            </a:r>
            <a:r>
              <a:rPr lang="vi-VN" sz="2400">
                <a:solidFill>
                  <a:srgbClr val="000000"/>
                </a:solidFill>
              </a:rPr>
              <a:t>hoặc khâu </a:t>
            </a:r>
            <a:r>
              <a:rPr lang="vi-VN" sz="2400" smtClean="0">
                <a:solidFill>
                  <a:srgbClr val="000000"/>
                </a:solidFill>
              </a:rPr>
              <a:t>dẫn</a:t>
            </a:r>
            <a:endParaRPr lang="en-US" sz="2400" smtClean="0">
              <a:solidFill>
                <a:srgbClr val="000000"/>
              </a:solidFill>
            </a:endParaRPr>
          </a:p>
          <a:p>
            <a:pPr marL="342900" indent="-342900" algn="just">
              <a:spcBef>
                <a:spcPts val="600"/>
              </a:spcBef>
              <a:spcAft>
                <a:spcPts val="600"/>
              </a:spcAft>
              <a:buClr>
                <a:srgbClr val="FF0000"/>
              </a:buClr>
              <a:buFont typeface="Wingdings" panose="05000000000000000000" pitchFamily="2" charset="2"/>
              <a:buChar char="Ø"/>
            </a:pPr>
            <a:r>
              <a:rPr lang="vi-VN" sz="2400" smtClean="0">
                <a:solidFill>
                  <a:srgbClr val="000000"/>
                </a:solidFill>
              </a:rPr>
              <a:t>Tách </a:t>
            </a:r>
            <a:r>
              <a:rPr lang="vi-VN" sz="2400">
                <a:solidFill>
                  <a:srgbClr val="000000"/>
                </a:solidFill>
              </a:rPr>
              <a:t>những nhóm ở xa khâu dẫn trước rồi dần </a:t>
            </a:r>
            <a:r>
              <a:rPr lang="vi-VN" sz="2400" smtClean="0">
                <a:solidFill>
                  <a:srgbClr val="000000"/>
                </a:solidFill>
              </a:rPr>
              <a:t>đến</a:t>
            </a:r>
            <a:r>
              <a:rPr lang="en-US" sz="2400" smtClean="0">
                <a:solidFill>
                  <a:srgbClr val="000000"/>
                </a:solidFill>
              </a:rPr>
              <a:t> </a:t>
            </a:r>
            <a:r>
              <a:rPr lang="vi-VN" sz="2400" smtClean="0">
                <a:solidFill>
                  <a:srgbClr val="000000"/>
                </a:solidFill>
              </a:rPr>
              <a:t>những </a:t>
            </a:r>
            <a:r>
              <a:rPr lang="vi-VN" sz="2400">
                <a:solidFill>
                  <a:srgbClr val="000000"/>
                </a:solidFill>
              </a:rPr>
              <a:t>nhóm ở gần </a:t>
            </a:r>
            <a:r>
              <a:rPr lang="vi-VN" sz="2400" smtClean="0">
                <a:solidFill>
                  <a:srgbClr val="000000"/>
                </a:solidFill>
              </a:rPr>
              <a:t>hơn</a:t>
            </a:r>
            <a:endParaRPr lang="en-US" sz="2400" smtClean="0">
              <a:solidFill>
                <a:srgbClr val="000000"/>
              </a:solidFill>
            </a:endParaRPr>
          </a:p>
          <a:p>
            <a:pPr marL="342900" indent="-342900" algn="just">
              <a:spcBef>
                <a:spcPts val="600"/>
              </a:spcBef>
              <a:spcAft>
                <a:spcPts val="600"/>
              </a:spcAft>
              <a:buClr>
                <a:srgbClr val="FF0000"/>
              </a:buClr>
              <a:buFont typeface="Wingdings" panose="05000000000000000000" pitchFamily="2" charset="2"/>
              <a:buChar char="Ø"/>
            </a:pPr>
            <a:r>
              <a:rPr lang="vi-VN" sz="2400" smtClean="0">
                <a:solidFill>
                  <a:srgbClr val="000000"/>
                </a:solidFill>
              </a:rPr>
              <a:t>Khi </a:t>
            </a:r>
            <a:r>
              <a:rPr lang="vi-VN" sz="2400">
                <a:solidFill>
                  <a:srgbClr val="000000"/>
                </a:solidFill>
              </a:rPr>
              <a:t>tách nhóm, thử tách những nhóm đơn giản </a:t>
            </a:r>
            <a:r>
              <a:rPr lang="vi-VN" sz="2400" smtClean="0">
                <a:solidFill>
                  <a:srgbClr val="000000"/>
                </a:solidFill>
              </a:rPr>
              <a:t>trước,</a:t>
            </a:r>
            <a:r>
              <a:rPr lang="en-US" sz="2400" smtClean="0">
                <a:solidFill>
                  <a:srgbClr val="000000"/>
                </a:solidFill>
              </a:rPr>
              <a:t> </a:t>
            </a:r>
            <a:r>
              <a:rPr lang="vi-VN" sz="2400" smtClean="0">
                <a:solidFill>
                  <a:srgbClr val="000000"/>
                </a:solidFill>
              </a:rPr>
              <a:t>nhóm </a:t>
            </a:r>
            <a:r>
              <a:rPr lang="vi-VN" sz="2400">
                <a:solidFill>
                  <a:srgbClr val="000000"/>
                </a:solidFill>
              </a:rPr>
              <a:t>phức tạp sau</a:t>
            </a:r>
            <a:r>
              <a:rPr lang="vi-VN" sz="2400"/>
              <a:t> </a:t>
            </a:r>
            <a:endParaRPr lang="en-US" sz="2400"/>
          </a:p>
        </p:txBody>
      </p:sp>
      <p:pic>
        <p:nvPicPr>
          <p:cNvPr id="6" name="Picture 5"/>
          <p:cNvPicPr>
            <a:picLocks noChangeAspect="1"/>
          </p:cNvPicPr>
          <p:nvPr/>
        </p:nvPicPr>
        <p:blipFill>
          <a:blip r:embed="rId6"/>
          <a:stretch>
            <a:fillRect/>
          </a:stretch>
        </p:blipFill>
        <p:spPr>
          <a:xfrm>
            <a:off x="1680740" y="4696888"/>
            <a:ext cx="2423482" cy="2117266"/>
          </a:xfrm>
          <a:prstGeom prst="rect">
            <a:avLst/>
          </a:prstGeom>
        </p:spPr>
      </p:pic>
      <p:pic>
        <p:nvPicPr>
          <p:cNvPr id="7" name="Picture 6"/>
          <p:cNvPicPr>
            <a:picLocks noChangeAspect="1"/>
          </p:cNvPicPr>
          <p:nvPr/>
        </p:nvPicPr>
        <p:blipFill>
          <a:blip r:embed="rId7"/>
          <a:stretch>
            <a:fillRect/>
          </a:stretch>
        </p:blipFill>
        <p:spPr>
          <a:xfrm>
            <a:off x="5664414" y="4425796"/>
            <a:ext cx="2486025" cy="2228850"/>
          </a:xfrm>
          <a:prstGeom prst="rect">
            <a:avLst/>
          </a:prstGeom>
        </p:spPr>
      </p:pic>
    </p:spTree>
    <p:extLst>
      <p:ext uri="{BB962C8B-B14F-4D97-AF65-F5344CB8AC3E}">
        <p14:creationId xmlns:p14="http://schemas.microsoft.com/office/powerpoint/2010/main" val="11719337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inVertical)">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circle(in)">
                                      <p:cBhvr>
                                        <p:cTn id="4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26</a:t>
            </a:fld>
            <a:endParaRPr lang="en-US"/>
          </a:p>
        </p:txBody>
      </p:sp>
    </p:spTree>
    <p:extLst>
      <p:ext uri="{BB962C8B-B14F-4D97-AF65-F5344CB8AC3E}">
        <p14:creationId xmlns:p14="http://schemas.microsoft.com/office/powerpoint/2010/main" val="779728781"/>
      </p:ext>
    </p:extLst>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35FA2445-525B-414B-A34A-AD2370101C55}" vid="{814F82BA-EC32-42B0-95F4-E4A3F36E4839}"/>
    </a:ext>
  </a:ext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eme manufacturing">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Custom 1">
      <a:majorFont>
        <a:latin typeface="Tohama"/>
        <a:ea typeface=""/>
        <a:cs typeface=""/>
      </a:majorFont>
      <a:minorFont>
        <a:latin typeface="Tohama"/>
        <a:ea typeface=""/>
        <a:cs typeface=""/>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extLst>
    <a:ext uri="{05A4C25C-085E-4340-85A3-A5531E510DB2}">
      <thm15:themeFamily xmlns:thm15="http://schemas.microsoft.com/office/thememl/2012/main" name="Theme manufacturing" id="{879E7E85-0FFA-406F-9151-26A26153907D}" vid="{286E62D9-E86A-4CD4-9ABD-9A451ECA147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6137</TotalTime>
  <Words>1105</Words>
  <Application>Microsoft Office PowerPoint</Application>
  <PresentationFormat>On-screen Show (4:3)</PresentationFormat>
  <Paragraphs>169</Paragraphs>
  <Slides>26</Slides>
  <Notes>22</Notes>
  <HiddenSlides>0</HiddenSlides>
  <MMClips>0</MMClips>
  <ScaleCrop>false</ScaleCrop>
  <HeadingPairs>
    <vt:vector size="8" baseType="variant">
      <vt:variant>
        <vt:lpstr>Fonts Used</vt:lpstr>
      </vt:variant>
      <vt:variant>
        <vt:i4>18</vt:i4>
      </vt:variant>
      <vt:variant>
        <vt:lpstr>Theme</vt:lpstr>
      </vt:variant>
      <vt:variant>
        <vt:i4>3</vt:i4>
      </vt:variant>
      <vt:variant>
        <vt:lpstr>Embedded OLE Servers</vt:lpstr>
      </vt:variant>
      <vt:variant>
        <vt:i4>1</vt:i4>
      </vt:variant>
      <vt:variant>
        <vt:lpstr>Slide Titles</vt:lpstr>
      </vt:variant>
      <vt:variant>
        <vt:i4>26</vt:i4>
      </vt:variant>
    </vt:vector>
  </HeadingPairs>
  <TitlesOfParts>
    <vt:vector size="48" baseType="lpstr">
      <vt:lpstr>Arial</vt:lpstr>
      <vt:lpstr>Calibri</vt:lpstr>
      <vt:lpstr>Calibri Light</vt:lpstr>
      <vt:lpstr>Garamond</vt:lpstr>
      <vt:lpstr>Gill Sans MT</vt:lpstr>
      <vt:lpstr>Symbol</vt:lpstr>
      <vt:lpstr>Tahoma</vt:lpstr>
      <vt:lpstr>Times New Roman</vt:lpstr>
      <vt:lpstr>Tohama</vt:lpstr>
      <vt:lpstr>TT9BF4ACCAtCID</vt:lpstr>
      <vt:lpstr>TTE152B228t00</vt:lpstr>
      <vt:lpstr>TTE155C380t00</vt:lpstr>
      <vt:lpstr>TTE1852228t00</vt:lpstr>
      <vt:lpstr>TTE18F45E8t00</vt:lpstr>
      <vt:lpstr>Verdana</vt:lpstr>
      <vt:lpstr>VNI-Avo</vt:lpstr>
      <vt:lpstr>Wingdings</vt:lpstr>
      <vt:lpstr>Wingdings 2</vt:lpstr>
      <vt:lpstr>Theme1</vt:lpstr>
      <vt:lpstr>2_Default Design</vt:lpstr>
      <vt:lpstr>Theme manufacturing</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Tính bậc tự do của cơ cấu động cơ diesel </vt:lpstr>
      <vt:lpstr>Tính bậc tự do của cơ cấu sau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dc:title>
  <dc:creator>20703089@stu.hcmut.edu.vn</dc:creator>
  <cp:lastModifiedBy>THANH GIANG</cp:lastModifiedBy>
  <cp:revision>403</cp:revision>
  <cp:lastPrinted>2018-03-14T23:04:42Z</cp:lastPrinted>
  <dcterms:created xsi:type="dcterms:W3CDTF">2014-05-23T03:00:09Z</dcterms:created>
  <dcterms:modified xsi:type="dcterms:W3CDTF">2021-09-03T02:52:52Z</dcterms:modified>
</cp:coreProperties>
</file>