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1"/>
  </p:notesMasterIdLst>
  <p:sldIdLst>
    <p:sldId id="256" r:id="rId4"/>
    <p:sldId id="257" r:id="rId5"/>
    <p:sldId id="287" r:id="rId6"/>
    <p:sldId id="311" r:id="rId7"/>
    <p:sldId id="321" r:id="rId8"/>
    <p:sldId id="320" r:id="rId9"/>
    <p:sldId id="322" r:id="rId10"/>
    <p:sldId id="341" r:id="rId11"/>
    <p:sldId id="343" r:id="rId12"/>
    <p:sldId id="344" r:id="rId13"/>
    <p:sldId id="345" r:id="rId14"/>
    <p:sldId id="346" r:id="rId15"/>
    <p:sldId id="347" r:id="rId16"/>
    <p:sldId id="324" r:id="rId17"/>
    <p:sldId id="325" r:id="rId18"/>
    <p:sldId id="323" r:id="rId19"/>
    <p:sldId id="326" r:id="rId20"/>
    <p:sldId id="327" r:id="rId21"/>
    <p:sldId id="328" r:id="rId22"/>
    <p:sldId id="329" r:id="rId23"/>
    <p:sldId id="330" r:id="rId24"/>
    <p:sldId id="331" r:id="rId25"/>
    <p:sldId id="332" r:id="rId26"/>
    <p:sldId id="333" r:id="rId27"/>
    <p:sldId id="352" r:id="rId28"/>
    <p:sldId id="334" r:id="rId29"/>
    <p:sldId id="335" r:id="rId30"/>
    <p:sldId id="336" r:id="rId31"/>
    <p:sldId id="337" r:id="rId32"/>
    <p:sldId id="338" r:id="rId33"/>
    <p:sldId id="340" r:id="rId34"/>
    <p:sldId id="348" r:id="rId35"/>
    <p:sldId id="339" r:id="rId36"/>
    <p:sldId id="349" r:id="rId37"/>
    <p:sldId id="350" r:id="rId38"/>
    <p:sldId id="351" r:id="rId39"/>
    <p:sldId id="31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98" autoAdjust="0"/>
  </p:normalViewPr>
  <p:slideViewPr>
    <p:cSldViewPr snapToGrid="0">
      <p:cViewPr varScale="1">
        <p:scale>
          <a:sx n="86" d="100"/>
          <a:sy n="86" d="100"/>
        </p:scale>
        <p:origin x="15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1A9570-3F14-42C8-9528-5FC0103584F4}" type="doc">
      <dgm:prSet loTypeId="urn:microsoft.com/office/officeart/2005/8/layout/default" loCatId="list" qsTypeId="urn:microsoft.com/office/officeart/2005/8/quickstyle/simple2" qsCatId="simple" csTypeId="urn:microsoft.com/office/officeart/2005/8/colors/accent2_1" csCatId="accent2" phldr="1"/>
      <dgm:spPr/>
      <dgm:t>
        <a:bodyPr/>
        <a:lstStyle/>
        <a:p>
          <a:endParaRPr lang="en-US"/>
        </a:p>
      </dgm:t>
    </dgm:pt>
    <dgm:pt modelId="{CA4EB174-F484-495B-8486-EFB378E3AEBB}" type="pres">
      <dgm:prSet presAssocID="{D81A9570-3F14-42C8-9528-5FC0103584F4}" presName="diagram" presStyleCnt="0">
        <dgm:presLayoutVars>
          <dgm:dir/>
          <dgm:resizeHandles val="exact"/>
        </dgm:presLayoutVars>
      </dgm:prSet>
      <dgm:spPr/>
      <dgm:t>
        <a:bodyPr/>
        <a:lstStyle/>
        <a:p>
          <a:endParaRPr lang="en-US"/>
        </a:p>
      </dgm:t>
    </dgm:pt>
  </dgm:ptLst>
  <dgm:cxnLst>
    <dgm:cxn modelId="{CB411979-1D52-4A80-998F-0772FC3773ED}" type="presOf" srcId="{D81A9570-3F14-42C8-9528-5FC0103584F4}" destId="{CA4EB174-F484-495B-8486-EFB378E3AEBB}" srcOrd="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B471C1-6D5B-4525-9A48-51ABEE68FFAB}" type="datetimeFigureOut">
              <a:rPr lang="en-US" smtClean="0"/>
              <a:t>9/3/2021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FCBEB9-BE29-4ADA-A36A-6875E05AC1F8}" type="slidenum">
              <a:rPr lang="en-US" smtClean="0"/>
              <a:t>‹#›</a:t>
            </a:fld>
            <a:endParaRPr lang="en-US"/>
          </a:p>
        </p:txBody>
      </p:sp>
    </p:spTree>
    <p:extLst>
      <p:ext uri="{BB962C8B-B14F-4D97-AF65-F5344CB8AC3E}">
        <p14:creationId xmlns:p14="http://schemas.microsoft.com/office/powerpoint/2010/main" val="2586723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a:t>
            </a:fld>
            <a:endParaRPr lang="en-US"/>
          </a:p>
        </p:txBody>
      </p:sp>
    </p:spTree>
    <p:extLst>
      <p:ext uri="{BB962C8B-B14F-4D97-AF65-F5344CB8AC3E}">
        <p14:creationId xmlns:p14="http://schemas.microsoft.com/office/powerpoint/2010/main" val="3616275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a:t>
            </a:fld>
            <a:endParaRPr lang="en-US"/>
          </a:p>
        </p:txBody>
      </p:sp>
    </p:spTree>
    <p:extLst>
      <p:ext uri="{BB962C8B-B14F-4D97-AF65-F5344CB8AC3E}">
        <p14:creationId xmlns:p14="http://schemas.microsoft.com/office/powerpoint/2010/main" val="1026949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4</a:t>
            </a:fld>
            <a:endParaRPr lang="en-US"/>
          </a:p>
        </p:txBody>
      </p:sp>
    </p:spTree>
    <p:extLst>
      <p:ext uri="{BB962C8B-B14F-4D97-AF65-F5344CB8AC3E}">
        <p14:creationId xmlns:p14="http://schemas.microsoft.com/office/powerpoint/2010/main" val="1513906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5</a:t>
            </a:fld>
            <a:endParaRPr lang="en-US"/>
          </a:p>
        </p:txBody>
      </p:sp>
    </p:spTree>
    <p:extLst>
      <p:ext uri="{BB962C8B-B14F-4D97-AF65-F5344CB8AC3E}">
        <p14:creationId xmlns:p14="http://schemas.microsoft.com/office/powerpoint/2010/main" val="1493845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6</a:t>
            </a:fld>
            <a:endParaRPr lang="en-US"/>
          </a:p>
        </p:txBody>
      </p:sp>
    </p:spTree>
    <p:extLst>
      <p:ext uri="{BB962C8B-B14F-4D97-AF65-F5344CB8AC3E}">
        <p14:creationId xmlns:p14="http://schemas.microsoft.com/office/powerpoint/2010/main" val="4217703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7</a:t>
            </a:fld>
            <a:endParaRPr lang="en-US"/>
          </a:p>
        </p:txBody>
      </p:sp>
    </p:spTree>
    <p:extLst>
      <p:ext uri="{BB962C8B-B14F-4D97-AF65-F5344CB8AC3E}">
        <p14:creationId xmlns:p14="http://schemas.microsoft.com/office/powerpoint/2010/main" val="3344718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8</a:t>
            </a:fld>
            <a:endParaRPr lang="en-US"/>
          </a:p>
        </p:txBody>
      </p:sp>
    </p:spTree>
    <p:extLst>
      <p:ext uri="{BB962C8B-B14F-4D97-AF65-F5344CB8AC3E}">
        <p14:creationId xmlns:p14="http://schemas.microsoft.com/office/powerpoint/2010/main" val="3302270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9</a:t>
            </a:fld>
            <a:endParaRPr lang="en-US"/>
          </a:p>
        </p:txBody>
      </p:sp>
    </p:spTree>
    <p:extLst>
      <p:ext uri="{BB962C8B-B14F-4D97-AF65-F5344CB8AC3E}">
        <p14:creationId xmlns:p14="http://schemas.microsoft.com/office/powerpoint/2010/main" val="3417347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10</a:t>
            </a:fld>
            <a:endParaRPr lang="en-US"/>
          </a:p>
        </p:txBody>
      </p:sp>
    </p:spTree>
    <p:extLst>
      <p:ext uri="{BB962C8B-B14F-4D97-AF65-F5344CB8AC3E}">
        <p14:creationId xmlns:p14="http://schemas.microsoft.com/office/powerpoint/2010/main" val="1528774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11</a:t>
            </a:fld>
            <a:endParaRPr lang="en-US"/>
          </a:p>
        </p:txBody>
      </p:sp>
    </p:spTree>
    <p:extLst>
      <p:ext uri="{BB962C8B-B14F-4D97-AF65-F5344CB8AC3E}">
        <p14:creationId xmlns:p14="http://schemas.microsoft.com/office/powerpoint/2010/main" val="216369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12</a:t>
            </a:fld>
            <a:endParaRPr lang="en-US"/>
          </a:p>
        </p:txBody>
      </p:sp>
    </p:spTree>
    <p:extLst>
      <p:ext uri="{BB962C8B-B14F-4D97-AF65-F5344CB8AC3E}">
        <p14:creationId xmlns:p14="http://schemas.microsoft.com/office/powerpoint/2010/main" val="12893536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13</a:t>
            </a:fld>
            <a:endParaRPr lang="en-US"/>
          </a:p>
        </p:txBody>
      </p:sp>
    </p:spTree>
    <p:extLst>
      <p:ext uri="{BB962C8B-B14F-4D97-AF65-F5344CB8AC3E}">
        <p14:creationId xmlns:p14="http://schemas.microsoft.com/office/powerpoint/2010/main" val="34459020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14</a:t>
            </a:fld>
            <a:endParaRPr lang="en-US"/>
          </a:p>
        </p:txBody>
      </p:sp>
    </p:spTree>
    <p:extLst>
      <p:ext uri="{BB962C8B-B14F-4D97-AF65-F5344CB8AC3E}">
        <p14:creationId xmlns:p14="http://schemas.microsoft.com/office/powerpoint/2010/main" val="1440714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15</a:t>
            </a:fld>
            <a:endParaRPr lang="en-US"/>
          </a:p>
        </p:txBody>
      </p:sp>
    </p:spTree>
    <p:extLst>
      <p:ext uri="{BB962C8B-B14F-4D97-AF65-F5344CB8AC3E}">
        <p14:creationId xmlns:p14="http://schemas.microsoft.com/office/powerpoint/2010/main" val="1903155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16</a:t>
            </a:fld>
            <a:endParaRPr lang="en-US"/>
          </a:p>
        </p:txBody>
      </p:sp>
    </p:spTree>
    <p:extLst>
      <p:ext uri="{BB962C8B-B14F-4D97-AF65-F5344CB8AC3E}">
        <p14:creationId xmlns:p14="http://schemas.microsoft.com/office/powerpoint/2010/main" val="340701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17</a:t>
            </a:fld>
            <a:endParaRPr lang="en-US"/>
          </a:p>
        </p:txBody>
      </p:sp>
    </p:spTree>
    <p:extLst>
      <p:ext uri="{BB962C8B-B14F-4D97-AF65-F5344CB8AC3E}">
        <p14:creationId xmlns:p14="http://schemas.microsoft.com/office/powerpoint/2010/main" val="3159066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18</a:t>
            </a:fld>
            <a:endParaRPr lang="en-US"/>
          </a:p>
        </p:txBody>
      </p:sp>
    </p:spTree>
    <p:extLst>
      <p:ext uri="{BB962C8B-B14F-4D97-AF65-F5344CB8AC3E}">
        <p14:creationId xmlns:p14="http://schemas.microsoft.com/office/powerpoint/2010/main" val="760800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19</a:t>
            </a:fld>
            <a:endParaRPr lang="en-US"/>
          </a:p>
        </p:txBody>
      </p:sp>
    </p:spTree>
    <p:extLst>
      <p:ext uri="{BB962C8B-B14F-4D97-AF65-F5344CB8AC3E}">
        <p14:creationId xmlns:p14="http://schemas.microsoft.com/office/powerpoint/2010/main" val="2382919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20</a:t>
            </a:fld>
            <a:endParaRPr lang="en-US"/>
          </a:p>
        </p:txBody>
      </p:sp>
    </p:spTree>
    <p:extLst>
      <p:ext uri="{BB962C8B-B14F-4D97-AF65-F5344CB8AC3E}">
        <p14:creationId xmlns:p14="http://schemas.microsoft.com/office/powerpoint/2010/main" val="3325815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21</a:t>
            </a:fld>
            <a:endParaRPr lang="en-US"/>
          </a:p>
        </p:txBody>
      </p:sp>
    </p:spTree>
    <p:extLst>
      <p:ext uri="{BB962C8B-B14F-4D97-AF65-F5344CB8AC3E}">
        <p14:creationId xmlns:p14="http://schemas.microsoft.com/office/powerpoint/2010/main" val="844668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22</a:t>
            </a:fld>
            <a:endParaRPr lang="en-US"/>
          </a:p>
        </p:txBody>
      </p:sp>
    </p:spTree>
    <p:extLst>
      <p:ext uri="{BB962C8B-B14F-4D97-AF65-F5344CB8AC3E}">
        <p14:creationId xmlns:p14="http://schemas.microsoft.com/office/powerpoint/2010/main" val="2016088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23</a:t>
            </a:fld>
            <a:endParaRPr lang="en-US"/>
          </a:p>
        </p:txBody>
      </p:sp>
    </p:spTree>
    <p:extLst>
      <p:ext uri="{BB962C8B-B14F-4D97-AF65-F5344CB8AC3E}">
        <p14:creationId xmlns:p14="http://schemas.microsoft.com/office/powerpoint/2010/main" val="38105762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24</a:t>
            </a:fld>
            <a:endParaRPr lang="en-US"/>
          </a:p>
        </p:txBody>
      </p:sp>
    </p:spTree>
    <p:extLst>
      <p:ext uri="{BB962C8B-B14F-4D97-AF65-F5344CB8AC3E}">
        <p14:creationId xmlns:p14="http://schemas.microsoft.com/office/powerpoint/2010/main" val="1084516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25</a:t>
            </a:fld>
            <a:endParaRPr lang="en-US"/>
          </a:p>
        </p:txBody>
      </p:sp>
    </p:spTree>
    <p:extLst>
      <p:ext uri="{BB962C8B-B14F-4D97-AF65-F5344CB8AC3E}">
        <p14:creationId xmlns:p14="http://schemas.microsoft.com/office/powerpoint/2010/main" val="3353343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Bánh</a:t>
            </a:r>
            <a:r>
              <a:rPr lang="en-US" baseline="0" smtClean="0"/>
              <a:t> Z</a:t>
            </a:r>
            <a:r>
              <a:rPr lang="en-US" baseline="-25000" smtClean="0"/>
              <a:t>1  </a:t>
            </a:r>
            <a:r>
              <a:rPr lang="en-US" baseline="0" smtClean="0"/>
              <a:t>quay quanh trục tâm O</a:t>
            </a:r>
            <a:r>
              <a:rPr lang="en-US" baseline="-25000" smtClean="0"/>
              <a:t>1 </a:t>
            </a:r>
            <a:r>
              <a:rPr lang="en-US" baseline="0" smtClean="0"/>
              <a:t>cố định với vận tốc </a:t>
            </a:r>
            <a:r>
              <a:rPr lang="en-US" sz="2000" baseline="0" smtClean="0">
                <a:sym typeface="Symbol" panose="05050102010706020507" pitchFamily="18" charset="2"/>
              </a:rPr>
              <a:t></a:t>
            </a:r>
            <a:r>
              <a:rPr lang="en-US" baseline="-25000" smtClean="0"/>
              <a:t>1</a:t>
            </a:r>
            <a:r>
              <a:rPr lang="en-US" baseline="0" smtClean="0"/>
              <a:t>. Cần C quay quanh trục OC trùng O</a:t>
            </a:r>
            <a:r>
              <a:rPr lang="en-US" baseline="-25000" smtClean="0"/>
              <a:t>1</a:t>
            </a:r>
            <a:r>
              <a:rPr lang="en-US" baseline="0" smtClean="0"/>
              <a:t> vận tốc gốc </a:t>
            </a:r>
            <a:r>
              <a:rPr lang="en-US" sz="1200" baseline="0" smtClean="0">
                <a:sym typeface="Symbol" panose="05050102010706020507" pitchFamily="18" charset="2"/>
              </a:rPr>
              <a:t></a:t>
            </a:r>
            <a:r>
              <a:rPr lang="en-US" baseline="-25000" smtClean="0"/>
              <a:t>C</a:t>
            </a:r>
            <a:r>
              <a:rPr lang="en-US" baseline="0" smtClean="0"/>
              <a:t>. Do tác dụng của cần C, bánh Z</a:t>
            </a:r>
            <a:r>
              <a:rPr lang="en-US" baseline="-25000" smtClean="0"/>
              <a:t>2</a:t>
            </a:r>
            <a:r>
              <a:rPr lang="en-US" baseline="0" smtClean="0"/>
              <a:t> vừa quanh trục O</a:t>
            </a:r>
            <a:r>
              <a:rPr lang="en-US" baseline="-25000" smtClean="0"/>
              <a:t>2</a:t>
            </a:r>
            <a:r>
              <a:rPr lang="en-US" baseline="0" smtClean="0"/>
              <a:t> của nó, vừa quay quanh trục O</a:t>
            </a:r>
            <a:r>
              <a:rPr lang="en-US" baseline="-25000" smtClean="0"/>
              <a:t>1</a:t>
            </a:r>
            <a:r>
              <a:rPr lang="en-US" baseline="0" smtClean="0"/>
              <a:t> theo cần C. Vận tốc góc tuyệt đối của bánh răng Z</a:t>
            </a:r>
            <a:r>
              <a:rPr lang="en-US" baseline="-25000" smtClean="0"/>
              <a:t>2</a:t>
            </a:r>
            <a:r>
              <a:rPr lang="en-US" baseline="0" smtClean="0"/>
              <a:t> là </a:t>
            </a:r>
            <a:r>
              <a:rPr lang="en-US" sz="1200" baseline="0" smtClean="0">
                <a:sym typeface="Symbol" panose="05050102010706020507" pitchFamily="18" charset="2"/>
              </a:rPr>
              <a:t></a:t>
            </a:r>
            <a:r>
              <a:rPr lang="en-US" baseline="-25000" smtClean="0"/>
              <a:t>2</a:t>
            </a:r>
            <a:r>
              <a:rPr lang="en-US" baseline="0" smtClean="0"/>
              <a:t>.</a:t>
            </a:r>
            <a:endParaRPr lang="en-US" baseline="-25000"/>
          </a:p>
        </p:txBody>
      </p:sp>
      <p:sp>
        <p:nvSpPr>
          <p:cNvPr id="4" name="Slide Number Placeholder 3"/>
          <p:cNvSpPr>
            <a:spLocks noGrp="1"/>
          </p:cNvSpPr>
          <p:nvPr>
            <p:ph type="sldNum" sz="quarter" idx="10"/>
          </p:nvPr>
        </p:nvSpPr>
        <p:spPr/>
        <p:txBody>
          <a:bodyPr/>
          <a:lstStyle/>
          <a:p>
            <a:fld id="{CEFCBEB9-BE29-4ADA-A36A-6875E05AC1F8}" type="slidenum">
              <a:rPr lang="en-US" smtClean="0"/>
              <a:t>26</a:t>
            </a:fld>
            <a:endParaRPr lang="en-US"/>
          </a:p>
        </p:txBody>
      </p:sp>
    </p:spTree>
    <p:extLst>
      <p:ext uri="{BB962C8B-B14F-4D97-AF65-F5344CB8AC3E}">
        <p14:creationId xmlns:p14="http://schemas.microsoft.com/office/powerpoint/2010/main" val="25366925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27</a:t>
            </a:fld>
            <a:endParaRPr lang="en-US"/>
          </a:p>
        </p:txBody>
      </p:sp>
    </p:spTree>
    <p:extLst>
      <p:ext uri="{BB962C8B-B14F-4D97-AF65-F5344CB8AC3E}">
        <p14:creationId xmlns:p14="http://schemas.microsoft.com/office/powerpoint/2010/main" val="26065113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28</a:t>
            </a:fld>
            <a:endParaRPr lang="en-US"/>
          </a:p>
        </p:txBody>
      </p:sp>
    </p:spTree>
    <p:extLst>
      <p:ext uri="{BB962C8B-B14F-4D97-AF65-F5344CB8AC3E}">
        <p14:creationId xmlns:p14="http://schemas.microsoft.com/office/powerpoint/2010/main" val="7444080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29</a:t>
            </a:fld>
            <a:endParaRPr lang="en-US"/>
          </a:p>
        </p:txBody>
      </p:sp>
    </p:spTree>
    <p:extLst>
      <p:ext uri="{BB962C8B-B14F-4D97-AF65-F5344CB8AC3E}">
        <p14:creationId xmlns:p14="http://schemas.microsoft.com/office/powerpoint/2010/main" val="15676992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30</a:t>
            </a:fld>
            <a:endParaRPr lang="en-US"/>
          </a:p>
        </p:txBody>
      </p:sp>
    </p:spTree>
    <p:extLst>
      <p:ext uri="{BB962C8B-B14F-4D97-AF65-F5344CB8AC3E}">
        <p14:creationId xmlns:p14="http://schemas.microsoft.com/office/powerpoint/2010/main" val="22137266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31</a:t>
            </a:fld>
            <a:endParaRPr lang="en-US"/>
          </a:p>
        </p:txBody>
      </p:sp>
    </p:spTree>
    <p:extLst>
      <p:ext uri="{BB962C8B-B14F-4D97-AF65-F5344CB8AC3E}">
        <p14:creationId xmlns:p14="http://schemas.microsoft.com/office/powerpoint/2010/main" val="356483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32</a:t>
            </a:fld>
            <a:endParaRPr lang="en-US"/>
          </a:p>
        </p:txBody>
      </p:sp>
    </p:spTree>
    <p:extLst>
      <p:ext uri="{BB962C8B-B14F-4D97-AF65-F5344CB8AC3E}">
        <p14:creationId xmlns:p14="http://schemas.microsoft.com/office/powerpoint/2010/main" val="19920780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33</a:t>
            </a:fld>
            <a:endParaRPr lang="en-US"/>
          </a:p>
        </p:txBody>
      </p:sp>
    </p:spTree>
    <p:extLst>
      <p:ext uri="{BB962C8B-B14F-4D97-AF65-F5344CB8AC3E}">
        <p14:creationId xmlns:p14="http://schemas.microsoft.com/office/powerpoint/2010/main" val="24868775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34</a:t>
            </a:fld>
            <a:endParaRPr lang="en-US"/>
          </a:p>
        </p:txBody>
      </p:sp>
    </p:spTree>
    <p:extLst>
      <p:ext uri="{BB962C8B-B14F-4D97-AF65-F5344CB8AC3E}">
        <p14:creationId xmlns:p14="http://schemas.microsoft.com/office/powerpoint/2010/main" val="11011287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35</a:t>
            </a:fld>
            <a:endParaRPr lang="en-US"/>
          </a:p>
        </p:txBody>
      </p:sp>
    </p:spTree>
    <p:extLst>
      <p:ext uri="{BB962C8B-B14F-4D97-AF65-F5344CB8AC3E}">
        <p14:creationId xmlns:p14="http://schemas.microsoft.com/office/powerpoint/2010/main" val="24102697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EFCBEB9-BE29-4ADA-A36A-6875E05AC1F8}" type="slidenum">
              <a:rPr lang="en-US" smtClean="0"/>
              <a:t>36</a:t>
            </a:fld>
            <a:endParaRPr lang="en-US"/>
          </a:p>
        </p:txBody>
      </p:sp>
    </p:spTree>
    <p:extLst>
      <p:ext uri="{BB962C8B-B14F-4D97-AF65-F5344CB8AC3E}">
        <p14:creationId xmlns:p14="http://schemas.microsoft.com/office/powerpoint/2010/main" val="38951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7" name="Text Box 10"/>
          <p:cNvSpPr txBox="1">
            <a:spLocks noChangeArrowheads="1"/>
          </p:cNvSpPr>
          <p:nvPr/>
        </p:nvSpPr>
        <p:spPr bwMode="auto">
          <a:xfrm>
            <a:off x="0" y="6153090"/>
            <a:ext cx="91440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ctr"/>
            <a:r>
              <a:rPr lang="en-US" sz="2000" b="1" i="1" smtClean="0">
                <a:solidFill>
                  <a:srgbClr val="0000FF"/>
                </a:solidFill>
                <a:effectLst/>
                <a:latin typeface="Times New Roman" pitchFamily="18" charset="0"/>
                <a:cs typeface="Times New Roman" pitchFamily="18" charset="0"/>
              </a:rPr>
              <a:t>  </a:t>
            </a:r>
            <a:r>
              <a:rPr lang="it-IT" altLang="en-US" sz="2000" i="1" smtClean="0">
                <a:solidFill>
                  <a:srgbClr val="0000FF"/>
                </a:solidFill>
              </a:rPr>
              <a:t> Le Van Nhan - Tran Dai Nghia University</a:t>
            </a:r>
            <a:endParaRPr lang="en-US" altLang="en-US" sz="2000" i="1">
              <a:solidFill>
                <a:srgbClr val="0000FF"/>
              </a:solidFill>
            </a:endParaRPr>
          </a:p>
        </p:txBody>
      </p:sp>
      <p:sp>
        <p:nvSpPr>
          <p:cNvPr id="8" name="Line 11"/>
          <p:cNvSpPr>
            <a:spLocks noChangeShapeType="1"/>
          </p:cNvSpPr>
          <p:nvPr/>
        </p:nvSpPr>
        <p:spPr bwMode="auto">
          <a:xfrm>
            <a:off x="0" y="60198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B5E6935B-707A-41F9-BEAA-690B106342A4}" type="datetime1">
              <a:rPr lang="en-US" smtClean="0"/>
              <a:t>9/3/2021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13503454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C2971BB6-4711-4BC7-A28B-B6ABF2C395A4}"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7612584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82361B6-730C-4703-89DD-DED25A92AF89}"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33511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F70D271B-AA8C-4BAF-ACE1-55BF2F5CFE4F}"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20254031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0DF05EFC-D21A-42E6-A5B1-53D14DBE8808}" type="datetime1">
              <a:rPr lang="en-US" smtClean="0"/>
              <a:t>9/3/2021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1164896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F2F2F48A-8988-483D-A36A-770F46F9CEF4}" type="datetime1">
              <a:rPr lang="en-US" smtClean="0"/>
              <a:t>9/3/2021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4183647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CBBBF77A-E639-4A04-A7B0-D3EA446B10F3}" type="datetime1">
              <a:rPr lang="en-US" smtClean="0"/>
              <a:t>9/3/2021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664442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D80EDB08-7AD1-4194-A247-C602914E54C7}"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42354024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744F7DDF-BA1D-4674-BDB7-5EE64BB9C116}"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91640569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2FC74D7A-DF77-4B04-987D-5F48790B6754}"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3686567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761D5C17-0034-4414-A3A9-D6AB84591C86}"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057750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5CB06E9B-FB20-445F-8056-72740E9A076C}"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57640477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987616A1-C43E-4CC6-BEBF-464FB7D3544F}"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1989300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56819428-BAC4-43B0-BF29-109BF2FEBEE1}"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17989226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47DF7649-4C05-4E59-A285-B0545051B330}"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4679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934FDE1D-3EB4-44ED-8EF2-8388262ABA40}" type="datetime1">
              <a:rPr lang="en-US" smtClean="0"/>
              <a:t>9/3/2021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5743907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FCB04CC0-4A9E-4073-A0FC-C7C4C3B2E276}" type="datetime1">
              <a:rPr lang="en-US" smtClean="0"/>
              <a:t>9/3/2021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38767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D078ADCB-9EDE-4473-B5DF-9A2C57A3EB8B}" type="datetime1">
              <a:rPr lang="en-US" smtClean="0"/>
              <a:t>9/3/2021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747295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FAB6875-96B9-46B6-A852-2952E95BA2E1}"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398633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0DCD16F5-65B0-4949-A20F-CF63F2D14A53}" type="datetime1">
              <a:rPr lang="en-US" smtClean="0"/>
              <a:t>9/3/2021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30926988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CB029485-BC04-4C67-8953-6216A3940691}"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10043403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3D934609-E0D8-4DEC-9D8D-6930BE85FBAD}" type="datetime1">
              <a:rPr lang="en-US" smtClean="0"/>
              <a:t>9/3/2021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7305706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normAutofit/>
          </a:bodyPr>
          <a:lstStyle>
            <a:lvl1pPr marL="571500" indent="-571500" algn="l">
              <a:buClr>
                <a:srgbClr val="FF0000"/>
              </a:buClr>
              <a:buFont typeface="+mj-lt"/>
              <a:buAutoNum type="romanUcPeriod"/>
              <a:defRPr sz="2800" b="1">
                <a:solidFill>
                  <a:srgbClr val="FF0000"/>
                </a:solidFil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541782" indent="-514350" algn="l">
              <a:buClr>
                <a:srgbClr val="0000FF"/>
              </a:buClr>
              <a:buFont typeface="+mj-lt"/>
              <a:buAutoNum type="arabicPeriod"/>
              <a:defRPr sz="2800">
                <a:solidFill>
                  <a:srgbClr val="0000FF"/>
                </a:solidFill>
                <a:effectLst>
                  <a:outerShdw blurRad="38100" dist="38100" dir="2700000" algn="tl">
                    <a:srgbClr val="000000">
                      <a:alpha val="43137"/>
                    </a:srgbClr>
                  </a:outerShdw>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CA06EA2E-9880-49A4-ADA9-12C09986DA37}" type="datetime1">
              <a:rPr lang="en-US" smtClean="0"/>
              <a:t>9/3/2021</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62FA3986-EE1C-46C6-9159-43666D752EFC}"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796947798"/>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B8BA35C-F86B-4B1B-A3D7-3BE337D383D2}" type="datetime1">
              <a:rPr lang="en-US" smtClean="0"/>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1561568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1A28CD9-55ED-4C73-AC61-531087799C77}"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40118834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1A4447F-6A94-45A8-BFFD-ABC04925ACF5}"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148641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50D772F-D424-43B2-8708-29031B76A8ED}"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8354616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1EDE782-1A7D-4C9A-84AD-262814570880}" type="datetime1">
              <a:rPr lang="en-US" smtClean="0"/>
              <a:t>9/3/2021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5474902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7F0B041-392E-44B9-AFDA-8360103D550E}" type="datetime1">
              <a:rPr lang="en-US" smtClean="0"/>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6815697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D6217ED4-6836-42F2-A4A0-9761F48649E8}" type="datetime1">
              <a:rPr lang="en-US" smtClean="0"/>
              <a:t>9/3/2021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FA3986-EE1C-46C6-9159-43666D752EFC}"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252256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A22AD78-2D44-46D6-939E-294BCEBD47F0}"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24626291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14B91B4-AE5B-4EC2-B40C-1CE1EBB685F6}"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FA3986-EE1C-46C6-9159-43666D752EFC}"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30491625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91F09D-B798-4535-9CD2-3A6CA8A7D96F}"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8584761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3A2EDA0-202F-48D0-9A65-974D0CA1E97A}"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FA3986-EE1C-46C6-9159-43666D752EFC}" type="slidenum">
              <a:rPr lang="en-US" smtClean="0"/>
              <a:t>‹#›</a:t>
            </a:fld>
            <a:endParaRPr lang="en-US"/>
          </a:p>
        </p:txBody>
      </p:sp>
    </p:spTree>
    <p:extLst>
      <p:ext uri="{BB962C8B-B14F-4D97-AF65-F5344CB8AC3E}">
        <p14:creationId xmlns:p14="http://schemas.microsoft.com/office/powerpoint/2010/main" val="4155620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53DD4A95-60C5-4AD9-8251-327354B43477}" type="datetime1">
              <a:rPr lang="en-US" smtClean="0"/>
              <a:t>9/3/2021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62FA3986-EE1C-46C6-9159-43666D752EFC}" type="slidenum">
              <a:rPr lang="en-US" smtClean="0"/>
              <a:t>‹#›</a:t>
            </a:fld>
            <a:endParaRPr lang="en-US"/>
          </a:p>
        </p:txBody>
      </p:sp>
    </p:spTree>
    <p:extLst>
      <p:ext uri="{BB962C8B-B14F-4D97-AF65-F5344CB8AC3E}">
        <p14:creationId xmlns:p14="http://schemas.microsoft.com/office/powerpoint/2010/main" val="24560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7E36611F-4FB5-47FD-8A0B-D21726168514}" type="datetime1">
              <a:rPr lang="en-US" smtClean="0"/>
              <a:t>9/3/2021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extLst>
      <p:ext uri="{BB962C8B-B14F-4D97-AF65-F5344CB8AC3E}">
        <p14:creationId xmlns:p14="http://schemas.microsoft.com/office/powerpoint/2010/main" val="35574740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B8BA35C-F86B-4B1B-A3D7-3BE337D383D2}" type="datetime1">
              <a:rPr lang="en-US" smtClean="0"/>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2FA3986-EE1C-46C6-9159-43666D752EFC}"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extLst>
      <p:ext uri="{BB962C8B-B14F-4D97-AF65-F5344CB8AC3E}">
        <p14:creationId xmlns:p14="http://schemas.microsoft.com/office/powerpoint/2010/main" val="773148761"/>
      </p:ext>
    </p:extLst>
  </p:cSld>
  <p:clrMap bg1="lt1" tx1="dk1" bg2="lt2" tx2="dk2" accent1="accent1" accent2="accent2" accent3="accent3" accent4="accent4" accent5="accent5" accent6="accent6" hlink="hlink" folHlink="folHlink"/>
  <p:sldLayoutIdLst>
    <p:sldLayoutId id="2147483685" r:id="rId1"/>
    <p:sldLayoutId id="2147483696"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audio" Target="../media/audio1.wav"/><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image" Target="../media/image6.gif"/><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3.xml"/><Relationship Id="rId5" Type="http://schemas.openxmlformats.org/officeDocument/2006/relationships/image" Target="../media/image6.gif"/><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3.xml"/><Relationship Id="rId5" Type="http://schemas.openxmlformats.org/officeDocument/2006/relationships/image" Target="../media/image6.gif"/><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3.xml"/><Relationship Id="rId5" Type="http://schemas.openxmlformats.org/officeDocument/2006/relationships/image" Target="../media/image6.gif"/><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3.xml"/><Relationship Id="rId6" Type="http://schemas.openxmlformats.org/officeDocument/2006/relationships/image" Target="../media/image6.gif"/><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6.gif"/><Relationship Id="rId2" Type="http://schemas.openxmlformats.org/officeDocument/2006/relationships/notesSlide" Target="../notesSlides/notesSlide20.xml"/><Relationship Id="rId1" Type="http://schemas.openxmlformats.org/officeDocument/2006/relationships/slideLayout" Target="../slideLayouts/slideLayout2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4.xml"/><Relationship Id="rId1" Type="http://schemas.openxmlformats.org/officeDocument/2006/relationships/slideLayout" Target="../slideLayouts/slideLayout23.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3.xml"/><Relationship Id="rId4" Type="http://schemas.openxmlformats.org/officeDocument/2006/relationships/image" Target="../media/image6.gif"/></Relationships>
</file>

<file path=ppt/slides/_rels/slide3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0.xml"/><Relationship Id="rId1" Type="http://schemas.openxmlformats.org/officeDocument/2006/relationships/slideLayout" Target="../slideLayouts/slideLayout23.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1.xml"/><Relationship Id="rId1" Type="http://schemas.openxmlformats.org/officeDocument/2006/relationships/slideLayout" Target="../slideLayouts/slideLayout23.xml"/><Relationship Id="rId5" Type="http://schemas.openxmlformats.org/officeDocument/2006/relationships/image" Target="../media/image4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2.xml"/><Relationship Id="rId1" Type="http://schemas.openxmlformats.org/officeDocument/2006/relationships/slideLayout" Target="../slideLayouts/slideLayout23.xml"/><Relationship Id="rId5" Type="http://schemas.openxmlformats.org/officeDocument/2006/relationships/image" Target="../media/image48.png"/><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3.xml"/><Relationship Id="rId1" Type="http://schemas.openxmlformats.org/officeDocument/2006/relationships/slideLayout" Target="../slideLayouts/slideLayout23.xml"/><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4.xml"/><Relationship Id="rId1" Type="http://schemas.openxmlformats.org/officeDocument/2006/relationships/slideLayout" Target="../slideLayouts/slideLayout23.xml"/><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5.xml"/><Relationship Id="rId1" Type="http://schemas.openxmlformats.org/officeDocument/2006/relationships/slideLayout" Target="../slideLayouts/slideLayout23.xml"/><Relationship Id="rId5" Type="http://schemas.openxmlformats.org/officeDocument/2006/relationships/image" Target="../media/image52.png"/><Relationship Id="rId4" Type="http://schemas.openxmlformats.org/officeDocument/2006/relationships/image" Target="../media/image51.png"/></Relationships>
</file>

<file path=ppt/slides/_rels/slide3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851190444"/>
              </p:ext>
            </p:extLst>
          </p:nvPr>
        </p:nvGraphicFramePr>
        <p:xfrm>
          <a:off x="999242" y="309224"/>
          <a:ext cx="8144758" cy="9080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ubtitle 2"/>
          <p:cNvSpPr>
            <a:spLocks noGrp="1"/>
          </p:cNvSpPr>
          <p:nvPr>
            <p:ph type="subTitle" idx="1"/>
          </p:nvPr>
        </p:nvSpPr>
        <p:spPr>
          <a:xfrm>
            <a:off x="1299655" y="1784001"/>
            <a:ext cx="7542593" cy="769630"/>
          </a:xfrm>
        </p:spPr>
        <p:txBody>
          <a:bodyPr>
            <a:noAutofit/>
          </a:bodyPr>
          <a:lstStyle/>
          <a:p>
            <a:pPr marL="27432" indent="0" algn="ctr">
              <a:spcBef>
                <a:spcPts val="0"/>
              </a:spcBef>
              <a:buNone/>
            </a:pPr>
            <a:r>
              <a:rPr lang="en-US" sz="3200" b="1" i="1" dirty="0" smtClean="0">
                <a:latin typeface="+mj-lt"/>
              </a:rPr>
              <a:t> </a:t>
            </a:r>
            <a:r>
              <a:rPr lang="en-US" sz="3200" b="1" i="1" dirty="0" err="1" smtClean="0">
                <a:latin typeface="+mj-lt"/>
              </a:rPr>
              <a:t>TỔNG</a:t>
            </a:r>
            <a:r>
              <a:rPr lang="en-US" sz="3200" b="1" i="1" dirty="0" smtClean="0">
                <a:latin typeface="+mj-lt"/>
              </a:rPr>
              <a:t> </a:t>
            </a:r>
            <a:r>
              <a:rPr lang="en-US" sz="3200" b="1" i="1" dirty="0" err="1" smtClean="0">
                <a:latin typeface="+mj-lt"/>
              </a:rPr>
              <a:t>QUAN</a:t>
            </a:r>
            <a:r>
              <a:rPr lang="en-US" sz="3200" b="1" i="1" dirty="0" smtClean="0">
                <a:latin typeface="+mj-lt"/>
              </a:rPr>
              <a:t> </a:t>
            </a:r>
            <a:r>
              <a:rPr lang="en-US" sz="3200" b="1" i="1" dirty="0" err="1" smtClean="0">
                <a:latin typeface="+mj-lt"/>
              </a:rPr>
              <a:t>VỀ</a:t>
            </a:r>
            <a:r>
              <a:rPr lang="en-US" sz="3200" b="1" i="1" dirty="0" smtClean="0">
                <a:latin typeface="+mj-lt"/>
              </a:rPr>
              <a:t> </a:t>
            </a:r>
            <a:r>
              <a:rPr lang="en-US" sz="3200" b="1" i="1" dirty="0" err="1" smtClean="0">
                <a:latin typeface="+mj-lt"/>
              </a:rPr>
              <a:t>NGUYÊN</a:t>
            </a:r>
            <a:r>
              <a:rPr lang="en-US" sz="3200" b="1" i="1" dirty="0" smtClean="0">
                <a:latin typeface="+mj-lt"/>
              </a:rPr>
              <a:t> </a:t>
            </a:r>
            <a:r>
              <a:rPr lang="en-US" sz="3200" b="1" i="1" dirty="0" err="1" smtClean="0">
                <a:latin typeface="+mj-lt"/>
              </a:rPr>
              <a:t>LÝ</a:t>
            </a:r>
            <a:r>
              <a:rPr lang="en-US" sz="3200" b="1" i="1" dirty="0" smtClean="0">
                <a:latin typeface="+mj-lt"/>
              </a:rPr>
              <a:t> </a:t>
            </a:r>
            <a:r>
              <a:rPr lang="en-US" sz="3200" b="1" i="1" dirty="0" err="1" smtClean="0">
                <a:latin typeface="+mj-lt"/>
              </a:rPr>
              <a:t>MÁY</a:t>
            </a:r>
            <a:endParaRPr lang="en-US" sz="3200" b="1" i="1" dirty="0" smtClean="0">
              <a:latin typeface="+mj-lt"/>
            </a:endParaRPr>
          </a:p>
          <a:p>
            <a:pPr marL="27432" indent="0" algn="ctr">
              <a:spcBef>
                <a:spcPts val="0"/>
              </a:spcBef>
              <a:buNone/>
            </a:pPr>
            <a:endParaRPr lang="en-US" sz="3200" b="1" i="1" dirty="0" smtClean="0">
              <a:latin typeface="+mj-lt"/>
            </a:endParaRPr>
          </a:p>
          <a:p>
            <a:pPr marL="27432" indent="0" algn="ctr">
              <a:lnSpc>
                <a:spcPct val="150000"/>
              </a:lnSpc>
              <a:buNone/>
            </a:pPr>
            <a:r>
              <a:rPr lang="en-US" sz="3600" b="1" dirty="0" err="1" smtClean="0">
                <a:solidFill>
                  <a:srgbClr val="FF0000"/>
                </a:solidFill>
                <a:latin typeface="+mj-lt"/>
              </a:rPr>
              <a:t>Bài</a:t>
            </a:r>
            <a:r>
              <a:rPr lang="en-US" sz="3600" b="1" dirty="0" smtClean="0">
                <a:solidFill>
                  <a:srgbClr val="FF0000"/>
                </a:solidFill>
                <a:latin typeface="+mj-lt"/>
              </a:rPr>
              <a:t> </a:t>
            </a:r>
            <a:r>
              <a:rPr lang="en-US" sz="3600" b="1" dirty="0" err="1" smtClean="0">
                <a:solidFill>
                  <a:srgbClr val="FF0000"/>
                </a:solidFill>
                <a:latin typeface="+mj-lt"/>
              </a:rPr>
              <a:t>3.CƠ</a:t>
            </a:r>
            <a:r>
              <a:rPr lang="en-US" sz="3600" b="1" dirty="0" smtClean="0">
                <a:solidFill>
                  <a:srgbClr val="FF0000"/>
                </a:solidFill>
                <a:latin typeface="+mj-lt"/>
              </a:rPr>
              <a:t> </a:t>
            </a:r>
            <a:r>
              <a:rPr lang="en-US" sz="3600" b="1" dirty="0" smtClean="0">
                <a:solidFill>
                  <a:srgbClr val="FF0000"/>
                </a:solidFill>
                <a:latin typeface="+mj-lt"/>
              </a:rPr>
              <a:t>CẤU BÁNH RĂNG - HỆ THỐNG BÁNH RĂNG</a:t>
            </a:r>
          </a:p>
        </p:txBody>
      </p:sp>
      <p:sp>
        <p:nvSpPr>
          <p:cNvPr id="5" name="Footer Placeholder 3"/>
          <p:cNvSpPr txBox="1">
            <a:spLocks/>
          </p:cNvSpPr>
          <p:nvPr/>
        </p:nvSpPr>
        <p:spPr>
          <a:xfrm>
            <a:off x="999242" y="6374254"/>
            <a:ext cx="8144758" cy="338841"/>
          </a:xfrm>
          <a:prstGeom prst="rect">
            <a:avLst/>
          </a:prstGeom>
        </p:spPr>
        <p:txBody>
          <a:bodyPr anchor="ctr"/>
          <a:lstStyle>
            <a:defPPr>
              <a:defRPr lang="en-US"/>
            </a:defPPr>
            <a:lvl1pPr marL="0" algn="r" defTabSz="914400" rtl="0" eaLnBrk="1" latinLnBrk="0" hangingPunct="1">
              <a:defRPr kumimoji="0" sz="1200" kern="1200">
                <a:solidFill>
                  <a:schemeClr val="bg2">
                    <a:shade val="50000"/>
                    <a:satMod val="20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sz="1400" smtClean="0">
                <a:solidFill>
                  <a:srgbClr val="E7DEC9">
                    <a:shade val="50000"/>
                    <a:satMod val="200000"/>
                  </a:srgbClr>
                </a:solidFill>
                <a:latin typeface="Gill Sans MT"/>
              </a:rPr>
              <a:t>2018</a:t>
            </a:r>
            <a:endParaRPr lang="en-US" sz="1400">
              <a:solidFill>
                <a:srgbClr val="E7DEC9">
                  <a:shade val="50000"/>
                  <a:satMod val="200000"/>
                </a:srgbClr>
              </a:solidFill>
              <a:latin typeface="Gill Sans MT"/>
            </a:endParaRPr>
          </a:p>
        </p:txBody>
      </p:sp>
      <p:sp>
        <p:nvSpPr>
          <p:cNvPr id="8" name="Slide Number Placeholder 7"/>
          <p:cNvSpPr>
            <a:spLocks noGrp="1"/>
          </p:cNvSpPr>
          <p:nvPr>
            <p:ph type="sldNum" sz="quarter" idx="12"/>
          </p:nvPr>
        </p:nvSpPr>
        <p:spPr/>
        <p:txBody>
          <a:bodyPr/>
          <a:lstStyle/>
          <a:p>
            <a:fld id="{62FA3986-EE1C-46C6-9159-43666D752EFC}" type="slidenum">
              <a:rPr lang="en-US" smtClean="0">
                <a:solidFill>
                  <a:srgbClr val="FF0000"/>
                </a:solidFill>
              </a:rPr>
              <a:t>1</a:t>
            </a:fld>
            <a:endParaRPr lang="en-US">
              <a:solidFill>
                <a:srgbClr val="FF0000"/>
              </a:solidFill>
            </a:endParaRPr>
          </a:p>
        </p:txBody>
      </p:sp>
      <p:sp>
        <p:nvSpPr>
          <p:cNvPr id="2" name="Date Placeholder 1"/>
          <p:cNvSpPr>
            <a:spLocks noGrp="1"/>
          </p:cNvSpPr>
          <p:nvPr>
            <p:ph type="dt" sz="half" idx="10"/>
          </p:nvPr>
        </p:nvSpPr>
        <p:spPr>
          <a:xfrm>
            <a:off x="6708648" y="143031"/>
            <a:ext cx="2133600" cy="476250"/>
          </a:xfrm>
        </p:spPr>
        <p:txBody>
          <a:bodyPr/>
          <a:lstStyle/>
          <a:p>
            <a:fld id="{255DCD7D-A86E-426D-93AE-1F0F424CB6C2}" type="datetime1">
              <a:rPr lang="en-US" sz="1600" smtClean="0">
                <a:solidFill>
                  <a:srgbClr val="0000FF"/>
                </a:solidFill>
                <a:effectLst>
                  <a:outerShdw blurRad="38100" dist="38100" dir="2700000" algn="tl">
                    <a:srgbClr val="000000">
                      <a:alpha val="43137"/>
                    </a:srgbClr>
                  </a:outerShdw>
                </a:effectLst>
              </a:rPr>
              <a:t>9/3/2021</a:t>
            </a:fld>
            <a:endParaRPr lang="en-US" sz="1600">
              <a:solidFill>
                <a:srgbClr val="0000FF"/>
              </a:solidFill>
              <a:effectLst>
                <a:outerShdw blurRad="38100" dist="38100" dir="2700000" algn="tl">
                  <a:srgbClr val="000000">
                    <a:alpha val="43137"/>
                  </a:srgbClr>
                </a:outerShdw>
              </a:effectLst>
            </a:endParaRPr>
          </a:p>
        </p:txBody>
      </p:sp>
      <p:sp>
        <p:nvSpPr>
          <p:cNvPr id="4" name="TextBox 3"/>
          <p:cNvSpPr txBox="1"/>
          <p:nvPr/>
        </p:nvSpPr>
        <p:spPr>
          <a:xfrm>
            <a:off x="3051048" y="1023665"/>
            <a:ext cx="3657600" cy="523220"/>
          </a:xfrm>
          <a:prstGeom prst="rect">
            <a:avLst/>
          </a:prstGeom>
          <a:noFill/>
        </p:spPr>
        <p:txBody>
          <a:bodyPr wrap="square" rtlCol="0">
            <a:spAutoFit/>
          </a:bodyPr>
          <a:lstStyle/>
          <a:p>
            <a:r>
              <a:rPr lang="en-US" sz="2800" dirty="0" err="1" smtClean="0">
                <a:latin typeface="Arial" panose="020B0604020202020204" pitchFamily="34" charset="0"/>
                <a:cs typeface="Arial" panose="020B0604020202020204" pitchFamily="34" charset="0"/>
              </a:rPr>
              <a:t>CHƯƠNG</a:t>
            </a:r>
            <a:r>
              <a:rPr lang="en-US" sz="2800" dirty="0" smtClean="0">
                <a:latin typeface="Arial" panose="020B0604020202020204" pitchFamily="34" charset="0"/>
                <a:cs typeface="Arial" panose="020B0604020202020204" pitchFamily="34" charset="0"/>
              </a:rPr>
              <a:t> 1 (</a:t>
            </a:r>
            <a:r>
              <a:rPr lang="en-US" sz="2800" dirty="0" err="1" smtClean="0">
                <a:latin typeface="Arial" panose="020B0604020202020204" pitchFamily="34" charset="0"/>
                <a:cs typeface="Arial" panose="020B0604020202020204" pitchFamily="34" charset="0"/>
              </a:rPr>
              <a:t>tt</a:t>
            </a:r>
            <a:r>
              <a:rPr lang="en-US" sz="2800" dirty="0" smtClean="0">
                <a:latin typeface="Arial" panose="020B0604020202020204" pitchFamily="34" charset="0"/>
                <a:cs typeface="Arial" panose="020B0604020202020204" pitchFamily="34" charset="0"/>
              </a:rPr>
              <a:t> )</a:t>
            </a:r>
            <a:endParaRPr lang="en-US" dirty="0"/>
          </a:p>
        </p:txBody>
      </p:sp>
    </p:spTree>
    <p:extLst>
      <p:ext uri="{BB962C8B-B14F-4D97-AF65-F5344CB8AC3E}">
        <p14:creationId xmlns:p14="http://schemas.microsoft.com/office/powerpoint/2010/main" val="19776909"/>
      </p:ext>
    </p:extLst>
  </p:cSld>
  <p:clrMapOvr>
    <a:masterClrMapping/>
  </p:clrMapOvr>
  <p:transition spd="slow">
    <p:randomBar dir="vert"/>
    <p:sndAc>
      <p:stSnd>
        <p:snd r:embed="rId3" name="coi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026159" y="225519"/>
            <a:ext cx="8117841" cy="1371600"/>
          </a:xfrm>
        </p:spPr>
        <p:txBody>
          <a:bodyPr/>
          <a:lstStyle/>
          <a:p>
            <a:pPr marL="27432" lvl="0" indent="0" algn="ctr">
              <a:lnSpc>
                <a:spcPct val="150000"/>
              </a:lnSpc>
              <a:spcBef>
                <a:spcPts val="0"/>
              </a:spcBef>
              <a:buNone/>
            </a:pPr>
            <a:r>
              <a:rPr lang="en-US" sz="5400" b="1" smtClean="0">
                <a:solidFill>
                  <a:srgbClr val="FF0000"/>
                </a:solidFill>
                <a:effectLst>
                  <a:glow>
                    <a:srgbClr val="000000"/>
                  </a:glow>
                  <a:outerShdw sx="0" sy="0">
                    <a:srgbClr val="000000"/>
                  </a:outerShdw>
                  <a:reflection stA="0" endPos="0" fadeDir="0" sx="0" sy="0"/>
                </a:effectLst>
                <a:latin typeface="+mj-lt"/>
              </a:rPr>
              <a:t>NỘI DUNG</a:t>
            </a:r>
            <a:endParaRPr lang="en-US" sz="5400" b="1">
              <a:solidFill>
                <a:srgbClr val="FF0000"/>
              </a:solidFill>
              <a:effectLst>
                <a:glow>
                  <a:srgbClr val="000000"/>
                </a:glow>
                <a:outerShdw sx="0" sy="0">
                  <a:srgbClr val="000000"/>
                </a:outerShdw>
                <a:reflection stA="0" endPos="0" fadeDir="0" sx="0" sy="0"/>
              </a:effectLst>
              <a:latin typeface="+mj-lt"/>
            </a:endParaRPr>
          </a:p>
        </p:txBody>
      </p:sp>
      <p:sp>
        <p:nvSpPr>
          <p:cNvPr id="2" name="TextBox 1"/>
          <p:cNvSpPr txBox="1"/>
          <p:nvPr/>
        </p:nvSpPr>
        <p:spPr>
          <a:xfrm>
            <a:off x="1026158" y="2436460"/>
            <a:ext cx="8117841" cy="1815882"/>
          </a:xfrm>
          <a:prstGeom prst="rect">
            <a:avLst/>
          </a:prstGeom>
          <a:noFill/>
        </p:spPr>
        <p:txBody>
          <a:bodyPr wrap="square" rtlCol="0">
            <a:spAutoFit/>
          </a:bodyPr>
          <a:lstStyle/>
          <a:p>
            <a:pPr marL="571500" indent="-571500" algn="just">
              <a:lnSpc>
                <a:spcPct val="200000"/>
              </a:lnSpc>
              <a:buClr>
                <a:srgbClr val="FF0000"/>
              </a:buClr>
              <a:buFont typeface="+mj-lt"/>
              <a:buAutoNum type="romanUcPeriod"/>
            </a:pPr>
            <a:r>
              <a:rPr lang="en-US" sz="2800" smtClean="0"/>
              <a:t>CƠ CẤU BÁNH RĂNG </a:t>
            </a:r>
          </a:p>
          <a:p>
            <a:pPr marL="571500" indent="-571500" algn="just">
              <a:lnSpc>
                <a:spcPct val="200000"/>
              </a:lnSpc>
              <a:buClr>
                <a:srgbClr val="FF0000"/>
              </a:buClr>
              <a:buFont typeface="+mj-lt"/>
              <a:buAutoNum type="romanUcPeriod"/>
            </a:pPr>
            <a:r>
              <a:rPr lang="en-US" sz="2800" smtClean="0"/>
              <a:t>HỆ THỐNG BÁNH RĂNG</a:t>
            </a:r>
          </a:p>
        </p:txBody>
      </p:sp>
      <p:sp>
        <p:nvSpPr>
          <p:cNvPr id="4" name="Slide Number Placeholder 3"/>
          <p:cNvSpPr>
            <a:spLocks noGrp="1"/>
          </p:cNvSpPr>
          <p:nvPr>
            <p:ph type="sldNum" sz="quarter" idx="12"/>
          </p:nvPr>
        </p:nvSpPr>
        <p:spPr/>
        <p:txBody>
          <a:bodyPr/>
          <a:lstStyle/>
          <a:p>
            <a:fld id="{62FA3986-EE1C-46C6-9159-43666D752EFC}" type="slidenum">
              <a:rPr lang="en-US" smtClean="0"/>
              <a:t>2</a:t>
            </a:fld>
            <a:endParaRPr lang="en-US"/>
          </a:p>
        </p:txBody>
      </p:sp>
      <p:pic>
        <p:nvPicPr>
          <p:cNvPr id="5" name="Picture 2" descr="E:\TAI LIEU DAI HOC\NHAN 2009\CHITIETMAY\Hinh anh\05 BanhRangTru\1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8825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4501553"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CƠ CẤU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3</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Định nghĩa-phân loại</a:t>
            </a:r>
          </a:p>
        </p:txBody>
      </p:sp>
      <p:sp>
        <p:nvSpPr>
          <p:cNvPr id="2" name="TextBox 1"/>
          <p:cNvSpPr txBox="1"/>
          <p:nvPr/>
        </p:nvSpPr>
        <p:spPr>
          <a:xfrm>
            <a:off x="1152939" y="1448217"/>
            <a:ext cx="7795989" cy="1569660"/>
          </a:xfrm>
          <a:prstGeom prst="rect">
            <a:avLst/>
          </a:prstGeom>
          <a:noFill/>
        </p:spPr>
        <p:txBody>
          <a:bodyPr wrap="square" rtlCol="0">
            <a:spAutoFit/>
          </a:bodyPr>
          <a:lstStyle/>
          <a:p>
            <a:pPr algn="just"/>
            <a:r>
              <a:rPr lang="en-US" sz="2400" smtClean="0"/>
              <a:t>Cơ cấu bánh răng là cơ cấu có khớp loại cao dùng để truyền chuyển động quay giữa các trục với một tỷ số truyền xác định nhờ sự ăn khớp trực tiếp giữa hai khâu có răng.</a:t>
            </a:r>
            <a:endParaRPr lang="en-US" sz="2400"/>
          </a:p>
        </p:txBody>
      </p:sp>
      <p:pic>
        <p:nvPicPr>
          <p:cNvPr id="6" name="Picture 5"/>
          <p:cNvPicPr>
            <a:picLocks noChangeAspect="1"/>
          </p:cNvPicPr>
          <p:nvPr/>
        </p:nvPicPr>
        <p:blipFill>
          <a:blip r:embed="rId3"/>
          <a:stretch>
            <a:fillRect/>
          </a:stretch>
        </p:blipFill>
        <p:spPr>
          <a:xfrm>
            <a:off x="2472611" y="3437382"/>
            <a:ext cx="5156644" cy="3420618"/>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3982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4501553"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CƠ CẤU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4</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Định nghĩa - phân loại</a:t>
            </a:r>
          </a:p>
        </p:txBody>
      </p:sp>
      <p:sp>
        <p:nvSpPr>
          <p:cNvPr id="5" name="Rectangle 4"/>
          <p:cNvSpPr/>
          <p:nvPr/>
        </p:nvSpPr>
        <p:spPr>
          <a:xfrm>
            <a:off x="1219200" y="1494383"/>
            <a:ext cx="7851648" cy="2308324"/>
          </a:xfrm>
          <a:prstGeom prst="rect">
            <a:avLst/>
          </a:prstGeom>
        </p:spPr>
        <p:txBody>
          <a:bodyPr wrap="square">
            <a:spAutoFit/>
          </a:bodyPr>
          <a:lstStyle/>
          <a:p>
            <a:pPr marL="342900" indent="-342900" algn="just">
              <a:buClr>
                <a:srgbClr val="FF0000"/>
              </a:buClr>
              <a:buFont typeface="Wingdings" panose="05000000000000000000" pitchFamily="2" charset="2"/>
              <a:buChar char="Ø"/>
            </a:pPr>
            <a:r>
              <a:rPr lang="vi-VN" sz="2400" smtClean="0"/>
              <a:t>Vị trí </a:t>
            </a:r>
            <a:r>
              <a:rPr lang="vi-VN" sz="2400"/>
              <a:t>giữa hai trục</a:t>
            </a:r>
            <a:r>
              <a:rPr lang="vi-VN" sz="2400" smtClean="0"/>
              <a:t>:</a:t>
            </a:r>
            <a:r>
              <a:rPr lang="en-US" sz="2400" smtClean="0"/>
              <a:t> </a:t>
            </a:r>
            <a:r>
              <a:rPr lang="vi-VN" sz="2400" smtClean="0"/>
              <a:t>cơ </a:t>
            </a:r>
            <a:r>
              <a:rPr lang="vi-VN" sz="2400"/>
              <a:t>cấu bánh răng phẳng, cơ </a:t>
            </a:r>
            <a:r>
              <a:rPr lang="vi-VN" sz="2400" smtClean="0"/>
              <a:t>cấu</a:t>
            </a:r>
            <a:r>
              <a:rPr lang="en-US" sz="2400" smtClean="0"/>
              <a:t> </a:t>
            </a:r>
            <a:r>
              <a:rPr lang="vi-VN" sz="2400" smtClean="0"/>
              <a:t>bánh </a:t>
            </a:r>
            <a:r>
              <a:rPr lang="vi-VN" sz="2400"/>
              <a:t>răng không </a:t>
            </a:r>
            <a:r>
              <a:rPr lang="vi-VN" sz="2400" smtClean="0"/>
              <a:t>gian</a:t>
            </a:r>
            <a:endParaRPr lang="en-US" sz="2400"/>
          </a:p>
          <a:p>
            <a:pPr marL="342900" indent="-342900" algn="just">
              <a:buClr>
                <a:srgbClr val="FF0000"/>
              </a:buClr>
              <a:buFont typeface="Wingdings" panose="05000000000000000000" pitchFamily="2" charset="2"/>
              <a:buChar char="Ø"/>
            </a:pPr>
            <a:r>
              <a:rPr lang="vi-VN" sz="2400" smtClean="0"/>
              <a:t>Sự ăn khớp</a:t>
            </a:r>
            <a:r>
              <a:rPr lang="en-US" sz="2400" smtClean="0"/>
              <a:t>: ăn khớp ngoài, ăn khớp trong</a:t>
            </a:r>
            <a:endParaRPr lang="vi-VN" sz="2400"/>
          </a:p>
          <a:p>
            <a:pPr marL="342900" indent="-342900" algn="just">
              <a:buClr>
                <a:srgbClr val="FF0000"/>
              </a:buClr>
              <a:buFont typeface="Wingdings" panose="05000000000000000000" pitchFamily="2" charset="2"/>
              <a:buChar char="Ø"/>
            </a:pPr>
            <a:r>
              <a:rPr lang="vi-VN" sz="2400" smtClean="0"/>
              <a:t>Hình dạng </a:t>
            </a:r>
            <a:r>
              <a:rPr lang="vi-VN" sz="2400"/>
              <a:t>bánh răng: bánh răng trụ, bánh răng côn</a:t>
            </a:r>
          </a:p>
          <a:p>
            <a:pPr marL="342900" indent="-342900" algn="just">
              <a:buClr>
                <a:srgbClr val="FF0000"/>
              </a:buClr>
              <a:buFont typeface="Wingdings" panose="05000000000000000000" pitchFamily="2" charset="2"/>
              <a:buChar char="Ø"/>
            </a:pPr>
            <a:r>
              <a:rPr lang="vi-VN" sz="2400" smtClean="0"/>
              <a:t>Cách bố </a:t>
            </a:r>
            <a:r>
              <a:rPr lang="vi-VN" sz="2400"/>
              <a:t>trí răng trên bánh răng: bánh răng thẳng, bánh răng nghiêng, chữ V</a:t>
            </a:r>
            <a:endParaRPr lang="en-US" sz="2400"/>
          </a:p>
        </p:txBody>
      </p:sp>
      <p:pic>
        <p:nvPicPr>
          <p:cNvPr id="8" name="Picture 7"/>
          <p:cNvPicPr>
            <a:picLocks noChangeAspect="1"/>
          </p:cNvPicPr>
          <p:nvPr/>
        </p:nvPicPr>
        <p:blipFill>
          <a:blip r:embed="rId3"/>
          <a:stretch>
            <a:fillRect/>
          </a:stretch>
        </p:blipFill>
        <p:spPr>
          <a:xfrm>
            <a:off x="1575517" y="3802707"/>
            <a:ext cx="6877050" cy="2752725"/>
          </a:xfrm>
          <a:prstGeom prst="rect">
            <a:avLst/>
          </a:prstGeom>
        </p:spPr>
      </p:pic>
      <p:pic>
        <p:nvPicPr>
          <p:cNvPr id="10"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8372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1000"/>
                                        <p:tgtEl>
                                          <p:spTgt spid="5">
                                            <p:txEl>
                                              <p:pRg st="1" end="1"/>
                                            </p:txEl>
                                          </p:spTgt>
                                        </p:tgtEl>
                                      </p:cBhvr>
                                    </p:animEffect>
                                    <p:anim calcmode="lin" valueType="num">
                                      <p:cBhvr>
                                        <p:cTn id="17"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 calcmode="lin" valueType="num">
                                      <p:cBhvr additive="base">
                                        <p:cTn id="28"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4501553" cy="523220"/>
          </a:xfrm>
          <a:prstGeom prst="rect">
            <a:avLst/>
          </a:prstGeom>
        </p:spPr>
        <p:txBody>
          <a:bodyPr wrap="none">
            <a:spAutoFit/>
          </a:bodyPr>
          <a:lstStyle/>
          <a:p>
            <a:pPr marL="571500" lvl="0" indent="-571500" fontAlgn="base">
              <a:buFont typeface="+mj-lt"/>
              <a:buAutoNum type="romanUcPeriod"/>
            </a:pPr>
            <a:r>
              <a:rPr lang="en-US" sz="2800" b="1" cap="all" smtClean="0">
                <a:solidFill>
                  <a:srgbClr val="FF0000"/>
                </a:solidFill>
                <a:effectLst>
                  <a:glow>
                    <a:srgbClr val="000000"/>
                  </a:glow>
                  <a:outerShdw sx="0" sy="0">
                    <a:srgbClr val="000000"/>
                  </a:outerShdw>
                  <a:reflection stA="0" endPos="0" fadeDir="0" sx="0" sy="0"/>
                </a:effectLst>
              </a:rPr>
              <a:t>CƠ CẤU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5</a:t>
            </a:fld>
            <a:endParaRPr lang="en-US"/>
          </a:p>
        </p:txBody>
      </p:sp>
      <p:sp>
        <p:nvSpPr>
          <p:cNvPr id="7" name="TextBox 6"/>
          <p:cNvSpPr txBox="1"/>
          <p:nvPr/>
        </p:nvSpPr>
        <p:spPr>
          <a:xfrm>
            <a:off x="1575517" y="776645"/>
            <a:ext cx="7373411" cy="954107"/>
          </a:xfrm>
          <a:prstGeom prst="rect">
            <a:avLst/>
          </a:prstGeom>
          <a:noFill/>
        </p:spPr>
        <p:txBody>
          <a:bodyPr wrap="square" rtlCol="0">
            <a:spAutoFit/>
          </a:bodyPr>
          <a:lstStyle/>
          <a:p>
            <a:r>
              <a:rPr lang="en-US" sz="2800" b="1" dirty="0" smtClean="0">
                <a:solidFill>
                  <a:srgbClr val="0000FF"/>
                </a:solidFill>
              </a:rPr>
              <a:t>2,Một </a:t>
            </a:r>
            <a:r>
              <a:rPr lang="en-US" sz="2800" b="1" dirty="0" err="1" smtClean="0">
                <a:solidFill>
                  <a:srgbClr val="0000FF"/>
                </a:solidFill>
              </a:rPr>
              <a:t>vài</a:t>
            </a:r>
            <a:r>
              <a:rPr lang="en-US" sz="2800" b="1" dirty="0" smtClean="0">
                <a:solidFill>
                  <a:srgbClr val="0000FF"/>
                </a:solidFill>
              </a:rPr>
              <a:t> </a:t>
            </a:r>
            <a:r>
              <a:rPr lang="en-US" sz="2800" b="1" dirty="0" err="1" smtClean="0">
                <a:solidFill>
                  <a:srgbClr val="0000FF"/>
                </a:solidFill>
              </a:rPr>
              <a:t>thông</a:t>
            </a:r>
            <a:r>
              <a:rPr lang="en-US" sz="2800" b="1" dirty="0" smtClean="0">
                <a:solidFill>
                  <a:srgbClr val="0000FF"/>
                </a:solidFill>
              </a:rPr>
              <a:t> </a:t>
            </a:r>
            <a:r>
              <a:rPr lang="en-US" sz="2800" b="1" dirty="0" err="1" smtClean="0">
                <a:solidFill>
                  <a:srgbClr val="0000FF"/>
                </a:solidFill>
              </a:rPr>
              <a:t>số</a:t>
            </a:r>
            <a:r>
              <a:rPr lang="en-US" sz="2800" b="1" dirty="0" smtClean="0">
                <a:solidFill>
                  <a:srgbClr val="0000FF"/>
                </a:solidFill>
              </a:rPr>
              <a:t> </a:t>
            </a:r>
            <a:r>
              <a:rPr lang="en-US" sz="2800" b="1" dirty="0" err="1" smtClean="0">
                <a:solidFill>
                  <a:srgbClr val="0000FF"/>
                </a:solidFill>
              </a:rPr>
              <a:t>của</a:t>
            </a:r>
            <a:r>
              <a:rPr lang="en-US" sz="2800" b="1" dirty="0" smtClean="0">
                <a:solidFill>
                  <a:srgbClr val="0000FF"/>
                </a:solidFill>
              </a:rPr>
              <a:t> </a:t>
            </a:r>
            <a:r>
              <a:rPr lang="en-US" sz="2800" b="1" dirty="0" err="1" smtClean="0">
                <a:solidFill>
                  <a:srgbClr val="0000FF"/>
                </a:solidFill>
              </a:rPr>
              <a:t>bánh</a:t>
            </a:r>
            <a:r>
              <a:rPr lang="en-US" sz="2800" b="1" dirty="0" smtClean="0">
                <a:solidFill>
                  <a:srgbClr val="0000FF"/>
                </a:solidFill>
              </a:rPr>
              <a:t> </a:t>
            </a:r>
            <a:r>
              <a:rPr lang="en-US" sz="2800" b="1" dirty="0" err="1" smtClean="0">
                <a:solidFill>
                  <a:srgbClr val="0000FF"/>
                </a:solidFill>
              </a:rPr>
              <a:t>răng</a:t>
            </a:r>
            <a:r>
              <a:rPr lang="en-US" sz="2800" b="1" dirty="0" smtClean="0">
                <a:solidFill>
                  <a:srgbClr val="0000FF"/>
                </a:solidFill>
              </a:rPr>
              <a:t> </a:t>
            </a:r>
            <a:r>
              <a:rPr lang="en-US" sz="2800" b="1" dirty="0" err="1" smtClean="0">
                <a:solidFill>
                  <a:srgbClr val="0000FF"/>
                </a:solidFill>
              </a:rPr>
              <a:t>thân</a:t>
            </a:r>
            <a:r>
              <a:rPr lang="en-US" sz="2800" b="1" dirty="0" smtClean="0">
                <a:solidFill>
                  <a:srgbClr val="0000FF"/>
                </a:solidFill>
              </a:rPr>
              <a:t> </a:t>
            </a:r>
            <a:r>
              <a:rPr lang="en-US" sz="2800" b="1" dirty="0" err="1" smtClean="0">
                <a:solidFill>
                  <a:srgbClr val="0000FF"/>
                </a:solidFill>
              </a:rPr>
              <a:t>khai</a:t>
            </a:r>
            <a:endParaRPr lang="en-US" sz="2800" b="1" dirty="0" smtClean="0">
              <a:solidFill>
                <a:srgbClr val="0000FF"/>
              </a:solidFill>
            </a:endParaRPr>
          </a:p>
        </p:txBody>
      </p:sp>
      <p:pic>
        <p:nvPicPr>
          <p:cNvPr id="4" name="Picture 3"/>
          <p:cNvPicPr>
            <a:picLocks noChangeAspect="1"/>
          </p:cNvPicPr>
          <p:nvPr/>
        </p:nvPicPr>
        <p:blipFill>
          <a:blip r:embed="rId3"/>
          <a:stretch>
            <a:fillRect/>
          </a:stretch>
        </p:blipFill>
        <p:spPr>
          <a:xfrm>
            <a:off x="1403223" y="2138553"/>
            <a:ext cx="7439025" cy="3971925"/>
          </a:xfrm>
          <a:prstGeom prst="rect">
            <a:avLst/>
          </a:prstGeom>
        </p:spPr>
      </p:pic>
      <p:pic>
        <p:nvPicPr>
          <p:cNvPr id="6"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837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3" name="Slide Number Placeholder 2"/>
          <p:cNvSpPr>
            <a:spLocks noGrp="1"/>
          </p:cNvSpPr>
          <p:nvPr>
            <p:ph type="sldNum" sz="quarter" idx="12"/>
          </p:nvPr>
        </p:nvSpPr>
        <p:spPr/>
        <p:txBody>
          <a:bodyPr/>
          <a:lstStyle/>
          <a:p>
            <a:fld id="{62FA3986-EE1C-46C6-9159-43666D752EFC}" type="slidenum">
              <a:rPr lang="en-US" smtClean="0"/>
              <a:t>6</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a:pPr>
            <a:r>
              <a:rPr lang="en-US" sz="2800" b="1" smtClean="0">
                <a:solidFill>
                  <a:srgbClr val="0000FF"/>
                </a:solidFill>
              </a:rPr>
              <a:t>Khái niệm</a:t>
            </a:r>
          </a:p>
        </p:txBody>
      </p:sp>
      <p:sp>
        <p:nvSpPr>
          <p:cNvPr id="4" name="Rectangle 3"/>
          <p:cNvSpPr/>
          <p:nvPr/>
        </p:nvSpPr>
        <p:spPr>
          <a:xfrm>
            <a:off x="1575516" y="1299865"/>
            <a:ext cx="7495331" cy="830997"/>
          </a:xfrm>
          <a:prstGeom prst="rect">
            <a:avLst/>
          </a:prstGeom>
        </p:spPr>
        <p:txBody>
          <a:bodyPr wrap="square">
            <a:spAutoFit/>
          </a:bodyPr>
          <a:lstStyle/>
          <a:p>
            <a:pPr algn="just"/>
            <a:r>
              <a:rPr lang="en-US" sz="2400" smtClean="0">
                <a:solidFill>
                  <a:srgbClr val="000000"/>
                </a:solidFill>
              </a:rPr>
              <a:t>Hệ thống bánh răng là hệ thống bao gồm nhiều bánh răng lần lượt ăn khớp với nhau tạo thành chuỗi.</a:t>
            </a:r>
            <a:endParaRPr lang="en-US" sz="2400"/>
          </a:p>
        </p:txBody>
      </p:sp>
      <p:pic>
        <p:nvPicPr>
          <p:cNvPr id="5" name="Picture 4"/>
          <p:cNvPicPr>
            <a:picLocks noChangeAspect="1"/>
          </p:cNvPicPr>
          <p:nvPr/>
        </p:nvPicPr>
        <p:blipFill>
          <a:blip r:embed="rId3"/>
          <a:stretch>
            <a:fillRect/>
          </a:stretch>
        </p:blipFill>
        <p:spPr>
          <a:xfrm>
            <a:off x="1283333" y="2607181"/>
            <a:ext cx="2729634" cy="2044590"/>
          </a:xfrm>
          <a:prstGeom prst="rect">
            <a:avLst/>
          </a:prstGeom>
        </p:spPr>
      </p:pic>
      <p:pic>
        <p:nvPicPr>
          <p:cNvPr id="6" name="Picture 5"/>
          <p:cNvPicPr>
            <a:picLocks noChangeAspect="1"/>
          </p:cNvPicPr>
          <p:nvPr/>
        </p:nvPicPr>
        <p:blipFill>
          <a:blip r:embed="rId4"/>
          <a:stretch>
            <a:fillRect/>
          </a:stretch>
        </p:blipFill>
        <p:spPr>
          <a:xfrm>
            <a:off x="1303561" y="4664165"/>
            <a:ext cx="3048984" cy="2063570"/>
          </a:xfrm>
          <a:prstGeom prst="rect">
            <a:avLst/>
          </a:prstGeom>
        </p:spPr>
      </p:pic>
      <p:pic>
        <p:nvPicPr>
          <p:cNvPr id="8" name="Picture 7"/>
          <p:cNvPicPr>
            <a:picLocks noChangeAspect="1"/>
          </p:cNvPicPr>
          <p:nvPr/>
        </p:nvPicPr>
        <p:blipFill>
          <a:blip r:embed="rId5"/>
          <a:stretch>
            <a:fillRect/>
          </a:stretch>
        </p:blipFill>
        <p:spPr>
          <a:xfrm>
            <a:off x="4905376" y="3312203"/>
            <a:ext cx="3708272" cy="2181338"/>
          </a:xfrm>
          <a:prstGeom prst="rect">
            <a:avLst/>
          </a:prstGeom>
        </p:spPr>
      </p:pic>
      <p:pic>
        <p:nvPicPr>
          <p:cNvPr id="9" name="Picture 2" descr="E:\TAI LIEU DAI HOC\NHAN 2009\CHITIETMAY\Hinh anh\05 BanhRangTru\12.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0614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7</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060639" y="1905815"/>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Thực hiện tỷ số truyền lớn</a:t>
            </a:r>
            <a:endParaRPr lang="en-US" sz="2400"/>
          </a:p>
        </p:txBody>
      </p:sp>
      <p:pic>
        <p:nvPicPr>
          <p:cNvPr id="10" name="Picture 9"/>
          <p:cNvPicPr>
            <a:picLocks noChangeAspect="1"/>
          </p:cNvPicPr>
          <p:nvPr/>
        </p:nvPicPr>
        <p:blipFill>
          <a:blip r:embed="rId3"/>
          <a:stretch>
            <a:fillRect/>
          </a:stretch>
        </p:blipFill>
        <p:spPr>
          <a:xfrm>
            <a:off x="3011424" y="2660027"/>
            <a:ext cx="4242816" cy="3288182"/>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7984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8</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Truyền chuyển động giữa hai trục xa nhau</a:t>
            </a:r>
            <a:endParaRPr lang="en-US" sz="2400"/>
          </a:p>
        </p:txBody>
      </p:sp>
      <p:pic>
        <p:nvPicPr>
          <p:cNvPr id="2" name="Picture 1"/>
          <p:cNvPicPr>
            <a:picLocks noChangeAspect="1"/>
          </p:cNvPicPr>
          <p:nvPr/>
        </p:nvPicPr>
        <p:blipFill>
          <a:blip r:embed="rId3"/>
          <a:stretch>
            <a:fillRect/>
          </a:stretch>
        </p:blipFill>
        <p:spPr>
          <a:xfrm>
            <a:off x="1575517" y="2585816"/>
            <a:ext cx="7058025" cy="3943350"/>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7382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9</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Thay đổi tỷ số truyền</a:t>
            </a:r>
            <a:endParaRPr lang="en-US" sz="2400"/>
          </a:p>
        </p:txBody>
      </p:sp>
      <p:pic>
        <p:nvPicPr>
          <p:cNvPr id="4" name="Picture 3"/>
          <p:cNvPicPr>
            <a:picLocks noChangeAspect="1"/>
          </p:cNvPicPr>
          <p:nvPr/>
        </p:nvPicPr>
        <p:blipFill>
          <a:blip r:embed="rId3"/>
          <a:stretch>
            <a:fillRect/>
          </a:stretch>
        </p:blipFill>
        <p:spPr>
          <a:xfrm>
            <a:off x="1980859" y="2934271"/>
            <a:ext cx="6562725" cy="2867025"/>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0829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10</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Thay đổi chiều quay</a:t>
            </a:r>
            <a:endParaRPr lang="en-US" sz="2400"/>
          </a:p>
        </p:txBody>
      </p:sp>
      <p:pic>
        <p:nvPicPr>
          <p:cNvPr id="6" name="Picture 5"/>
          <p:cNvPicPr>
            <a:picLocks noChangeAspect="1"/>
          </p:cNvPicPr>
          <p:nvPr/>
        </p:nvPicPr>
        <p:blipFill>
          <a:blip r:embed="rId3"/>
          <a:stretch>
            <a:fillRect/>
          </a:stretch>
        </p:blipFill>
        <p:spPr>
          <a:xfrm>
            <a:off x="1781175" y="2838450"/>
            <a:ext cx="2533650" cy="3705225"/>
          </a:xfrm>
          <a:prstGeom prst="rect">
            <a:avLst/>
          </a:prstGeom>
        </p:spPr>
      </p:pic>
      <p:pic>
        <p:nvPicPr>
          <p:cNvPr id="10" name="Picture 9"/>
          <p:cNvPicPr>
            <a:picLocks noChangeAspect="1"/>
          </p:cNvPicPr>
          <p:nvPr/>
        </p:nvPicPr>
        <p:blipFill>
          <a:blip r:embed="rId4"/>
          <a:stretch>
            <a:fillRect/>
          </a:stretch>
        </p:blipFill>
        <p:spPr>
          <a:xfrm>
            <a:off x="5576125" y="2585816"/>
            <a:ext cx="2600325" cy="3695700"/>
          </a:xfrm>
          <a:prstGeom prst="rect">
            <a:avLst/>
          </a:prstGeom>
        </p:spPr>
      </p:pic>
      <p:pic>
        <p:nvPicPr>
          <p:cNvPr id="9" name="Picture 2" descr="E:\TAI LIEU DAI HOC\NHAN 2009\CHITIETMAY\Hinh anh\05 BanhRangTru\1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1206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11</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Thay đổi chiều quay</a:t>
            </a:r>
            <a:endParaRPr lang="en-US" sz="2400"/>
          </a:p>
        </p:txBody>
      </p:sp>
      <p:pic>
        <p:nvPicPr>
          <p:cNvPr id="2" name="Picture 1"/>
          <p:cNvPicPr>
            <a:picLocks noChangeAspect="1"/>
          </p:cNvPicPr>
          <p:nvPr/>
        </p:nvPicPr>
        <p:blipFill>
          <a:blip r:embed="rId3"/>
          <a:stretch>
            <a:fillRect/>
          </a:stretch>
        </p:blipFill>
        <p:spPr>
          <a:xfrm>
            <a:off x="2466634" y="2790825"/>
            <a:ext cx="5591175" cy="3752850"/>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3775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12</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Tổng hợp hay phân tích chuyển động</a:t>
            </a:r>
            <a:endParaRPr lang="en-US" sz="2400"/>
          </a:p>
        </p:txBody>
      </p:sp>
      <p:pic>
        <p:nvPicPr>
          <p:cNvPr id="4" name="Picture 3"/>
          <p:cNvPicPr>
            <a:picLocks noChangeAspect="1"/>
          </p:cNvPicPr>
          <p:nvPr/>
        </p:nvPicPr>
        <p:blipFill>
          <a:blip r:embed="rId3"/>
          <a:stretch>
            <a:fillRect/>
          </a:stretch>
        </p:blipFill>
        <p:spPr>
          <a:xfrm>
            <a:off x="1461260" y="2585816"/>
            <a:ext cx="6105525" cy="3152775"/>
          </a:xfrm>
          <a:prstGeom prst="rect">
            <a:avLst/>
          </a:prstGeom>
        </p:spPr>
      </p:pic>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192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13</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2"/>
            </a:pPr>
            <a:r>
              <a:rPr lang="en-US" sz="2800" b="1" smtClean="0">
                <a:solidFill>
                  <a:srgbClr val="0000FF"/>
                </a:solidFill>
              </a:rPr>
              <a:t>Công dụng</a:t>
            </a: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5" name="TextBox 4"/>
          <p:cNvSpPr txBox="1"/>
          <p:nvPr/>
        </p:nvSpPr>
        <p:spPr>
          <a:xfrm>
            <a:off x="1133791" y="1712008"/>
            <a:ext cx="6760464" cy="461665"/>
          </a:xfrm>
          <a:prstGeom prst="rect">
            <a:avLst/>
          </a:prstGeom>
          <a:noFill/>
        </p:spPr>
        <p:txBody>
          <a:bodyPr wrap="square" rtlCol="0">
            <a:spAutoFit/>
          </a:bodyPr>
          <a:lstStyle/>
          <a:p>
            <a:pPr marL="342900" indent="-342900">
              <a:buClr>
                <a:srgbClr val="FF0000"/>
              </a:buClr>
              <a:buFont typeface="Wingdings" panose="05000000000000000000" pitchFamily="2" charset="2"/>
              <a:buChar char="Ø"/>
            </a:pPr>
            <a:r>
              <a:rPr lang="en-US" sz="2400" smtClean="0"/>
              <a:t>Tổng hợp hay phân tích chuyển động</a:t>
            </a:r>
            <a:endParaRPr lang="en-US" sz="2400"/>
          </a:p>
        </p:txBody>
      </p:sp>
      <p:pic>
        <p:nvPicPr>
          <p:cNvPr id="2" name="Picture 1"/>
          <p:cNvPicPr>
            <a:picLocks noChangeAspect="1"/>
          </p:cNvPicPr>
          <p:nvPr/>
        </p:nvPicPr>
        <p:blipFill>
          <a:blip r:embed="rId3"/>
          <a:stretch>
            <a:fillRect/>
          </a:stretch>
        </p:blipFill>
        <p:spPr>
          <a:xfrm>
            <a:off x="1575517" y="2962275"/>
            <a:ext cx="4038600" cy="3343275"/>
          </a:xfrm>
          <a:prstGeom prst="rect">
            <a:avLst/>
          </a:prstGeom>
        </p:spPr>
      </p:pic>
      <p:pic>
        <p:nvPicPr>
          <p:cNvPr id="6" name="Picture 5"/>
          <p:cNvPicPr>
            <a:picLocks noChangeAspect="1"/>
          </p:cNvPicPr>
          <p:nvPr/>
        </p:nvPicPr>
        <p:blipFill>
          <a:blip r:embed="rId4"/>
          <a:stretch>
            <a:fillRect/>
          </a:stretch>
        </p:blipFill>
        <p:spPr>
          <a:xfrm>
            <a:off x="5688652" y="3499104"/>
            <a:ext cx="3382196" cy="2542032"/>
          </a:xfrm>
          <a:prstGeom prst="rect">
            <a:avLst/>
          </a:prstGeom>
        </p:spPr>
      </p:pic>
      <p:pic>
        <p:nvPicPr>
          <p:cNvPr id="9" name="Picture 2" descr="E:\TAI LIEU DAI HOC\NHAN 2009\CHITIETMAY\Hinh anh\05 BanhRangTru\1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142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14</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Phân loại</a:t>
            </a:r>
          </a:p>
        </p:txBody>
      </p:sp>
      <p:pic>
        <p:nvPicPr>
          <p:cNvPr id="5" name="Picture 4"/>
          <p:cNvPicPr>
            <a:picLocks noChangeAspect="1"/>
          </p:cNvPicPr>
          <p:nvPr/>
        </p:nvPicPr>
        <p:blipFill>
          <a:blip r:embed="rId3"/>
          <a:stretch>
            <a:fillRect/>
          </a:stretch>
        </p:blipFill>
        <p:spPr>
          <a:xfrm>
            <a:off x="938784" y="1889082"/>
            <a:ext cx="8205216" cy="4416468"/>
          </a:xfrm>
          <a:prstGeom prst="rect">
            <a:avLst/>
          </a:prstGeom>
        </p:spPr>
      </p:pic>
      <p:sp>
        <p:nvSpPr>
          <p:cNvPr id="6" name="TextBox 5"/>
          <p:cNvSpPr txBox="1"/>
          <p:nvPr/>
        </p:nvSpPr>
        <p:spPr>
          <a:xfrm>
            <a:off x="1575517" y="1361420"/>
            <a:ext cx="6598920" cy="461665"/>
          </a:xfrm>
          <a:prstGeom prst="rect">
            <a:avLst/>
          </a:prstGeom>
          <a:noFill/>
        </p:spPr>
        <p:txBody>
          <a:bodyPr wrap="square" rtlCol="0">
            <a:spAutoFit/>
          </a:bodyPr>
          <a:lstStyle/>
          <a:p>
            <a:pPr marL="342900" indent="-342900">
              <a:buFont typeface="+mj-lt"/>
              <a:buAutoNum type="alphaLcPeriod"/>
            </a:pPr>
            <a:r>
              <a:rPr lang="en-US" sz="2400" b="1" smtClean="0">
                <a:solidFill>
                  <a:srgbClr val="FF0000"/>
                </a:solidFill>
              </a:rPr>
              <a:t>Hệ thống bánh răng thường</a:t>
            </a:r>
            <a:endParaRPr lang="en-US" sz="2400" b="1">
              <a:solidFill>
                <a:srgbClr val="FF0000"/>
              </a:solidFill>
            </a:endParaRP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8598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15</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Phân loại</a:t>
            </a:r>
          </a:p>
        </p:txBody>
      </p:sp>
      <p:pic>
        <p:nvPicPr>
          <p:cNvPr id="2" name="Picture 1"/>
          <p:cNvPicPr>
            <a:picLocks noChangeAspect="1"/>
          </p:cNvPicPr>
          <p:nvPr/>
        </p:nvPicPr>
        <p:blipFill>
          <a:blip r:embed="rId3"/>
          <a:stretch>
            <a:fillRect/>
          </a:stretch>
        </p:blipFill>
        <p:spPr>
          <a:xfrm>
            <a:off x="987552" y="2010360"/>
            <a:ext cx="8083296" cy="4847640"/>
          </a:xfrm>
          <a:prstGeom prst="rect">
            <a:avLst/>
          </a:prstGeom>
        </p:spPr>
      </p:pic>
      <p:sp>
        <p:nvSpPr>
          <p:cNvPr id="8" name="TextBox 7"/>
          <p:cNvSpPr txBox="1"/>
          <p:nvPr/>
        </p:nvSpPr>
        <p:spPr>
          <a:xfrm>
            <a:off x="1575517" y="1361420"/>
            <a:ext cx="6598920" cy="461665"/>
          </a:xfrm>
          <a:prstGeom prst="rect">
            <a:avLst/>
          </a:prstGeom>
          <a:noFill/>
        </p:spPr>
        <p:txBody>
          <a:bodyPr wrap="square" rtlCol="0">
            <a:spAutoFit/>
          </a:bodyPr>
          <a:lstStyle/>
          <a:p>
            <a:pPr marL="342900" indent="-342900">
              <a:buFont typeface="+mj-lt"/>
              <a:buAutoNum type="alphaLcPeriod"/>
            </a:pPr>
            <a:r>
              <a:rPr lang="en-US" sz="2400" b="1" smtClean="0">
                <a:solidFill>
                  <a:srgbClr val="FF0000"/>
                </a:solidFill>
              </a:rPr>
              <a:t>Hệ thống bánh răng thường</a:t>
            </a:r>
            <a:endParaRPr lang="en-US" sz="2400" b="1">
              <a:solidFill>
                <a:srgbClr val="FF0000"/>
              </a:solidFill>
            </a:endParaRPr>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pic>
        <p:nvPicPr>
          <p:cNvPr id="10"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7895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16</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Phân loại</a:t>
            </a:r>
          </a:p>
        </p:txBody>
      </p:sp>
      <p:sp>
        <p:nvSpPr>
          <p:cNvPr id="5" name="TextBox 4"/>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583332" y="1940480"/>
            <a:ext cx="8487516" cy="475869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pic>
        <p:nvPicPr>
          <p:cNvPr id="9"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1449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17</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3"/>
            </a:pPr>
            <a:r>
              <a:rPr lang="en-US" sz="2800" b="1" smtClean="0">
                <a:solidFill>
                  <a:srgbClr val="0000FF"/>
                </a:solidFill>
              </a:rPr>
              <a:t>Phân loại</a:t>
            </a:r>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3"/>
            </a:pPr>
            <a:r>
              <a:rPr lang="en-US" sz="2400" b="1" smtClean="0">
                <a:solidFill>
                  <a:srgbClr val="FF0000"/>
                </a:solidFill>
              </a:rPr>
              <a:t>Hệ thống bánh răng hỗn hợp</a:t>
            </a:r>
            <a:endParaRPr lang="en-US" sz="2400" b="1">
              <a:solidFill>
                <a:srgbClr val="FF0000"/>
              </a:solidFill>
            </a:endParaRPr>
          </a:p>
        </p:txBody>
      </p:sp>
      <p:sp>
        <p:nvSpPr>
          <p:cNvPr id="4" name="TextBox 3"/>
          <p:cNvSpPr txBox="1"/>
          <p:nvPr/>
        </p:nvSpPr>
        <p:spPr>
          <a:xfrm>
            <a:off x="1004785" y="2360023"/>
            <a:ext cx="8139215" cy="461665"/>
          </a:xfrm>
          <a:prstGeom prst="rect">
            <a:avLst/>
          </a:prstGeom>
          <a:noFill/>
        </p:spPr>
        <p:txBody>
          <a:bodyPr wrap="square" rtlCol="0">
            <a:spAutoFit/>
          </a:bodyPr>
          <a:lstStyle/>
          <a:p>
            <a:r>
              <a:rPr lang="en-US" sz="2400" smtClean="0"/>
              <a:t>Hệ thống bánh răng thường + hệ thống bánh răng vi sai</a:t>
            </a:r>
            <a:endParaRPr lang="en-US" sz="2400"/>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pic>
        <p:nvPicPr>
          <p:cNvPr id="9"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0680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18</a:t>
            </a:fld>
            <a:endParaRPr lang="en-US"/>
          </a:p>
        </p:txBody>
      </p:sp>
      <p:sp>
        <p:nvSpPr>
          <p:cNvPr id="7" name="TextBox 6"/>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1342178" y="3848402"/>
            <a:ext cx="4106388" cy="1934876"/>
          </a:xfrm>
          <a:prstGeom prst="rect">
            <a:avLst/>
          </a:prstGeom>
        </p:spPr>
      </p:pic>
      <p:pic>
        <p:nvPicPr>
          <p:cNvPr id="5" name="Picture 4"/>
          <p:cNvPicPr>
            <a:picLocks noChangeAspect="1"/>
          </p:cNvPicPr>
          <p:nvPr/>
        </p:nvPicPr>
        <p:blipFill>
          <a:blip r:embed="rId4"/>
          <a:stretch>
            <a:fillRect/>
          </a:stretch>
        </p:blipFill>
        <p:spPr>
          <a:xfrm>
            <a:off x="5896165" y="3510915"/>
            <a:ext cx="2628900" cy="2609850"/>
          </a:xfrm>
          <a:prstGeom prst="rect">
            <a:avLst/>
          </a:prstGeom>
        </p:spPr>
      </p:pic>
      <p:sp>
        <p:nvSpPr>
          <p:cNvPr id="8" name="TextBox 7"/>
          <p:cNvSpPr txBox="1"/>
          <p:nvPr/>
        </p:nvSpPr>
        <p:spPr>
          <a:xfrm>
            <a:off x="1342178" y="2907982"/>
            <a:ext cx="3474720" cy="461665"/>
          </a:xfrm>
          <a:prstGeom prst="rect">
            <a:avLst/>
          </a:prstGeom>
          <a:noFill/>
        </p:spPr>
        <p:txBody>
          <a:bodyPr wrap="square" rtlCol="0">
            <a:spAutoFit/>
          </a:bodyPr>
          <a:lstStyle/>
          <a:p>
            <a:r>
              <a:rPr lang="en-US" sz="2400" smtClean="0"/>
              <a:t>Ăn khớp ngoài</a:t>
            </a:r>
            <a:endParaRPr lang="en-US" sz="2400"/>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pic>
        <p:nvPicPr>
          <p:cNvPr id="10" name="Picture 2" descr="E:\TAI LIEU DAI HOC\NHAN 2009\CHITIETMAY\Hinh anh\05 BanhRangTru\12.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371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19</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sp>
        <p:nvSpPr>
          <p:cNvPr id="8" name="TextBox 7"/>
          <p:cNvSpPr txBox="1"/>
          <p:nvPr/>
        </p:nvSpPr>
        <p:spPr>
          <a:xfrm>
            <a:off x="1342178" y="2907982"/>
            <a:ext cx="3474720" cy="461665"/>
          </a:xfrm>
          <a:prstGeom prst="rect">
            <a:avLst/>
          </a:prstGeom>
          <a:noFill/>
        </p:spPr>
        <p:txBody>
          <a:bodyPr wrap="square" rtlCol="0">
            <a:spAutoFit/>
          </a:bodyPr>
          <a:lstStyle/>
          <a:p>
            <a:r>
              <a:rPr lang="en-US" sz="2400" smtClean="0"/>
              <a:t>Ăn khớp trong</a:t>
            </a:r>
            <a:endParaRPr lang="en-US" sz="2400"/>
          </a:p>
        </p:txBody>
      </p:sp>
      <p:pic>
        <p:nvPicPr>
          <p:cNvPr id="4" name="Picture 3"/>
          <p:cNvPicPr>
            <a:picLocks noChangeAspect="1"/>
          </p:cNvPicPr>
          <p:nvPr/>
        </p:nvPicPr>
        <p:blipFill>
          <a:blip r:embed="rId3"/>
          <a:stretch>
            <a:fillRect/>
          </a:stretch>
        </p:blipFill>
        <p:spPr>
          <a:xfrm>
            <a:off x="1004785" y="4085212"/>
            <a:ext cx="3280200" cy="1537968"/>
          </a:xfrm>
          <a:prstGeom prst="rect">
            <a:avLst/>
          </a:prstGeom>
        </p:spPr>
      </p:pic>
      <p:pic>
        <p:nvPicPr>
          <p:cNvPr id="9" name="Picture 8"/>
          <p:cNvPicPr>
            <a:picLocks noChangeAspect="1"/>
          </p:cNvPicPr>
          <p:nvPr/>
        </p:nvPicPr>
        <p:blipFill>
          <a:blip r:embed="rId4"/>
          <a:stretch>
            <a:fillRect/>
          </a:stretch>
        </p:blipFill>
        <p:spPr>
          <a:xfrm>
            <a:off x="4874977" y="3755707"/>
            <a:ext cx="3886200" cy="2486025"/>
          </a:xfrm>
          <a:prstGeom prst="rect">
            <a:avLst/>
          </a:prstGeom>
        </p:spPr>
      </p:pic>
      <p:pic>
        <p:nvPicPr>
          <p:cNvPr id="10" name="Picture 9"/>
          <p:cNvPicPr>
            <a:picLocks noChangeAspect="1"/>
          </p:cNvPicPr>
          <p:nvPr/>
        </p:nvPicPr>
        <p:blipFill>
          <a:blip r:embed="rId5"/>
          <a:stretch>
            <a:fillRect/>
          </a:stretch>
        </p:blipFill>
        <p:spPr>
          <a:xfrm>
            <a:off x="6218872" y="2091630"/>
            <a:ext cx="1552575" cy="1543050"/>
          </a:xfrm>
          <a:prstGeom prst="rect">
            <a:avLst/>
          </a:prstGeom>
        </p:spPr>
      </p:pic>
      <p:sp>
        <p:nvSpPr>
          <p:cNvPr id="11" name="Rectangle 10"/>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3" name="TextBox 12"/>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2" name="Picture 2" descr="E:\TAI LIEU DAI HOC\NHAN 2009\CHITIETMAY\Hinh anh\05 BanhRangTru\12.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6855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20</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1258226" y="2165995"/>
            <a:ext cx="7355422" cy="4402436"/>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4492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21</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4" name="Picture 3"/>
          <p:cNvPicPr>
            <a:picLocks noChangeAspect="1"/>
          </p:cNvPicPr>
          <p:nvPr/>
        </p:nvPicPr>
        <p:blipFill>
          <a:blip r:embed="rId3"/>
          <a:stretch>
            <a:fillRect/>
          </a:stretch>
        </p:blipFill>
        <p:spPr>
          <a:xfrm>
            <a:off x="0" y="2944177"/>
            <a:ext cx="3886200" cy="2371725"/>
          </a:xfrm>
          <a:prstGeom prst="rect">
            <a:avLst/>
          </a:prstGeom>
        </p:spPr>
      </p:pic>
      <p:pic>
        <p:nvPicPr>
          <p:cNvPr id="5" name="Picture 4"/>
          <p:cNvPicPr>
            <a:picLocks noChangeAspect="1"/>
          </p:cNvPicPr>
          <p:nvPr/>
        </p:nvPicPr>
        <p:blipFill>
          <a:blip r:embed="rId4"/>
          <a:stretch>
            <a:fillRect/>
          </a:stretch>
        </p:blipFill>
        <p:spPr>
          <a:xfrm>
            <a:off x="5174060" y="1823085"/>
            <a:ext cx="3000375" cy="1809750"/>
          </a:xfrm>
          <a:prstGeom prst="rect">
            <a:avLst/>
          </a:prstGeom>
        </p:spPr>
      </p:pic>
      <p:pic>
        <p:nvPicPr>
          <p:cNvPr id="8" name="Picture 7"/>
          <p:cNvPicPr>
            <a:picLocks noChangeAspect="1"/>
          </p:cNvPicPr>
          <p:nvPr/>
        </p:nvPicPr>
        <p:blipFill>
          <a:blip r:embed="rId5"/>
          <a:stretch>
            <a:fillRect/>
          </a:stretch>
        </p:blipFill>
        <p:spPr>
          <a:xfrm>
            <a:off x="5174060" y="3632835"/>
            <a:ext cx="3000375" cy="1743075"/>
          </a:xfrm>
          <a:prstGeom prst="rect">
            <a:avLst/>
          </a:prstGeom>
        </p:spPr>
      </p:pic>
      <p:pic>
        <p:nvPicPr>
          <p:cNvPr id="9" name="Picture 8"/>
          <p:cNvPicPr>
            <a:picLocks noChangeAspect="1"/>
          </p:cNvPicPr>
          <p:nvPr/>
        </p:nvPicPr>
        <p:blipFill>
          <a:blip r:embed="rId6"/>
          <a:stretch>
            <a:fillRect/>
          </a:stretch>
        </p:blipFill>
        <p:spPr>
          <a:xfrm>
            <a:off x="1179275" y="5653415"/>
            <a:ext cx="7086600" cy="923925"/>
          </a:xfrm>
          <a:prstGeom prst="rect">
            <a:avLst/>
          </a:prstGeom>
        </p:spPr>
      </p:pic>
      <p:sp>
        <p:nvSpPr>
          <p:cNvPr id="10" name="Rectangle 9"/>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1" name="TextBox 10"/>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2" name="Picture 2" descr="E:\TAI LIEU DAI HOC\NHAN 2009\CHITIETMAY\Hinh anh\05 BanhRangTru\12.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590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22</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10" name="Picture 9"/>
          <p:cNvPicPr>
            <a:picLocks noChangeAspect="1"/>
          </p:cNvPicPr>
          <p:nvPr/>
        </p:nvPicPr>
        <p:blipFill>
          <a:blip r:embed="rId3"/>
          <a:stretch>
            <a:fillRect/>
          </a:stretch>
        </p:blipFill>
        <p:spPr>
          <a:xfrm>
            <a:off x="1077622" y="2192417"/>
            <a:ext cx="7871306" cy="4483654"/>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spTree>
    <p:extLst>
      <p:ext uri="{BB962C8B-B14F-4D97-AF65-F5344CB8AC3E}">
        <p14:creationId xmlns:p14="http://schemas.microsoft.com/office/powerpoint/2010/main" val="7279937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23</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1190200" y="2743200"/>
            <a:ext cx="7953800" cy="323088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685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24</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pic>
        <p:nvPicPr>
          <p:cNvPr id="4" name="Picture 3"/>
          <p:cNvPicPr>
            <a:picLocks noChangeAspect="1"/>
          </p:cNvPicPr>
          <p:nvPr/>
        </p:nvPicPr>
        <p:blipFill>
          <a:blip r:embed="rId3"/>
          <a:stretch>
            <a:fillRect/>
          </a:stretch>
        </p:blipFill>
        <p:spPr>
          <a:xfrm>
            <a:off x="1584362" y="2119510"/>
            <a:ext cx="7029286" cy="473849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4229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25</a:t>
            </a:fld>
            <a:endParaRPr lang="en-US"/>
          </a:p>
        </p:txBody>
      </p:sp>
      <p:sp>
        <p:nvSpPr>
          <p:cNvPr id="6" name="TextBox 5"/>
          <p:cNvSpPr txBox="1"/>
          <p:nvPr/>
        </p:nvSpPr>
        <p:spPr>
          <a:xfrm>
            <a:off x="1575517" y="1361420"/>
            <a:ext cx="6598920" cy="830997"/>
          </a:xfrm>
          <a:prstGeom prst="rect">
            <a:avLst/>
          </a:prstGeom>
          <a:noFill/>
        </p:spPr>
        <p:txBody>
          <a:bodyPr wrap="square" rtlCol="0">
            <a:spAutoFit/>
          </a:bodyPr>
          <a:lstStyle/>
          <a:p>
            <a:pPr marL="457200" indent="-457200">
              <a:buFont typeface="+mj-lt"/>
              <a:buAutoNum type="alphaLcPeriod"/>
            </a:pPr>
            <a:r>
              <a:rPr lang="en-US" sz="2400" b="1" smtClean="0">
                <a:solidFill>
                  <a:srgbClr val="FF0000"/>
                </a:solidFill>
              </a:rPr>
              <a:t>Hệ thống bánh răng thường (hệ thường phẳng)</a:t>
            </a:r>
            <a:endParaRPr lang="en-US" sz="2400" b="1">
              <a:solidFill>
                <a:srgbClr val="FF0000"/>
              </a:solidFill>
            </a:endParaRP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2337846" y="2192417"/>
            <a:ext cx="4912558" cy="3519092"/>
          </a:xfrm>
          <a:prstGeom prst="rect">
            <a:avLst/>
          </a:prstGeom>
        </p:spPr>
      </p:pic>
      <p:sp>
        <p:nvSpPr>
          <p:cNvPr id="10" name="TextBox 9"/>
          <p:cNvSpPr txBox="1"/>
          <p:nvPr/>
        </p:nvSpPr>
        <p:spPr>
          <a:xfrm>
            <a:off x="6326372" y="5874662"/>
            <a:ext cx="1848065" cy="461665"/>
          </a:xfrm>
          <a:prstGeom prst="rect">
            <a:avLst/>
          </a:prstGeom>
          <a:noFill/>
        </p:spPr>
        <p:txBody>
          <a:bodyPr wrap="square" rtlCol="0">
            <a:spAutoFit/>
          </a:bodyPr>
          <a:lstStyle/>
          <a:p>
            <a:r>
              <a:rPr lang="en-US" sz="2400" smtClean="0">
                <a:solidFill>
                  <a:srgbClr val="FF0000"/>
                </a:solidFill>
              </a:rPr>
              <a:t>Tính i</a:t>
            </a:r>
            <a:r>
              <a:rPr lang="en-US" sz="2400" baseline="-25000" smtClean="0">
                <a:solidFill>
                  <a:srgbClr val="FF0000"/>
                </a:solidFill>
              </a:rPr>
              <a:t>16</a:t>
            </a:r>
            <a:r>
              <a:rPr lang="en-US" sz="2400" smtClean="0">
                <a:solidFill>
                  <a:srgbClr val="FF0000"/>
                </a:solidFill>
              </a:rPr>
              <a:t>=?</a:t>
            </a:r>
            <a:endParaRPr lang="en-US" sz="2400">
              <a:solidFill>
                <a:srgbClr val="FF0000"/>
              </a:solidFill>
            </a:endParaRPr>
          </a:p>
        </p:txBody>
      </p:sp>
      <p:sp>
        <p:nvSpPr>
          <p:cNvPr id="11" name="TextBox 10"/>
          <p:cNvSpPr txBox="1"/>
          <p:nvPr/>
        </p:nvSpPr>
        <p:spPr>
          <a:xfrm>
            <a:off x="1008776" y="2351525"/>
            <a:ext cx="1329070" cy="461665"/>
          </a:xfrm>
          <a:prstGeom prst="rect">
            <a:avLst/>
          </a:prstGeom>
          <a:noFill/>
        </p:spPr>
        <p:txBody>
          <a:bodyPr wrap="square" rtlCol="0">
            <a:spAutoFit/>
          </a:bodyPr>
          <a:lstStyle/>
          <a:p>
            <a:r>
              <a:rPr lang="en-US" sz="2400" b="1" smtClean="0"/>
              <a:t>Ví dụ</a:t>
            </a:r>
            <a:endParaRPr lang="en-US" sz="2400" b="1"/>
          </a:p>
        </p:txBody>
      </p:sp>
    </p:spTree>
    <p:extLst>
      <p:ext uri="{BB962C8B-B14F-4D97-AF65-F5344CB8AC3E}">
        <p14:creationId xmlns:p14="http://schemas.microsoft.com/office/powerpoint/2010/main" val="39070031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26</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1575517" y="2234565"/>
            <a:ext cx="6829425" cy="363855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834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27</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4" name="Picture 3"/>
          <p:cNvPicPr>
            <a:picLocks noChangeAspect="1"/>
          </p:cNvPicPr>
          <p:nvPr/>
        </p:nvPicPr>
        <p:blipFill>
          <a:blip r:embed="rId3"/>
          <a:stretch>
            <a:fillRect/>
          </a:stretch>
        </p:blipFill>
        <p:spPr>
          <a:xfrm>
            <a:off x="1231217" y="2106930"/>
            <a:ext cx="7687788" cy="407670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6771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28</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1575517" y="2114550"/>
            <a:ext cx="7162800" cy="4191000"/>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126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29</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971326" y="1884640"/>
            <a:ext cx="8172674" cy="4616958"/>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7509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30</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pic>
        <p:nvPicPr>
          <p:cNvPr id="2" name="Picture 1"/>
          <p:cNvPicPr>
            <a:picLocks noChangeAspect="1"/>
          </p:cNvPicPr>
          <p:nvPr/>
        </p:nvPicPr>
        <p:blipFill>
          <a:blip r:embed="rId3"/>
          <a:stretch>
            <a:fillRect/>
          </a:stretch>
        </p:blipFill>
        <p:spPr>
          <a:xfrm>
            <a:off x="911570" y="1884641"/>
            <a:ext cx="8205162" cy="4185404"/>
          </a:xfrm>
          <a:prstGeom prst="rect">
            <a:avLst/>
          </a:prstGeom>
        </p:spPr>
      </p:pic>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8138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31</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4785" y="1884640"/>
            <a:ext cx="2048256" cy="461665"/>
          </a:xfrm>
          <a:prstGeom prst="rect">
            <a:avLst/>
          </a:prstGeom>
          <a:noFill/>
        </p:spPr>
        <p:txBody>
          <a:bodyPr wrap="square" rtlCol="0">
            <a:spAutoFit/>
          </a:bodyPr>
          <a:lstStyle/>
          <a:p>
            <a:r>
              <a:rPr lang="en-US" sz="2400" u="sng" smtClean="0">
                <a:solidFill>
                  <a:srgbClr val="FF0000"/>
                </a:solidFill>
              </a:rPr>
              <a:t>Ví dụ 1</a:t>
            </a:r>
            <a:endParaRPr lang="en-US" sz="2400" u="sng">
              <a:solidFill>
                <a:srgbClr val="FF0000"/>
              </a:solidFill>
            </a:endParaRPr>
          </a:p>
        </p:txBody>
      </p:sp>
      <p:sp>
        <p:nvSpPr>
          <p:cNvPr id="10" name="TextBox 9"/>
          <p:cNvSpPr txBox="1"/>
          <p:nvPr/>
        </p:nvSpPr>
        <p:spPr>
          <a:xfrm>
            <a:off x="2304587" y="1884640"/>
            <a:ext cx="6309061" cy="461665"/>
          </a:xfrm>
          <a:prstGeom prst="rect">
            <a:avLst/>
          </a:prstGeom>
          <a:noFill/>
        </p:spPr>
        <p:txBody>
          <a:bodyPr wrap="square" rtlCol="0">
            <a:spAutoFit/>
          </a:bodyPr>
          <a:lstStyle/>
          <a:p>
            <a:r>
              <a:rPr lang="en-US" sz="2400" smtClean="0"/>
              <a:t>Xét quan hệ vận tốc của cơ cấu vi sai sau:</a:t>
            </a:r>
            <a:endParaRPr lang="en-US" sz="2400"/>
          </a:p>
        </p:txBody>
      </p:sp>
      <p:pic>
        <p:nvPicPr>
          <p:cNvPr id="5" name="Picture 4"/>
          <p:cNvPicPr>
            <a:picLocks noChangeAspect="1"/>
          </p:cNvPicPr>
          <p:nvPr/>
        </p:nvPicPr>
        <p:blipFill>
          <a:blip r:embed="rId4"/>
          <a:stretch>
            <a:fillRect/>
          </a:stretch>
        </p:blipFill>
        <p:spPr>
          <a:xfrm>
            <a:off x="3415101" y="2797873"/>
            <a:ext cx="3762375" cy="3895725"/>
          </a:xfrm>
          <a:prstGeom prst="rect">
            <a:avLst/>
          </a:prstGeom>
        </p:spPr>
      </p:pic>
    </p:spTree>
    <p:extLst>
      <p:ext uri="{BB962C8B-B14F-4D97-AF65-F5344CB8AC3E}">
        <p14:creationId xmlns:p14="http://schemas.microsoft.com/office/powerpoint/2010/main" val="26350442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32</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8" name="Rectangle 7"/>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9" name="TextBox 8"/>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7"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4785" y="1884640"/>
            <a:ext cx="2048256" cy="461665"/>
          </a:xfrm>
          <a:prstGeom prst="rect">
            <a:avLst/>
          </a:prstGeom>
          <a:noFill/>
        </p:spPr>
        <p:txBody>
          <a:bodyPr wrap="square" rtlCol="0">
            <a:spAutoFit/>
          </a:bodyPr>
          <a:lstStyle/>
          <a:p>
            <a:r>
              <a:rPr lang="en-US" sz="2400" u="sng" smtClean="0">
                <a:solidFill>
                  <a:srgbClr val="FF0000"/>
                </a:solidFill>
              </a:rPr>
              <a:t>Ví dụ 1</a:t>
            </a:r>
            <a:endParaRPr lang="en-US" sz="2400" u="sng">
              <a:solidFill>
                <a:srgbClr val="FF0000"/>
              </a:solidFill>
            </a:endParaRPr>
          </a:p>
        </p:txBody>
      </p:sp>
      <p:sp>
        <p:nvSpPr>
          <p:cNvPr id="10" name="TextBox 9"/>
          <p:cNvSpPr txBox="1"/>
          <p:nvPr/>
        </p:nvSpPr>
        <p:spPr>
          <a:xfrm>
            <a:off x="2304587" y="1884640"/>
            <a:ext cx="6309061" cy="461665"/>
          </a:xfrm>
          <a:prstGeom prst="rect">
            <a:avLst/>
          </a:prstGeom>
          <a:noFill/>
        </p:spPr>
        <p:txBody>
          <a:bodyPr wrap="square" rtlCol="0">
            <a:spAutoFit/>
          </a:bodyPr>
          <a:lstStyle/>
          <a:p>
            <a:r>
              <a:rPr lang="en-US" sz="2400" smtClean="0"/>
              <a:t>Xét quan hệ vận tốc của cơ cấu vi sai sau:</a:t>
            </a:r>
            <a:endParaRPr lang="en-US" sz="2400"/>
          </a:p>
        </p:txBody>
      </p:sp>
      <p:pic>
        <p:nvPicPr>
          <p:cNvPr id="11" name="Picture 10"/>
          <p:cNvPicPr>
            <a:picLocks noChangeAspect="1"/>
          </p:cNvPicPr>
          <p:nvPr/>
        </p:nvPicPr>
        <p:blipFill>
          <a:blip r:embed="rId4"/>
          <a:stretch>
            <a:fillRect/>
          </a:stretch>
        </p:blipFill>
        <p:spPr>
          <a:xfrm>
            <a:off x="5262222" y="3742945"/>
            <a:ext cx="3685866" cy="1562720"/>
          </a:xfrm>
          <a:prstGeom prst="rect">
            <a:avLst/>
          </a:prstGeom>
        </p:spPr>
      </p:pic>
      <p:pic>
        <p:nvPicPr>
          <p:cNvPr id="12" name="Picture 11"/>
          <p:cNvPicPr>
            <a:picLocks noChangeAspect="1"/>
          </p:cNvPicPr>
          <p:nvPr/>
        </p:nvPicPr>
        <p:blipFill>
          <a:blip r:embed="rId5"/>
          <a:stretch>
            <a:fillRect/>
          </a:stretch>
        </p:blipFill>
        <p:spPr>
          <a:xfrm>
            <a:off x="1470850" y="2952750"/>
            <a:ext cx="3495675" cy="3590925"/>
          </a:xfrm>
          <a:prstGeom prst="rect">
            <a:avLst/>
          </a:prstGeom>
        </p:spPr>
      </p:pic>
    </p:spTree>
    <p:extLst>
      <p:ext uri="{BB962C8B-B14F-4D97-AF65-F5344CB8AC3E}">
        <p14:creationId xmlns:p14="http://schemas.microsoft.com/office/powerpoint/2010/main" val="1872878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33</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0" name="TextBox 9"/>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1"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004785" y="1884640"/>
            <a:ext cx="2048256" cy="461665"/>
          </a:xfrm>
          <a:prstGeom prst="rect">
            <a:avLst/>
          </a:prstGeom>
          <a:noFill/>
        </p:spPr>
        <p:txBody>
          <a:bodyPr wrap="square" rtlCol="0">
            <a:spAutoFit/>
          </a:bodyPr>
          <a:lstStyle/>
          <a:p>
            <a:r>
              <a:rPr lang="en-US" sz="2400" u="sng" smtClean="0">
                <a:solidFill>
                  <a:srgbClr val="FF0000"/>
                </a:solidFill>
              </a:rPr>
              <a:t>Ví dụ 1</a:t>
            </a:r>
            <a:endParaRPr lang="en-US" sz="2400" u="sng">
              <a:solidFill>
                <a:srgbClr val="FF0000"/>
              </a:solidFill>
            </a:endParaRPr>
          </a:p>
        </p:txBody>
      </p:sp>
      <p:sp>
        <p:nvSpPr>
          <p:cNvPr id="13" name="TextBox 12"/>
          <p:cNvSpPr txBox="1"/>
          <p:nvPr/>
        </p:nvSpPr>
        <p:spPr>
          <a:xfrm>
            <a:off x="2304587" y="1884640"/>
            <a:ext cx="6309061" cy="461665"/>
          </a:xfrm>
          <a:prstGeom prst="rect">
            <a:avLst/>
          </a:prstGeom>
          <a:noFill/>
        </p:spPr>
        <p:txBody>
          <a:bodyPr wrap="square" rtlCol="0">
            <a:spAutoFit/>
          </a:bodyPr>
          <a:lstStyle/>
          <a:p>
            <a:r>
              <a:rPr lang="en-US" sz="2400" smtClean="0"/>
              <a:t>Xét quan hệ vận tốc của cơ cấu vi sai sau:</a:t>
            </a:r>
            <a:endParaRPr lang="en-US" sz="2400"/>
          </a:p>
        </p:txBody>
      </p:sp>
      <p:pic>
        <p:nvPicPr>
          <p:cNvPr id="5" name="Picture 4"/>
          <p:cNvPicPr>
            <a:picLocks noChangeAspect="1"/>
          </p:cNvPicPr>
          <p:nvPr/>
        </p:nvPicPr>
        <p:blipFill>
          <a:blip r:embed="rId4"/>
          <a:stretch>
            <a:fillRect/>
          </a:stretch>
        </p:blipFill>
        <p:spPr>
          <a:xfrm>
            <a:off x="1451419" y="2695575"/>
            <a:ext cx="3705225" cy="3848100"/>
          </a:xfrm>
          <a:prstGeom prst="rect">
            <a:avLst/>
          </a:prstGeom>
        </p:spPr>
      </p:pic>
      <p:pic>
        <p:nvPicPr>
          <p:cNvPr id="7" name="Picture 6"/>
          <p:cNvPicPr>
            <a:picLocks noChangeAspect="1"/>
          </p:cNvPicPr>
          <p:nvPr/>
        </p:nvPicPr>
        <p:blipFill>
          <a:blip r:embed="rId5"/>
          <a:stretch>
            <a:fillRect/>
          </a:stretch>
        </p:blipFill>
        <p:spPr>
          <a:xfrm>
            <a:off x="5262222" y="3378055"/>
            <a:ext cx="3505200" cy="1533525"/>
          </a:xfrm>
          <a:prstGeom prst="rect">
            <a:avLst/>
          </a:prstGeom>
        </p:spPr>
      </p:pic>
    </p:spTree>
    <p:extLst>
      <p:ext uri="{BB962C8B-B14F-4D97-AF65-F5344CB8AC3E}">
        <p14:creationId xmlns:p14="http://schemas.microsoft.com/office/powerpoint/2010/main" val="3517309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34</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0" name="TextBox 9"/>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1"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004785" y="1848064"/>
            <a:ext cx="2048256" cy="461665"/>
          </a:xfrm>
          <a:prstGeom prst="rect">
            <a:avLst/>
          </a:prstGeom>
          <a:noFill/>
        </p:spPr>
        <p:txBody>
          <a:bodyPr wrap="square" rtlCol="0">
            <a:spAutoFit/>
          </a:bodyPr>
          <a:lstStyle/>
          <a:p>
            <a:r>
              <a:rPr lang="en-US" sz="2400" u="sng" smtClean="0">
                <a:solidFill>
                  <a:srgbClr val="FF0000"/>
                </a:solidFill>
              </a:rPr>
              <a:t>Ví dụ 1</a:t>
            </a:r>
            <a:endParaRPr lang="en-US" sz="2400" u="sng">
              <a:solidFill>
                <a:srgbClr val="FF0000"/>
              </a:solidFill>
            </a:endParaRPr>
          </a:p>
        </p:txBody>
      </p:sp>
      <p:sp>
        <p:nvSpPr>
          <p:cNvPr id="13" name="TextBox 12"/>
          <p:cNvSpPr txBox="1"/>
          <p:nvPr/>
        </p:nvSpPr>
        <p:spPr>
          <a:xfrm>
            <a:off x="2304587" y="1848064"/>
            <a:ext cx="6309061" cy="461665"/>
          </a:xfrm>
          <a:prstGeom prst="rect">
            <a:avLst/>
          </a:prstGeom>
          <a:noFill/>
        </p:spPr>
        <p:txBody>
          <a:bodyPr wrap="square" rtlCol="0">
            <a:spAutoFit/>
          </a:bodyPr>
          <a:lstStyle/>
          <a:p>
            <a:r>
              <a:rPr lang="en-US" sz="2400" smtClean="0"/>
              <a:t>Xét quan hệ vận tốc của cơ cấu vi sai sau:</a:t>
            </a:r>
            <a:endParaRPr lang="en-US" sz="2400"/>
          </a:p>
        </p:txBody>
      </p:sp>
      <p:pic>
        <p:nvPicPr>
          <p:cNvPr id="2" name="Picture 1"/>
          <p:cNvPicPr>
            <a:picLocks noChangeAspect="1"/>
          </p:cNvPicPr>
          <p:nvPr/>
        </p:nvPicPr>
        <p:blipFill>
          <a:blip r:embed="rId4"/>
          <a:stretch>
            <a:fillRect/>
          </a:stretch>
        </p:blipFill>
        <p:spPr>
          <a:xfrm>
            <a:off x="1374648" y="2318385"/>
            <a:ext cx="7239000" cy="4524375"/>
          </a:xfrm>
          <a:prstGeom prst="rect">
            <a:avLst/>
          </a:prstGeom>
        </p:spPr>
      </p:pic>
    </p:spTree>
    <p:extLst>
      <p:ext uri="{BB962C8B-B14F-4D97-AF65-F5344CB8AC3E}">
        <p14:creationId xmlns:p14="http://schemas.microsoft.com/office/powerpoint/2010/main" val="13343676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35</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0" name="TextBox 9"/>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1"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74703" y="2170177"/>
            <a:ext cx="8065366" cy="3858766"/>
          </a:xfrm>
          <a:prstGeom prst="rect">
            <a:avLst/>
          </a:prstGeom>
        </p:spPr>
      </p:pic>
    </p:spTree>
    <p:extLst>
      <p:ext uri="{BB962C8B-B14F-4D97-AF65-F5344CB8AC3E}">
        <p14:creationId xmlns:p14="http://schemas.microsoft.com/office/powerpoint/2010/main" val="38891341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62FA3986-EE1C-46C6-9159-43666D752EFC}" type="slidenum">
              <a:rPr lang="en-US" smtClean="0"/>
              <a:t>36</a:t>
            </a:fld>
            <a:endParaRPr lang="en-US"/>
          </a:p>
        </p:txBody>
      </p:sp>
      <p:sp>
        <p:nvSpPr>
          <p:cNvPr id="6" name="TextBox 5"/>
          <p:cNvSpPr txBox="1"/>
          <p:nvPr/>
        </p:nvSpPr>
        <p:spPr>
          <a:xfrm>
            <a:off x="1575517" y="1361420"/>
            <a:ext cx="6598920" cy="461665"/>
          </a:xfrm>
          <a:prstGeom prst="rect">
            <a:avLst/>
          </a:prstGeom>
          <a:noFill/>
        </p:spPr>
        <p:txBody>
          <a:bodyPr wrap="square" rtlCol="0">
            <a:spAutoFit/>
          </a:bodyPr>
          <a:lstStyle/>
          <a:p>
            <a:pPr marL="457200" indent="-457200">
              <a:buFont typeface="+mj-lt"/>
              <a:buAutoNum type="alphaLcPeriod" startAt="2"/>
            </a:pPr>
            <a:r>
              <a:rPr lang="en-US" sz="2400" b="1" smtClean="0">
                <a:solidFill>
                  <a:srgbClr val="FF0000"/>
                </a:solidFill>
              </a:rPr>
              <a:t>Hệ thống bánh răng vi sai</a:t>
            </a:r>
            <a:endParaRPr lang="en-US" sz="2400" b="1">
              <a:solidFill>
                <a:srgbClr val="FF0000"/>
              </a:solidFill>
            </a:endParaRPr>
          </a:p>
        </p:txBody>
      </p:sp>
      <p:sp>
        <p:nvSpPr>
          <p:cNvPr id="9" name="Rectangle 8"/>
          <p:cNvSpPr/>
          <p:nvPr/>
        </p:nvSpPr>
        <p:spPr>
          <a:xfrm>
            <a:off x="1004785" y="253425"/>
            <a:ext cx="4951997" cy="523220"/>
          </a:xfrm>
          <a:prstGeom prst="rect">
            <a:avLst/>
          </a:prstGeom>
        </p:spPr>
        <p:txBody>
          <a:bodyPr wrap="none">
            <a:spAutoFit/>
          </a:bodyPr>
          <a:lstStyle/>
          <a:p>
            <a:pPr marL="571500" lvl="0" indent="-571500" fontAlgn="base">
              <a:buFont typeface="+mj-lt"/>
              <a:buAutoNum type="romanUcPeriod" startAt="2"/>
            </a:pPr>
            <a:r>
              <a:rPr lang="en-US" sz="2800" b="1" cap="all" smtClean="0">
                <a:solidFill>
                  <a:srgbClr val="FF0000"/>
                </a:solidFill>
                <a:effectLst>
                  <a:glow>
                    <a:srgbClr val="000000"/>
                  </a:glow>
                  <a:outerShdw sx="0" sy="0">
                    <a:srgbClr val="000000"/>
                  </a:outerShdw>
                  <a:reflection stA="0" endPos="0" fadeDir="0" sx="0" sy="0"/>
                </a:effectLst>
              </a:rPr>
              <a:t>Hệ thống BÁNH RĂNG</a:t>
            </a:r>
            <a:endParaRPr lang="en-US" sz="2800" b="1" cap="all">
              <a:solidFill>
                <a:srgbClr val="FF0000"/>
              </a:solidFill>
              <a:effectLst>
                <a:glow>
                  <a:srgbClr val="000000"/>
                </a:glow>
                <a:outerShdw sx="0" sy="0">
                  <a:srgbClr val="000000"/>
                </a:outerShdw>
                <a:reflection stA="0" endPos="0" fadeDir="0" sx="0" sy="0"/>
              </a:effectLst>
            </a:endParaRPr>
          </a:p>
        </p:txBody>
      </p:sp>
      <p:sp>
        <p:nvSpPr>
          <p:cNvPr id="10" name="TextBox 9"/>
          <p:cNvSpPr txBox="1"/>
          <p:nvPr/>
        </p:nvSpPr>
        <p:spPr>
          <a:xfrm>
            <a:off x="1575517" y="776645"/>
            <a:ext cx="7373411" cy="523220"/>
          </a:xfrm>
          <a:prstGeom prst="rect">
            <a:avLst/>
          </a:prstGeom>
          <a:noFill/>
        </p:spPr>
        <p:txBody>
          <a:bodyPr wrap="square" rtlCol="0">
            <a:spAutoFit/>
          </a:bodyPr>
          <a:lstStyle/>
          <a:p>
            <a:pPr marL="514350" indent="-514350">
              <a:buFont typeface="+mj-lt"/>
              <a:buAutoNum type="arabicPeriod" startAt="4"/>
            </a:pPr>
            <a:r>
              <a:rPr lang="en-US" sz="2800" b="1" smtClean="0">
                <a:solidFill>
                  <a:srgbClr val="0000FF"/>
                </a:solidFill>
              </a:rPr>
              <a:t>Phân tích động học</a:t>
            </a:r>
          </a:p>
        </p:txBody>
      </p:sp>
      <p:pic>
        <p:nvPicPr>
          <p:cNvPr id="11" name="Picture 2" descr="E:\TAI LIEU DAI HOC\NHAN 2009\CHITIETMAY\Hinh anh\05 BanhRangTru\1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1474" y="3414"/>
            <a:ext cx="1059374" cy="9376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004785" y="1884640"/>
            <a:ext cx="2048256" cy="461665"/>
          </a:xfrm>
          <a:prstGeom prst="rect">
            <a:avLst/>
          </a:prstGeom>
          <a:noFill/>
        </p:spPr>
        <p:txBody>
          <a:bodyPr wrap="square" rtlCol="0">
            <a:spAutoFit/>
          </a:bodyPr>
          <a:lstStyle/>
          <a:p>
            <a:r>
              <a:rPr lang="en-US" sz="2400" u="sng" smtClean="0">
                <a:solidFill>
                  <a:srgbClr val="FF0000"/>
                </a:solidFill>
              </a:rPr>
              <a:t>Ví dụ 2</a:t>
            </a:r>
            <a:endParaRPr lang="en-US" sz="2400" u="sng">
              <a:solidFill>
                <a:srgbClr val="FF0000"/>
              </a:solidFill>
            </a:endParaRPr>
          </a:p>
        </p:txBody>
      </p:sp>
      <p:sp>
        <p:nvSpPr>
          <p:cNvPr id="13" name="TextBox 12"/>
          <p:cNvSpPr txBox="1"/>
          <p:nvPr/>
        </p:nvSpPr>
        <p:spPr>
          <a:xfrm>
            <a:off x="2304587" y="1884640"/>
            <a:ext cx="6309061" cy="461665"/>
          </a:xfrm>
          <a:prstGeom prst="rect">
            <a:avLst/>
          </a:prstGeom>
          <a:noFill/>
        </p:spPr>
        <p:txBody>
          <a:bodyPr wrap="square" rtlCol="0">
            <a:spAutoFit/>
          </a:bodyPr>
          <a:lstStyle/>
          <a:p>
            <a:r>
              <a:rPr lang="en-US" sz="2400" smtClean="0"/>
              <a:t>Xác định i</a:t>
            </a:r>
            <a:r>
              <a:rPr lang="en-US" sz="2400" baseline="-25000" smtClean="0"/>
              <a:t>3C</a:t>
            </a:r>
            <a:r>
              <a:rPr lang="en-US" sz="2400" smtClean="0"/>
              <a:t> khi bánh răng Z</a:t>
            </a:r>
            <a:r>
              <a:rPr lang="en-US" sz="2400" baseline="-25000" smtClean="0"/>
              <a:t>1</a:t>
            </a:r>
            <a:r>
              <a:rPr lang="en-US" sz="2400" smtClean="0"/>
              <a:t> cố định</a:t>
            </a:r>
            <a:endParaRPr lang="en-US" sz="2400" baseline="-25000"/>
          </a:p>
        </p:txBody>
      </p:sp>
      <p:pic>
        <p:nvPicPr>
          <p:cNvPr id="2" name="Picture 1"/>
          <p:cNvPicPr>
            <a:picLocks noChangeAspect="1"/>
          </p:cNvPicPr>
          <p:nvPr/>
        </p:nvPicPr>
        <p:blipFill>
          <a:blip r:embed="rId4"/>
          <a:stretch>
            <a:fillRect/>
          </a:stretch>
        </p:blipFill>
        <p:spPr>
          <a:xfrm>
            <a:off x="1575517" y="2676525"/>
            <a:ext cx="2209800" cy="3867150"/>
          </a:xfrm>
          <a:prstGeom prst="rect">
            <a:avLst/>
          </a:prstGeom>
        </p:spPr>
      </p:pic>
      <p:pic>
        <p:nvPicPr>
          <p:cNvPr id="4" name="Picture 3"/>
          <p:cNvPicPr>
            <a:picLocks noChangeAspect="1"/>
          </p:cNvPicPr>
          <p:nvPr/>
        </p:nvPicPr>
        <p:blipFill>
          <a:blip r:embed="rId5"/>
          <a:stretch>
            <a:fillRect/>
          </a:stretch>
        </p:blipFill>
        <p:spPr>
          <a:xfrm>
            <a:off x="5065777" y="2407860"/>
            <a:ext cx="3475384" cy="4216038"/>
          </a:xfrm>
          <a:prstGeom prst="rect">
            <a:avLst/>
          </a:prstGeom>
        </p:spPr>
      </p:pic>
    </p:spTree>
    <p:extLst>
      <p:ext uri="{BB962C8B-B14F-4D97-AF65-F5344CB8AC3E}">
        <p14:creationId xmlns:p14="http://schemas.microsoft.com/office/powerpoint/2010/main" val="18202089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2"/>
          </p:nvPr>
        </p:nvSpPr>
        <p:spPr/>
        <p:txBody>
          <a:bodyPr/>
          <a:lstStyle/>
          <a:p>
            <a:fld id="{62FA3986-EE1C-46C6-9159-43666D752EFC}" type="slidenum">
              <a:rPr lang="en-US" smtClean="0"/>
              <a:t>37</a:t>
            </a:fld>
            <a:endParaRPr lang="en-US"/>
          </a:p>
        </p:txBody>
      </p:sp>
    </p:spTree>
    <p:extLst>
      <p:ext uri="{BB962C8B-B14F-4D97-AF65-F5344CB8AC3E}">
        <p14:creationId xmlns:p14="http://schemas.microsoft.com/office/powerpoint/2010/main" val="779728781"/>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35FA2445-525B-414B-A34A-AD2370101C55}" vid="{814F82BA-EC32-42B0-95F4-E4A3F36E4839}"/>
    </a:ext>
  </a:ext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eme manufacturing">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Custom 1">
      <a:majorFont>
        <a:latin typeface="Tohama"/>
        <a:ea typeface=""/>
        <a:cs typeface=""/>
      </a:majorFont>
      <a:minorFont>
        <a:latin typeface="Tohama"/>
        <a:ea typeface=""/>
        <a:cs typeface=""/>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extLst>
    <a:ext uri="{05A4C25C-085E-4340-85A3-A5531E510DB2}">
      <thm15:themeFamily xmlns:thm15="http://schemas.microsoft.com/office/thememl/2012/main" name="Theme manufacturing" id="{879E7E85-0FFA-406F-9151-26A26153907D}" vid="{286E62D9-E86A-4CD4-9ABD-9A451ECA147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8648</TotalTime>
  <Words>855</Words>
  <Application>Microsoft Office PowerPoint</Application>
  <PresentationFormat>On-screen Show (4:3)</PresentationFormat>
  <Paragraphs>202</Paragraphs>
  <Slides>37</Slides>
  <Notes>35</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37</vt:i4>
      </vt:variant>
    </vt:vector>
  </HeadingPairs>
  <TitlesOfParts>
    <vt:vector size="52" baseType="lpstr">
      <vt:lpstr>Arial</vt:lpstr>
      <vt:lpstr>Calibri</vt:lpstr>
      <vt:lpstr>Garamond</vt:lpstr>
      <vt:lpstr>Gill Sans MT</vt:lpstr>
      <vt:lpstr>Symbol</vt:lpstr>
      <vt:lpstr>Tahoma</vt:lpstr>
      <vt:lpstr>Times New Roman</vt:lpstr>
      <vt:lpstr>Tohama</vt:lpstr>
      <vt:lpstr>Verdana</vt:lpstr>
      <vt:lpstr>VNI-Avo</vt:lpstr>
      <vt:lpstr>Wingdings</vt:lpstr>
      <vt:lpstr>Wingdings 2</vt:lpstr>
      <vt:lpstr>Theme1</vt:lpstr>
      <vt:lpstr>2_Default Design</vt:lpstr>
      <vt:lpstr>Theme manufacturing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dc:title>
  <dc:creator>20703089@stu.hcmut.edu.vn</dc:creator>
  <cp:lastModifiedBy>THANH GIANG</cp:lastModifiedBy>
  <cp:revision>500</cp:revision>
  <dcterms:created xsi:type="dcterms:W3CDTF">2014-05-23T03:00:09Z</dcterms:created>
  <dcterms:modified xsi:type="dcterms:W3CDTF">2021-09-03T02:41:09Z</dcterms:modified>
</cp:coreProperties>
</file>