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9"/>
  </p:notesMasterIdLst>
  <p:sldIdLst>
    <p:sldId id="359" r:id="rId3"/>
    <p:sldId id="350" r:id="rId4"/>
    <p:sldId id="349" r:id="rId5"/>
    <p:sldId id="288" r:id="rId6"/>
    <p:sldId id="289" r:id="rId7"/>
    <p:sldId id="360" r:id="rId8"/>
    <p:sldId id="362" r:id="rId9"/>
    <p:sldId id="363" r:id="rId10"/>
    <p:sldId id="364" r:id="rId11"/>
    <p:sldId id="365" r:id="rId12"/>
    <p:sldId id="366" r:id="rId13"/>
    <p:sldId id="367" r:id="rId14"/>
    <p:sldId id="368" r:id="rId15"/>
    <p:sldId id="369" r:id="rId16"/>
    <p:sldId id="370" r:id="rId17"/>
    <p:sldId id="361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5212" autoAdjust="0"/>
  </p:normalViewPr>
  <p:slideViewPr>
    <p:cSldViewPr>
      <p:cViewPr varScale="1">
        <p:scale>
          <a:sx n="78" d="100"/>
          <a:sy n="78" d="100"/>
        </p:scale>
        <p:origin x="176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286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637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DE3702-7C44-400C-AEE3-21F1E2FA697B}" type="datetimeFigureOut">
              <a:rPr lang="en-US" smtClean="0"/>
              <a:t>9/3/2021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870C4F-5C99-4964-B61E-6713F17CF2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167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228600" y="2084388"/>
            <a:ext cx="2870200" cy="2016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3098800" y="2084388"/>
            <a:ext cx="2870200" cy="201612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5969000" y="2084388"/>
            <a:ext cx="2870200" cy="2016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>
            <a:off x="0" y="6324600"/>
            <a:ext cx="9144000" cy="0"/>
          </a:xfrm>
          <a:prstGeom prst="line">
            <a:avLst/>
          </a:prstGeom>
          <a:noFill/>
          <a:ln w="12700">
            <a:solidFill>
              <a:srgbClr val="339966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381000"/>
            <a:ext cx="7772400" cy="1441450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85763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10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934200" y="6232525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1</a:t>
            </a:r>
            <a:endParaRPr lang="en-US"/>
          </a:p>
        </p:txBody>
      </p:sp>
      <p:sp>
        <p:nvSpPr>
          <p:cNvPr id="12" name="Text Box 10"/>
          <p:cNvSpPr txBox="1">
            <a:spLocks noChangeArrowheads="1"/>
          </p:cNvSpPr>
          <p:nvPr userDrawn="1"/>
        </p:nvSpPr>
        <p:spPr bwMode="auto">
          <a:xfrm>
            <a:off x="0" y="6412468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eaLnBrk="1" hangingPunct="1">
              <a:spcBef>
                <a:spcPct val="50000"/>
              </a:spcBef>
              <a:defRPr/>
            </a:pPr>
            <a:r>
              <a:rPr lang="it-IT" altLang="en-US" sz="1800" b="1" i="1" smtClean="0">
                <a:solidFill>
                  <a:srgbClr val="0000FF"/>
                </a:solidFill>
                <a:latin typeface="+mj-lt"/>
              </a:rPr>
              <a:t>Bm. CNKL</a:t>
            </a:r>
            <a:r>
              <a:rPr lang="it-IT" altLang="en-US" sz="1800" b="1" i="1" baseline="0" smtClean="0">
                <a:solidFill>
                  <a:srgbClr val="0000FF"/>
                </a:solidFill>
                <a:latin typeface="+mj-lt"/>
              </a:rPr>
              <a:t> – </a:t>
            </a:r>
            <a:r>
              <a:rPr lang="it-IT" altLang="en-US" sz="1800" b="1" i="1" smtClean="0">
                <a:solidFill>
                  <a:srgbClr val="0000FF"/>
                </a:solidFill>
                <a:latin typeface="+mj-lt"/>
              </a:rPr>
              <a:t>Khoa</a:t>
            </a:r>
            <a:r>
              <a:rPr lang="it-IT" altLang="en-US" sz="1800" b="1" i="1" baseline="0" smtClean="0">
                <a:solidFill>
                  <a:srgbClr val="0000FF"/>
                </a:solidFill>
                <a:latin typeface="+mj-lt"/>
              </a:rPr>
              <a:t> KTCS                                                                             Lê Văn Nhân</a:t>
            </a:r>
            <a:endParaRPr lang="en-US" sz="1800" b="1" i="1" smtClean="0">
              <a:solidFill>
                <a:schemeClr val="tx1"/>
              </a:solidFill>
              <a:effectLst/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2706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6028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287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3766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82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260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177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489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360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316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915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01F08-4820-4FFF-8F46-D5BF5847EFAC}" type="datetime1">
              <a:rPr lang="en-US"/>
              <a:pPr>
                <a:defRPr/>
              </a:pPr>
              <a:t>9/3/2021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D28A16B-3CAE-4FB7-BF9D-B4F07313B3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7931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6B602-02EF-4D19-8D6F-5614E202AD9F}" type="datetime1">
              <a:rPr lang="en-US"/>
              <a:pPr>
                <a:defRPr/>
              </a:pPr>
              <a:t>9/3/2021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21B8F44-57F7-4E49-8DB8-19CB3AD253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4115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F9A0C4-FB94-4D1D-9051-A297349DD04D}" type="datetime1">
              <a:rPr lang="en-US"/>
              <a:pPr>
                <a:defRPr/>
              </a:pPr>
              <a:t>9/3/2021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9C0C2E9F-05F7-4BEE-AA07-84D9A46285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385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BDD0FA-3E87-49CC-9A9D-7FB6F0841E85}" type="datetime1">
              <a:rPr lang="en-US"/>
              <a:pPr>
                <a:defRPr/>
              </a:pPr>
              <a:t>9/3/2021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ED70C91-320F-4760-A22C-4D74564C63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5045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57474-7E0C-427E-A465-8C106321264B}" type="datetime1">
              <a:rPr lang="en-US"/>
              <a:pPr>
                <a:defRPr/>
              </a:pPr>
              <a:t>9/3/2021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31E73983-27CE-4DB1-852B-FE1460816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7270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99946B-58D6-4594-AE65-2400EBB813A0}" type="datetime1">
              <a:rPr lang="en-US"/>
              <a:pPr>
                <a:defRPr/>
              </a:pPr>
              <a:t>9/3/2021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06205B06-3D7C-42BC-8215-756589329F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8450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D1F62-AFF5-466F-8641-F9A229BB3633}" type="datetime1">
              <a:rPr lang="en-US"/>
              <a:pPr>
                <a:defRPr/>
              </a:pPr>
              <a:t>9/3/2021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D13626BD-7DBF-40CC-B500-4B39911A76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5126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ADED09-FA6F-4A38-B674-1B08245BD29A}" type="datetime1">
              <a:rPr lang="en-US"/>
              <a:pPr>
                <a:defRPr/>
              </a:pPr>
              <a:t>9/3/2021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0EC0433-764F-451A-8318-7B73388FE0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9902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8171E1-23DF-4909-9ED2-CE726BA64DFD}" type="datetime1">
              <a:rPr lang="en-US"/>
              <a:pPr>
                <a:defRPr/>
              </a:pPr>
              <a:t>9/3/2021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E6106EB5-C062-4A4E-9782-9B68B896E6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3362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95E3C-5574-478C-A995-8546E9491BD1}" type="datetime1">
              <a:rPr lang="en-US"/>
              <a:pPr>
                <a:defRPr/>
              </a:pPr>
              <a:t>9/3/2021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DD0017E-AE53-43CA-99AC-891B8CB7B8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9258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31775"/>
            <a:ext cx="2057400" cy="58943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31775"/>
            <a:ext cx="6019800" cy="58943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C8AD5C-1C3C-430F-BCB0-EC6C3590236D}" type="datetime1">
              <a:rPr lang="en-US"/>
              <a:pPr>
                <a:defRPr/>
              </a:pPr>
              <a:t>9/3/2021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ACAA98E8-8825-44FC-A2DA-7E778C1B36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252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331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fld id="{1D8BD707-D9CF-40AE-B4C6-C98DA3205C09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4331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0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1032" name="Rectangle 9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33" name="Rectangle 10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32525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latin typeface="+mn-lt"/>
                <a:cs typeface="+mn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452438" indent="-452438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Blip>
          <a:blip r:embed="rId13"/>
        </a:buBlip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52488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itchFamily="2" charset="2"/>
        <a:buChar char="¯"/>
        <a:defRPr sz="2400" i="1">
          <a:solidFill>
            <a:schemeClr val="tx1"/>
          </a:solidFill>
          <a:latin typeface="+mn-lt"/>
          <a:cs typeface="+mn-cs"/>
        </a:defRPr>
      </a:lvl2pPr>
      <a:lvl3pPr marL="1195388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31775"/>
            <a:ext cx="8229600" cy="59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22363"/>
            <a:ext cx="8229600" cy="500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396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fld id="{27C04E18-983D-4413-A4D1-BA0CD79F1C58}" type="datetime1">
              <a:rPr lang="en-US"/>
              <a:pPr>
                <a:defRPr/>
              </a:pPr>
              <a:t>9/3/2021</a:t>
            </a:fld>
            <a:endParaRPr lang="en-US"/>
          </a:p>
        </p:txBody>
      </p:sp>
      <p:sp>
        <p:nvSpPr>
          <p:cNvPr id="8396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396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r>
              <a:rPr lang="en-US"/>
              <a:t>1/</a:t>
            </a:r>
            <a:fld id="{55C42D96-0786-4D5F-857E-F92CD3E140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7824788" y="6343650"/>
            <a:ext cx="11255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5FC98910-0210-46F3-89CE-851E92D8BE61}" type="slidenum">
              <a:rPr lang="en-US" sz="1200" smtClean="0">
                <a:solidFill>
                  <a:schemeClr val="tx1"/>
                </a:solidFill>
                <a:effectLst/>
              </a:rPr>
              <a:pPr algn="r">
                <a:spcBef>
                  <a:spcPct val="50000"/>
                </a:spcBef>
                <a:defRPr/>
              </a:pPr>
              <a:t>‹#›</a:t>
            </a:fld>
            <a:endParaRPr lang="en-US" sz="1200" smtClean="0">
              <a:solidFill>
                <a:schemeClr val="tx1"/>
              </a:solidFill>
              <a:effectLst/>
            </a:endParaRPr>
          </a:p>
        </p:txBody>
      </p:sp>
      <p:sp>
        <p:nvSpPr>
          <p:cNvPr id="839688" name="Rectangle 8"/>
          <p:cNvSpPr>
            <a:spLocks noChangeArrowheads="1"/>
          </p:cNvSpPr>
          <p:nvPr/>
        </p:nvSpPr>
        <p:spPr bwMode="auto">
          <a:xfrm>
            <a:off x="404813" y="857250"/>
            <a:ext cx="8226425" cy="63500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rgbClr val="CC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rgbClr val="3399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rgbClr val="FFF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80000"/>
        <a:buBlip>
          <a:blip r:embed="rId13"/>
        </a:buBlip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4"/>
        </a:buBlip>
        <a:defRPr sz="2400" b="1">
          <a:solidFill>
            <a:srgbClr val="000099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12" Type="http://schemas.openxmlformats.org/officeDocument/2006/relationships/image" Target="../media/image15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2.wmf"/><Relationship Id="rId11" Type="http://schemas.openxmlformats.org/officeDocument/2006/relationships/oleObject" Target="../embeddings/oleObject7.bin"/><Relationship Id="rId5" Type="http://schemas.openxmlformats.org/officeDocument/2006/relationships/oleObject" Target="../embeddings/oleObject4.bin"/><Relationship Id="rId10" Type="http://schemas.openxmlformats.org/officeDocument/2006/relationships/image" Target="../media/image14.wmf"/><Relationship Id="rId4" Type="http://schemas.openxmlformats.org/officeDocument/2006/relationships/image" Target="../media/image11.wmf"/><Relationship Id="rId9" Type="http://schemas.openxmlformats.org/officeDocument/2006/relationships/oleObject" Target="../embeddings/oleObject6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800" y="457200"/>
            <a:ext cx="8688675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802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82942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về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động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cơ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khí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4441" y="980659"/>
            <a:ext cx="8564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tabLst>
                <a:tab pos="463550" algn="l"/>
              </a:tabLst>
            </a:pPr>
            <a:r>
              <a:rPr lang="vi-VN" sz="2400" i="1" dirty="0" smtClean="0">
                <a:solidFill>
                  <a:srgbClr val="0000FF"/>
                </a:solidFill>
              </a:rPr>
              <a:t>Truyền cơ </a:t>
            </a:r>
            <a:r>
              <a:rPr lang="vi-VN" sz="2400" i="1" dirty="0">
                <a:solidFill>
                  <a:srgbClr val="0000FF"/>
                </a:solidFill>
              </a:rPr>
              <a:t>năng </a:t>
            </a:r>
            <a:r>
              <a:rPr lang="en-US" sz="2400" i="1" dirty="0" err="1" smtClean="0">
                <a:solidFill>
                  <a:srgbClr val="0000FF"/>
                </a:solidFill>
              </a:rPr>
              <a:t>đến</a:t>
            </a:r>
            <a:r>
              <a:rPr lang="en-US" sz="2400" i="1" dirty="0" smtClean="0">
                <a:solidFill>
                  <a:srgbClr val="0000FF"/>
                </a:solidFill>
              </a:rPr>
              <a:t> </a:t>
            </a:r>
            <a:r>
              <a:rPr lang="en-US" sz="2400" i="1" dirty="0" err="1" smtClean="0">
                <a:solidFill>
                  <a:srgbClr val="0000FF"/>
                </a:solidFill>
              </a:rPr>
              <a:t>các</a:t>
            </a:r>
            <a:r>
              <a:rPr lang="en-US" sz="2400" i="1" dirty="0" smtClean="0">
                <a:solidFill>
                  <a:srgbClr val="0000FF"/>
                </a:solidFill>
              </a:rPr>
              <a:t> </a:t>
            </a:r>
            <a:r>
              <a:rPr lang="en-US" sz="2400" i="1" dirty="0" err="1" smtClean="0">
                <a:solidFill>
                  <a:srgbClr val="0000FF"/>
                </a:solidFill>
              </a:rPr>
              <a:t>bộ</a:t>
            </a:r>
            <a:r>
              <a:rPr lang="en-US" sz="2400" i="1" dirty="0" smtClean="0">
                <a:solidFill>
                  <a:srgbClr val="0000FF"/>
                </a:solidFill>
              </a:rPr>
              <a:t> </a:t>
            </a:r>
            <a:r>
              <a:rPr lang="en-US" sz="2400" i="1" dirty="0" err="1" smtClean="0">
                <a:solidFill>
                  <a:srgbClr val="0000FF"/>
                </a:solidFill>
              </a:rPr>
              <a:t>phận</a:t>
            </a:r>
            <a:r>
              <a:rPr lang="en-US" sz="2400" i="1" dirty="0" smtClean="0">
                <a:solidFill>
                  <a:srgbClr val="0000FF"/>
                </a:solidFill>
              </a:rPr>
              <a:t> </a:t>
            </a:r>
            <a:r>
              <a:rPr lang="en-US" sz="2400" i="1" dirty="0" err="1" smtClean="0">
                <a:solidFill>
                  <a:srgbClr val="0000FF"/>
                </a:solidFill>
              </a:rPr>
              <a:t>công</a:t>
            </a:r>
            <a:r>
              <a:rPr lang="en-US" sz="2400" i="1" dirty="0" smtClean="0">
                <a:solidFill>
                  <a:srgbClr val="0000FF"/>
                </a:solidFill>
              </a:rPr>
              <a:t> </a:t>
            </a:r>
            <a:r>
              <a:rPr lang="en-US" sz="2400" i="1" dirty="0" err="1" smtClean="0">
                <a:solidFill>
                  <a:srgbClr val="0000FF"/>
                </a:solidFill>
              </a:rPr>
              <a:t>tác</a:t>
            </a:r>
            <a:r>
              <a:rPr lang="en-US" sz="2400" i="1" dirty="0" smtClean="0">
                <a:solidFill>
                  <a:srgbClr val="0000FF"/>
                </a:solidFill>
              </a:rPr>
              <a:t> </a:t>
            </a:r>
            <a:r>
              <a:rPr lang="en-US" sz="2400" i="1" dirty="0" err="1" smtClean="0">
                <a:solidFill>
                  <a:srgbClr val="0000FF"/>
                </a:solidFill>
              </a:rPr>
              <a:t>của</a:t>
            </a:r>
            <a:r>
              <a:rPr lang="en-US" sz="2400" i="1" dirty="0" smtClean="0">
                <a:solidFill>
                  <a:srgbClr val="0000FF"/>
                </a:solidFill>
              </a:rPr>
              <a:t> </a:t>
            </a:r>
            <a:r>
              <a:rPr lang="en-US" sz="2400" i="1" dirty="0" err="1" smtClean="0">
                <a:solidFill>
                  <a:srgbClr val="0000FF"/>
                </a:solidFill>
              </a:rPr>
              <a:t>máy</a:t>
            </a:r>
            <a:r>
              <a:rPr lang="en-US" sz="2400" i="1" dirty="0" smtClean="0">
                <a:solidFill>
                  <a:srgbClr val="0000FF"/>
                </a:solidFill>
              </a:rPr>
              <a:t>.</a:t>
            </a:r>
          </a:p>
          <a:p>
            <a:pPr algn="just">
              <a:lnSpc>
                <a:spcPct val="150000"/>
              </a:lnSpc>
              <a:tabLst>
                <a:tab pos="463550" algn="l"/>
              </a:tabLst>
            </a:pPr>
            <a:r>
              <a:rPr lang="vi-VN" sz="2400" i="1" dirty="0" smtClean="0">
                <a:solidFill>
                  <a:srgbClr val="0000FF"/>
                </a:solidFill>
              </a:rPr>
              <a:t>Mục đích nhằm thay đổi tốc độ, </a:t>
            </a:r>
            <a:r>
              <a:rPr lang="en-US" sz="2400" i="1" dirty="0" err="1" smtClean="0">
                <a:solidFill>
                  <a:srgbClr val="0000FF"/>
                </a:solidFill>
              </a:rPr>
              <a:t>và</a:t>
            </a:r>
            <a:r>
              <a:rPr lang="en-US" sz="2400" i="1" dirty="0" smtClean="0">
                <a:solidFill>
                  <a:srgbClr val="0000FF"/>
                </a:solidFill>
              </a:rPr>
              <a:t> </a:t>
            </a:r>
            <a:r>
              <a:rPr lang="en-US" sz="2400" i="1" dirty="0" err="1" smtClean="0">
                <a:solidFill>
                  <a:srgbClr val="0000FF"/>
                </a:solidFill>
              </a:rPr>
              <a:t>đặc</a:t>
            </a:r>
            <a:r>
              <a:rPr lang="en-US" sz="2400" i="1" dirty="0" smtClean="0">
                <a:solidFill>
                  <a:srgbClr val="0000FF"/>
                </a:solidFill>
              </a:rPr>
              <a:t> </a:t>
            </a:r>
            <a:r>
              <a:rPr lang="en-US" sz="2400" i="1" dirty="0" err="1" smtClean="0">
                <a:solidFill>
                  <a:srgbClr val="0000FF"/>
                </a:solidFill>
              </a:rPr>
              <a:t>tính</a:t>
            </a:r>
            <a:r>
              <a:rPr lang="en-US" sz="2400" i="1" dirty="0" smtClean="0">
                <a:solidFill>
                  <a:srgbClr val="0000FF"/>
                </a:solidFill>
              </a:rPr>
              <a:t> </a:t>
            </a:r>
            <a:r>
              <a:rPr lang="vi-VN" sz="2400" i="1" dirty="0" smtClean="0">
                <a:solidFill>
                  <a:srgbClr val="0000FF"/>
                </a:solidFill>
              </a:rPr>
              <a:t>chuyển động</a:t>
            </a:r>
            <a:r>
              <a:rPr lang="en-US" sz="2400" i="1" dirty="0" smtClean="0">
                <a:solidFill>
                  <a:srgbClr val="0000FF"/>
                </a:solidFill>
              </a:rPr>
              <a:t>.</a:t>
            </a:r>
            <a:endParaRPr lang="en-US" sz="2400" i="1" dirty="0">
              <a:solidFill>
                <a:srgbClr val="0000FF"/>
              </a:solidFill>
            </a:endParaRPr>
          </a:p>
        </p:txBody>
      </p:sp>
      <p:pic>
        <p:nvPicPr>
          <p:cNvPr id="7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810000"/>
            <a:ext cx="5800725" cy="240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Users\NN\Desktop\Hinh 1_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110" y="3579018"/>
            <a:ext cx="8658225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608" y="1676400"/>
            <a:ext cx="2872518" cy="5267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26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82942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về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động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cơ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khí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90800" y="1371600"/>
            <a:ext cx="4427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smtClean="0">
                <a:latin typeface="+mj-lt"/>
                <a:cs typeface="Times New Roman" pitchFamily="18" charset="0"/>
              </a:rPr>
              <a:t>TRUYỀN ĐỘNG CƠ KHÍ</a:t>
            </a:r>
            <a:endParaRPr lang="vi-VN" sz="2800" b="1">
              <a:latin typeface="+mj-lt"/>
              <a:cs typeface="Times New Roman" pitchFamily="18" charset="0"/>
            </a:endParaRPr>
          </a:p>
        </p:txBody>
      </p:sp>
      <p:sp>
        <p:nvSpPr>
          <p:cNvPr id="9" name="AutoShape 11"/>
          <p:cNvSpPr>
            <a:spLocks noChangeArrowheads="1"/>
          </p:cNvSpPr>
          <p:nvPr/>
        </p:nvSpPr>
        <p:spPr bwMode="auto">
          <a:xfrm>
            <a:off x="1447800" y="3124200"/>
            <a:ext cx="2628000" cy="1080000"/>
          </a:xfrm>
          <a:prstGeom prst="bevel">
            <a:avLst>
              <a:gd name="adj" fmla="val 125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400" b="1" err="1" smtClean="0">
                <a:solidFill>
                  <a:srgbClr val="FFFFFF"/>
                </a:solidFill>
                <a:latin typeface="+mj-lt"/>
              </a:rPr>
              <a:t>Truyền</a:t>
            </a:r>
            <a:r>
              <a:rPr lang="en-US" sz="2400" b="1" smtClean="0">
                <a:solidFill>
                  <a:srgbClr val="FFFFFF"/>
                </a:solidFill>
                <a:latin typeface="+mj-lt"/>
              </a:rPr>
              <a:t> </a:t>
            </a:r>
            <a:r>
              <a:rPr lang="en-US" sz="2400" b="1" err="1" smtClean="0">
                <a:solidFill>
                  <a:srgbClr val="FFFFFF"/>
                </a:solidFill>
                <a:latin typeface="+mj-lt"/>
              </a:rPr>
              <a:t>động</a:t>
            </a:r>
            <a:r>
              <a:rPr lang="en-US" sz="2400" b="1" smtClean="0">
                <a:solidFill>
                  <a:srgbClr val="FFFFFF"/>
                </a:solidFill>
                <a:latin typeface="+mj-lt"/>
              </a:rPr>
              <a:t> </a:t>
            </a:r>
          </a:p>
          <a:p>
            <a:pPr algn="ctr" eaLnBrk="0" hangingPunct="0"/>
            <a:r>
              <a:rPr lang="en-US" sz="2400" b="1" err="1" smtClean="0">
                <a:solidFill>
                  <a:srgbClr val="FFFFFF"/>
                </a:solidFill>
                <a:latin typeface="+mj-lt"/>
              </a:rPr>
              <a:t>bằng</a:t>
            </a:r>
            <a:r>
              <a:rPr lang="en-US" sz="2400" b="1" smtClean="0">
                <a:solidFill>
                  <a:srgbClr val="FFFFFF"/>
                </a:solidFill>
                <a:latin typeface="+mj-lt"/>
              </a:rPr>
              <a:t> ma </a:t>
            </a:r>
            <a:r>
              <a:rPr lang="en-US" sz="2400" b="1" err="1" smtClean="0">
                <a:solidFill>
                  <a:srgbClr val="FFFFFF"/>
                </a:solidFill>
                <a:latin typeface="+mj-lt"/>
              </a:rPr>
              <a:t>sát</a:t>
            </a:r>
            <a:endParaRPr lang="en-US" sz="2400" b="1">
              <a:solidFill>
                <a:srgbClr val="FFFFFF"/>
              </a:solidFill>
              <a:effectLst/>
              <a:latin typeface="+mj-lt"/>
            </a:endParaRPr>
          </a:p>
        </p:txBody>
      </p:sp>
      <p:sp>
        <p:nvSpPr>
          <p:cNvPr id="10" name="AutoShape 11"/>
          <p:cNvSpPr>
            <a:spLocks noChangeArrowheads="1"/>
          </p:cNvSpPr>
          <p:nvPr/>
        </p:nvSpPr>
        <p:spPr bwMode="auto">
          <a:xfrm>
            <a:off x="5220600" y="3134039"/>
            <a:ext cx="2628000" cy="1080000"/>
          </a:xfrm>
          <a:prstGeom prst="bevel">
            <a:avLst>
              <a:gd name="adj" fmla="val 12500"/>
            </a:avLst>
          </a:prstGeom>
          <a:solidFill>
            <a:srgbClr val="0033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400" b="1" err="1" smtClean="0">
                <a:solidFill>
                  <a:srgbClr val="FFFFFF"/>
                </a:solidFill>
                <a:latin typeface="+mj-lt"/>
              </a:rPr>
              <a:t>Truyền</a:t>
            </a:r>
            <a:r>
              <a:rPr lang="en-US" sz="2400" b="1" smtClean="0">
                <a:solidFill>
                  <a:srgbClr val="FFFFFF"/>
                </a:solidFill>
                <a:latin typeface="+mj-lt"/>
              </a:rPr>
              <a:t> </a:t>
            </a:r>
            <a:r>
              <a:rPr lang="en-US" sz="2400" b="1" err="1" smtClean="0">
                <a:solidFill>
                  <a:srgbClr val="FFFFFF"/>
                </a:solidFill>
                <a:latin typeface="+mj-lt"/>
              </a:rPr>
              <a:t>động</a:t>
            </a:r>
            <a:r>
              <a:rPr lang="en-US" sz="2400" b="1" smtClean="0">
                <a:solidFill>
                  <a:srgbClr val="FFFFFF"/>
                </a:solidFill>
                <a:latin typeface="+mj-lt"/>
              </a:rPr>
              <a:t> </a:t>
            </a:r>
          </a:p>
          <a:p>
            <a:pPr algn="ctr" eaLnBrk="0" hangingPunct="0"/>
            <a:r>
              <a:rPr lang="en-US" sz="2400" b="1" err="1" smtClean="0">
                <a:solidFill>
                  <a:srgbClr val="FFFFFF"/>
                </a:solidFill>
                <a:latin typeface="+mj-lt"/>
              </a:rPr>
              <a:t>bằng</a:t>
            </a:r>
            <a:r>
              <a:rPr lang="en-US" sz="2400" b="1" smtClean="0">
                <a:solidFill>
                  <a:srgbClr val="FFFFFF"/>
                </a:solidFill>
                <a:latin typeface="+mj-lt"/>
              </a:rPr>
              <a:t> </a:t>
            </a:r>
            <a:r>
              <a:rPr lang="en-US" sz="2400" b="1" err="1" smtClean="0">
                <a:solidFill>
                  <a:srgbClr val="FFFFFF"/>
                </a:solidFill>
                <a:latin typeface="+mj-lt"/>
              </a:rPr>
              <a:t>ăn</a:t>
            </a:r>
            <a:r>
              <a:rPr lang="en-US" sz="2400" b="1" smtClean="0">
                <a:solidFill>
                  <a:srgbClr val="FFFFFF"/>
                </a:solidFill>
                <a:latin typeface="+mj-lt"/>
              </a:rPr>
              <a:t> </a:t>
            </a:r>
            <a:r>
              <a:rPr lang="en-US" sz="2400" b="1" err="1" smtClean="0">
                <a:solidFill>
                  <a:srgbClr val="FFFFFF"/>
                </a:solidFill>
                <a:latin typeface="+mj-lt"/>
              </a:rPr>
              <a:t>khớp</a:t>
            </a:r>
            <a:endParaRPr lang="en-US" sz="2400" b="1">
              <a:solidFill>
                <a:srgbClr val="FFFFFF"/>
              </a:solidFill>
              <a:effectLst/>
              <a:latin typeface="+mj-lt"/>
            </a:endParaRPr>
          </a:p>
        </p:txBody>
      </p:sp>
      <p:cxnSp>
        <p:nvCxnSpPr>
          <p:cNvPr id="11" name="Straight Arrow Connector 10"/>
          <p:cNvCxnSpPr>
            <a:stCxn id="8" idx="2"/>
            <a:endCxn id="10" idx="6"/>
          </p:cNvCxnSpPr>
          <p:nvPr/>
        </p:nvCxnSpPr>
        <p:spPr>
          <a:xfrm>
            <a:off x="4804458" y="1894820"/>
            <a:ext cx="1730142" cy="1239219"/>
          </a:xfrm>
          <a:prstGeom prst="straightConnector1">
            <a:avLst/>
          </a:prstGeom>
          <a:ln w="57150">
            <a:solidFill>
              <a:srgbClr val="0033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2"/>
            <a:endCxn id="9" idx="6"/>
          </p:cNvCxnSpPr>
          <p:nvPr/>
        </p:nvCxnSpPr>
        <p:spPr>
          <a:xfrm flipH="1">
            <a:off x="2761800" y="1894820"/>
            <a:ext cx="2042658" cy="1229380"/>
          </a:xfrm>
          <a:prstGeom prst="straightConnector1">
            <a:avLst/>
          </a:prstGeom>
          <a:ln w="57150">
            <a:solidFill>
              <a:srgbClr val="0033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371447" y="5117340"/>
            <a:ext cx="3429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sz="2000" smtClean="0"/>
              <a:t>Truyền động bánh ma sát</a:t>
            </a:r>
          </a:p>
          <a:p>
            <a:pPr marL="342900" indent="-342900">
              <a:spcBef>
                <a:spcPts val="12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sz="2000" smtClean="0"/>
              <a:t>Truyền động đai</a:t>
            </a:r>
            <a:endParaRPr lang="en-US" sz="2000"/>
          </a:p>
        </p:txBody>
      </p:sp>
      <p:sp>
        <p:nvSpPr>
          <p:cNvPr id="13" name="TextBox 12"/>
          <p:cNvSpPr txBox="1"/>
          <p:nvPr/>
        </p:nvSpPr>
        <p:spPr>
          <a:xfrm>
            <a:off x="4343400" y="5117340"/>
            <a:ext cx="480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Bef>
                <a:spcPts val="12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sz="2000" smtClean="0"/>
              <a:t>Truyền động bánh răng, trục vít, xích</a:t>
            </a:r>
          </a:p>
          <a:p>
            <a:pPr marL="342900" indent="-342900" algn="just">
              <a:spcBef>
                <a:spcPts val="12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sz="2000" smtClean="0"/>
              <a:t>Truyền động vít-đai ốc </a:t>
            </a: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1144169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 animBg="1"/>
      <p:bldP spid="10" grpId="0" animBg="1"/>
      <p:bldP spid="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57166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CÁC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THÔNG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SỐ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CƠ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BẢN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769368" y="1092350"/>
            <a:ext cx="548746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vi-VN" sz="2400" smtClean="0"/>
              <a:t>Công </a:t>
            </a:r>
            <a:r>
              <a:rPr lang="vi-VN" sz="2400"/>
              <a:t>suất: </a:t>
            </a:r>
            <a:r>
              <a:rPr lang="en-US" sz="2400"/>
              <a:t>P (</a:t>
            </a:r>
            <a:r>
              <a:rPr lang="en-US" sz="2400" i="1"/>
              <a:t>kW</a:t>
            </a:r>
            <a:r>
              <a:rPr lang="en-US" sz="2400"/>
              <a:t>) (1HP = 0,736</a:t>
            </a:r>
            <a:r>
              <a:rPr lang="en-US" sz="2400" i="1"/>
              <a:t>kW</a:t>
            </a:r>
            <a:r>
              <a:rPr lang="en-US" sz="2400"/>
              <a:t>)</a:t>
            </a: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762000" y="2746683"/>
            <a:ext cx="7246368" cy="1215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marL="342900" indent="-342900"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vi-VN" sz="2400" smtClean="0"/>
              <a:t>Hiệu </a:t>
            </a:r>
            <a:r>
              <a:rPr lang="vi-VN" sz="2400"/>
              <a:t>suất: </a:t>
            </a:r>
            <a:r>
              <a:rPr lang="en-US" sz="2400" i="1"/>
              <a:t>η=P</a:t>
            </a:r>
            <a:r>
              <a:rPr lang="en-US" sz="2400" i="1" baseline="-25000"/>
              <a:t>2</a:t>
            </a:r>
            <a:r>
              <a:rPr lang="en-US" sz="2400" i="1"/>
              <a:t>/P</a:t>
            </a:r>
            <a:r>
              <a:rPr lang="en-US" sz="2400" i="1" baseline="-25000"/>
              <a:t>1</a:t>
            </a:r>
            <a:r>
              <a:rPr lang="vi-VN" sz="2400"/>
              <a:t> </a:t>
            </a:r>
            <a:endParaRPr lang="en-US" sz="2400"/>
          </a:p>
          <a:p>
            <a:pPr>
              <a:buClr>
                <a:srgbClr val="FF0000"/>
              </a:buClr>
              <a:tabLst>
                <a:tab pos="723900" algn="l"/>
              </a:tabLst>
            </a:pPr>
            <a:r>
              <a:rPr lang="en-US" sz="2400" smtClean="0"/>
              <a:t>	</a:t>
            </a:r>
            <a:r>
              <a:rPr lang="en-US" sz="2000" err="1" smtClean="0"/>
              <a:t>Trong</a:t>
            </a:r>
            <a:r>
              <a:rPr lang="en-US" sz="2000" smtClean="0"/>
              <a:t> </a:t>
            </a:r>
            <a:r>
              <a:rPr lang="en-US" sz="2000" err="1"/>
              <a:t>đó</a:t>
            </a:r>
            <a:r>
              <a:rPr lang="en-US" sz="2000"/>
              <a:t>: P</a:t>
            </a:r>
            <a:r>
              <a:rPr lang="en-US" sz="2000" baseline="-25000"/>
              <a:t>1</a:t>
            </a:r>
            <a:r>
              <a:rPr lang="en-US" sz="2000"/>
              <a:t> - </a:t>
            </a:r>
            <a:r>
              <a:rPr lang="en-US" sz="2000" err="1"/>
              <a:t>công</a:t>
            </a:r>
            <a:r>
              <a:rPr lang="en-US" sz="2000"/>
              <a:t> </a:t>
            </a:r>
            <a:r>
              <a:rPr lang="en-US" sz="2000" err="1"/>
              <a:t>suất</a:t>
            </a:r>
            <a:r>
              <a:rPr lang="en-US" sz="2000"/>
              <a:t> </a:t>
            </a:r>
            <a:r>
              <a:rPr lang="en-US" sz="2000" err="1"/>
              <a:t>trên</a:t>
            </a:r>
            <a:r>
              <a:rPr lang="en-US" sz="2000"/>
              <a:t> </a:t>
            </a:r>
            <a:r>
              <a:rPr lang="en-US" sz="2000" err="1"/>
              <a:t>trục</a:t>
            </a:r>
            <a:r>
              <a:rPr lang="en-US" sz="2000"/>
              <a:t> </a:t>
            </a:r>
            <a:r>
              <a:rPr lang="en-US" sz="2000" err="1" smtClean="0"/>
              <a:t>dẫn</a:t>
            </a:r>
            <a:endParaRPr lang="en-US" sz="2000" smtClean="0"/>
          </a:p>
          <a:p>
            <a:pPr indent="1879600">
              <a:buClr>
                <a:srgbClr val="FF0000"/>
              </a:buClr>
              <a:tabLst>
                <a:tab pos="723900" algn="l"/>
                <a:tab pos="2057400" algn="l"/>
              </a:tabLst>
            </a:pPr>
            <a:r>
              <a:rPr lang="en-US" sz="2000" smtClean="0"/>
              <a:t>P</a:t>
            </a:r>
            <a:r>
              <a:rPr lang="en-US" sz="2000" baseline="-25000" smtClean="0"/>
              <a:t>2</a:t>
            </a:r>
            <a:r>
              <a:rPr lang="en-US" sz="2000" smtClean="0"/>
              <a:t> - </a:t>
            </a:r>
            <a:r>
              <a:rPr lang="en-US" sz="2000" err="1" smtClean="0"/>
              <a:t>công</a:t>
            </a:r>
            <a:r>
              <a:rPr lang="en-US" sz="2000" smtClean="0"/>
              <a:t> </a:t>
            </a:r>
            <a:r>
              <a:rPr lang="en-US" sz="2000" err="1" smtClean="0"/>
              <a:t>suất</a:t>
            </a:r>
            <a:r>
              <a:rPr lang="en-US" sz="2000" smtClean="0"/>
              <a:t> </a:t>
            </a:r>
            <a:r>
              <a:rPr lang="en-US" sz="2000" err="1" smtClean="0"/>
              <a:t>trên</a:t>
            </a:r>
            <a:r>
              <a:rPr lang="en-US" sz="2000" smtClean="0"/>
              <a:t> </a:t>
            </a:r>
            <a:r>
              <a:rPr lang="en-US" sz="2000" err="1" smtClean="0"/>
              <a:t>trục</a:t>
            </a:r>
            <a:r>
              <a:rPr lang="en-US" sz="2000" smtClean="0"/>
              <a:t> </a:t>
            </a:r>
            <a:r>
              <a:rPr lang="en-US" sz="2000" err="1" smtClean="0"/>
              <a:t>bị</a:t>
            </a:r>
            <a:r>
              <a:rPr lang="en-US" sz="2000" smtClean="0"/>
              <a:t> </a:t>
            </a:r>
            <a:r>
              <a:rPr lang="en-US" sz="2000" err="1" smtClean="0"/>
              <a:t>dẫn</a:t>
            </a:r>
            <a:endParaRPr lang="en-US" sz="2000"/>
          </a:p>
        </p:txBody>
      </p:sp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845568" y="4046309"/>
            <a:ext cx="5631432" cy="2354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marL="457200" indent="-457200">
              <a:buClr>
                <a:srgbClr val="FF0000"/>
              </a:buClr>
              <a:buFont typeface="Wingdings" pitchFamily="2" charset="2"/>
              <a:buChar char="Ø"/>
              <a:tabLst>
                <a:tab pos="1025525" algn="l"/>
              </a:tabLst>
            </a:pPr>
            <a:r>
              <a:rPr lang="vi-VN" sz="2400" smtClean="0">
                <a:cs typeface="Times New Roman" pitchFamily="18" charset="0"/>
              </a:rPr>
              <a:t>Tốc </a:t>
            </a:r>
            <a:r>
              <a:rPr lang="vi-VN" sz="2400">
                <a:cs typeface="Times New Roman" pitchFamily="18" charset="0"/>
              </a:rPr>
              <a:t>độ: </a:t>
            </a:r>
            <a:endParaRPr lang="en-US" sz="2400"/>
          </a:p>
          <a:p>
            <a:pPr marL="457200" indent="444500" eaLnBrk="0" hangingPunct="0">
              <a:spcAft>
                <a:spcPts val="1200"/>
              </a:spcAft>
              <a:buClr>
                <a:srgbClr val="FF0000"/>
              </a:buClr>
              <a:buFont typeface="Wingdings" pitchFamily="2" charset="2"/>
              <a:buChar char="§"/>
              <a:tabLst>
                <a:tab pos="1025525" algn="l"/>
              </a:tabLst>
            </a:pPr>
            <a:r>
              <a:rPr lang="en-US" sz="2000" err="1" smtClean="0">
                <a:cs typeface="Times New Roman" pitchFamily="18" charset="0"/>
              </a:rPr>
              <a:t>Vận</a:t>
            </a:r>
            <a:r>
              <a:rPr lang="en-US" sz="2000" smtClean="0">
                <a:cs typeface="Times New Roman" pitchFamily="18" charset="0"/>
              </a:rPr>
              <a:t> </a:t>
            </a:r>
            <a:r>
              <a:rPr lang="en-US" sz="2000" err="1">
                <a:cs typeface="Times New Roman" pitchFamily="18" charset="0"/>
              </a:rPr>
              <a:t>tốc</a:t>
            </a:r>
            <a:r>
              <a:rPr lang="en-US" sz="2000">
                <a:cs typeface="Times New Roman" pitchFamily="18" charset="0"/>
              </a:rPr>
              <a:t> </a:t>
            </a:r>
            <a:r>
              <a:rPr lang="en-US" sz="2000" err="1">
                <a:cs typeface="Times New Roman" pitchFamily="18" charset="0"/>
              </a:rPr>
              <a:t>góc</a:t>
            </a:r>
            <a:r>
              <a:rPr lang="en-US" sz="2000">
                <a:cs typeface="Times New Roman" pitchFamily="18" charset="0"/>
              </a:rPr>
              <a:t>:  </a:t>
            </a:r>
            <a:r>
              <a:rPr lang="vi-VN" sz="2000" i="1">
                <a:cs typeface="Times New Roman" pitchFamily="18" charset="0"/>
              </a:rPr>
              <a:t>ω</a:t>
            </a:r>
            <a:r>
              <a:rPr lang="vi-VN" sz="2000">
                <a:cs typeface="Times New Roman" pitchFamily="18" charset="0"/>
              </a:rPr>
              <a:t>(</a:t>
            </a:r>
            <a:r>
              <a:rPr lang="vi-VN" sz="2000" i="1">
                <a:cs typeface="Times New Roman" pitchFamily="18" charset="0"/>
              </a:rPr>
              <a:t>rad/s</a:t>
            </a:r>
            <a:r>
              <a:rPr lang="vi-VN" sz="2000">
                <a:cs typeface="Times New Roman" pitchFamily="18" charset="0"/>
              </a:rPr>
              <a:t>) </a:t>
            </a:r>
            <a:endParaRPr lang="en-US" sz="2000"/>
          </a:p>
          <a:p>
            <a:pPr marL="457200" indent="444500" eaLnBrk="0" hangingPunct="0">
              <a:spcAft>
                <a:spcPts val="1800"/>
              </a:spcAft>
              <a:buClr>
                <a:srgbClr val="FF0000"/>
              </a:buClr>
              <a:buFont typeface="Wingdings" pitchFamily="2" charset="2"/>
              <a:buChar char="§"/>
              <a:tabLst>
                <a:tab pos="1025525" algn="l"/>
              </a:tabLst>
            </a:pPr>
            <a:r>
              <a:rPr lang="en-US" sz="2000" err="1" smtClean="0">
                <a:cs typeface="Times New Roman" pitchFamily="18" charset="0"/>
              </a:rPr>
              <a:t>Vận</a:t>
            </a:r>
            <a:r>
              <a:rPr lang="en-US" sz="2000" smtClean="0">
                <a:cs typeface="Times New Roman" pitchFamily="18" charset="0"/>
              </a:rPr>
              <a:t> </a:t>
            </a:r>
            <a:r>
              <a:rPr lang="en-US" sz="2000" err="1">
                <a:cs typeface="Times New Roman" pitchFamily="18" charset="0"/>
              </a:rPr>
              <a:t>tốc</a:t>
            </a:r>
            <a:r>
              <a:rPr lang="en-US" sz="2000">
                <a:cs typeface="Times New Roman" pitchFamily="18" charset="0"/>
              </a:rPr>
              <a:t> </a:t>
            </a:r>
            <a:r>
              <a:rPr lang="en-US" sz="2000" err="1">
                <a:cs typeface="Times New Roman" pitchFamily="18" charset="0"/>
              </a:rPr>
              <a:t>vòng</a:t>
            </a:r>
            <a:r>
              <a:rPr lang="en-US" sz="2000">
                <a:cs typeface="Times New Roman" pitchFamily="18" charset="0"/>
              </a:rPr>
              <a:t>: </a:t>
            </a:r>
            <a:r>
              <a:rPr lang="en-US" sz="2000" i="1">
                <a:cs typeface="Times New Roman" pitchFamily="18" charset="0"/>
              </a:rPr>
              <a:t>n</a:t>
            </a:r>
            <a:r>
              <a:rPr lang="en-US" sz="2000">
                <a:cs typeface="Times New Roman" pitchFamily="18" charset="0"/>
              </a:rPr>
              <a:t> (</a:t>
            </a:r>
            <a:r>
              <a:rPr lang="en-US" sz="2000" i="1">
                <a:cs typeface="Times New Roman" pitchFamily="18" charset="0"/>
              </a:rPr>
              <a:t>v/p</a:t>
            </a:r>
            <a:r>
              <a:rPr lang="en-US" sz="2000">
                <a:cs typeface="Times New Roman" pitchFamily="18" charset="0"/>
              </a:rPr>
              <a:t>)</a:t>
            </a:r>
            <a:endParaRPr lang="en-US" sz="2000"/>
          </a:p>
          <a:p>
            <a:pPr marL="457200" indent="444500" eaLnBrk="0" hangingPunct="0">
              <a:spcAft>
                <a:spcPts val="1200"/>
              </a:spcAft>
              <a:buClr>
                <a:srgbClr val="FF0000"/>
              </a:buClr>
              <a:buFont typeface="Wingdings" pitchFamily="2" charset="2"/>
              <a:buChar char="§"/>
              <a:tabLst>
                <a:tab pos="1025525" algn="l"/>
              </a:tabLst>
            </a:pPr>
            <a:r>
              <a:rPr lang="en-US" sz="2000" err="1"/>
              <a:t>Vận</a:t>
            </a:r>
            <a:r>
              <a:rPr lang="en-US" sz="2000"/>
              <a:t> </a:t>
            </a:r>
            <a:r>
              <a:rPr lang="en-US" sz="2000" err="1"/>
              <a:t>tốc</a:t>
            </a:r>
            <a:r>
              <a:rPr lang="en-US" sz="2000"/>
              <a:t> </a:t>
            </a:r>
            <a:r>
              <a:rPr lang="en-US" sz="2000" err="1"/>
              <a:t>dài</a:t>
            </a:r>
            <a:r>
              <a:rPr lang="en-US" sz="2000"/>
              <a:t>:</a:t>
            </a:r>
          </a:p>
          <a:p>
            <a:pPr eaLnBrk="0" hangingPunct="0">
              <a:tabLst>
                <a:tab pos="1025525" algn="l"/>
              </a:tabLst>
            </a:pPr>
            <a:r>
              <a:rPr lang="en-US" sz="2800">
                <a:cs typeface="Times New Roman" pitchFamily="18" charset="0"/>
              </a:rPr>
              <a:t>		</a:t>
            </a:r>
            <a:endParaRPr lang="en-US" sz="2800"/>
          </a:p>
        </p:txBody>
      </p:sp>
      <p:graphicFrame>
        <p:nvGraphicFramePr>
          <p:cNvPr id="1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3266600"/>
              </p:ext>
            </p:extLst>
          </p:nvPr>
        </p:nvGraphicFramePr>
        <p:xfrm>
          <a:off x="3521075" y="5372100"/>
          <a:ext cx="1536700" cy="588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430" name="Equation" r:id="rId3" imgW="1028520" imgH="393480" progId="Equation.DSMT4">
                  <p:embed/>
                </p:oleObj>
              </mc:Choice>
              <mc:Fallback>
                <p:oleObj name="Equation" r:id="rId3" imgW="102852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1075" y="5372100"/>
                        <a:ext cx="1536700" cy="588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3"/>
          <p:cNvSpPr>
            <a:spLocks noChangeArrowheads="1"/>
          </p:cNvSpPr>
          <p:nvPr/>
        </p:nvSpPr>
        <p:spPr bwMode="auto">
          <a:xfrm>
            <a:off x="769368" y="1794335"/>
            <a:ext cx="198644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smtClean="0"/>
              <a:t>Lực </a:t>
            </a:r>
            <a:r>
              <a:rPr lang="en-US" sz="2400" err="1" smtClean="0"/>
              <a:t>vòng</a:t>
            </a:r>
            <a:r>
              <a:rPr lang="en-US" sz="2400" smtClean="0"/>
              <a:t>: </a:t>
            </a:r>
            <a:endParaRPr lang="en-US" sz="2400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328929"/>
              </p:ext>
            </p:extLst>
          </p:nvPr>
        </p:nvGraphicFramePr>
        <p:xfrm>
          <a:off x="2617788" y="1682750"/>
          <a:ext cx="1438275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431" name="Equation" r:id="rId5" imgW="749160" imgH="393480" progId="Equation.DSMT4">
                  <p:embed/>
                </p:oleObj>
              </mc:Choice>
              <mc:Fallback>
                <p:oleObj name="Equation" r:id="rId5" imgW="74916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17788" y="1682750"/>
                        <a:ext cx="1438275" cy="755650"/>
                      </a:xfrm>
                      <a:prstGeom prst="rect">
                        <a:avLst/>
                      </a:prstGeom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66712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57166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CÁC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THÔNG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SỐ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CƠ</a:t>
            </a:r>
            <a:r>
              <a:rPr lang="en-US" sz="3200" b="1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BẢN</a:t>
            </a:r>
            <a:endParaRPr lang="en-US" sz="3200" b="1" cap="all" dirty="0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685800" y="1493223"/>
            <a:ext cx="23086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vi-VN" sz="2400" smtClean="0"/>
              <a:t>Tỷ </a:t>
            </a:r>
            <a:r>
              <a:rPr lang="vi-VN" sz="2400"/>
              <a:t>số truyền:</a:t>
            </a:r>
          </a:p>
        </p:txBody>
      </p:sp>
      <p:graphicFrame>
        <p:nvGraphicFramePr>
          <p:cNvPr id="10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8554455"/>
              </p:ext>
            </p:extLst>
          </p:nvPr>
        </p:nvGraphicFramePr>
        <p:xfrm>
          <a:off x="3686175" y="1439863"/>
          <a:ext cx="1162050" cy="646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187" name="Equation" r:id="rId3" imgW="774360" imgH="431640" progId="Equation.DSMT4">
                  <p:embed/>
                </p:oleObj>
              </mc:Choice>
              <mc:Fallback>
                <p:oleObj name="Equation" r:id="rId3" imgW="77436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6175" y="1439863"/>
                        <a:ext cx="1162050" cy="646112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685800" y="4953000"/>
            <a:ext cx="259718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457200" indent="-457200">
              <a:buClr>
                <a:srgbClr val="FF0000"/>
              </a:buClr>
              <a:buFont typeface="Wingdings" pitchFamily="2" charset="2"/>
              <a:buChar char="Ø"/>
            </a:pPr>
            <a:r>
              <a:rPr lang="vi-VN" sz="2400" smtClean="0">
                <a:cs typeface="Times New Roman" pitchFamily="18" charset="0"/>
              </a:rPr>
              <a:t>Mômen </a:t>
            </a:r>
            <a:r>
              <a:rPr lang="vi-VN" sz="2400">
                <a:cs typeface="Times New Roman" pitchFamily="18" charset="0"/>
              </a:rPr>
              <a:t>xoắn: </a:t>
            </a:r>
            <a:endParaRPr lang="vi-VN" sz="2400"/>
          </a:p>
        </p:txBody>
      </p:sp>
      <p:graphicFrame>
        <p:nvGraphicFramePr>
          <p:cNvPr id="16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8046509"/>
              </p:ext>
            </p:extLst>
          </p:nvPr>
        </p:nvGraphicFramePr>
        <p:xfrm>
          <a:off x="3276600" y="4950600"/>
          <a:ext cx="2203862" cy="61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188" name="Equation" r:id="rId5" imgW="1422360" imgH="393480" progId="Equation.DSMT4">
                  <p:embed/>
                </p:oleObj>
              </mc:Choice>
              <mc:Fallback>
                <p:oleObj name="Equation" r:id="rId5" imgW="142236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4950600"/>
                        <a:ext cx="2203862" cy="6120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85800" y="2738735"/>
            <a:ext cx="830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 smtClean="0"/>
              <a:t>Khi</a:t>
            </a:r>
            <a:r>
              <a:rPr lang="en-US" sz="2400" smtClean="0"/>
              <a:t> </a:t>
            </a:r>
            <a:r>
              <a:rPr lang="en-US" sz="2400" err="1" smtClean="0"/>
              <a:t>có</a:t>
            </a:r>
            <a:r>
              <a:rPr lang="en-US" sz="2400" smtClean="0"/>
              <a:t> </a:t>
            </a:r>
            <a:r>
              <a:rPr lang="en-US" sz="2400" err="1" smtClean="0"/>
              <a:t>nhiều</a:t>
            </a:r>
            <a:r>
              <a:rPr lang="en-US" sz="2400" smtClean="0"/>
              <a:t> chi </a:t>
            </a:r>
            <a:r>
              <a:rPr lang="en-US" sz="2400" err="1" smtClean="0"/>
              <a:t>tiết</a:t>
            </a:r>
            <a:r>
              <a:rPr lang="en-US" sz="2400" smtClean="0"/>
              <a:t> </a:t>
            </a:r>
            <a:r>
              <a:rPr lang="en-US" sz="2400" err="1" smtClean="0"/>
              <a:t>truyền</a:t>
            </a:r>
            <a:r>
              <a:rPr lang="en-US" sz="2400" smtClean="0"/>
              <a:t> </a:t>
            </a:r>
            <a:r>
              <a:rPr lang="en-US" sz="2400" err="1" smtClean="0"/>
              <a:t>động</a:t>
            </a:r>
            <a:r>
              <a:rPr lang="en-US" sz="2400" smtClean="0"/>
              <a:t> </a:t>
            </a:r>
            <a:r>
              <a:rPr lang="en-US" sz="2400" err="1" smtClean="0"/>
              <a:t>nối</a:t>
            </a:r>
            <a:r>
              <a:rPr lang="en-US" sz="2400" smtClean="0"/>
              <a:t> </a:t>
            </a:r>
            <a:r>
              <a:rPr lang="en-US" sz="2400" err="1" smtClean="0"/>
              <a:t>tiếp</a:t>
            </a:r>
            <a:r>
              <a:rPr lang="en-US" sz="2400" smtClean="0"/>
              <a:t> </a:t>
            </a:r>
            <a:r>
              <a:rPr lang="en-US" sz="2400" err="1" smtClean="0"/>
              <a:t>nhau</a:t>
            </a:r>
            <a:endParaRPr lang="en-US" sz="240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1962528"/>
              </p:ext>
            </p:extLst>
          </p:nvPr>
        </p:nvGraphicFramePr>
        <p:xfrm>
          <a:off x="2164600" y="3574800"/>
          <a:ext cx="2220000" cy="54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189" name="Equation" r:id="rId7" imgW="939600" imgH="228600" progId="Equation.DSMT4">
                  <p:embed/>
                </p:oleObj>
              </mc:Choice>
              <mc:Fallback>
                <p:oleObj name="Equation" r:id="rId7" imgW="93960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164600" y="3574800"/>
                        <a:ext cx="2220000" cy="540000"/>
                      </a:xfrm>
                      <a:prstGeom prst="rect">
                        <a:avLst/>
                      </a:prstGeom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5872004"/>
              </p:ext>
            </p:extLst>
          </p:nvPr>
        </p:nvGraphicFramePr>
        <p:xfrm>
          <a:off x="4882400" y="3574800"/>
          <a:ext cx="2128000" cy="50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190" name="Equation" r:id="rId9" imgW="965160" imgH="228600" progId="Equation.DSMT4">
                  <p:embed/>
                </p:oleObj>
              </mc:Choice>
              <mc:Fallback>
                <p:oleObj name="Equation" r:id="rId9" imgW="96516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882400" y="3574800"/>
                        <a:ext cx="2128000" cy="504000"/>
                      </a:xfrm>
                      <a:prstGeom prst="rect">
                        <a:avLst/>
                      </a:prstGeom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19917"/>
              </p:ext>
            </p:extLst>
          </p:nvPr>
        </p:nvGraphicFramePr>
        <p:xfrm>
          <a:off x="3225800" y="5897563"/>
          <a:ext cx="10033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191" name="Equation" r:id="rId11" imgW="647640" imgH="228600" progId="Equation.DSMT4">
                  <p:embed/>
                </p:oleObj>
              </mc:Choice>
              <mc:Fallback>
                <p:oleObj name="Equation" r:id="rId11" imgW="64764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5800" y="5897563"/>
                        <a:ext cx="1003300" cy="3556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36521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2486" y="304800"/>
            <a:ext cx="8482914" cy="758032"/>
          </a:xfrm>
        </p:spPr>
        <p:txBody>
          <a:bodyPr/>
          <a:lstStyle/>
          <a:p>
            <a:pPr lvl="0"/>
            <a:r>
              <a:rPr lang="en-US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II.CÁC</a:t>
            </a:r>
            <a:r>
              <a:rPr lang="en-US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cap="all" dirty="0" err="1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THÔNG</a:t>
            </a:r>
            <a:r>
              <a:rPr lang="en-US" cap="all" dirty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cap="all" dirty="0" err="1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SỐ</a:t>
            </a:r>
            <a:r>
              <a:rPr lang="en-US" cap="all" dirty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cap="all" dirty="0" err="1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CƠ</a:t>
            </a:r>
            <a:r>
              <a:rPr lang="en-US" cap="all" dirty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cap="all" dirty="0" err="1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BẢN</a:t>
            </a:r>
            <a:r>
              <a:rPr lang="en-US" cap="all" dirty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/>
            </a:r>
            <a:br>
              <a:rPr lang="en-US" cap="all" dirty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</a:b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US" sz="2800" dirty="0" err="1" smtClean="0"/>
                  <a:t>1.Tỉ</a:t>
                </a:r>
                <a:r>
                  <a:rPr lang="en-US" sz="2800" dirty="0" smtClean="0"/>
                  <a:t> </a:t>
                </a:r>
                <a:r>
                  <a:rPr lang="en-US" sz="2800" dirty="0" err="1"/>
                  <a:t>số</a:t>
                </a:r>
                <a:r>
                  <a:rPr lang="en-US" sz="2800" dirty="0"/>
                  <a:t> </a:t>
                </a:r>
                <a:r>
                  <a:rPr lang="en-US" sz="2800" dirty="0" err="1"/>
                  <a:t>truyền</a:t>
                </a:r>
                <a:r>
                  <a:rPr lang="en-US" sz="2800" dirty="0"/>
                  <a:t> </a:t>
                </a:r>
                <a:r>
                  <a:rPr lang="en-US" sz="2800" dirty="0" err="1" smtClean="0"/>
                  <a:t>và</a:t>
                </a:r>
                <a:r>
                  <a:rPr lang="en-US" sz="2800" dirty="0" smtClean="0"/>
                  <a:t> </a:t>
                </a:r>
                <a:r>
                  <a:rPr lang="en-US" sz="2800" dirty="0" err="1"/>
                  <a:t>hiệu</a:t>
                </a:r>
                <a:r>
                  <a:rPr lang="en-US" sz="2800" dirty="0"/>
                  <a:t> </a:t>
                </a:r>
                <a:r>
                  <a:rPr lang="en-US" sz="2800" dirty="0" err="1"/>
                  <a:t>suất</a:t>
                </a:r>
                <a:r>
                  <a:rPr lang="en-US" sz="2800" dirty="0"/>
                  <a:t> </a:t>
                </a:r>
                <a:r>
                  <a:rPr lang="en-US" sz="2800" dirty="0" err="1"/>
                  <a:t>của</a:t>
                </a:r>
                <a:r>
                  <a:rPr lang="en-US" sz="2800" dirty="0"/>
                  <a:t> </a:t>
                </a:r>
                <a:r>
                  <a:rPr lang="en-US" sz="2800" dirty="0" err="1"/>
                  <a:t>bộ</a:t>
                </a:r>
                <a:r>
                  <a:rPr lang="en-US" sz="2800" dirty="0"/>
                  <a:t> </a:t>
                </a:r>
                <a:r>
                  <a:rPr lang="en-US" sz="2800" dirty="0" err="1" smtClean="0"/>
                  <a:t>truyền</a:t>
                </a:r>
                <a:endParaRPr lang="en-US" sz="2800" dirty="0" smtClean="0"/>
              </a:p>
              <a:p>
                <a:pPr marL="0" indent="0">
                  <a:buNone/>
                </a:pPr>
                <a:r>
                  <a:rPr lang="pt-BR" sz="2800" dirty="0" smtClean="0"/>
                  <a:t>                      u </a:t>
                </a:r>
                <a:r>
                  <a:rPr lang="pt-BR" sz="2800" dirty="0"/>
                  <a:t>=</a:t>
                </a:r>
                <a14:m>
                  <m:oMath xmlns:m="http://schemas.openxmlformats.org/officeDocument/2006/math">
                    <m:r>
                      <a:rPr lang="pt-BR" sz="2800" i="1"/>
                      <m:t> </m:t>
                    </m:r>
                    <m:f>
                      <m:fPr>
                        <m:ctrlPr>
                          <a:rPr lang="en-US" sz="2800" i="1"/>
                        </m:ctrlPr>
                      </m:fPr>
                      <m:num>
                        <m:r>
                          <a:rPr lang="pt-BR" sz="2800" i="1"/>
                          <m:t> </m:t>
                        </m:r>
                        <m:sSub>
                          <m:sSubPr>
                            <m:ctrlPr>
                              <a:rPr lang="en-US" sz="2800" i="1"/>
                            </m:ctrlPr>
                          </m:sSubPr>
                          <m:e>
                            <m:r>
                              <a:rPr lang="pt-BR" sz="2800" i="1"/>
                              <m:t>𝑛</m:t>
                            </m:r>
                          </m:e>
                          <m:sub>
                            <m:r>
                              <a:rPr lang="pt-BR" sz="2800" i="1"/>
                              <m:t>đ</m:t>
                            </m:r>
                            <m:r>
                              <a:rPr lang="pt-BR" sz="2800" i="1"/>
                              <m:t>𝑐</m:t>
                            </m:r>
                          </m:sub>
                        </m:sSub>
                      </m:num>
                      <m:den>
                        <m:r>
                          <a:rPr lang="pt-BR" sz="2800" i="1"/>
                          <m:t>𝑛</m:t>
                        </m:r>
                      </m:den>
                    </m:f>
                  </m:oMath>
                </a14:m>
                <a:r>
                  <a:rPr lang="pt-BR" sz="2800" dirty="0"/>
                  <a:t> </a:t>
                </a:r>
                <a:r>
                  <a:rPr lang="pt-BR" sz="2800" dirty="0" smtClean="0"/>
                  <a:t>          </a:t>
                </a:r>
                <a:r>
                  <a:rPr lang="pt-BR" sz="2800" dirty="0"/>
                  <a:t>u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/>
                        </m:ctrlPr>
                      </m:sSubPr>
                      <m:e>
                        <m:r>
                          <a:rPr lang="pt-BR" sz="2800" i="1"/>
                          <m:t>𝑢</m:t>
                        </m:r>
                      </m:e>
                      <m:sub>
                        <m:r>
                          <a:rPr lang="pt-BR" sz="2800" i="1"/>
                          <m:t>đ</m:t>
                        </m:r>
                      </m:sub>
                    </m:sSub>
                    <m:sSub>
                      <m:sSubPr>
                        <m:ctrlPr>
                          <a:rPr lang="en-US" sz="2800" i="1"/>
                        </m:ctrlPr>
                      </m:sSubPr>
                      <m:e>
                        <m:r>
                          <a:rPr lang="pt-BR" sz="2800" i="1"/>
                          <m:t>𝑢</m:t>
                        </m:r>
                      </m:e>
                      <m:sub>
                        <m:r>
                          <a:rPr lang="pt-BR" sz="2800" i="1"/>
                          <m:t>𝑥</m:t>
                        </m:r>
                      </m:sub>
                    </m:sSub>
                    <m:sSub>
                      <m:sSubPr>
                        <m:ctrlPr>
                          <a:rPr lang="en-US" sz="2800" i="1"/>
                        </m:ctrlPr>
                      </m:sSubPr>
                      <m:e>
                        <m:r>
                          <a:rPr lang="pt-BR" sz="2800" i="1"/>
                          <m:t>𝑢</m:t>
                        </m:r>
                      </m:e>
                      <m:sub>
                        <m:r>
                          <a:rPr lang="pt-BR" sz="2800" i="1"/>
                          <m:t>𝑏𝑟</m:t>
                        </m:r>
                      </m:sub>
                    </m:sSub>
                    <m:r>
                      <a:rPr lang="pt-BR" sz="2800" i="1"/>
                      <m:t>…</m:t>
                    </m:r>
                  </m:oMath>
                </a14:m>
                <a:endParaRPr lang="en-US" sz="2800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/>
                        </m:ctrlPr>
                      </m:sSubPr>
                      <m:e>
                        <m:r>
                          <a:rPr lang="pt-BR" sz="2800" i="1"/>
                          <m:t>                  </m:t>
                        </m:r>
                        <m:r>
                          <a:rPr lang="pt-BR" sz="2800" i="1"/>
                          <m:t>𝑢</m:t>
                        </m:r>
                      </m:e>
                      <m:sub>
                        <m:r>
                          <a:rPr lang="pt-BR" sz="2800" i="1"/>
                          <m:t>đ</m:t>
                        </m:r>
                      </m:sub>
                    </m:sSub>
                    <m:sSub>
                      <m:sSubPr>
                        <m:ctrlPr>
                          <a:rPr lang="en-US" sz="2800" i="1"/>
                        </m:ctrlPr>
                      </m:sSubPr>
                      <m:e>
                        <m:r>
                          <a:rPr lang="pt-BR" sz="2800" i="1"/>
                          <m:t>𝑢</m:t>
                        </m:r>
                      </m:e>
                      <m:sub>
                        <m:r>
                          <a:rPr lang="pt-BR" sz="2800" i="1"/>
                          <m:t>𝑥</m:t>
                        </m:r>
                      </m:sub>
                    </m:sSub>
                    <m:sSub>
                      <m:sSubPr>
                        <m:ctrlPr>
                          <a:rPr lang="en-US" sz="2800" i="1"/>
                        </m:ctrlPr>
                      </m:sSubPr>
                      <m:e>
                        <m:r>
                          <a:rPr lang="pt-BR" sz="2800" i="1"/>
                          <m:t>𝑢</m:t>
                        </m:r>
                      </m:e>
                      <m:sub>
                        <m:r>
                          <a:rPr lang="pt-BR" sz="2800" i="1"/>
                          <m:t>𝑏𝑟</m:t>
                        </m:r>
                      </m:sub>
                    </m:sSub>
                    <m:r>
                      <a:rPr lang="pt-BR" sz="2800" i="1"/>
                      <m:t>…</m:t>
                    </m:r>
                  </m:oMath>
                </a14:m>
                <a:r>
                  <a:rPr lang="pt-BR" sz="2800" dirty="0"/>
                  <a:t> </a:t>
                </a:r>
                <a:r>
                  <a:rPr lang="pt-BR" sz="2800" b="0" dirty="0"/>
                  <a:t>là tỷ số truyền của các bộ truyền đai, xích, bánh răng </a:t>
                </a:r>
                <a:r>
                  <a:rPr lang="pt-BR" sz="2800" b="0" dirty="0" smtClean="0"/>
                  <a:t>...</a:t>
                </a:r>
              </a:p>
              <a:p>
                <a:pPr>
                  <a:buFont typeface="Wingdings" panose="05000000000000000000" pitchFamily="2" charset="2"/>
                  <a:buChar char="v"/>
                </a:pPr>
                <a:r>
                  <a:rPr lang="pt-BR" sz="2800" b="0" dirty="0" smtClean="0"/>
                  <a:t>Công </a:t>
                </a:r>
                <a:r>
                  <a:rPr lang="pt-BR" sz="2800" b="0" dirty="0"/>
                  <a:t>suất cần thiết động cơ điện:</a:t>
                </a:r>
                <a:endParaRPr lang="en-US" sz="2800" b="0" dirty="0"/>
              </a:p>
              <a:p>
                <a:pPr marL="0" indent="0" algn="ctr">
                  <a:buNone/>
                </a:pPr>
                <a:r>
                  <a:rPr lang="pt-BR" sz="28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/>
                        </m:ctrlPr>
                      </m:sSubPr>
                      <m:e>
                        <m:r>
                          <a:rPr lang="pt-BR" sz="2800" i="1"/>
                          <m:t>𝑃</m:t>
                        </m:r>
                      </m:e>
                      <m:sub>
                        <m:r>
                          <a:rPr lang="pt-BR" sz="2800" i="1"/>
                          <m:t>𝑐𝑡</m:t>
                        </m:r>
                      </m:sub>
                    </m:sSub>
                  </m:oMath>
                </a14:m>
                <a:r>
                  <a:rPr lang="pt-BR" sz="2800" dirty="0"/>
                  <a:t> =</a:t>
                </a:r>
                <a14:m>
                  <m:oMath xmlns:m="http://schemas.openxmlformats.org/officeDocument/2006/math">
                    <m:r>
                      <a:rPr lang="pt-BR" sz="2800" i="1"/>
                      <m:t> </m:t>
                    </m:r>
                    <m:f>
                      <m:fPr>
                        <m:ctrlPr>
                          <a:rPr lang="en-US" sz="2800" i="1"/>
                        </m:ctrlPr>
                      </m:fPr>
                      <m:num>
                        <m:r>
                          <a:rPr lang="pt-BR" sz="2800" i="1"/>
                          <m:t> </m:t>
                        </m:r>
                        <m:r>
                          <a:rPr lang="pt-BR" sz="2800" i="1"/>
                          <m:t>𝑃</m:t>
                        </m:r>
                      </m:num>
                      <m:den>
                        <m:sSub>
                          <m:sSubPr>
                            <m:ctrlPr>
                              <a:rPr lang="en-US" sz="2800" i="1"/>
                            </m:ctrlPr>
                          </m:sSubPr>
                          <m:e>
                            <m:r>
                              <a:rPr lang="pt-BR" sz="2800" i="1">
                                <a:sym typeface="Symbol" panose="05050102010706020507" pitchFamily="18" charset="2"/>
                              </a:rPr>
                              <m:t></m:t>
                            </m:r>
                          </m:e>
                          <m:sub>
                            <m:r>
                              <a:rPr lang="pt-BR" sz="2800" i="1"/>
                              <m:t>𝑐h</m:t>
                            </m:r>
                          </m:sub>
                        </m:sSub>
                      </m:den>
                    </m:f>
                  </m:oMath>
                </a14:m>
                <a:endParaRPr lang="en-US" sz="2800" b="0" dirty="0" smtClean="0"/>
              </a:p>
              <a:p>
                <a:pPr marL="0" indent="0" algn="ctr">
                  <a:buNone/>
                </a:pPr>
                <a:r>
                  <a:rPr lang="pt-BR" sz="28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/>
                        </m:ctrlPr>
                      </m:sSubPr>
                      <m:e>
                        <m:r>
                          <a:rPr lang="pt-BR" sz="2800" i="1">
                            <a:sym typeface="Symbol" panose="05050102010706020507" pitchFamily="18" charset="2"/>
                          </a:rPr>
                          <m:t></m:t>
                        </m:r>
                      </m:e>
                      <m:sub>
                        <m:r>
                          <a:rPr lang="pt-BR" sz="2800" i="1"/>
                          <m:t>𝑐h</m:t>
                        </m:r>
                      </m:sub>
                    </m:sSub>
                    <m:r>
                      <a:rPr lang="pt-BR" sz="2800" i="1"/>
                      <m:t>= </m:t>
                    </m:r>
                    <m:sSub>
                      <m:sSubPr>
                        <m:ctrlPr>
                          <a:rPr lang="en-US" sz="2800" i="1"/>
                        </m:ctrlPr>
                      </m:sSubPr>
                      <m:e>
                        <m:r>
                          <a:rPr lang="pt-BR" sz="2800">
                            <a:sym typeface="Symbol" panose="05050102010706020507" pitchFamily="18" charset="2"/>
                          </a:rPr>
                          <m:t></m:t>
                        </m:r>
                      </m:e>
                      <m:sub>
                        <m:r>
                          <a:rPr lang="pt-BR" sz="2800"/>
                          <m:t>1</m:t>
                        </m:r>
                      </m:sub>
                    </m:sSub>
                    <m:sSub>
                      <m:sSubPr>
                        <m:ctrlPr>
                          <a:rPr lang="en-US" sz="2800" i="1"/>
                        </m:ctrlPr>
                      </m:sSubPr>
                      <m:e>
                        <m:r>
                          <a:rPr lang="pt-BR" sz="2800">
                            <a:sym typeface="Symbol" panose="05050102010706020507" pitchFamily="18" charset="2"/>
                          </a:rPr>
                          <m:t></m:t>
                        </m:r>
                      </m:e>
                      <m:sub>
                        <m:r>
                          <a:rPr lang="pt-BR" sz="2800"/>
                          <m:t>2</m:t>
                        </m:r>
                      </m:sub>
                    </m:sSub>
                    <m:sSub>
                      <m:sSubPr>
                        <m:ctrlPr>
                          <a:rPr lang="en-US" sz="2800" i="1"/>
                        </m:ctrlPr>
                      </m:sSubPr>
                      <m:e>
                        <m:r>
                          <a:rPr lang="pt-BR" sz="2800">
                            <a:sym typeface="Symbol" panose="05050102010706020507" pitchFamily="18" charset="2"/>
                          </a:rPr>
                          <m:t></m:t>
                        </m:r>
                      </m:e>
                      <m:sub>
                        <m:r>
                          <a:rPr lang="pt-BR" sz="2800"/>
                          <m:t>3</m:t>
                        </m:r>
                      </m:sub>
                    </m:sSub>
                    <m:sSub>
                      <m:sSubPr>
                        <m:ctrlPr>
                          <a:rPr lang="en-US" sz="2800" i="1"/>
                        </m:ctrlPr>
                      </m:sSubPr>
                      <m:e>
                        <m:r>
                          <a:rPr lang="pt-BR" sz="2800">
                            <a:sym typeface="Symbol" panose="05050102010706020507" pitchFamily="18" charset="2"/>
                          </a:rPr>
                          <m:t></m:t>
                        </m:r>
                      </m:e>
                      <m:sub>
                        <m:r>
                          <a:rPr lang="pt-BR" sz="2800"/>
                          <m:t>4</m:t>
                        </m:r>
                      </m:sub>
                    </m:sSub>
                  </m:oMath>
                </a14:m>
                <a:r>
                  <a:rPr lang="pt-BR" sz="2800" dirty="0" smtClean="0"/>
                  <a:t>...</a:t>
                </a:r>
              </a:p>
              <a:p>
                <a:pPr marL="0" indent="0" algn="ctr">
                  <a:buNone/>
                </a:pPr>
                <a:r>
                  <a:rPr lang="pt-BR" sz="2800" i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/>
                        </m:ctrlPr>
                      </m:sSubPr>
                      <m:e>
                        <m:r>
                          <a:rPr lang="pt-BR" sz="2800" i="1">
                            <a:sym typeface="Symbol" panose="05050102010706020507" pitchFamily="18" charset="2"/>
                          </a:rPr>
                          <m:t></m:t>
                        </m:r>
                      </m:e>
                      <m:sub>
                        <m:r>
                          <a:rPr lang="pt-BR" sz="2800" i="1"/>
                          <m:t>1</m:t>
                        </m:r>
                      </m:sub>
                    </m:sSub>
                    <m:sSub>
                      <m:sSubPr>
                        <m:ctrlPr>
                          <a:rPr lang="en-US" sz="2800" i="1"/>
                        </m:ctrlPr>
                      </m:sSubPr>
                      <m:e>
                        <m:r>
                          <a:rPr lang="pt-BR" sz="2800" i="1">
                            <a:sym typeface="Symbol" panose="05050102010706020507" pitchFamily="18" charset="2"/>
                          </a:rPr>
                          <m:t></m:t>
                        </m:r>
                      </m:e>
                      <m:sub>
                        <m:r>
                          <a:rPr lang="pt-BR" sz="2800" i="1"/>
                          <m:t>2</m:t>
                        </m:r>
                      </m:sub>
                    </m:sSub>
                    <m:sSub>
                      <m:sSubPr>
                        <m:ctrlPr>
                          <a:rPr lang="en-US" sz="2800" i="1"/>
                        </m:ctrlPr>
                      </m:sSubPr>
                      <m:e>
                        <m:r>
                          <a:rPr lang="pt-BR" sz="2800" i="1">
                            <a:sym typeface="Symbol" panose="05050102010706020507" pitchFamily="18" charset="2"/>
                          </a:rPr>
                          <m:t></m:t>
                        </m:r>
                      </m:e>
                      <m:sub>
                        <m:r>
                          <a:rPr lang="pt-BR" sz="2800" i="1"/>
                          <m:t>3</m:t>
                        </m:r>
                      </m:sub>
                    </m:sSub>
                    <m:sSub>
                      <m:sSubPr>
                        <m:ctrlPr>
                          <a:rPr lang="en-US" sz="2800" i="1"/>
                        </m:ctrlPr>
                      </m:sSubPr>
                      <m:e>
                        <m:r>
                          <a:rPr lang="pt-BR" sz="2800" i="1">
                            <a:sym typeface="Symbol" panose="05050102010706020507" pitchFamily="18" charset="2"/>
                          </a:rPr>
                          <m:t></m:t>
                        </m:r>
                      </m:e>
                      <m:sub>
                        <m:r>
                          <a:rPr lang="pt-BR" sz="2800" i="1"/>
                          <m:t>4</m:t>
                        </m:r>
                      </m:sub>
                    </m:sSub>
                  </m:oMath>
                </a14:m>
                <a:r>
                  <a:rPr lang="pt-BR" sz="2800" b="0" i="1" dirty="0"/>
                  <a:t>...</a:t>
                </a:r>
                <a:r>
                  <a:rPr lang="pt-BR" sz="2800" b="0" dirty="0"/>
                  <a:t>là hiệu suất của các bộ truyền và chi tiết trong hệ thống                 </a:t>
                </a:r>
                <a:endParaRPr lang="en-US" sz="2800" b="0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481" t="-1218" r="-296" b="-49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</a:t>
            </a:r>
            <a:fld id="{421B8F44-57F7-4E49-8DB8-19CB3AD2539B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22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2486" y="304800"/>
            <a:ext cx="8482914" cy="758032"/>
          </a:xfrm>
        </p:spPr>
        <p:txBody>
          <a:bodyPr/>
          <a:lstStyle/>
          <a:p>
            <a:pPr lvl="0"/>
            <a:r>
              <a:rPr lang="en-US" cap="all" dirty="0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II.CÁC</a:t>
            </a:r>
            <a:r>
              <a:rPr lang="en-US" cap="all" dirty="0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cap="all" dirty="0" err="1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THÔNG</a:t>
            </a:r>
            <a:r>
              <a:rPr lang="en-US" cap="all" dirty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cap="all" dirty="0" err="1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SỐ</a:t>
            </a:r>
            <a:r>
              <a:rPr lang="en-US" cap="all" dirty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cap="all" dirty="0" err="1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CƠ</a:t>
            </a:r>
            <a:r>
              <a:rPr lang="en-US" cap="all" dirty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cap="all" dirty="0" err="1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BẢN</a:t>
            </a:r>
            <a:r>
              <a:rPr lang="en-US" cap="all" dirty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/>
            </a:r>
            <a:br>
              <a:rPr lang="en-US" cap="all" dirty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010" y="988842"/>
            <a:ext cx="8229600" cy="50038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Tỉ</a:t>
            </a:r>
            <a:r>
              <a:rPr lang="en-US" sz="2800" dirty="0" smtClean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truyền</a:t>
            </a:r>
            <a:r>
              <a:rPr lang="en-US" sz="2800" dirty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/>
              <a:t>hiệu</a:t>
            </a:r>
            <a:r>
              <a:rPr lang="en-US" sz="2800" dirty="0"/>
              <a:t> </a:t>
            </a:r>
            <a:r>
              <a:rPr lang="en-US" sz="2800" dirty="0" err="1"/>
              <a:t>suất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 smtClean="0"/>
              <a:t>truyền</a:t>
            </a:r>
            <a:endParaRPr lang="en-US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</a:t>
            </a:r>
            <a:fld id="{421B8F44-57F7-4E49-8DB8-19CB3AD2539B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182730" y="135248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1921" name="Picture 1734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231873"/>
            <a:ext cx="8020268" cy="427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685800" y="1580689"/>
            <a:ext cx="68018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Bảng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2.2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.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Hiệu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suất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các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bộ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truyền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thông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dụng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828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0038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1.1. </a:t>
            </a:r>
            <a:r>
              <a:rPr lang="en-US" sz="2800" dirty="0" err="1" smtClean="0"/>
              <a:t>Khái</a:t>
            </a:r>
            <a:r>
              <a:rPr lang="en-US" sz="2800" dirty="0" smtClean="0"/>
              <a:t> </a:t>
            </a:r>
            <a:r>
              <a:rPr lang="en-US" sz="2800" dirty="0" err="1" smtClean="0"/>
              <a:t>niệm</a:t>
            </a:r>
            <a:r>
              <a:rPr lang="en-US" sz="2800" dirty="0" smtClean="0"/>
              <a:t> </a:t>
            </a:r>
            <a:r>
              <a:rPr lang="en-US" sz="2800" dirty="0" err="1" smtClean="0"/>
              <a:t>chung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</a:t>
            </a:r>
            <a:fld id="{421B8F44-57F7-4E49-8DB8-19CB3AD2539B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182730" y="135248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2.Hộp</a:t>
            </a:r>
            <a:r>
              <a:rPr lang="en-US" dirty="0" smtClean="0"/>
              <a:t> </a:t>
            </a:r>
            <a:r>
              <a:rPr lang="en-US" dirty="0" err="1" smtClean="0"/>
              <a:t>Giảm</a:t>
            </a:r>
            <a:r>
              <a:rPr lang="en-US" dirty="0" smtClean="0"/>
              <a:t> </a:t>
            </a:r>
            <a:r>
              <a:rPr lang="en-US" dirty="0" err="1" smtClean="0"/>
              <a:t>Tốc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494270" y="1548134"/>
            <a:ext cx="82296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419735" algn="just"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Hộp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giảm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tốc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cơ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cấu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truyền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bằng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ăn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khớp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trực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tỷ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truyền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đổi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giảm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vận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tốc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góc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tăng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mômen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xoắn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. (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loại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cơ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cấu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tương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tự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nhưng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tăng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vận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tốc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góc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giảm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mômen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xoắn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gọi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hộp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tăng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SimSun" panose="02010600030101010101" pitchFamily="2" charset="-122"/>
              </a:rPr>
              <a:t>tốc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).  </a:t>
            </a:r>
            <a:r>
              <a:rPr lang="en-US" sz="2800" baseline="-25000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endParaRPr lang="en-US" sz="2800" baseline="-25000" dirty="0" smtClean="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963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0038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2.2.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giảm</a:t>
            </a:r>
            <a:r>
              <a:rPr lang="en-US" sz="2800" dirty="0" smtClean="0"/>
              <a:t> </a:t>
            </a:r>
            <a:r>
              <a:rPr lang="en-US" sz="2800" dirty="0" err="1" smtClean="0"/>
              <a:t>tốc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endParaRPr lang="en-US" sz="2800" dirty="0" smtClean="0"/>
          </a:p>
          <a:p>
            <a:r>
              <a:rPr lang="en-US" sz="2800" b="0" dirty="0" smtClean="0"/>
              <a:t>Theo </a:t>
            </a:r>
            <a:r>
              <a:rPr lang="en-US" sz="2800" b="0" dirty="0" err="1"/>
              <a:t>số</a:t>
            </a:r>
            <a:r>
              <a:rPr lang="en-US" sz="2800" b="0" dirty="0"/>
              <a:t> </a:t>
            </a:r>
            <a:r>
              <a:rPr lang="en-US" sz="2800" b="0" dirty="0" err="1"/>
              <a:t>các</a:t>
            </a:r>
            <a:r>
              <a:rPr lang="en-US" sz="2800" b="0" dirty="0"/>
              <a:t> </a:t>
            </a:r>
            <a:r>
              <a:rPr lang="en-US" sz="2800" b="0" dirty="0" err="1"/>
              <a:t>bộ</a:t>
            </a:r>
            <a:r>
              <a:rPr lang="en-US" sz="2800" b="0" dirty="0"/>
              <a:t> </a:t>
            </a:r>
            <a:r>
              <a:rPr lang="en-US" sz="2800" b="0" dirty="0" err="1"/>
              <a:t>truyền</a:t>
            </a:r>
            <a:r>
              <a:rPr lang="en-US" sz="2800" b="0" dirty="0"/>
              <a:t> trong </a:t>
            </a:r>
            <a:r>
              <a:rPr lang="en-US" sz="2800" b="0" dirty="0" err="1"/>
              <a:t>hộp</a:t>
            </a:r>
            <a:r>
              <a:rPr lang="en-US" sz="2800" b="0" dirty="0"/>
              <a:t>, </a:t>
            </a:r>
            <a:r>
              <a:rPr lang="en-US" sz="2800" b="0" dirty="0" err="1"/>
              <a:t>HGT</a:t>
            </a:r>
            <a:r>
              <a:rPr lang="en-US" sz="2800" b="0" dirty="0"/>
              <a:t> </a:t>
            </a:r>
            <a:r>
              <a:rPr lang="en-US" sz="2800" b="0" dirty="0" err="1"/>
              <a:t>được</a:t>
            </a:r>
            <a:r>
              <a:rPr lang="en-US" sz="2800" b="0" dirty="0"/>
              <a:t> </a:t>
            </a:r>
            <a:r>
              <a:rPr lang="en-US" sz="2800" b="0" dirty="0" err="1"/>
              <a:t>phân</a:t>
            </a:r>
            <a:r>
              <a:rPr lang="en-US" sz="2800" b="0" dirty="0"/>
              <a:t> </a:t>
            </a:r>
            <a:r>
              <a:rPr lang="en-US" sz="2800" b="0" dirty="0" err="1"/>
              <a:t>thành</a:t>
            </a:r>
            <a:r>
              <a:rPr lang="en-US" sz="2800" b="0" dirty="0"/>
              <a:t> </a:t>
            </a:r>
            <a:r>
              <a:rPr lang="en-US" sz="2800" b="0" dirty="0" err="1"/>
              <a:t>một</a:t>
            </a:r>
            <a:r>
              <a:rPr lang="en-US" sz="2800" b="0" dirty="0"/>
              <a:t> </a:t>
            </a:r>
            <a:r>
              <a:rPr lang="en-US" sz="2800" b="0" dirty="0" err="1"/>
              <a:t>cấp</a:t>
            </a:r>
            <a:r>
              <a:rPr lang="en-US" sz="2800" b="0" dirty="0"/>
              <a:t> </a:t>
            </a:r>
            <a:r>
              <a:rPr lang="en-US" sz="2800" b="0" dirty="0" err="1"/>
              <a:t>và</a:t>
            </a:r>
            <a:r>
              <a:rPr lang="en-US" sz="2800" b="0" dirty="0"/>
              <a:t> </a:t>
            </a:r>
            <a:r>
              <a:rPr lang="en-US" sz="2800" b="0" dirty="0" err="1"/>
              <a:t>nhiều</a:t>
            </a:r>
            <a:r>
              <a:rPr lang="en-US" sz="2800" b="0" dirty="0"/>
              <a:t> </a:t>
            </a:r>
            <a:r>
              <a:rPr lang="en-US" sz="2800" b="0" dirty="0" err="1"/>
              <a:t>cấp</a:t>
            </a:r>
            <a:r>
              <a:rPr lang="en-US" sz="2800" b="0" dirty="0"/>
              <a:t>. </a:t>
            </a:r>
          </a:p>
          <a:p>
            <a:r>
              <a:rPr lang="en-US" sz="2800" b="0" dirty="0" smtClean="0"/>
              <a:t>Theo </a:t>
            </a:r>
            <a:r>
              <a:rPr lang="en-US" sz="2800" b="0" dirty="0" err="1"/>
              <a:t>loại</a:t>
            </a:r>
            <a:r>
              <a:rPr lang="en-US" sz="2800" b="0" dirty="0"/>
              <a:t> </a:t>
            </a:r>
            <a:r>
              <a:rPr lang="en-US" sz="2800" b="0" dirty="0" err="1"/>
              <a:t>truyền</a:t>
            </a:r>
            <a:r>
              <a:rPr lang="en-US" sz="2800" b="0" dirty="0"/>
              <a:t> </a:t>
            </a:r>
            <a:r>
              <a:rPr lang="en-US" sz="2800" b="0" dirty="0" err="1"/>
              <a:t>động</a:t>
            </a:r>
            <a:r>
              <a:rPr lang="en-US" sz="2800" b="0" dirty="0"/>
              <a:t>, </a:t>
            </a:r>
            <a:r>
              <a:rPr lang="en-US" sz="2800" b="0" dirty="0" err="1"/>
              <a:t>HGT</a:t>
            </a:r>
            <a:r>
              <a:rPr lang="en-US" sz="2800" b="0" dirty="0"/>
              <a:t> </a:t>
            </a:r>
            <a:r>
              <a:rPr lang="en-US" sz="2800" b="0" dirty="0" err="1"/>
              <a:t>được</a:t>
            </a:r>
            <a:r>
              <a:rPr lang="en-US" sz="2800" b="0" dirty="0"/>
              <a:t> </a:t>
            </a:r>
            <a:r>
              <a:rPr lang="en-US" sz="2800" b="0" dirty="0" err="1"/>
              <a:t>phân</a:t>
            </a:r>
            <a:r>
              <a:rPr lang="en-US" sz="2800" b="0" dirty="0"/>
              <a:t> </a:t>
            </a:r>
            <a:r>
              <a:rPr lang="en-US" sz="2800" b="0" dirty="0" err="1"/>
              <a:t>thành</a:t>
            </a:r>
            <a:r>
              <a:rPr lang="en-US" sz="2800" b="0" dirty="0"/>
              <a:t> </a:t>
            </a:r>
            <a:r>
              <a:rPr lang="en-US" sz="2800" b="0" dirty="0" err="1"/>
              <a:t>HGT</a:t>
            </a:r>
            <a:r>
              <a:rPr lang="en-US" sz="2800" b="0" dirty="0"/>
              <a:t> </a:t>
            </a:r>
            <a:r>
              <a:rPr lang="en-US" sz="2800" b="0" dirty="0" err="1"/>
              <a:t>bánh</a:t>
            </a:r>
            <a:r>
              <a:rPr lang="en-US" sz="2800" b="0" dirty="0"/>
              <a:t> </a:t>
            </a:r>
            <a:r>
              <a:rPr lang="en-US" sz="2800" b="0" dirty="0" err="1"/>
              <a:t>răng</a:t>
            </a:r>
            <a:r>
              <a:rPr lang="en-US" sz="2800" b="0" dirty="0"/>
              <a:t> </a:t>
            </a:r>
            <a:r>
              <a:rPr lang="en-US" sz="2800" b="0" dirty="0" err="1"/>
              <a:t>trụ</a:t>
            </a:r>
            <a:r>
              <a:rPr lang="en-US" sz="2800" b="0" dirty="0"/>
              <a:t>, </a:t>
            </a:r>
            <a:r>
              <a:rPr lang="en-US" sz="2800" b="0" dirty="0" err="1"/>
              <a:t>HGT</a:t>
            </a:r>
            <a:r>
              <a:rPr lang="en-US" sz="2800" b="0" dirty="0"/>
              <a:t> </a:t>
            </a:r>
            <a:r>
              <a:rPr lang="en-US" sz="2800" b="0" dirty="0" err="1"/>
              <a:t>bánh</a:t>
            </a:r>
            <a:r>
              <a:rPr lang="en-US" sz="2800" b="0" dirty="0"/>
              <a:t> </a:t>
            </a:r>
            <a:r>
              <a:rPr lang="en-US" sz="2800" b="0" dirty="0" err="1"/>
              <a:t>răng</a:t>
            </a:r>
            <a:r>
              <a:rPr lang="en-US" sz="2800" b="0" dirty="0"/>
              <a:t>  </a:t>
            </a:r>
            <a:r>
              <a:rPr lang="en-US" sz="2800" b="0" dirty="0" err="1"/>
              <a:t>côn</a:t>
            </a:r>
            <a:r>
              <a:rPr lang="en-US" sz="2800" b="0" dirty="0"/>
              <a:t>, </a:t>
            </a:r>
            <a:r>
              <a:rPr lang="en-US" sz="2800" b="0" dirty="0" err="1"/>
              <a:t>HGT</a:t>
            </a:r>
            <a:r>
              <a:rPr lang="en-US" sz="2800" b="0" dirty="0"/>
              <a:t> </a:t>
            </a:r>
            <a:r>
              <a:rPr lang="en-US" sz="2800" b="0" dirty="0" err="1"/>
              <a:t>bánh</a:t>
            </a:r>
            <a:r>
              <a:rPr lang="en-US" sz="2800" b="0" dirty="0"/>
              <a:t> </a:t>
            </a:r>
            <a:r>
              <a:rPr lang="en-US" sz="2800" b="0" dirty="0" err="1"/>
              <a:t>răng</a:t>
            </a:r>
            <a:r>
              <a:rPr lang="en-US" sz="2800" b="0" dirty="0"/>
              <a:t> </a:t>
            </a:r>
            <a:r>
              <a:rPr lang="en-US" sz="2800" b="0" dirty="0" err="1"/>
              <a:t>côn</a:t>
            </a:r>
            <a:r>
              <a:rPr lang="en-US" sz="2800" b="0" dirty="0"/>
              <a:t> - </a:t>
            </a:r>
            <a:r>
              <a:rPr lang="en-US" sz="2800" b="0" dirty="0" err="1"/>
              <a:t>trụ</a:t>
            </a:r>
            <a:r>
              <a:rPr lang="en-US" sz="2800" b="0" dirty="0"/>
              <a:t>, </a:t>
            </a:r>
            <a:r>
              <a:rPr lang="en-US" sz="2800" b="0" dirty="0" err="1"/>
              <a:t>HGT</a:t>
            </a:r>
            <a:r>
              <a:rPr lang="en-US" sz="2800" b="0" dirty="0"/>
              <a:t> </a:t>
            </a:r>
            <a:r>
              <a:rPr lang="en-US" sz="2800" b="0" dirty="0" err="1"/>
              <a:t>trục</a:t>
            </a:r>
            <a:r>
              <a:rPr lang="en-US" sz="2800" b="0" dirty="0"/>
              <a:t> </a:t>
            </a:r>
            <a:r>
              <a:rPr lang="en-US" sz="2800" b="0" dirty="0" err="1"/>
              <a:t>vít</a:t>
            </a:r>
            <a:r>
              <a:rPr lang="en-US" sz="2800" b="0" dirty="0"/>
              <a:t>, </a:t>
            </a:r>
            <a:r>
              <a:rPr lang="en-US" sz="2800" b="0" dirty="0" err="1"/>
              <a:t>HGT</a:t>
            </a:r>
            <a:r>
              <a:rPr lang="en-US" sz="2800" b="0" dirty="0"/>
              <a:t> </a:t>
            </a:r>
            <a:r>
              <a:rPr lang="en-US" sz="2800" b="0" dirty="0" err="1"/>
              <a:t>trục</a:t>
            </a:r>
            <a:r>
              <a:rPr lang="en-US" sz="2800" b="0" dirty="0"/>
              <a:t> </a:t>
            </a:r>
            <a:r>
              <a:rPr lang="en-US" sz="2800" b="0" dirty="0" err="1"/>
              <a:t>vít</a:t>
            </a:r>
            <a:r>
              <a:rPr lang="en-US" sz="2800" b="0" dirty="0"/>
              <a:t>- </a:t>
            </a:r>
            <a:r>
              <a:rPr lang="en-US" sz="2800" b="0" dirty="0" err="1"/>
              <a:t>bánh</a:t>
            </a:r>
            <a:r>
              <a:rPr lang="en-US" sz="2800" b="0" dirty="0"/>
              <a:t> </a:t>
            </a:r>
            <a:r>
              <a:rPr lang="en-US" sz="2800" b="0" dirty="0" err="1"/>
              <a:t>răng</a:t>
            </a:r>
            <a:r>
              <a:rPr lang="en-US" sz="2800" b="0" dirty="0"/>
              <a:t>, </a:t>
            </a:r>
            <a:r>
              <a:rPr lang="en-US" sz="2800" b="0" dirty="0" err="1"/>
              <a:t>HGT</a:t>
            </a:r>
            <a:r>
              <a:rPr lang="en-US" sz="2800" b="0" dirty="0"/>
              <a:t> </a:t>
            </a:r>
            <a:r>
              <a:rPr lang="en-US" sz="2800" b="0" dirty="0" err="1"/>
              <a:t>bánh</a:t>
            </a:r>
            <a:r>
              <a:rPr lang="en-US" sz="2800" b="0" dirty="0"/>
              <a:t> </a:t>
            </a:r>
            <a:r>
              <a:rPr lang="en-US" sz="2800" b="0" dirty="0" err="1"/>
              <a:t>răng</a:t>
            </a:r>
            <a:r>
              <a:rPr lang="en-US" sz="2800" b="0" dirty="0"/>
              <a:t> - </a:t>
            </a:r>
            <a:r>
              <a:rPr lang="en-US" sz="2800" b="0" dirty="0" err="1"/>
              <a:t>trục</a:t>
            </a:r>
            <a:r>
              <a:rPr lang="en-US" sz="2800" b="0" dirty="0"/>
              <a:t> </a:t>
            </a:r>
            <a:r>
              <a:rPr lang="en-US" sz="2800" b="0" dirty="0" err="1"/>
              <a:t>vít</a:t>
            </a:r>
            <a:r>
              <a:rPr lang="en-US" sz="2800" b="0" dirty="0"/>
              <a:t>, </a:t>
            </a:r>
            <a:r>
              <a:rPr lang="en-US" sz="2800" b="0" dirty="0" err="1"/>
              <a:t>HGT</a:t>
            </a:r>
            <a:r>
              <a:rPr lang="en-US" sz="2800" b="0" dirty="0"/>
              <a:t> </a:t>
            </a:r>
            <a:r>
              <a:rPr lang="en-US" sz="2800" b="0" dirty="0" err="1"/>
              <a:t>bánh</a:t>
            </a:r>
            <a:r>
              <a:rPr lang="en-US" sz="2800" b="0" dirty="0"/>
              <a:t> </a:t>
            </a:r>
            <a:r>
              <a:rPr lang="en-US" sz="2800" b="0" dirty="0" err="1"/>
              <a:t>răng</a:t>
            </a:r>
            <a:r>
              <a:rPr lang="en-US" sz="2800" b="0" dirty="0"/>
              <a:t> </a:t>
            </a:r>
            <a:r>
              <a:rPr lang="en-US" sz="2800" b="0" dirty="0" err="1"/>
              <a:t>hành</a:t>
            </a:r>
            <a:r>
              <a:rPr lang="en-US" sz="2800" b="0" dirty="0"/>
              <a:t> </a:t>
            </a:r>
            <a:r>
              <a:rPr lang="en-US" sz="2800" b="0" dirty="0" err="1"/>
              <a:t>tinh</a:t>
            </a:r>
            <a:r>
              <a:rPr lang="en-US" sz="2800" b="0" dirty="0"/>
              <a:t>, </a:t>
            </a:r>
            <a:r>
              <a:rPr lang="en-US" sz="2800" b="0" dirty="0" err="1"/>
              <a:t>HGT</a:t>
            </a:r>
            <a:r>
              <a:rPr lang="en-US" sz="2800" b="0" dirty="0"/>
              <a:t> </a:t>
            </a:r>
            <a:r>
              <a:rPr lang="en-US" sz="2800" b="0" dirty="0" err="1"/>
              <a:t>bánh</a:t>
            </a:r>
            <a:r>
              <a:rPr lang="en-US" sz="2800" b="0" dirty="0"/>
              <a:t> </a:t>
            </a:r>
            <a:r>
              <a:rPr lang="en-US" sz="2800" b="0" dirty="0" err="1"/>
              <a:t>răng</a:t>
            </a:r>
            <a:r>
              <a:rPr lang="en-US" sz="2800" b="0" dirty="0"/>
              <a:t> </a:t>
            </a:r>
            <a:r>
              <a:rPr lang="en-US" sz="2800" b="0" dirty="0" err="1"/>
              <a:t>sóng</a:t>
            </a:r>
            <a:r>
              <a:rPr lang="en-US" sz="2800" b="0" dirty="0"/>
              <a:t> vv... </a:t>
            </a:r>
          </a:p>
          <a:p>
            <a:r>
              <a:rPr lang="en-US" sz="2800" b="0" dirty="0" err="1"/>
              <a:t>Sau</a:t>
            </a:r>
            <a:r>
              <a:rPr lang="en-US" sz="2800" b="0" dirty="0"/>
              <a:t> </a:t>
            </a:r>
            <a:r>
              <a:rPr lang="en-US" sz="2800" b="0" dirty="0" err="1"/>
              <a:t>đây</a:t>
            </a:r>
            <a:r>
              <a:rPr lang="en-US" sz="2800" b="0" dirty="0"/>
              <a:t> </a:t>
            </a:r>
            <a:r>
              <a:rPr lang="en-US" sz="2800" b="0" dirty="0" err="1"/>
              <a:t>chỉ</a:t>
            </a:r>
            <a:r>
              <a:rPr lang="en-US" sz="2800" b="0" dirty="0"/>
              <a:t> </a:t>
            </a:r>
            <a:r>
              <a:rPr lang="en-US" sz="2800" b="0" dirty="0" err="1"/>
              <a:t>trình</a:t>
            </a:r>
            <a:r>
              <a:rPr lang="en-US" sz="2800" b="0" dirty="0"/>
              <a:t> </a:t>
            </a:r>
            <a:r>
              <a:rPr lang="en-US" sz="2800" b="0" dirty="0" err="1"/>
              <a:t>bày</a:t>
            </a:r>
            <a:r>
              <a:rPr lang="en-US" sz="2800" b="0" dirty="0"/>
              <a:t> </a:t>
            </a:r>
            <a:r>
              <a:rPr lang="en-US" sz="2800" b="0" dirty="0" err="1"/>
              <a:t>sơ</a:t>
            </a:r>
            <a:r>
              <a:rPr lang="en-US" sz="2800" b="0" dirty="0"/>
              <a:t> </a:t>
            </a:r>
            <a:r>
              <a:rPr lang="en-US" sz="2800" b="0" dirty="0" err="1"/>
              <a:t>lược</a:t>
            </a:r>
            <a:r>
              <a:rPr lang="en-US" sz="2800" b="0" dirty="0"/>
              <a:t> </a:t>
            </a:r>
            <a:r>
              <a:rPr lang="en-US" sz="2800" b="0" dirty="0" err="1"/>
              <a:t>một</a:t>
            </a:r>
            <a:r>
              <a:rPr lang="en-US" sz="2800" b="0" dirty="0"/>
              <a:t> </a:t>
            </a:r>
            <a:r>
              <a:rPr lang="en-US" sz="2800" b="0" dirty="0" err="1"/>
              <a:t>số</a:t>
            </a:r>
            <a:r>
              <a:rPr lang="en-US" sz="2800" b="0" dirty="0"/>
              <a:t> </a:t>
            </a:r>
            <a:r>
              <a:rPr lang="en-US" sz="2800" b="0" dirty="0" err="1"/>
              <a:t>loại</a:t>
            </a:r>
            <a:r>
              <a:rPr lang="en-US" sz="2800" b="0" dirty="0"/>
              <a:t> </a:t>
            </a:r>
            <a:r>
              <a:rPr lang="en-US" sz="2800" b="0" dirty="0" err="1"/>
              <a:t>HGT</a:t>
            </a:r>
            <a:r>
              <a:rPr lang="en-US" sz="2800" b="0" dirty="0"/>
              <a:t> </a:t>
            </a:r>
            <a:r>
              <a:rPr lang="en-US" sz="2800" b="0" dirty="0" err="1"/>
              <a:t>thường</a:t>
            </a:r>
            <a:r>
              <a:rPr lang="en-US" sz="2800" b="0" dirty="0"/>
              <a:t> </a:t>
            </a:r>
            <a:r>
              <a:rPr lang="en-US" sz="2800" b="0" dirty="0" err="1"/>
              <a:t>dùng</a:t>
            </a:r>
            <a:r>
              <a:rPr lang="en-US" sz="2800" b="0" dirty="0"/>
              <a:t>. </a:t>
            </a:r>
            <a:r>
              <a:rPr lang="en-US" sz="2800" b="0" dirty="0" smtClean="0"/>
              <a:t>( </a:t>
            </a:r>
            <a:r>
              <a:rPr lang="en-US" sz="2800" b="0" dirty="0" err="1" smtClean="0"/>
              <a:t>Xem</a:t>
            </a:r>
            <a:r>
              <a:rPr lang="en-US" sz="2800" b="0" dirty="0" smtClean="0"/>
              <a:t> </a:t>
            </a:r>
            <a:r>
              <a:rPr lang="en-US" sz="2800" b="0" dirty="0" err="1" smtClean="0"/>
              <a:t>tài</a:t>
            </a:r>
            <a:r>
              <a:rPr lang="en-US" sz="2800" b="0" dirty="0" smtClean="0"/>
              <a:t> </a:t>
            </a:r>
            <a:r>
              <a:rPr lang="en-US" sz="2800" b="0" dirty="0" err="1" smtClean="0"/>
              <a:t>liệu</a:t>
            </a:r>
            <a:r>
              <a:rPr lang="en-US" sz="2800" b="0" dirty="0" smtClean="0"/>
              <a:t> ).</a:t>
            </a:r>
            <a:endParaRPr lang="en-US" sz="2800" b="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</a:t>
            </a:r>
            <a:fld id="{421B8F44-57F7-4E49-8DB8-19CB3AD2539B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182730" y="135248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2.Hộp</a:t>
            </a:r>
            <a:r>
              <a:rPr lang="en-US" dirty="0" smtClean="0"/>
              <a:t> </a:t>
            </a:r>
            <a:r>
              <a:rPr lang="en-US" dirty="0" err="1" smtClean="0"/>
              <a:t>Giảm</a:t>
            </a:r>
            <a:r>
              <a:rPr lang="en-US" dirty="0" smtClean="0"/>
              <a:t> </a:t>
            </a:r>
            <a:r>
              <a:rPr lang="en-US" dirty="0" err="1" smtClean="0"/>
              <a:t>Tốc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6837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0038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3.Các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truyền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trung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</a:t>
            </a:r>
            <a:fld id="{421B8F44-57F7-4E49-8DB8-19CB3AD2539B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182730" y="135248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2.Hộp</a:t>
            </a:r>
            <a:r>
              <a:rPr lang="en-US" dirty="0" smtClean="0"/>
              <a:t> </a:t>
            </a:r>
            <a:r>
              <a:rPr lang="en-US" dirty="0" err="1" smtClean="0"/>
              <a:t>Giảm</a:t>
            </a:r>
            <a:r>
              <a:rPr lang="en-US" dirty="0" smtClean="0"/>
              <a:t> </a:t>
            </a:r>
            <a:r>
              <a:rPr lang="en-US" dirty="0" err="1" smtClean="0"/>
              <a:t>Tốc</a:t>
            </a:r>
            <a:endParaRPr lang="en-US" dirty="0"/>
          </a:p>
        </p:txBody>
      </p:sp>
      <p:pic>
        <p:nvPicPr>
          <p:cNvPr id="6" name="Picture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19241"/>
            <a:ext cx="2895600" cy="3814759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1597787"/>
            <a:ext cx="3048000" cy="3736213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2" name="Rectangle 1"/>
          <p:cNvSpPr/>
          <p:nvPr/>
        </p:nvSpPr>
        <p:spPr>
          <a:xfrm>
            <a:off x="990600" y="5712363"/>
            <a:ext cx="75849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Hình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2.11: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Sơ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đồ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bộ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truyền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chi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tiết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trung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gian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13126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0038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3.Các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truyền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trung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</a:t>
            </a:r>
            <a:fld id="{421B8F44-57F7-4E49-8DB8-19CB3AD2539B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182730" y="135248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2.Hộp</a:t>
            </a:r>
            <a:r>
              <a:rPr lang="en-US" dirty="0" smtClean="0"/>
              <a:t> </a:t>
            </a:r>
            <a:r>
              <a:rPr lang="en-US" dirty="0" err="1" smtClean="0"/>
              <a:t>Giảm</a:t>
            </a:r>
            <a:r>
              <a:rPr lang="en-US" dirty="0" smtClean="0"/>
              <a:t> </a:t>
            </a:r>
            <a:r>
              <a:rPr lang="en-US" dirty="0" err="1" smtClean="0"/>
              <a:t>Tốc</a:t>
            </a:r>
            <a:endParaRPr lang="en-US" dirty="0"/>
          </a:p>
        </p:txBody>
      </p:sp>
      <p:pic>
        <p:nvPicPr>
          <p:cNvPr id="9" name="Picture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81" y="1638407"/>
            <a:ext cx="3657600" cy="3806400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10" name="Picture 9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" t="3088" b="3964"/>
          <a:stretch>
            <a:fillRect/>
          </a:stretch>
        </p:blipFill>
        <p:spPr bwMode="auto">
          <a:xfrm>
            <a:off x="4582627" y="1638407"/>
            <a:ext cx="4108292" cy="3924193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2" name="Rectangle 1"/>
          <p:cNvSpPr/>
          <p:nvPr/>
        </p:nvSpPr>
        <p:spPr>
          <a:xfrm>
            <a:off x="685800" y="5730729"/>
            <a:ext cx="8153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Hình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2.11: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Sơ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đồ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bộ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truyền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chi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tiết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trung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gian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102705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0038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4.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cấu</a:t>
            </a:r>
            <a:r>
              <a:rPr lang="en-US" sz="2800" dirty="0"/>
              <a:t> trong </a:t>
            </a:r>
            <a:r>
              <a:rPr lang="en-US" sz="2800" dirty="0" err="1"/>
              <a:t>hộp</a:t>
            </a:r>
            <a:r>
              <a:rPr lang="en-US" sz="2800" dirty="0"/>
              <a:t> </a:t>
            </a:r>
            <a:r>
              <a:rPr lang="en-US" sz="2800" dirty="0" err="1"/>
              <a:t>tốc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endParaRPr lang="en-US" sz="2800" dirty="0"/>
          </a:p>
          <a:p>
            <a:pPr marL="0" indent="0">
              <a:buNone/>
            </a:pPr>
            <a:r>
              <a:rPr lang="en-US" sz="2800" b="0" i="1" dirty="0" smtClean="0"/>
              <a:t>4.1</a:t>
            </a:r>
            <a:r>
              <a:rPr lang="en-US" sz="2800" b="0" i="1" dirty="0"/>
              <a:t>. </a:t>
            </a:r>
            <a:r>
              <a:rPr lang="en-US" sz="2800" b="0" i="1" dirty="0" err="1"/>
              <a:t>Cơ</a:t>
            </a:r>
            <a:r>
              <a:rPr lang="en-US" sz="2800" b="0" i="1" dirty="0"/>
              <a:t> </a:t>
            </a:r>
            <a:r>
              <a:rPr lang="en-US" sz="2800" b="0" i="1" dirty="0" err="1"/>
              <a:t>cấu</a:t>
            </a:r>
            <a:r>
              <a:rPr lang="en-US" sz="2800" b="0" i="1" dirty="0"/>
              <a:t> Norton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</a:t>
            </a:r>
            <a:fld id="{421B8F44-57F7-4E49-8DB8-19CB3AD2539B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182730" y="135248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2.Hộp</a:t>
            </a:r>
            <a:r>
              <a:rPr lang="en-US" dirty="0" smtClean="0"/>
              <a:t> </a:t>
            </a:r>
            <a:r>
              <a:rPr lang="en-US" dirty="0" err="1" smtClean="0"/>
              <a:t>Giảm</a:t>
            </a:r>
            <a:r>
              <a:rPr lang="en-US" dirty="0" smtClean="0"/>
              <a:t> </a:t>
            </a:r>
            <a:r>
              <a:rPr lang="en-US" dirty="0" err="1" smtClean="0"/>
              <a:t>Tốc</a:t>
            </a:r>
            <a:endParaRPr lang="en-US" dirty="0"/>
          </a:p>
        </p:txBody>
      </p:sp>
      <p:pic>
        <p:nvPicPr>
          <p:cNvPr id="11" name="Picture 10"/>
          <p:cNvPicPr/>
          <p:nvPr/>
        </p:nvPicPr>
        <p:blipFill>
          <a:blip r:embed="rId2"/>
          <a:stretch>
            <a:fillRect/>
          </a:stretch>
        </p:blipFill>
        <p:spPr>
          <a:xfrm>
            <a:off x="2971800" y="1981793"/>
            <a:ext cx="3276600" cy="391525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438682" y="5897044"/>
            <a:ext cx="5151090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13055" marR="28575" algn="ctr">
              <a:lnSpc>
                <a:spcPct val="150000"/>
              </a:lnSpc>
              <a:spcAft>
                <a:spcPts val="0"/>
              </a:spcAft>
            </a:pP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Hình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2.12: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Sơ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đồ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cơ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cấu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Norton</a:t>
            </a:r>
            <a:endParaRPr lang="en-US" sz="2800" dirty="0">
              <a:effectLst/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740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0038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4.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cấu</a:t>
            </a:r>
            <a:r>
              <a:rPr lang="en-US" sz="2800" dirty="0"/>
              <a:t> trong </a:t>
            </a:r>
            <a:r>
              <a:rPr lang="en-US" sz="2800" dirty="0" err="1"/>
              <a:t>hộp</a:t>
            </a:r>
            <a:r>
              <a:rPr lang="en-US" sz="2800" dirty="0"/>
              <a:t> </a:t>
            </a:r>
            <a:r>
              <a:rPr lang="en-US" sz="2800" dirty="0" err="1"/>
              <a:t>tốc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endParaRPr lang="en-US" sz="2800" dirty="0"/>
          </a:p>
          <a:p>
            <a:pPr marL="0" indent="0">
              <a:buNone/>
            </a:pPr>
            <a:r>
              <a:rPr lang="en-US" sz="2800" b="0" dirty="0"/>
              <a:t>4.2. </a:t>
            </a:r>
            <a:r>
              <a:rPr lang="en-US" sz="2800" b="0" dirty="0" err="1"/>
              <a:t>Cơ</a:t>
            </a:r>
            <a:r>
              <a:rPr lang="en-US" sz="2800" b="0" dirty="0"/>
              <a:t> </a:t>
            </a:r>
            <a:r>
              <a:rPr lang="en-US" sz="2800" b="0" dirty="0" err="1"/>
              <a:t>cấu</a:t>
            </a:r>
            <a:r>
              <a:rPr lang="en-US" sz="2800" b="0" dirty="0"/>
              <a:t> then </a:t>
            </a:r>
            <a:r>
              <a:rPr lang="en-US" sz="2800" b="0" dirty="0" err="1"/>
              <a:t>kéo</a:t>
            </a:r>
            <a:endParaRPr lang="en-US" sz="28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</a:t>
            </a:r>
            <a:fld id="{421B8F44-57F7-4E49-8DB8-19CB3AD2539B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182730" y="135248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2.Hộp</a:t>
            </a:r>
            <a:r>
              <a:rPr lang="en-US" dirty="0" smtClean="0"/>
              <a:t> </a:t>
            </a:r>
            <a:r>
              <a:rPr lang="en-US" dirty="0" err="1" smtClean="0"/>
              <a:t>Giảm</a:t>
            </a:r>
            <a:r>
              <a:rPr lang="en-US" dirty="0" smtClean="0"/>
              <a:t> </a:t>
            </a:r>
            <a:r>
              <a:rPr lang="en-US" dirty="0" err="1" smtClean="0"/>
              <a:t>Tốc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447800" y="6069739"/>
            <a:ext cx="55531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 err="1"/>
              <a:t>Hình</a:t>
            </a:r>
            <a:r>
              <a:rPr lang="en-US" sz="2800" i="1" dirty="0"/>
              <a:t> 2.13: </a:t>
            </a:r>
            <a:r>
              <a:rPr lang="en-US" sz="2800" i="1" dirty="0" err="1"/>
              <a:t>Sơ</a:t>
            </a:r>
            <a:r>
              <a:rPr lang="en-US" sz="2800" i="1" dirty="0"/>
              <a:t> </a:t>
            </a:r>
            <a:r>
              <a:rPr lang="en-US" sz="2800" i="1" dirty="0" err="1"/>
              <a:t>đồ</a:t>
            </a:r>
            <a:r>
              <a:rPr lang="en-US" sz="2800" i="1" dirty="0"/>
              <a:t> </a:t>
            </a:r>
            <a:r>
              <a:rPr lang="en-US" sz="2800" i="1" dirty="0" err="1"/>
              <a:t>cơ</a:t>
            </a:r>
            <a:r>
              <a:rPr lang="en-US" sz="2800" i="1" dirty="0"/>
              <a:t> </a:t>
            </a:r>
            <a:r>
              <a:rPr lang="en-US" sz="2800" i="1" dirty="0" err="1"/>
              <a:t>cấu</a:t>
            </a:r>
            <a:r>
              <a:rPr lang="en-US" sz="2800" i="1" dirty="0"/>
              <a:t> then </a:t>
            </a:r>
            <a:r>
              <a:rPr lang="en-US" sz="2800" i="1" dirty="0" err="1"/>
              <a:t>kéo</a:t>
            </a:r>
            <a:endParaRPr lang="en-US" sz="2800" dirty="0"/>
          </a:p>
        </p:txBody>
      </p:sp>
      <p:pic>
        <p:nvPicPr>
          <p:cNvPr id="8" name="Picture 7" descr="untitled2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4" t="7068" r="10667" b="12367"/>
          <a:stretch>
            <a:fillRect/>
          </a:stretch>
        </p:blipFill>
        <p:spPr bwMode="auto">
          <a:xfrm>
            <a:off x="2057400" y="1998254"/>
            <a:ext cx="4114800" cy="3996146"/>
          </a:xfrm>
          <a:prstGeom prst="rect">
            <a:avLst/>
          </a:prstGeom>
          <a:noFill/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3814444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003800"/>
          </a:xfrm>
        </p:spPr>
        <p:txBody>
          <a:bodyPr/>
          <a:lstStyle/>
          <a:p>
            <a:pPr marL="0" indent="0">
              <a:buNone/>
            </a:pPr>
            <a:r>
              <a:rPr lang="en-US" sz="2800" b="0" dirty="0" smtClean="0"/>
              <a:t>4.3</a:t>
            </a:r>
            <a:r>
              <a:rPr lang="en-US" sz="2800" b="0" dirty="0"/>
              <a:t>. </a:t>
            </a:r>
            <a:r>
              <a:rPr lang="en-US" sz="2800" b="0" dirty="0" err="1"/>
              <a:t>Cơ</a:t>
            </a:r>
            <a:r>
              <a:rPr lang="en-US" sz="2800" b="0" dirty="0"/>
              <a:t> </a:t>
            </a:r>
            <a:r>
              <a:rPr lang="en-US" sz="2800" b="0" dirty="0" err="1"/>
              <a:t>cấu</a:t>
            </a:r>
            <a:r>
              <a:rPr lang="en-US" sz="2800" b="0" dirty="0"/>
              <a:t> mean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</a:t>
            </a:r>
            <a:fld id="{421B8F44-57F7-4E49-8DB8-19CB3AD2539B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182730" y="135248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2.Hộp</a:t>
            </a:r>
            <a:r>
              <a:rPr lang="en-US" dirty="0" smtClean="0"/>
              <a:t> </a:t>
            </a:r>
            <a:r>
              <a:rPr lang="en-US" dirty="0" err="1" smtClean="0"/>
              <a:t>Giảm</a:t>
            </a:r>
            <a:r>
              <a:rPr lang="en-US" dirty="0" smtClean="0"/>
              <a:t> </a:t>
            </a:r>
            <a:r>
              <a:rPr lang="en-US" dirty="0" err="1" smtClean="0"/>
              <a:t>Tốc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447800" y="6069739"/>
            <a:ext cx="55531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 err="1"/>
              <a:t>Hình</a:t>
            </a:r>
            <a:r>
              <a:rPr lang="en-US" sz="2800" i="1" dirty="0"/>
              <a:t> 2.13: </a:t>
            </a:r>
            <a:r>
              <a:rPr lang="en-US" sz="2800" i="1" dirty="0" err="1"/>
              <a:t>Sơ</a:t>
            </a:r>
            <a:r>
              <a:rPr lang="en-US" sz="2800" i="1" dirty="0"/>
              <a:t> </a:t>
            </a:r>
            <a:r>
              <a:rPr lang="en-US" sz="2800" i="1" dirty="0" err="1"/>
              <a:t>đồ</a:t>
            </a:r>
            <a:r>
              <a:rPr lang="en-US" sz="2800" i="1" dirty="0"/>
              <a:t> </a:t>
            </a:r>
            <a:r>
              <a:rPr lang="en-US" sz="2800" i="1" dirty="0" err="1"/>
              <a:t>cơ</a:t>
            </a:r>
            <a:r>
              <a:rPr lang="en-US" sz="2800" i="1" dirty="0"/>
              <a:t> </a:t>
            </a:r>
            <a:r>
              <a:rPr lang="en-US" sz="2800" i="1" dirty="0" err="1"/>
              <a:t>cấu</a:t>
            </a:r>
            <a:r>
              <a:rPr lang="en-US" sz="2800" i="1" dirty="0"/>
              <a:t> then </a:t>
            </a:r>
            <a:r>
              <a:rPr lang="en-US" sz="2800" i="1" dirty="0" err="1"/>
              <a:t>kéo</a:t>
            </a:r>
            <a:endParaRPr lang="en-US" sz="2800" dirty="0"/>
          </a:p>
        </p:txBody>
      </p:sp>
      <p:pic>
        <p:nvPicPr>
          <p:cNvPr id="9" name="Picture 8" descr="untitled3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3" t="10976" r="6148" b="1219"/>
          <a:stretch>
            <a:fillRect/>
          </a:stretch>
        </p:blipFill>
        <p:spPr bwMode="auto">
          <a:xfrm>
            <a:off x="990600" y="1676400"/>
            <a:ext cx="6934200" cy="4002093"/>
          </a:xfrm>
          <a:prstGeom prst="rect">
            <a:avLst/>
          </a:prstGeom>
          <a:noFill/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3635362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0038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4.4.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cấu</a:t>
            </a:r>
            <a:r>
              <a:rPr lang="en-US" sz="2800" dirty="0"/>
              <a:t> </a:t>
            </a:r>
            <a:r>
              <a:rPr lang="en-US" sz="2800" dirty="0" err="1"/>
              <a:t>bánh</a:t>
            </a:r>
            <a:r>
              <a:rPr lang="en-US" sz="2800" dirty="0"/>
              <a:t> </a:t>
            </a:r>
            <a:r>
              <a:rPr lang="en-US" sz="2800" dirty="0" err="1"/>
              <a:t>răng</a:t>
            </a:r>
            <a:r>
              <a:rPr lang="en-US" sz="2800" dirty="0"/>
              <a:t> </a:t>
            </a:r>
            <a:r>
              <a:rPr lang="en-US" sz="2800" dirty="0" err="1"/>
              <a:t>thay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</a:t>
            </a:r>
            <a:fld id="{421B8F44-57F7-4E49-8DB8-19CB3AD2539B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182730" y="135248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2.Hộp</a:t>
            </a:r>
            <a:r>
              <a:rPr lang="en-US" dirty="0" smtClean="0"/>
              <a:t> </a:t>
            </a:r>
            <a:r>
              <a:rPr lang="en-US" dirty="0" err="1" smtClean="0"/>
              <a:t>Giảm</a:t>
            </a:r>
            <a:r>
              <a:rPr lang="en-US" dirty="0" smtClean="0"/>
              <a:t> </a:t>
            </a:r>
            <a:r>
              <a:rPr lang="en-US" dirty="0" err="1" smtClean="0"/>
              <a:t>Tốc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447800" y="6069739"/>
            <a:ext cx="71737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 err="1"/>
              <a:t>Hình</a:t>
            </a:r>
            <a:r>
              <a:rPr lang="en-US" sz="2800" i="1" dirty="0"/>
              <a:t> 2.15: </a:t>
            </a:r>
            <a:r>
              <a:rPr lang="en-US" sz="2800" i="1" dirty="0" err="1"/>
              <a:t>Sơ</a:t>
            </a:r>
            <a:r>
              <a:rPr lang="en-US" sz="2800" i="1" dirty="0"/>
              <a:t> </a:t>
            </a:r>
            <a:r>
              <a:rPr lang="en-US" sz="2800" i="1" dirty="0" err="1"/>
              <a:t>đồ</a:t>
            </a:r>
            <a:r>
              <a:rPr lang="en-US" sz="2800" i="1" dirty="0"/>
              <a:t> </a:t>
            </a:r>
            <a:r>
              <a:rPr lang="en-US" sz="2800" i="1" dirty="0" err="1"/>
              <a:t>cơ</a:t>
            </a:r>
            <a:r>
              <a:rPr lang="en-US" sz="2800" i="1" dirty="0"/>
              <a:t> </a:t>
            </a:r>
            <a:r>
              <a:rPr lang="en-US" sz="2800" i="1" dirty="0" err="1"/>
              <a:t>cấu</a:t>
            </a:r>
            <a:r>
              <a:rPr lang="en-US" sz="2800" i="1" dirty="0"/>
              <a:t> </a:t>
            </a:r>
            <a:r>
              <a:rPr lang="en-US" sz="2800" i="1" dirty="0" err="1"/>
              <a:t>bánh</a:t>
            </a:r>
            <a:r>
              <a:rPr lang="en-US" sz="2800" i="1" dirty="0"/>
              <a:t> </a:t>
            </a:r>
            <a:r>
              <a:rPr lang="en-US" sz="2800" i="1" dirty="0" err="1"/>
              <a:t>răng</a:t>
            </a:r>
            <a:r>
              <a:rPr lang="en-US" sz="2800" i="1" dirty="0"/>
              <a:t> </a:t>
            </a:r>
            <a:r>
              <a:rPr lang="en-US" sz="2800" i="1" dirty="0" err="1"/>
              <a:t>thay</a:t>
            </a:r>
            <a:r>
              <a:rPr lang="en-US" sz="2800" i="1" dirty="0"/>
              <a:t> </a:t>
            </a:r>
            <a:r>
              <a:rPr lang="en-US" sz="2800" i="1" dirty="0" err="1"/>
              <a:t>thế</a:t>
            </a:r>
            <a:endParaRPr lang="en-US" sz="2800" dirty="0"/>
          </a:p>
        </p:txBody>
      </p:sp>
      <p:pic>
        <p:nvPicPr>
          <p:cNvPr id="8" name="Picture 7" descr="untitled3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76" t="8791" r="9091" b="7692"/>
          <a:stretch>
            <a:fillRect/>
          </a:stretch>
        </p:blipFill>
        <p:spPr bwMode="auto">
          <a:xfrm>
            <a:off x="1295400" y="1581084"/>
            <a:ext cx="5867400" cy="4057715"/>
          </a:xfrm>
          <a:prstGeom prst="rect">
            <a:avLst/>
          </a:prstGeom>
          <a:noFill/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206065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</a:t>
            </a:r>
            <a:fld id="{421B8F44-57F7-4E49-8DB8-19CB3AD2539B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542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Level 10">
      <a:dk1>
        <a:srgbClr val="000000"/>
      </a:dk1>
      <a:lt1>
        <a:srgbClr val="FFFFFF"/>
      </a:lt1>
      <a:dk2>
        <a:srgbClr val="339966"/>
      </a:dk2>
      <a:lt2>
        <a:srgbClr val="663300"/>
      </a:lt2>
      <a:accent1>
        <a:srgbClr val="FFF300"/>
      </a:accent1>
      <a:accent2>
        <a:srgbClr val="CC6600"/>
      </a:accent2>
      <a:accent3>
        <a:srgbClr val="FFFFFF"/>
      </a:accent3>
      <a:accent4>
        <a:srgbClr val="000000"/>
      </a:accent4>
      <a:accent5>
        <a:srgbClr val="FFF8AA"/>
      </a:accent5>
      <a:accent6>
        <a:srgbClr val="B95C00"/>
      </a:accent6>
      <a:hlink>
        <a:srgbClr val="CC9900"/>
      </a:hlink>
      <a:folHlink>
        <a:srgbClr val="CC330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9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10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efault Design">
  <a:themeElements>
    <a:clrScheme name="2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2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5446</TotalTime>
  <Words>499</Words>
  <Application>Microsoft Office PowerPoint</Application>
  <PresentationFormat>On-screen Show (4:3)</PresentationFormat>
  <Paragraphs>78</Paragraphs>
  <Slides>16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SimSun</vt:lpstr>
      <vt:lpstr>Arial</vt:lpstr>
      <vt:lpstr>Calibri</vt:lpstr>
      <vt:lpstr>Garamond</vt:lpstr>
      <vt:lpstr>Symbol</vt:lpstr>
      <vt:lpstr>Times New Roman</vt:lpstr>
      <vt:lpstr>VNI-Avo</vt:lpstr>
      <vt:lpstr>Wingdings</vt:lpstr>
      <vt:lpstr>Theme1</vt:lpstr>
      <vt:lpstr>2_Default Design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II.CÁC THÔNG SỐ CƠ BẢN </vt:lpstr>
      <vt:lpstr>II.CÁC THÔNG SỐ CƠ BẢN </vt:lpstr>
      <vt:lpstr>2.Hộp Giảm Tốc</vt:lpstr>
      <vt:lpstr>2.Hộp Giảm Tốc</vt:lpstr>
      <vt:lpstr>2.Hộp Giảm Tốc</vt:lpstr>
      <vt:lpstr>2.Hộp Giảm Tốc</vt:lpstr>
      <vt:lpstr>2.Hộp Giảm Tốc</vt:lpstr>
      <vt:lpstr>2.Hộp Giảm Tốc</vt:lpstr>
      <vt:lpstr>2.Hộp Giảm Tốc</vt:lpstr>
      <vt:lpstr>2.Hộp Giảm Tốc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1</dc:title>
  <dc:creator>NN</dc:creator>
  <cp:lastModifiedBy>THANH GIANG</cp:lastModifiedBy>
  <cp:revision>319</cp:revision>
  <dcterms:created xsi:type="dcterms:W3CDTF">2006-08-16T00:00:00Z</dcterms:created>
  <dcterms:modified xsi:type="dcterms:W3CDTF">2021-09-03T04:21:18Z</dcterms:modified>
</cp:coreProperties>
</file>