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sdx" ContentType="application/vnd.ms-visio.drawing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64"/>
  </p:notesMasterIdLst>
  <p:sldIdLst>
    <p:sldId id="360" r:id="rId4"/>
    <p:sldId id="287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55" r:id="rId17"/>
    <p:sldId id="35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12" r:id="rId28"/>
    <p:sldId id="313" r:id="rId29"/>
    <p:sldId id="314" r:id="rId30"/>
    <p:sldId id="316" r:id="rId31"/>
    <p:sldId id="315" r:id="rId32"/>
    <p:sldId id="317" r:id="rId33"/>
    <p:sldId id="318" r:id="rId34"/>
    <p:sldId id="319" r:id="rId35"/>
    <p:sldId id="320" r:id="rId36"/>
    <p:sldId id="321" r:id="rId37"/>
    <p:sldId id="322" r:id="rId38"/>
    <p:sldId id="323" r:id="rId39"/>
    <p:sldId id="324" r:id="rId40"/>
    <p:sldId id="326" r:id="rId41"/>
    <p:sldId id="325" r:id="rId42"/>
    <p:sldId id="327" r:id="rId43"/>
    <p:sldId id="328" r:id="rId44"/>
    <p:sldId id="331" r:id="rId45"/>
    <p:sldId id="332" r:id="rId46"/>
    <p:sldId id="333" r:id="rId47"/>
    <p:sldId id="334" r:id="rId48"/>
    <p:sldId id="335" r:id="rId49"/>
    <p:sldId id="336" r:id="rId50"/>
    <p:sldId id="337" r:id="rId51"/>
    <p:sldId id="338" r:id="rId52"/>
    <p:sldId id="339" r:id="rId53"/>
    <p:sldId id="340" r:id="rId54"/>
    <p:sldId id="341" r:id="rId55"/>
    <p:sldId id="342" r:id="rId56"/>
    <p:sldId id="343" r:id="rId57"/>
    <p:sldId id="344" r:id="rId58"/>
    <p:sldId id="345" r:id="rId59"/>
    <p:sldId id="346" r:id="rId60"/>
    <p:sldId id="347" r:id="rId61"/>
    <p:sldId id="348" r:id="rId62"/>
    <p:sldId id="357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5212" autoAdjust="0"/>
  </p:normalViewPr>
  <p:slideViewPr>
    <p:cSldViewPr>
      <p:cViewPr varScale="1">
        <p:scale>
          <a:sx n="94" d="100"/>
          <a:sy n="94" d="100"/>
        </p:scale>
        <p:origin x="37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8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7.wmf"/><Relationship Id="rId4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4" Type="http://schemas.openxmlformats.org/officeDocument/2006/relationships/image" Target="../media/image48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5" Type="http://schemas.openxmlformats.org/officeDocument/2006/relationships/image" Target="../media/image67.wmf"/><Relationship Id="rId4" Type="http://schemas.openxmlformats.org/officeDocument/2006/relationships/image" Target="../media/image6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4" Type="http://schemas.openxmlformats.org/officeDocument/2006/relationships/image" Target="../media/image6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4" Type="http://schemas.openxmlformats.org/officeDocument/2006/relationships/image" Target="../media/image7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Relationship Id="rId4" Type="http://schemas.openxmlformats.org/officeDocument/2006/relationships/image" Target="../media/image82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wmf"/><Relationship Id="rId1" Type="http://schemas.openxmlformats.org/officeDocument/2006/relationships/image" Target="../media/image10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wmf"/><Relationship Id="rId1" Type="http://schemas.openxmlformats.org/officeDocument/2006/relationships/image" Target="../media/image1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E3702-7C44-400C-AEE3-21F1E2FA697B}" type="datetimeFigureOut">
              <a:rPr lang="en-US" smtClean="0"/>
              <a:t>9/14/2021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941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Góc</a:t>
            </a:r>
            <a:r>
              <a:rPr lang="en-US" baseline="0" smtClean="0"/>
              <a:t> ôm là góc ở tâm bánh đai choán cung tiếp xúc giữa dây đai và bánh đai.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31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598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410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Để tìm</a:t>
            </a:r>
            <a:r>
              <a:rPr lang="en-US" baseline="0" smtClean="0"/>
              <a:t> mối quan hệ giữa F</a:t>
            </a:r>
            <a:r>
              <a:rPr lang="en-US" baseline="-25000" smtClean="0"/>
              <a:t>0</a:t>
            </a:r>
            <a:r>
              <a:rPr lang="en-US" baseline="0" smtClean="0"/>
              <a:t>, F</a:t>
            </a:r>
            <a:r>
              <a:rPr lang="en-US" baseline="-25000" smtClean="0"/>
              <a:t>1</a:t>
            </a:r>
            <a:r>
              <a:rPr lang="en-US" baseline="0" smtClean="0"/>
              <a:t>, F</a:t>
            </a:r>
            <a:r>
              <a:rPr lang="en-US" baseline="-25000" smtClean="0"/>
              <a:t>2</a:t>
            </a:r>
            <a:r>
              <a:rPr lang="en-US" baseline="0" smtClean="0"/>
              <a:t>. bỏ qua lực ly tâm và giả thiết vật liệu dây đai tuân theo định luật Hooke.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209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19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>
                <a:sym typeface="Symbol" panose="05050102010706020507" pitchFamily="18" charset="2"/>
              </a:rPr>
              <a:t>=E=(y</a:t>
            </a:r>
            <a:r>
              <a:rPr lang="en-US" baseline="-25000" smtClean="0">
                <a:sym typeface="Symbol" panose="05050102010706020507" pitchFamily="18" charset="2"/>
              </a:rPr>
              <a:t>max</a:t>
            </a:r>
            <a:r>
              <a:rPr lang="en-US" baseline="0" smtClean="0">
                <a:sym typeface="Symbol" panose="05050102010706020507" pitchFamily="18" charset="2"/>
              </a:rPr>
              <a:t>/r) E</a:t>
            </a:r>
          </a:p>
          <a:p>
            <a:r>
              <a:rPr lang="en-US" baseline="0" smtClean="0">
                <a:sym typeface="Symbol" panose="05050102010706020507" pitchFamily="18" charset="2"/>
              </a:rPr>
              <a:t>Đai thang y</a:t>
            </a:r>
            <a:r>
              <a:rPr lang="en-US" baseline="-25000" smtClean="0">
                <a:sym typeface="Symbol" panose="05050102010706020507" pitchFamily="18" charset="2"/>
              </a:rPr>
              <a:t>max</a:t>
            </a:r>
            <a:r>
              <a:rPr lang="en-US" baseline="0" smtClean="0">
                <a:sym typeface="Symbol" panose="05050102010706020507" pitchFamily="18" charset="2"/>
              </a:rPr>
              <a:t>=y</a:t>
            </a:r>
            <a:r>
              <a:rPr lang="en-US" baseline="-25000" smtClean="0">
                <a:sym typeface="Symbol" panose="05050102010706020507" pitchFamily="18" charset="2"/>
              </a:rPr>
              <a:t>0</a:t>
            </a:r>
            <a:endParaRPr lang="en-US" baseline="0" smtClean="0">
              <a:sym typeface="Symbol" panose="05050102010706020507" pitchFamily="18" charset="2"/>
            </a:endParaRPr>
          </a:p>
          <a:p>
            <a:r>
              <a:rPr lang="en-US" baseline="0" smtClean="0">
                <a:sym typeface="Symbol" panose="05050102010706020507" pitchFamily="18" charset="2"/>
              </a:rPr>
              <a:t>Đai dẹt y</a:t>
            </a:r>
            <a:r>
              <a:rPr lang="en-US" baseline="-25000" smtClean="0">
                <a:sym typeface="Symbol" panose="05050102010706020507" pitchFamily="18" charset="2"/>
              </a:rPr>
              <a:t>max</a:t>
            </a:r>
            <a:r>
              <a:rPr lang="en-US" baseline="0" smtClean="0">
                <a:sym typeface="Symbol" panose="05050102010706020507" pitchFamily="18" charset="2"/>
              </a:rPr>
              <a:t>=/2</a:t>
            </a:r>
          </a:p>
          <a:p>
            <a:r>
              <a:rPr lang="en-US" baseline="0" smtClean="0">
                <a:sym typeface="Symbol" panose="05050102010706020507" pitchFamily="18" charset="2"/>
              </a:rPr>
              <a:t>Bán kính cong của lớp trung hòa rd/2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601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1/</a:t>
            </a:r>
            <a:r>
              <a:rPr lang="en-US" baseline="0" smtClean="0"/>
              <a:t> </a:t>
            </a:r>
            <a:r>
              <a:rPr lang="en-US" baseline="0" err="1" smtClean="0"/>
              <a:t>Trượt</a:t>
            </a:r>
            <a:r>
              <a:rPr lang="en-US" baseline="0" smtClean="0"/>
              <a:t> </a:t>
            </a:r>
            <a:r>
              <a:rPr lang="en-US" baseline="0" err="1" smtClean="0"/>
              <a:t>hình</a:t>
            </a:r>
            <a:r>
              <a:rPr lang="en-US" baseline="0" smtClean="0"/>
              <a:t> </a:t>
            </a:r>
            <a:r>
              <a:rPr lang="en-US" baseline="0" err="1" smtClean="0"/>
              <a:t>học</a:t>
            </a:r>
            <a:r>
              <a:rPr lang="en-US" baseline="0" smtClean="0"/>
              <a:t> </a:t>
            </a:r>
            <a:r>
              <a:rPr lang="en-US" baseline="0" err="1" smtClean="0"/>
              <a:t>xảy</a:t>
            </a:r>
            <a:r>
              <a:rPr lang="en-US" baseline="0" smtClean="0"/>
              <a:t> </a:t>
            </a:r>
            <a:r>
              <a:rPr lang="en-US" baseline="0" err="1" smtClean="0"/>
              <a:t>ra</a:t>
            </a:r>
            <a:r>
              <a:rPr lang="en-US" baseline="0" smtClean="0"/>
              <a:t> </a:t>
            </a:r>
            <a:r>
              <a:rPr lang="en-US" baseline="0" err="1" smtClean="0"/>
              <a:t>khi</a:t>
            </a:r>
            <a:r>
              <a:rPr lang="en-US" baseline="0" smtClean="0"/>
              <a:t> </a:t>
            </a:r>
            <a:r>
              <a:rPr lang="en-US" baseline="0" err="1" smtClean="0"/>
              <a:t>đai</a:t>
            </a:r>
            <a:r>
              <a:rPr lang="en-US" baseline="0" smtClean="0"/>
              <a:t> </a:t>
            </a:r>
            <a:r>
              <a:rPr lang="en-US" baseline="0" err="1" smtClean="0"/>
              <a:t>chưa</a:t>
            </a:r>
            <a:r>
              <a:rPr lang="en-US" baseline="0" smtClean="0"/>
              <a:t> </a:t>
            </a:r>
            <a:r>
              <a:rPr lang="en-US" baseline="0" err="1" smtClean="0"/>
              <a:t>làm</a:t>
            </a:r>
            <a:r>
              <a:rPr lang="en-US" baseline="0" smtClean="0"/>
              <a:t> </a:t>
            </a:r>
            <a:r>
              <a:rPr lang="en-US" baseline="0" err="1" smtClean="0"/>
              <a:t>việc</a:t>
            </a:r>
            <a:r>
              <a:rPr lang="en-US" baseline="0" smtClean="0"/>
              <a:t>, </a:t>
            </a:r>
            <a:r>
              <a:rPr lang="en-US" baseline="0" err="1" smtClean="0"/>
              <a:t>dưới</a:t>
            </a:r>
            <a:r>
              <a:rPr lang="en-US" baseline="0" smtClean="0"/>
              <a:t> </a:t>
            </a:r>
            <a:r>
              <a:rPr lang="en-US" baseline="0" err="1" smtClean="0"/>
              <a:t>tác</a:t>
            </a:r>
            <a:r>
              <a:rPr lang="en-US" baseline="0" smtClean="0"/>
              <a:t> </a:t>
            </a:r>
            <a:r>
              <a:rPr lang="en-US" baseline="0" err="1" smtClean="0"/>
              <a:t>dụng</a:t>
            </a:r>
            <a:r>
              <a:rPr lang="en-US" baseline="0" smtClean="0"/>
              <a:t> </a:t>
            </a:r>
            <a:r>
              <a:rPr lang="en-US" baseline="0" err="1" smtClean="0"/>
              <a:t>của</a:t>
            </a:r>
            <a:r>
              <a:rPr lang="en-US" baseline="0" smtClean="0"/>
              <a:t> </a:t>
            </a:r>
            <a:r>
              <a:rPr lang="en-US" baseline="0" err="1" smtClean="0"/>
              <a:t>lực</a:t>
            </a:r>
            <a:r>
              <a:rPr lang="en-US" baseline="0" smtClean="0"/>
              <a:t> </a:t>
            </a:r>
            <a:r>
              <a:rPr lang="en-US" baseline="0" err="1" smtClean="0"/>
              <a:t>căng</a:t>
            </a:r>
            <a:r>
              <a:rPr lang="en-US" baseline="0" smtClean="0"/>
              <a:t> ban </a:t>
            </a:r>
            <a:r>
              <a:rPr lang="en-US" baseline="0" err="1" smtClean="0"/>
              <a:t>đầu</a:t>
            </a:r>
            <a:r>
              <a:rPr lang="en-US" baseline="0" smtClean="0"/>
              <a:t> F</a:t>
            </a:r>
            <a:r>
              <a:rPr lang="en-US" baseline="-25000" smtClean="0"/>
              <a:t>0</a:t>
            </a:r>
            <a:r>
              <a:rPr lang="en-US" baseline="0" smtClean="0"/>
              <a:t> </a:t>
            </a:r>
            <a:r>
              <a:rPr lang="en-US" baseline="0" err="1" smtClean="0"/>
              <a:t>giữa</a:t>
            </a:r>
            <a:r>
              <a:rPr lang="en-US" baseline="0" smtClean="0"/>
              <a:t> </a:t>
            </a:r>
            <a:r>
              <a:rPr lang="en-US" baseline="0" err="1" smtClean="0"/>
              <a:t>đai</a:t>
            </a:r>
            <a:r>
              <a:rPr lang="en-US" baseline="0" smtClean="0"/>
              <a:t> </a:t>
            </a:r>
            <a:r>
              <a:rPr lang="en-US" baseline="0" err="1" smtClean="0"/>
              <a:t>và</a:t>
            </a:r>
            <a:r>
              <a:rPr lang="en-US" baseline="0" smtClean="0"/>
              <a:t> </a:t>
            </a:r>
            <a:r>
              <a:rPr lang="en-US" baseline="0" err="1" smtClean="0"/>
              <a:t>bánh</a:t>
            </a:r>
            <a:r>
              <a:rPr lang="en-US" baseline="0" smtClean="0"/>
              <a:t> </a:t>
            </a:r>
            <a:r>
              <a:rPr lang="en-US" baseline="0" err="1" smtClean="0"/>
              <a:t>đai</a:t>
            </a:r>
            <a:r>
              <a:rPr lang="en-US" baseline="0" smtClean="0"/>
              <a:t> </a:t>
            </a:r>
            <a:r>
              <a:rPr lang="en-US" baseline="0" err="1" smtClean="0"/>
              <a:t>sinh</a:t>
            </a:r>
            <a:r>
              <a:rPr lang="en-US" baseline="0" smtClean="0"/>
              <a:t> </a:t>
            </a:r>
            <a:r>
              <a:rPr lang="en-US" baseline="0" err="1" smtClean="0"/>
              <a:t>ra</a:t>
            </a:r>
            <a:r>
              <a:rPr lang="en-US" baseline="0" smtClean="0"/>
              <a:t> </a:t>
            </a:r>
            <a:r>
              <a:rPr lang="en-US" baseline="0" err="1" smtClean="0"/>
              <a:t>lực</a:t>
            </a:r>
            <a:r>
              <a:rPr lang="en-US" baseline="0" smtClean="0"/>
              <a:t> ma </a:t>
            </a:r>
            <a:r>
              <a:rPr lang="en-US" baseline="0" err="1" smtClean="0"/>
              <a:t>sát</a:t>
            </a:r>
            <a:r>
              <a:rPr lang="en-US" baseline="0" smtClean="0"/>
              <a:t>, </a:t>
            </a:r>
            <a:r>
              <a:rPr lang="en-US" baseline="0" err="1" smtClean="0"/>
              <a:t>đai</a:t>
            </a:r>
            <a:r>
              <a:rPr lang="en-US" baseline="0" smtClean="0"/>
              <a:t> </a:t>
            </a:r>
            <a:r>
              <a:rPr lang="en-US" baseline="0" err="1" smtClean="0"/>
              <a:t>bị</a:t>
            </a:r>
            <a:r>
              <a:rPr lang="en-US" baseline="0" smtClean="0"/>
              <a:t> </a:t>
            </a:r>
            <a:r>
              <a:rPr lang="en-US" baseline="0" err="1" smtClean="0"/>
              <a:t>giãn</a:t>
            </a:r>
            <a:r>
              <a:rPr lang="en-US" baseline="0" smtClean="0"/>
              <a:t> </a:t>
            </a:r>
            <a:r>
              <a:rPr lang="en-US" baseline="0" err="1" smtClean="0"/>
              <a:t>dài</a:t>
            </a:r>
            <a:r>
              <a:rPr lang="en-US" baseline="0" smtClean="0"/>
              <a:t> </a:t>
            </a:r>
            <a:r>
              <a:rPr lang="en-US" baseline="0" err="1" smtClean="0"/>
              <a:t>và</a:t>
            </a:r>
            <a:r>
              <a:rPr lang="en-US" baseline="0" smtClean="0"/>
              <a:t> </a:t>
            </a:r>
            <a:r>
              <a:rPr lang="en-US" baseline="0" err="1" smtClean="0"/>
              <a:t>trượt</a:t>
            </a:r>
            <a:r>
              <a:rPr lang="en-US" baseline="0" smtClean="0"/>
              <a:t> </a:t>
            </a:r>
            <a:r>
              <a:rPr lang="en-US" baseline="0" err="1" smtClean="0"/>
              <a:t>trên</a:t>
            </a:r>
            <a:r>
              <a:rPr lang="en-US" baseline="0" smtClean="0"/>
              <a:t> </a:t>
            </a:r>
            <a:r>
              <a:rPr lang="en-US" baseline="0" err="1" smtClean="0"/>
              <a:t>bánh</a:t>
            </a:r>
            <a:r>
              <a:rPr lang="en-US" baseline="0" smtClean="0"/>
              <a:t> </a:t>
            </a:r>
            <a:r>
              <a:rPr lang="en-US" baseline="0" err="1" smtClean="0"/>
              <a:t>đai</a:t>
            </a:r>
            <a:endParaRPr lang="en-US" smtClean="0"/>
          </a:p>
          <a:p>
            <a:r>
              <a:rPr lang="en-US" smtClean="0"/>
              <a:t>2/ </a:t>
            </a:r>
            <a:r>
              <a:rPr lang="en-US" err="1" smtClean="0"/>
              <a:t>Trượt</a:t>
            </a:r>
            <a:r>
              <a:rPr lang="en-US" smtClean="0"/>
              <a:t> </a:t>
            </a:r>
            <a:r>
              <a:rPr lang="en-US" err="1" smtClean="0"/>
              <a:t>đàn</a:t>
            </a:r>
            <a:r>
              <a:rPr lang="en-US" baseline="0" smtClean="0"/>
              <a:t> </a:t>
            </a:r>
            <a:r>
              <a:rPr lang="en-US" baseline="0" err="1" smtClean="0"/>
              <a:t>hồi</a:t>
            </a:r>
            <a:r>
              <a:rPr lang="en-US" baseline="0" smtClean="0"/>
              <a:t> </a:t>
            </a:r>
            <a:r>
              <a:rPr lang="en-US" baseline="0" err="1" smtClean="0"/>
              <a:t>càng</a:t>
            </a:r>
            <a:r>
              <a:rPr lang="en-US" baseline="0" smtClean="0"/>
              <a:t> </a:t>
            </a:r>
            <a:r>
              <a:rPr lang="en-US" baseline="0" err="1" smtClean="0"/>
              <a:t>nhiều</a:t>
            </a:r>
            <a:r>
              <a:rPr lang="en-US" baseline="0" smtClean="0"/>
              <a:t> </a:t>
            </a:r>
            <a:r>
              <a:rPr lang="en-US" baseline="0" err="1" smtClean="0"/>
              <a:t>khi</a:t>
            </a:r>
            <a:r>
              <a:rPr lang="en-US" baseline="0" smtClean="0"/>
              <a:t> </a:t>
            </a:r>
            <a:r>
              <a:rPr lang="en-US" baseline="0" err="1" smtClean="0"/>
              <a:t>chênh</a:t>
            </a:r>
            <a:r>
              <a:rPr lang="en-US" baseline="0" smtClean="0"/>
              <a:t> </a:t>
            </a:r>
            <a:r>
              <a:rPr lang="en-US" baseline="0" err="1" smtClean="0"/>
              <a:t>lệnh</a:t>
            </a:r>
            <a:r>
              <a:rPr lang="en-US" baseline="0" smtClean="0"/>
              <a:t> </a:t>
            </a:r>
            <a:r>
              <a:rPr lang="en-US" baseline="0" err="1" smtClean="0"/>
              <a:t>lực</a:t>
            </a:r>
            <a:r>
              <a:rPr lang="en-US" baseline="0" smtClean="0"/>
              <a:t> </a:t>
            </a:r>
            <a:r>
              <a:rPr lang="en-US" baseline="0" err="1" smtClean="0"/>
              <a:t>căng</a:t>
            </a:r>
            <a:r>
              <a:rPr lang="en-US" baseline="0" smtClean="0"/>
              <a:t> F</a:t>
            </a:r>
            <a:r>
              <a:rPr lang="en-US" baseline="-25000" smtClean="0"/>
              <a:t>1</a:t>
            </a:r>
            <a:r>
              <a:rPr lang="en-US" baseline="0" smtClean="0"/>
              <a:t>-F</a:t>
            </a:r>
            <a:r>
              <a:rPr lang="en-US" baseline="-25000" smtClean="0"/>
              <a:t>2</a:t>
            </a:r>
            <a:r>
              <a:rPr lang="en-US" baseline="0" smtClean="0"/>
              <a:t>=F</a:t>
            </a:r>
            <a:r>
              <a:rPr lang="en-US" baseline="-25000" smtClean="0"/>
              <a:t>t</a:t>
            </a:r>
            <a:r>
              <a:rPr lang="en-US" baseline="0" smtClean="0"/>
              <a:t> </a:t>
            </a:r>
            <a:r>
              <a:rPr lang="en-US" baseline="0" err="1" smtClean="0"/>
              <a:t>càng</a:t>
            </a:r>
            <a:r>
              <a:rPr lang="en-US" baseline="0" smtClean="0"/>
              <a:t> </a:t>
            </a:r>
            <a:r>
              <a:rPr lang="en-US" baseline="0" err="1" smtClean="0"/>
              <a:t>lớn</a:t>
            </a:r>
            <a:r>
              <a:rPr lang="en-US" baseline="0" smtClean="0"/>
              <a:t>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6685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Khả năng</a:t>
            </a:r>
            <a:r>
              <a:rPr lang="en-US" baseline="0" smtClean="0"/>
              <a:t> làm việc của bộ truyền đai đặc trưng bởi đường cong trượt và hiệu suất. Các đường cong này thu được từ kết quả thực nghiệm đối với 1 số loại đai. Trục tung là hệ số trượt tương đối,  và hiệu suất. Trục hoành là là tải trọng đặc trưng bởi hệ số kéo.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59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116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412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12468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21694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617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1405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5023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83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630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3032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6242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7724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8404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61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9/14/2021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9/14/2021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9/14/2021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428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34.emf"/><Relationship Id="rId5" Type="http://schemas.openxmlformats.org/officeDocument/2006/relationships/image" Target="../media/image30.wmf"/><Relationship Id="rId10" Type="http://schemas.openxmlformats.org/officeDocument/2006/relationships/image" Target="../media/image32.wmf"/><Relationship Id="rId4" Type="http://schemas.openxmlformats.org/officeDocument/2006/relationships/oleObject" Target="../embeddings/oleObject4.bin"/><Relationship Id="rId9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8.emf"/><Relationship Id="rId5" Type="http://schemas.openxmlformats.org/officeDocument/2006/relationships/image" Target="../media/image37.wmf"/><Relationship Id="rId4" Type="http://schemas.openxmlformats.org/officeDocument/2006/relationships/oleObject" Target="../embeddings/oleObject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41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13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42.wmf"/><Relationship Id="rId4" Type="http://schemas.openxmlformats.org/officeDocument/2006/relationships/oleObject" Target="../embeddings/oleObject14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44.PNG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48.wmf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47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53.wmf"/><Relationship Id="rId3" Type="http://schemas.openxmlformats.org/officeDocument/2006/relationships/image" Target="../media/image44.PNG"/><Relationship Id="rId7" Type="http://schemas.openxmlformats.org/officeDocument/2006/relationships/image" Target="../media/image50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52.wmf"/><Relationship Id="rId5" Type="http://schemas.openxmlformats.org/officeDocument/2006/relationships/image" Target="../media/image49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51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57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56.wmf"/><Relationship Id="rId4" Type="http://schemas.microsoft.com/office/2007/relationships/hdphoto" Target="../media/hdphoto3.wdp"/><Relationship Id="rId9" Type="http://schemas.openxmlformats.org/officeDocument/2006/relationships/oleObject" Target="../embeddings/oleObject27.bin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5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9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0" Type="http://schemas.openxmlformats.org/officeDocument/2006/relationships/oleObject" Target="../embeddings/oleObject31.bin"/><Relationship Id="rId4" Type="http://schemas.openxmlformats.org/officeDocument/2006/relationships/oleObject" Target="../embeddings/oleObject28.bin"/><Relationship Id="rId9" Type="http://schemas.openxmlformats.org/officeDocument/2006/relationships/image" Target="../media/image61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67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64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66.wmf"/><Relationship Id="rId4" Type="http://schemas.openxmlformats.org/officeDocument/2006/relationships/image" Target="../media/image63.wmf"/><Relationship Id="rId9" Type="http://schemas.openxmlformats.org/officeDocument/2006/relationships/oleObject" Target="../embeddings/oleObject3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6.wmf"/><Relationship Id="rId5" Type="http://schemas.openxmlformats.org/officeDocument/2006/relationships/oleObject" Target="../embeddings/oleObject38.bin"/><Relationship Id="rId10" Type="http://schemas.openxmlformats.org/officeDocument/2006/relationships/image" Target="../media/image69.wmf"/><Relationship Id="rId4" Type="http://schemas.openxmlformats.org/officeDocument/2006/relationships/image" Target="../media/image65.wmf"/><Relationship Id="rId9" Type="http://schemas.openxmlformats.org/officeDocument/2006/relationships/oleObject" Target="../embeddings/oleObject40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71.emf"/><Relationship Id="rId4" Type="http://schemas.openxmlformats.org/officeDocument/2006/relationships/image" Target="../media/image70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75.wmf"/><Relationship Id="rId4" Type="http://schemas.openxmlformats.org/officeDocument/2006/relationships/image" Target="../media/image72.wmf"/><Relationship Id="rId9" Type="http://schemas.openxmlformats.org/officeDocument/2006/relationships/oleObject" Target="../embeddings/oleObject4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1111.vsdx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7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80.wmf"/><Relationship Id="rId5" Type="http://schemas.openxmlformats.org/officeDocument/2006/relationships/oleObject" Target="../embeddings/oleObject49.bin"/><Relationship Id="rId10" Type="http://schemas.openxmlformats.org/officeDocument/2006/relationships/image" Target="../media/image82.wmf"/><Relationship Id="rId4" Type="http://schemas.openxmlformats.org/officeDocument/2006/relationships/image" Target="../media/image79.wmf"/><Relationship Id="rId9" Type="http://schemas.openxmlformats.org/officeDocument/2006/relationships/oleObject" Target="../embeddings/oleObject51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84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3.bin"/><Relationship Id="rId5" Type="http://schemas.openxmlformats.org/officeDocument/2006/relationships/image" Target="../media/image83.wmf"/><Relationship Id="rId10" Type="http://schemas.openxmlformats.org/officeDocument/2006/relationships/image" Target="../media/image87.emf"/><Relationship Id="rId4" Type="http://schemas.openxmlformats.org/officeDocument/2006/relationships/oleObject" Target="../embeddings/oleObject52.bin"/><Relationship Id="rId9" Type="http://schemas.openxmlformats.org/officeDocument/2006/relationships/image" Target="../media/image8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89.emf"/><Relationship Id="rId4" Type="http://schemas.openxmlformats.org/officeDocument/2006/relationships/image" Target="../media/image88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Video%20Simulation/TRUOT%20DAN%20HOI.sw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0.emf"/><Relationship Id="rId4" Type="http://schemas.openxmlformats.org/officeDocument/2006/relationships/hyperlink" Target="../../CTM%20anh%20Quan/GA-BG/truottron.swf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9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56.bin"/><Relationship Id="rId5" Type="http://schemas.openxmlformats.org/officeDocument/2006/relationships/image" Target="../media/image91.wmf"/><Relationship Id="rId4" Type="http://schemas.openxmlformats.org/officeDocument/2006/relationships/oleObject" Target="../embeddings/oleObject55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oleObject" Target="../embeddings/oleObject57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95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94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98.wmf"/><Relationship Id="rId4" Type="http://schemas.openxmlformats.org/officeDocument/2006/relationships/oleObject" Target="../embeddings/oleObject6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01.wmf"/><Relationship Id="rId5" Type="http://schemas.openxmlformats.org/officeDocument/2006/relationships/image" Target="../media/image100.emf"/><Relationship Id="rId4" Type="http://schemas.openxmlformats.org/officeDocument/2006/relationships/image" Target="../media/image99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03.png"/><Relationship Id="rId4" Type="http://schemas.openxmlformats.org/officeDocument/2006/relationships/image" Target="../media/image102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wmf"/><Relationship Id="rId3" Type="http://schemas.openxmlformats.org/officeDocument/2006/relationships/image" Target="../media/image106.emf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07.png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63.bin"/><Relationship Id="rId9" Type="http://schemas.openxmlformats.org/officeDocument/2006/relationships/image" Target="../media/image101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09.png"/><Relationship Id="rId4" Type="http://schemas.openxmlformats.org/officeDocument/2006/relationships/image" Target="../media/image108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7" Type="http://schemas.openxmlformats.org/officeDocument/2006/relationships/image" Target="../media/image11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1.w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110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0038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 err="1" smtClean="0">
                <a:solidFill>
                  <a:srgbClr val="00B0F0"/>
                </a:solidFill>
              </a:rPr>
              <a:t>TRƯỜNG</a:t>
            </a:r>
            <a:r>
              <a:rPr lang="en-US" dirty="0" smtClean="0">
                <a:solidFill>
                  <a:srgbClr val="00B0F0"/>
                </a:solidFill>
              </a:rPr>
              <a:t> CAO </a:t>
            </a:r>
            <a:r>
              <a:rPr lang="en-US" dirty="0" err="1" smtClean="0">
                <a:solidFill>
                  <a:srgbClr val="00B0F0"/>
                </a:solidFill>
              </a:rPr>
              <a:t>ĐẲNG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LÝ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TỰ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TRỌNG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TP.HCM</a:t>
            </a:r>
            <a:endParaRPr lang="en-US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B0F0"/>
                </a:solidFill>
              </a:rPr>
              <a:t>                                  </a:t>
            </a:r>
            <a:r>
              <a:rPr lang="en-US" dirty="0" err="1" smtClean="0">
                <a:solidFill>
                  <a:srgbClr val="00B0F0"/>
                </a:solidFill>
              </a:rPr>
              <a:t>BÀI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GIẢNG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US" sz="2800" dirty="0" smtClean="0"/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CHƯƠNG</a:t>
            </a:r>
            <a:r>
              <a:rPr lang="en-US" sz="3600" dirty="0" smtClean="0">
                <a:solidFill>
                  <a:srgbClr val="FF0000"/>
                </a:solidFill>
              </a:rPr>
              <a:t> 3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smtClean="0">
                <a:solidFill>
                  <a:srgbClr val="FF0000"/>
                </a:solidFill>
              </a:rPr>
              <a:t>. </a:t>
            </a:r>
            <a:r>
              <a:rPr lang="en-US" sz="3600" dirty="0" err="1" smtClean="0">
                <a:solidFill>
                  <a:srgbClr val="FF0000"/>
                </a:solidFill>
              </a:rPr>
              <a:t>BỘ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TRUYỀN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</a:rPr>
              <a:t>ĐAI</a:t>
            </a:r>
            <a:endParaRPr lang="en-US" sz="36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dirty="0" smtClean="0">
                <a:solidFill>
                  <a:srgbClr val="0000FF"/>
                </a:solidFill>
              </a:rPr>
              <a:t>   </a:t>
            </a:r>
            <a:r>
              <a:rPr lang="en-US" sz="3200" dirty="0" err="1" smtClean="0">
                <a:solidFill>
                  <a:srgbClr val="0000FF"/>
                </a:solidFill>
              </a:rPr>
              <a:t>Họ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tên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GV</a:t>
            </a:r>
            <a:r>
              <a:rPr lang="en-US" sz="3200" dirty="0" smtClean="0">
                <a:solidFill>
                  <a:srgbClr val="0000FF"/>
                </a:solidFill>
              </a:rPr>
              <a:t> : </a:t>
            </a:r>
            <a:r>
              <a:rPr lang="en-US" sz="3200" dirty="0" err="1" smtClean="0">
                <a:solidFill>
                  <a:srgbClr val="0000FF"/>
                </a:solidFill>
              </a:rPr>
              <a:t>Nguyễn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Thanh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Giang</a:t>
            </a:r>
            <a:endParaRPr lang="en-US" sz="3200" dirty="0">
              <a:solidFill>
                <a:srgbClr val="0000FF"/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0000FF"/>
                </a:solidFill>
              </a:rPr>
              <a:t>        </a:t>
            </a:r>
            <a:r>
              <a:rPr lang="en-US" sz="3200" dirty="0" err="1" smtClean="0">
                <a:solidFill>
                  <a:srgbClr val="0000FF"/>
                </a:solidFill>
              </a:rPr>
              <a:t>Khoa</a:t>
            </a:r>
            <a:r>
              <a:rPr lang="en-US" sz="3200" dirty="0" smtClean="0">
                <a:solidFill>
                  <a:srgbClr val="0000FF"/>
                </a:solidFill>
              </a:rPr>
              <a:t> : </a:t>
            </a:r>
            <a:r>
              <a:rPr lang="en-US" sz="3200" dirty="0" err="1" smtClean="0">
                <a:solidFill>
                  <a:srgbClr val="0000FF"/>
                </a:solidFill>
              </a:rPr>
              <a:t>Cơ</a:t>
            </a:r>
            <a:r>
              <a:rPr lang="en-US" sz="3200" dirty="0" smtClean="0">
                <a:solidFill>
                  <a:srgbClr val="0000FF"/>
                </a:solidFill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</a:rPr>
              <a:t>khí</a:t>
            </a:r>
            <a:endParaRPr lang="en-US" sz="3200" dirty="0">
              <a:solidFill>
                <a:srgbClr val="0000FF"/>
              </a:solidFill>
            </a:endParaRPr>
          </a:p>
          <a:p>
            <a:pPr marL="0" indent="0" algn="ctr">
              <a:buNone/>
            </a:pP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</a:t>
            </a:r>
            <a:fld id="{421B8F44-57F7-4E49-8DB8-19CB3AD2539B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17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Nguyên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lý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làm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việc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3872" y="1524000"/>
            <a:ext cx="8210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tabLst>
                <a:tab pos="355600" algn="l"/>
              </a:tabLst>
            </a:pPr>
            <a:r>
              <a:rPr lang="en-US" sz="2400" err="1" smtClean="0"/>
              <a:t>Bộ</a:t>
            </a:r>
            <a:r>
              <a:rPr lang="en-US" sz="2400" smtClean="0"/>
              <a:t> </a:t>
            </a:r>
            <a:r>
              <a:rPr lang="en-US" sz="2400" err="1"/>
              <a:t>truyền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làm</a:t>
            </a:r>
            <a:r>
              <a:rPr lang="en-US" sz="2400"/>
              <a:t> </a:t>
            </a:r>
            <a:r>
              <a:rPr lang="en-US" sz="2400" err="1"/>
              <a:t>việc</a:t>
            </a:r>
            <a:r>
              <a:rPr lang="en-US" sz="2400"/>
              <a:t> </a:t>
            </a:r>
            <a:r>
              <a:rPr lang="en-US" sz="2400" err="1"/>
              <a:t>theo</a:t>
            </a:r>
            <a:r>
              <a:rPr lang="en-US" sz="2400"/>
              <a:t> </a:t>
            </a:r>
            <a:r>
              <a:rPr lang="en-US" sz="2400" err="1"/>
              <a:t>nguyên</a:t>
            </a:r>
            <a:r>
              <a:rPr lang="en-US" sz="2400"/>
              <a:t> </a:t>
            </a:r>
            <a:r>
              <a:rPr lang="en-US" sz="2400" err="1"/>
              <a:t>lý</a:t>
            </a:r>
            <a:r>
              <a:rPr lang="en-US" sz="2400"/>
              <a:t> </a:t>
            </a:r>
            <a:r>
              <a:rPr lang="en-US" sz="2400" i="1">
                <a:solidFill>
                  <a:srgbClr val="0000FF"/>
                </a:solidFill>
              </a:rPr>
              <a:t>ma </a:t>
            </a:r>
            <a:r>
              <a:rPr lang="en-US" sz="2400" i="1" err="1">
                <a:solidFill>
                  <a:srgbClr val="0000FF"/>
                </a:solidFill>
              </a:rPr>
              <a:t>sát</a:t>
            </a:r>
            <a:r>
              <a:rPr lang="en-US" sz="2400" i="1">
                <a:solidFill>
                  <a:srgbClr val="0000FF"/>
                </a:solidFill>
              </a:rPr>
              <a:t> </a:t>
            </a:r>
            <a:r>
              <a:rPr lang="en-US" sz="2400" i="1" err="1">
                <a:solidFill>
                  <a:srgbClr val="0000FF"/>
                </a:solidFill>
              </a:rPr>
              <a:t>gián</a:t>
            </a:r>
            <a:r>
              <a:rPr lang="en-US" sz="2400" i="1">
                <a:solidFill>
                  <a:srgbClr val="0000FF"/>
                </a:solidFill>
              </a:rPr>
              <a:t> </a:t>
            </a:r>
            <a:r>
              <a:rPr lang="en-US" sz="2400" i="1" err="1">
                <a:solidFill>
                  <a:srgbClr val="0000FF"/>
                </a:solidFill>
              </a:rPr>
              <a:t>tiếp</a:t>
            </a:r>
            <a:r>
              <a:rPr lang="en-US" sz="2400"/>
              <a:t> </a:t>
            </a:r>
            <a:r>
              <a:rPr lang="en-US" sz="2400" err="1"/>
              <a:t>để</a:t>
            </a:r>
            <a:r>
              <a:rPr lang="en-US" sz="2400"/>
              <a:t> </a:t>
            </a:r>
            <a:r>
              <a:rPr lang="en-US" sz="2400" err="1"/>
              <a:t>truyền</a:t>
            </a:r>
            <a:r>
              <a:rPr lang="en-US" sz="2400"/>
              <a:t> </a:t>
            </a:r>
            <a:r>
              <a:rPr lang="en-US" sz="2400" err="1"/>
              <a:t>chuyển</a:t>
            </a:r>
            <a:r>
              <a:rPr lang="en-US" sz="2400"/>
              <a:t> </a:t>
            </a:r>
            <a:r>
              <a:rPr lang="en-US" sz="2400" err="1"/>
              <a:t>động</a:t>
            </a:r>
            <a:r>
              <a:rPr lang="en-US" sz="2400"/>
              <a:t>, </a:t>
            </a:r>
            <a:r>
              <a:rPr lang="en-US" sz="2400" err="1"/>
              <a:t>tải</a:t>
            </a:r>
            <a:r>
              <a:rPr lang="en-US" sz="2400"/>
              <a:t> </a:t>
            </a:r>
            <a:r>
              <a:rPr lang="en-US" sz="2400" err="1"/>
              <a:t>trọng</a:t>
            </a:r>
            <a:r>
              <a:rPr lang="en-US" sz="2400"/>
              <a:t> </a:t>
            </a:r>
            <a:r>
              <a:rPr lang="en-US" sz="2400" err="1"/>
              <a:t>giữa</a:t>
            </a:r>
            <a:r>
              <a:rPr lang="en-US" sz="2400"/>
              <a:t> </a:t>
            </a:r>
            <a:r>
              <a:rPr lang="en-US" sz="2400" err="1"/>
              <a:t>hai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 smtClean="0"/>
              <a:t>.</a:t>
            </a:r>
            <a:endParaRPr lang="en-US" sz="2400"/>
          </a:p>
        </p:txBody>
      </p:sp>
      <p:pic>
        <p:nvPicPr>
          <p:cNvPr id="1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438400"/>
            <a:ext cx="5953125" cy="213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576792"/>
            <a:ext cx="3854152" cy="212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88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14478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/>
              <a:t>Theo </a:t>
            </a:r>
            <a:r>
              <a:rPr lang="en-US" sz="2400" err="1"/>
              <a:t>hình</a:t>
            </a:r>
            <a:r>
              <a:rPr lang="en-US" sz="2400"/>
              <a:t> </a:t>
            </a:r>
            <a:r>
              <a:rPr lang="en-US" sz="2400" err="1"/>
              <a:t>dạng</a:t>
            </a:r>
            <a:r>
              <a:rPr lang="en-US" sz="2400"/>
              <a:t> </a:t>
            </a:r>
            <a:r>
              <a:rPr lang="en-US" sz="2400" err="1"/>
              <a:t>tiết</a:t>
            </a:r>
            <a:r>
              <a:rPr lang="en-US" sz="2400"/>
              <a:t> </a:t>
            </a:r>
            <a:r>
              <a:rPr lang="en-US" sz="2400" err="1"/>
              <a:t>diện</a:t>
            </a:r>
            <a:r>
              <a:rPr lang="en-US" sz="2400"/>
              <a:t> </a:t>
            </a:r>
            <a:r>
              <a:rPr lang="en-US" sz="2400" err="1"/>
              <a:t>ngang</a:t>
            </a:r>
            <a:r>
              <a:rPr lang="en-US" sz="2400"/>
              <a:t>: </a:t>
            </a:r>
            <a:r>
              <a:rPr lang="en-US" sz="2400" i="1" err="1">
                <a:solidFill>
                  <a:srgbClr val="0033CC"/>
                </a:solidFill>
              </a:rPr>
              <a:t>Đ</a:t>
            </a:r>
            <a:r>
              <a:rPr lang="en-US" sz="2400" i="1" err="1" smtClean="0">
                <a:solidFill>
                  <a:srgbClr val="0033CC"/>
                </a:solidFill>
              </a:rPr>
              <a:t>ai</a:t>
            </a:r>
            <a:r>
              <a:rPr lang="en-US" sz="2400" i="1" smtClean="0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dẹt</a:t>
            </a:r>
            <a:r>
              <a:rPr lang="en-US" sz="2400" i="1">
                <a:solidFill>
                  <a:srgbClr val="0033CC"/>
                </a:solidFill>
              </a:rPr>
              <a:t>, </a:t>
            </a:r>
            <a:r>
              <a:rPr lang="en-US" sz="2400" i="1" err="1">
                <a:solidFill>
                  <a:srgbClr val="0033CC"/>
                </a:solidFill>
              </a:rPr>
              <a:t>đai</a:t>
            </a:r>
            <a:r>
              <a:rPr lang="en-US" sz="2400" i="1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hình</a:t>
            </a:r>
            <a:r>
              <a:rPr lang="en-US" sz="2400" i="1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thang</a:t>
            </a:r>
            <a:r>
              <a:rPr lang="en-US" sz="2400" i="1">
                <a:solidFill>
                  <a:srgbClr val="0033CC"/>
                </a:solidFill>
              </a:rPr>
              <a:t>, </a:t>
            </a:r>
            <a:r>
              <a:rPr lang="en-US" sz="2400" i="1" err="1">
                <a:solidFill>
                  <a:srgbClr val="0033CC"/>
                </a:solidFill>
              </a:rPr>
              <a:t>đai</a:t>
            </a:r>
            <a:r>
              <a:rPr lang="en-US" sz="2400" i="1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hình</a:t>
            </a:r>
            <a:r>
              <a:rPr lang="en-US" sz="2400" i="1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lược</a:t>
            </a:r>
            <a:r>
              <a:rPr lang="en-US" sz="2400" i="1">
                <a:solidFill>
                  <a:srgbClr val="0033CC"/>
                </a:solidFill>
              </a:rPr>
              <a:t>, </a:t>
            </a:r>
            <a:r>
              <a:rPr lang="en-US" sz="2400" i="1" err="1">
                <a:solidFill>
                  <a:srgbClr val="0033CC"/>
                </a:solidFill>
              </a:rPr>
              <a:t>đai</a:t>
            </a:r>
            <a:r>
              <a:rPr lang="en-US" sz="2400" i="1">
                <a:solidFill>
                  <a:srgbClr val="0033CC"/>
                </a:solidFill>
              </a:rPr>
              <a:t> </a:t>
            </a:r>
            <a:r>
              <a:rPr lang="en-US" sz="2400" i="1" err="1">
                <a:solidFill>
                  <a:srgbClr val="0033CC"/>
                </a:solidFill>
              </a:rPr>
              <a:t>tròn</a:t>
            </a:r>
            <a:r>
              <a:rPr lang="en-US" sz="2400" i="1" smtClean="0">
                <a:solidFill>
                  <a:srgbClr val="0033CC"/>
                </a:solidFill>
              </a:rPr>
              <a:t>.</a:t>
            </a:r>
            <a:endParaRPr lang="en-US" sz="2400" i="1">
              <a:solidFill>
                <a:srgbClr val="0033CC"/>
              </a:solidFill>
            </a:endParaRPr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2" y="2409000"/>
            <a:ext cx="5411788" cy="406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482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151953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/>
              <a:t>Theo </a:t>
            </a:r>
            <a:r>
              <a:rPr lang="en-US" sz="2400" err="1" smtClean="0"/>
              <a:t>kiểu</a:t>
            </a:r>
            <a:r>
              <a:rPr lang="en-US" sz="2400" smtClean="0"/>
              <a:t> </a:t>
            </a:r>
            <a:r>
              <a:rPr lang="en-US" sz="2400" err="1" smtClean="0"/>
              <a:t>truyền</a:t>
            </a:r>
            <a:r>
              <a:rPr lang="en-US" sz="2400" smtClean="0"/>
              <a:t> </a:t>
            </a:r>
            <a:r>
              <a:rPr lang="en-US" sz="2400" err="1" smtClean="0"/>
              <a:t>động</a:t>
            </a:r>
            <a:endParaRPr lang="en-US" sz="2400" i="1">
              <a:solidFill>
                <a:srgbClr val="0033CC"/>
              </a:solidFill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509520"/>
            <a:ext cx="4356000" cy="2700000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798" y="1981200"/>
            <a:ext cx="3622002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64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Phân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loại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0" y="1519535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rgbClr val="FF0000"/>
              </a:buClr>
              <a:buBlip>
                <a:blip r:embed="rId2"/>
              </a:buBlip>
            </a:pPr>
            <a:r>
              <a:rPr lang="en-US" sz="2400" err="1" smtClean="0"/>
              <a:t>Đai</a:t>
            </a:r>
            <a:r>
              <a:rPr lang="en-US" sz="2400" smtClean="0"/>
              <a:t> </a:t>
            </a:r>
            <a:r>
              <a:rPr lang="en-US" sz="2400" err="1" smtClean="0"/>
              <a:t>răng</a:t>
            </a:r>
            <a:endParaRPr lang="en-US" sz="2400"/>
          </a:p>
        </p:txBody>
      </p:sp>
      <p:pic>
        <p:nvPicPr>
          <p:cNvPr id="34818" name="Picture 2" descr="C:\Users\NN\Desktop\TBelt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552" y="1080864"/>
            <a:ext cx="5366048" cy="40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C:\Users\NN\Desktop\rock-racing-bicycle-belt-fixi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55" y="3352800"/>
            <a:ext cx="4924045" cy="325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18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nhược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97323" y="1600200"/>
            <a:ext cx="1898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3550" indent="-463550">
              <a:buClr>
                <a:srgbClr val="0033CC"/>
              </a:buClr>
              <a:buFont typeface="+mj-lt"/>
              <a:buAutoNum type="alphaLcParenR"/>
            </a:pPr>
            <a:r>
              <a:rPr lang="vi-VN" sz="2400" b="1">
                <a:solidFill>
                  <a:srgbClr val="0033CC"/>
                </a:solidFill>
              </a:rPr>
              <a:t>Ư</a:t>
            </a:r>
            <a:r>
              <a:rPr lang="en-US" sz="2400" b="1">
                <a:solidFill>
                  <a:srgbClr val="0033CC"/>
                </a:solidFill>
              </a:rPr>
              <a:t>u </a:t>
            </a:r>
            <a:r>
              <a:rPr lang="en-US" sz="2400" b="1" err="1" smtClean="0">
                <a:solidFill>
                  <a:srgbClr val="0033CC"/>
                </a:solidFill>
              </a:rPr>
              <a:t>điểm</a:t>
            </a:r>
            <a:endParaRPr lang="vi-VN" sz="2400" b="1">
              <a:solidFill>
                <a:srgbClr val="0033C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2234148"/>
            <a:ext cx="67504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latin typeface="+mj-lt"/>
                <a:cs typeface="Times New Roman" pitchFamily="18" charset="0"/>
              </a:rPr>
              <a:t>Truyền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động</a:t>
            </a:r>
            <a:r>
              <a:rPr lang="en-US" sz="2400">
                <a:latin typeface="+mj-lt"/>
                <a:cs typeface="Times New Roman" pitchFamily="18" charset="0"/>
              </a:rPr>
              <a:t> ở </a:t>
            </a:r>
            <a:r>
              <a:rPr lang="en-US" sz="2400" err="1">
                <a:latin typeface="+mj-lt"/>
                <a:cs typeface="Times New Roman" pitchFamily="18" charset="0"/>
              </a:rPr>
              <a:t>các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trục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xa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smtClean="0">
                <a:latin typeface="+mj-lt"/>
                <a:cs typeface="Times New Roman" pitchFamily="18" charset="0"/>
              </a:rPr>
              <a:t>nhau(&gt;15</a:t>
            </a:r>
            <a:r>
              <a:rPr lang="en-US" sz="2400" i="1" smtClean="0">
                <a:latin typeface="+mj-lt"/>
                <a:cs typeface="Times New Roman" pitchFamily="18" charset="0"/>
              </a:rPr>
              <a:t>m</a:t>
            </a:r>
            <a:r>
              <a:rPr lang="en-US" sz="2400" smtClean="0">
                <a:latin typeface="+mj-lt"/>
                <a:cs typeface="Times New Roman" pitchFamily="18" charset="0"/>
              </a:rPr>
              <a:t>)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342900" lvl="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latin typeface="+mj-lt"/>
                <a:cs typeface="Times New Roman" pitchFamily="18" charset="0"/>
              </a:rPr>
              <a:t>Làm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việc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êm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không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ồn</a:t>
            </a:r>
            <a:r>
              <a:rPr lang="en-US" sz="2400">
                <a:latin typeface="+mj-lt"/>
                <a:cs typeface="Times New Roman" pitchFamily="18" charset="0"/>
              </a:rPr>
              <a:t>, </a:t>
            </a:r>
            <a:r>
              <a:rPr lang="en-US" sz="2400" err="1">
                <a:latin typeface="+mj-lt"/>
                <a:cs typeface="Times New Roman" pitchFamily="18" charset="0"/>
              </a:rPr>
              <a:t>truyền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vận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tốc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lớn</a:t>
            </a:r>
            <a:r>
              <a:rPr lang="en-US" sz="2400">
                <a:latin typeface="+mj-lt"/>
                <a:cs typeface="Times New Roman" pitchFamily="18" charset="0"/>
              </a:rPr>
              <a:t>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342900" lvl="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latin typeface="+mj-lt"/>
                <a:cs typeface="Times New Roman" pitchFamily="18" charset="0"/>
              </a:rPr>
              <a:t>Có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tính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giảm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chấn</a:t>
            </a:r>
            <a:r>
              <a:rPr lang="en-US" sz="2400">
                <a:latin typeface="+mj-lt"/>
                <a:cs typeface="Times New Roman" pitchFamily="18" charset="0"/>
              </a:rPr>
              <a:t>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342900" lvl="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latin typeface="+mj-lt"/>
                <a:cs typeface="Times New Roman" pitchFamily="18" charset="0"/>
              </a:rPr>
              <a:t>Đề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phòng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sự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quá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tải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của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động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cơ</a:t>
            </a:r>
            <a:r>
              <a:rPr lang="en-US" sz="2400">
                <a:latin typeface="+mj-lt"/>
                <a:cs typeface="Times New Roman" pitchFamily="18" charset="0"/>
              </a:rPr>
              <a:t>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342900" lvl="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latin typeface="+mj-lt"/>
                <a:cs typeface="Times New Roman" pitchFamily="18" charset="0"/>
              </a:rPr>
              <a:t>Kết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cấu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và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vận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hành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đơn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giản</a:t>
            </a:r>
            <a:r>
              <a:rPr lang="en-US" sz="2400" smtClean="0">
                <a:latin typeface="+mj-lt"/>
                <a:cs typeface="Times New Roman" pitchFamily="18" charset="0"/>
              </a:rPr>
              <a:t>.</a:t>
            </a:r>
            <a:endParaRPr lang="vi-VN" sz="240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50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nhược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97323" y="1600200"/>
            <a:ext cx="2480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3550" indent="-463550">
              <a:buClr>
                <a:srgbClr val="0033CC"/>
              </a:buClr>
              <a:buFont typeface="+mj-lt"/>
              <a:buAutoNum type="alphaLcParenR" startAt="2"/>
            </a:pPr>
            <a:r>
              <a:rPr lang="en-US" sz="2400" b="1" err="1" smtClean="0">
                <a:solidFill>
                  <a:srgbClr val="0033CC"/>
                </a:solidFill>
              </a:rPr>
              <a:t>Nhược</a:t>
            </a:r>
            <a:r>
              <a:rPr lang="en-US" sz="2400" b="1" smtClean="0">
                <a:solidFill>
                  <a:srgbClr val="0033CC"/>
                </a:solidFill>
              </a:rPr>
              <a:t> </a:t>
            </a:r>
            <a:r>
              <a:rPr lang="en-US" sz="2400" b="1" err="1" smtClean="0">
                <a:solidFill>
                  <a:srgbClr val="0033CC"/>
                </a:solidFill>
              </a:rPr>
              <a:t>điểm</a:t>
            </a:r>
            <a:endParaRPr lang="vi-VN" sz="2400" b="1">
              <a:solidFill>
                <a:srgbClr val="0033CC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2286000"/>
            <a:ext cx="69127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Kích thước bộ truyền lớn.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457200" lvl="0" indent="-457200">
              <a:lnSpc>
                <a:spcPct val="2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Tỉ số truyền không ổn định.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457200" lvl="0" indent="-457200">
              <a:lnSpc>
                <a:spcPct val="2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Lực tác dụng lên trục và ổ lớn.</a:t>
            </a:r>
            <a:endParaRPr lang="vi-VN" sz="2400">
              <a:latin typeface="+mj-lt"/>
              <a:cs typeface="Times New Roman" pitchFamily="18" charset="0"/>
            </a:endParaRPr>
          </a:p>
          <a:p>
            <a:pPr marL="457200" lvl="0" indent="-457200">
              <a:lnSpc>
                <a:spcPct val="25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Tuổi thọ thấp khi làm việc vận tốc </a:t>
            </a:r>
            <a:r>
              <a:rPr lang="en-US" sz="2400" err="1" smtClean="0">
                <a:latin typeface="+mj-lt"/>
                <a:cs typeface="Times New Roman" pitchFamily="18" charset="0"/>
              </a:rPr>
              <a:t>cao</a:t>
            </a:r>
            <a:r>
              <a:rPr lang="en-US" sz="2400" smtClean="0">
                <a:latin typeface="+mj-lt"/>
                <a:cs typeface="Times New Roman" pitchFamily="18" charset="0"/>
              </a:rPr>
              <a:t>.</a:t>
            </a:r>
            <a:endParaRPr lang="vi-VN" sz="240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91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3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Ưu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nhược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điểm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phạm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vi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sử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dụng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67785" y="1600200"/>
            <a:ext cx="3147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63550" indent="-463550">
              <a:buClr>
                <a:srgbClr val="0033CC"/>
              </a:buClr>
              <a:buFont typeface="+mj-lt"/>
              <a:buAutoNum type="alphaLcParenR" startAt="3"/>
            </a:pPr>
            <a:r>
              <a:rPr lang="en-US" sz="2400" b="1" err="1" smtClean="0">
                <a:solidFill>
                  <a:srgbClr val="0033CC"/>
                </a:solidFill>
              </a:rPr>
              <a:t>Phạm</a:t>
            </a:r>
            <a:r>
              <a:rPr lang="en-US" sz="2400" b="1" smtClean="0">
                <a:solidFill>
                  <a:srgbClr val="0033CC"/>
                </a:solidFill>
              </a:rPr>
              <a:t> vi </a:t>
            </a:r>
            <a:r>
              <a:rPr lang="en-US" sz="2400" b="1" err="1" smtClean="0">
                <a:solidFill>
                  <a:srgbClr val="0033CC"/>
                </a:solidFill>
              </a:rPr>
              <a:t>sử</a:t>
            </a:r>
            <a:r>
              <a:rPr lang="en-US" sz="2400" b="1" smtClean="0">
                <a:solidFill>
                  <a:srgbClr val="0033CC"/>
                </a:solidFill>
              </a:rPr>
              <a:t> </a:t>
            </a:r>
            <a:r>
              <a:rPr lang="en-US" sz="2400" b="1" err="1" smtClean="0">
                <a:solidFill>
                  <a:srgbClr val="0033CC"/>
                </a:solidFill>
              </a:rPr>
              <a:t>dụng</a:t>
            </a:r>
            <a:endParaRPr lang="vi-VN" sz="2400" b="1">
              <a:solidFill>
                <a:srgbClr val="0033C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24136" y="2234148"/>
            <a:ext cx="7812360" cy="386259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z="12700"/>
          </a:bodyPr>
          <a:lstStyle/>
          <a:p>
            <a:pPr marL="34290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khoảng</a:t>
            </a:r>
            <a:r>
              <a:rPr lang="en-US" sz="2400"/>
              <a:t> </a:t>
            </a:r>
            <a:r>
              <a:rPr lang="en-US" sz="2400" err="1"/>
              <a:t>cách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/>
              <a:t> </a:t>
            </a:r>
            <a:r>
              <a:rPr lang="en-US" sz="2400" err="1" smtClean="0"/>
              <a:t>lớn</a:t>
            </a:r>
            <a:endParaRPr lang="en-US" sz="2400"/>
          </a:p>
          <a:p>
            <a:pPr marL="34290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P</a:t>
            </a:r>
            <a:r>
              <a:rPr lang="vi-VN" sz="2400"/>
              <a:t>= 0,3 </a:t>
            </a:r>
            <a:r>
              <a:rPr lang="vi-VN" sz="2400">
                <a:sym typeface="Symbol" pitchFamily="18" charset="2"/>
              </a:rPr>
              <a:t></a:t>
            </a:r>
            <a:r>
              <a:rPr lang="vi-VN" sz="2400"/>
              <a:t> 50</a:t>
            </a:r>
            <a:r>
              <a:rPr lang="en-US" sz="2400" i="1">
                <a:sym typeface="Symbol" pitchFamily="18" charset="2"/>
              </a:rPr>
              <a:t>k</a:t>
            </a:r>
            <a:r>
              <a:rPr lang="vi-VN" sz="2400" i="1">
                <a:sym typeface="Symbol" pitchFamily="18" charset="2"/>
              </a:rPr>
              <a:t>W</a:t>
            </a:r>
            <a:endParaRPr lang="en-US" sz="2400" i="1">
              <a:sym typeface="Symbol" pitchFamily="18" charset="2"/>
            </a:endParaRPr>
          </a:p>
          <a:p>
            <a:pPr marL="342900" indent="-342900">
              <a:lnSpc>
                <a:spcPct val="200000"/>
              </a:lnSpc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>
                <a:sym typeface="Symbol" pitchFamily="18" charset="2"/>
              </a:rPr>
              <a:t>u </a:t>
            </a:r>
            <a:r>
              <a:rPr lang="vi-VN" sz="2400">
                <a:sym typeface="Symbol" pitchFamily="18" charset="2"/>
              </a:rPr>
              <a:t>&lt; 5 (đai dẹt), u &lt; 10 (đai thang)</a:t>
            </a:r>
            <a:endParaRPr lang="en-US" sz="2400">
              <a:sym typeface="Symbol" pitchFamily="18" charset="2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sym typeface="Symbol" pitchFamily="18" charset="2"/>
              </a:rPr>
              <a:t>v</a:t>
            </a:r>
            <a:r>
              <a:rPr lang="en-US" sz="2400">
                <a:sym typeface="Symbol" pitchFamily="18" charset="2"/>
              </a:rPr>
              <a:t>=</a:t>
            </a:r>
            <a:r>
              <a:rPr lang="vi-VN" sz="2400">
                <a:sym typeface="Symbol" pitchFamily="18" charset="2"/>
              </a:rPr>
              <a:t> 5 </a:t>
            </a:r>
            <a:r>
              <a:rPr lang="vi-VN" sz="2400" smtClean="0">
                <a:sym typeface="Symbol" pitchFamily="18" charset="2"/>
              </a:rPr>
              <a:t>÷ </a:t>
            </a:r>
            <a:r>
              <a:rPr lang="vi-VN" sz="2400">
                <a:sym typeface="Symbol" pitchFamily="18" charset="2"/>
              </a:rPr>
              <a:t>30</a:t>
            </a:r>
            <a:r>
              <a:rPr lang="vi-VN" sz="2400" i="1">
                <a:sym typeface="Symbol" pitchFamily="18" charset="2"/>
              </a:rPr>
              <a:t>m/s</a:t>
            </a:r>
            <a:r>
              <a:rPr lang="vi-VN" sz="2400">
                <a:sym typeface="Symbol" pitchFamily="18" charset="2"/>
              </a:rPr>
              <a:t>.</a:t>
            </a:r>
            <a:endParaRPr lang="en-US" sz="2400">
              <a:sym typeface="Symbol" pitchFamily="18" charset="2"/>
            </a:endParaRP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>
                <a:sym typeface="Symbol" pitchFamily="18" charset="2"/>
              </a:rPr>
              <a:t>Thường </a:t>
            </a:r>
            <a:r>
              <a:rPr lang="en-US" sz="2400" err="1">
                <a:sym typeface="Symbol" pitchFamily="18" charset="2"/>
              </a:rPr>
              <a:t>dùng</a:t>
            </a:r>
            <a:r>
              <a:rPr lang="en-US" sz="2400">
                <a:sym typeface="Symbol" pitchFamily="18" charset="2"/>
              </a:rPr>
              <a:t> ở </a:t>
            </a:r>
            <a:r>
              <a:rPr lang="en-US" sz="2400" err="1">
                <a:sym typeface="Symbol" pitchFamily="18" charset="2"/>
              </a:rPr>
              <a:t>cấp</a:t>
            </a:r>
            <a:r>
              <a:rPr lang="en-US" sz="2400">
                <a:sym typeface="Symbol" pitchFamily="18" charset="2"/>
              </a:rPr>
              <a:t> </a:t>
            </a:r>
            <a:r>
              <a:rPr lang="en-US" sz="2400" err="1">
                <a:sym typeface="Symbol" pitchFamily="18" charset="2"/>
              </a:rPr>
              <a:t>nhanh</a:t>
            </a:r>
            <a:r>
              <a:rPr lang="vi-VN" sz="2400">
                <a:sym typeface="Symbol" pitchFamily="18" charset="2"/>
              </a:rPr>
              <a:t>, bánh dẫn lắp vào trục động cơ.</a:t>
            </a:r>
          </a:p>
        </p:txBody>
      </p:sp>
    </p:spTree>
    <p:extLst>
      <p:ext uri="{BB962C8B-B14F-4D97-AF65-F5344CB8AC3E}">
        <p14:creationId xmlns:p14="http://schemas.microsoft.com/office/powerpoint/2010/main" val="240529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5239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chung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4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phương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pháp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căng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4114800"/>
            <a:ext cx="3876675" cy="25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1513820"/>
            <a:ext cx="5715000" cy="268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114800"/>
            <a:ext cx="2138887" cy="266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6054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>
              <a:buFont typeface="+mj-lt"/>
              <a:buAutoNum type="arabicPeriod" startAt="4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phương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pháp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căng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8" name="Pictur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79" y="4114800"/>
            <a:ext cx="3876675" cy="253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855" y="1513820"/>
            <a:ext cx="5715000" cy="268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4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454" y="4114800"/>
            <a:ext cx="2138887" cy="266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528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7374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: </a:t>
            </a:r>
            <a:r>
              <a:rPr lang="en-US" sz="2800" smtClean="0">
                <a:cs typeface="Times New Roman" pitchFamily="18" charset="0"/>
              </a:rPr>
              <a:t>Thỏa </a:t>
            </a:r>
            <a:r>
              <a:rPr lang="en-US" sz="2800" err="1">
                <a:cs typeface="Times New Roman" pitchFamily="18" charset="0"/>
              </a:rPr>
              <a:t>mãn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độ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bền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mỏi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lâu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mòn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hệ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số</a:t>
            </a:r>
            <a:r>
              <a:rPr lang="en-US" sz="2800">
                <a:cs typeface="Times New Roman" pitchFamily="18" charset="0"/>
              </a:rPr>
              <a:t> ma </a:t>
            </a:r>
            <a:r>
              <a:rPr lang="en-US" sz="2800" err="1">
                <a:cs typeface="Times New Roman" pitchFamily="18" charset="0"/>
              </a:rPr>
              <a:t>sát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lớn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tính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đàn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hồi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cao</a:t>
            </a:r>
            <a:r>
              <a:rPr lang="en-US" sz="2800" smtClean="0">
                <a:cs typeface="Times New Roman" pitchFamily="18" charset="0"/>
              </a:rPr>
              <a:t>.</a:t>
            </a:r>
            <a:endParaRPr lang="vi-VN" sz="280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1" y="2011740"/>
            <a:ext cx="8153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arenR"/>
            </a:pP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dẹt</a:t>
            </a:r>
            <a:r>
              <a:rPr lang="en-US" sz="2400" b="1" smtClean="0">
                <a:solidFill>
                  <a:srgbClr val="0000FF"/>
                </a:solidFill>
              </a:rPr>
              <a:t>: </a:t>
            </a:r>
            <a:r>
              <a:rPr lang="en-US" sz="2400" err="1"/>
              <a:t>Bao</a:t>
            </a:r>
            <a:r>
              <a:rPr lang="en-US" sz="2400"/>
              <a:t> </a:t>
            </a:r>
            <a:r>
              <a:rPr lang="en-US" sz="2400" err="1"/>
              <a:t>gồm</a:t>
            </a:r>
            <a:r>
              <a:rPr lang="en-US" sz="2400"/>
              <a:t> </a:t>
            </a:r>
            <a:r>
              <a:rPr lang="en-US" sz="2400" err="1"/>
              <a:t>các</a:t>
            </a:r>
            <a:r>
              <a:rPr lang="en-US" sz="2400"/>
              <a:t> </a:t>
            </a:r>
            <a:r>
              <a:rPr lang="en-US" sz="2400" err="1"/>
              <a:t>loại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sau</a:t>
            </a:r>
            <a:r>
              <a:rPr lang="en-US" sz="2400"/>
              <a:t>: </a:t>
            </a:r>
            <a:r>
              <a:rPr lang="en-US" sz="2400" err="1"/>
              <a:t>đai</a:t>
            </a:r>
            <a:r>
              <a:rPr lang="en-US" sz="2400"/>
              <a:t> da,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vải</a:t>
            </a:r>
            <a:r>
              <a:rPr lang="en-US" sz="2400"/>
              <a:t> </a:t>
            </a:r>
            <a:r>
              <a:rPr lang="en-US" sz="2400" err="1"/>
              <a:t>cao</a:t>
            </a:r>
            <a:r>
              <a:rPr lang="en-US" sz="2400"/>
              <a:t> </a:t>
            </a:r>
            <a:r>
              <a:rPr lang="en-US" sz="2400" err="1"/>
              <a:t>su</a:t>
            </a:r>
            <a:r>
              <a:rPr lang="en-US" sz="2400"/>
              <a:t>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smtClean="0"/>
              <a:t>sợi </a:t>
            </a:r>
            <a:r>
              <a:rPr lang="en-US" sz="2400" err="1"/>
              <a:t>len</a:t>
            </a:r>
            <a:r>
              <a:rPr lang="en-US" sz="2400"/>
              <a:t>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sợi</a:t>
            </a:r>
            <a:r>
              <a:rPr lang="en-US" sz="2400"/>
              <a:t> </a:t>
            </a:r>
            <a:r>
              <a:rPr lang="en-US" sz="2400" err="1"/>
              <a:t>bông</a:t>
            </a:r>
            <a:r>
              <a:rPr lang="en-US" sz="2400"/>
              <a:t>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làm</a:t>
            </a:r>
            <a:r>
              <a:rPr lang="en-US" sz="2400"/>
              <a:t> </a:t>
            </a:r>
            <a:r>
              <a:rPr lang="en-US" sz="2400" err="1"/>
              <a:t>bằng</a:t>
            </a:r>
            <a:r>
              <a:rPr lang="en-US" sz="2400"/>
              <a:t> </a:t>
            </a:r>
            <a:r>
              <a:rPr lang="en-US" sz="2400" err="1"/>
              <a:t>vật</a:t>
            </a:r>
            <a:r>
              <a:rPr lang="en-US" sz="2400"/>
              <a:t> </a:t>
            </a:r>
            <a:r>
              <a:rPr lang="en-US" sz="2400" err="1"/>
              <a:t>liệu</a:t>
            </a:r>
            <a:r>
              <a:rPr lang="en-US" sz="2400"/>
              <a:t> </a:t>
            </a:r>
            <a:r>
              <a:rPr lang="en-US" sz="2400" err="1"/>
              <a:t>tổng</a:t>
            </a:r>
            <a:r>
              <a:rPr lang="en-US" sz="2400"/>
              <a:t> </a:t>
            </a:r>
            <a:r>
              <a:rPr lang="en-US" sz="2400" err="1"/>
              <a:t>hợp</a:t>
            </a:r>
            <a:r>
              <a:rPr lang="en-US" sz="2400"/>
              <a:t>.</a:t>
            </a:r>
          </a:p>
          <a:p>
            <a:pPr lvl="0"/>
            <a:endParaRPr lang="en-US" sz="2400">
              <a:solidFill>
                <a:srgbClr val="0000FF"/>
              </a:solidFill>
            </a:endParaRPr>
          </a:p>
        </p:txBody>
      </p:sp>
      <p:pic>
        <p:nvPicPr>
          <p:cNvPr id="36866" name="Picture 2" descr="C:\Users\NN\Desktop\Nitta_Flat_Be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429000"/>
            <a:ext cx="34544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971800"/>
            <a:ext cx="5438940" cy="3151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32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7374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: </a:t>
            </a:r>
            <a:r>
              <a:rPr lang="en-US" sz="2800" smtClean="0">
                <a:cs typeface="Times New Roman" pitchFamily="18" charset="0"/>
              </a:rPr>
              <a:t>Thỏa </a:t>
            </a:r>
            <a:r>
              <a:rPr lang="en-US" sz="2800" err="1">
                <a:cs typeface="Times New Roman" pitchFamily="18" charset="0"/>
              </a:rPr>
              <a:t>mãn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độ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bền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mỏi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lâu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mòn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hệ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số</a:t>
            </a:r>
            <a:r>
              <a:rPr lang="en-US" sz="2800">
                <a:cs typeface="Times New Roman" pitchFamily="18" charset="0"/>
              </a:rPr>
              <a:t> ma </a:t>
            </a:r>
            <a:r>
              <a:rPr lang="en-US" sz="2800" err="1">
                <a:cs typeface="Times New Roman" pitchFamily="18" charset="0"/>
              </a:rPr>
              <a:t>sát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lớn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tính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đàn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hồi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smtClean="0">
                <a:cs typeface="Times New Roman" pitchFamily="18" charset="0"/>
              </a:rPr>
              <a:t>cao</a:t>
            </a:r>
            <a:r>
              <a:rPr lang="en-US" sz="2800">
                <a:cs typeface="Times New Roman" pitchFamily="18" charset="0"/>
              </a:rPr>
              <a:t>.</a:t>
            </a:r>
            <a:endParaRPr lang="vi-VN" sz="280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976735"/>
            <a:ext cx="82541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 startAt="2"/>
            </a:pP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thang</a:t>
            </a:r>
            <a:r>
              <a:rPr lang="en-US" sz="2400" b="1" smtClean="0">
                <a:solidFill>
                  <a:srgbClr val="0000FF"/>
                </a:solidFill>
              </a:rPr>
              <a:t>: </a:t>
            </a:r>
            <a:r>
              <a:rPr lang="en-US" sz="2400" err="1" smtClean="0"/>
              <a:t>Đai</a:t>
            </a:r>
            <a:r>
              <a:rPr lang="en-US" sz="2400" smtClean="0"/>
              <a:t> </a:t>
            </a:r>
            <a:r>
              <a:rPr lang="en-US" sz="2400" err="1"/>
              <a:t>thang</a:t>
            </a:r>
            <a:r>
              <a:rPr lang="en-US" sz="2400"/>
              <a:t> </a:t>
            </a:r>
            <a:r>
              <a:rPr lang="en-US" sz="2400" err="1"/>
              <a:t>gồm</a:t>
            </a:r>
            <a:r>
              <a:rPr lang="en-US" sz="2400"/>
              <a:t> </a:t>
            </a:r>
            <a:r>
              <a:rPr lang="en-US" sz="2400" err="1"/>
              <a:t>có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smtClean="0"/>
              <a:t>sợi </a:t>
            </a:r>
            <a:r>
              <a:rPr lang="en-US" sz="2400" err="1"/>
              <a:t>xếp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smtClean="0"/>
              <a:t>sợi </a:t>
            </a:r>
            <a:r>
              <a:rPr lang="en-US" sz="2400" err="1" smtClean="0"/>
              <a:t>bện</a:t>
            </a:r>
            <a:endParaRPr lang="en-US" sz="2400"/>
          </a:p>
        </p:txBody>
      </p:sp>
      <p:pic>
        <p:nvPicPr>
          <p:cNvPr id="33794" name="Picture 2" descr="C:\Users\NN\Desktop\SPB Predator Be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590800"/>
            <a:ext cx="3612638" cy="17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38200" y="254514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  <a:tabLst>
                <a:tab pos="355600" algn="l"/>
              </a:tabLst>
            </a:pPr>
            <a:r>
              <a:rPr lang="en-US" sz="2400" err="1" smtClean="0"/>
              <a:t>Đai</a:t>
            </a:r>
            <a:r>
              <a:rPr lang="en-US" sz="2400" smtClean="0"/>
              <a:t> </a:t>
            </a:r>
            <a:r>
              <a:rPr lang="en-US" sz="2400" err="1"/>
              <a:t>thang</a:t>
            </a:r>
            <a:r>
              <a:rPr lang="en-US" sz="2400"/>
              <a:t> </a:t>
            </a:r>
            <a:r>
              <a:rPr lang="en-US" sz="2400" err="1"/>
              <a:t>được</a:t>
            </a:r>
            <a:r>
              <a:rPr lang="en-US" sz="2400"/>
              <a:t> </a:t>
            </a:r>
            <a:r>
              <a:rPr lang="en-US" sz="2400" err="1"/>
              <a:t>chế</a:t>
            </a:r>
            <a:r>
              <a:rPr lang="en-US" sz="2400"/>
              <a:t> </a:t>
            </a:r>
            <a:r>
              <a:rPr lang="en-US" sz="2400" err="1"/>
              <a:t>tạo</a:t>
            </a:r>
            <a:r>
              <a:rPr lang="en-US" sz="2400"/>
              <a:t> </a:t>
            </a:r>
            <a:r>
              <a:rPr lang="en-US" sz="2400" err="1"/>
              <a:t>thành</a:t>
            </a:r>
            <a:r>
              <a:rPr lang="en-US" sz="2400"/>
              <a:t> </a:t>
            </a:r>
            <a:r>
              <a:rPr lang="en-US" sz="2400" err="1"/>
              <a:t>vòng</a:t>
            </a:r>
            <a:r>
              <a:rPr lang="en-US" sz="2400"/>
              <a:t> </a:t>
            </a:r>
            <a:r>
              <a:rPr lang="en-US" sz="2400" err="1"/>
              <a:t>kín</a:t>
            </a:r>
            <a:r>
              <a:rPr lang="en-US" sz="2400"/>
              <a:t>, </a:t>
            </a:r>
            <a:r>
              <a:rPr lang="en-US" sz="2400" err="1"/>
              <a:t>có</a:t>
            </a:r>
            <a:r>
              <a:rPr lang="en-US" sz="2400"/>
              <a:t> </a:t>
            </a:r>
            <a:r>
              <a:rPr lang="en-US" sz="2400" err="1"/>
              <a:t>chiều</a:t>
            </a:r>
            <a:r>
              <a:rPr lang="en-US" sz="2400"/>
              <a:t> </a:t>
            </a:r>
            <a:r>
              <a:rPr lang="en-US" sz="2400" err="1"/>
              <a:t>dài</a:t>
            </a:r>
            <a:r>
              <a:rPr lang="en-US" sz="2400"/>
              <a:t> L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tiết</a:t>
            </a:r>
            <a:r>
              <a:rPr lang="en-US" sz="2400"/>
              <a:t> </a:t>
            </a:r>
            <a:r>
              <a:rPr lang="en-US" sz="2400" err="1"/>
              <a:t>diện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A </a:t>
            </a:r>
            <a:r>
              <a:rPr lang="en-US" sz="2400" err="1"/>
              <a:t>được</a:t>
            </a:r>
            <a:r>
              <a:rPr lang="en-US" sz="2400"/>
              <a:t> </a:t>
            </a:r>
            <a:r>
              <a:rPr lang="en-US" sz="2400" err="1"/>
              <a:t>tiêu</a:t>
            </a:r>
            <a:r>
              <a:rPr lang="en-US" sz="2400"/>
              <a:t> </a:t>
            </a:r>
            <a:r>
              <a:rPr lang="en-US" sz="2400" err="1"/>
              <a:t>chuẩn</a:t>
            </a:r>
            <a:r>
              <a:rPr lang="en-US" sz="2400"/>
              <a:t> </a:t>
            </a:r>
            <a:r>
              <a:rPr lang="en-US" sz="2400" err="1"/>
              <a:t>hóa</a:t>
            </a:r>
            <a:r>
              <a:rPr lang="en-US" sz="240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4432518"/>
            <a:ext cx="8305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Chiều</a:t>
            </a:r>
            <a:r>
              <a:rPr lang="en-US" sz="2400"/>
              <a:t> </a:t>
            </a:r>
            <a:r>
              <a:rPr lang="en-US" sz="2400" err="1"/>
              <a:t>dài</a:t>
            </a:r>
            <a:r>
              <a:rPr lang="en-US" sz="2400"/>
              <a:t> L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theo</a:t>
            </a:r>
            <a:r>
              <a:rPr lang="en-US" sz="2400"/>
              <a:t> </a:t>
            </a:r>
            <a:r>
              <a:rPr lang="en-US" sz="2400" err="1"/>
              <a:t>dãy</a:t>
            </a:r>
            <a:r>
              <a:rPr lang="en-US" sz="240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tiêu</a:t>
            </a:r>
            <a:r>
              <a:rPr lang="en-US" sz="2400"/>
              <a:t> </a:t>
            </a:r>
            <a:r>
              <a:rPr lang="en-US" sz="2400" err="1"/>
              <a:t>chuẩn</a:t>
            </a:r>
            <a:r>
              <a:rPr lang="en-US" sz="2400"/>
              <a:t> </a:t>
            </a:r>
            <a:r>
              <a:rPr lang="en-US" sz="2400" err="1"/>
              <a:t>sau</a:t>
            </a:r>
            <a:r>
              <a:rPr lang="en-US" sz="2400"/>
              <a:t> (</a:t>
            </a:r>
            <a:r>
              <a:rPr lang="en-US" sz="2400" i="1"/>
              <a:t>mm</a:t>
            </a:r>
            <a:r>
              <a:rPr lang="en-US" sz="2400"/>
              <a:t>): </a:t>
            </a:r>
            <a:r>
              <a:rPr lang="en-US" sz="2200" i="1">
                <a:solidFill>
                  <a:srgbClr val="0000FF"/>
                </a:solidFill>
              </a:rPr>
              <a:t>400, 450, 500, 560, 630, 710, 800, 900, 1000, 1120, 1250, 1400, 1600, 1800, 2000, 2240, 2500, 2800, 3150, 4000, 5000, 6300, </a:t>
            </a:r>
            <a:r>
              <a:rPr lang="en-US" sz="2200" i="1" smtClean="0">
                <a:solidFill>
                  <a:srgbClr val="0000FF"/>
                </a:solidFill>
              </a:rPr>
              <a:t>7100, </a:t>
            </a:r>
            <a:r>
              <a:rPr lang="en-US" sz="2200" i="1">
                <a:solidFill>
                  <a:srgbClr val="0000FF"/>
                </a:solidFill>
              </a:rPr>
              <a:t>8000, 9000, 10000, 11200, 12500, 14000, 16000, 18000…</a:t>
            </a:r>
          </a:p>
        </p:txBody>
      </p:sp>
    </p:spTree>
    <p:extLst>
      <p:ext uri="{BB962C8B-B14F-4D97-AF65-F5344CB8AC3E}">
        <p14:creationId xmlns:p14="http://schemas.microsoft.com/office/powerpoint/2010/main" val="207694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7374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: </a:t>
            </a:r>
            <a:r>
              <a:rPr lang="en-US" sz="2800" smtClean="0">
                <a:cs typeface="Times New Roman" pitchFamily="18" charset="0"/>
              </a:rPr>
              <a:t>Thỏa </a:t>
            </a:r>
            <a:r>
              <a:rPr lang="en-US" sz="2800" err="1">
                <a:cs typeface="Times New Roman" pitchFamily="18" charset="0"/>
              </a:rPr>
              <a:t>mãn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độ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bền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mỏi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lâu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mòn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hệ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số</a:t>
            </a:r>
            <a:r>
              <a:rPr lang="en-US" sz="2800">
                <a:cs typeface="Times New Roman" pitchFamily="18" charset="0"/>
              </a:rPr>
              <a:t> ma </a:t>
            </a:r>
            <a:r>
              <a:rPr lang="en-US" sz="2800" err="1">
                <a:cs typeface="Times New Roman" pitchFamily="18" charset="0"/>
              </a:rPr>
              <a:t>sát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lớn</a:t>
            </a:r>
            <a:r>
              <a:rPr lang="en-US" sz="2800">
                <a:cs typeface="Times New Roman" pitchFamily="18" charset="0"/>
              </a:rPr>
              <a:t>, </a:t>
            </a:r>
            <a:r>
              <a:rPr lang="en-US" sz="2800" err="1">
                <a:cs typeface="Times New Roman" pitchFamily="18" charset="0"/>
              </a:rPr>
              <a:t>tính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đàn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hồi</a:t>
            </a:r>
            <a:r>
              <a:rPr lang="en-US" sz="2800">
                <a:cs typeface="Times New Roman" pitchFamily="18" charset="0"/>
              </a:rPr>
              <a:t> </a:t>
            </a:r>
            <a:r>
              <a:rPr lang="en-US" sz="2800" err="1">
                <a:cs typeface="Times New Roman" pitchFamily="18" charset="0"/>
              </a:rPr>
              <a:t>cao</a:t>
            </a:r>
            <a:r>
              <a:rPr lang="en-US" sz="2800">
                <a:cs typeface="Times New Roman" pitchFamily="18" charset="0"/>
              </a:rPr>
              <a:t>.</a:t>
            </a:r>
            <a:endParaRPr lang="vi-VN" sz="2800">
              <a:solidFill>
                <a:srgbClr val="FF0000"/>
              </a:solidFill>
              <a:cs typeface="Times New Roman" pitchFamily="18" charset="0"/>
            </a:endParaRPr>
          </a:p>
          <a:p>
            <a:pPr lvl="0"/>
            <a:endParaRPr lang="en-US" sz="2800" b="1">
              <a:solidFill>
                <a:srgbClr val="0000FF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0600" y="1976735"/>
            <a:ext cx="2149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 startAt="2"/>
            </a:pP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thang</a:t>
            </a:r>
            <a:r>
              <a:rPr lang="en-US" sz="2400" b="1" smtClean="0">
                <a:solidFill>
                  <a:srgbClr val="0000FF"/>
                </a:solidFill>
              </a:rPr>
              <a:t>:</a:t>
            </a:r>
            <a:endParaRPr lang="en-US" sz="2400"/>
          </a:p>
        </p:txBody>
      </p:sp>
      <p:sp>
        <p:nvSpPr>
          <p:cNvPr id="8" name="TextBox 7"/>
          <p:cNvSpPr txBox="1"/>
          <p:nvPr/>
        </p:nvSpPr>
        <p:spPr>
          <a:xfrm>
            <a:off x="1676400" y="2438400"/>
            <a:ext cx="7467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en-US" sz="2500" i="1" smtClean="0">
                <a:cs typeface="Times New Roman" pitchFamily="18" charset="0"/>
              </a:rPr>
              <a:t>Đai thang tăng khả năng tải nhờ tăng  </a:t>
            </a:r>
            <a:r>
              <a:rPr lang="en-US" sz="2500" i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lang="vi-VN" sz="2500" i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3276600"/>
            <a:ext cx="29083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4559449" y="5329491"/>
            <a:ext cx="35941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n-US" sz="2000" err="1"/>
              <a:t>Với</a:t>
            </a:r>
            <a:r>
              <a:rPr lang="en-US" sz="2000"/>
              <a:t> </a:t>
            </a:r>
            <a:r>
              <a:rPr lang="el-GR" sz="2000" i="1"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000" i="1"/>
              <a:t>=40</a:t>
            </a:r>
            <a:r>
              <a:rPr lang="en-US" sz="2000" i="1" baseline="30000"/>
              <a:t>o</a:t>
            </a:r>
            <a:r>
              <a:rPr lang="en-US" sz="2000"/>
              <a:t> </a:t>
            </a:r>
            <a:r>
              <a:rPr lang="en-US" sz="2000" err="1"/>
              <a:t>thì</a:t>
            </a:r>
            <a:r>
              <a:rPr lang="en-US" sz="2000"/>
              <a:t> </a:t>
            </a:r>
            <a:r>
              <a:rPr 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’≈</a:t>
            </a:r>
            <a:r>
              <a:rPr 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3f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877740"/>
              </p:ext>
            </p:extLst>
          </p:nvPr>
        </p:nvGraphicFramePr>
        <p:xfrm>
          <a:off x="5374341" y="3682500"/>
          <a:ext cx="1257054" cy="10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428" name="Equation" r:id="rId5" imgW="672840" imgH="583920" progId="Equation.DSMT4">
                  <p:embed/>
                </p:oleObj>
              </mc:Choice>
              <mc:Fallback>
                <p:oleObj name="Equation" r:id="rId5" imgW="672840" imgH="58392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4341" y="3682500"/>
                        <a:ext cx="1257054" cy="1080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579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8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7374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đai</a:t>
            </a:r>
            <a:endParaRPr lang="vi-VN" sz="280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5842" name="Picture 2" descr="C:\Users\NN\Desktop\Belt-Pulley-V-Belt-Pulley-Cast-Iron-Pull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1600199"/>
            <a:ext cx="4424362" cy="347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C:\Users\NN\Desktop\MAPCO-Deflection-Guide-Pulley-timing-belt-HYUNDAI-LANTRA-I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285" y="1143000"/>
            <a:ext cx="377151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C:\Users\NN\Desktop\v-belt-pulley-double-groove-250x2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572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C:\Users\NN\Desktop\imag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5248275"/>
            <a:ext cx="2981325" cy="15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4684" r="22500"/>
          <a:stretch/>
        </p:blipFill>
        <p:spPr>
          <a:xfrm>
            <a:off x="376238" y="1618550"/>
            <a:ext cx="3648074" cy="356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1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73741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9906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Kết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cấu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bánh</a:t>
            </a:r>
            <a:r>
              <a:rPr lang="en-US" sz="2800" b="1" smtClean="0">
                <a:solidFill>
                  <a:srgbClr val="0000FF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đai</a:t>
            </a:r>
            <a:endParaRPr lang="vi-VN" sz="280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46" y="2209800"/>
            <a:ext cx="7705108" cy="257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1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28600"/>
            <a:ext cx="84449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676400" y="5646003"/>
            <a:ext cx="5867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/>
              <a:t>a  : </a:t>
            </a:r>
            <a:r>
              <a:rPr lang="en-US" sz="2400" err="1"/>
              <a:t>Khoảng</a:t>
            </a:r>
            <a:r>
              <a:rPr lang="en-US" sz="2400"/>
              <a:t> </a:t>
            </a:r>
            <a:r>
              <a:rPr lang="en-US" sz="2400" err="1"/>
              <a:t>cách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/>
              <a:t> (</a:t>
            </a:r>
            <a:r>
              <a:rPr lang="en-US" sz="2400" i="1"/>
              <a:t>mm</a:t>
            </a:r>
            <a:r>
              <a:rPr lang="en-US" sz="2400"/>
              <a:t>).</a:t>
            </a:r>
          </a:p>
          <a:p>
            <a:r>
              <a:rPr lang="en-US" sz="2400" i="1"/>
              <a:t>α</a:t>
            </a:r>
            <a:r>
              <a:rPr lang="en-US" sz="2400" i="1" baseline="-25000"/>
              <a:t>1, </a:t>
            </a:r>
            <a:r>
              <a:rPr lang="en-US" sz="2400" i="1"/>
              <a:t>α</a:t>
            </a:r>
            <a:r>
              <a:rPr lang="en-US" sz="2400" i="1" baseline="-25000"/>
              <a:t>2 </a:t>
            </a:r>
            <a:r>
              <a:rPr lang="en-US" sz="2400"/>
              <a:t>: </a:t>
            </a:r>
            <a:r>
              <a:rPr lang="en-US" sz="2400" err="1"/>
              <a:t>Góc</a:t>
            </a:r>
            <a:r>
              <a:rPr lang="en-US" sz="2400"/>
              <a:t> </a:t>
            </a:r>
            <a:r>
              <a:rPr lang="en-US" sz="2400" err="1"/>
              <a:t>ôm</a:t>
            </a:r>
            <a:r>
              <a:rPr lang="en-US" sz="2400"/>
              <a:t> </a:t>
            </a:r>
            <a:r>
              <a:rPr lang="en-US" sz="2400" err="1"/>
              <a:t>bánh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nhỏ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lớn</a:t>
            </a:r>
            <a:r>
              <a:rPr lang="en-US" sz="2400"/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665" y="1150202"/>
            <a:ext cx="7184670" cy="41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22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4449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762000" y="1255068"/>
            <a:ext cx="5942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Đường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kính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bánh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đai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smtClean="0">
                <a:latin typeface="+mj-lt"/>
                <a:cs typeface="Times New Roman" pitchFamily="18" charset="0"/>
              </a:rPr>
              <a:t>nhỏ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5476613"/>
              </p:ext>
            </p:extLst>
          </p:nvPr>
        </p:nvGraphicFramePr>
        <p:xfrm>
          <a:off x="2819400" y="2224744"/>
          <a:ext cx="3115982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95" name="Equation" r:id="rId3" imgW="1511280" imgH="419040" progId="Equation.DSMT4">
                  <p:embed/>
                </p:oleObj>
              </mc:Choice>
              <mc:Fallback>
                <p:oleObj name="Equation" r:id="rId3" imgW="15112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19400" y="2224744"/>
                        <a:ext cx="3115982" cy="864096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87016" y="5029200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/>
              <a:t>Trong</a:t>
            </a:r>
            <a:r>
              <a:rPr lang="en-US" sz="2400"/>
              <a:t> </a:t>
            </a:r>
            <a:r>
              <a:rPr lang="en-US" sz="2400" err="1" smtClean="0"/>
              <a:t>đó</a:t>
            </a:r>
            <a:r>
              <a:rPr lang="en-US" sz="2400" smtClean="0"/>
              <a:t>: P</a:t>
            </a:r>
            <a:r>
              <a:rPr lang="en-US" sz="2400" baseline="-25000" smtClean="0"/>
              <a:t>1</a:t>
            </a:r>
            <a:r>
              <a:rPr lang="en-US" sz="2400" smtClean="0"/>
              <a:t> – </a:t>
            </a:r>
            <a:r>
              <a:rPr lang="en-US" sz="2400" err="1" smtClean="0"/>
              <a:t>công</a:t>
            </a:r>
            <a:r>
              <a:rPr lang="en-US" sz="2400" smtClean="0"/>
              <a:t> </a:t>
            </a:r>
            <a:r>
              <a:rPr lang="en-US" sz="2400" err="1"/>
              <a:t>suất</a:t>
            </a:r>
            <a:r>
              <a:rPr lang="en-US" sz="2400"/>
              <a:t> </a:t>
            </a:r>
            <a:r>
              <a:rPr lang="en-US" sz="2400" err="1"/>
              <a:t>trên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/>
              <a:t> </a:t>
            </a:r>
            <a:r>
              <a:rPr lang="en-US" sz="2400" err="1"/>
              <a:t>dẫn</a:t>
            </a:r>
            <a:r>
              <a:rPr lang="en-US" sz="2400"/>
              <a:t> (</a:t>
            </a:r>
            <a:r>
              <a:rPr lang="en-US" sz="2400" i="1"/>
              <a:t>kW</a:t>
            </a:r>
            <a:r>
              <a:rPr lang="en-US" sz="2400"/>
              <a:t>)</a:t>
            </a:r>
          </a:p>
          <a:p>
            <a:pPr indent="1377950"/>
            <a:r>
              <a:rPr lang="en-US" sz="2400"/>
              <a:t>T</a:t>
            </a:r>
            <a:r>
              <a:rPr lang="en-US" sz="2400" baseline="-25000"/>
              <a:t>1</a:t>
            </a:r>
            <a:r>
              <a:rPr lang="en-US" sz="2400"/>
              <a:t> – </a:t>
            </a:r>
            <a:r>
              <a:rPr lang="en-US" sz="2400" err="1"/>
              <a:t>mômen</a:t>
            </a:r>
            <a:r>
              <a:rPr lang="en-US" sz="2400"/>
              <a:t> </a:t>
            </a:r>
            <a:r>
              <a:rPr lang="en-US" sz="2400" err="1"/>
              <a:t>xoắn</a:t>
            </a:r>
            <a:r>
              <a:rPr lang="en-US" sz="2400"/>
              <a:t> </a:t>
            </a:r>
            <a:r>
              <a:rPr lang="en-US" sz="2400" err="1"/>
              <a:t>trên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/>
              <a:t> </a:t>
            </a:r>
            <a:r>
              <a:rPr lang="en-US" sz="2400" err="1"/>
              <a:t>dẫn</a:t>
            </a:r>
            <a:r>
              <a:rPr lang="en-US" sz="2400"/>
              <a:t> (</a:t>
            </a:r>
            <a:r>
              <a:rPr lang="en-US" sz="2400" i="1" err="1"/>
              <a:t>Nmm</a:t>
            </a:r>
            <a:r>
              <a:rPr lang="en-US" sz="2400" smtClean="0"/>
              <a:t>)</a:t>
            </a:r>
            <a:endParaRPr lang="en-US" sz="2400"/>
          </a:p>
          <a:p>
            <a:pPr indent="1377950"/>
            <a:r>
              <a:rPr lang="en-US" sz="2400"/>
              <a:t>u – </a:t>
            </a:r>
            <a:r>
              <a:rPr lang="en-US" sz="2400" err="1"/>
              <a:t>tỷ</a:t>
            </a:r>
            <a:r>
              <a:rPr lang="en-US" sz="240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truyền</a:t>
            </a:r>
            <a:endParaRPr lang="en-US" sz="2400"/>
          </a:p>
          <a:p>
            <a:pPr indent="1377950"/>
            <a:r>
              <a:rPr lang="en-US" sz="2400" i="1" smtClean="0">
                <a:sym typeface="Symbol"/>
              </a:rPr>
              <a:t></a:t>
            </a:r>
            <a:r>
              <a:rPr lang="en-US" sz="2400" smtClean="0">
                <a:sym typeface="Symbol"/>
              </a:rPr>
              <a:t> </a:t>
            </a:r>
            <a:r>
              <a:rPr lang="en-US" sz="2400"/>
              <a:t>–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/>
              <a:t>hệ</a:t>
            </a:r>
            <a:r>
              <a:rPr lang="en-US" sz="2400" smtClean="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smtClean="0"/>
              <a:t>trượt (0,01÷0,02)</a:t>
            </a:r>
            <a:endParaRPr lang="en-US" sz="2400"/>
          </a:p>
        </p:txBody>
      </p:sp>
      <p:sp>
        <p:nvSpPr>
          <p:cNvPr id="12" name="TextBox 11"/>
          <p:cNvSpPr txBox="1"/>
          <p:nvPr/>
        </p:nvSpPr>
        <p:spPr>
          <a:xfrm>
            <a:off x="914400" y="3409087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  <a:tabLst>
                <a:tab pos="355600" algn="l"/>
              </a:tabLst>
            </a:pPr>
            <a:r>
              <a:rPr lang="en-US" sz="2400" err="1">
                <a:latin typeface="+mj-lt"/>
              </a:rPr>
              <a:t>Đường</a:t>
            </a:r>
            <a:r>
              <a:rPr lang="en-US" sz="2400">
                <a:latin typeface="+mj-lt"/>
              </a:rPr>
              <a:t> </a:t>
            </a:r>
            <a:r>
              <a:rPr lang="en-US" sz="2400" err="1">
                <a:latin typeface="+mj-lt"/>
              </a:rPr>
              <a:t>kính</a:t>
            </a:r>
            <a:r>
              <a:rPr lang="en-US" sz="2400">
                <a:latin typeface="+mj-lt"/>
              </a:rPr>
              <a:t> </a:t>
            </a:r>
            <a:r>
              <a:rPr lang="en-US" sz="2400" err="1">
                <a:latin typeface="+mj-lt"/>
              </a:rPr>
              <a:t>bánh</a:t>
            </a:r>
            <a:r>
              <a:rPr lang="en-US" sz="2400">
                <a:latin typeface="+mj-lt"/>
              </a:rPr>
              <a:t> </a:t>
            </a:r>
            <a:r>
              <a:rPr lang="en-US" sz="2400" err="1">
                <a:latin typeface="+mj-lt"/>
              </a:rPr>
              <a:t>đai</a:t>
            </a:r>
            <a:r>
              <a:rPr lang="en-US" sz="2400">
                <a:latin typeface="+mj-lt"/>
              </a:rPr>
              <a:t> </a:t>
            </a:r>
            <a:r>
              <a:rPr lang="en-US" sz="2400" err="1" smtClean="0">
                <a:latin typeface="+mj-lt"/>
              </a:rPr>
              <a:t>lớn</a:t>
            </a:r>
            <a:endParaRPr lang="vi-VN" sz="2400">
              <a:latin typeface="+mj-lt"/>
              <a:cs typeface="Times New Roman" pitchFamily="18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2484895"/>
              </p:ext>
            </p:extLst>
          </p:nvPr>
        </p:nvGraphicFramePr>
        <p:xfrm>
          <a:off x="2819400" y="4151696"/>
          <a:ext cx="2353098" cy="596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796" name="Equation" r:id="rId5" imgW="901440" imgH="228600" progId="Equation.DSMT4">
                  <p:embed/>
                </p:oleObj>
              </mc:Choice>
              <mc:Fallback>
                <p:oleObj name="Equation" r:id="rId5" imgW="9014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9400" y="4151696"/>
                        <a:ext cx="2353098" cy="596560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4565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4449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143000" y="4110335"/>
            <a:ext cx="668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/>
              <a:t>Góc</a:t>
            </a:r>
            <a:r>
              <a:rPr lang="en-US" sz="2400" smtClean="0"/>
              <a:t> </a:t>
            </a:r>
            <a:r>
              <a:rPr lang="en-US" sz="2400" err="1" smtClean="0"/>
              <a:t>ôm</a:t>
            </a:r>
            <a:r>
              <a:rPr lang="en-US" sz="2400" smtClean="0"/>
              <a:t> </a:t>
            </a:r>
            <a:r>
              <a:rPr lang="en-US" sz="2400" err="1" smtClean="0"/>
              <a:t>bánh</a:t>
            </a:r>
            <a:r>
              <a:rPr lang="en-US" sz="2400" smtClean="0"/>
              <a:t> </a:t>
            </a:r>
            <a:r>
              <a:rPr lang="en-US" sz="2400" err="1" smtClean="0"/>
              <a:t>đai</a:t>
            </a:r>
            <a:r>
              <a:rPr lang="en-US" sz="2400" smtClean="0"/>
              <a:t> </a:t>
            </a:r>
            <a:r>
              <a:rPr lang="en-US" sz="2400" err="1" smtClean="0"/>
              <a:t>nhỏ</a:t>
            </a:r>
            <a:r>
              <a:rPr lang="en-US" sz="2400" smtClean="0"/>
              <a:t>:</a:t>
            </a:r>
            <a:endParaRPr lang="en-US" sz="240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3977669"/>
              </p:ext>
            </p:extLst>
          </p:nvPr>
        </p:nvGraphicFramePr>
        <p:xfrm>
          <a:off x="1828794" y="4724400"/>
          <a:ext cx="2704392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83" name="Equation" r:id="rId4" imgW="1320227" imgH="393529" progId="Equation.DSMT4">
                  <p:embed/>
                </p:oleObj>
              </mc:Choice>
              <mc:Fallback>
                <p:oleObj name="Equation" r:id="rId4" imgW="1320227" imgH="39352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794" y="4724400"/>
                        <a:ext cx="2704392" cy="792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663761"/>
              </p:ext>
            </p:extLst>
          </p:nvPr>
        </p:nvGraphicFramePr>
        <p:xfrm>
          <a:off x="5486400" y="4800600"/>
          <a:ext cx="1881188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84" name="Equation" r:id="rId6" imgW="965160" imgH="393480" progId="Equation.DSMT4">
                  <p:embed/>
                </p:oleObj>
              </mc:Choice>
              <mc:Fallback>
                <p:oleObj name="Equation" r:id="rId6" imgW="965160" imgH="3934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4800600"/>
                        <a:ext cx="1881188" cy="75565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029" name="Picture 1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649" y="5835947"/>
            <a:ext cx="35147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1164411"/>
              </p:ext>
            </p:extLst>
          </p:nvPr>
        </p:nvGraphicFramePr>
        <p:xfrm>
          <a:off x="4927600" y="2667000"/>
          <a:ext cx="914400" cy="179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85" name="Equation" r:id="rId9" imgW="914400" imgH="179640" progId="Equation.DSMT4">
                  <p:embed/>
                </p:oleObj>
              </mc:Choice>
              <mc:Fallback>
                <p:oleObj name="Equation" r:id="rId9" imgW="914400" imgH="179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927600" y="2667000"/>
                        <a:ext cx="914400" cy="1793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21274" y="975360"/>
            <a:ext cx="5301452" cy="308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9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4449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914400" y="1066800"/>
            <a:ext cx="44644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/>
              <a:t>Góc ôm các bánh đai.</a:t>
            </a:r>
            <a:endParaRPr lang="vi-VN" sz="2400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9115802"/>
              </p:ext>
            </p:extLst>
          </p:nvPr>
        </p:nvGraphicFramePr>
        <p:xfrm>
          <a:off x="2339752" y="1673746"/>
          <a:ext cx="3031875" cy="17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550" name="Equation" r:id="rId4" imgW="1396800" imgH="812520" progId="Equation.DSMT4">
                  <p:embed/>
                </p:oleObj>
              </mc:Choice>
              <mc:Fallback>
                <p:oleObj name="Equation" r:id="rId4" imgW="1396800" imgH="812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39752" y="1673746"/>
                        <a:ext cx="3031875" cy="1764000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838200" y="3608764"/>
            <a:ext cx="9361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smtClean="0"/>
              <a:t>Hay: </a:t>
            </a:r>
            <a:endParaRPr lang="vi-VN" sz="2500"/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1524096"/>
              </p:ext>
            </p:extLst>
          </p:nvPr>
        </p:nvGraphicFramePr>
        <p:xfrm>
          <a:off x="2312988" y="3962400"/>
          <a:ext cx="3830637" cy="176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551" name="Equation" r:id="rId6" imgW="1765080" imgH="812520" progId="Equation.DSMT4">
                  <p:embed/>
                </p:oleObj>
              </mc:Choice>
              <mc:Fallback>
                <p:oleObj name="Equation" r:id="rId6" imgW="1765080" imgH="8125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12988" y="3962400"/>
                        <a:ext cx="3830637" cy="176371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533400" y="6019800"/>
            <a:ext cx="6318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i="1" u="sng" err="1">
                <a:solidFill>
                  <a:srgbClr val="0033CC"/>
                </a:solidFill>
              </a:rPr>
              <a:t>Chú</a:t>
            </a:r>
            <a:r>
              <a:rPr lang="en-US" sz="2000" b="1" i="1" u="sng">
                <a:solidFill>
                  <a:srgbClr val="0033CC"/>
                </a:solidFill>
              </a:rPr>
              <a:t> ý: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i="1" err="1">
                <a:solidFill>
                  <a:srgbClr val="0033CC"/>
                </a:solidFill>
              </a:rPr>
              <a:t>Đối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i="1" err="1">
                <a:solidFill>
                  <a:srgbClr val="0033CC"/>
                </a:solidFill>
              </a:rPr>
              <a:t>với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i="1" err="1">
                <a:solidFill>
                  <a:srgbClr val="0033CC"/>
                </a:solidFill>
              </a:rPr>
              <a:t>đai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i="1" err="1">
                <a:solidFill>
                  <a:srgbClr val="0033CC"/>
                </a:solidFill>
              </a:rPr>
              <a:t>dẹt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b="1" i="1">
                <a:solidFill>
                  <a:srgbClr val="0033CC"/>
                </a:solidFill>
              </a:rPr>
              <a:t>α</a:t>
            </a:r>
            <a:r>
              <a:rPr lang="en-US" sz="2000" b="1" i="1" baseline="-25000">
                <a:solidFill>
                  <a:srgbClr val="0033CC"/>
                </a:solidFill>
              </a:rPr>
              <a:t>1</a:t>
            </a:r>
            <a:r>
              <a:rPr lang="en-US" sz="2000" b="1" i="1">
                <a:solidFill>
                  <a:srgbClr val="0033CC"/>
                </a:solidFill>
              </a:rPr>
              <a:t> ≥ 150</a:t>
            </a:r>
            <a:r>
              <a:rPr lang="en-US" sz="2000" b="1" i="1" baseline="30000">
                <a:solidFill>
                  <a:srgbClr val="0033CC"/>
                </a:solidFill>
              </a:rPr>
              <a:t>0</a:t>
            </a:r>
            <a:r>
              <a:rPr lang="en-US" sz="2000" i="1">
                <a:solidFill>
                  <a:srgbClr val="0033CC"/>
                </a:solidFill>
              </a:rPr>
              <a:t>, </a:t>
            </a:r>
            <a:r>
              <a:rPr lang="en-US" sz="2000" i="1" err="1">
                <a:solidFill>
                  <a:srgbClr val="0033CC"/>
                </a:solidFill>
              </a:rPr>
              <a:t>đai</a:t>
            </a:r>
            <a:r>
              <a:rPr lang="en-US" sz="2000" i="1">
                <a:solidFill>
                  <a:srgbClr val="0033CC"/>
                </a:solidFill>
              </a:rPr>
              <a:t> </a:t>
            </a:r>
            <a:r>
              <a:rPr lang="en-US" sz="2000" i="1" err="1">
                <a:solidFill>
                  <a:srgbClr val="0033CC"/>
                </a:solidFill>
              </a:rPr>
              <a:t>thang</a:t>
            </a:r>
            <a:r>
              <a:rPr lang="en-US" sz="2000" i="1">
                <a:solidFill>
                  <a:srgbClr val="0033CC"/>
                </a:solidFill>
              </a:rPr>
              <a:t>  </a:t>
            </a:r>
            <a:r>
              <a:rPr lang="en-US" sz="2000" b="1" i="1">
                <a:solidFill>
                  <a:srgbClr val="0033CC"/>
                </a:solidFill>
              </a:rPr>
              <a:t>α</a:t>
            </a:r>
            <a:r>
              <a:rPr lang="en-US" sz="2000" b="1" i="1" baseline="-25000">
                <a:solidFill>
                  <a:srgbClr val="0033CC"/>
                </a:solidFill>
              </a:rPr>
              <a:t>1</a:t>
            </a:r>
            <a:r>
              <a:rPr lang="en-US" sz="2000" b="1" i="1">
                <a:solidFill>
                  <a:srgbClr val="0033CC"/>
                </a:solidFill>
              </a:rPr>
              <a:t> ≥ 120</a:t>
            </a:r>
            <a:r>
              <a:rPr lang="en-US" sz="2000" b="1" i="1" baseline="30000">
                <a:solidFill>
                  <a:srgbClr val="0033CC"/>
                </a:solidFill>
              </a:rPr>
              <a:t>0</a:t>
            </a:r>
            <a:endParaRPr lang="en-US" sz="2000" b="1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46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4449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9504" y="4704546"/>
            <a:ext cx="44644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cs typeface="Times New Roman" pitchFamily="18" charset="0"/>
              </a:rPr>
              <a:t>Chiều dài đai L (</a:t>
            </a:r>
            <a:r>
              <a:rPr lang="en-US" sz="2400" i="1" smtClean="0">
                <a:cs typeface="Times New Roman" pitchFamily="18" charset="0"/>
              </a:rPr>
              <a:t>mm</a:t>
            </a:r>
            <a:r>
              <a:rPr lang="en-US" sz="2400" smtClean="0">
                <a:cs typeface="Times New Roman" pitchFamily="18" charset="0"/>
              </a:rPr>
              <a:t>)</a:t>
            </a:r>
            <a:endParaRPr lang="vi-VN" sz="2400">
              <a:cs typeface="Times New Roman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587805"/>
              </p:ext>
            </p:extLst>
          </p:nvPr>
        </p:nvGraphicFramePr>
        <p:xfrm>
          <a:off x="2195736" y="5491163"/>
          <a:ext cx="4244975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6" name="Equation" r:id="rId4" imgW="1955520" imgH="419040" progId="Equation.DSMT4">
                  <p:embed/>
                </p:oleObj>
              </mc:Choice>
              <mc:Fallback>
                <p:oleObj name="Equation" r:id="rId4" imgW="195552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95736" y="5491163"/>
                        <a:ext cx="4244975" cy="909637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0670" y="914400"/>
            <a:ext cx="6642660" cy="3868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6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686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 fontAlgn="base">
              <a:buFont typeface="+mj-lt"/>
              <a:buAutoNum type="romanUcPeriod" startAt="3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Thông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hình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học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3065601"/>
              </p:ext>
            </p:extLst>
          </p:nvPr>
        </p:nvGraphicFramePr>
        <p:xfrm>
          <a:off x="2613025" y="1143000"/>
          <a:ext cx="4244975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62" name="Equation" r:id="rId3" imgW="1955520" imgH="419040" progId="Equation.DSMT4">
                  <p:embed/>
                </p:oleObj>
              </mc:Choice>
              <mc:Fallback>
                <p:oleObj name="Equation" r:id="rId3" imgW="195552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13025" y="1143000"/>
                        <a:ext cx="4244975" cy="909637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90600" y="2304871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i="1">
                <a:latin typeface="+mj-lt"/>
                <a:cs typeface="Times New Roman" pitchFamily="18" charset="0"/>
              </a:rPr>
              <a:t>Đối với đai </a:t>
            </a:r>
            <a:r>
              <a:rPr lang="en-US" sz="2400" i="1" smtClean="0">
                <a:latin typeface="+mj-lt"/>
                <a:cs typeface="Times New Roman" pitchFamily="18" charset="0"/>
              </a:rPr>
              <a:t>dẹt </a:t>
            </a:r>
            <a:r>
              <a:rPr lang="en-US" sz="2400" i="1">
                <a:solidFill>
                  <a:srgbClr val="FF0000"/>
                </a:solidFill>
                <a:latin typeface="+mj-lt"/>
                <a:cs typeface="Times New Roman" pitchFamily="18" charset="0"/>
              </a:rPr>
              <a:t>L</a:t>
            </a:r>
            <a:r>
              <a:rPr lang="en-US" sz="2400" i="1">
                <a:latin typeface="+mj-lt"/>
                <a:cs typeface="Times New Roman" pitchFamily="18" charset="0"/>
              </a:rPr>
              <a:t> không cần chọn theo tiêu chuẩn. Đối với đai thang </a:t>
            </a:r>
            <a:r>
              <a:rPr lang="en-US" sz="2400" i="1">
                <a:solidFill>
                  <a:srgbClr val="FF0000"/>
                </a:solidFill>
                <a:latin typeface="+mj-lt"/>
                <a:cs typeface="Times New Roman" pitchFamily="18" charset="0"/>
              </a:rPr>
              <a:t>L</a:t>
            </a:r>
            <a:r>
              <a:rPr lang="en-US" sz="2400" i="1">
                <a:latin typeface="+mj-lt"/>
                <a:cs typeface="Times New Roman" pitchFamily="18" charset="0"/>
              </a:rPr>
              <a:t> phải chọn theo tiêu chuẩn </a:t>
            </a:r>
            <a:r>
              <a:rPr lang="en-US" sz="2400" i="1" smtClean="0">
                <a:latin typeface="+mj-lt"/>
                <a:cs typeface="Times New Roman" pitchFamily="18" charset="0"/>
              </a:rPr>
              <a:t>(</a:t>
            </a:r>
            <a:r>
              <a:rPr lang="en-US" sz="2400" i="1" err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L</a:t>
            </a:r>
            <a:r>
              <a:rPr lang="en-US" sz="2400" i="1" baseline="-25000" err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tc</a:t>
            </a:r>
            <a:r>
              <a:rPr lang="en-US" sz="2400" i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 &gt; </a:t>
            </a:r>
            <a:r>
              <a:rPr lang="en-US" sz="2400" i="1" err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L</a:t>
            </a:r>
            <a:r>
              <a:rPr lang="en-US" sz="2400" i="1" baseline="-25000" err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tính</a:t>
            </a:r>
            <a:r>
              <a:rPr lang="en-US" sz="2400" i="1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i="1" smtClean="0">
                <a:latin typeface="+mj-lt"/>
                <a:cs typeface="Times New Roman" pitchFamily="18" charset="0"/>
              </a:rPr>
              <a:t>). Sau đó </a:t>
            </a:r>
            <a:r>
              <a:rPr lang="en-US" sz="2400" i="1">
                <a:latin typeface="+mj-lt"/>
                <a:cs typeface="Times New Roman" pitchFamily="18" charset="0"/>
              </a:rPr>
              <a:t>tính lại khoảng cách trục </a:t>
            </a:r>
            <a:r>
              <a:rPr lang="en-US" sz="2400" i="1">
                <a:solidFill>
                  <a:srgbClr val="FF0000"/>
                </a:solidFill>
                <a:latin typeface="+mj-lt"/>
                <a:cs typeface="Times New Roman" pitchFamily="18" charset="0"/>
              </a:rPr>
              <a:t>a</a:t>
            </a:r>
            <a:r>
              <a:rPr lang="en-US" sz="2400" i="1">
                <a:latin typeface="+mj-lt"/>
                <a:cs typeface="Times New Roman" pitchFamily="18" charset="0"/>
              </a:rPr>
              <a:t> theo chiều dài tiêu </a:t>
            </a:r>
            <a:r>
              <a:rPr lang="en-US" sz="2400" i="1" err="1">
                <a:latin typeface="+mj-lt"/>
                <a:cs typeface="Times New Roman" pitchFamily="18" charset="0"/>
              </a:rPr>
              <a:t>chuẩn</a:t>
            </a:r>
            <a:r>
              <a:rPr lang="en-US" sz="2400" i="1" smtClean="0">
                <a:latin typeface="+mj-lt"/>
                <a:cs typeface="Times New Roman" pitchFamily="18" charset="0"/>
              </a:rPr>
              <a:t>.</a:t>
            </a:r>
            <a:endParaRPr lang="vi-VN" sz="2400" i="1">
              <a:latin typeface="+mj-lt"/>
              <a:cs typeface="Times New Roman" pitchFamily="18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358703"/>
              </p:ext>
            </p:extLst>
          </p:nvPr>
        </p:nvGraphicFramePr>
        <p:xfrm>
          <a:off x="3448050" y="3903960"/>
          <a:ext cx="2481263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63" name="Equation" r:id="rId5" imgW="1143000" imgH="444240" progId="Equation.DSMT4">
                  <p:embed/>
                </p:oleObj>
              </mc:Choice>
              <mc:Fallback>
                <p:oleObj name="Equation" r:id="rId5" imgW="114300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8050" y="3903960"/>
                        <a:ext cx="2481263" cy="9652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28575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1466506"/>
              </p:ext>
            </p:extLst>
          </p:nvPr>
        </p:nvGraphicFramePr>
        <p:xfrm>
          <a:off x="2413000" y="5310188"/>
          <a:ext cx="2646363" cy="85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64" name="Equation" r:id="rId7" imgW="1218960" imgH="393480" progId="Equation.DSMT4">
                  <p:embed/>
                </p:oleObj>
              </mc:Choice>
              <mc:Fallback>
                <p:oleObj name="Equation" r:id="rId7" imgW="12189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3000" y="5310188"/>
                        <a:ext cx="2646363" cy="8556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492658"/>
              </p:ext>
            </p:extLst>
          </p:nvPr>
        </p:nvGraphicFramePr>
        <p:xfrm>
          <a:off x="5808687" y="5309641"/>
          <a:ext cx="1571625" cy="85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965" name="Equation" r:id="rId9" imgW="723600" imgH="393480" progId="Equation.DSMT4">
                  <p:embed/>
                </p:oleObj>
              </mc:Choice>
              <mc:Fallback>
                <p:oleObj name="Equation" r:id="rId9" imgW="7236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08687" y="5309641"/>
                        <a:ext cx="1571625" cy="85566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067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6439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4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85800" y="106680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</a:rPr>
              <a:t>Vận</a:t>
            </a:r>
            <a:r>
              <a:rPr lang="en-US" sz="2800" b="1" smtClean="0">
                <a:solidFill>
                  <a:srgbClr val="0000FF"/>
                </a:solidFill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</a:rPr>
              <a:t>tốc</a:t>
            </a:r>
            <a:endParaRPr lang="en-US" sz="2800" b="1">
              <a:solidFill>
                <a:srgbClr val="0000FF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990600"/>
            <a:ext cx="4876800" cy="2256553"/>
          </a:xfrm>
          <a:prstGeom prst="rect">
            <a:avLst/>
          </a:prstGeom>
        </p:spPr>
      </p:pic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7944562"/>
              </p:ext>
            </p:extLst>
          </p:nvPr>
        </p:nvGraphicFramePr>
        <p:xfrm>
          <a:off x="2477021" y="3443400"/>
          <a:ext cx="1625803" cy="9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14"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77021" y="3443400"/>
                        <a:ext cx="1625803" cy="900000"/>
                      </a:xfrm>
                      <a:prstGeom prst="rect">
                        <a:avLst/>
                      </a:prstGeom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406776"/>
              </p:ext>
            </p:extLst>
          </p:nvPr>
        </p:nvGraphicFramePr>
        <p:xfrm>
          <a:off x="5629278" y="3443400"/>
          <a:ext cx="1651983" cy="9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615" name="Equation" r:id="rId6" imgW="723600" imgH="393480" progId="Equation.DSMT4">
                  <p:embed/>
                </p:oleObj>
              </mc:Choice>
              <mc:Fallback>
                <p:oleObj name="Equation" r:id="rId6" imgW="7236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9278" y="3443400"/>
                        <a:ext cx="1651983" cy="90000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457200" y="4648200"/>
            <a:ext cx="868680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Vận </a:t>
            </a:r>
            <a:r>
              <a:rPr lang="vi-VN" sz="2400"/>
              <a:t>tốc </a:t>
            </a:r>
            <a:r>
              <a:rPr lang="en-US" sz="2400" smtClean="0"/>
              <a:t>tốt</a:t>
            </a:r>
            <a:r>
              <a:rPr lang="vi-VN" sz="2400" smtClean="0"/>
              <a:t> </a:t>
            </a:r>
            <a:r>
              <a:rPr lang="vi-VN" sz="2400"/>
              <a:t>nhất nằm trong khoảng 20÷25 </a:t>
            </a:r>
            <a:r>
              <a:rPr lang="vi-VN" sz="2400" i="1"/>
              <a:t>m/s</a:t>
            </a:r>
            <a:r>
              <a:rPr lang="vi-VN" sz="2400"/>
              <a:t>. </a:t>
            </a:r>
            <a:endParaRPr lang="en-US" sz="2400" smtClean="0">
              <a:latin typeface="VNI-Helve" pitchFamily="2" charset="0"/>
            </a:endParaRPr>
          </a:p>
          <a:p>
            <a:pPr marL="342900" indent="-342900" algn="just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Vận tốc </a:t>
            </a:r>
            <a:r>
              <a:rPr lang="en-US" sz="2400" smtClean="0">
                <a:latin typeface="VNI-Helve" pitchFamily="2" charset="0"/>
              </a:rPr>
              <a:t>&gt;</a:t>
            </a:r>
            <a:r>
              <a:rPr lang="vi-VN" sz="2400" smtClean="0"/>
              <a:t>30 </a:t>
            </a:r>
            <a:r>
              <a:rPr lang="vi-VN" sz="2400" i="1"/>
              <a:t>m/s</a:t>
            </a:r>
            <a:r>
              <a:rPr lang="vi-VN" sz="2400"/>
              <a:t> xảy ra hiện tượng </a:t>
            </a:r>
            <a:r>
              <a:rPr lang="en-US" sz="2400"/>
              <a:t>d</a:t>
            </a:r>
            <a:r>
              <a:rPr lang="vi-VN" sz="2400" smtClean="0"/>
              <a:t>ao </a:t>
            </a:r>
            <a:r>
              <a:rPr lang="vi-VN" sz="2400"/>
              <a:t>động xoắn, tăng lực ly tâm, nóng dây đai , giảm tuổi thọ và hiệu suất bộ truyền</a:t>
            </a:r>
            <a:r>
              <a:rPr lang="vi-VN" sz="2400" smtClean="0"/>
              <a:t>.</a:t>
            </a:r>
            <a:endParaRPr lang="en-US" sz="2400" smtClean="0">
              <a:latin typeface="VNI-Helve" pitchFamily="2" charset="0"/>
            </a:endParaRPr>
          </a:p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vi-VN" sz="2400" smtClean="0"/>
              <a:t> </a:t>
            </a:r>
            <a:r>
              <a:rPr lang="vi-VN" sz="2400"/>
              <a:t>Vận tốc &lt; 5 </a:t>
            </a:r>
            <a:r>
              <a:rPr lang="vi-VN" sz="2400" i="1"/>
              <a:t>m/s</a:t>
            </a:r>
            <a:r>
              <a:rPr lang="vi-VN" sz="2400"/>
              <a:t> không nên dùng bộ truyền đai.</a:t>
            </a:r>
            <a:endParaRPr lang="en-US" sz="2400">
              <a:latin typeface="VNI-Helv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6439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4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85800" y="106680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</a:rPr>
              <a:t>Tỷ</a:t>
            </a:r>
            <a:r>
              <a:rPr lang="en-US" sz="2800" b="1" smtClean="0">
                <a:solidFill>
                  <a:srgbClr val="0000FF"/>
                </a:solidFill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</a:rPr>
              <a:t>số</a:t>
            </a:r>
            <a:r>
              <a:rPr lang="en-US" sz="2800" b="1" smtClean="0">
                <a:solidFill>
                  <a:srgbClr val="0000FF"/>
                </a:solidFill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</a:rPr>
              <a:t>truyền</a:t>
            </a:r>
            <a:endParaRPr lang="en-US" sz="2800" b="1">
              <a:solidFill>
                <a:srgbClr val="0000FF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1248647"/>
            <a:ext cx="4876800" cy="22565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14400" y="373380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Nếu đai không bị trượt (lý tưởng)</a:t>
            </a:r>
            <a:endParaRPr lang="vi-VN" sz="2400">
              <a:latin typeface="+mj-lt"/>
              <a:cs typeface="Times New Roman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451896"/>
              </p:ext>
            </p:extLst>
          </p:nvPr>
        </p:nvGraphicFramePr>
        <p:xfrm>
          <a:off x="533400" y="4711200"/>
          <a:ext cx="1050000" cy="108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71" name="Equation" r:id="rId4" imgW="444240" imgH="457200" progId="Equation.DSMT4">
                  <p:embed/>
                </p:oleObj>
              </mc:Choice>
              <mc:Fallback>
                <p:oleObj name="Equation" r:id="rId4" imgW="44424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400" y="4711200"/>
                        <a:ext cx="1050000" cy="1080000"/>
                      </a:xfrm>
                      <a:prstGeom prst="rect">
                        <a:avLst/>
                      </a:prstGeom>
                      <a:ln w="3810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881790"/>
              </p:ext>
            </p:extLst>
          </p:nvPr>
        </p:nvGraphicFramePr>
        <p:xfrm>
          <a:off x="2592363" y="5022600"/>
          <a:ext cx="989037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72" name="Equation" r:id="rId6" imgW="419040" imgH="228600" progId="Equation.DSMT4">
                  <p:embed/>
                </p:oleObj>
              </mc:Choice>
              <mc:Fallback>
                <p:oleObj name="Equation" r:id="rId6" imgW="41904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2363" y="5022600"/>
                        <a:ext cx="989037" cy="5400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2224020"/>
              </p:ext>
            </p:extLst>
          </p:nvPr>
        </p:nvGraphicFramePr>
        <p:xfrm>
          <a:off x="4477444" y="5022600"/>
          <a:ext cx="1618556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73" name="Equation" r:id="rId8" imgW="685800" imgH="228600" progId="Equation.DSMT4">
                  <p:embed/>
                </p:oleObj>
              </mc:Choice>
              <mc:Fallback>
                <p:oleObj name="Equation" r:id="rId8" imgW="68580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7444" y="5022600"/>
                        <a:ext cx="1618556" cy="5400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9999906"/>
              </p:ext>
            </p:extLst>
          </p:nvPr>
        </p:nvGraphicFramePr>
        <p:xfrm>
          <a:off x="7126287" y="4819650"/>
          <a:ext cx="1712913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974" name="Equation" r:id="rId10" imgW="761760" imgH="431640" progId="Equation.DSMT4">
                  <p:embed/>
                </p:oleObj>
              </mc:Choice>
              <mc:Fallback>
                <p:oleObj name="Equation" r:id="rId10" imgW="761760" imgH="4316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6287" y="4819650"/>
                        <a:ext cx="1712913" cy="97155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ight Arrow 3"/>
          <p:cNvSpPr/>
          <p:nvPr/>
        </p:nvSpPr>
        <p:spPr bwMode="auto">
          <a:xfrm>
            <a:off x="1676400" y="5105400"/>
            <a:ext cx="756000" cy="396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2" name="Right Arrow 21"/>
          <p:cNvSpPr/>
          <p:nvPr/>
        </p:nvSpPr>
        <p:spPr bwMode="auto">
          <a:xfrm>
            <a:off x="3663600" y="5105400"/>
            <a:ext cx="756000" cy="396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7" name="Left-Right Arrow 6"/>
          <p:cNvSpPr/>
          <p:nvPr/>
        </p:nvSpPr>
        <p:spPr bwMode="auto">
          <a:xfrm>
            <a:off x="6182400" y="5105400"/>
            <a:ext cx="864000" cy="396000"/>
          </a:xfrm>
          <a:prstGeom prst="left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33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0" grpId="0"/>
      <p:bldP spid="4" grpId="0" animBg="1"/>
      <p:bldP spid="22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6439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4"/>
            </a:pP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Vận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tốc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tỷ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số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85800" y="106680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Tỷ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số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1248647"/>
            <a:ext cx="4876800" cy="22565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14400" y="3581400"/>
            <a:ext cx="807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Nếu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đai</a:t>
            </a:r>
            <a:r>
              <a:rPr lang="en-US" sz="2400" smtClean="0">
                <a:latin typeface="+mj-lt"/>
                <a:cs typeface="Times New Roman" pitchFamily="18" charset="0"/>
              </a:rPr>
              <a:t> bị trượt ( </a:t>
            </a:r>
            <a:r>
              <a:rPr lang="en-US" sz="2400" err="1" smtClean="0">
                <a:latin typeface="+mj-lt"/>
                <a:cs typeface="Times New Roman" pitchFamily="18" charset="0"/>
              </a:rPr>
              <a:t>trường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hợp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thực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tế</a:t>
            </a:r>
            <a:r>
              <a:rPr lang="en-US" sz="2400" smtClean="0">
                <a:latin typeface="+mj-lt"/>
                <a:cs typeface="Times New Roman" pitchFamily="18" charset="0"/>
              </a:rPr>
              <a:t>)</a:t>
            </a:r>
            <a:endParaRPr lang="vi-VN" sz="2400">
              <a:latin typeface="+mj-lt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 bwMode="auto">
          <a:xfrm>
            <a:off x="1600200" y="4662488"/>
            <a:ext cx="720000" cy="360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2" name="Right Arrow 21"/>
          <p:cNvSpPr/>
          <p:nvPr/>
        </p:nvSpPr>
        <p:spPr bwMode="auto">
          <a:xfrm>
            <a:off x="3352800" y="4609388"/>
            <a:ext cx="756000" cy="396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7" name="Left-Right Arrow 6"/>
          <p:cNvSpPr/>
          <p:nvPr/>
        </p:nvSpPr>
        <p:spPr bwMode="auto">
          <a:xfrm>
            <a:off x="5715000" y="4572000"/>
            <a:ext cx="864000" cy="396000"/>
          </a:xfrm>
          <a:prstGeom prst="left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689440"/>
              </p:ext>
            </p:extLst>
          </p:nvPr>
        </p:nvGraphicFramePr>
        <p:xfrm>
          <a:off x="533400" y="4267200"/>
          <a:ext cx="1047750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76" name="Equation" r:id="rId4" imgW="444240" imgH="457200" progId="Equation.DSMT4">
                  <p:embed/>
                </p:oleObj>
              </mc:Choice>
              <mc:Fallback>
                <p:oleObj name="Equation" r:id="rId4" imgW="444240" imgH="457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267200"/>
                        <a:ext cx="1047750" cy="108108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0091323"/>
              </p:ext>
            </p:extLst>
          </p:nvPr>
        </p:nvGraphicFramePr>
        <p:xfrm>
          <a:off x="2438400" y="4572000"/>
          <a:ext cx="85725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77" name="Equation" r:id="rId6" imgW="419040" imgH="228600" progId="Equation.DSMT4">
                  <p:embed/>
                </p:oleObj>
              </mc:Choice>
              <mc:Fallback>
                <p:oleObj name="Equation" r:id="rId6" imgW="419040" imgH="228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572000"/>
                        <a:ext cx="857250" cy="46831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4529567"/>
              </p:ext>
            </p:extLst>
          </p:nvPr>
        </p:nvGraphicFramePr>
        <p:xfrm>
          <a:off x="4191000" y="4572000"/>
          <a:ext cx="1485900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78" name="Equation" r:id="rId8" imgW="787320" imgH="228600" progId="Equation.DSMT4">
                  <p:embed/>
                </p:oleObj>
              </mc:Choice>
              <mc:Fallback>
                <p:oleObj name="Equation" r:id="rId8" imgW="787320" imgH="2286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4572000"/>
                        <a:ext cx="1485900" cy="43338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2266075"/>
              </p:ext>
            </p:extLst>
          </p:nvPr>
        </p:nvGraphicFramePr>
        <p:xfrm>
          <a:off x="6705600" y="4495800"/>
          <a:ext cx="2182813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79" name="Equation" r:id="rId10" imgW="1066680" imgH="228600" progId="Equation.DSMT4">
                  <p:embed/>
                </p:oleObj>
              </mc:Choice>
              <mc:Fallback>
                <p:oleObj name="Equation" r:id="rId10" imgW="1066680" imgH="2286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600" y="4495800"/>
                        <a:ext cx="2182813" cy="468312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2243421"/>
              </p:ext>
            </p:extLst>
          </p:nvPr>
        </p:nvGraphicFramePr>
        <p:xfrm>
          <a:off x="6756400" y="5410200"/>
          <a:ext cx="22352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80" name="Equation" r:id="rId12" imgW="1117440" imgH="431640" progId="Equation.DSMT4">
                  <p:embed/>
                </p:oleObj>
              </mc:Choice>
              <mc:Fallback>
                <p:oleObj name="Equation" r:id="rId12" imgW="1117440" imgH="43164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6400" y="5410200"/>
                        <a:ext cx="2235200" cy="8636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Left-Right Arrow 22"/>
          <p:cNvSpPr/>
          <p:nvPr/>
        </p:nvSpPr>
        <p:spPr bwMode="auto">
          <a:xfrm>
            <a:off x="5765400" y="5623800"/>
            <a:ext cx="864000" cy="396000"/>
          </a:xfrm>
          <a:prstGeom prst="left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815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nimBg="1"/>
      <p:bldP spid="22" grpId="0" animBg="1"/>
      <p:bldP spid="7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90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backgroundMark x1="31299" y1="59761" x2="31299" y2="597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528" y="1867128"/>
            <a:ext cx="3934472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8200" y="4005064"/>
            <a:ext cx="6446602" cy="2308324"/>
          </a:xfrm>
          <a:prstGeom prst="rect">
            <a:avLst/>
          </a:prstGeom>
          <a:noFill/>
          <a:ln>
            <a:solidFill>
              <a:schemeClr val="accent1">
                <a:alpha val="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Khi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căng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đai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xuất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hiện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lực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căng</a:t>
            </a:r>
            <a:r>
              <a:rPr lang="en-US" sz="2400" smtClean="0">
                <a:latin typeface="+mj-lt"/>
                <a:cs typeface="Times New Roman" pitchFamily="18" charset="0"/>
              </a:rPr>
              <a:t> ban </a:t>
            </a:r>
            <a:r>
              <a:rPr lang="en-US" sz="2400" err="1" smtClean="0">
                <a:latin typeface="+mj-lt"/>
                <a:cs typeface="Times New Roman" pitchFamily="18" charset="0"/>
              </a:rPr>
              <a:t>đầu</a:t>
            </a:r>
            <a:endParaRPr lang="en-US" sz="2400" smtClean="0">
              <a:latin typeface="+mj-lt"/>
              <a:cs typeface="Times New Roman" pitchFamily="18" charset="0"/>
            </a:endParaRPr>
          </a:p>
          <a:p>
            <a:endParaRPr lang="en-US" sz="2400" smtClean="0">
              <a:latin typeface="+mj-lt"/>
              <a:cs typeface="Times New Roman" pitchFamily="18" charset="0"/>
            </a:endParaRPr>
          </a:p>
          <a:p>
            <a:endParaRPr lang="en-US" sz="2400" smtClean="0">
              <a:latin typeface="+mj-lt"/>
              <a:cs typeface="Times New Roman" pitchFamily="18" charset="0"/>
            </a:endParaRPr>
          </a:p>
          <a:p>
            <a:endParaRPr lang="en-US" sz="2400">
              <a:latin typeface="+mj-lt"/>
              <a:cs typeface="Times New Roman" pitchFamily="18" charset="0"/>
            </a:endParaRPr>
          </a:p>
          <a:p>
            <a:endParaRPr lang="en-US" sz="2400" smtClean="0">
              <a:latin typeface="+mj-lt"/>
              <a:cs typeface="Times New Roman" pitchFamily="18" charset="0"/>
            </a:endParaRPr>
          </a:p>
          <a:p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     </a:t>
            </a:r>
            <a:r>
              <a:rPr lang="en-US" sz="2400" i="1" err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Đai</a:t>
            </a:r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dẹt</a:t>
            </a:r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:                        </a:t>
            </a:r>
            <a:r>
              <a:rPr lang="en-US" sz="2400" i="1" err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Đai</a:t>
            </a:r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thang</a:t>
            </a:r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: 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0898902"/>
              </p:ext>
            </p:extLst>
          </p:nvPr>
        </p:nvGraphicFramePr>
        <p:xfrm>
          <a:off x="2667000" y="5877520"/>
          <a:ext cx="15017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67" name="Equation" r:id="rId5" imgW="838080" imgH="241200" progId="Equation.DSMT4">
                  <p:embed/>
                </p:oleObj>
              </mc:Choice>
              <mc:Fallback>
                <p:oleObj name="Equation" r:id="rId5" imgW="8380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877520"/>
                        <a:ext cx="150177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3233087"/>
              </p:ext>
            </p:extLst>
          </p:nvPr>
        </p:nvGraphicFramePr>
        <p:xfrm>
          <a:off x="3222625" y="4959350"/>
          <a:ext cx="1462088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68" name="Equation" r:id="rId7" imgW="634680" imgH="228600" progId="Equation.DSMT4">
                  <p:embed/>
                </p:oleObj>
              </mc:Choice>
              <mc:Fallback>
                <p:oleObj name="Equation" r:id="rId7" imgW="6346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2625" y="4959350"/>
                        <a:ext cx="1462088" cy="52705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4004142"/>
              </p:ext>
            </p:extLst>
          </p:nvPr>
        </p:nvGraphicFramePr>
        <p:xfrm>
          <a:off x="5889625" y="5877520"/>
          <a:ext cx="15017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69" name="Equation" r:id="rId9" imgW="838080" imgH="241200" progId="Equation.DSMT4">
                  <p:embed/>
                </p:oleObj>
              </mc:Choice>
              <mc:Fallback>
                <p:oleObj name="Equation" r:id="rId9" imgW="83808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9625" y="5877520"/>
                        <a:ext cx="150177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7513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90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backgroundMark x1="31299" y1="59761" x2="31299" y2="597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1867128"/>
            <a:ext cx="3643028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751" y="1828800"/>
            <a:ext cx="3939751" cy="18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90600" y="4094946"/>
            <a:ext cx="5760640" cy="477054"/>
          </a:xfrm>
          <a:prstGeom prst="rect">
            <a:avLst/>
          </a:prstGeom>
          <a:noFill/>
          <a:ln>
            <a:solidFill>
              <a:schemeClr val="accent1">
                <a:alpha val="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Khi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bộ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truyền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làm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việc</a:t>
            </a:r>
            <a:r>
              <a:rPr lang="en-US" sz="2400" smtClean="0">
                <a:latin typeface="+mj-lt"/>
                <a:cs typeface="Times New Roman" pitchFamily="18" charset="0"/>
              </a:rPr>
              <a:t>:    </a:t>
            </a:r>
            <a:endParaRPr lang="en-US" sz="2400">
              <a:latin typeface="+mj-lt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91208" y="4648200"/>
            <a:ext cx="7878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err="1">
                <a:latin typeface="+mj-lt"/>
                <a:cs typeface="Times New Roman" pitchFamily="18" charset="0"/>
              </a:rPr>
              <a:t>Trên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nhánh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căng</a:t>
            </a:r>
            <a:r>
              <a:rPr lang="en-US" sz="2400">
                <a:latin typeface="+mj-lt"/>
                <a:cs typeface="Times New Roman" pitchFamily="18" charset="0"/>
              </a:rPr>
              <a:t>: </a:t>
            </a:r>
            <a:r>
              <a:rPr lang="en-US" sz="2400" smtClean="0">
                <a:latin typeface="+mj-lt"/>
                <a:cs typeface="Times New Roman" pitchFamily="18" charset="0"/>
              </a:rPr>
              <a:t>  F</a:t>
            </a:r>
            <a:r>
              <a:rPr lang="en-US" sz="2400" baseline="-25000" smtClean="0">
                <a:latin typeface="+mj-lt"/>
                <a:cs typeface="Times New Roman" pitchFamily="18" charset="0"/>
              </a:rPr>
              <a:t>0</a:t>
            </a:r>
            <a:r>
              <a:rPr lang="en-US" sz="2400" smtClean="0">
                <a:latin typeface="+mj-lt"/>
                <a:cs typeface="Times New Roman" pitchFamily="18" charset="0"/>
              </a:rPr>
              <a:t>         F­</a:t>
            </a:r>
            <a:r>
              <a:rPr lang="en-US" sz="2400" baseline="-25000" smtClean="0">
                <a:latin typeface="+mj-lt"/>
                <a:cs typeface="Times New Roman" pitchFamily="18" charset="0"/>
              </a:rPr>
              <a:t>1</a:t>
            </a:r>
            <a:r>
              <a:rPr lang="en-US" sz="2400" baseline="-25000">
                <a:latin typeface="+mj-lt"/>
                <a:cs typeface="Times New Roman" pitchFamily="18" charset="0"/>
              </a:rPr>
              <a:t>­</a:t>
            </a:r>
            <a:r>
              <a:rPr lang="en-US" sz="2400">
                <a:latin typeface="+mj-lt"/>
                <a:cs typeface="Times New Roman" pitchFamily="18" charset="0"/>
              </a:rPr>
              <a:t>: </a:t>
            </a:r>
            <a:r>
              <a:rPr lang="en-US" sz="2400" err="1">
                <a:latin typeface="+mj-lt"/>
                <a:cs typeface="Times New Roman" pitchFamily="18" charset="0"/>
              </a:rPr>
              <a:t>lực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trên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nhánh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căng</a:t>
            </a:r>
            <a:r>
              <a:rPr lang="en-US" sz="2400" smtClean="0">
                <a:latin typeface="+mj-lt"/>
                <a:cs typeface="Times New Roman" pitchFamily="18" charset="0"/>
              </a:rPr>
              <a:t>.</a:t>
            </a:r>
          </a:p>
          <a:p>
            <a:pPr lvl="0"/>
            <a:r>
              <a:rPr lang="en-US" sz="2400" smtClean="0">
                <a:latin typeface="+mj-lt"/>
                <a:cs typeface="Times New Roman" pitchFamily="18" charset="0"/>
              </a:rPr>
              <a:t>                                                                                                     </a:t>
            </a: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err="1" smtClean="0">
                <a:latin typeface="+mj-lt"/>
                <a:cs typeface="Times New Roman" pitchFamily="18" charset="0"/>
              </a:rPr>
              <a:t>Trên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nhánh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chùng</a:t>
            </a:r>
            <a:r>
              <a:rPr lang="en-US" sz="2400">
                <a:latin typeface="+mj-lt"/>
                <a:cs typeface="Times New Roman" pitchFamily="18" charset="0"/>
              </a:rPr>
              <a:t>: F</a:t>
            </a:r>
            <a:r>
              <a:rPr lang="en-US" sz="2400" baseline="-25000">
                <a:latin typeface="+mj-lt"/>
                <a:cs typeface="Times New Roman" pitchFamily="18" charset="0"/>
              </a:rPr>
              <a:t>0 </a:t>
            </a:r>
            <a:r>
              <a:rPr lang="en-US" sz="2400">
                <a:latin typeface="+mj-lt"/>
                <a:cs typeface="Times New Roman" pitchFamily="18" charset="0"/>
              </a:rPr>
              <a:t>        </a:t>
            </a:r>
            <a:r>
              <a:rPr lang="en-US" sz="2400" smtClean="0">
                <a:latin typeface="+mj-lt"/>
                <a:cs typeface="Times New Roman" pitchFamily="18" charset="0"/>
              </a:rPr>
              <a:t> F­</a:t>
            </a:r>
            <a:r>
              <a:rPr lang="en-US" sz="2400" baseline="-25000" smtClean="0">
                <a:latin typeface="+mj-lt"/>
                <a:cs typeface="Times New Roman" pitchFamily="18" charset="0"/>
              </a:rPr>
              <a:t>2</a:t>
            </a:r>
            <a:r>
              <a:rPr lang="en-US" sz="2400" baseline="-25000">
                <a:latin typeface="+mj-lt"/>
                <a:cs typeface="Times New Roman" pitchFamily="18" charset="0"/>
              </a:rPr>
              <a:t>­</a:t>
            </a:r>
            <a:r>
              <a:rPr lang="en-US" sz="2400">
                <a:latin typeface="+mj-lt"/>
                <a:cs typeface="Times New Roman" pitchFamily="18" charset="0"/>
              </a:rPr>
              <a:t> : </a:t>
            </a:r>
            <a:r>
              <a:rPr lang="en-US" sz="2400" err="1">
                <a:latin typeface="+mj-lt"/>
                <a:cs typeface="Times New Roman" pitchFamily="18" charset="0"/>
              </a:rPr>
              <a:t>lực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trên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nhánh</a:t>
            </a:r>
            <a:r>
              <a:rPr lang="en-US" sz="2400">
                <a:latin typeface="+mj-lt"/>
                <a:cs typeface="Times New Roman" pitchFamily="18" charset="0"/>
              </a:rPr>
              <a:t> </a:t>
            </a:r>
            <a:r>
              <a:rPr lang="en-US" sz="2400" err="1">
                <a:latin typeface="+mj-lt"/>
                <a:cs typeface="Times New Roman" pitchFamily="18" charset="0"/>
              </a:rPr>
              <a:t>chùng</a:t>
            </a:r>
            <a:r>
              <a:rPr lang="en-US" sz="2400" smtClean="0">
                <a:latin typeface="+mj-lt"/>
                <a:cs typeface="Times New Roman" pitchFamily="18" charset="0"/>
              </a:rPr>
              <a:t>.</a:t>
            </a:r>
            <a:endParaRPr lang="en-US" sz="2400">
              <a:latin typeface="+mj-lt"/>
              <a:cs typeface="Times New Roman" pitchFamily="18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4800600" y="4781729"/>
            <a:ext cx="468052" cy="14401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783596" y="5586477"/>
            <a:ext cx="468052" cy="1858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28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90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2209800"/>
            <a:ext cx="8216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/>
              <a:t>Do </a:t>
            </a:r>
            <a:r>
              <a:rPr lang="en-US" sz="2400" err="1"/>
              <a:t>chiều</a:t>
            </a:r>
            <a:r>
              <a:rPr lang="en-US" sz="2400"/>
              <a:t> </a:t>
            </a:r>
            <a:r>
              <a:rPr lang="en-US" sz="2400" err="1"/>
              <a:t>dài</a:t>
            </a:r>
            <a:r>
              <a:rPr lang="en-US" sz="2400"/>
              <a:t> </a:t>
            </a:r>
            <a:r>
              <a:rPr lang="en-US" sz="2400" i="1">
                <a:solidFill>
                  <a:srgbClr val="FF0000"/>
                </a:solidFill>
              </a:rPr>
              <a:t>L</a:t>
            </a:r>
            <a:r>
              <a:rPr lang="en-US" sz="2400"/>
              <a:t> </a:t>
            </a:r>
            <a:r>
              <a:rPr lang="en-US" sz="2400" err="1"/>
              <a:t>không</a:t>
            </a:r>
            <a:r>
              <a:rPr lang="en-US" sz="2400"/>
              <a:t> </a:t>
            </a:r>
            <a:r>
              <a:rPr lang="en-US" sz="2400" err="1"/>
              <a:t>thay</a:t>
            </a:r>
            <a:r>
              <a:rPr lang="en-US" sz="2400"/>
              <a:t> </a:t>
            </a:r>
            <a:r>
              <a:rPr lang="en-US" sz="2400" err="1"/>
              <a:t>đổi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chịu</a:t>
            </a:r>
            <a:r>
              <a:rPr lang="en-US" sz="2400"/>
              <a:t> </a:t>
            </a:r>
            <a:r>
              <a:rPr lang="en-US" sz="2400" err="1"/>
              <a:t>tải</a:t>
            </a:r>
            <a:r>
              <a:rPr lang="en-US" sz="2400"/>
              <a:t> </a:t>
            </a:r>
            <a:r>
              <a:rPr lang="en-US" sz="2400" err="1"/>
              <a:t>trọng</a:t>
            </a:r>
            <a:r>
              <a:rPr lang="en-US" sz="2400"/>
              <a:t> </a:t>
            </a:r>
            <a:r>
              <a:rPr lang="en-US" sz="2400" err="1"/>
              <a:t>nên</a:t>
            </a:r>
            <a:r>
              <a:rPr lang="en-US" sz="2400"/>
              <a:t> </a:t>
            </a:r>
            <a:r>
              <a:rPr lang="en-US" sz="2400" err="1"/>
              <a:t>độ</a:t>
            </a:r>
            <a:r>
              <a:rPr lang="en-US" sz="2400"/>
              <a:t> co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giản</a:t>
            </a:r>
            <a:r>
              <a:rPr lang="en-US" sz="2400"/>
              <a:t> </a:t>
            </a:r>
            <a:r>
              <a:rPr lang="en-US" sz="2400" i="1">
                <a:solidFill>
                  <a:srgbClr val="FF0000"/>
                </a:solidFill>
              </a:rPr>
              <a:t>ΔF</a:t>
            </a:r>
            <a:r>
              <a:rPr lang="en-US" sz="2400"/>
              <a:t> </a:t>
            </a:r>
            <a:r>
              <a:rPr lang="en-US" sz="2400" err="1"/>
              <a:t>trên</a:t>
            </a:r>
            <a:r>
              <a:rPr lang="en-US" sz="2400"/>
              <a:t> </a:t>
            </a:r>
            <a:r>
              <a:rPr lang="en-US" sz="2400" err="1"/>
              <a:t>hai</a:t>
            </a:r>
            <a:r>
              <a:rPr lang="en-US" sz="2400"/>
              <a:t> </a:t>
            </a:r>
            <a:r>
              <a:rPr lang="en-US" sz="2400" err="1"/>
              <a:t>nhánh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bằng</a:t>
            </a:r>
            <a:r>
              <a:rPr lang="en-US" sz="2400"/>
              <a:t> </a:t>
            </a:r>
            <a:r>
              <a:rPr lang="en-US" sz="2400" err="1"/>
              <a:t>nhau</a:t>
            </a:r>
            <a:r>
              <a:rPr lang="en-US" sz="2400"/>
              <a:t>: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352186"/>
              </p:ext>
            </p:extLst>
          </p:nvPr>
        </p:nvGraphicFramePr>
        <p:xfrm>
          <a:off x="2069700" y="3505200"/>
          <a:ext cx="1631250" cy="9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89" name="Equation" r:id="rId4" imgW="825500" imgH="457200" progId="Equation.DSMT4">
                  <p:embed/>
                </p:oleObj>
              </mc:Choice>
              <mc:Fallback>
                <p:oleObj name="Equation" r:id="rId4" imgW="825500" imgH="4572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9700" y="3505200"/>
                        <a:ext cx="1631250" cy="900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ight Arrow 7"/>
          <p:cNvSpPr/>
          <p:nvPr/>
        </p:nvSpPr>
        <p:spPr bwMode="auto">
          <a:xfrm>
            <a:off x="3886200" y="3810000"/>
            <a:ext cx="990600" cy="381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6444806"/>
              </p:ext>
            </p:extLst>
          </p:nvPr>
        </p:nvGraphicFramePr>
        <p:xfrm>
          <a:off x="5131800" y="3733800"/>
          <a:ext cx="1872000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90" name="Equation" r:id="rId6" imgW="825480" imgH="228600" progId="Equation.DSMT4">
                  <p:embed/>
                </p:oleObj>
              </mc:Choice>
              <mc:Fallback>
                <p:oleObj name="Equation" r:id="rId6" imgW="82548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1800" y="3733800"/>
                        <a:ext cx="1872000" cy="540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990600" y="4800600"/>
            <a:ext cx="703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Điều</a:t>
            </a:r>
            <a:r>
              <a:rPr lang="en-US" sz="2400"/>
              <a:t> </a:t>
            </a:r>
            <a:r>
              <a:rPr lang="en-US" sz="2400" err="1"/>
              <a:t>kiện</a:t>
            </a:r>
            <a:r>
              <a:rPr lang="en-US" sz="2400"/>
              <a:t> </a:t>
            </a:r>
            <a:r>
              <a:rPr lang="en-US" sz="2400" err="1"/>
              <a:t>cân</a:t>
            </a:r>
            <a:r>
              <a:rPr lang="en-US" sz="2400"/>
              <a:t> </a:t>
            </a:r>
            <a:r>
              <a:rPr lang="en-US" sz="2400" err="1"/>
              <a:t>bằng</a:t>
            </a:r>
            <a:r>
              <a:rPr lang="en-US" sz="2400"/>
              <a:t> moment </a:t>
            </a:r>
            <a:r>
              <a:rPr lang="en-US" sz="2400" err="1"/>
              <a:t>xoắn</a:t>
            </a:r>
            <a:r>
              <a:rPr lang="en-US" sz="2400"/>
              <a:t> </a:t>
            </a:r>
            <a:r>
              <a:rPr lang="en-US" sz="2400" err="1"/>
              <a:t>trên</a:t>
            </a:r>
            <a:r>
              <a:rPr lang="en-US" sz="2400"/>
              <a:t> </a:t>
            </a:r>
            <a:r>
              <a:rPr lang="en-US" sz="2400" err="1"/>
              <a:t>trục</a:t>
            </a:r>
            <a:r>
              <a:rPr lang="en-US" sz="2400"/>
              <a:t> 1: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0654947"/>
              </p:ext>
            </p:extLst>
          </p:nvPr>
        </p:nvGraphicFramePr>
        <p:xfrm>
          <a:off x="1458913" y="5562600"/>
          <a:ext cx="33829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91" name="Equation" r:id="rId8" imgW="1841400" imgH="393480" progId="Equation.DSMT4">
                  <p:embed/>
                </p:oleObj>
              </mc:Choice>
              <mc:Fallback>
                <p:oleObj name="Equation" r:id="rId8" imgW="1841400" imgH="39348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8913" y="5562600"/>
                        <a:ext cx="3382962" cy="720725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ight Arrow 18"/>
          <p:cNvSpPr/>
          <p:nvPr/>
        </p:nvSpPr>
        <p:spPr bwMode="auto">
          <a:xfrm>
            <a:off x="5181600" y="5713925"/>
            <a:ext cx="990600" cy="381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0636033"/>
              </p:ext>
            </p:extLst>
          </p:nvPr>
        </p:nvGraphicFramePr>
        <p:xfrm>
          <a:off x="6477000" y="5637725"/>
          <a:ext cx="1641600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992" name="Equation" r:id="rId10" imgW="723586" imgH="228501" progId="Equation.DSMT4">
                  <p:embed/>
                </p:oleObj>
              </mc:Choice>
              <mc:Fallback>
                <p:oleObj name="Equation" r:id="rId10" imgW="723586" imgH="228501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5637725"/>
                        <a:ext cx="1641600" cy="540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/>
          <p:cNvSpPr/>
          <p:nvPr/>
        </p:nvSpPr>
        <p:spPr>
          <a:xfrm>
            <a:off x="990600" y="1595735"/>
            <a:ext cx="4267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2400" b="1" smtClean="0">
                <a:solidFill>
                  <a:srgbClr val="0000FF"/>
                </a:solidFill>
              </a:rPr>
              <a:t>Lực </a:t>
            </a:r>
            <a:r>
              <a:rPr lang="en-US" sz="2400" b="1" err="1" smtClean="0">
                <a:solidFill>
                  <a:srgbClr val="0000FF"/>
                </a:solidFill>
              </a:rPr>
              <a:t>tác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dụng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lên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dây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đai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2643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6" grpId="0"/>
      <p:bldP spid="19" grpId="0" animBg="1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14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510201"/>
              </p:ext>
            </p:extLst>
          </p:nvPr>
        </p:nvGraphicFramePr>
        <p:xfrm>
          <a:off x="1633538" y="2057400"/>
          <a:ext cx="1871662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2" name="Equation" r:id="rId3" imgW="825480" imgH="228600" progId="Equation.DSMT4">
                  <p:embed/>
                </p:oleObj>
              </mc:Choice>
              <mc:Fallback>
                <p:oleObj name="Equation" r:id="rId3" imgW="825480" imgH="2286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3538" y="2057400"/>
                        <a:ext cx="1871662" cy="5397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3764292"/>
              </p:ext>
            </p:extLst>
          </p:nvPr>
        </p:nvGraphicFramePr>
        <p:xfrm>
          <a:off x="1600200" y="3109910"/>
          <a:ext cx="1836000" cy="6254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3" name="Equation" r:id="rId5" imgW="698400" imgH="228600" progId="Equation.DSMT4">
                  <p:embed/>
                </p:oleObj>
              </mc:Choice>
              <mc:Fallback>
                <p:oleObj name="Equation" r:id="rId5" imgW="698400" imgH="228600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3109910"/>
                        <a:ext cx="1836000" cy="625494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1059241"/>
              </p:ext>
            </p:extLst>
          </p:nvPr>
        </p:nvGraphicFramePr>
        <p:xfrm>
          <a:off x="5118100" y="2057400"/>
          <a:ext cx="2268000" cy="178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4" name="Equation" r:id="rId7" imgW="774360" imgH="812520" progId="Equation.DSMT4">
                  <p:embed/>
                </p:oleObj>
              </mc:Choice>
              <mc:Fallback>
                <p:oleObj name="Equation" r:id="rId7" imgW="774360" imgH="81252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8100" y="2057400"/>
                        <a:ext cx="2268000" cy="17845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 cmpd="sng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ight Arrow 21"/>
          <p:cNvSpPr/>
          <p:nvPr/>
        </p:nvSpPr>
        <p:spPr bwMode="auto">
          <a:xfrm>
            <a:off x="3810000" y="2743200"/>
            <a:ext cx="990600" cy="381000"/>
          </a:xfrm>
          <a:prstGeom prst="rightArrow">
            <a:avLst/>
          </a:prstGeom>
          <a:solidFill>
            <a:srgbClr val="FF0000"/>
          </a:solidFill>
          <a:ln w="12700" cap="sq" cmpd="sng" algn="ctr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01700" y="3957935"/>
            <a:ext cx="8242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Công</a:t>
            </a:r>
            <a:r>
              <a:rPr lang="en-US" sz="2400"/>
              <a:t> </a:t>
            </a:r>
            <a:r>
              <a:rPr lang="en-US" sz="2400" err="1"/>
              <a:t>thức</a:t>
            </a:r>
            <a:r>
              <a:rPr lang="en-US" sz="2400"/>
              <a:t> Euler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không</a:t>
            </a:r>
            <a:r>
              <a:rPr lang="en-US" sz="2400"/>
              <a:t> </a:t>
            </a:r>
            <a:r>
              <a:rPr lang="en-US" sz="2400" err="1"/>
              <a:t>tính</a:t>
            </a:r>
            <a:r>
              <a:rPr lang="en-US" sz="2400"/>
              <a:t> </a:t>
            </a:r>
            <a:r>
              <a:rPr lang="en-US" sz="2400" err="1"/>
              <a:t>đến</a:t>
            </a:r>
            <a:r>
              <a:rPr lang="en-US" sz="2400"/>
              <a:t> </a:t>
            </a:r>
            <a:r>
              <a:rPr lang="en-US" sz="2400" err="1"/>
              <a:t>lực</a:t>
            </a:r>
            <a:r>
              <a:rPr lang="en-US" sz="2400"/>
              <a:t> </a:t>
            </a:r>
            <a:r>
              <a:rPr lang="en-US" sz="2400" err="1"/>
              <a:t>quán</a:t>
            </a:r>
            <a:r>
              <a:rPr lang="en-US" sz="2400"/>
              <a:t> </a:t>
            </a:r>
            <a:r>
              <a:rPr lang="en-US" sz="2400" err="1"/>
              <a:t>tính</a:t>
            </a:r>
            <a:r>
              <a:rPr lang="en-US" sz="2400"/>
              <a:t> </a:t>
            </a:r>
            <a:r>
              <a:rPr lang="en-US" sz="2400" err="1"/>
              <a:t>ly</a:t>
            </a:r>
            <a:r>
              <a:rPr lang="en-US" sz="2400"/>
              <a:t> </a:t>
            </a:r>
            <a:r>
              <a:rPr lang="en-US" sz="2400" err="1"/>
              <a:t>tâm</a:t>
            </a:r>
            <a:r>
              <a:rPr lang="en-US" sz="2400"/>
              <a:t>:</a:t>
            </a: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1484930"/>
              </p:ext>
            </p:extLst>
          </p:nvPr>
        </p:nvGraphicFramePr>
        <p:xfrm>
          <a:off x="3255962" y="4610100"/>
          <a:ext cx="1773238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5" name="Equation" r:id="rId9" imgW="660240" imgH="241200" progId="Equation.DSMT4">
                  <p:embed/>
                </p:oleObj>
              </mc:Choice>
              <mc:Fallback>
                <p:oleObj name="Equation" r:id="rId9" imgW="660240" imgH="2412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5962" y="4610100"/>
                        <a:ext cx="1773238" cy="6477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24"/>
          <p:cNvSpPr/>
          <p:nvPr/>
        </p:nvSpPr>
        <p:spPr>
          <a:xfrm>
            <a:off x="968128" y="5786735"/>
            <a:ext cx="36038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err="1" smtClean="0">
                <a:solidFill>
                  <a:srgbClr val="0000FF"/>
                </a:solidFill>
              </a:rPr>
              <a:t>Đối</a:t>
            </a:r>
            <a:r>
              <a:rPr lang="en-US" sz="2400" i="1" smtClean="0">
                <a:solidFill>
                  <a:srgbClr val="0000FF"/>
                </a:solidFill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</a:rPr>
              <a:t>với</a:t>
            </a:r>
            <a:r>
              <a:rPr lang="en-US" sz="2400" i="1" smtClean="0">
                <a:solidFill>
                  <a:srgbClr val="0000FF"/>
                </a:solidFill>
              </a:rPr>
              <a:t> </a:t>
            </a:r>
            <a:r>
              <a:rPr lang="en-US" sz="2400" i="1" err="1">
                <a:solidFill>
                  <a:srgbClr val="0000FF"/>
                </a:solidFill>
              </a:rPr>
              <a:t>đai</a:t>
            </a:r>
            <a:r>
              <a:rPr lang="en-US" sz="2400" i="1">
                <a:solidFill>
                  <a:srgbClr val="0000FF"/>
                </a:solidFill>
              </a:rPr>
              <a:t> </a:t>
            </a:r>
            <a:r>
              <a:rPr lang="en-US" sz="2400" i="1" err="1">
                <a:solidFill>
                  <a:srgbClr val="0000FF"/>
                </a:solidFill>
              </a:rPr>
              <a:t>thang</a:t>
            </a:r>
            <a:r>
              <a:rPr lang="en-US" sz="2400" i="1">
                <a:solidFill>
                  <a:srgbClr val="0000FF"/>
                </a:solidFill>
              </a:rPr>
              <a:t> ta </a:t>
            </a:r>
            <a:r>
              <a:rPr lang="en-US" sz="2400" i="1" err="1">
                <a:solidFill>
                  <a:srgbClr val="0000FF"/>
                </a:solidFill>
              </a:rPr>
              <a:t>thay</a:t>
            </a:r>
            <a:r>
              <a:rPr lang="en-US" sz="2400" i="1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8011500"/>
              </p:ext>
            </p:extLst>
          </p:nvPr>
        </p:nvGraphicFramePr>
        <p:xfrm>
          <a:off x="5021263" y="5562600"/>
          <a:ext cx="2901950" cy="900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176" name="Equation" r:id="rId11" imgW="1879560" imgH="583920" progId="Equation.DSMT4">
                  <p:embed/>
                </p:oleObj>
              </mc:Choice>
              <mc:Fallback>
                <p:oleObj name="Equation" r:id="rId11" imgW="1879560" imgH="583920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1263" y="5562600"/>
                        <a:ext cx="2901950" cy="90011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/>
          <p:cNvSpPr/>
          <p:nvPr/>
        </p:nvSpPr>
        <p:spPr>
          <a:xfrm>
            <a:off x="990600" y="1447800"/>
            <a:ext cx="4267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2400" b="1" smtClean="0">
                <a:solidFill>
                  <a:srgbClr val="0000FF"/>
                </a:solidFill>
              </a:rPr>
              <a:t>Lực </a:t>
            </a:r>
            <a:r>
              <a:rPr lang="en-US" sz="2400" b="1" err="1" smtClean="0">
                <a:solidFill>
                  <a:srgbClr val="0000FF"/>
                </a:solidFill>
              </a:rPr>
              <a:t>tác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dụng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lên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dây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đai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40570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2" grpId="0"/>
      <p:bldP spid="2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90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0251787"/>
              </p:ext>
            </p:extLst>
          </p:nvPr>
        </p:nvGraphicFramePr>
        <p:xfrm>
          <a:off x="1143000" y="1981200"/>
          <a:ext cx="2197100" cy="172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0" name="Equation" r:id="rId3" imgW="774360" imgH="812520" progId="Equation.DSMT4">
                  <p:embed/>
                </p:oleObj>
              </mc:Choice>
              <mc:Fallback>
                <p:oleObj name="Equation" r:id="rId3" imgW="774360" imgH="8125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981200"/>
                        <a:ext cx="2197100" cy="172878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 cmpd="sng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5557792"/>
              </p:ext>
            </p:extLst>
          </p:nvPr>
        </p:nvGraphicFramePr>
        <p:xfrm>
          <a:off x="1143000" y="4191000"/>
          <a:ext cx="2196000" cy="62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1" name="Equation" r:id="rId5" imgW="660240" imgH="241200" progId="Equation.DSMT4">
                  <p:embed/>
                </p:oleObj>
              </mc:Choice>
              <mc:Fallback>
                <p:oleObj name="Equation" r:id="rId5" imgW="66024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191000"/>
                        <a:ext cx="2196000" cy="6222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664943"/>
              </p:ext>
            </p:extLst>
          </p:nvPr>
        </p:nvGraphicFramePr>
        <p:xfrm>
          <a:off x="5868144" y="1981200"/>
          <a:ext cx="2376264" cy="3008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2" name="Equation" r:id="rId7" imgW="1041120" imgH="1282680" progId="Equation.DSMT4">
                  <p:embed/>
                </p:oleObj>
              </mc:Choice>
              <mc:Fallback>
                <p:oleObj name="Equation" r:id="rId7" imgW="1041120" imgH="1282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68144" y="1981200"/>
                        <a:ext cx="2376264" cy="3008801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ight Arrow 14"/>
          <p:cNvSpPr/>
          <p:nvPr/>
        </p:nvSpPr>
        <p:spPr>
          <a:xfrm>
            <a:off x="3962400" y="3717776"/>
            <a:ext cx="1512168" cy="6480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929680" y="5029200"/>
            <a:ext cx="630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Điều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kiện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để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không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xảy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ra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trượt</a:t>
            </a:r>
            <a:r>
              <a:rPr lang="en-US" sz="2400" i="1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cs typeface="Times New Roman" pitchFamily="18" charset="0"/>
              </a:rPr>
              <a:t>trơn</a:t>
            </a:r>
            <a:endParaRPr lang="en-US" sz="2400" i="1">
              <a:solidFill>
                <a:srgbClr val="0000FF"/>
              </a:solidFill>
              <a:cs typeface="Times New Roman" pitchFamily="18" charset="0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6992800"/>
              </p:ext>
            </p:extLst>
          </p:nvPr>
        </p:nvGraphicFramePr>
        <p:xfrm>
          <a:off x="3247411" y="5638800"/>
          <a:ext cx="3077189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93" name="Equation" r:id="rId9" imgW="1041120" imgH="444240" progId="Equation.DSMT4">
                  <p:embed/>
                </p:oleObj>
              </mc:Choice>
              <mc:Fallback>
                <p:oleObj name="Equation" r:id="rId9" imgW="1041120" imgH="444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47411" y="5638800"/>
                        <a:ext cx="3077189" cy="9144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/>
          <p:nvPr/>
        </p:nvSpPr>
        <p:spPr>
          <a:xfrm>
            <a:off x="990600" y="1447800"/>
            <a:ext cx="4267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2400" b="1" smtClean="0">
                <a:solidFill>
                  <a:srgbClr val="0000FF"/>
                </a:solidFill>
              </a:rPr>
              <a:t>Lực </a:t>
            </a:r>
            <a:r>
              <a:rPr lang="en-US" sz="2400" b="1" err="1" smtClean="0">
                <a:solidFill>
                  <a:srgbClr val="0000FF"/>
                </a:solidFill>
              </a:rPr>
              <a:t>tác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dụng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lên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dây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đai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13512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906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0976" y="1744230"/>
            <a:ext cx="2416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itchFamily="2" charset="2"/>
              <a:buChar char="Ø"/>
            </a:pPr>
            <a:r>
              <a:rPr lang="en-US" sz="2400" smtClean="0">
                <a:latin typeface="+mj-lt"/>
                <a:cs typeface="Times New Roman" pitchFamily="18" charset="0"/>
              </a:rPr>
              <a:t>Lực căng phụ</a:t>
            </a:r>
            <a:endParaRPr lang="en-US" sz="2400">
              <a:latin typeface="+mj-lt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4037852"/>
              </p:ext>
            </p:extLst>
          </p:nvPr>
        </p:nvGraphicFramePr>
        <p:xfrm>
          <a:off x="881663" y="2985087"/>
          <a:ext cx="3176337" cy="548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471" name="Equation" r:id="rId3" imgW="1396800" imgH="241200" progId="Equation.DSMT4">
                  <p:embed/>
                </p:oleObj>
              </mc:Choice>
              <mc:Fallback>
                <p:oleObj name="Equation" r:id="rId3" imgW="13968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663" y="2985087"/>
                        <a:ext cx="3176337" cy="54864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09600" y="5048697"/>
            <a:ext cx="8244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err="1"/>
              <a:t>Trong</a:t>
            </a:r>
            <a:r>
              <a:rPr lang="en-US" sz="2400"/>
              <a:t> </a:t>
            </a:r>
            <a:r>
              <a:rPr lang="en-US" sz="2400" err="1"/>
              <a:t>đó</a:t>
            </a:r>
            <a:r>
              <a:rPr lang="en-US" sz="2400"/>
              <a:t>: </a:t>
            </a:r>
            <a:r>
              <a:rPr lang="en-US" sz="2400" i="1"/>
              <a:t>ρ – </a:t>
            </a:r>
            <a:r>
              <a:rPr lang="en-US" sz="2400" err="1"/>
              <a:t>khối</a:t>
            </a:r>
            <a:r>
              <a:rPr lang="en-US" sz="2400"/>
              <a:t> </a:t>
            </a:r>
            <a:r>
              <a:rPr lang="en-US" sz="2400" err="1"/>
              <a:t>lượng</a:t>
            </a:r>
            <a:r>
              <a:rPr lang="en-US" sz="2400"/>
              <a:t> </a:t>
            </a:r>
            <a:r>
              <a:rPr lang="en-US" sz="2400" err="1"/>
              <a:t>riêng</a:t>
            </a:r>
            <a:r>
              <a:rPr lang="en-US" sz="2400"/>
              <a:t> </a:t>
            </a:r>
            <a:r>
              <a:rPr lang="en-US" sz="2400" err="1"/>
              <a:t>vật</a:t>
            </a:r>
            <a:r>
              <a:rPr lang="en-US" sz="2400"/>
              <a:t> </a:t>
            </a:r>
            <a:r>
              <a:rPr lang="en-US" sz="2400" err="1"/>
              <a:t>liệu</a:t>
            </a:r>
            <a:r>
              <a:rPr lang="en-US" sz="2400"/>
              <a:t> </a:t>
            </a:r>
            <a:r>
              <a:rPr lang="en-US" sz="2400" err="1"/>
              <a:t>dây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>
                <a:solidFill>
                  <a:srgbClr val="0033CC"/>
                </a:solidFill>
              </a:rPr>
              <a:t>(</a:t>
            </a:r>
            <a:r>
              <a:rPr lang="en-US" sz="2400" i="1">
                <a:solidFill>
                  <a:srgbClr val="0033CC"/>
                </a:solidFill>
              </a:rPr>
              <a:t>kg/m</a:t>
            </a:r>
            <a:r>
              <a:rPr lang="en-US" sz="2400" i="1" baseline="30000">
                <a:solidFill>
                  <a:srgbClr val="0033CC"/>
                </a:solidFill>
              </a:rPr>
              <a:t>3</a:t>
            </a:r>
            <a:r>
              <a:rPr lang="en-US" sz="2400">
                <a:solidFill>
                  <a:srgbClr val="0033CC"/>
                </a:solidFill>
              </a:rPr>
              <a:t>)</a:t>
            </a:r>
          </a:p>
          <a:p>
            <a:pPr indent="1377950"/>
            <a:r>
              <a:rPr lang="en-US" sz="2400"/>
              <a:t>A – </a:t>
            </a:r>
            <a:r>
              <a:rPr lang="en-US" sz="2400" err="1"/>
              <a:t>tiết</a:t>
            </a:r>
            <a:r>
              <a:rPr lang="en-US" sz="2400"/>
              <a:t> </a:t>
            </a:r>
            <a:r>
              <a:rPr lang="en-US" sz="2400" err="1"/>
              <a:t>diện</a:t>
            </a:r>
            <a:r>
              <a:rPr lang="en-US" sz="2400"/>
              <a:t> </a:t>
            </a:r>
            <a:r>
              <a:rPr lang="en-US" sz="2400" err="1"/>
              <a:t>dây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>
                <a:solidFill>
                  <a:srgbClr val="0033CC"/>
                </a:solidFill>
              </a:rPr>
              <a:t>(</a:t>
            </a:r>
            <a:r>
              <a:rPr lang="en-US" sz="2400" i="1" smtClean="0">
                <a:solidFill>
                  <a:srgbClr val="0033CC"/>
                </a:solidFill>
              </a:rPr>
              <a:t>mm</a:t>
            </a:r>
            <a:r>
              <a:rPr lang="en-US" sz="2400" i="1" baseline="30000" smtClean="0">
                <a:solidFill>
                  <a:srgbClr val="0033CC"/>
                </a:solidFill>
              </a:rPr>
              <a:t>2</a:t>
            </a:r>
            <a:r>
              <a:rPr lang="en-US" sz="2400" smtClean="0">
                <a:solidFill>
                  <a:srgbClr val="0033CC"/>
                </a:solidFill>
              </a:rPr>
              <a:t>)</a:t>
            </a:r>
          </a:p>
          <a:p>
            <a:pPr indent="1377950"/>
            <a:r>
              <a:rPr lang="en-US" sz="2400" err="1" smtClean="0"/>
              <a:t>q</a:t>
            </a:r>
            <a:r>
              <a:rPr lang="en-US" sz="2400" baseline="-25000" err="1" smtClean="0"/>
              <a:t>m</a:t>
            </a:r>
            <a:r>
              <a:rPr lang="en-US" sz="2400" smtClean="0"/>
              <a:t> </a:t>
            </a:r>
            <a:r>
              <a:rPr lang="en-US" sz="2400"/>
              <a:t>– </a:t>
            </a:r>
            <a:r>
              <a:rPr lang="en-US" sz="2400" err="1"/>
              <a:t>khối</a:t>
            </a:r>
            <a:r>
              <a:rPr lang="en-US" sz="2400"/>
              <a:t> </a:t>
            </a:r>
            <a:r>
              <a:rPr lang="en-US" sz="2400" err="1"/>
              <a:t>lượng</a:t>
            </a:r>
            <a:r>
              <a:rPr lang="en-US" sz="2400"/>
              <a:t> 1m </a:t>
            </a:r>
            <a:r>
              <a:rPr lang="en-US" sz="2400" err="1"/>
              <a:t>chiều</a:t>
            </a:r>
            <a:r>
              <a:rPr lang="en-US" sz="2400"/>
              <a:t> </a:t>
            </a:r>
            <a:r>
              <a:rPr lang="en-US" sz="2400" err="1"/>
              <a:t>dài</a:t>
            </a:r>
            <a:r>
              <a:rPr lang="en-US" sz="2400"/>
              <a:t> </a:t>
            </a:r>
            <a:r>
              <a:rPr lang="en-US" sz="2400" err="1"/>
              <a:t>dây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>
                <a:solidFill>
                  <a:srgbClr val="0033CC"/>
                </a:solidFill>
              </a:rPr>
              <a:t>(</a:t>
            </a:r>
            <a:r>
              <a:rPr lang="en-US" sz="2400" i="1">
                <a:solidFill>
                  <a:srgbClr val="0033CC"/>
                </a:solidFill>
              </a:rPr>
              <a:t>kg/m</a:t>
            </a:r>
            <a:r>
              <a:rPr lang="en-US" sz="2400">
                <a:solidFill>
                  <a:srgbClr val="0033CC"/>
                </a:solidFill>
              </a:rPr>
              <a:t>)</a:t>
            </a:r>
          </a:p>
          <a:p>
            <a:endParaRPr lang="en-US" sz="2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1546" y="1536258"/>
            <a:ext cx="4882262" cy="344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62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14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92590"/>
              </p:ext>
            </p:extLst>
          </p:nvPr>
        </p:nvGraphicFramePr>
        <p:xfrm>
          <a:off x="1262585" y="3597600"/>
          <a:ext cx="2014015" cy="158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09" name="Equation" r:id="rId3" imgW="774360" imgH="812520" progId="Equation.DSMT4">
                  <p:embed/>
                </p:oleObj>
              </mc:Choice>
              <mc:Fallback>
                <p:oleObj name="Equation" r:id="rId3" imgW="774360" imgH="812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62585" y="3597600"/>
                        <a:ext cx="2014015" cy="1584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8930040"/>
              </p:ext>
            </p:extLst>
          </p:nvPr>
        </p:nvGraphicFramePr>
        <p:xfrm>
          <a:off x="1257300" y="5580063"/>
          <a:ext cx="1981200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10" name="Equation" r:id="rId5" imgW="838080" imgH="431640" progId="Equation.DSMT4">
                  <p:embed/>
                </p:oleObj>
              </mc:Choice>
              <mc:Fallback>
                <p:oleObj name="Equation" r:id="rId5" imgW="8380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57300" y="5580063"/>
                        <a:ext cx="1981200" cy="10191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4987077"/>
              </p:ext>
            </p:extLst>
          </p:nvPr>
        </p:nvGraphicFramePr>
        <p:xfrm>
          <a:off x="5628583" y="3853200"/>
          <a:ext cx="2677217" cy="27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11" name="Equation" r:id="rId7" imgW="1307880" imgH="1282680" progId="Equation.DSMT4">
                  <p:embed/>
                </p:oleObj>
              </mc:Choice>
              <mc:Fallback>
                <p:oleObj name="Equation" r:id="rId7" imgW="1307880" imgH="1282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628583" y="3853200"/>
                        <a:ext cx="2677217" cy="270000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ight Arrow 19"/>
          <p:cNvSpPr/>
          <p:nvPr/>
        </p:nvSpPr>
        <p:spPr>
          <a:xfrm>
            <a:off x="3761717" y="5066928"/>
            <a:ext cx="1267483" cy="6480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990600" y="1828800"/>
            <a:ext cx="7128792" cy="5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500" err="1">
                <a:cs typeface="Times New Roman" pitchFamily="18" charset="0"/>
              </a:rPr>
              <a:t>Công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thức</a:t>
            </a:r>
            <a:r>
              <a:rPr lang="en-US" sz="2500">
                <a:cs typeface="Times New Roman" pitchFamily="18" charset="0"/>
              </a:rPr>
              <a:t> Euler </a:t>
            </a:r>
            <a:r>
              <a:rPr lang="en-US" sz="2500" smtClean="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tính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lực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quán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tính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ly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tâm</a:t>
            </a:r>
            <a:r>
              <a:rPr lang="en-US" sz="2500">
                <a:cs typeface="Times New Roman" pitchFamily="18" charset="0"/>
              </a:rPr>
              <a:t>:</a:t>
            </a:r>
          </a:p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endParaRPr lang="en-US" sz="2500">
              <a:cs typeface="Times New Roman" pitchFamily="18" charset="0"/>
            </a:endParaRPr>
          </a:p>
          <a:p>
            <a:endParaRPr lang="en-US" sz="2500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9725222"/>
              </p:ext>
            </p:extLst>
          </p:nvPr>
        </p:nvGraphicFramePr>
        <p:xfrm>
          <a:off x="3536950" y="2482850"/>
          <a:ext cx="1631950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012" name="Equation" r:id="rId9" imgW="850680" imgH="457200" progId="Equation.DSMT4">
                  <p:embed/>
                </p:oleObj>
              </mc:Choice>
              <mc:Fallback>
                <p:oleObj name="Equation" r:id="rId9" imgW="85068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36950" y="2482850"/>
                        <a:ext cx="1631950" cy="876300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990600" y="1371600"/>
            <a:ext cx="4267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/>
            </a:pPr>
            <a:r>
              <a:rPr lang="en-US" sz="2400" b="1" smtClean="0">
                <a:solidFill>
                  <a:srgbClr val="0000FF"/>
                </a:solidFill>
              </a:rPr>
              <a:t>Lực </a:t>
            </a:r>
            <a:r>
              <a:rPr lang="en-US" sz="2400" b="1" err="1" smtClean="0">
                <a:solidFill>
                  <a:srgbClr val="0000FF"/>
                </a:solidFill>
              </a:rPr>
              <a:t>tác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dụng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lên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dây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đai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11445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14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Lực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dụng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lên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90600" y="1443335"/>
            <a:ext cx="44903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lt"/>
              <a:buAutoNum type="alphaLcParenR" startAt="2"/>
            </a:pPr>
            <a:r>
              <a:rPr lang="en-US" sz="2400" b="1" smtClean="0">
                <a:solidFill>
                  <a:srgbClr val="0000FF"/>
                </a:solidFill>
              </a:rPr>
              <a:t>Lực </a:t>
            </a:r>
            <a:r>
              <a:rPr lang="en-US" sz="2400" b="1" err="1" smtClean="0">
                <a:solidFill>
                  <a:srgbClr val="0000FF"/>
                </a:solidFill>
              </a:rPr>
              <a:t>tác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dụng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lên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trục</a:t>
            </a:r>
            <a:r>
              <a:rPr lang="en-US" sz="2400" b="1" smtClean="0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và</a:t>
            </a:r>
            <a:r>
              <a:rPr lang="en-US" sz="2400" b="1" smtClean="0">
                <a:solidFill>
                  <a:srgbClr val="0000FF"/>
                </a:solidFill>
              </a:rPr>
              <a:t> ổ</a:t>
            </a:r>
            <a:endParaRPr lang="en-US" sz="240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2117589"/>
              </p:ext>
            </p:extLst>
          </p:nvPr>
        </p:nvGraphicFramePr>
        <p:xfrm>
          <a:off x="306388" y="2901950"/>
          <a:ext cx="5126037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36" name="Equation" r:id="rId4" imgW="2946240" imgH="393480" progId="Equation.DSMT4">
                  <p:embed/>
                </p:oleObj>
              </mc:Choice>
              <mc:Fallback>
                <p:oleObj name="Equation" r:id="rId4" imgW="29462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388" y="2901950"/>
                        <a:ext cx="5126037" cy="67945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2844797"/>
              </p:ext>
            </p:extLst>
          </p:nvPr>
        </p:nvGraphicFramePr>
        <p:xfrm>
          <a:off x="1739900" y="5557838"/>
          <a:ext cx="161131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37" name="Equation" r:id="rId6" imgW="914400" imgH="393480" progId="Equation.DSMT4">
                  <p:embed/>
                </p:oleObj>
              </mc:Choice>
              <mc:Fallback>
                <p:oleObj name="Equation" r:id="rId6" imgW="9144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9900" y="5557838"/>
                        <a:ext cx="1611313" cy="685800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19760" y="4719935"/>
            <a:ext cx="727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i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i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phận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căng</a:t>
            </a:r>
            <a:r>
              <a:rPr lang="en-US" sz="2400" i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đai</a:t>
            </a:r>
            <a:endParaRPr lang="en-US" sz="2400" i="1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891807"/>
              </p:ext>
            </p:extLst>
          </p:nvPr>
        </p:nvGraphicFramePr>
        <p:xfrm>
          <a:off x="5671630" y="1513820"/>
          <a:ext cx="3472370" cy="3260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938" name="Visio" r:id="rId8" imgW="3162123" imgH="2964353" progId="Visio.Drawing.15">
                  <p:embed/>
                </p:oleObj>
              </mc:Choice>
              <mc:Fallback>
                <p:oleObj name="Visio" r:id="rId8" imgW="3162123" imgH="2964353" progId="Visio.Drawing.15">
                  <p:embed/>
                  <p:pic>
                    <p:nvPicPr>
                      <p:cNvPr id="0" name="Object 3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1630" y="1513820"/>
                        <a:ext cx="3472370" cy="32607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099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100078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arenR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Ứng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suất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dây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38200" y="1806346"/>
            <a:ext cx="752483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Aft>
                <a:spcPts val="24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Ứng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suất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căng</a:t>
            </a:r>
            <a:r>
              <a:rPr lang="en-US" sz="2400" smtClean="0">
                <a:latin typeface="+mj-lt"/>
                <a:cs typeface="Times New Roman" pitchFamily="18" charset="0"/>
              </a:rPr>
              <a:t> ban </a:t>
            </a:r>
            <a:r>
              <a:rPr lang="en-US" sz="2400" err="1" smtClean="0">
                <a:latin typeface="+mj-lt"/>
                <a:cs typeface="Times New Roman" pitchFamily="18" charset="0"/>
              </a:rPr>
              <a:t>đầu</a:t>
            </a:r>
            <a:r>
              <a:rPr lang="en-US" sz="2400" smtClean="0">
                <a:latin typeface="+mj-lt"/>
                <a:cs typeface="Times New Roman" pitchFamily="18" charset="0"/>
              </a:rPr>
              <a:t>: </a:t>
            </a:r>
          </a:p>
          <a:p>
            <a:pPr lvl="0">
              <a:buClr>
                <a:srgbClr val="FF0000"/>
              </a:buClr>
            </a:pPr>
            <a:endParaRPr lang="en-US" sz="2400" smtClean="0">
              <a:latin typeface="+mj-lt"/>
              <a:cs typeface="Times New Roman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24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Ứng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suất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trên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nhánh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căng</a:t>
            </a:r>
            <a:r>
              <a:rPr lang="en-US" sz="2400" smtClean="0">
                <a:latin typeface="+mj-lt"/>
                <a:cs typeface="Times New Roman" pitchFamily="18" charset="0"/>
              </a:rPr>
              <a:t>: </a:t>
            </a: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endParaRPr lang="en-US" sz="2400" smtClean="0">
              <a:latin typeface="+mj-lt"/>
              <a:cs typeface="Times New Roman" pitchFamily="18" charset="0"/>
            </a:endParaRP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endParaRPr lang="en-US" sz="2400" smtClean="0">
              <a:latin typeface="+mj-lt"/>
              <a:cs typeface="Times New Roman" pitchFamily="18" charset="0"/>
            </a:endParaRP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Ứng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suất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trên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nhánh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chùng</a:t>
            </a:r>
            <a:r>
              <a:rPr lang="en-US" sz="2400" smtClean="0">
                <a:latin typeface="+mj-lt"/>
                <a:cs typeface="Times New Roman" pitchFamily="18" charset="0"/>
              </a:rPr>
              <a:t>:</a:t>
            </a: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endParaRPr lang="en-US" sz="2400" smtClean="0">
              <a:latin typeface="+mj-lt"/>
              <a:cs typeface="Times New Roman" pitchFamily="18" charset="0"/>
            </a:endParaRP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endParaRPr lang="en-US" sz="2400" smtClean="0">
              <a:latin typeface="+mj-lt"/>
              <a:cs typeface="Times New Roman" pitchFamily="18" charset="0"/>
            </a:endParaRPr>
          </a:p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latin typeface="+mj-lt"/>
                <a:cs typeface="Times New Roman" pitchFamily="18" charset="0"/>
              </a:rPr>
              <a:t>Ứng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suất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ly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err="1" smtClean="0">
                <a:latin typeface="+mj-lt"/>
                <a:cs typeface="Times New Roman" pitchFamily="18" charset="0"/>
              </a:rPr>
              <a:t>tâm</a:t>
            </a:r>
            <a:r>
              <a:rPr lang="en-US" sz="2400" smtClean="0">
                <a:latin typeface="+mj-lt"/>
                <a:cs typeface="Times New Roman" pitchFamily="18" charset="0"/>
              </a:rPr>
              <a:t> </a:t>
            </a:r>
            <a:r>
              <a:rPr lang="en-US" sz="2400" i="1" smtClean="0">
                <a:latin typeface="+mj-lt"/>
                <a:cs typeface="Times New Roman" pitchFamily="18" charset="0"/>
              </a:rPr>
              <a:t>( </a:t>
            </a:r>
            <a:r>
              <a:rPr lang="en-US" sz="2400" i="1" err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khi</a:t>
            </a:r>
            <a:r>
              <a:rPr lang="en-US" sz="2400" i="1" smtClean="0">
                <a:solidFill>
                  <a:srgbClr val="0033CC"/>
                </a:solidFill>
                <a:latin typeface="+mj-lt"/>
                <a:cs typeface="Times New Roman" pitchFamily="18" charset="0"/>
              </a:rPr>
              <a:t> v&gt; 30 m/s </a:t>
            </a:r>
            <a:r>
              <a:rPr lang="en-US" sz="2400" i="1" smtClean="0">
                <a:latin typeface="+mj-lt"/>
                <a:cs typeface="Times New Roman" pitchFamily="18" charset="0"/>
              </a:rPr>
              <a:t>)</a:t>
            </a:r>
            <a:r>
              <a:rPr lang="en-US" sz="2400" smtClean="0">
                <a:latin typeface="+mj-lt"/>
                <a:cs typeface="Times New Roman" pitchFamily="18" charset="0"/>
              </a:rPr>
              <a:t>:</a:t>
            </a:r>
            <a:endParaRPr lang="en-US" sz="2400" i="1" smtClean="0">
              <a:latin typeface="+mj-lt"/>
              <a:cs typeface="Times New Roman" pitchFamily="18" charset="0"/>
            </a:endParaRPr>
          </a:p>
          <a:p>
            <a:pPr marL="457200" lvl="0" indent="-457200">
              <a:buClr>
                <a:srgbClr val="FF0000"/>
              </a:buClr>
              <a:buFont typeface="Wingdings" pitchFamily="2" charset="2"/>
              <a:buChar char="Ø"/>
            </a:pPr>
            <a:endParaRPr lang="en-US" sz="2400">
              <a:latin typeface="+mj-lt"/>
              <a:cs typeface="Times New Roman" pitchFamily="18" charset="0"/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2101527"/>
              </p:ext>
            </p:extLst>
          </p:nvPr>
        </p:nvGraphicFramePr>
        <p:xfrm>
          <a:off x="4758477" y="1600200"/>
          <a:ext cx="1108923" cy="778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18" name="Equation" r:id="rId3" imgW="520560" imgH="393480" progId="Equation.DSMT4">
                  <p:embed/>
                </p:oleObj>
              </mc:Choice>
              <mc:Fallback>
                <p:oleObj name="Equation" r:id="rId3" imgW="5205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58477" y="1600200"/>
                        <a:ext cx="1108923" cy="778565"/>
                      </a:xfrm>
                      <a:prstGeom prst="rect">
                        <a:avLst/>
                      </a:prstGeom>
                      <a:solidFill>
                        <a:srgbClr val="FF0000">
                          <a:alpha val="0"/>
                        </a:srgbClr>
                      </a:solidFill>
                      <a:ln w="22225" cmpd="sng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975404"/>
              </p:ext>
            </p:extLst>
          </p:nvPr>
        </p:nvGraphicFramePr>
        <p:xfrm>
          <a:off x="5061161" y="2573337"/>
          <a:ext cx="3254375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19" name="Equation" r:id="rId5" imgW="1714320" imgH="571320" progId="Equation.DSMT4">
                  <p:embed/>
                </p:oleObj>
              </mc:Choice>
              <mc:Fallback>
                <p:oleObj name="Equation" r:id="rId5" imgW="1714320" imgH="571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61161" y="2573337"/>
                        <a:ext cx="3254375" cy="1084263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8296595"/>
              </p:ext>
            </p:extLst>
          </p:nvPr>
        </p:nvGraphicFramePr>
        <p:xfrm>
          <a:off x="5360030" y="3962400"/>
          <a:ext cx="3326770" cy="1085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20" name="Equation" r:id="rId7" imgW="1790640" imgH="583920" progId="Equation.DSMT4">
                  <p:embed/>
                </p:oleObj>
              </mc:Choice>
              <mc:Fallback>
                <p:oleObj name="Equation" r:id="rId7" imgW="1790640" imgH="583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60030" y="3962400"/>
                        <a:ext cx="3326770" cy="1085329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0115900"/>
              </p:ext>
            </p:extLst>
          </p:nvPr>
        </p:nvGraphicFramePr>
        <p:xfrm>
          <a:off x="6050868" y="5350056"/>
          <a:ext cx="1188132" cy="8983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021" name="Equation" r:id="rId9" imgW="520560" imgH="393480" progId="Equation.DSMT4">
                  <p:embed/>
                </p:oleObj>
              </mc:Choice>
              <mc:Fallback>
                <p:oleObj name="Equation" r:id="rId9" imgW="5205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050868" y="5350056"/>
                        <a:ext cx="1188132" cy="898344"/>
                      </a:xfrm>
                      <a:prstGeom prst="rect">
                        <a:avLst/>
                      </a:prstGeom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569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14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arenR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Ứng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suất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dây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5610569"/>
              </p:ext>
            </p:extLst>
          </p:nvPr>
        </p:nvGraphicFramePr>
        <p:xfrm>
          <a:off x="4453855" y="1980800"/>
          <a:ext cx="2363709" cy="93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69" name="Equation" r:id="rId4" imgW="990360" imgH="393480" progId="Equation.DSMT4">
                  <p:embed/>
                </p:oleObj>
              </mc:Choice>
              <mc:Fallback>
                <p:oleObj name="Equation" r:id="rId4" imgW="9903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3855" y="1980800"/>
                        <a:ext cx="2363709" cy="936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0989595"/>
              </p:ext>
            </p:extLst>
          </p:nvPr>
        </p:nvGraphicFramePr>
        <p:xfrm>
          <a:off x="4514876" y="3250800"/>
          <a:ext cx="2460649" cy="8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870" name="Equation" r:id="rId6" imgW="1117440" imgH="393480" progId="Equation.DSMT4">
                  <p:embed/>
                </p:oleObj>
              </mc:Choice>
              <mc:Fallback>
                <p:oleObj name="Equation" r:id="rId6" imgW="11174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76" y="3250800"/>
                        <a:ext cx="2460649" cy="864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990600" y="1453059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/>
              <a:t>Ứng</a:t>
            </a:r>
            <a:r>
              <a:rPr lang="en-US" sz="2400" smtClean="0"/>
              <a:t> </a:t>
            </a:r>
            <a:r>
              <a:rPr lang="en-US" sz="2400" err="1" smtClean="0"/>
              <a:t>suất</a:t>
            </a:r>
            <a:r>
              <a:rPr lang="en-US" sz="2400" smtClean="0"/>
              <a:t> </a:t>
            </a:r>
            <a:r>
              <a:rPr lang="en-US" sz="2400" err="1" smtClean="0"/>
              <a:t>uốn</a:t>
            </a:r>
            <a:endParaRPr lang="en-US" sz="2400"/>
          </a:p>
        </p:txBody>
      </p:sp>
      <p:sp>
        <p:nvSpPr>
          <p:cNvPr id="15" name="TextBox 14"/>
          <p:cNvSpPr txBox="1"/>
          <p:nvPr/>
        </p:nvSpPr>
        <p:spPr>
          <a:xfrm>
            <a:off x="228600" y="4419600"/>
            <a:ext cx="8915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err="1"/>
              <a:t>Trong</a:t>
            </a:r>
            <a:r>
              <a:rPr lang="en-US" sz="2000"/>
              <a:t> </a:t>
            </a:r>
            <a:r>
              <a:rPr lang="en-US" sz="2000" err="1"/>
              <a:t>đó</a:t>
            </a:r>
            <a:r>
              <a:rPr lang="en-US" sz="2000"/>
              <a:t>: E -  </a:t>
            </a:r>
            <a:r>
              <a:rPr lang="en-US" sz="2000" err="1"/>
              <a:t>modun</a:t>
            </a:r>
            <a:r>
              <a:rPr lang="en-US" sz="2000"/>
              <a:t> </a:t>
            </a:r>
            <a:r>
              <a:rPr lang="en-US" sz="2000" err="1"/>
              <a:t>đàn</a:t>
            </a:r>
            <a:r>
              <a:rPr lang="en-US" sz="2000"/>
              <a:t> </a:t>
            </a:r>
            <a:r>
              <a:rPr lang="en-US" sz="2000" err="1"/>
              <a:t>hồi</a:t>
            </a:r>
            <a:r>
              <a:rPr lang="en-US" sz="2000"/>
              <a:t> </a:t>
            </a:r>
            <a:r>
              <a:rPr lang="en-US" sz="2000" err="1"/>
              <a:t>của</a:t>
            </a:r>
            <a:r>
              <a:rPr lang="en-US" sz="2000"/>
              <a:t> </a:t>
            </a:r>
            <a:r>
              <a:rPr lang="en-US" sz="2000" err="1"/>
              <a:t>vật</a:t>
            </a:r>
            <a:r>
              <a:rPr lang="en-US" sz="2000"/>
              <a:t> </a:t>
            </a:r>
            <a:r>
              <a:rPr lang="en-US" sz="2000" err="1"/>
              <a:t>liệu</a:t>
            </a:r>
            <a:r>
              <a:rPr lang="en-US" sz="2000"/>
              <a:t> (</a:t>
            </a:r>
            <a:r>
              <a:rPr lang="en-US" sz="2000" err="1"/>
              <a:t>E</a:t>
            </a:r>
            <a:r>
              <a:rPr lang="en-US" sz="2000" baseline="-25000" err="1"/>
              <a:t>thép</a:t>
            </a:r>
            <a:r>
              <a:rPr lang="en-US" sz="2000"/>
              <a:t>=210000</a:t>
            </a:r>
            <a:r>
              <a:rPr lang="en-US" sz="2000" i="1"/>
              <a:t>MPa</a:t>
            </a:r>
            <a:r>
              <a:rPr lang="en-US" sz="2000"/>
              <a:t>, </a:t>
            </a:r>
            <a:endParaRPr lang="en-US" sz="20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/>
              <a:t> </a:t>
            </a:r>
            <a:r>
              <a:rPr lang="en-US" sz="2000" smtClean="0"/>
              <a:t>                      </a:t>
            </a:r>
            <a:r>
              <a:rPr lang="en-US" sz="2000" err="1" smtClean="0"/>
              <a:t>E</a:t>
            </a:r>
            <a:r>
              <a:rPr lang="en-US" sz="2000" baseline="-25000" err="1" smtClean="0"/>
              <a:t>vải</a:t>
            </a:r>
            <a:r>
              <a:rPr lang="en-US" sz="2000" baseline="-25000" smtClean="0"/>
              <a:t> </a:t>
            </a:r>
            <a:r>
              <a:rPr lang="en-US" sz="2000" baseline="-25000" err="1"/>
              <a:t>cao</a:t>
            </a:r>
            <a:r>
              <a:rPr lang="en-US" sz="2000" baseline="-25000"/>
              <a:t> </a:t>
            </a:r>
            <a:r>
              <a:rPr lang="en-US" sz="2000" baseline="-25000" err="1"/>
              <a:t>su</a:t>
            </a:r>
            <a:r>
              <a:rPr lang="en-US" sz="2000"/>
              <a:t>=200÷350</a:t>
            </a:r>
            <a:r>
              <a:rPr lang="en-US" sz="2000" i="1"/>
              <a:t>MPa</a:t>
            </a:r>
            <a:r>
              <a:rPr lang="en-US" sz="2000"/>
              <a:t>).</a:t>
            </a:r>
          </a:p>
          <a:p>
            <a:pPr indent="1089025">
              <a:spcBef>
                <a:spcPts val="600"/>
              </a:spcBef>
              <a:spcAft>
                <a:spcPts val="600"/>
              </a:spcAft>
            </a:pPr>
            <a:r>
              <a:rPr lang="en-US" sz="2000"/>
              <a:t>   </a:t>
            </a:r>
            <a:r>
              <a:rPr lang="en-US" sz="2000" smtClean="0"/>
              <a:t> </a:t>
            </a:r>
            <a:r>
              <a:rPr lang="en-US" sz="2000" i="1" smtClean="0">
                <a:sym typeface="Symbol"/>
              </a:rPr>
              <a:t></a:t>
            </a:r>
            <a:r>
              <a:rPr lang="en-US" sz="2000" smtClean="0">
                <a:sym typeface="Symbol"/>
              </a:rPr>
              <a:t> </a:t>
            </a:r>
            <a:r>
              <a:rPr lang="en-US" sz="2000" smtClean="0"/>
              <a:t>-  </a:t>
            </a:r>
            <a:r>
              <a:rPr lang="en-US" sz="2000" err="1"/>
              <a:t>biến</a:t>
            </a:r>
            <a:r>
              <a:rPr lang="en-US" sz="2000"/>
              <a:t> </a:t>
            </a:r>
            <a:r>
              <a:rPr lang="en-US" sz="2000" err="1"/>
              <a:t>dạng</a:t>
            </a:r>
            <a:r>
              <a:rPr lang="en-US" sz="2000"/>
              <a:t> </a:t>
            </a:r>
            <a:r>
              <a:rPr lang="en-US" sz="2000" err="1"/>
              <a:t>dài</a:t>
            </a:r>
            <a:r>
              <a:rPr lang="en-US" sz="2000"/>
              <a:t> </a:t>
            </a:r>
            <a:r>
              <a:rPr lang="en-US" sz="2000" err="1"/>
              <a:t>tương</a:t>
            </a:r>
            <a:r>
              <a:rPr lang="en-US" sz="2000"/>
              <a:t> </a:t>
            </a:r>
            <a:r>
              <a:rPr lang="en-US" sz="2000" err="1"/>
              <a:t>đối</a:t>
            </a:r>
            <a:r>
              <a:rPr lang="en-US" sz="2000"/>
              <a:t> </a:t>
            </a:r>
            <a:r>
              <a:rPr lang="en-US" sz="2000" err="1"/>
              <a:t>của</a:t>
            </a:r>
            <a:r>
              <a:rPr lang="en-US" sz="2000"/>
              <a:t> </a:t>
            </a:r>
            <a:r>
              <a:rPr lang="en-US" sz="2000" err="1"/>
              <a:t>thớ</a:t>
            </a:r>
            <a:r>
              <a:rPr lang="en-US" sz="2000"/>
              <a:t> </a:t>
            </a:r>
            <a:r>
              <a:rPr lang="en-US" sz="2000" err="1"/>
              <a:t>đai</a:t>
            </a:r>
            <a:r>
              <a:rPr lang="en-US" sz="2000"/>
              <a:t> </a:t>
            </a:r>
            <a:r>
              <a:rPr lang="en-US" sz="2000" err="1"/>
              <a:t>ngoài</a:t>
            </a:r>
            <a:r>
              <a:rPr lang="en-US" sz="2000"/>
              <a:t> </a:t>
            </a:r>
            <a:r>
              <a:rPr lang="en-US" sz="2000" err="1"/>
              <a:t>cùng</a:t>
            </a:r>
            <a:endParaRPr lang="en-US" sz="2000"/>
          </a:p>
          <a:p>
            <a:pPr marL="2054225" indent="-676275" algn="just">
              <a:spcBef>
                <a:spcPts val="600"/>
              </a:spcBef>
              <a:spcAft>
                <a:spcPts val="600"/>
              </a:spcAft>
            </a:pPr>
            <a:r>
              <a:rPr lang="en-US" sz="2000" i="1"/>
              <a:t>y</a:t>
            </a:r>
            <a:r>
              <a:rPr lang="en-US" sz="2000" i="1" baseline="-25000"/>
              <a:t>0</a:t>
            </a:r>
            <a:r>
              <a:rPr lang="en-US" sz="2000"/>
              <a:t> </a:t>
            </a:r>
            <a:r>
              <a:rPr lang="en-US" sz="2000" smtClean="0"/>
              <a:t>- khoảng </a:t>
            </a:r>
            <a:r>
              <a:rPr lang="en-US" sz="2000" err="1"/>
              <a:t>cách</a:t>
            </a:r>
            <a:r>
              <a:rPr lang="en-US" sz="2000"/>
              <a:t> </a:t>
            </a:r>
            <a:r>
              <a:rPr lang="en-US" sz="2000" err="1"/>
              <a:t>từ</a:t>
            </a:r>
            <a:r>
              <a:rPr lang="en-US" sz="2000"/>
              <a:t> </a:t>
            </a:r>
            <a:r>
              <a:rPr lang="en-US" sz="2000" err="1"/>
              <a:t>thớ</a:t>
            </a:r>
            <a:r>
              <a:rPr lang="en-US" sz="2000"/>
              <a:t> </a:t>
            </a:r>
            <a:r>
              <a:rPr lang="en-US" sz="2000" err="1"/>
              <a:t>đai</a:t>
            </a:r>
            <a:r>
              <a:rPr lang="en-US" sz="2000"/>
              <a:t> </a:t>
            </a:r>
            <a:r>
              <a:rPr lang="en-US" sz="2000" err="1"/>
              <a:t>trung</a:t>
            </a:r>
            <a:r>
              <a:rPr lang="en-US" sz="2000"/>
              <a:t> </a:t>
            </a:r>
            <a:r>
              <a:rPr lang="en-US" sz="2000" err="1"/>
              <a:t>hòa</a:t>
            </a:r>
            <a:r>
              <a:rPr lang="en-US" sz="2000"/>
              <a:t> </a:t>
            </a:r>
            <a:r>
              <a:rPr lang="en-US" sz="2000" err="1"/>
              <a:t>đến</a:t>
            </a:r>
            <a:r>
              <a:rPr lang="en-US" sz="2000"/>
              <a:t> </a:t>
            </a:r>
            <a:r>
              <a:rPr lang="en-US" sz="2000" err="1"/>
              <a:t>thớ</a:t>
            </a:r>
            <a:r>
              <a:rPr lang="en-US" sz="2000"/>
              <a:t> </a:t>
            </a:r>
            <a:r>
              <a:rPr lang="en-US" sz="2000" smtClean="0"/>
              <a:t>đai</a:t>
            </a:r>
            <a:r>
              <a:rPr lang="en-US" sz="2000"/>
              <a:t> </a:t>
            </a:r>
            <a:r>
              <a:rPr lang="en-US" sz="2000" smtClean="0"/>
              <a:t>ngoài </a:t>
            </a:r>
            <a:r>
              <a:rPr lang="en-US" sz="2000" err="1"/>
              <a:t>cùng</a:t>
            </a:r>
            <a:r>
              <a:rPr lang="en-US" sz="2000"/>
              <a:t>.</a:t>
            </a:r>
          </a:p>
          <a:p>
            <a:pPr indent="1377950">
              <a:spcBef>
                <a:spcPts val="600"/>
              </a:spcBef>
              <a:spcAft>
                <a:spcPts val="600"/>
              </a:spcAft>
            </a:pPr>
            <a:r>
              <a:rPr lang="en-US" sz="2000" i="1">
                <a:sym typeface="Symbol"/>
              </a:rPr>
              <a:t></a:t>
            </a:r>
            <a:r>
              <a:rPr lang="en-US" sz="2000"/>
              <a:t> - </a:t>
            </a:r>
            <a:r>
              <a:rPr lang="en-US" sz="2000" err="1"/>
              <a:t>chiều</a:t>
            </a:r>
            <a:r>
              <a:rPr lang="en-US" sz="2000"/>
              <a:t> </a:t>
            </a:r>
            <a:r>
              <a:rPr lang="en-US" sz="2000" err="1"/>
              <a:t>dày</a:t>
            </a:r>
            <a:r>
              <a:rPr lang="en-US" sz="2000"/>
              <a:t> </a:t>
            </a:r>
            <a:r>
              <a:rPr lang="en-US" sz="2000" err="1"/>
              <a:t>đai</a:t>
            </a:r>
            <a:r>
              <a:rPr lang="en-US" sz="2000"/>
              <a:t> </a:t>
            </a:r>
            <a:r>
              <a:rPr lang="en-US" sz="2000" err="1" smtClean="0"/>
              <a:t>dẹt</a:t>
            </a:r>
            <a:endParaRPr lang="en-US" sz="2000"/>
          </a:p>
        </p:txBody>
      </p:sp>
      <p:pic>
        <p:nvPicPr>
          <p:cNvPr id="55306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304165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63248" y="3034058"/>
            <a:ext cx="1423552" cy="12974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10848" y="2031639"/>
            <a:ext cx="1728352" cy="83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20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4633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5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Lực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ứng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9600" y="914400"/>
            <a:ext cx="838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arenR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Ứng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suất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dây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đai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0250105"/>
              </p:ext>
            </p:extLst>
          </p:nvPr>
        </p:nvGraphicFramePr>
        <p:xfrm>
          <a:off x="274638" y="5522913"/>
          <a:ext cx="3400425" cy="1293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605" name="Equation" r:id="rId3" imgW="1269720" imgH="482400" progId="Equation.DSMT4">
                  <p:embed/>
                </p:oleObj>
              </mc:Choice>
              <mc:Fallback>
                <p:oleObj name="Equation" r:id="rId3" imgW="1269720" imgH="4824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8" y="5522913"/>
                        <a:ext cx="3400425" cy="1293812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12" y="1451519"/>
            <a:ext cx="8021588" cy="472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36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8580" y="253425"/>
            <a:ext cx="912782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6"/>
            </a:pP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tượng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6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6444" y="1580346"/>
            <a:ext cx="352839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+mj-lt"/>
                <a:cs typeface="Times New Roman" pitchFamily="18" charset="0"/>
              </a:rPr>
              <a:t>HIỆN TƯỢNG TRƯỢT</a:t>
            </a:r>
            <a:endParaRPr lang="vi-VN" sz="2400" b="1">
              <a:latin typeface="+mj-lt"/>
              <a:cs typeface="Times New Roman" pitchFamily="18" charset="0"/>
            </a:endParaRPr>
          </a:p>
        </p:txBody>
      </p:sp>
      <p:sp>
        <p:nvSpPr>
          <p:cNvPr id="7" name="AutoShape 11"/>
          <p:cNvSpPr>
            <a:spLocks noChangeArrowheads="1"/>
          </p:cNvSpPr>
          <p:nvPr/>
        </p:nvSpPr>
        <p:spPr bwMode="auto">
          <a:xfrm>
            <a:off x="1187624" y="3124200"/>
            <a:ext cx="2377440" cy="640080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Trượt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hình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học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3851920" y="3134039"/>
            <a:ext cx="2377440" cy="640080"/>
          </a:xfrm>
          <a:prstGeom prst="bevel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latin typeface="+mj-lt"/>
                <a:hlinkClick r:id="rId3" action="ppaction://hlinkfile"/>
              </a:rPr>
              <a:t>Trượt</a:t>
            </a:r>
            <a:r>
              <a:rPr lang="en-US" sz="2400" b="1" smtClean="0">
                <a:latin typeface="+mj-lt"/>
                <a:hlinkClick r:id="rId3" action="ppaction://hlinkfile"/>
              </a:rPr>
              <a:t> </a:t>
            </a:r>
            <a:r>
              <a:rPr lang="en-US" sz="2400" b="1" err="1" smtClean="0">
                <a:latin typeface="+mj-lt"/>
                <a:hlinkClick r:id="rId3" action="ppaction://hlinkfile"/>
              </a:rPr>
              <a:t>đàn</a:t>
            </a:r>
            <a:r>
              <a:rPr lang="en-US" sz="2400" b="1" smtClean="0">
                <a:latin typeface="+mj-lt"/>
                <a:hlinkClick r:id="rId3" action="ppaction://hlinkfile"/>
              </a:rPr>
              <a:t> </a:t>
            </a:r>
            <a:r>
              <a:rPr lang="en-US" sz="2400" b="1" err="1" smtClean="0">
                <a:latin typeface="+mj-lt"/>
              </a:rPr>
              <a:t>hồi</a:t>
            </a:r>
            <a:endParaRPr lang="en-US" sz="2400" b="1">
              <a:effectLst/>
              <a:latin typeface="+mj-lt"/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6515040" y="3134039"/>
            <a:ext cx="2377440" cy="640080"/>
          </a:xfrm>
          <a:prstGeom prst="bevel">
            <a:avLst>
              <a:gd name="adj" fmla="val 12500"/>
            </a:avLst>
          </a:prstGeom>
          <a:solidFill>
            <a:srgbClr val="0033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  <a:hlinkClick r:id="rId4" action="ppaction://hlinkfile"/>
              </a:rPr>
              <a:t>Trượt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trơn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9060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tượng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trượt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Straight Arrow Connector 10"/>
          <p:cNvCxnSpPr>
            <a:endCxn id="8" idx="6"/>
          </p:cNvCxnSpPr>
          <p:nvPr/>
        </p:nvCxnSpPr>
        <p:spPr>
          <a:xfrm>
            <a:off x="5040640" y="2071082"/>
            <a:ext cx="0" cy="1062957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endCxn id="9" idx="6"/>
          </p:cNvCxnSpPr>
          <p:nvPr/>
        </p:nvCxnSpPr>
        <p:spPr>
          <a:xfrm>
            <a:off x="5040640" y="2052320"/>
            <a:ext cx="2663120" cy="1081719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endCxn id="7" idx="6"/>
          </p:cNvCxnSpPr>
          <p:nvPr/>
        </p:nvCxnSpPr>
        <p:spPr>
          <a:xfrm flipH="1">
            <a:off x="2376344" y="2057400"/>
            <a:ext cx="2664296" cy="1066800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3315" y="3850469"/>
            <a:ext cx="7678350" cy="300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9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8580" y="253425"/>
            <a:ext cx="912782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6"/>
            </a:pP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tượng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6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90600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Hiện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tượng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trượt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7824" y="1542871"/>
            <a:ext cx="8496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i="1" err="1"/>
              <a:t>Trượt</a:t>
            </a:r>
            <a:r>
              <a:rPr lang="en-US" sz="2400" b="1" i="1"/>
              <a:t> </a:t>
            </a:r>
            <a:r>
              <a:rPr lang="en-US" sz="2400" b="1" i="1" err="1"/>
              <a:t>hình</a:t>
            </a:r>
            <a:r>
              <a:rPr lang="en-US" sz="2400" b="1" i="1"/>
              <a:t> </a:t>
            </a:r>
            <a:r>
              <a:rPr lang="en-US" sz="2400" b="1" i="1" err="1"/>
              <a:t>học</a:t>
            </a:r>
            <a:r>
              <a:rPr lang="en-US" sz="2400" b="1" i="1"/>
              <a:t>:</a:t>
            </a:r>
            <a:r>
              <a:rPr lang="en-US" sz="2400"/>
              <a:t> </a:t>
            </a:r>
            <a:r>
              <a:rPr lang="en-US" sz="2400" err="1" smtClean="0"/>
              <a:t>xảy</a:t>
            </a:r>
            <a:r>
              <a:rPr lang="en-US" sz="2400" smtClean="0"/>
              <a:t> </a:t>
            </a:r>
            <a:r>
              <a:rPr lang="en-US" sz="2400" err="1"/>
              <a:t>ra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chưa</a:t>
            </a:r>
            <a:r>
              <a:rPr lang="en-US" sz="2400"/>
              <a:t> </a:t>
            </a:r>
            <a:r>
              <a:rPr lang="en-US" sz="2400" err="1"/>
              <a:t>làm</a:t>
            </a:r>
            <a:r>
              <a:rPr lang="en-US" sz="2400"/>
              <a:t> </a:t>
            </a:r>
            <a:r>
              <a:rPr lang="en-US" sz="2400" err="1"/>
              <a:t>việc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với</a:t>
            </a:r>
            <a:r>
              <a:rPr lang="en-US" sz="2400"/>
              <a:t> </a:t>
            </a:r>
            <a:r>
              <a:rPr lang="en-US" sz="2400" err="1"/>
              <a:t>tác</a:t>
            </a:r>
            <a:r>
              <a:rPr lang="en-US" sz="2400"/>
              <a:t> </a:t>
            </a:r>
            <a:r>
              <a:rPr lang="en-US" sz="2400" err="1"/>
              <a:t>dụng</a:t>
            </a:r>
            <a:r>
              <a:rPr lang="en-US" sz="2400"/>
              <a:t> </a:t>
            </a:r>
            <a:r>
              <a:rPr lang="en-US" sz="2400" err="1"/>
              <a:t>của</a:t>
            </a:r>
            <a:r>
              <a:rPr lang="en-US" sz="2400"/>
              <a:t> </a:t>
            </a:r>
            <a:r>
              <a:rPr lang="en-US" sz="2400" err="1"/>
              <a:t>lực</a:t>
            </a:r>
            <a:r>
              <a:rPr lang="en-US" sz="2400"/>
              <a:t> </a:t>
            </a:r>
            <a:r>
              <a:rPr lang="en-US" sz="2400" err="1"/>
              <a:t>căng</a:t>
            </a:r>
            <a:r>
              <a:rPr lang="en-US" sz="2400"/>
              <a:t> ban </a:t>
            </a:r>
            <a:r>
              <a:rPr lang="en-US" sz="2400" err="1"/>
              <a:t>đầu</a:t>
            </a:r>
            <a:r>
              <a:rPr lang="en-US" sz="2400"/>
              <a:t> </a:t>
            </a:r>
            <a:r>
              <a:rPr lang="en-US" sz="2400" i="1"/>
              <a:t>F</a:t>
            </a:r>
            <a:r>
              <a:rPr lang="en-US" sz="2400" i="1" baseline="-25000"/>
              <a:t>0</a:t>
            </a:r>
            <a:r>
              <a:rPr lang="en-US" sz="2400"/>
              <a:t> </a:t>
            </a:r>
            <a:r>
              <a:rPr lang="en-US" sz="2400" err="1"/>
              <a:t>giữa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bánh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sinh</a:t>
            </a:r>
            <a:r>
              <a:rPr lang="en-US" sz="2400"/>
              <a:t> </a:t>
            </a:r>
            <a:r>
              <a:rPr lang="en-US" sz="2400" err="1"/>
              <a:t>ra</a:t>
            </a:r>
            <a:r>
              <a:rPr lang="en-US" sz="2400"/>
              <a:t> </a:t>
            </a:r>
            <a:r>
              <a:rPr lang="en-US" sz="2400" err="1"/>
              <a:t>lực</a:t>
            </a:r>
            <a:r>
              <a:rPr lang="en-US" sz="2400"/>
              <a:t> ma </a:t>
            </a:r>
            <a:r>
              <a:rPr lang="en-US" sz="2400" err="1"/>
              <a:t>sát</a:t>
            </a:r>
            <a:r>
              <a:rPr lang="en-US" sz="2400"/>
              <a:t>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bị</a:t>
            </a:r>
            <a:r>
              <a:rPr lang="en-US" sz="2400"/>
              <a:t> </a:t>
            </a:r>
            <a:r>
              <a:rPr lang="en-US" sz="2400" err="1"/>
              <a:t>giãn</a:t>
            </a:r>
            <a:r>
              <a:rPr lang="en-US" sz="2400"/>
              <a:t> </a:t>
            </a:r>
            <a:r>
              <a:rPr lang="en-US" sz="2400" err="1"/>
              <a:t>dài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trượt</a:t>
            </a:r>
            <a:r>
              <a:rPr lang="en-US" sz="2400"/>
              <a:t> </a:t>
            </a:r>
            <a:r>
              <a:rPr lang="en-US" sz="2400" err="1"/>
              <a:t>trên</a:t>
            </a:r>
            <a:r>
              <a:rPr lang="en-US" sz="2400"/>
              <a:t> </a:t>
            </a:r>
            <a:r>
              <a:rPr lang="en-US" sz="2400" err="1"/>
              <a:t>bánh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 smtClean="0"/>
              <a:t>.</a:t>
            </a:r>
            <a:endParaRPr lang="en-US" sz="2400"/>
          </a:p>
        </p:txBody>
      </p:sp>
      <p:sp>
        <p:nvSpPr>
          <p:cNvPr id="15" name="Rectangle 14"/>
          <p:cNvSpPr/>
          <p:nvPr/>
        </p:nvSpPr>
        <p:spPr>
          <a:xfrm>
            <a:off x="609600" y="3014008"/>
            <a:ext cx="8534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i="1" err="1"/>
              <a:t>Trượt</a:t>
            </a:r>
            <a:r>
              <a:rPr lang="en-US" sz="2400" b="1" i="1"/>
              <a:t> </a:t>
            </a:r>
            <a:r>
              <a:rPr lang="en-US" sz="2400" b="1" i="1" err="1"/>
              <a:t>đàn</a:t>
            </a:r>
            <a:r>
              <a:rPr lang="en-US" sz="2400" b="1" i="1"/>
              <a:t> </a:t>
            </a:r>
            <a:r>
              <a:rPr lang="en-US" sz="2400" b="1" i="1" err="1"/>
              <a:t>hồi</a:t>
            </a:r>
            <a:r>
              <a:rPr lang="en-US" sz="2400" b="1" i="1"/>
              <a:t>: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bộ</a:t>
            </a:r>
            <a:r>
              <a:rPr lang="en-US" sz="2400"/>
              <a:t> </a:t>
            </a:r>
            <a:r>
              <a:rPr lang="en-US" sz="2400" err="1"/>
              <a:t>truyền</a:t>
            </a:r>
            <a:r>
              <a:rPr lang="en-US" sz="2400"/>
              <a:t> </a:t>
            </a:r>
            <a:r>
              <a:rPr lang="en-US" sz="2400" err="1"/>
              <a:t>làm</a:t>
            </a:r>
            <a:r>
              <a:rPr lang="en-US" sz="2400"/>
              <a:t> </a:t>
            </a:r>
            <a:r>
              <a:rPr lang="en-US" sz="2400" err="1"/>
              <a:t>việc</a:t>
            </a:r>
            <a:r>
              <a:rPr lang="en-US" sz="2400"/>
              <a:t>, do </a:t>
            </a:r>
            <a:r>
              <a:rPr lang="en-US" sz="2400" err="1"/>
              <a:t>lực</a:t>
            </a:r>
            <a:r>
              <a:rPr lang="en-US" sz="2400"/>
              <a:t> </a:t>
            </a:r>
            <a:r>
              <a:rPr lang="en-US" sz="2400" i="1"/>
              <a:t>F</a:t>
            </a:r>
            <a:r>
              <a:rPr lang="en-US" sz="2400" i="1" baseline="-25000"/>
              <a:t>1</a:t>
            </a:r>
            <a:r>
              <a:rPr lang="en-US" sz="2400" i="1"/>
              <a:t>&gt; F</a:t>
            </a:r>
            <a:r>
              <a:rPr lang="en-US" sz="2400" i="1" baseline="-25000"/>
              <a:t>2</a:t>
            </a:r>
            <a:r>
              <a:rPr lang="en-US" sz="2400" i="1"/>
              <a:t> </a:t>
            </a:r>
            <a:r>
              <a:rPr lang="en-US" sz="2400" err="1"/>
              <a:t>nên</a:t>
            </a:r>
            <a:r>
              <a:rPr lang="en-US" sz="2400"/>
              <a:t> </a:t>
            </a:r>
            <a:r>
              <a:rPr lang="en-US" sz="2400" err="1"/>
              <a:t>độ</a:t>
            </a:r>
            <a:r>
              <a:rPr lang="en-US" sz="2400"/>
              <a:t> </a:t>
            </a:r>
            <a:r>
              <a:rPr lang="en-US" sz="2400" err="1"/>
              <a:t>biến</a:t>
            </a:r>
            <a:r>
              <a:rPr lang="en-US" sz="2400"/>
              <a:t> </a:t>
            </a:r>
            <a:r>
              <a:rPr lang="en-US" sz="2400" err="1"/>
              <a:t>dạng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vào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lớn</a:t>
            </a:r>
            <a:r>
              <a:rPr lang="en-US" sz="2400"/>
              <a:t> </a:t>
            </a:r>
            <a:r>
              <a:rPr lang="en-US" sz="2400" err="1"/>
              <a:t>hơn</a:t>
            </a:r>
            <a:r>
              <a:rPr lang="en-US" sz="2400"/>
              <a:t> </a:t>
            </a:r>
            <a:r>
              <a:rPr lang="en-US" sz="2400" err="1"/>
              <a:t>độ</a:t>
            </a:r>
            <a:r>
              <a:rPr lang="en-US" sz="2400"/>
              <a:t> </a:t>
            </a:r>
            <a:r>
              <a:rPr lang="en-US" sz="2400" err="1"/>
              <a:t>biến</a:t>
            </a:r>
            <a:r>
              <a:rPr lang="en-US" sz="2400"/>
              <a:t> </a:t>
            </a:r>
            <a:r>
              <a:rPr lang="en-US" sz="2400" err="1"/>
              <a:t>dạng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ra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i="1" smtClean="0">
                <a:latin typeface="Symbol" pitchFamily="18" charset="2"/>
              </a:rPr>
              <a:t>l</a:t>
            </a:r>
            <a:r>
              <a:rPr lang="en-US" sz="2400" i="1" baseline="-25000" smtClean="0">
                <a:latin typeface="Symbol" pitchFamily="18" charset="2"/>
              </a:rPr>
              <a:t>1</a:t>
            </a:r>
            <a:r>
              <a:rPr lang="en-US" sz="2400" i="1" smtClean="0">
                <a:latin typeface="Symbol" pitchFamily="18" charset="2"/>
              </a:rPr>
              <a:t>&gt;l</a:t>
            </a:r>
            <a:r>
              <a:rPr lang="en-US" sz="2400" i="1" baseline="-25000" smtClean="0">
                <a:latin typeface="Symbol" pitchFamily="18" charset="2"/>
              </a:rPr>
              <a:t>2</a:t>
            </a:r>
            <a:r>
              <a:rPr lang="en-US" sz="2400" smtClean="0">
                <a:latin typeface="Symbol" pitchFamily="18" charset="2"/>
              </a:rPr>
              <a:t>.</a:t>
            </a:r>
            <a:r>
              <a:rPr lang="en-US" sz="2400" smtClean="0"/>
              <a:t> </a:t>
            </a:r>
            <a:r>
              <a:rPr lang="en-US" sz="2400"/>
              <a:t>Do </a:t>
            </a:r>
            <a:r>
              <a:rPr lang="en-US" sz="2400" err="1"/>
              <a:t>đó</a:t>
            </a:r>
            <a:r>
              <a:rPr lang="en-US" sz="2400"/>
              <a:t>, </a:t>
            </a:r>
            <a:r>
              <a:rPr lang="en-US" sz="2400" err="1"/>
              <a:t>khi</a:t>
            </a:r>
            <a:r>
              <a:rPr lang="en-US" sz="2400"/>
              <a:t> </a:t>
            </a:r>
            <a:r>
              <a:rPr lang="en-US" sz="2400" err="1"/>
              <a:t>vào</a:t>
            </a:r>
            <a:r>
              <a:rPr lang="en-US" sz="2400"/>
              <a:t> </a:t>
            </a:r>
            <a:r>
              <a:rPr lang="en-US" sz="2400" err="1"/>
              <a:t>tiếp</a:t>
            </a:r>
            <a:r>
              <a:rPr lang="en-US" sz="2400"/>
              <a:t> </a:t>
            </a:r>
            <a:r>
              <a:rPr lang="en-US" sz="2400" err="1"/>
              <a:t>xúc</a:t>
            </a:r>
            <a:r>
              <a:rPr lang="en-US" sz="2400"/>
              <a:t> </a:t>
            </a:r>
            <a:r>
              <a:rPr lang="en-US" sz="2400" err="1"/>
              <a:t>với</a:t>
            </a:r>
            <a:r>
              <a:rPr lang="en-US" sz="2400"/>
              <a:t> </a:t>
            </a:r>
            <a:r>
              <a:rPr lang="en-US" sz="2400" err="1"/>
              <a:t>bánh</a:t>
            </a:r>
            <a:r>
              <a:rPr lang="en-US" sz="2400"/>
              <a:t> </a:t>
            </a:r>
            <a:r>
              <a:rPr lang="en-US" sz="2400" err="1"/>
              <a:t>dẫn</a:t>
            </a:r>
            <a:r>
              <a:rPr lang="en-US" sz="2400"/>
              <a:t>,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sẽ</a:t>
            </a:r>
            <a:r>
              <a:rPr lang="en-US" sz="2400"/>
              <a:t> </a:t>
            </a:r>
            <a:r>
              <a:rPr lang="en-US" sz="2400" err="1"/>
              <a:t>bị</a:t>
            </a:r>
            <a:r>
              <a:rPr lang="en-US" sz="2400"/>
              <a:t> co </a:t>
            </a:r>
            <a:r>
              <a:rPr lang="en-US" sz="2400" err="1"/>
              <a:t>lại</a:t>
            </a:r>
            <a:r>
              <a:rPr lang="en-US" sz="2400"/>
              <a:t> </a:t>
            </a:r>
            <a:r>
              <a:rPr lang="en-US" sz="2400" err="1"/>
              <a:t>gây</a:t>
            </a:r>
            <a:r>
              <a:rPr lang="en-US" sz="2400"/>
              <a:t> </a:t>
            </a:r>
            <a:r>
              <a:rPr lang="en-US" sz="2400" err="1"/>
              <a:t>nên</a:t>
            </a:r>
            <a:r>
              <a:rPr lang="en-US" sz="2400"/>
              <a:t> </a:t>
            </a:r>
            <a:r>
              <a:rPr lang="en-US" sz="2400" err="1"/>
              <a:t>hiện</a:t>
            </a:r>
            <a:r>
              <a:rPr lang="en-US" sz="2400"/>
              <a:t> </a:t>
            </a:r>
            <a:r>
              <a:rPr lang="en-US" sz="2400" err="1"/>
              <a:t>tượng</a:t>
            </a:r>
            <a:r>
              <a:rPr lang="en-US" sz="2400"/>
              <a:t> </a:t>
            </a:r>
            <a:r>
              <a:rPr lang="en-US" sz="2400" err="1"/>
              <a:t>trượt</a:t>
            </a:r>
            <a:r>
              <a:rPr lang="en-US" sz="2400"/>
              <a:t> </a:t>
            </a:r>
            <a:r>
              <a:rPr lang="en-US" sz="2400" err="1"/>
              <a:t>đàn</a:t>
            </a:r>
            <a:r>
              <a:rPr lang="en-US" sz="2400"/>
              <a:t> </a:t>
            </a:r>
            <a:r>
              <a:rPr lang="en-US" sz="2400" err="1"/>
              <a:t>hồi</a:t>
            </a:r>
            <a:r>
              <a:rPr lang="en-US" sz="240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/>
              <a:t>chuyển</a:t>
            </a:r>
            <a:r>
              <a:rPr lang="en-US" sz="2400"/>
              <a:t> </a:t>
            </a:r>
            <a:r>
              <a:rPr lang="en-US" sz="2400" err="1"/>
              <a:t>động</a:t>
            </a:r>
            <a:r>
              <a:rPr lang="en-US" sz="2400"/>
              <a:t> </a:t>
            </a:r>
            <a:r>
              <a:rPr lang="en-US" sz="2400" err="1"/>
              <a:t>chậm</a:t>
            </a:r>
            <a:r>
              <a:rPr lang="en-US" sz="2400"/>
              <a:t> </a:t>
            </a:r>
            <a:r>
              <a:rPr lang="en-US" sz="2400" err="1"/>
              <a:t>hơn</a:t>
            </a:r>
            <a:r>
              <a:rPr lang="en-US" sz="2400"/>
              <a:t> </a:t>
            </a:r>
            <a:r>
              <a:rPr lang="en-US" sz="2400" err="1"/>
              <a:t>bánh</a:t>
            </a:r>
            <a:r>
              <a:rPr lang="en-US" sz="2400"/>
              <a:t> </a:t>
            </a:r>
            <a:r>
              <a:rPr lang="en-US" sz="2400" err="1"/>
              <a:t>dẫn</a:t>
            </a:r>
            <a:r>
              <a:rPr lang="en-US" sz="2400"/>
              <a:t>. </a:t>
            </a:r>
            <a:r>
              <a:rPr lang="en-US" sz="2400" err="1" smtClean="0"/>
              <a:t>Trên</a:t>
            </a:r>
            <a:r>
              <a:rPr lang="en-US" sz="2400" smtClean="0"/>
              <a:t> </a:t>
            </a:r>
            <a:r>
              <a:rPr lang="en-US" sz="2400" err="1" smtClean="0"/>
              <a:t>bánh</a:t>
            </a:r>
            <a:r>
              <a:rPr lang="en-US" sz="2400" smtClean="0"/>
              <a:t> </a:t>
            </a:r>
            <a:r>
              <a:rPr lang="en-US" sz="2400" err="1" smtClean="0"/>
              <a:t>bị</a:t>
            </a:r>
            <a:r>
              <a:rPr lang="en-US" sz="2400" smtClean="0"/>
              <a:t> </a:t>
            </a:r>
            <a:r>
              <a:rPr lang="en-US" sz="2400" err="1" smtClean="0"/>
              <a:t>dẫn</a:t>
            </a:r>
            <a:r>
              <a:rPr lang="en-US" sz="2400" smtClean="0"/>
              <a:t> </a:t>
            </a:r>
            <a:r>
              <a:rPr lang="en-US" sz="2400" err="1" smtClean="0"/>
              <a:t>thì</a:t>
            </a:r>
            <a:r>
              <a:rPr lang="en-US" sz="2400" smtClean="0"/>
              <a:t> </a:t>
            </a:r>
            <a:r>
              <a:rPr lang="en-US" sz="2400" err="1" smtClean="0"/>
              <a:t>ngược</a:t>
            </a:r>
            <a:r>
              <a:rPr lang="en-US" sz="2400" smtClean="0"/>
              <a:t> </a:t>
            </a:r>
            <a:r>
              <a:rPr lang="en-US" sz="2400" err="1" smtClean="0"/>
              <a:t>lại</a:t>
            </a:r>
            <a:r>
              <a:rPr lang="en-US" sz="2400" smtClean="0"/>
              <a:t>.</a:t>
            </a:r>
            <a:endParaRPr lang="en-US" sz="2400"/>
          </a:p>
        </p:txBody>
      </p:sp>
      <p:sp>
        <p:nvSpPr>
          <p:cNvPr id="16" name="Rectangle 15"/>
          <p:cNvSpPr/>
          <p:nvPr/>
        </p:nvSpPr>
        <p:spPr>
          <a:xfrm>
            <a:off x="660400" y="5493603"/>
            <a:ext cx="848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i="1" err="1"/>
              <a:t>Trượt</a:t>
            </a:r>
            <a:r>
              <a:rPr lang="en-US" sz="2400" b="1" i="1"/>
              <a:t> </a:t>
            </a:r>
            <a:r>
              <a:rPr lang="en-US" sz="2400" b="1" i="1" err="1"/>
              <a:t>trơn</a:t>
            </a:r>
            <a:r>
              <a:rPr lang="en-US" sz="2400" b="1" i="1"/>
              <a:t>:</a:t>
            </a:r>
            <a:r>
              <a:rPr lang="en-US" sz="2400"/>
              <a:t> </a:t>
            </a:r>
            <a:r>
              <a:rPr lang="en-US" sz="2400" err="1"/>
              <a:t>xảy</a:t>
            </a:r>
            <a:r>
              <a:rPr lang="en-US" sz="2400"/>
              <a:t> </a:t>
            </a:r>
            <a:r>
              <a:rPr lang="en-US" sz="2400" err="1"/>
              <a:t>ra</a:t>
            </a:r>
            <a:r>
              <a:rPr lang="en-US" sz="2400"/>
              <a:t> </a:t>
            </a:r>
            <a:r>
              <a:rPr lang="en-US" sz="2400" err="1"/>
              <a:t>khi</a:t>
            </a:r>
            <a:r>
              <a:rPr lang="en-US" sz="2400"/>
              <a:t> moment </a:t>
            </a:r>
            <a:r>
              <a:rPr lang="en-US" sz="2400" err="1"/>
              <a:t>truyền</a:t>
            </a:r>
            <a:r>
              <a:rPr lang="en-US" sz="2400"/>
              <a:t> </a:t>
            </a:r>
            <a:r>
              <a:rPr lang="en-US" sz="2400" err="1"/>
              <a:t>lớn</a:t>
            </a:r>
            <a:r>
              <a:rPr lang="en-US" sz="2400"/>
              <a:t> </a:t>
            </a:r>
            <a:r>
              <a:rPr lang="en-US" sz="2400" err="1"/>
              <a:t>hơn</a:t>
            </a:r>
            <a:r>
              <a:rPr lang="en-US" sz="2400"/>
              <a:t> moment ma </a:t>
            </a:r>
            <a:r>
              <a:rPr lang="en-US" sz="2400" err="1"/>
              <a:t>sát</a:t>
            </a:r>
            <a:r>
              <a:rPr lang="en-US" sz="2400"/>
              <a:t> (</a:t>
            </a:r>
            <a:r>
              <a:rPr lang="en-US" sz="2400" err="1"/>
              <a:t>lực</a:t>
            </a:r>
            <a:r>
              <a:rPr lang="en-US" sz="2400"/>
              <a:t> </a:t>
            </a:r>
            <a:r>
              <a:rPr lang="en-US" sz="2400" err="1"/>
              <a:t>vòng</a:t>
            </a:r>
            <a:r>
              <a:rPr lang="en-US" sz="2400"/>
              <a:t> </a:t>
            </a:r>
            <a:r>
              <a:rPr lang="en-US" sz="2400" err="1"/>
              <a:t>lớn</a:t>
            </a:r>
            <a:r>
              <a:rPr lang="en-US" sz="2400"/>
              <a:t> </a:t>
            </a:r>
            <a:r>
              <a:rPr lang="en-US" sz="2400" err="1"/>
              <a:t>hơn</a:t>
            </a:r>
            <a:r>
              <a:rPr lang="en-US" sz="2400"/>
              <a:t> </a:t>
            </a:r>
            <a:r>
              <a:rPr lang="en-US" sz="2400" err="1"/>
              <a:t>lực</a:t>
            </a:r>
            <a:r>
              <a:rPr lang="en-US" sz="2400"/>
              <a:t> ma </a:t>
            </a:r>
            <a:r>
              <a:rPr lang="en-US" sz="2400" err="1"/>
              <a:t>sát</a:t>
            </a:r>
            <a:r>
              <a:rPr lang="en-US" sz="240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122292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253425"/>
            <a:ext cx="89916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 fontAlgn="base">
              <a:buFont typeface="+mj-lt"/>
              <a:buAutoNum type="romanUcPeriod" startAt="6"/>
            </a:pP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tượng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6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14400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Đường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trượt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suất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4396773"/>
              </p:ext>
            </p:extLst>
          </p:nvPr>
        </p:nvGraphicFramePr>
        <p:xfrm>
          <a:off x="2143262" y="5705952"/>
          <a:ext cx="1440000" cy="9234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918" name="Equation" r:id="rId4" imgW="672808" imgH="431613" progId="Equation.DSMT4">
                  <p:embed/>
                </p:oleObj>
              </mc:Choice>
              <mc:Fallback>
                <p:oleObj name="Equation" r:id="rId4" imgW="672808" imgH="431613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262" y="5705952"/>
                        <a:ext cx="1440000" cy="923448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0276506"/>
              </p:ext>
            </p:extLst>
          </p:nvPr>
        </p:nvGraphicFramePr>
        <p:xfrm>
          <a:off x="4488000" y="5688973"/>
          <a:ext cx="3132000" cy="9404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919" name="Equation" r:id="rId6" imgW="1523880" imgH="457200" progId="Equation.DSMT4">
                  <p:embed/>
                </p:oleObj>
              </mc:Choice>
              <mc:Fallback>
                <p:oleObj name="Equation" r:id="rId6" imgW="152388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8000" y="5688973"/>
                        <a:ext cx="3132000" cy="940427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8800" y="1348232"/>
            <a:ext cx="5486400" cy="4161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06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8580" y="253425"/>
            <a:ext cx="912782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6"/>
            </a:pP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tượng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trượt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-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suất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6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6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6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14400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Đường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trượt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hiệu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suất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bộ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truyền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7144" y="2667000"/>
            <a:ext cx="8260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/>
              <a:t>Đường</a:t>
            </a:r>
            <a:r>
              <a:rPr lang="en-US" sz="2400" smtClean="0"/>
              <a:t> </a:t>
            </a:r>
            <a:r>
              <a:rPr lang="en-US" sz="2400" err="1" smtClean="0"/>
              <a:t>biểu</a:t>
            </a:r>
            <a:r>
              <a:rPr lang="en-US" sz="2400" smtClean="0"/>
              <a:t> </a:t>
            </a:r>
            <a:r>
              <a:rPr lang="en-US" sz="2400" err="1" smtClean="0"/>
              <a:t>diễn</a:t>
            </a:r>
            <a:r>
              <a:rPr lang="en-US" sz="2400" smtClean="0"/>
              <a:t> </a:t>
            </a:r>
            <a:r>
              <a:rPr lang="en-US" sz="2400" err="1" smtClean="0"/>
              <a:t>quan</a:t>
            </a:r>
            <a:r>
              <a:rPr lang="en-US" sz="2400" smtClean="0"/>
              <a:t> </a:t>
            </a:r>
            <a:r>
              <a:rPr lang="en-US" sz="2400" err="1" smtClean="0"/>
              <a:t>hệ</a:t>
            </a:r>
            <a:r>
              <a:rPr lang="en-US" sz="2400" smtClean="0"/>
              <a:t> </a:t>
            </a:r>
            <a:r>
              <a:rPr lang="en-US" sz="2400" err="1" smtClean="0"/>
              <a:t>giữa</a:t>
            </a:r>
            <a:r>
              <a:rPr lang="en-US" sz="2400" smtClean="0"/>
              <a:t> </a:t>
            </a:r>
            <a:r>
              <a:rPr lang="en-US" sz="2400" i="1" smtClean="0">
                <a:sym typeface="Symbol"/>
              </a:rPr>
              <a:t></a:t>
            </a:r>
            <a:r>
              <a:rPr lang="en-US" sz="2400" i="1" smtClean="0">
                <a:solidFill>
                  <a:srgbClr val="0000FF"/>
                </a:solidFill>
                <a:sym typeface="Symbol"/>
              </a:rPr>
              <a:t>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và</a:t>
            </a:r>
            <a:r>
              <a:rPr lang="en-US" sz="2400" smtClean="0">
                <a:sym typeface="Symbol"/>
              </a:rPr>
              <a:t> </a:t>
            </a:r>
            <a:r>
              <a:rPr lang="en-US" sz="2400" i="1" smtClean="0">
                <a:solidFill>
                  <a:srgbClr val="0000FF"/>
                </a:solidFill>
                <a:sym typeface="Symbol"/>
              </a:rPr>
              <a:t>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gọi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là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đường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cong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trượt</a:t>
            </a:r>
            <a:r>
              <a:rPr lang="en-US" sz="2400" smtClean="0">
                <a:sym typeface="Symbol"/>
              </a:rPr>
              <a:t>.</a:t>
            </a:r>
            <a:endParaRPr lang="en-US" sz="240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6391999"/>
              </p:ext>
            </p:extLst>
          </p:nvPr>
        </p:nvGraphicFramePr>
        <p:xfrm>
          <a:off x="1849090" y="3886200"/>
          <a:ext cx="1728192" cy="60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228" name="Equation" r:id="rId3" imgW="647640" imgH="228600" progId="Equation.DSMT4">
                  <p:embed/>
                </p:oleObj>
              </mc:Choice>
              <mc:Fallback>
                <p:oleObj name="Equation" r:id="rId3" imgW="6476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49090" y="3886200"/>
                        <a:ext cx="1728192" cy="609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009330" y="3958208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Chỉ có trượt đàn hồi.</a:t>
            </a:r>
            <a:endParaRPr lang="en-US" sz="2400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308064"/>
              </p:ext>
            </p:extLst>
          </p:nvPr>
        </p:nvGraphicFramePr>
        <p:xfrm>
          <a:off x="1828800" y="4644703"/>
          <a:ext cx="2200275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229" name="Equation" r:id="rId5" imgW="825480" imgH="228600" progId="Equation.DSMT4">
                  <p:embed/>
                </p:oleObj>
              </mc:Choice>
              <mc:Fallback>
                <p:oleObj name="Equation" r:id="rId5" imgW="8254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28800" y="4644703"/>
                        <a:ext cx="2200275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009330" y="4750296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Trượt đàn hồi và trượt trơn.</a:t>
            </a:r>
            <a:endParaRPr lang="en-US" sz="2400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1834750"/>
              </p:ext>
            </p:extLst>
          </p:nvPr>
        </p:nvGraphicFramePr>
        <p:xfrm>
          <a:off x="1849090" y="5436865"/>
          <a:ext cx="14224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230" name="Equation" r:id="rId7" imgW="533160" imgH="228600" progId="Equation.DSMT4">
                  <p:embed/>
                </p:oleObj>
              </mc:Choice>
              <mc:Fallback>
                <p:oleObj name="Equation" r:id="rId7" imgW="5331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49090" y="5436865"/>
                        <a:ext cx="142240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937322" y="5542433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Trượt trơn toàn phần.</a:t>
            </a:r>
            <a:endParaRPr lang="en-US" sz="2400"/>
          </a:p>
        </p:txBody>
      </p:sp>
      <p:sp>
        <p:nvSpPr>
          <p:cNvPr id="18" name="TextBox 17"/>
          <p:cNvSpPr txBox="1"/>
          <p:nvPr/>
        </p:nvSpPr>
        <p:spPr>
          <a:xfrm>
            <a:off x="838200" y="1531203"/>
            <a:ext cx="8108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/>
              <a:t>Đường</a:t>
            </a:r>
            <a:r>
              <a:rPr lang="en-US" sz="2400" smtClean="0"/>
              <a:t> </a:t>
            </a:r>
            <a:r>
              <a:rPr lang="en-US" sz="2400" err="1" smtClean="0"/>
              <a:t>biểu</a:t>
            </a:r>
            <a:r>
              <a:rPr lang="en-US" sz="2400" smtClean="0"/>
              <a:t> </a:t>
            </a:r>
            <a:r>
              <a:rPr lang="en-US" sz="2400" err="1" smtClean="0"/>
              <a:t>diễn</a:t>
            </a:r>
            <a:r>
              <a:rPr lang="en-US" sz="2400" smtClean="0"/>
              <a:t> </a:t>
            </a:r>
            <a:r>
              <a:rPr lang="en-US" sz="2400" err="1" smtClean="0"/>
              <a:t>quan</a:t>
            </a:r>
            <a:r>
              <a:rPr lang="en-US" sz="2400" smtClean="0"/>
              <a:t> </a:t>
            </a:r>
            <a:r>
              <a:rPr lang="en-US" sz="2400" err="1" smtClean="0"/>
              <a:t>hệ</a:t>
            </a:r>
            <a:r>
              <a:rPr lang="en-US" sz="2400" smtClean="0"/>
              <a:t> </a:t>
            </a:r>
            <a:r>
              <a:rPr lang="en-US" sz="2400" err="1" smtClean="0"/>
              <a:t>giữa</a:t>
            </a:r>
            <a:r>
              <a:rPr lang="en-US" sz="2400" smtClean="0"/>
              <a:t> </a:t>
            </a:r>
            <a:r>
              <a:rPr lang="en-US" sz="2400" smtClean="0">
                <a:sym typeface="Symbol"/>
              </a:rPr>
              <a:t></a:t>
            </a:r>
            <a:r>
              <a:rPr lang="en-US" sz="2400" i="1" smtClean="0">
                <a:solidFill>
                  <a:srgbClr val="0000FF"/>
                </a:solidFill>
                <a:sym typeface="Symbol"/>
              </a:rPr>
              <a:t>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và</a:t>
            </a:r>
            <a:r>
              <a:rPr lang="en-US" sz="2400" smtClean="0">
                <a:sym typeface="Symbol"/>
              </a:rPr>
              <a:t> </a:t>
            </a:r>
            <a:r>
              <a:rPr lang="en-US" sz="2400" i="1" smtClean="0">
                <a:solidFill>
                  <a:srgbClr val="0000FF"/>
                </a:solidFill>
                <a:sym typeface="Symbol"/>
              </a:rPr>
              <a:t>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gọi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là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đường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cong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hiệu</a:t>
            </a:r>
            <a:r>
              <a:rPr lang="en-US" sz="2400" smtClean="0">
                <a:sym typeface="Symbol"/>
              </a:rPr>
              <a:t> </a:t>
            </a:r>
            <a:r>
              <a:rPr lang="en-US" sz="2400" err="1" smtClean="0">
                <a:sym typeface="Symbol"/>
              </a:rPr>
              <a:t>suất</a:t>
            </a:r>
            <a:r>
              <a:rPr lang="en-US" sz="2400" smtClean="0">
                <a:sym typeface="Symbol"/>
              </a:rPr>
              <a:t>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35139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/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255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dạng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hỏng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tiêu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1000780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Các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dạng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hỏng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8678" y="2128659"/>
            <a:ext cx="886532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24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err="1"/>
              <a:t>Đứt</a:t>
            </a:r>
            <a:r>
              <a:rPr lang="en-US" sz="2400" b="1"/>
              <a:t> </a:t>
            </a:r>
            <a:r>
              <a:rPr lang="en-US" sz="2400" b="1" err="1"/>
              <a:t>đai</a:t>
            </a:r>
            <a:r>
              <a:rPr lang="en-US" sz="2400" b="1"/>
              <a:t> do </a:t>
            </a:r>
            <a:r>
              <a:rPr lang="en-US" sz="2400" b="1" smtClean="0"/>
              <a:t>mỏi</a:t>
            </a:r>
          </a:p>
          <a:p>
            <a:pPr marL="342900" lvl="0" indent="-342900" algn="just">
              <a:spcAft>
                <a:spcPts val="24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smtClean="0"/>
              <a:t>Nóng </a:t>
            </a:r>
            <a:r>
              <a:rPr lang="en-US" sz="2400" b="1"/>
              <a:t>do ma </a:t>
            </a:r>
            <a:r>
              <a:rPr lang="en-US" sz="2400" b="1" smtClean="0"/>
              <a:t>sát</a:t>
            </a:r>
          </a:p>
          <a:p>
            <a:pPr marL="342900" lvl="0" indent="-342900" algn="just">
              <a:spcAft>
                <a:spcPts val="240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b="1" smtClean="0"/>
              <a:t>Hiện </a:t>
            </a:r>
            <a:r>
              <a:rPr lang="en-US" sz="2400" b="1" err="1"/>
              <a:t>tượng</a:t>
            </a:r>
            <a:r>
              <a:rPr lang="en-US" sz="2400" b="1"/>
              <a:t> </a:t>
            </a:r>
            <a:r>
              <a:rPr lang="en-US" sz="2400" b="1" err="1"/>
              <a:t>trượt</a:t>
            </a:r>
            <a:r>
              <a:rPr lang="en-US" sz="2400" b="1"/>
              <a:t> </a:t>
            </a:r>
            <a:r>
              <a:rPr lang="en-US" sz="2400" b="1" smtClean="0"/>
              <a:t>trơn</a:t>
            </a:r>
            <a:endParaRPr lang="en-US" sz="24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786950"/>
            <a:ext cx="248412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9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255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dạng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hỏng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tiêu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14400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Khả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làm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việc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chỉ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tiêu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tính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8678" y="2405896"/>
            <a:ext cx="886532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spcAft>
                <a:spcPts val="1200"/>
              </a:spcAft>
              <a:buFont typeface="Wingdings" pitchFamily="2" charset="2"/>
              <a:buChar char="§"/>
            </a:pP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Khả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năng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kéo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: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xác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định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bởi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lực</a:t>
            </a:r>
            <a:r>
              <a:rPr lang="en-US" sz="2400">
                <a:cs typeface="Times New Roman" pitchFamily="18" charset="0"/>
              </a:rPr>
              <a:t> ma </a:t>
            </a:r>
            <a:r>
              <a:rPr lang="en-US" sz="2400" err="1">
                <a:cs typeface="Times New Roman" pitchFamily="18" charset="0"/>
              </a:rPr>
              <a:t>sát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giữa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đai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và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bánh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đai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để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tránh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hiện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tượng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trượt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trơn</a:t>
            </a:r>
            <a:r>
              <a:rPr lang="en-US" sz="2400">
                <a:cs typeface="Times New Roman" pitchFamily="18" charset="0"/>
              </a:rPr>
              <a:t>. </a:t>
            </a:r>
          </a:p>
          <a:p>
            <a:pPr marL="800100" lvl="1" indent="-342900" algn="just">
              <a:buFont typeface="Wingdings" pitchFamily="2" charset="2"/>
              <a:buChar char="§"/>
            </a:pP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Tuổi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thọ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en-US" sz="2400" b="1" i="1" err="1">
                <a:solidFill>
                  <a:srgbClr val="FF0000"/>
                </a:solidFill>
                <a:cs typeface="Times New Roman" pitchFamily="18" charset="0"/>
              </a:rPr>
              <a:t>đai</a:t>
            </a:r>
            <a:r>
              <a:rPr lang="en-US" sz="2400" b="1" i="1">
                <a:solidFill>
                  <a:srgbClr val="FF0000"/>
                </a:solidFill>
                <a:cs typeface="Times New Roman" pitchFamily="18" charset="0"/>
              </a:rPr>
              <a:t>: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trong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điều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kiện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bình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thường</a:t>
            </a:r>
            <a:r>
              <a:rPr lang="en-US" sz="2400">
                <a:cs typeface="Times New Roman" pitchFamily="18" charset="0"/>
              </a:rPr>
              <a:t>, </a:t>
            </a:r>
            <a:r>
              <a:rPr lang="en-US" sz="2400" err="1">
                <a:cs typeface="Times New Roman" pitchFamily="18" charset="0"/>
              </a:rPr>
              <a:t>hạn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chế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hỏng</a:t>
            </a:r>
            <a:r>
              <a:rPr lang="en-US" sz="2400">
                <a:cs typeface="Times New Roman" pitchFamily="18" charset="0"/>
              </a:rPr>
              <a:t> do </a:t>
            </a:r>
            <a:r>
              <a:rPr lang="en-US" sz="2400" err="1">
                <a:cs typeface="Times New Roman" pitchFamily="18" charset="0"/>
              </a:rPr>
              <a:t>mỏi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đai</a:t>
            </a:r>
            <a:r>
              <a:rPr lang="en-US" sz="2400">
                <a:cs typeface="Times New Roman" pitchFamily="18" charset="0"/>
              </a:rPr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" y="1676400"/>
            <a:ext cx="56493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Các</a:t>
            </a:r>
            <a:r>
              <a:rPr lang="en-US" sz="2400"/>
              <a:t> </a:t>
            </a:r>
            <a:r>
              <a:rPr lang="en-US" sz="2400" err="1"/>
              <a:t>tiêu</a:t>
            </a:r>
            <a:r>
              <a:rPr lang="en-US" sz="2400"/>
              <a:t> </a:t>
            </a:r>
            <a:r>
              <a:rPr lang="en-US" sz="2400" err="1"/>
              <a:t>chuẩn</a:t>
            </a:r>
            <a:r>
              <a:rPr lang="en-US" sz="2400"/>
              <a:t> </a:t>
            </a:r>
            <a:r>
              <a:rPr lang="en-US" sz="2400" err="1"/>
              <a:t>về</a:t>
            </a:r>
            <a:r>
              <a:rPr lang="en-US" sz="2400"/>
              <a:t> </a:t>
            </a:r>
            <a:r>
              <a:rPr lang="en-US" sz="2400" err="1"/>
              <a:t>khả</a:t>
            </a:r>
            <a:r>
              <a:rPr lang="en-US" sz="2400"/>
              <a:t> </a:t>
            </a:r>
            <a:r>
              <a:rPr lang="en-US" sz="2400" err="1"/>
              <a:t>năng</a:t>
            </a:r>
            <a:r>
              <a:rPr lang="en-US" sz="2400"/>
              <a:t> </a:t>
            </a:r>
            <a:r>
              <a:rPr lang="en-US" sz="2400" err="1"/>
              <a:t>làm</a:t>
            </a:r>
            <a:r>
              <a:rPr lang="en-US" sz="2400"/>
              <a:t> </a:t>
            </a:r>
            <a:r>
              <a:rPr lang="en-US" sz="2400" err="1"/>
              <a:t>việc</a:t>
            </a:r>
            <a:r>
              <a:rPr lang="en-US" sz="240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762000" y="5339715"/>
            <a:ext cx="836930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i="1" err="1" smtClean="0"/>
              <a:t>Tính</a:t>
            </a:r>
            <a:r>
              <a:rPr lang="en-US" sz="2400" i="1" smtClean="0"/>
              <a:t> </a:t>
            </a:r>
            <a:r>
              <a:rPr lang="en-US" sz="2400" i="1" err="1"/>
              <a:t>theo</a:t>
            </a:r>
            <a:r>
              <a:rPr lang="en-US" sz="2400" i="1"/>
              <a:t> </a:t>
            </a:r>
            <a:r>
              <a:rPr lang="en-US" sz="2400" i="1" err="1"/>
              <a:t>khả</a:t>
            </a:r>
            <a:r>
              <a:rPr lang="en-US" sz="2400" i="1"/>
              <a:t> </a:t>
            </a:r>
            <a:r>
              <a:rPr lang="en-US" sz="2400" i="1" err="1"/>
              <a:t>năng</a:t>
            </a:r>
            <a:r>
              <a:rPr lang="en-US" sz="2400" i="1"/>
              <a:t> </a:t>
            </a:r>
            <a:r>
              <a:rPr lang="en-US" sz="2400" i="1" err="1"/>
              <a:t>kéo</a:t>
            </a:r>
            <a:r>
              <a:rPr lang="en-US" sz="2400"/>
              <a:t>: </a:t>
            </a:r>
            <a:r>
              <a:rPr lang="en-US" sz="2400" err="1"/>
              <a:t>để</a:t>
            </a:r>
            <a:r>
              <a:rPr lang="en-US" sz="2400"/>
              <a:t> </a:t>
            </a:r>
            <a:r>
              <a:rPr lang="en-US" sz="2400" err="1"/>
              <a:t>tránh</a:t>
            </a:r>
            <a:r>
              <a:rPr lang="en-US" sz="2400"/>
              <a:t> </a:t>
            </a:r>
            <a:r>
              <a:rPr lang="en-US" sz="2400" err="1"/>
              <a:t>hiện</a:t>
            </a:r>
            <a:r>
              <a:rPr lang="en-US" sz="2400"/>
              <a:t> </a:t>
            </a:r>
            <a:r>
              <a:rPr lang="en-US" sz="2400" err="1"/>
              <a:t>tượng</a:t>
            </a:r>
            <a:r>
              <a:rPr lang="en-US" sz="2400"/>
              <a:t> </a:t>
            </a:r>
            <a:r>
              <a:rPr lang="en-US" sz="2400" err="1"/>
              <a:t>trượt</a:t>
            </a:r>
            <a:r>
              <a:rPr lang="en-US" sz="2400"/>
              <a:t> </a:t>
            </a:r>
            <a:r>
              <a:rPr lang="en-US" sz="2400" err="1"/>
              <a:t>trơn</a:t>
            </a:r>
            <a:r>
              <a:rPr lang="en-US" sz="2400"/>
              <a:t>.</a:t>
            </a:r>
          </a:p>
          <a:p>
            <a:pPr marL="342900" lvl="0" indent="-342900" algn="just">
              <a:spcAft>
                <a:spcPts val="1200"/>
              </a:spcAft>
              <a:buClr>
                <a:srgbClr val="FF0000"/>
              </a:buClr>
              <a:buFont typeface="Wingdings" pitchFamily="2" charset="2"/>
              <a:buChar char="§"/>
            </a:pPr>
            <a:r>
              <a:rPr lang="en-US" sz="2400" i="1" err="1"/>
              <a:t>Tính</a:t>
            </a:r>
            <a:r>
              <a:rPr lang="en-US" sz="2400" i="1"/>
              <a:t> </a:t>
            </a:r>
            <a:r>
              <a:rPr lang="en-US" sz="2400" i="1" err="1"/>
              <a:t>theo</a:t>
            </a:r>
            <a:r>
              <a:rPr lang="en-US" sz="2400" i="1"/>
              <a:t> </a:t>
            </a:r>
            <a:r>
              <a:rPr lang="en-US" sz="2400" i="1" err="1"/>
              <a:t>tuổi</a:t>
            </a:r>
            <a:r>
              <a:rPr lang="en-US" sz="2400" i="1"/>
              <a:t> </a:t>
            </a:r>
            <a:r>
              <a:rPr lang="en-US" sz="2400" i="1" err="1"/>
              <a:t>thọ</a:t>
            </a:r>
            <a:r>
              <a:rPr lang="en-US" sz="2400"/>
              <a:t>: </a:t>
            </a:r>
            <a:r>
              <a:rPr lang="en-US" sz="2400" err="1"/>
              <a:t>để</a:t>
            </a:r>
            <a:r>
              <a:rPr lang="en-US" sz="2400"/>
              <a:t> </a:t>
            </a:r>
            <a:r>
              <a:rPr lang="en-US" sz="2400" err="1"/>
              <a:t>tránh</a:t>
            </a:r>
            <a:r>
              <a:rPr lang="en-US" sz="2400"/>
              <a:t> </a:t>
            </a:r>
            <a:r>
              <a:rPr lang="en-US" sz="2400" err="1"/>
              <a:t>đứt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7200" y="4572000"/>
            <a:ext cx="22589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/>
              <a:t>Chỉ</a:t>
            </a:r>
            <a:r>
              <a:rPr lang="en-US" sz="2400"/>
              <a:t> </a:t>
            </a:r>
            <a:r>
              <a:rPr lang="en-US" sz="2400" err="1"/>
              <a:t>tiêu</a:t>
            </a:r>
            <a:r>
              <a:rPr lang="en-US" sz="2400"/>
              <a:t> </a:t>
            </a:r>
            <a:r>
              <a:rPr lang="en-US" sz="2400" err="1"/>
              <a:t>tính</a:t>
            </a:r>
            <a:r>
              <a:rPr lang="en-US" sz="240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36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255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7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Các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dạng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hỏng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chỉ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tiêu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400" y="914400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Khả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năng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làm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việc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và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chỉ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tiêu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tính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0" y="1500673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355600" algn="l"/>
              </a:tabLst>
            </a:pPr>
            <a:r>
              <a:rPr lang="en-US" sz="2400" smtClean="0"/>
              <a:t>Do </a:t>
            </a:r>
            <a:r>
              <a:rPr lang="en-US" sz="2400" err="1"/>
              <a:t>ứng</a:t>
            </a:r>
            <a:r>
              <a:rPr lang="en-US" sz="2400"/>
              <a:t> </a:t>
            </a:r>
            <a:r>
              <a:rPr lang="en-US" sz="2400" err="1"/>
              <a:t>suất</a:t>
            </a:r>
            <a:r>
              <a:rPr lang="en-US" sz="2400"/>
              <a:t> </a:t>
            </a:r>
            <a:r>
              <a:rPr lang="en-US" sz="2400" err="1"/>
              <a:t>trong</a:t>
            </a:r>
            <a:r>
              <a:rPr lang="en-US" sz="2400"/>
              <a:t> </a:t>
            </a:r>
            <a:r>
              <a:rPr lang="en-US" sz="2400" err="1"/>
              <a:t>dây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thay</a:t>
            </a:r>
            <a:r>
              <a:rPr lang="en-US" sz="2400"/>
              <a:t> </a:t>
            </a:r>
            <a:r>
              <a:rPr lang="en-US" sz="2400" err="1"/>
              <a:t>đổi</a:t>
            </a:r>
            <a:r>
              <a:rPr lang="en-US" sz="2400"/>
              <a:t> </a:t>
            </a:r>
            <a:r>
              <a:rPr lang="en-US" sz="2400" err="1"/>
              <a:t>nên</a:t>
            </a:r>
            <a:r>
              <a:rPr lang="en-US" sz="2400"/>
              <a:t> </a:t>
            </a:r>
            <a:r>
              <a:rPr lang="en-US" sz="2400" err="1"/>
              <a:t>tuổi</a:t>
            </a:r>
            <a:r>
              <a:rPr lang="en-US" sz="2400"/>
              <a:t> </a:t>
            </a:r>
            <a:r>
              <a:rPr lang="en-US" sz="2400" err="1"/>
              <a:t>thọ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phụ</a:t>
            </a:r>
            <a:r>
              <a:rPr lang="en-US" sz="2400"/>
              <a:t> </a:t>
            </a:r>
            <a:r>
              <a:rPr lang="en-US" sz="2400" err="1"/>
              <a:t>thuộc</a:t>
            </a:r>
            <a:r>
              <a:rPr lang="en-US" sz="2400"/>
              <a:t> </a:t>
            </a:r>
            <a:r>
              <a:rPr lang="en-US" sz="2400" err="1"/>
              <a:t>vào</a:t>
            </a:r>
            <a:r>
              <a:rPr lang="en-US" sz="2400"/>
              <a:t> </a:t>
            </a:r>
            <a:r>
              <a:rPr lang="en-US" sz="2400" err="1">
                <a:solidFill>
                  <a:srgbClr val="FF0000"/>
                </a:solidFill>
              </a:rPr>
              <a:t>giá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trị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ứng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suất</a:t>
            </a:r>
            <a:r>
              <a:rPr lang="en-US" sz="2400"/>
              <a:t>, </a:t>
            </a:r>
            <a:r>
              <a:rPr lang="en-US" sz="2400" err="1">
                <a:solidFill>
                  <a:srgbClr val="FF0000"/>
                </a:solidFill>
              </a:rPr>
              <a:t>đặc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 smtClean="0">
                <a:solidFill>
                  <a:srgbClr val="FF0000"/>
                </a:solidFill>
              </a:rPr>
              <a:t>tính</a:t>
            </a:r>
            <a:r>
              <a:rPr lang="en-US" sz="2400" smtClean="0"/>
              <a:t> </a:t>
            </a:r>
            <a:r>
              <a:rPr lang="en-US" sz="2400" err="1"/>
              <a:t>và</a:t>
            </a:r>
            <a:r>
              <a:rPr lang="en-US" sz="2400"/>
              <a:t> </a:t>
            </a:r>
            <a:r>
              <a:rPr lang="en-US" sz="2400" err="1">
                <a:solidFill>
                  <a:srgbClr val="FF0000"/>
                </a:solidFill>
              </a:rPr>
              <a:t>chu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kỳ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thay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đổi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của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các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ứng</a:t>
            </a:r>
            <a:r>
              <a:rPr lang="en-US" sz="2400">
                <a:solidFill>
                  <a:srgbClr val="FF0000"/>
                </a:solidFill>
              </a:rPr>
              <a:t> </a:t>
            </a:r>
            <a:r>
              <a:rPr lang="en-US" sz="2400" err="1">
                <a:solidFill>
                  <a:srgbClr val="FF0000"/>
                </a:solidFill>
              </a:rPr>
              <a:t>suất</a:t>
            </a:r>
            <a:r>
              <a:rPr lang="en-US" sz="2400"/>
              <a:t>. </a:t>
            </a:r>
            <a:r>
              <a:rPr lang="en-US" sz="2400" err="1"/>
              <a:t>Tần</a:t>
            </a:r>
            <a:r>
              <a:rPr lang="en-US" sz="240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chu</a:t>
            </a:r>
            <a:r>
              <a:rPr lang="en-US" sz="2400"/>
              <a:t> </a:t>
            </a:r>
            <a:r>
              <a:rPr lang="en-US" sz="2400" err="1"/>
              <a:t>kỳ</a:t>
            </a:r>
            <a:r>
              <a:rPr lang="en-US" sz="2400"/>
              <a:t> </a:t>
            </a:r>
            <a:r>
              <a:rPr lang="en-US" sz="2400" err="1"/>
              <a:t>ứng</a:t>
            </a:r>
            <a:r>
              <a:rPr lang="en-US" sz="2400"/>
              <a:t> </a:t>
            </a:r>
            <a:r>
              <a:rPr lang="en-US" sz="2400" err="1"/>
              <a:t>suất</a:t>
            </a:r>
            <a:r>
              <a:rPr lang="en-US" sz="2400"/>
              <a:t> </a:t>
            </a:r>
            <a:r>
              <a:rPr lang="en-US" sz="2400" err="1"/>
              <a:t>bằng</a:t>
            </a:r>
            <a:r>
              <a:rPr lang="en-US" sz="2400"/>
              <a:t> </a:t>
            </a:r>
            <a:r>
              <a:rPr lang="en-US" sz="2400" err="1"/>
              <a:t>số</a:t>
            </a:r>
            <a:r>
              <a:rPr lang="en-US" sz="2400"/>
              <a:t> </a:t>
            </a:r>
            <a:r>
              <a:rPr lang="en-US" sz="2400" err="1"/>
              <a:t>vòng</a:t>
            </a:r>
            <a:r>
              <a:rPr lang="en-US" sz="2400"/>
              <a:t> </a:t>
            </a:r>
            <a:r>
              <a:rPr lang="en-US" sz="2400" err="1"/>
              <a:t>chạy</a:t>
            </a:r>
            <a:r>
              <a:rPr lang="en-US" sz="2400"/>
              <a:t> </a:t>
            </a:r>
            <a:r>
              <a:rPr lang="en-US" sz="2400" err="1"/>
              <a:t>của</a:t>
            </a:r>
            <a:r>
              <a:rPr lang="en-US" sz="2400"/>
              <a:t> </a:t>
            </a:r>
            <a:r>
              <a:rPr lang="en-US" sz="2400" err="1"/>
              <a:t>đai</a:t>
            </a:r>
            <a:r>
              <a:rPr lang="en-US" sz="2400"/>
              <a:t> </a:t>
            </a:r>
            <a:r>
              <a:rPr lang="en-US" sz="2400" err="1"/>
              <a:t>trong</a:t>
            </a:r>
            <a:r>
              <a:rPr lang="en-US" sz="2400"/>
              <a:t> </a:t>
            </a:r>
            <a:r>
              <a:rPr lang="en-US" sz="2400" err="1"/>
              <a:t>một</a:t>
            </a:r>
            <a:r>
              <a:rPr lang="en-US" sz="2400"/>
              <a:t> </a:t>
            </a:r>
            <a:r>
              <a:rPr lang="en-US" sz="2400" err="1"/>
              <a:t>giây</a:t>
            </a:r>
            <a:r>
              <a:rPr lang="en-US" sz="2400"/>
              <a:t>.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6939932"/>
              </p:ext>
            </p:extLst>
          </p:nvPr>
        </p:nvGraphicFramePr>
        <p:xfrm>
          <a:off x="3733799" y="3282600"/>
          <a:ext cx="682246" cy="7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20" name="Equation" r:id="rId4" imgW="355292" imgH="393359" progId="Equation.DSMT4">
                  <p:embed/>
                </p:oleObj>
              </mc:Choice>
              <mc:Fallback>
                <p:oleObj name="Equation" r:id="rId4" imgW="355292" imgH="39335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799" y="3282600"/>
                        <a:ext cx="682246" cy="756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143000" y="4397514"/>
            <a:ext cx="7442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err="1"/>
              <a:t>Trong</a:t>
            </a:r>
            <a:r>
              <a:rPr lang="en-US" sz="2000"/>
              <a:t> </a:t>
            </a:r>
            <a:r>
              <a:rPr lang="en-US" sz="2000" err="1"/>
              <a:t>đó</a:t>
            </a:r>
            <a:r>
              <a:rPr lang="en-US" sz="2000"/>
              <a:t>: </a:t>
            </a:r>
            <a:r>
              <a:rPr lang="en-US" sz="2000" i="1"/>
              <a:t>v</a:t>
            </a:r>
            <a:r>
              <a:rPr lang="en-US" sz="2000"/>
              <a:t> - </a:t>
            </a:r>
            <a:r>
              <a:rPr lang="en-US" sz="2000" err="1"/>
              <a:t>vận</a:t>
            </a:r>
            <a:r>
              <a:rPr lang="en-US" sz="2000"/>
              <a:t> </a:t>
            </a:r>
            <a:r>
              <a:rPr lang="en-US" sz="2000" err="1"/>
              <a:t>tốc</a:t>
            </a:r>
            <a:r>
              <a:rPr lang="en-US" sz="2000"/>
              <a:t> </a:t>
            </a:r>
            <a:r>
              <a:rPr lang="en-US" sz="2000" err="1"/>
              <a:t>của</a:t>
            </a:r>
            <a:r>
              <a:rPr lang="en-US" sz="2000"/>
              <a:t> </a:t>
            </a:r>
            <a:r>
              <a:rPr lang="en-US" sz="2000" err="1"/>
              <a:t>đai</a:t>
            </a:r>
            <a:r>
              <a:rPr lang="en-US" sz="2000"/>
              <a:t>, </a:t>
            </a:r>
            <a:r>
              <a:rPr lang="en-US" sz="2000" i="1"/>
              <a:t>m/s</a:t>
            </a:r>
            <a:r>
              <a:rPr lang="en-US" sz="2000"/>
              <a:t> </a:t>
            </a:r>
          </a:p>
          <a:p>
            <a:pPr indent="1158875"/>
            <a:r>
              <a:rPr lang="en-US" sz="2000" i="1"/>
              <a:t>L</a:t>
            </a:r>
            <a:r>
              <a:rPr lang="en-US" sz="2000"/>
              <a:t> - </a:t>
            </a:r>
            <a:r>
              <a:rPr lang="en-US" sz="2000" err="1"/>
              <a:t>chiều</a:t>
            </a:r>
            <a:r>
              <a:rPr lang="en-US" sz="2000"/>
              <a:t> </a:t>
            </a:r>
            <a:r>
              <a:rPr lang="en-US" sz="2000" err="1"/>
              <a:t>dài</a:t>
            </a:r>
            <a:r>
              <a:rPr lang="en-US" sz="2000"/>
              <a:t> </a:t>
            </a:r>
            <a:r>
              <a:rPr lang="en-US" sz="2000" smtClean="0"/>
              <a:t>dây đai</a:t>
            </a:r>
            <a:r>
              <a:rPr lang="en-US" sz="2000"/>
              <a:t>, </a:t>
            </a:r>
            <a:r>
              <a:rPr lang="en-US" sz="2000" i="1"/>
              <a:t>m</a:t>
            </a:r>
            <a:endParaRPr lang="en-US" sz="2000"/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60120" y="5283415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tabLst>
                <a:tab pos="355600" algn="l"/>
              </a:tabLst>
            </a:pPr>
            <a:r>
              <a:rPr lang="en-US" sz="2400" smtClean="0"/>
              <a:t>Giá trị </a:t>
            </a:r>
            <a:r>
              <a:rPr lang="en-US" sz="2400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smtClean="0"/>
              <a:t> càng lớn thì tuổi thọ đai càng thấp. Đai thang </a:t>
            </a:r>
            <a:r>
              <a:rPr lang="en-US" sz="2400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3÷5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(1/s), </a:t>
            </a:r>
            <a:r>
              <a:rPr lang="en-US" sz="2400" i="1" smtClean="0">
                <a:latin typeface="+mj-lt"/>
                <a:cs typeface="Times New Roman" panose="02020603050405020304" pitchFamily="18" charset="0"/>
                <a:sym typeface="Symbol" panose="05050102010706020507" pitchFamily="18" charset="2"/>
              </a:rPr>
              <a:t>đai dẹt </a:t>
            </a:r>
            <a:r>
              <a:rPr lang="en-US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i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10÷20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(1/s).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78398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238" y="990600"/>
            <a:ext cx="47820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Tính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khả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năng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kéo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38200" y="1595735"/>
            <a:ext cx="31037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+mj-lt"/>
              <a:buAutoNum type="alphaLcParenR"/>
            </a:pPr>
            <a:r>
              <a:rPr lang="en-US" sz="2400" b="1" err="1">
                <a:solidFill>
                  <a:srgbClr val="0000FF"/>
                </a:solidFill>
              </a:rPr>
              <a:t>Tính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toán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dẹt</a:t>
            </a:r>
            <a:endParaRPr lang="en-US" sz="2400">
              <a:solidFill>
                <a:srgbClr val="0000FF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9861699"/>
              </p:ext>
            </p:extLst>
          </p:nvPr>
        </p:nvGraphicFramePr>
        <p:xfrm>
          <a:off x="2209800" y="3421581"/>
          <a:ext cx="2720800" cy="68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292" name="Equation" r:id="rId3" imgW="1714500" imgH="431800" progId="Equation.DSMT4">
                  <p:embed/>
                </p:oleObj>
              </mc:Choice>
              <mc:Fallback>
                <p:oleObj name="Equation" r:id="rId3" imgW="1714500" imgH="4318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421581"/>
                        <a:ext cx="2720800" cy="68400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1200" y="2350772"/>
            <a:ext cx="3172976" cy="1531678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33400" y="4564655"/>
            <a:ext cx="80772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smtClean="0"/>
              <a:t>Trong đó: [</a:t>
            </a:r>
            <a:r>
              <a:rPr lang="en-US" sz="2000" smtClean="0">
                <a:sym typeface="Symbol" panose="05050102010706020507" pitchFamily="18" charset="2"/>
              </a:rPr>
              <a:t></a:t>
            </a:r>
            <a:r>
              <a:rPr lang="en-US" sz="2000" baseline="-25000" smtClean="0">
                <a:sym typeface="Symbol" panose="05050102010706020507" pitchFamily="18" charset="2"/>
              </a:rPr>
              <a:t>t</a:t>
            </a:r>
            <a:r>
              <a:rPr lang="en-US" sz="2000" smtClean="0">
                <a:sym typeface="Symbol" panose="05050102010706020507" pitchFamily="18" charset="2"/>
              </a:rPr>
              <a:t>]</a:t>
            </a:r>
            <a:r>
              <a:rPr lang="en-US" sz="2000" baseline="-25000" smtClean="0">
                <a:sym typeface="Symbol" panose="05050102010706020507" pitchFamily="18" charset="2"/>
              </a:rPr>
              <a:t>0 </a:t>
            </a:r>
            <a:r>
              <a:rPr lang="en-US" sz="2000" smtClean="0">
                <a:sym typeface="Symbol" panose="05050102010706020507" pitchFamily="18" charset="2"/>
              </a:rPr>
              <a:t>- ứng suất có ích cho phép của bộ truyền làm việc trong điều kiện thí nghiệm: Bộ truyền nằm ngang, u=1, v=10(</a:t>
            </a:r>
            <a:r>
              <a:rPr lang="en-US" sz="2000" i="1" smtClean="0">
                <a:sym typeface="Symbol" panose="05050102010706020507" pitchFamily="18" charset="2"/>
              </a:rPr>
              <a:t>m/s</a:t>
            </a:r>
            <a:r>
              <a:rPr lang="en-US" sz="2000" smtClean="0">
                <a:sym typeface="Symbol" panose="05050102010706020507" pitchFamily="18" charset="2"/>
              </a:rPr>
              <a:t>). </a:t>
            </a:r>
            <a:r>
              <a:rPr lang="en-US" sz="2000"/>
              <a:t>[</a:t>
            </a:r>
            <a:r>
              <a:rPr lang="en-US" sz="2000">
                <a:sym typeface="Symbol" panose="05050102010706020507" pitchFamily="18" charset="2"/>
              </a:rPr>
              <a:t></a:t>
            </a:r>
            <a:r>
              <a:rPr lang="en-US" sz="2000" baseline="-25000" smtClean="0">
                <a:sym typeface="Symbol" panose="05050102010706020507" pitchFamily="18" charset="2"/>
              </a:rPr>
              <a:t>t</a:t>
            </a:r>
            <a:r>
              <a:rPr lang="en-US" sz="2000" smtClean="0">
                <a:sym typeface="Symbol" panose="05050102010706020507" pitchFamily="18" charset="2"/>
              </a:rPr>
              <a:t>]</a:t>
            </a:r>
            <a:r>
              <a:rPr lang="en-US" sz="2000" baseline="-25000" smtClean="0">
                <a:sym typeface="Symbol" panose="05050102010706020507" pitchFamily="18" charset="2"/>
              </a:rPr>
              <a:t>0</a:t>
            </a:r>
            <a:r>
              <a:rPr lang="en-US" sz="2000">
                <a:sym typeface="Symbol" panose="05050102010706020507" pitchFamily="18" charset="2"/>
              </a:rPr>
              <a:t> </a:t>
            </a:r>
            <a:r>
              <a:rPr lang="en-US" sz="2000" smtClean="0">
                <a:sym typeface="Symbol" panose="05050102010706020507" pitchFamily="18" charset="2"/>
              </a:rPr>
              <a:t>tra bảng.</a:t>
            </a:r>
          </a:p>
          <a:p>
            <a:pPr algn="just">
              <a:spcBef>
                <a:spcPts val="1200"/>
              </a:spcBef>
            </a:pPr>
            <a:r>
              <a:rPr lang="en-US" sz="2400" smtClean="0">
                <a:sym typeface="Symbol" panose="05050102010706020507" pitchFamily="18" charset="2"/>
              </a:rPr>
              <a:t>             </a:t>
            </a:r>
            <a:r>
              <a:rPr lang="en-US" sz="2400" i="1" smtClean="0">
                <a:sym typeface="Symbol" panose="05050102010706020507" pitchFamily="18" charset="2"/>
              </a:rPr>
              <a:t> C </a:t>
            </a:r>
            <a:r>
              <a:rPr lang="en-US" sz="2400" smtClean="0">
                <a:sym typeface="Symbol" panose="05050102010706020507" pitchFamily="18" charset="2"/>
              </a:rPr>
              <a:t>- hệ số điều chỉnh</a:t>
            </a:r>
            <a:endParaRPr lang="en-US" sz="2400"/>
          </a:p>
        </p:txBody>
      </p:sp>
      <p:sp>
        <p:nvSpPr>
          <p:cNvPr id="26" name="Rectangle 25"/>
          <p:cNvSpPr/>
          <p:nvPr/>
        </p:nvSpPr>
        <p:spPr>
          <a:xfrm>
            <a:off x="404288" y="2208984"/>
            <a:ext cx="2585964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cs typeface="Times New Roman" pitchFamily="18" charset="0"/>
              </a:rPr>
              <a:t>Điều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kiện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bền</a:t>
            </a:r>
            <a:r>
              <a:rPr lang="en-US" sz="2400">
                <a:cs typeface="Times New Roman" pitchFamily="18" charset="0"/>
              </a:rPr>
              <a:t>: </a:t>
            </a:r>
          </a:p>
        </p:txBody>
      </p:sp>
      <p:pic>
        <p:nvPicPr>
          <p:cNvPr id="27" name="Picture 2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159561"/>
            <a:ext cx="1009650" cy="549275"/>
          </a:xfrm>
          <a:prstGeom prst="rect">
            <a:avLst/>
          </a:prstGeom>
          <a:solidFill>
            <a:srgbClr val="FFFF00"/>
          </a:solidFill>
          <a:ln w="22225" cmpd="sng">
            <a:solidFill>
              <a:srgbClr val="FF0000">
                <a:alpha val="0"/>
              </a:srgb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8426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238" y="990600"/>
            <a:ext cx="47820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Tính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khả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năng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kéo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38200" y="1524000"/>
            <a:ext cx="31037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+mj-lt"/>
              <a:buAutoNum type="alphaLcParenR"/>
            </a:pPr>
            <a:r>
              <a:rPr lang="en-US" sz="2400" b="1" err="1">
                <a:solidFill>
                  <a:srgbClr val="0000FF"/>
                </a:solidFill>
              </a:rPr>
              <a:t>Tính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toán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dẹt</a:t>
            </a:r>
            <a:endParaRPr lang="en-US" sz="2400">
              <a:solidFill>
                <a:srgbClr val="0000FF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6616448"/>
              </p:ext>
            </p:extLst>
          </p:nvPr>
        </p:nvGraphicFramePr>
        <p:xfrm>
          <a:off x="3429000" y="2286000"/>
          <a:ext cx="2003040" cy="46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803" name="Equation" r:id="rId3" imgW="1016000" imgH="228600" progId="Equation.DSMT4">
                  <p:embed/>
                </p:oleObj>
              </mc:Choice>
              <mc:Fallback>
                <p:oleObj name="Equation" r:id="rId3" imgW="10160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2286000"/>
                        <a:ext cx="2003040" cy="468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6300" y="2981325"/>
            <a:ext cx="739140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29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238" y="990600"/>
            <a:ext cx="47820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Tính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khả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năng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kéo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00" y="1595735"/>
            <a:ext cx="3478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+mj-lt"/>
              <a:buAutoNum type="alphaLcParenR" startAt="2"/>
            </a:pPr>
            <a:r>
              <a:rPr lang="en-US" sz="2400" b="1" err="1">
                <a:solidFill>
                  <a:srgbClr val="0000FF"/>
                </a:solidFill>
              </a:rPr>
              <a:t>Tính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toán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thang</a:t>
            </a:r>
            <a:endParaRPr lang="en-US" sz="2400">
              <a:solidFill>
                <a:srgbClr val="0000FF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066925"/>
            <a:ext cx="2438400" cy="165906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4955185"/>
              </p:ext>
            </p:extLst>
          </p:nvPr>
        </p:nvGraphicFramePr>
        <p:xfrm>
          <a:off x="3276600" y="3162297"/>
          <a:ext cx="1658664" cy="72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378" name="Equation" r:id="rId4" imgW="990360" imgH="431640" progId="Equation.DSMT4">
                  <p:embed/>
                </p:oleObj>
              </mc:Choice>
              <mc:Fallback>
                <p:oleObj name="Equation" r:id="rId4" imgW="990360" imgH="4316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162297"/>
                        <a:ext cx="1658664" cy="72000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4038600"/>
            <a:ext cx="7362825" cy="1809750"/>
          </a:xfrm>
          <a:prstGeom prst="rect">
            <a:avLst/>
          </a:prstGeom>
        </p:spPr>
      </p:pic>
      <p:sp>
        <p:nvSpPr>
          <p:cNvPr id="18" name="Rectangle 45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059547"/>
              </p:ext>
            </p:extLst>
          </p:nvPr>
        </p:nvGraphicFramePr>
        <p:xfrm>
          <a:off x="3348257" y="5740343"/>
          <a:ext cx="1275910" cy="841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379" name="Equation" r:id="rId7" imgW="647640" imgH="431640" progId="Equation.DSMT4">
                  <p:embed/>
                </p:oleObj>
              </mc:Choice>
              <mc:Fallback>
                <p:oleObj name="Equation" r:id="rId7" imgW="647640" imgH="431640" progId="Equation.DSMT4">
                  <p:embed/>
                  <p:pic>
                    <p:nvPicPr>
                      <p:cNvPr id="0" name="Object 4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257" y="5740343"/>
                        <a:ext cx="1275910" cy="841226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04288" y="2208984"/>
            <a:ext cx="2585964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>
                <a:cs typeface="Times New Roman" pitchFamily="18" charset="0"/>
              </a:rPr>
              <a:t>Điều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kiện</a:t>
            </a:r>
            <a:r>
              <a:rPr lang="en-US" sz="2400">
                <a:cs typeface="Times New Roman" pitchFamily="18" charset="0"/>
              </a:rPr>
              <a:t> </a:t>
            </a:r>
            <a:r>
              <a:rPr lang="en-US" sz="2400" err="1">
                <a:cs typeface="Times New Roman" pitchFamily="18" charset="0"/>
              </a:rPr>
              <a:t>bền</a:t>
            </a:r>
            <a:r>
              <a:rPr lang="en-US" sz="2400">
                <a:cs typeface="Times New Roman" pitchFamily="18" charset="0"/>
              </a:rPr>
              <a:t>: </a:t>
            </a:r>
          </a:p>
        </p:txBody>
      </p:sp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159561"/>
            <a:ext cx="1009650" cy="549275"/>
          </a:xfrm>
          <a:prstGeom prst="rect">
            <a:avLst/>
          </a:prstGeom>
          <a:solidFill>
            <a:srgbClr val="FFFF00"/>
          </a:solidFill>
          <a:ln w="22225" cmpd="sng">
            <a:solidFill>
              <a:srgbClr val="FF0000">
                <a:alpha val="0"/>
              </a:srgb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4718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5238" y="990600"/>
            <a:ext cx="47820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Tính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khả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năng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kéo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:</a:t>
            </a: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38200" y="1524000"/>
            <a:ext cx="34788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+mj-lt"/>
              <a:buAutoNum type="alphaLcParenR" startAt="2"/>
            </a:pPr>
            <a:r>
              <a:rPr lang="en-US" sz="2400" b="1" err="1">
                <a:solidFill>
                  <a:srgbClr val="0000FF"/>
                </a:solidFill>
              </a:rPr>
              <a:t>Tính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toán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>
                <a:solidFill>
                  <a:srgbClr val="0000FF"/>
                </a:solidFill>
              </a:rPr>
              <a:t>đai</a:t>
            </a:r>
            <a:r>
              <a:rPr lang="en-US" sz="2400" b="1">
                <a:solidFill>
                  <a:srgbClr val="0000FF"/>
                </a:solidFill>
              </a:rPr>
              <a:t> </a:t>
            </a:r>
            <a:r>
              <a:rPr lang="en-US" sz="2400" b="1" err="1" smtClean="0">
                <a:solidFill>
                  <a:srgbClr val="0000FF"/>
                </a:solidFill>
              </a:rPr>
              <a:t>thang</a:t>
            </a:r>
            <a:endParaRPr lang="en-US" sz="2400">
              <a:solidFill>
                <a:srgbClr val="0000FF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1467752"/>
              </p:ext>
            </p:extLst>
          </p:nvPr>
        </p:nvGraphicFramePr>
        <p:xfrm>
          <a:off x="3200400" y="2275200"/>
          <a:ext cx="2751840" cy="46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849" name="Equation" r:id="rId3" imgW="1397000" imgH="228600" progId="Equation.DSMT4">
                  <p:embed/>
                </p:oleObj>
              </mc:Choice>
              <mc:Fallback>
                <p:oleObj name="Equation" r:id="rId3" imgW="13970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2275200"/>
                        <a:ext cx="2751840" cy="468000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124200"/>
            <a:ext cx="7920125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99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58015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8"/>
            </a:pP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Tính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toán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28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3146" y="990600"/>
            <a:ext cx="3738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Tính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theo</a:t>
            </a:r>
            <a:r>
              <a:rPr 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tuổi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thọ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043584" y="1524000"/>
            <a:ext cx="81004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500" smtClean="0">
                <a:cs typeface="Times New Roman" pitchFamily="18" charset="0"/>
              </a:rPr>
              <a:t>Số </a:t>
            </a:r>
            <a:r>
              <a:rPr lang="en-US" sz="2500" err="1" smtClean="0">
                <a:cs typeface="Times New Roman" pitchFamily="18" charset="0"/>
              </a:rPr>
              <a:t>chu</a:t>
            </a:r>
            <a:r>
              <a:rPr lang="en-US" sz="2500" smtClean="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kỳ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làm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err="1">
                <a:cs typeface="Times New Roman" pitchFamily="18" charset="0"/>
              </a:rPr>
              <a:t>việc</a:t>
            </a:r>
            <a:r>
              <a:rPr lang="en-US" sz="2500">
                <a:cs typeface="Times New Roman" pitchFamily="18" charset="0"/>
              </a:rPr>
              <a:t> </a:t>
            </a:r>
            <a:r>
              <a:rPr lang="en-US" sz="2500" smtClean="0">
                <a:cs typeface="Times New Roman" pitchFamily="18" charset="0"/>
              </a:rPr>
              <a:t>tương đương</a:t>
            </a:r>
            <a:endParaRPr lang="en-US" sz="2500">
              <a:cs typeface="Times New Roman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7712417"/>
              </p:ext>
            </p:extLst>
          </p:nvPr>
        </p:nvGraphicFramePr>
        <p:xfrm>
          <a:off x="3978353" y="2233405"/>
          <a:ext cx="2528887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136" name="Equation" r:id="rId3" imgW="1002960" imgH="228600" progId="Equation.DSMT4">
                  <p:embed/>
                </p:oleObj>
              </mc:Choice>
              <mc:Fallback>
                <p:oleObj name="Equation" r:id="rId3" imgW="100296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8353" y="2233405"/>
                        <a:ext cx="2528887" cy="576263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219200" y="2971800"/>
            <a:ext cx="46805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Ø"/>
            </a:pPr>
            <a:r>
              <a:rPr lang="en-US" sz="2400" err="1" smtClean="0">
                <a:cs typeface="Times New Roman" pitchFamily="18" charset="0"/>
              </a:rPr>
              <a:t>Tuổi</a:t>
            </a:r>
            <a:r>
              <a:rPr lang="en-US" sz="2400" smtClean="0">
                <a:cs typeface="Times New Roman" pitchFamily="18" charset="0"/>
              </a:rPr>
              <a:t> </a:t>
            </a:r>
            <a:r>
              <a:rPr lang="en-US" sz="2400" err="1" smtClean="0">
                <a:cs typeface="Times New Roman" pitchFamily="18" charset="0"/>
              </a:rPr>
              <a:t>thọ</a:t>
            </a:r>
            <a:r>
              <a:rPr lang="en-US" sz="2400" smtClean="0">
                <a:cs typeface="Times New Roman" pitchFamily="18" charset="0"/>
              </a:rPr>
              <a:t> </a:t>
            </a:r>
            <a:r>
              <a:rPr lang="en-US" sz="2400" err="1" smtClean="0">
                <a:cs typeface="Times New Roman" pitchFamily="18" charset="0"/>
              </a:rPr>
              <a:t>dây</a:t>
            </a:r>
            <a:r>
              <a:rPr lang="en-US" sz="2400" smtClean="0">
                <a:cs typeface="Times New Roman" pitchFamily="18" charset="0"/>
              </a:rPr>
              <a:t> </a:t>
            </a:r>
            <a:r>
              <a:rPr lang="en-US" sz="2400" err="1" smtClean="0">
                <a:cs typeface="Times New Roman" pitchFamily="18" charset="0"/>
              </a:rPr>
              <a:t>đai</a:t>
            </a:r>
            <a:r>
              <a:rPr lang="en-US" sz="2400" smtClean="0">
                <a:cs typeface="Times New Roman" pitchFamily="18" charset="0"/>
              </a:rPr>
              <a:t>: </a:t>
            </a:r>
            <a:endParaRPr lang="en-US" sz="2400">
              <a:cs typeface="Times New Roman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970289"/>
              </p:ext>
            </p:extLst>
          </p:nvPr>
        </p:nvGraphicFramePr>
        <p:xfrm>
          <a:off x="3978353" y="3457814"/>
          <a:ext cx="2063750" cy="1208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137" name="Equation" r:id="rId5" imgW="1168200" imgH="685800" progId="Equation.DSMT4">
                  <p:embed/>
                </p:oleObj>
              </mc:Choice>
              <mc:Fallback>
                <p:oleObj name="Equation" r:id="rId5" imgW="1168200" imgH="685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8353" y="3457814"/>
                        <a:ext cx="2063750" cy="1208088"/>
                      </a:xfrm>
                      <a:prstGeom prst="rect">
                        <a:avLst/>
                      </a:prstGeom>
                      <a:noFill/>
                      <a:ln w="19050"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5437" y="4953000"/>
            <a:ext cx="5953125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053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/>
      <p:bldP spid="2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91440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69638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752600"/>
            <a:ext cx="8353522" cy="4672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465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91440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71" y="1614488"/>
            <a:ext cx="8706529" cy="4786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50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91440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4" y="1495425"/>
            <a:ext cx="7762875" cy="5165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86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91440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9" y="1524000"/>
            <a:ext cx="7734301" cy="5019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48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107698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3" y="1762125"/>
            <a:ext cx="7862887" cy="484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32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78890" y="1076980"/>
            <a:ext cx="4678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dẹt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7087398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45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107698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76425"/>
            <a:ext cx="8458200" cy="4352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019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91440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1428750"/>
            <a:ext cx="7639050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79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107698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09750"/>
            <a:ext cx="8475381" cy="413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519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91440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549907" cy="522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205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91440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" y="2057400"/>
            <a:ext cx="8434387" cy="275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16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91440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28775"/>
            <a:ext cx="6665599" cy="492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488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678" y="253425"/>
            <a:ext cx="81676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9"/>
            </a:pP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TRÌNH TỰ THIẾT KẾ 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truyền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đai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0668" y="914400"/>
            <a:ext cx="5118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Trình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tự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thiết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kế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đai</a:t>
            </a:r>
            <a:r>
              <a:rPr lang="en-US" sz="2800" b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en-US" sz="2800" b="1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thang</a:t>
            </a:r>
            <a:endParaRPr lang="en-US" sz="2800" b="1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28800"/>
            <a:ext cx="5548312" cy="3173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9505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3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5370</TotalTime>
  <Words>2247</Words>
  <Application>Microsoft Office PowerPoint</Application>
  <PresentationFormat>On-screen Show (4:3)</PresentationFormat>
  <Paragraphs>265</Paragraphs>
  <Slides>60</Slides>
  <Notes>11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60</vt:i4>
      </vt:variant>
    </vt:vector>
  </HeadingPairs>
  <TitlesOfParts>
    <vt:vector size="75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VNI-Helve</vt:lpstr>
      <vt:lpstr>Wingdings</vt:lpstr>
      <vt:lpstr>Theme1</vt:lpstr>
      <vt:lpstr>2_Default Design</vt:lpstr>
      <vt:lpstr>Office Theme</vt:lpstr>
      <vt:lpstr>Equation</vt:lpstr>
      <vt:lpstr>Visio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306</cp:revision>
  <dcterms:created xsi:type="dcterms:W3CDTF">2006-08-16T00:00:00Z</dcterms:created>
  <dcterms:modified xsi:type="dcterms:W3CDTF">2021-09-13T23:41:31Z</dcterms:modified>
</cp:coreProperties>
</file>