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089" r:id="rId2"/>
    <p:sldId id="613" r:id="rId3"/>
    <p:sldId id="835" r:id="rId4"/>
    <p:sldId id="1181" r:id="rId5"/>
    <p:sldId id="929" r:id="rId6"/>
    <p:sldId id="928" r:id="rId7"/>
    <p:sldId id="926" r:id="rId8"/>
    <p:sldId id="927" r:id="rId9"/>
    <p:sldId id="1178" r:id="rId10"/>
    <p:sldId id="924" r:id="rId11"/>
    <p:sldId id="925" r:id="rId12"/>
    <p:sldId id="923" r:id="rId13"/>
    <p:sldId id="922" r:id="rId14"/>
    <p:sldId id="936" r:id="rId15"/>
    <p:sldId id="1180" r:id="rId16"/>
    <p:sldId id="941" r:id="rId17"/>
    <p:sldId id="1179" r:id="rId18"/>
    <p:sldId id="940" r:id="rId19"/>
    <p:sldId id="939" r:id="rId20"/>
    <p:sldId id="938" r:id="rId21"/>
    <p:sldId id="937" r:id="rId22"/>
    <p:sldId id="945" r:id="rId23"/>
    <p:sldId id="946" r:id="rId24"/>
    <p:sldId id="944" r:id="rId25"/>
    <p:sldId id="943" r:id="rId26"/>
    <p:sldId id="942" r:id="rId27"/>
    <p:sldId id="948" r:id="rId28"/>
    <p:sldId id="947" r:id="rId29"/>
    <p:sldId id="978" r:id="rId30"/>
    <p:sldId id="953" r:id="rId31"/>
    <p:sldId id="954" r:id="rId32"/>
    <p:sldId id="952" r:id="rId33"/>
    <p:sldId id="951" r:id="rId34"/>
    <p:sldId id="950" r:id="rId35"/>
    <p:sldId id="949" r:id="rId36"/>
    <p:sldId id="955" r:id="rId37"/>
    <p:sldId id="956" r:id="rId38"/>
    <p:sldId id="958" r:id="rId39"/>
    <p:sldId id="959" r:id="rId40"/>
    <p:sldId id="957" r:id="rId41"/>
    <p:sldId id="974" r:id="rId42"/>
    <p:sldId id="973" r:id="rId43"/>
    <p:sldId id="972" r:id="rId44"/>
    <p:sldId id="971" r:id="rId45"/>
    <p:sldId id="970" r:id="rId46"/>
    <p:sldId id="969" r:id="rId47"/>
    <p:sldId id="968" r:id="rId48"/>
    <p:sldId id="967" r:id="rId49"/>
    <p:sldId id="966" r:id="rId50"/>
    <p:sldId id="965" r:id="rId51"/>
    <p:sldId id="964" r:id="rId52"/>
    <p:sldId id="963" r:id="rId53"/>
    <p:sldId id="1010" r:id="rId54"/>
    <p:sldId id="1011" r:id="rId55"/>
    <p:sldId id="1016" r:id="rId56"/>
    <p:sldId id="1014" r:id="rId57"/>
    <p:sldId id="1015" r:id="rId58"/>
    <p:sldId id="1013" r:id="rId59"/>
    <p:sldId id="1012" r:id="rId60"/>
    <p:sldId id="1019" r:id="rId61"/>
    <p:sldId id="1018" r:id="rId62"/>
    <p:sldId id="1022" r:id="rId63"/>
    <p:sldId id="1021" r:id="rId64"/>
    <p:sldId id="1024" r:id="rId65"/>
    <p:sldId id="1023" r:id="rId66"/>
    <p:sldId id="1025" r:id="rId67"/>
    <p:sldId id="1020" r:id="rId68"/>
    <p:sldId id="1017" r:id="rId69"/>
    <p:sldId id="1027" r:id="rId70"/>
    <p:sldId id="1026" r:id="rId71"/>
    <p:sldId id="1030" r:id="rId72"/>
    <p:sldId id="1031" r:id="rId73"/>
    <p:sldId id="1029" r:id="rId74"/>
    <p:sldId id="1028" r:id="rId75"/>
    <p:sldId id="1032" r:id="rId76"/>
    <p:sldId id="1033" r:id="rId77"/>
    <p:sldId id="1035" r:id="rId78"/>
    <p:sldId id="1034" r:id="rId79"/>
    <p:sldId id="1038" r:id="rId80"/>
    <p:sldId id="1037" r:id="rId81"/>
    <p:sldId id="1036" r:id="rId82"/>
    <p:sldId id="1009" r:id="rId83"/>
    <p:sldId id="982" r:id="rId84"/>
    <p:sldId id="983" r:id="rId85"/>
    <p:sldId id="984" r:id="rId86"/>
    <p:sldId id="1081" r:id="rId87"/>
    <p:sldId id="1082" r:id="rId88"/>
    <p:sldId id="1083" r:id="rId89"/>
    <p:sldId id="1084" r:id="rId90"/>
    <p:sldId id="1085" r:id="rId91"/>
    <p:sldId id="980" r:id="rId92"/>
    <p:sldId id="981" r:id="rId93"/>
    <p:sldId id="1182" r:id="rId94"/>
    <p:sldId id="1039" r:id="rId95"/>
    <p:sldId id="1040" r:id="rId96"/>
    <p:sldId id="1041" r:id="rId97"/>
    <p:sldId id="1183" r:id="rId98"/>
    <p:sldId id="1053" r:id="rId99"/>
    <p:sldId id="1072" r:id="rId100"/>
    <p:sldId id="1054" r:id="rId101"/>
    <p:sldId id="1052" r:id="rId102"/>
    <p:sldId id="1048" r:id="rId103"/>
    <p:sldId id="1050" r:id="rId104"/>
    <p:sldId id="1059" r:id="rId105"/>
    <p:sldId id="1058" r:id="rId106"/>
    <p:sldId id="1057" r:id="rId107"/>
    <p:sldId id="1093" r:id="rId108"/>
    <p:sldId id="1091" r:id="rId109"/>
    <p:sldId id="1092" r:id="rId110"/>
    <p:sldId id="1107" r:id="rId111"/>
    <p:sldId id="1106" r:id="rId112"/>
    <p:sldId id="1105" r:id="rId113"/>
    <p:sldId id="1103" r:id="rId114"/>
    <p:sldId id="1104" r:id="rId115"/>
    <p:sldId id="1102" r:id="rId116"/>
    <p:sldId id="1101" r:id="rId117"/>
    <p:sldId id="1100" r:id="rId118"/>
    <p:sldId id="1108" r:id="rId119"/>
    <p:sldId id="1109" r:id="rId120"/>
    <p:sldId id="1111" r:id="rId121"/>
    <p:sldId id="1158" r:id="rId122"/>
    <p:sldId id="1157" r:id="rId123"/>
    <p:sldId id="1156" r:id="rId124"/>
    <p:sldId id="1154" r:id="rId125"/>
    <p:sldId id="1155" r:id="rId126"/>
    <p:sldId id="1153" r:id="rId127"/>
    <p:sldId id="1152" r:id="rId128"/>
    <p:sldId id="1151" r:id="rId129"/>
    <p:sldId id="1150" r:id="rId130"/>
    <p:sldId id="1163" r:id="rId131"/>
    <p:sldId id="1162" r:id="rId132"/>
    <p:sldId id="1161" r:id="rId133"/>
    <p:sldId id="1160" r:id="rId134"/>
    <p:sldId id="1159" r:id="rId135"/>
    <p:sldId id="1169" r:id="rId136"/>
    <p:sldId id="1168" r:id="rId137"/>
    <p:sldId id="1167" r:id="rId138"/>
    <p:sldId id="1164" r:id="rId139"/>
    <p:sldId id="1165" r:id="rId140"/>
    <p:sldId id="1149" r:id="rId141"/>
    <p:sldId id="1170" r:id="rId142"/>
    <p:sldId id="1172" r:id="rId143"/>
    <p:sldId id="1173" r:id="rId144"/>
    <p:sldId id="1175" r:id="rId145"/>
    <p:sldId id="1125" r:id="rId146"/>
    <p:sldId id="1124" r:id="rId147"/>
    <p:sldId id="1123" r:id="rId148"/>
    <p:sldId id="1122" r:id="rId149"/>
    <p:sldId id="1121" r:id="rId150"/>
    <p:sldId id="1120" r:id="rId151"/>
    <p:sldId id="1119" r:id="rId152"/>
    <p:sldId id="1118" r:id="rId153"/>
    <p:sldId id="1114" r:id="rId154"/>
    <p:sldId id="1117" r:id="rId155"/>
    <p:sldId id="1116" r:id="rId156"/>
    <p:sldId id="1115" r:id="rId157"/>
    <p:sldId id="1176" r:id="rId158"/>
    <p:sldId id="1113" r:id="rId159"/>
    <p:sldId id="1112" r:id="rId160"/>
    <p:sldId id="1136" r:id="rId161"/>
    <p:sldId id="1135" r:id="rId162"/>
    <p:sldId id="1134" r:id="rId163"/>
    <p:sldId id="1133" r:id="rId164"/>
    <p:sldId id="1132" r:id="rId165"/>
    <p:sldId id="1131" r:id="rId166"/>
    <p:sldId id="1130" r:id="rId167"/>
    <p:sldId id="1129" r:id="rId168"/>
    <p:sldId id="1128" r:id="rId169"/>
    <p:sldId id="1127" r:id="rId170"/>
    <p:sldId id="1126" r:id="rId171"/>
    <p:sldId id="1148" r:id="rId172"/>
    <p:sldId id="1147" r:id="rId173"/>
    <p:sldId id="1177" r:id="rId174"/>
    <p:sldId id="1184" r:id="rId1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5" Type="http://schemas.openxmlformats.org/officeDocument/2006/relationships/slide" Target="slides/slide174.xml"/><Relationship Id="rId170" Type="http://schemas.openxmlformats.org/officeDocument/2006/relationships/slide" Target="slides/slide169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slide" Target="slides/slide170.xml"/><Relationship Id="rId176" Type="http://schemas.openxmlformats.org/officeDocument/2006/relationships/presProps" Target="presProp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77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tableStyles" Target="tableStyle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773D3-56A4-4AD6-AE0B-60C6AEF497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BC0DA8-3B0C-425D-B557-AF8472A0AA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97C1-2A49-48F3-BDE2-81371A668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CA779-ADB4-4AB9-919F-48B4D7E8A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F522B3-628A-4E99-A40E-46CB8BAB8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406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F7B61-6205-4242-BB4C-7C6E0B649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300FA-8C32-405A-9473-4D1010E52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BE747A-0EE2-4BCD-96DE-672194DE3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CEE6A-D590-4B7D-A372-D9E109192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2FE512-5E9C-4572-82E7-F12B96AFE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965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A2EA6-E8CE-4F31-A261-F3DED9B67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F9312A-2F80-41FA-97F2-A6ABB13B1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6FED3-7796-40B2-AD80-9D9E6029A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DF01DC-F4ED-47AE-800A-4148EE2C8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C1E560-E275-4880-B755-6F7899973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766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19A29-13CA-46CD-A1DF-B3D0346F4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E26F5-568B-46DA-B9FA-06BD78F447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AF845-D1A6-4DB7-8BCE-FDDA1179B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739D4-1962-49F7-9E34-058EBA949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696466-C792-47CA-8D36-DE3921A09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DCEB18-BFCF-43D3-9CCF-BC6FEACDC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8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A7965-F89C-4E5E-B912-8D5606889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28B13-4E89-4EFF-B16A-D7DBB3F063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BB830C-601E-47AA-8384-0BBB0DF78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458B61-28A0-4621-89BB-5D3D079A44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514D63-0174-46F3-A3EE-6280D55311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1EBC5F-38AF-480D-A9ED-017B91406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2FF0DC-4AF7-4DEC-B51F-A0F63F56C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312083-B489-4919-8E92-5385BB28D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6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6F98B-78E1-411C-B22A-94617A815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F6FCA0-681F-4E73-B819-23069FB73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077B66-B36A-45D2-8F82-D07BD681B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7BD7BA-F92C-42CE-8528-2ED1A9C01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906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451317-539E-4BF3-B184-558097845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30789F-E33D-4FAE-B502-B06085F43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2F7C11-83E0-4A42-9281-0BF6BD08B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422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BD495-51F7-48FB-BD47-1DACF56A8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E5F390-C076-4092-8260-51CF82C31B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79B6B3-361F-4F91-A475-DBA58DD95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F0A74E-C7FC-4EA0-BEEB-384A9DC44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596D22-2AC7-4283-B16C-EC8194C3E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30A876-C1F8-4485-87A8-A5F4E85C0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827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53476-D3BA-47EC-A033-163DDAC4A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08D3D1-58FF-476D-9888-976389524C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FEAA10-FBB8-4734-8405-9280092C9C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3B31F5-67F7-459B-9E19-B58D7468E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923B5C-ADE7-445B-B4D6-966AFFF66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47AA10-15B3-47A2-A4FB-69B552FFE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345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D8CC5-D802-430F-BF22-118A558EA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D9057F-A9F5-4679-B732-A6363E070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0159AD-5816-4E42-8434-8A1B5C430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079815-6CB9-4094-B2B7-AA6646A4D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C0D4CC-BD35-4F80-A4F3-69FCA23AC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138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8FDEA0-2615-4667-9F5F-843677DBD1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2A825F-1E91-4544-8717-31CE6570B8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960788-8067-480F-80BE-2A56AE990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19B1CE-F992-4531-9ACA-E4A759E65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0853F9-062B-42DA-A229-9BBBDBD2D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052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D2FEEBD-EDE3-48CA-B30D-900A5ADFD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3E0DAD-26B1-4701-857F-C209DE4295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286C6E-F067-4BB8-81C6-E946E83677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4584-88C1-4040-9F9C-510DEDAE8EAE}" type="datetimeFigureOut">
              <a:rPr lang="en-US" smtClean="0"/>
              <a:t>9/26/2021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92AF63-702E-45ED-97AA-D4BFF0CA96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2AF60A-AEC1-4767-9818-7672338E06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070D1-5C4B-4322-865A-176D48E0D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337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gemdigital.vn/chien-luoc-san-pham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gemdigital.vn/mo-hinh-marketing-hieu-qua-cho-doanh-nghiep/#1_Mo_hinh_marketing_4p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gemdigital.vn/mo-hinh-marketing-hieu-qua-cho-doanh-nghiep/#3_Mo_hinh_marketing_7P" TargetMode="External"/><Relationship Id="rId4" Type="http://schemas.openxmlformats.org/officeDocument/2006/relationships/hyperlink" Target="https://gemdigital.vn/mo-hinh-marketing-hieu-qua-cho-doanh-nghiep/#2_Mo_hinh_5p_trong_marketin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gemdigital.vn/phat-trien-san-pham-moi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aimacademy.vn/khoa-hoc/marketing-for-msme-startup/?utm_source=blog&amp;utm_medium=blog&amp;utm_campaign=uu-nhuoc-diem-cua-livestream_ob03_mms_ca03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inboundmarketing.vn/4-chien-luoc-hieu-qua-cho-san-pham-cua-doanh-nghiep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hyperlink" Target="https://loyaltyhub.com.vn/wp-content/uploads/2021/03/hinh-dai-dien-chien-luoc-phan-phoi.jp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hyperlink" Target="https://gemdigital.vn/mo-hinh-marketing-hieu-qua-cho-doanh-nghiep/#6_Mo_hinh_marketing_Smart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hyperlink" Target="https://vi.wikipedia.org/wiki/Ph%C3%A2n_ph%E1%BB%91i_(Ti%E1%BA%BFp_th%E1%BB%8B)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gemdigital.vn/mo-hinh-marketing-hieu-qua-cho-doanh-nghiep/#1_Mo_hinh_marketing_4p" TargetMode="Externa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hyperlink" Target="https://cdn.vietnambiz.vn/2019/9/13/11-15683828317131646916597.jp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iiccivietnam.com/vi/trang-chu" TargetMode="Externa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85749"/>
            <a:ext cx="12192000" cy="6572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3" name="object 3"/>
          <p:cNvSpPr txBox="1"/>
          <p:nvPr/>
        </p:nvSpPr>
        <p:spPr>
          <a:xfrm>
            <a:off x="1678304" y="332054"/>
            <a:ext cx="10057765" cy="8880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09139" marR="5080" indent="-1997075" algn="ctr">
              <a:lnSpc>
                <a:spcPct val="100000"/>
              </a:lnSpc>
              <a:spcBef>
                <a:spcPts val="105"/>
              </a:spcBef>
            </a:pPr>
            <a:r>
              <a:rPr sz="2800" spc="-20" dirty="0" err="1">
                <a:latin typeface="Times New Roman"/>
                <a:cs typeface="Times New Roman"/>
              </a:rPr>
              <a:t>Trường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>
                <a:latin typeface="Times New Roman"/>
                <a:cs typeface="Times New Roman"/>
              </a:rPr>
              <a:t>Cao </a:t>
            </a:r>
            <a:r>
              <a:rPr lang="en-US" sz="2800" spc="-20" dirty="0" err="1">
                <a:latin typeface="Times New Roman"/>
                <a:cs typeface="Times New Roman"/>
              </a:rPr>
              <a:t>Đẳng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Lý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Tự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Trọng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sz="2800" dirty="0" err="1">
                <a:latin typeface="Times New Roman"/>
                <a:cs typeface="Times New Roman"/>
              </a:rPr>
              <a:t>Thành</a:t>
            </a:r>
            <a:r>
              <a:rPr sz="2800" dirty="0">
                <a:latin typeface="Times New Roman"/>
                <a:cs typeface="Times New Roman"/>
              </a:rPr>
              <a:t> Phố Hồ Chí</a:t>
            </a:r>
            <a:r>
              <a:rPr sz="2800" spc="-2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Minh </a:t>
            </a:r>
            <a:endParaRPr lang="en-US" sz="2800" dirty="0">
              <a:latin typeface="Times New Roman"/>
              <a:cs typeface="Times New Roman"/>
            </a:endParaRPr>
          </a:p>
          <a:p>
            <a:pPr marL="2009139" marR="5080" indent="-1997075" algn="ctr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latin typeface="Times New Roman"/>
                <a:cs typeface="Times New Roman"/>
              </a:rPr>
              <a:t> Khoa May &amp; Thời</a:t>
            </a:r>
            <a:r>
              <a:rPr sz="2800" spc="-19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Trang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38401" y="2119237"/>
            <a:ext cx="7162799" cy="21180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ÔN HỌC: </a:t>
            </a:r>
            <a:br>
              <a:rPr lang="en-US" sz="3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MARKETTING HÀNG MAY MẶC</a:t>
            </a:r>
            <a:b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TUẦN 5 (26/9/2021 -03/10/2021)</a:t>
            </a:r>
            <a:b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BẬC ĐÀO TẠO: CAO ĐẲNG</a:t>
            </a: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0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Giảng</a:t>
            </a:r>
            <a:r>
              <a:rPr lang="en-US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viên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Ths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Nguyễn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Bạch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Cẩm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Dung</a:t>
            </a:r>
            <a:endParaRPr lang="en-US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27382" y="6558303"/>
            <a:ext cx="182245" cy="2501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7625">
              <a:lnSpc>
                <a:spcPts val="1839"/>
              </a:lnSpc>
            </a:pPr>
            <a:fld id="{81D60167-4931-47E6-BA6A-407CBD079E47}" type="slidenum">
              <a:rPr sz="1600" spc="-5" dirty="0">
                <a:latin typeface="Times New Roman"/>
                <a:cs typeface="Times New Roman"/>
              </a:rPr>
              <a:t>1</a:t>
            </a:fld>
            <a:endParaRPr sz="1600">
              <a:latin typeface="Times New Roman"/>
              <a:cs typeface="Times New Roman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CBCF6A-98D5-4F6D-87FA-0871D06F1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1" y="5822"/>
            <a:ext cx="2645241" cy="98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2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9F84B3-ACA7-4804-8238-FE60C5F0B81F}"/>
              </a:ext>
            </a:extLst>
          </p:cNvPr>
          <p:cNvSpPr txBox="1"/>
          <p:nvPr/>
        </p:nvSpPr>
        <p:spPr>
          <a:xfrm>
            <a:off x="381000" y="228600"/>
            <a:ext cx="11582400" cy="5094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5: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 		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Trang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chu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laoị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A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2.1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E34B3A-490A-44E4-9EFA-54CC08E5E16D}"/>
              </a:ext>
            </a:extLst>
          </p:cNvPr>
          <p:cNvSpPr txBox="1"/>
          <p:nvPr/>
        </p:nvSpPr>
        <p:spPr>
          <a:xfrm>
            <a:off x="304800" y="5275183"/>
            <a:ext cx="11887200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2.3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2.4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789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DD43FA-1380-4B73-80D3-A42643472845}"/>
              </a:ext>
            </a:extLst>
          </p:cNvPr>
          <p:cNvSpPr txBox="1"/>
          <p:nvPr/>
        </p:nvSpPr>
        <p:spPr>
          <a:xfrm>
            <a:off x="3083437" y="388167"/>
            <a:ext cx="8727563" cy="555472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8890" algn="just">
              <a:spcBef>
                <a:spcPts val="600"/>
              </a:spcBef>
              <a:spcAft>
                <a:spcPts val="0"/>
              </a:spcAft>
            </a:pP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srgbClr val="FF0000"/>
              </a:solidFill>
              <a:effectLst/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chu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laoị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AU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ACD5CD-5162-4EF0-8A7C-43259AD1F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9655D0-EB81-46C7-BE17-E1093257F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50961"/>
            <a:ext cx="3083437" cy="32766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623142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E9ECC8-F7F7-4E8B-8156-44B53550B8AE}"/>
              </a:ext>
            </a:extLst>
          </p:cNvPr>
          <p:cNvSpPr txBox="1"/>
          <p:nvPr/>
        </p:nvSpPr>
        <p:spPr>
          <a:xfrm>
            <a:off x="838200" y="1371600"/>
            <a:ext cx="9220200" cy="6558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hỏi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cũ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4570E3-DF5D-4D7B-846B-BF6CADA35CD0}"/>
              </a:ext>
            </a:extLst>
          </p:cNvPr>
          <p:cNvSpPr txBox="1"/>
          <p:nvPr/>
        </p:nvSpPr>
        <p:spPr>
          <a:xfrm>
            <a:off x="838199" y="2482333"/>
            <a:ext cx="9455727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340">
              <a:spcBef>
                <a:spcPts val="600"/>
              </a:spcBef>
              <a:spcAft>
                <a:spcPts val="0"/>
              </a:spcAft>
            </a:pP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iêu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180340">
              <a:spcBef>
                <a:spcPts val="600"/>
              </a:spcBef>
              <a:spcAft>
                <a:spcPts val="0"/>
              </a:spcAft>
            </a:pP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56170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E9ECC8-F7F7-4E8B-8156-44B53550B8AE}"/>
              </a:ext>
            </a:extLst>
          </p:cNvPr>
          <p:cNvSpPr txBox="1"/>
          <p:nvPr/>
        </p:nvSpPr>
        <p:spPr>
          <a:xfrm>
            <a:off x="838200" y="1371600"/>
            <a:ext cx="9220200" cy="6558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566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51BD97-009C-4906-8256-B1F269F1587E}"/>
              </a:ext>
            </a:extLst>
          </p:cNvPr>
          <p:cNvSpPr txBox="1"/>
          <p:nvPr/>
        </p:nvSpPr>
        <p:spPr>
          <a:xfrm>
            <a:off x="838200" y="1295401"/>
            <a:ext cx="102108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đòi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247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BB32ED-6D5A-4FCC-B1F1-7BE2509AA572}"/>
              </a:ext>
            </a:extLst>
          </p:cNvPr>
          <p:cNvSpPr txBox="1"/>
          <p:nvPr/>
        </p:nvSpPr>
        <p:spPr>
          <a:xfrm>
            <a:off x="609600" y="1150961"/>
            <a:ext cx="10744200" cy="53657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1050"/>
              </a:spcBef>
              <a:spcAft>
                <a:spcPts val="600"/>
              </a:spcAft>
            </a:pP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endParaRPr lang="en-US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lâu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bền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sử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ngắn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hạn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lâu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bền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sử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lần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lâu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tủ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giặt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lạnh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ngắn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hạn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sử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hay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lần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dầu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gội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keo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xịt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tóc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...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tiện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lợi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xuyên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quyết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nhanh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chóng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báo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chí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bột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giặt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dầu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gội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cắt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tóc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,...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tiện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lợi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bao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gồm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hoá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yếu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hằng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ngày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đều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đặn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bông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đánh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răng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,...);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ngẫu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hứng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d'ự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chủ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ý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tìm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theo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ngẫu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hứng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móc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chìa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khoá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cây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kẹo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kẹp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tóc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quần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áo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...);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sận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khẩn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đựơc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bách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do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bất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dù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mưa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áo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mưa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băng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đứt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đau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răng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bệnh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...)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lựa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loại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hoá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phải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nhắc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lựa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quần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áo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xe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gỗ</a:t>
            </a:r>
            <a:r>
              <a:rPr lang="en-US" sz="24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,...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284180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20DEE7-965B-4DD4-8AE0-64D776A7637A}"/>
              </a:ext>
            </a:extLst>
          </p:cNvPr>
          <p:cNvSpPr txBox="1"/>
          <p:nvPr/>
        </p:nvSpPr>
        <p:spPr>
          <a:xfrm>
            <a:off x="533400" y="1174152"/>
            <a:ext cx="108966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buSzPts val="1000"/>
              <a:tabLst>
                <a:tab pos="457200" algn="l"/>
              </a:tabLst>
            </a:pP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chào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DVD,... </a:t>
            </a:r>
            <a:endParaRPr lang="en-US" sz="2800" dirty="0">
              <a:solidFill>
                <a:srgbClr val="01010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700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20DEE7-965B-4DD4-8AE0-64D776A7637A}"/>
              </a:ext>
            </a:extLst>
          </p:cNvPr>
          <p:cNvSpPr txBox="1"/>
          <p:nvPr/>
        </p:nvSpPr>
        <p:spPr>
          <a:xfrm>
            <a:off x="533400" y="1174152"/>
            <a:ext cx="108966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buSzPts val="1000"/>
              <a:tabLst>
                <a:tab pos="457200" algn="l"/>
              </a:tabLst>
            </a:pP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cửa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,...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1010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121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87909E-37B6-4145-9EDB-E8B15B2917E3}"/>
              </a:ext>
            </a:extLst>
          </p:cNvPr>
          <p:cNvSpPr txBox="1"/>
          <p:nvPr/>
        </p:nvSpPr>
        <p:spPr>
          <a:xfrm>
            <a:off x="457200" y="1187404"/>
            <a:ext cx="10896600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3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3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lúa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súc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quặng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,..);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ximăng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,...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ráp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vỏ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,...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,...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tỉiành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xăng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than,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nhớt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giấy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sữa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...)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3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300" dirty="0">
              <a:solidFill>
                <a:srgbClr val="01010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339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F73D3C-E6F8-4C67-AA59-483B39099AFC}"/>
              </a:ext>
            </a:extLst>
          </p:cNvPr>
          <p:cNvSpPr txBox="1"/>
          <p:nvPr/>
        </p:nvSpPr>
        <p:spPr>
          <a:xfrm>
            <a:off x="685800" y="1295400"/>
            <a:ext cx="10134600" cy="46896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1050"/>
              </a:spcBef>
              <a:spcAft>
                <a:spcPts val="600"/>
              </a:spcAft>
            </a:pP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endParaRPr lang="en-US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65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ngọt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giặt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,...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65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thoả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thoả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thuê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kèm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marketing. Do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kèm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khiếu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nại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65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khăn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65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truớc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quần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áo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gỗ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ở...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65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du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tóc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65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tin: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gía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luợng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bệnh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5045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666AE6-ECD0-458B-81D9-A57B84305A99}"/>
              </a:ext>
            </a:extLst>
          </p:cNvPr>
          <p:cNvSpPr txBox="1"/>
          <p:nvPr/>
        </p:nvSpPr>
        <p:spPr>
          <a:xfrm>
            <a:off x="609600" y="1184091"/>
            <a:ext cx="10515600" cy="3911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000" b="1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000" b="1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000" b="1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000" b="1" dirty="0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F0F0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tồn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thỏa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mãn</a:t>
            </a:r>
            <a:r>
              <a:rPr lang="en-US" sz="20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096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E55FF4-C713-4D5F-8BC6-5A3D95C6E2B2}"/>
              </a:ext>
            </a:extLst>
          </p:cNvPr>
          <p:cNvSpPr txBox="1"/>
          <p:nvPr/>
        </p:nvSpPr>
        <p:spPr>
          <a:xfrm>
            <a:off x="609600" y="1447800"/>
            <a:ext cx="10668000" cy="32451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thói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quen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Thói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quen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Marketing. Theo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18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18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18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sắm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18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ngẫu</a:t>
            </a:r>
            <a:r>
              <a:rPr lang="en-US" sz="18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hứng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gặp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nảy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ý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410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6CDBE5-21FF-4A43-9E27-9092E17D0170}"/>
              </a:ext>
            </a:extLst>
          </p:cNvPr>
          <p:cNvSpPr txBox="1"/>
          <p:nvPr/>
        </p:nvSpPr>
        <p:spPr>
          <a:xfrm>
            <a:off x="609600" y="1295400"/>
            <a:ext cx="10134600" cy="2533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khẩn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bách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so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52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6CDBE5-21FF-4A43-9E27-9092E17D0170}"/>
              </a:ext>
            </a:extLst>
          </p:cNvPr>
          <p:cNvSpPr txBox="1"/>
          <p:nvPr/>
        </p:nvSpPr>
        <p:spPr>
          <a:xfrm>
            <a:off x="609600" y="1295400"/>
            <a:ext cx="10134600" cy="29288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thù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kiếm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400" i="1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hiểm</a:t>
            </a:r>
            <a:r>
              <a:rPr lang="en-US" sz="2400" dirty="0">
                <a:solidFill>
                  <a:srgbClr val="21212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86321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F5ECE5-4D60-4550-B728-557AEE345EE9}"/>
              </a:ext>
            </a:extLst>
          </p:cNvPr>
          <p:cNvSpPr txBox="1"/>
          <p:nvPr/>
        </p:nvSpPr>
        <p:spPr>
          <a:xfrm>
            <a:off x="308262" y="1017836"/>
            <a:ext cx="11509665" cy="36374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chia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nông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2959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8F5ECE5-4D60-4550-B728-557AEE345EE9}"/>
              </a:ext>
            </a:extLst>
          </p:cNvPr>
          <p:cNvSpPr txBox="1"/>
          <p:nvPr/>
        </p:nvSpPr>
        <p:spPr>
          <a:xfrm>
            <a:off x="723900" y="1184091"/>
            <a:ext cx="10744200" cy="3122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7605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E465F5-2DAB-4862-8DCA-33AC04CF70A3}"/>
              </a:ext>
            </a:extLst>
          </p:cNvPr>
          <p:cNvSpPr txBox="1"/>
          <p:nvPr/>
        </p:nvSpPr>
        <p:spPr>
          <a:xfrm>
            <a:off x="3207327" y="325582"/>
            <a:ext cx="8077200" cy="718466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2.3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40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567B34-6409-475C-AAD0-F4F69740042E}"/>
              </a:ext>
            </a:extLst>
          </p:cNvPr>
          <p:cNvSpPr txBox="1"/>
          <p:nvPr/>
        </p:nvSpPr>
        <p:spPr>
          <a:xfrm>
            <a:off x="595745" y="1637529"/>
            <a:ext cx="11000509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đuợc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tả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cỡ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khổ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thù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,...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vẻ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đẹp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vẻ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thoải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mái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chắc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gói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6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en-US" sz="3600" dirty="0">
              <a:solidFill>
                <a:srgbClr val="01010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9018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BA3C9C-A770-45CC-9446-2FC4A0E5E907}"/>
              </a:ext>
            </a:extLst>
          </p:cNvPr>
          <p:cNvSpPr txBox="1"/>
          <p:nvPr/>
        </p:nvSpPr>
        <p:spPr>
          <a:xfrm>
            <a:off x="533400" y="1371600"/>
            <a:ext cx="10287000" cy="44855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dến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Do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chốt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5580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9C79C1-6FA1-4662-8F5F-775F6AD82EBD}"/>
              </a:ext>
            </a:extLst>
          </p:cNvPr>
          <p:cNvSpPr txBox="1"/>
          <p:nvPr/>
        </p:nvSpPr>
        <p:spPr>
          <a:xfrm>
            <a:off x="1219200" y="1447800"/>
            <a:ext cx="8229600" cy="593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algn="ctr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2.4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2965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B9F262-EDFD-4A3F-BF79-ADC05A06B647}"/>
              </a:ext>
            </a:extLst>
          </p:cNvPr>
          <p:cNvSpPr txBox="1"/>
          <p:nvPr/>
        </p:nvSpPr>
        <p:spPr>
          <a:xfrm>
            <a:off x="1828800" y="1150961"/>
            <a:ext cx="90678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Tổng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quan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lược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40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marketing</a:t>
            </a:r>
            <a:endParaRPr lang="en-US" sz="4000" dirty="0"/>
          </a:p>
        </p:txBody>
      </p:sp>
      <p:pic>
        <p:nvPicPr>
          <p:cNvPr id="5" name="Picture 4" descr="chien-luoc-san-pham">
            <a:hlinkClick r:id="rId3"/>
            <a:extLst>
              <a:ext uri="{FF2B5EF4-FFF2-40B4-BE49-F238E27FC236}">
                <a16:creationId xmlns:a16="http://schemas.microsoft.com/office/drawing/2014/main" id="{1D1910A7-864A-489F-BED8-A532DC2DFCD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847439"/>
            <a:ext cx="5181600" cy="3197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13613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62F3FE-1347-4C4F-B9D6-ACF0ED0AFB81}"/>
              </a:ext>
            </a:extLst>
          </p:cNvPr>
          <p:cNvSpPr txBox="1"/>
          <p:nvPr/>
        </p:nvSpPr>
        <p:spPr>
          <a:xfrm>
            <a:off x="914400" y="1432170"/>
            <a:ext cx="10210800" cy="1258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marketing-mix.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1786D0-65EF-41CD-8BB7-62F4A50932B9}"/>
              </a:ext>
            </a:extLst>
          </p:cNvPr>
          <p:cNvSpPr txBox="1"/>
          <p:nvPr/>
        </p:nvSpPr>
        <p:spPr>
          <a:xfrm>
            <a:off x="914400" y="2971800"/>
            <a:ext cx="10210800" cy="191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thỏa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0993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86D793-DD32-4109-89EE-502DC662FF08}"/>
              </a:ext>
            </a:extLst>
          </p:cNvPr>
          <p:cNvSpPr txBox="1"/>
          <p:nvPr/>
        </p:nvSpPr>
        <p:spPr>
          <a:xfrm>
            <a:off x="685800" y="1524000"/>
            <a:ext cx="10439400" cy="350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– Mix.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yếu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dịch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marketing </a:t>
            </a:r>
            <a:r>
              <a:rPr lang="en-US" sz="3200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4p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US" sz="3200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5p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</a:t>
            </a:r>
            <a:r>
              <a:rPr lang="en-US" sz="3200" i="1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7p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190182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A4D204-EA46-4353-BAA5-BC7E324D4800}"/>
              </a:ext>
            </a:extLst>
          </p:cNvPr>
          <p:cNvSpPr txBox="1"/>
          <p:nvPr/>
        </p:nvSpPr>
        <p:spPr>
          <a:xfrm>
            <a:off x="838200" y="1371600"/>
            <a:ext cx="10363200" cy="2434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quân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xu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hien-luoc-phat-trien-san-pham">
            <a:extLst>
              <a:ext uri="{FF2B5EF4-FFF2-40B4-BE49-F238E27FC236}">
                <a16:creationId xmlns:a16="http://schemas.microsoft.com/office/drawing/2014/main" id="{D0AF4A2B-885F-410A-998A-E47E156C091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789419"/>
            <a:ext cx="3524250" cy="2138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05621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28FDF03-D934-4439-98CA-64F647BBE98A}"/>
              </a:ext>
            </a:extLst>
          </p:cNvPr>
          <p:cNvSpPr txBox="1"/>
          <p:nvPr/>
        </p:nvSpPr>
        <p:spPr>
          <a:xfrm>
            <a:off x="685800" y="1447800"/>
            <a:ext cx="10591800" cy="27780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gặp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dở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rẻ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2181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7A5FCD-4985-45D5-8682-FE8CF5857773}"/>
              </a:ext>
            </a:extLst>
          </p:cNvPr>
          <p:cNvSpPr txBox="1"/>
          <p:nvPr/>
        </p:nvSpPr>
        <p:spPr>
          <a:xfrm>
            <a:off x="914400" y="1295400"/>
            <a:ext cx="10363200" cy="3831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DN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hôm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vượt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trội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0322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1A2E4B8-DDB4-4D8B-97CD-DDC20A01E621}"/>
              </a:ext>
            </a:extLst>
          </p:cNvPr>
          <p:cNvSpPr txBox="1"/>
          <p:nvPr/>
        </p:nvSpPr>
        <p:spPr>
          <a:xfrm>
            <a:off x="952500" y="1150961"/>
            <a:ext cx="10287000" cy="3937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hien-luoc-san-pham-trong-doanh-nghiep">
            <a:extLst>
              <a:ext uri="{FF2B5EF4-FFF2-40B4-BE49-F238E27FC236}">
                <a16:creationId xmlns:a16="http://schemas.microsoft.com/office/drawing/2014/main" id="{AFD43947-133B-4385-886B-5B86A7C6549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971800"/>
            <a:ext cx="2390140" cy="15932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67933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4E9FA9-39D1-4D6E-B6FF-6D512A6A9FC8}"/>
              </a:ext>
            </a:extLst>
          </p:cNvPr>
          <p:cNvSpPr txBox="1"/>
          <p:nvPr/>
        </p:nvSpPr>
        <p:spPr>
          <a:xfrm>
            <a:off x="685800" y="1295400"/>
            <a:ext cx="10591800" cy="1636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Đừng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sứ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Khi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khẩu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chênh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lệch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nhan-hieu-bao-bi-san-pham">
            <a:extLst>
              <a:ext uri="{FF2B5EF4-FFF2-40B4-BE49-F238E27FC236}">
                <a16:creationId xmlns:a16="http://schemas.microsoft.com/office/drawing/2014/main" id="{F4122B43-E78D-468B-BFA0-814A9342DF0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926127"/>
            <a:ext cx="2819400" cy="10642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29360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A4E9FA9-39D1-4D6E-B6FF-6D512A6A9FC8}"/>
              </a:ext>
            </a:extLst>
          </p:cNvPr>
          <p:cNvSpPr txBox="1"/>
          <p:nvPr/>
        </p:nvSpPr>
        <p:spPr>
          <a:xfrm>
            <a:off x="914400" y="1170066"/>
            <a:ext cx="10591800" cy="3528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1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sang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chuộng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logo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phức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mảng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thuê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design,…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nhan-hieu-bao-bi-san-pham">
            <a:extLst>
              <a:ext uri="{FF2B5EF4-FFF2-40B4-BE49-F238E27FC236}">
                <a16:creationId xmlns:a16="http://schemas.microsoft.com/office/drawing/2014/main" id="{F4122B43-E78D-468B-BFA0-814A9342DF0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791" y="4953000"/>
            <a:ext cx="2819400" cy="10642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49372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80D03F-9DE1-4483-81EC-4F7877B34328}"/>
              </a:ext>
            </a:extLst>
          </p:cNvPr>
          <p:cNvSpPr txBox="1"/>
          <p:nvPr/>
        </p:nvSpPr>
        <p:spPr>
          <a:xfrm>
            <a:off x="838200" y="1371600"/>
            <a:ext cx="10058400" cy="3528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endParaRPr lang="en-US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ở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bão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hòa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mỹ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mỹ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sâu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0797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3" name="Picture 2" descr="dich-vu-ho-tro-san-pham">
            <a:extLst>
              <a:ext uri="{FF2B5EF4-FFF2-40B4-BE49-F238E27FC236}">
                <a16:creationId xmlns:a16="http://schemas.microsoft.com/office/drawing/2014/main" id="{7661976F-D993-4DBF-91D6-8DAAC2E95B0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71117"/>
            <a:ext cx="5905500" cy="43157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156137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087D50-1EC1-4E04-98D8-9638EEF2C3B8}"/>
              </a:ext>
            </a:extLst>
          </p:cNvPr>
          <p:cNvSpPr txBox="1"/>
          <p:nvPr/>
        </p:nvSpPr>
        <p:spPr>
          <a:xfrm>
            <a:off x="685800" y="1231973"/>
            <a:ext cx="9372600" cy="5626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endParaRPr lang="en-US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ngừng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xóa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sổ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vải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Unilever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vải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Comfort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chống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khuẩn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…P&amp;G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Downy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giặt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giặt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5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i="1" u="sng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phát</a:t>
            </a:r>
            <a:r>
              <a:rPr lang="en-US" sz="1800" i="1" u="sng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 </a:t>
            </a:r>
            <a:r>
              <a:rPr lang="en-US" sz="1800" i="1" u="sng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triển</a:t>
            </a:r>
            <a:r>
              <a:rPr lang="en-US" sz="1800" i="1" u="sng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 </a:t>
            </a:r>
            <a:r>
              <a:rPr lang="en-US" sz="1800" i="1" u="sng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sản</a:t>
            </a:r>
            <a:r>
              <a:rPr lang="en-US" sz="1800" i="1" u="sng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 </a:t>
            </a:r>
            <a:r>
              <a:rPr lang="en-US" sz="1800" i="1" u="sng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phẩm</a:t>
            </a:r>
            <a:r>
              <a:rPr lang="en-US" sz="1800" i="1" u="sng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 </a:t>
            </a:r>
            <a:r>
              <a:rPr lang="en-US" sz="1800" i="1" u="sng" dirty="0" err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mới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1800" dirty="0">
                <a:solidFill>
                  <a:srgbClr val="22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9148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F96CA4-7C39-4DCC-A00D-445732982E52}"/>
              </a:ext>
            </a:extLst>
          </p:cNvPr>
          <p:cNvSpPr txBox="1"/>
          <p:nvPr/>
        </p:nvSpPr>
        <p:spPr>
          <a:xfrm>
            <a:off x="762000" y="1447800"/>
            <a:ext cx="10134600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phat-trien-san-pham-moi">
            <a:extLst>
              <a:ext uri="{FF2B5EF4-FFF2-40B4-BE49-F238E27FC236}">
                <a16:creationId xmlns:a16="http://schemas.microsoft.com/office/drawing/2014/main" id="{E0EBDCCF-47C7-4012-80FC-4F3EA772656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559" y="2209800"/>
            <a:ext cx="4933315" cy="35960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76167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10218F2-31AB-4B25-92D1-1FBF85A67022}"/>
              </a:ext>
            </a:extLst>
          </p:cNvPr>
          <p:cNvSpPr txBox="1"/>
          <p:nvPr/>
        </p:nvSpPr>
        <p:spPr>
          <a:xfrm>
            <a:off x="685800" y="1184091"/>
            <a:ext cx="10058400" cy="38250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kịp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tung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endParaRPr lang="en-US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tung ra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thâm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Chi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markeitng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social media,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rầm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thâm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…)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4599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3" name="Picture 2" descr="tung-san-pham-moi-ra-thi-truong">
            <a:extLst>
              <a:ext uri="{FF2B5EF4-FFF2-40B4-BE49-F238E27FC236}">
                <a16:creationId xmlns:a16="http://schemas.microsoft.com/office/drawing/2014/main" id="{8AC8D698-6ECC-45AD-A151-7D4D6D22CE7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371600"/>
            <a:ext cx="6172200" cy="3657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94478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48F23F-916C-4B04-BA5C-A724AD6F677B}"/>
              </a:ext>
            </a:extLst>
          </p:cNvPr>
          <p:cNvSpPr txBox="1"/>
          <p:nvPr/>
        </p:nvSpPr>
        <p:spPr>
          <a:xfrm>
            <a:off x="955164" y="1121144"/>
            <a:ext cx="9103235" cy="512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endParaRPr lang="en-US" sz="1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chước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dich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kèm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ngũ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khích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2614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3" name="Picture 2" descr="giai-doan-phat-trien">
            <a:extLst>
              <a:ext uri="{FF2B5EF4-FFF2-40B4-BE49-F238E27FC236}">
                <a16:creationId xmlns:a16="http://schemas.microsoft.com/office/drawing/2014/main" id="{7B40DB9E-2ECD-4757-83A4-F890CBBAD73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600200"/>
            <a:ext cx="4562475" cy="308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58083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953617-04C3-4704-9DDC-1F93A80D1DFD}"/>
              </a:ext>
            </a:extLst>
          </p:cNvPr>
          <p:cNvSpPr txBox="1"/>
          <p:nvPr/>
        </p:nvSpPr>
        <p:spPr>
          <a:xfrm>
            <a:off x="838200" y="1227161"/>
            <a:ext cx="10591800" cy="4116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</a:t>
            </a: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muồi</a:t>
            </a:r>
            <a:endParaRPr lang="en-US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chậm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bão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hòa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hẹp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bao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4065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3" name="Picture 2" descr="giai-doan-chin-muoi">
            <a:extLst>
              <a:ext uri="{FF2B5EF4-FFF2-40B4-BE49-F238E27FC236}">
                <a16:creationId xmlns:a16="http://schemas.microsoft.com/office/drawing/2014/main" id="{B9C29FA0-B916-4CC2-8FB2-4ACEF653B2B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150961"/>
            <a:ext cx="5924867" cy="381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01560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78BEF6-D1E8-4E2A-953B-254D8BB164C7}"/>
              </a:ext>
            </a:extLst>
          </p:cNvPr>
          <p:cNvSpPr txBox="1"/>
          <p:nvPr/>
        </p:nvSpPr>
        <p:spPr>
          <a:xfrm>
            <a:off x="685800" y="1447800"/>
            <a:ext cx="10363200" cy="4500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thoái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tung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tồn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Hy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vọng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4748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46D3003-03C4-4C56-8192-F0FDA086E5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514600"/>
            <a:ext cx="5481638" cy="3124200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D826FFE4-241A-486B-BE2E-75A20D5F06E3}"/>
              </a:ext>
            </a:extLst>
          </p:cNvPr>
          <p:cNvSpPr txBox="1"/>
          <p:nvPr/>
        </p:nvSpPr>
        <p:spPr>
          <a:xfrm>
            <a:off x="990600" y="1371600"/>
            <a:ext cx="10210800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then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chốt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1300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8A5525-5731-431B-82FF-1B7A68E4403D}"/>
              </a:ext>
            </a:extLst>
          </p:cNvPr>
          <p:cNvSpPr txBox="1"/>
          <p:nvPr/>
        </p:nvSpPr>
        <p:spPr>
          <a:xfrm>
            <a:off x="762000" y="1461389"/>
            <a:ext cx="10134600" cy="49875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 LƯỢC SẢN PHẨM GIÚP ĐỊNH HƯỚNG RÕ RÀNG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nỗ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ngũ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nhặt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ngũ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sales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7707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5C9EE69-E22C-4B56-926F-CEA57C5B575E}"/>
              </a:ext>
            </a:extLst>
          </p:cNvPr>
          <p:cNvSpPr txBox="1"/>
          <p:nvPr/>
        </p:nvSpPr>
        <p:spPr>
          <a:xfrm>
            <a:off x="838200" y="1461389"/>
            <a:ext cx="10744200" cy="43324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 LƯỢC SẢN PHẨM GIÚP ĐỊNH RÕ QUY TRÌNH PHÁT TRIỂN SẢN PHẨM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concept, theme,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“lost”,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startup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bức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369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8D3BC3-C5B0-441A-841E-37D6DA2532DD}"/>
              </a:ext>
            </a:extLst>
          </p:cNvPr>
          <p:cNvSpPr txBox="1"/>
          <p:nvPr/>
        </p:nvSpPr>
        <p:spPr>
          <a:xfrm>
            <a:off x="581833" y="1131083"/>
            <a:ext cx="11028334" cy="3827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 LƯỢC SẢN PHẨM GIÚP DOANH NGHIỆP ĐƯA RA QUYẾT ĐỊNH ĐÚNG HƯỚNG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chắc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ấy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suốt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42B99F-7FC0-4888-804F-E00FDFD4FE5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648200"/>
            <a:ext cx="3282438" cy="17849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28510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32AD57-F243-42D0-A6D6-93883E82281A}"/>
              </a:ext>
            </a:extLst>
          </p:cNvPr>
          <p:cNvSpPr txBox="1"/>
          <p:nvPr/>
        </p:nvSpPr>
        <p:spPr>
          <a:xfrm>
            <a:off x="1066800" y="1150961"/>
            <a:ext cx="10058400" cy="39532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8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 YẾU TỐ THEN CHỐT TRONG QUÁ TRÌNH PHÁT TRIỂN SẢN PHẨM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1, TẬP TRUNG VÀO KHÁCH HÀNG TIỀM NĂNG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ấy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(customer personas)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feedback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5750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B18C16-7F2B-425B-AB33-BC2186E177B3}"/>
              </a:ext>
            </a:extLst>
          </p:cNvPr>
          <p:cNvSpPr txBox="1"/>
          <p:nvPr/>
        </p:nvSpPr>
        <p:spPr>
          <a:xfrm>
            <a:off x="533400" y="1261911"/>
            <a:ext cx="10896600" cy="4434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2, HIỂU ĐỐI THỦ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so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Chắc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ngờ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đấy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25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24427B-81E5-4C49-9899-16DEA7479EF3}"/>
              </a:ext>
            </a:extLst>
          </p:cNvPr>
          <p:cNvSpPr txBox="1"/>
          <p:nvPr/>
        </p:nvSpPr>
        <p:spPr>
          <a:xfrm>
            <a:off x="609600" y="1261911"/>
            <a:ext cx="10820400" cy="4434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3, TÌM HIỂU ĐẦU RA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cổ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ngồi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web,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lẻ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Hay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6043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B622D0-58F9-4406-8732-F0BCC8C92D5B}"/>
              </a:ext>
            </a:extLst>
          </p:cNvPr>
          <p:cNvSpPr txBox="1"/>
          <p:nvPr/>
        </p:nvSpPr>
        <p:spPr>
          <a:xfrm>
            <a:off x="457200" y="1172143"/>
            <a:ext cx="10896600" cy="41739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4, CÂN NHẮC CÁC YẾU TỐ VĨ MÔ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/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vĩ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/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/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thật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Song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18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B790BD-90E7-42C1-BA5D-846B48FC5C3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419600"/>
            <a:ext cx="3063240" cy="17866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69397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90761C-FC54-4265-9065-4C6BC8C9B126}"/>
              </a:ext>
            </a:extLst>
          </p:cNvPr>
          <p:cNvSpPr txBox="1"/>
          <p:nvPr/>
        </p:nvSpPr>
        <p:spPr>
          <a:xfrm>
            <a:off x="685800" y="1371600"/>
            <a:ext cx="10439400" cy="3776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kern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 LƯỢC SẢN PHẨM NIKE FREE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Nike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2005,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 Free.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nhắc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kỹ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Nike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ra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dịch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truyền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marketing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gây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tiếng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vang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Cùng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tìm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hiểu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Nike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941192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3799CA-3302-453C-91B0-9CBCF82BA449}"/>
              </a:ext>
            </a:extLst>
          </p:cNvPr>
          <p:cNvSpPr txBox="1"/>
          <p:nvPr/>
        </p:nvSpPr>
        <p:spPr>
          <a:xfrm>
            <a:off x="609600" y="1154274"/>
            <a:ext cx="10134600" cy="44239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 HÀNG MỤC TIÊU CỦA NIKE FREE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Nike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Nike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nữ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03898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36D3BE6-AA06-4146-B50C-541A53D1073C}"/>
              </a:ext>
            </a:extLst>
          </p:cNvPr>
          <p:cNvSpPr txBox="1"/>
          <p:nvPr/>
        </p:nvSpPr>
        <p:spPr>
          <a:xfrm>
            <a:off x="381000" y="1313207"/>
            <a:ext cx="11049000" cy="43324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 ĐẦU RA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Nike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Nike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 FREE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Nike Free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thiểu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đệm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Nike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Nike Free 3.0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mỏng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nhẹ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 Free 7.0 (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êm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47771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789EAB-2650-40B7-AE31-F9736870F46B}"/>
              </a:ext>
            </a:extLst>
          </p:cNvPr>
          <p:cNvSpPr txBox="1"/>
          <p:nvPr/>
        </p:nvSpPr>
        <p:spPr>
          <a:xfrm>
            <a:off x="533400" y="1174152"/>
            <a:ext cx="10515600" cy="47296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 CỨU THỊ TRƯỜNG </a:t>
            </a:r>
            <a:endParaRPr lang="en-US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giày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dõi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Stanford,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trần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Nike,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đột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khóa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u="sng" dirty="0">
                <a:solidFill>
                  <a:srgbClr val="F9003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MARKETING FOR MSME &amp; STARTUP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AIM Academy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36452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095DFC-52E6-4C9C-8319-B4282FC0E0F2}"/>
              </a:ext>
            </a:extLst>
          </p:cNvPr>
          <p:cNvSpPr txBox="1"/>
          <p:nvPr/>
        </p:nvSpPr>
        <p:spPr>
          <a:xfrm>
            <a:off x="3352800" y="388441"/>
            <a:ext cx="7620000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750"/>
              </a:spcAft>
            </a:pP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chiến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lược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hiệu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quả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cho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sản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phẩm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của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doanh</a:t>
            </a:r>
            <a:r>
              <a:rPr lang="en-US" sz="2800" b="1" kern="1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b="1" kern="1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nghiệp</a:t>
            </a:r>
            <a:endParaRPr lang="en-US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090ABE-324F-43D8-982C-BE6ACB8DBFEE}"/>
              </a:ext>
            </a:extLst>
          </p:cNvPr>
          <p:cNvSpPr txBox="1"/>
          <p:nvPr/>
        </p:nvSpPr>
        <p:spPr>
          <a:xfrm>
            <a:off x="533400" y="1549027"/>
            <a:ext cx="106680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Khi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đắn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4-chien-luoc-hieu-qua-cho-san-pham-cua-doanh-nghiep5">
            <a:extLst>
              <a:ext uri="{FF2B5EF4-FFF2-40B4-BE49-F238E27FC236}">
                <a16:creationId xmlns:a16="http://schemas.microsoft.com/office/drawing/2014/main" id="{86F202F9-2E3A-45D9-98DF-A38EA1AD735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114800"/>
            <a:ext cx="3370580" cy="2199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784391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7CD8D9-AAF4-4E9B-9957-72E1715D3895}"/>
              </a:ext>
            </a:extLst>
          </p:cNvPr>
          <p:cNvSpPr txBox="1"/>
          <p:nvPr/>
        </p:nvSpPr>
        <p:spPr>
          <a:xfrm>
            <a:off x="685800" y="1150961"/>
            <a:ext cx="105156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rủi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kèm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đòi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nỗ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Dr. Thanh,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Number 1,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Juicie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,…).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88461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614219-0EF6-47AB-AE3C-43822485319B}"/>
              </a:ext>
            </a:extLst>
          </p:cNvPr>
          <p:cNvSpPr txBox="1"/>
          <p:nvPr/>
        </p:nvSpPr>
        <p:spPr>
          <a:xfrm>
            <a:off x="685800" y="1447801"/>
            <a:ext cx="105918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dĩ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rủi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mất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tẩy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Philips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tivi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smartphone,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ủi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nồi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bóng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đèn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cạo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râu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,…).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20067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E380FA6-BC7D-46C5-BE83-1A75AEABB6F1}"/>
              </a:ext>
            </a:extLst>
          </p:cNvPr>
          <p:cNvSpPr txBox="1"/>
          <p:nvPr/>
        </p:nvSpPr>
        <p:spPr>
          <a:xfrm>
            <a:off x="457200" y="1295400"/>
            <a:ext cx="10515600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“combo”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dĩ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gặp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da Pond’s (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sữa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rửa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da,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tẩy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,…),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miêng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P/S (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miệng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chải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da –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tóc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Dove (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gội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sữa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da,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xịt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mùi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lăn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mùi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,…).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0790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111B68-033D-4DA9-96B9-2D942CFA29F7}"/>
              </a:ext>
            </a:extLst>
          </p:cNvPr>
          <p:cNvSpPr txBox="1"/>
          <p:nvPr/>
        </p:nvSpPr>
        <p:spPr>
          <a:xfrm>
            <a:off x="685800" y="1371600"/>
            <a:ext cx="107442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OPPO Reno, OPPO Find X, OPPO F11, OPPO A5s,…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53361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EE2DE46-1F8F-453C-9F99-2F31703D52D8}"/>
              </a:ext>
            </a:extLst>
          </p:cNvPr>
          <p:cNvSpPr txBox="1"/>
          <p:nvPr/>
        </p:nvSpPr>
        <p:spPr>
          <a:xfrm>
            <a:off x="685800" y="1404620"/>
            <a:ext cx="107442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(Product Mix)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77885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DABE3B-9055-4993-B2F7-5AACBF0D3AAA}"/>
              </a:ext>
            </a:extLst>
          </p:cNvPr>
          <p:cNvSpPr txBox="1"/>
          <p:nvPr/>
        </p:nvSpPr>
        <p:spPr>
          <a:xfrm>
            <a:off x="3200400" y="575480"/>
            <a:ext cx="78486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cap="all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 HÌNH MARKETING HIỆU QUẢ NHẤT HIỆN NAY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3651F0-A539-495A-B3FD-B731B567B544}"/>
              </a:ext>
            </a:extLst>
          </p:cNvPr>
          <p:cNvSpPr txBox="1"/>
          <p:nvPr/>
        </p:nvSpPr>
        <p:spPr>
          <a:xfrm>
            <a:off x="762000" y="1763080"/>
            <a:ext cx="104394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Inbound Marketing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ủng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(ROI).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06742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8CCF67-88F4-4AFC-8642-D0B54CD39B23}"/>
              </a:ext>
            </a:extLst>
          </p:cNvPr>
          <p:cNvSpPr txBox="1"/>
          <p:nvPr/>
        </p:nvSpPr>
        <p:spPr>
          <a:xfrm>
            <a:off x="762000" y="1150961"/>
            <a:ext cx="103632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chăm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da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sâu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80056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3E84B52-F2BC-42A2-B580-A4B267646564}"/>
              </a:ext>
            </a:extLst>
          </p:cNvPr>
          <p:cNvSpPr txBox="1"/>
          <p:nvPr/>
        </p:nvSpPr>
        <p:spPr>
          <a:xfrm>
            <a:off x="533400" y="1193558"/>
            <a:ext cx="1082040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i="1" u="sng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u="sng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miệng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P/S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lấn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sang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85824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609151-ECE3-4AD3-9FE2-CCA56AA3BF82}"/>
              </a:ext>
            </a:extLst>
          </p:cNvPr>
          <p:cNvSpPr txBox="1"/>
          <p:nvPr/>
        </p:nvSpPr>
        <p:spPr>
          <a:xfrm>
            <a:off x="533400" y="1447800"/>
            <a:ext cx="11049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4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40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sạn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mảng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34406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D0BB8C-8B11-4283-8AD4-04C0D922F7F3}"/>
              </a:ext>
            </a:extLst>
          </p:cNvPr>
          <p:cNvSpPr txBox="1"/>
          <p:nvPr/>
        </p:nvSpPr>
        <p:spPr>
          <a:xfrm>
            <a:off x="685800" y="1524001"/>
            <a:ext cx="107442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(Product Line)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1/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Honda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SH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110 – 270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Honda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SH mode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60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39779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59418ED-1822-45C8-A6C8-D350FBA854D8}"/>
              </a:ext>
            </a:extLst>
          </p:cNvPr>
          <p:cNvSpPr txBox="1"/>
          <p:nvPr/>
        </p:nvSpPr>
        <p:spPr>
          <a:xfrm>
            <a:off x="457200" y="1371600"/>
            <a:ext cx="109728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lĩnh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thâm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Sau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Sedan, Toyota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Corolla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Altis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Toyota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sedan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Toyota Camry,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sang Lexus LS.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90553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252506-0E39-4201-90B2-769B596B7C19}"/>
              </a:ext>
            </a:extLst>
          </p:cNvPr>
          <p:cNvSpPr txBox="1"/>
          <p:nvPr/>
        </p:nvSpPr>
        <p:spPr>
          <a:xfrm>
            <a:off x="762000" y="1600200"/>
            <a:ext cx="105156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Dãn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Honda,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Super Dream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1997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 – 25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1999, Honda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Future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30 – 31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2000,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tràn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13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Honda tung ra Wave Alpha 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11,2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59259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E59301-5D5D-471D-8227-7A1F34727ECA}"/>
              </a:ext>
            </a:extLst>
          </p:cNvPr>
          <p:cNvSpPr txBox="1"/>
          <p:nvPr/>
        </p:nvSpPr>
        <p:spPr>
          <a:xfrm>
            <a:off x="609600" y="1371600"/>
            <a:ext cx="1051560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chăm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miệng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2: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Kem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P/S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miệng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Unilever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Closeup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thở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thơm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14953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B3E4A4-45A4-457C-8357-E585193591DD}"/>
              </a:ext>
            </a:extLst>
          </p:cNvPr>
          <p:cNvSpPr txBox="1"/>
          <p:nvPr/>
        </p:nvSpPr>
        <p:spPr>
          <a:xfrm>
            <a:off x="609600" y="1447801"/>
            <a:ext cx="1074420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2/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dồn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Edsel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thảm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Ford,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nỗ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1959, Ford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ngừng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17965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6CBE10-CD78-474B-B085-610F3A5B7A88}"/>
              </a:ext>
            </a:extLst>
          </p:cNvPr>
          <p:cNvSpPr txBox="1"/>
          <p:nvPr/>
        </p:nvSpPr>
        <p:spPr>
          <a:xfrm>
            <a:off x="685800" y="1316947"/>
            <a:ext cx="6096000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3/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,…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Mesan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giò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4-chien-luoc-hieu-qua-cho-san-pham-cua-doanh-nghiep3">
            <a:extLst>
              <a:ext uri="{FF2B5EF4-FFF2-40B4-BE49-F238E27FC236}">
                <a16:creationId xmlns:a16="http://schemas.microsoft.com/office/drawing/2014/main" id="{EBF0A8D6-2D7E-4BE5-AE4C-B56CA4A29E9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1759109"/>
            <a:ext cx="3823970" cy="33397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701557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E7FDFF-2BAE-45DD-BF49-C1848F963809}"/>
              </a:ext>
            </a:extLst>
          </p:cNvPr>
          <p:cNvSpPr txBox="1"/>
          <p:nvPr/>
        </p:nvSpPr>
        <p:spPr>
          <a:xfrm>
            <a:off x="609600" y="1295400"/>
            <a:ext cx="106680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4.0.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tivi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đen-trắng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tivi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tivi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web,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,…)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36211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5DD4B5-2D57-4FB8-9055-CF6309EF464B}"/>
              </a:ext>
            </a:extLst>
          </p:cNvPr>
          <p:cNvSpPr txBox="1"/>
          <p:nvPr/>
        </p:nvSpPr>
        <p:spPr>
          <a:xfrm>
            <a:off x="533400" y="1213478"/>
            <a:ext cx="109728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(Product Item)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4-chien-luoc-hieu-qua-cho-san-pham-cua-doanh-nghiep4">
            <a:extLst>
              <a:ext uri="{FF2B5EF4-FFF2-40B4-BE49-F238E27FC236}">
                <a16:creationId xmlns:a16="http://schemas.microsoft.com/office/drawing/2014/main" id="{19FCC883-4CFE-4341-B006-006EFADBC73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55" y="2598473"/>
            <a:ext cx="4309745" cy="303291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7C64C3-5F01-4CAB-B6F0-4268178D2F7E}"/>
              </a:ext>
            </a:extLst>
          </p:cNvPr>
          <p:cNvSpPr txBox="1"/>
          <p:nvPr/>
        </p:nvSpPr>
        <p:spPr>
          <a:xfrm>
            <a:off x="1981200" y="5943600"/>
            <a:ext cx="6096000" cy="34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1650"/>
              </a:lnSpc>
              <a:spcAft>
                <a:spcPts val="375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2850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93740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DA716E-7D2C-42E7-8275-94A1A470CE6B}"/>
              </a:ext>
            </a:extLst>
          </p:cNvPr>
          <p:cNvSpPr txBox="1"/>
          <p:nvPr/>
        </p:nvSpPr>
        <p:spPr>
          <a:xfrm>
            <a:off x="609600" y="1447800"/>
            <a:ext cx="111252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thỏa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ẩn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(insight)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miệng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thở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thơm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Closup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thơm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65196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E696E5-7052-4645-9777-581D3A46F742}"/>
              </a:ext>
            </a:extLst>
          </p:cNvPr>
          <p:cNvSpPr txBox="1"/>
          <p:nvPr/>
        </p:nvSpPr>
        <p:spPr>
          <a:xfrm>
            <a:off x="609600" y="1295401"/>
            <a:ext cx="108204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chạm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bao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Ai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Do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66210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335E3EF-F27B-467A-B0DE-135A9F69600F}"/>
              </a:ext>
            </a:extLst>
          </p:cNvPr>
          <p:cNvSpPr txBox="1"/>
          <p:nvPr/>
        </p:nvSpPr>
        <p:spPr>
          <a:xfrm>
            <a:off x="457200" y="1371600"/>
            <a:ext cx="110490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rút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sung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3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50335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2845E0-3F25-4413-9735-3B879492FFF0}"/>
              </a:ext>
            </a:extLst>
          </p:cNvPr>
          <p:cNvSpPr txBox="1"/>
          <p:nvPr/>
        </p:nvSpPr>
        <p:spPr>
          <a:xfrm>
            <a:off x="533400" y="1295401"/>
            <a:ext cx="108204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chước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hẳn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rủi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ro.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ứ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  <a:endParaRPr lang="en-US" sz="3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74822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A1633F-1D01-40E8-8488-12527F4CE6E9}"/>
              </a:ext>
            </a:extLst>
          </p:cNvPr>
          <p:cNvSpPr txBox="1"/>
          <p:nvPr/>
        </p:nvSpPr>
        <p:spPr>
          <a:xfrm>
            <a:off x="609600" y="1295401"/>
            <a:ext cx="107442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Tái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mẽ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rệt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2858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17904B-BA9B-48CB-8ADD-79D4540913AE}"/>
              </a:ext>
            </a:extLst>
          </p:cNvPr>
          <p:cNvSpPr txBox="1"/>
          <p:nvPr/>
        </p:nvSpPr>
        <p:spPr>
          <a:xfrm>
            <a:off x="457200" y="1130179"/>
            <a:ext cx="11125200" cy="45398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 1: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98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Vinatex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may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mặc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Vinatex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&amp;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bền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trẻ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198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Vinatex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từng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triển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ở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Vinatex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còn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nhập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phục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trọng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lịch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địa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hội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Chẳng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ty May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Việt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TT-up, hay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may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cấp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May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Bè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vừa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khai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110–112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Tự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Trọng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quận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 TP.HCM.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57287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AD0D9DB-4E20-4355-98A9-1792CC38743C}"/>
              </a:ext>
            </a:extLst>
          </p:cNvPr>
          <p:cNvSpPr txBox="1"/>
          <p:nvPr/>
        </p:nvSpPr>
        <p:spPr>
          <a:xfrm>
            <a:off x="685800" y="1295400"/>
            <a:ext cx="10972800" cy="50163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Aft>
                <a:spcPts val="198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Vinatex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gặp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khăn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Vinatex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chưa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phố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mẫu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Nguyên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ngũ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chưa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còn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yếu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/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sở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mặc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Vinatex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tín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kiểu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lịch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màu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sắc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phú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nhuộm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tốt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10613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67F2F6-AFE3-407D-B2C7-808E5C49EB53}"/>
              </a:ext>
            </a:extLst>
          </p:cNvPr>
          <p:cNvSpPr txBox="1"/>
          <p:nvPr/>
        </p:nvSpPr>
        <p:spPr>
          <a:xfrm>
            <a:off x="533400" y="1150961"/>
            <a:ext cx="10896600" cy="503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 du 2: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dệt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may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Vinatex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150.000 đ/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500.000 đ/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khẳng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21476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39B646F-87BF-4DBF-B1B0-9DA2CDC58A00}"/>
              </a:ext>
            </a:extLst>
          </p:cNvPr>
          <p:cNvSpPr txBox="1"/>
          <p:nvPr/>
        </p:nvSpPr>
        <p:spPr>
          <a:xfrm>
            <a:off x="609600" y="1295400"/>
            <a:ext cx="10591800" cy="32967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30.000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100.000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Vinatex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Vinatex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06095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4A0C5D-2E84-484A-AF15-AC05CB7B5C74}"/>
              </a:ext>
            </a:extLst>
          </p:cNvPr>
          <p:cNvSpPr txBox="1"/>
          <p:nvPr/>
        </p:nvSpPr>
        <p:spPr>
          <a:xfrm>
            <a:off x="533400" y="1295400"/>
            <a:ext cx="10744200" cy="3754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đẹp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029451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7EA794E-279A-4B8F-B536-C52A3D68C83E}"/>
              </a:ext>
            </a:extLst>
          </p:cNvPr>
          <p:cNvSpPr txBox="1"/>
          <p:nvPr/>
        </p:nvSpPr>
        <p:spPr>
          <a:xfrm>
            <a:off x="609600" y="1295400"/>
            <a:ext cx="10896600" cy="3715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Vinatex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Vinatex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May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may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May 10.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32825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914400" y="1371600"/>
            <a:ext cx="10210800" cy="191328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 THỨC 5W1H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THẤU HIỂU ĐỐI TƯỢNG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15933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609600" y="1134396"/>
            <a:ext cx="10363200" cy="92153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WHO? HỌ LÀ AI?</a:t>
            </a:r>
            <a:endParaRPr lang="en-US" sz="2800" dirty="0">
              <a:solidFill>
                <a:srgbClr val="FFFF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F30214-A58E-4026-B90D-DD6373284B8B}"/>
              </a:ext>
            </a:extLst>
          </p:cNvPr>
          <p:cNvSpPr txBox="1"/>
          <p:nvPr/>
        </p:nvSpPr>
        <p:spPr>
          <a:xfrm>
            <a:off x="685800" y="2141561"/>
            <a:ext cx="5029200" cy="406265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ai?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hôn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ai?</a:t>
            </a: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ai?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905FA6-2D57-4AEC-AA02-0D90247E0C36}"/>
              </a:ext>
            </a:extLst>
          </p:cNvPr>
          <p:cNvSpPr txBox="1"/>
          <p:nvPr/>
        </p:nvSpPr>
        <p:spPr>
          <a:xfrm>
            <a:off x="5791200" y="2055930"/>
            <a:ext cx="5181600" cy="480131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rock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-2-4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tính:70% Nam, 30%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Nữ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18-26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400609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1295400" y="1124457"/>
            <a:ext cx="10210800" cy="191328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WHAT? 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endParaRPr lang="en-US" sz="54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E93199-9F0E-43F7-8F38-CC7719DC5C11}"/>
              </a:ext>
            </a:extLst>
          </p:cNvPr>
          <p:cNvSpPr txBox="1"/>
          <p:nvPr/>
        </p:nvSpPr>
        <p:spPr>
          <a:xfrm>
            <a:off x="3200400" y="3429000"/>
            <a:ext cx="6096000" cy="184281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THÓI QUEN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SỞ THÍCH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LỐI SỐNG</a:t>
            </a:r>
            <a:endParaRPr lang="en-US" sz="32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78644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3200400" y="228600"/>
            <a:ext cx="3657600" cy="12632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WHAT?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THÓI QUEN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SỞ THÍCH</a:t>
            </a:r>
          </a:p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LỐI SỐNG</a:t>
            </a:r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6CE11B-9E1A-427D-956E-036DF23324A0}"/>
              </a:ext>
            </a:extLst>
          </p:cNvPr>
          <p:cNvSpPr txBox="1"/>
          <p:nvPr/>
        </p:nvSpPr>
        <p:spPr>
          <a:xfrm>
            <a:off x="574964" y="1928521"/>
            <a:ext cx="4800600" cy="440120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điếu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rảnh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-Sau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48D611-AB6B-4F6B-9FE6-46F175EE94B8}"/>
              </a:ext>
            </a:extLst>
          </p:cNvPr>
          <p:cNvSpPr txBox="1"/>
          <p:nvPr/>
        </p:nvSpPr>
        <p:spPr>
          <a:xfrm>
            <a:off x="5493327" y="1949303"/>
            <a:ext cx="6096000" cy="353943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rảnh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đọc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facebook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285750" indent="-285750">
              <a:buFontTx/>
              <a:buChar char="-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band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Chia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sẻ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430210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533400" y="1524000"/>
            <a:ext cx="4267200" cy="39940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WHERE?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6970F-60C0-459C-B3C8-183ACA3AB5F6}"/>
              </a:ext>
            </a:extLst>
          </p:cNvPr>
          <p:cNvSpPr txBox="1"/>
          <p:nvPr/>
        </p:nvSpPr>
        <p:spPr>
          <a:xfrm>
            <a:off x="1600200" y="2514600"/>
            <a:ext cx="8229600" cy="111068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 TIẾP CẬN CÁC PHƯƠNG TIỆN TRUYỀN THÔNG Ở ĐÂU</a:t>
            </a:r>
          </a:p>
        </p:txBody>
      </p:sp>
    </p:spTree>
    <p:extLst>
      <p:ext uri="{BB962C8B-B14F-4D97-AF65-F5344CB8AC3E}">
        <p14:creationId xmlns:p14="http://schemas.microsoft.com/office/powerpoint/2010/main" val="331003434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3581400" y="375777"/>
            <a:ext cx="4267200" cy="39940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HOW?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6970F-60C0-459C-B3C8-183ACA3AB5F6}"/>
              </a:ext>
            </a:extLst>
          </p:cNvPr>
          <p:cNvSpPr txBox="1"/>
          <p:nvPr/>
        </p:nvSpPr>
        <p:spPr>
          <a:xfrm>
            <a:off x="1465518" y="1292810"/>
            <a:ext cx="8229600" cy="111068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 TIẾP CẬN PHƯƠNG TIỆN TRUYỀN THÔNG NHƯ THẾ NÀO?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C026AF-A0D0-4C25-BDD3-B0A26B11991C}"/>
              </a:ext>
            </a:extLst>
          </p:cNvPr>
          <p:cNvSpPr txBox="1"/>
          <p:nvPr/>
        </p:nvSpPr>
        <p:spPr>
          <a:xfrm>
            <a:off x="1752600" y="2921127"/>
            <a:ext cx="7924800" cy="224676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- 60%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 hang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- 59%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 qua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PC/Laptop. 76%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cập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Internet: Facebook,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bè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49908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533400" y="1524000"/>
            <a:ext cx="4267200" cy="39940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WHEN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6970F-60C0-459C-B3C8-183ACA3AB5F6}"/>
              </a:ext>
            </a:extLst>
          </p:cNvPr>
          <p:cNvSpPr txBox="1"/>
          <p:nvPr/>
        </p:nvSpPr>
        <p:spPr>
          <a:xfrm>
            <a:off x="1600200" y="2514600"/>
            <a:ext cx="8229600" cy="111068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 TIẾP CẬN CÁC PHƯƠNG TIỆN TRUYỀN THÔNG KHI NÀO?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F81476-5A97-48AC-8259-6633CB5CE617}"/>
              </a:ext>
            </a:extLst>
          </p:cNvPr>
          <p:cNvSpPr txBox="1"/>
          <p:nvPr/>
        </p:nvSpPr>
        <p:spPr>
          <a:xfrm>
            <a:off x="1541718" y="3962400"/>
            <a:ext cx="653548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online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mùa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hè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028EC7-FE2D-4E87-9EBB-3265E10EE341}"/>
              </a:ext>
            </a:extLst>
          </p:cNvPr>
          <p:cNvSpPr txBox="1"/>
          <p:nvPr/>
        </p:nvSpPr>
        <p:spPr>
          <a:xfrm>
            <a:off x="1534791" y="4964668"/>
            <a:ext cx="609600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trời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mùa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hè</a:t>
            </a:r>
            <a:endParaRPr lang="en-US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18126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3581400" y="375777"/>
            <a:ext cx="4267200" cy="39940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WHY?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16970F-60C0-459C-B3C8-183ACA3AB5F6}"/>
              </a:ext>
            </a:extLst>
          </p:cNvPr>
          <p:cNvSpPr txBox="1"/>
          <p:nvPr/>
        </p:nvSpPr>
        <p:spPr>
          <a:xfrm>
            <a:off x="1465518" y="1292810"/>
            <a:ext cx="8229600" cy="111068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TẠI SAO HỌ LẠI CHỌN/YÊU THÍCH DỊCH VỤ SẢN PHẨM</a:t>
            </a:r>
          </a:p>
        </p:txBody>
      </p:sp>
    </p:spTree>
    <p:extLst>
      <p:ext uri="{BB962C8B-B14F-4D97-AF65-F5344CB8AC3E}">
        <p14:creationId xmlns:p14="http://schemas.microsoft.com/office/powerpoint/2010/main" val="68088402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914400" y="1371600"/>
            <a:ext cx="10210800" cy="4135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: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1: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Mitsubishi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ra, “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Mitsubishi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Thảo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luận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15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út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ưu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ý :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91076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6AA46F-A35F-40A7-8DFF-D1ADEC5925DD}"/>
              </a:ext>
            </a:extLst>
          </p:cNvPr>
          <p:cNvSpPr txBox="1"/>
          <p:nvPr/>
        </p:nvSpPr>
        <p:spPr>
          <a:xfrm>
            <a:off x="914400" y="1371600"/>
            <a:ext cx="10210800" cy="4135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lnSpc>
                <a:spcPct val="107000"/>
              </a:lnSpc>
              <a:spcAft>
                <a:spcPts val="800"/>
              </a:spcAft>
            </a:pPr>
            <a:r>
              <a:rPr lang="en-US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TẬP :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2: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ra, “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Việt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Thảo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luận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15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út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ưu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ý :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học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498063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E9ECC8-F7F7-4E8B-8156-44B53550B8AE}"/>
              </a:ext>
            </a:extLst>
          </p:cNvPr>
          <p:cNvSpPr txBox="1"/>
          <p:nvPr/>
        </p:nvSpPr>
        <p:spPr>
          <a:xfrm>
            <a:off x="838200" y="1371600"/>
            <a:ext cx="9220200" cy="6558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hỏi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cố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4570E3-DF5D-4D7B-846B-BF6CADA35CD0}"/>
              </a:ext>
            </a:extLst>
          </p:cNvPr>
          <p:cNvSpPr txBox="1"/>
          <p:nvPr/>
        </p:nvSpPr>
        <p:spPr>
          <a:xfrm>
            <a:off x="838200" y="2482333"/>
            <a:ext cx="945572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1.Định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marketing?</a:t>
            </a:r>
            <a:endParaRPr 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2F4435-1F15-4632-A521-8467F235402A}"/>
              </a:ext>
            </a:extLst>
          </p:cNvPr>
          <p:cNvSpPr txBox="1"/>
          <p:nvPr/>
        </p:nvSpPr>
        <p:spPr>
          <a:xfrm>
            <a:off x="651164" y="309110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2CD8AE-EBB9-4FAC-AA43-0053EF5E740A}"/>
              </a:ext>
            </a:extLst>
          </p:cNvPr>
          <p:cNvSpPr txBox="1"/>
          <p:nvPr/>
        </p:nvSpPr>
        <p:spPr>
          <a:xfrm>
            <a:off x="651164" y="370510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9DC0A2-AE9B-462F-9CCF-B69D62E3A3BD}"/>
              </a:ext>
            </a:extLst>
          </p:cNvPr>
          <p:cNvSpPr txBox="1"/>
          <p:nvPr/>
        </p:nvSpPr>
        <p:spPr>
          <a:xfrm>
            <a:off x="838200" y="4389625"/>
            <a:ext cx="101484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2416208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85749"/>
            <a:ext cx="12192000" cy="6572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3" name="object 3"/>
          <p:cNvSpPr txBox="1"/>
          <p:nvPr/>
        </p:nvSpPr>
        <p:spPr>
          <a:xfrm>
            <a:off x="1678304" y="332054"/>
            <a:ext cx="10057765" cy="8880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09139" marR="5080" indent="-1997075" algn="ctr">
              <a:lnSpc>
                <a:spcPct val="100000"/>
              </a:lnSpc>
              <a:spcBef>
                <a:spcPts val="105"/>
              </a:spcBef>
            </a:pPr>
            <a:r>
              <a:rPr sz="2800" spc="-20" dirty="0" err="1">
                <a:latin typeface="Times New Roman"/>
                <a:cs typeface="Times New Roman"/>
              </a:rPr>
              <a:t>Trường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>
                <a:latin typeface="Times New Roman"/>
                <a:cs typeface="Times New Roman"/>
              </a:rPr>
              <a:t>Cao </a:t>
            </a:r>
            <a:r>
              <a:rPr lang="en-US" sz="2800" spc="-20" dirty="0" err="1">
                <a:latin typeface="Times New Roman"/>
                <a:cs typeface="Times New Roman"/>
              </a:rPr>
              <a:t>Đẳng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Lý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Tự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Trọng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sz="2800" dirty="0" err="1">
                <a:latin typeface="Times New Roman"/>
                <a:cs typeface="Times New Roman"/>
              </a:rPr>
              <a:t>Thành</a:t>
            </a:r>
            <a:r>
              <a:rPr sz="2800" dirty="0">
                <a:latin typeface="Times New Roman"/>
                <a:cs typeface="Times New Roman"/>
              </a:rPr>
              <a:t> Phố Hồ Chí</a:t>
            </a:r>
            <a:r>
              <a:rPr sz="2800" spc="-2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Minh </a:t>
            </a:r>
            <a:endParaRPr lang="en-US" sz="2800" dirty="0">
              <a:latin typeface="Times New Roman"/>
              <a:cs typeface="Times New Roman"/>
            </a:endParaRPr>
          </a:p>
          <a:p>
            <a:pPr marL="2009139" marR="5080" indent="-1997075" algn="ctr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latin typeface="Times New Roman"/>
                <a:cs typeface="Times New Roman"/>
              </a:rPr>
              <a:t> Khoa May &amp; Thời</a:t>
            </a:r>
            <a:r>
              <a:rPr sz="2800" spc="-19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Trang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38401" y="2119237"/>
            <a:ext cx="7162799" cy="21180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ÔN HỌC: </a:t>
            </a:r>
            <a:br>
              <a:rPr lang="en-US" sz="3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MARKETTING HÀNG MAY MẶC</a:t>
            </a:r>
            <a:b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uần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 (27/9/2021 – 03/10/2021)</a:t>
            </a:r>
            <a:b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BẬC ĐÀO TẠO: CAO ĐẲNG</a:t>
            </a: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0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Giảng</a:t>
            </a:r>
            <a:r>
              <a:rPr lang="en-US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viên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Ths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Nguyễn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Bạch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Cẩm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Dung</a:t>
            </a:r>
            <a:endParaRPr lang="en-US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27382" y="6558303"/>
            <a:ext cx="182245" cy="2501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7625">
              <a:lnSpc>
                <a:spcPts val="1839"/>
              </a:lnSpc>
            </a:pPr>
            <a:fld id="{81D60167-4931-47E6-BA6A-407CBD079E47}" type="slidenum">
              <a:rPr sz="1600" spc="-5" dirty="0">
                <a:latin typeface="Times New Roman"/>
                <a:cs typeface="Times New Roman"/>
              </a:rPr>
              <a:t>94</a:t>
            </a:fld>
            <a:endParaRPr sz="1600">
              <a:latin typeface="Times New Roman"/>
              <a:cs typeface="Times New Roman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CBCF6A-98D5-4F6D-87FA-0871D06F1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1" y="5822"/>
            <a:ext cx="2645241" cy="9847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8D327D0-B60F-46B0-B75F-D65486982E53}"/>
              </a:ext>
            </a:extLst>
          </p:cNvPr>
          <p:cNvSpPr txBox="1"/>
          <p:nvPr/>
        </p:nvSpPr>
        <p:spPr>
          <a:xfrm>
            <a:off x="609600" y="1295400"/>
            <a:ext cx="10439400" cy="5277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6: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399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D18EEB-1F14-4656-89AE-8680930B1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9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DD43FA-1380-4B73-80D3-A42643472845}"/>
              </a:ext>
            </a:extLst>
          </p:cNvPr>
          <p:cNvSpPr txBox="1"/>
          <p:nvPr/>
        </p:nvSpPr>
        <p:spPr>
          <a:xfrm>
            <a:off x="3083436" y="381000"/>
            <a:ext cx="8575163" cy="537070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8890" algn="just">
              <a:spcBef>
                <a:spcPts val="600"/>
              </a:spcBef>
              <a:spcAft>
                <a:spcPts val="0"/>
              </a:spcAft>
            </a:pP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srgbClr val="FF0000"/>
              </a:solidFill>
              <a:effectLst/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Trang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ACD5CD-5162-4EF0-8A7C-43259AD1F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9655D0-EB81-46C7-BE17-E1093257F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50961"/>
            <a:ext cx="3083437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577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E9ECC8-F7F7-4E8B-8156-44B53550B8AE}"/>
              </a:ext>
            </a:extLst>
          </p:cNvPr>
          <p:cNvSpPr txBox="1"/>
          <p:nvPr/>
        </p:nvSpPr>
        <p:spPr>
          <a:xfrm>
            <a:off x="838200" y="1371600"/>
            <a:ext cx="9220200" cy="6558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hỏi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kiểm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cũ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4570E3-DF5D-4D7B-846B-BF6CADA35CD0}"/>
              </a:ext>
            </a:extLst>
          </p:cNvPr>
          <p:cNvSpPr txBox="1"/>
          <p:nvPr/>
        </p:nvSpPr>
        <p:spPr>
          <a:xfrm>
            <a:off x="838199" y="2482333"/>
            <a:ext cx="9455727" cy="2785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1.Định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hiến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73854930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9DE6FA3-AA03-4DB1-9846-32C80760D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77703D-EA96-4931-B3E3-184760EDA8BC}"/>
              </a:ext>
            </a:extLst>
          </p:cNvPr>
          <p:cNvSpPr txBox="1"/>
          <p:nvPr/>
        </p:nvSpPr>
        <p:spPr>
          <a:xfrm>
            <a:off x="3232774" y="388441"/>
            <a:ext cx="6670163" cy="5933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32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2.1 </a:t>
            </a:r>
            <a:r>
              <a:rPr lang="en-US" sz="320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3200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32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OTg5NDozNw==-1">
            <a:hlinkClick r:id="rId3"/>
            <a:extLst>
              <a:ext uri="{FF2B5EF4-FFF2-40B4-BE49-F238E27FC236}">
                <a16:creationId xmlns:a16="http://schemas.microsoft.com/office/drawing/2014/main" id="{F0090C68-0BC4-4506-89A4-8F2B989D8253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174" y="1671689"/>
            <a:ext cx="3505200" cy="23368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138750D-1BA6-45AA-924F-170C5E71D715}"/>
              </a:ext>
            </a:extLst>
          </p:cNvPr>
          <p:cNvSpPr txBox="1"/>
          <p:nvPr/>
        </p:nvSpPr>
        <p:spPr>
          <a:xfrm>
            <a:off x="381000" y="4702417"/>
            <a:ext cx="10972800" cy="191366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qua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MTAwNTA6NTM3-1" descr="chiến lược phân phối">
            <a:extLst>
              <a:ext uri="{FF2B5EF4-FFF2-40B4-BE49-F238E27FC236}">
                <a16:creationId xmlns:a16="http://schemas.microsoft.com/office/drawing/2014/main" id="{02AD3515-23A3-4353-A726-21DE05B880C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855" y="1671689"/>
            <a:ext cx="3657600" cy="2336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0851603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2E8D8F-B306-41FD-B1D4-AF67956F53C5}"/>
              </a:ext>
            </a:extLst>
          </p:cNvPr>
          <p:cNvSpPr txBox="1"/>
          <p:nvPr/>
        </p:nvSpPr>
        <p:spPr>
          <a:xfrm>
            <a:off x="4419600" y="914400"/>
            <a:ext cx="7543800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144599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C0A7D2-656C-4120-8F4D-97D84C055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855" y="0"/>
            <a:ext cx="3083437" cy="12165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82FC133-41FB-4DD2-888A-E2E215B265FD}"/>
              </a:ext>
            </a:extLst>
          </p:cNvPr>
          <p:cNvSpPr txBox="1"/>
          <p:nvPr/>
        </p:nvSpPr>
        <p:spPr>
          <a:xfrm>
            <a:off x="3083437" y="16209"/>
            <a:ext cx="8803763" cy="120032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nay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trà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MTAwNTQ6NTcz-1" descr="chiến lược phân phối đại trà">
            <a:extLst>
              <a:ext uri="{FF2B5EF4-FFF2-40B4-BE49-F238E27FC236}">
                <a16:creationId xmlns:a16="http://schemas.microsoft.com/office/drawing/2014/main" id="{4507024F-A2D7-4D36-B870-3B26C824E54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2453852"/>
            <a:ext cx="3248025" cy="21653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5FB79B-45E1-4ED3-9610-1DE7AC912EDA}"/>
              </a:ext>
            </a:extLst>
          </p:cNvPr>
          <p:cNvSpPr txBox="1"/>
          <p:nvPr/>
        </p:nvSpPr>
        <p:spPr>
          <a:xfrm>
            <a:off x="304800" y="1612990"/>
            <a:ext cx="7620000" cy="505112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36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hầu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rau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xanh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6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khát</a:t>
            </a:r>
            <a:r>
              <a:rPr lang="en-US" sz="1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494158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B137C8-EA5D-4DEC-8ADD-2C55C76E2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110B3F-CBB9-4677-9916-C5E735BF822F}"/>
              </a:ext>
            </a:extLst>
          </p:cNvPr>
          <p:cNvSpPr txBox="1"/>
          <p:nvPr/>
        </p:nvSpPr>
        <p:spPr>
          <a:xfrm>
            <a:off x="3352800" y="228600"/>
            <a:ext cx="6324600" cy="39286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ts val="2250"/>
              </a:lnSpc>
              <a:spcBef>
                <a:spcPts val="2025"/>
              </a:spcBef>
              <a:spcAft>
                <a:spcPts val="1275"/>
              </a:spcAft>
            </a:pPr>
            <a:r>
              <a:rPr lang="en-US" sz="24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MTAwNTg6NTg0-1" descr="chiến lược phân phối độc quyền">
            <a:extLst>
              <a:ext uri="{FF2B5EF4-FFF2-40B4-BE49-F238E27FC236}">
                <a16:creationId xmlns:a16="http://schemas.microsoft.com/office/drawing/2014/main" id="{6547D515-D831-45E4-A7CF-50B4DC09431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2362200"/>
            <a:ext cx="3429000" cy="30099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37A9838-34D8-41B8-8BCC-7EEB4916B736}"/>
              </a:ext>
            </a:extLst>
          </p:cNvPr>
          <p:cNvSpPr txBox="1"/>
          <p:nvPr/>
        </p:nvSpPr>
        <p:spPr>
          <a:xfrm>
            <a:off x="381000" y="1227524"/>
            <a:ext cx="8077200" cy="507145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tránh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mất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tin.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thỏa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đắt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đòi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dược-mỹ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4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193091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C89283-8CC4-4AAB-97F4-6643676EF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6" name="MTAwNjI6NTc4-1" descr="chiến lược phân phối chọn lọc">
            <a:extLst>
              <a:ext uri="{FF2B5EF4-FFF2-40B4-BE49-F238E27FC236}">
                <a16:creationId xmlns:a16="http://schemas.microsoft.com/office/drawing/2014/main" id="{4171E64F-73AE-4F6A-96AB-B5E73478E5A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304" y="3627202"/>
            <a:ext cx="4191000" cy="32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FAEB43-D874-4BBF-B834-4CCCCC38A23F}"/>
              </a:ext>
            </a:extLst>
          </p:cNvPr>
          <p:cNvSpPr txBox="1"/>
          <p:nvPr/>
        </p:nvSpPr>
        <p:spPr>
          <a:xfrm>
            <a:off x="3063559" y="352630"/>
            <a:ext cx="9058867" cy="4324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2250"/>
              </a:lnSpc>
              <a:spcBef>
                <a:spcPts val="2025"/>
              </a:spcBef>
              <a:spcAft>
                <a:spcPts val="1275"/>
              </a:spcAft>
            </a:pP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6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lọc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938118F-7F1F-4982-A2AF-33F5A338FB69}"/>
              </a:ext>
            </a:extLst>
          </p:cNvPr>
          <p:cNvSpPr txBox="1"/>
          <p:nvPr/>
        </p:nvSpPr>
        <p:spPr>
          <a:xfrm>
            <a:off x="0" y="1150962"/>
            <a:ext cx="7924800" cy="567995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rãi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quát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brand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nay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kĩ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lưỡng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store (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H&amp;M, Zara, </a:t>
            </a:r>
            <a:r>
              <a:rPr lang="en-US" sz="25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Pull&amp;Bear</a:t>
            </a:r>
            <a:r>
              <a:rPr lang="en-US" sz="25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4629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27ADA89-F60F-44F8-9F8D-145D22C69D1F}"/>
              </a:ext>
            </a:extLst>
          </p:cNvPr>
          <p:cNvSpPr txBox="1"/>
          <p:nvPr/>
        </p:nvSpPr>
        <p:spPr>
          <a:xfrm>
            <a:off x="3083437" y="0"/>
            <a:ext cx="7508363" cy="132343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0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MTAwNjY6NjAw-1" descr="3 phương thức lựa chọn chiến lược">
            <a:extLst>
              <a:ext uri="{FF2B5EF4-FFF2-40B4-BE49-F238E27FC236}">
                <a16:creationId xmlns:a16="http://schemas.microsoft.com/office/drawing/2014/main" id="{18F79E45-F394-4CF9-B4C7-3B14C13D412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047339"/>
            <a:ext cx="5966143" cy="3733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3356964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43EBDA-7270-4FB8-BE7E-71C5B97E0981}"/>
              </a:ext>
            </a:extLst>
          </p:cNvPr>
          <p:cNvSpPr txBox="1"/>
          <p:nvPr/>
        </p:nvSpPr>
        <p:spPr>
          <a:xfrm>
            <a:off x="571500" y="1150961"/>
            <a:ext cx="11049000" cy="535909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ts val="2175"/>
              </a:lnSpc>
              <a:spcBef>
                <a:spcPts val="1800"/>
              </a:spcBef>
              <a:spcAft>
                <a:spcPts val="1050"/>
              </a:spcAft>
            </a:pPr>
            <a:endParaRPr lang="en-US" sz="3200" b="1" dirty="0">
              <a:solidFill>
                <a:srgbClr val="11111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2175"/>
              </a:lnSpc>
              <a:spcBef>
                <a:spcPts val="1800"/>
              </a:spcBef>
              <a:spcAft>
                <a:spcPts val="1050"/>
              </a:spcAft>
            </a:pP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mẽ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buôn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lẻ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hầu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buôn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lẻ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412707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8CD42E-9D9B-4567-8FF6-6293E2203855}"/>
              </a:ext>
            </a:extLst>
          </p:cNvPr>
          <p:cNvSpPr txBox="1"/>
          <p:nvPr/>
        </p:nvSpPr>
        <p:spPr>
          <a:xfrm>
            <a:off x="228600" y="1447800"/>
            <a:ext cx="11811000" cy="483215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2175"/>
              </a:lnSpc>
              <a:spcBef>
                <a:spcPts val="1800"/>
              </a:spcBef>
              <a:spcAft>
                <a:spcPts val="1050"/>
              </a:spcAft>
            </a:pPr>
            <a:endParaRPr lang="en-US" sz="3200" b="1" dirty="0">
              <a:solidFill>
                <a:srgbClr val="11111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2175"/>
              </a:lnSpc>
              <a:spcBef>
                <a:spcPts val="1800"/>
              </a:spcBef>
              <a:spcAft>
                <a:spcPts val="1050"/>
              </a:spcAft>
            </a:pP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nhắm</a:t>
            </a:r>
            <a:r>
              <a:rPr lang="en-US" sz="3200" b="1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11111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cập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đuổi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nhớ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tỉm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rút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32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749033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E83697-3685-4FFA-AB36-71A20804C51F}"/>
              </a:ext>
            </a:extLst>
          </p:cNvPr>
          <p:cNvSpPr txBox="1"/>
          <p:nvPr/>
        </p:nvSpPr>
        <p:spPr>
          <a:xfrm>
            <a:off x="304800" y="1275441"/>
            <a:ext cx="11506200" cy="535114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ts val="2175"/>
              </a:lnSpc>
              <a:spcBef>
                <a:spcPts val="1800"/>
              </a:spcBef>
              <a:spcAft>
                <a:spcPts val="1050"/>
              </a:spcAft>
            </a:pP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hậu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950"/>
              </a:spcAft>
            </a:pP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mẽ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Khi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bức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cải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80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347292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F2E8D8F-B306-41FD-B1D4-AF67956F53C5}"/>
              </a:ext>
            </a:extLst>
          </p:cNvPr>
          <p:cNvSpPr txBox="1"/>
          <p:nvPr/>
        </p:nvSpPr>
        <p:spPr>
          <a:xfrm>
            <a:off x="3325091" y="381520"/>
            <a:ext cx="7543800" cy="76944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2.3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A6B880E-5CAE-4610-B952-D78E705C1D5D}"/>
              </a:ext>
            </a:extLst>
          </p:cNvPr>
          <p:cNvSpPr txBox="1"/>
          <p:nvPr/>
        </p:nvSpPr>
        <p:spPr>
          <a:xfrm>
            <a:off x="872835" y="1748273"/>
            <a:ext cx="1083425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Place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Marketing Mix hay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gọi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xây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dựng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hoạch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gọi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hiểu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nhằm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chuyển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dịch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qua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thống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nơi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tạo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kiện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thuận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nhất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dịch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dung.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97978960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4E410D2-5937-401D-8C71-024ADD9929F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662" y="1399824"/>
            <a:ext cx="4760798" cy="332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6D9708-6CD7-464D-99E4-881CA8B1126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58" y="1399824"/>
            <a:ext cx="4346806" cy="3326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5132173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7A2D57-C4B4-4110-967D-09AFD92C7883}"/>
              </a:ext>
            </a:extLst>
          </p:cNvPr>
          <p:cNvSpPr txBox="1"/>
          <p:nvPr/>
        </p:nvSpPr>
        <p:spPr>
          <a:xfrm>
            <a:off x="374073" y="1150961"/>
            <a:ext cx="11443854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thượng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lốc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sữa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thùng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Coca hay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giặt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mắt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hề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586843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30FD95-059A-4A09-99DD-C3120A30DFAF}"/>
              </a:ext>
            </a:extLst>
          </p:cNvPr>
          <p:cNvSpPr txBox="1"/>
          <p:nvPr/>
        </p:nvSpPr>
        <p:spPr>
          <a:xfrm>
            <a:off x="360218" y="983673"/>
            <a:ext cx="11263746" cy="3679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12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44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44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44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400" dirty="0">
              <a:solidFill>
                <a:srgbClr val="0C0C0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530271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870042-B7BE-48CD-821A-86B86242E150}"/>
              </a:ext>
            </a:extLst>
          </p:cNvPr>
          <p:cNvSpPr txBox="1"/>
          <p:nvPr/>
        </p:nvSpPr>
        <p:spPr>
          <a:xfrm>
            <a:off x="554181" y="1150962"/>
            <a:ext cx="11305309" cy="48088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12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chia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lẻ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tủ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lạnh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Hitachi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Kim,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lắp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sz="3200" dirty="0">
              <a:solidFill>
                <a:srgbClr val="0C0C0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682371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6A6E5B-9203-4E88-AE08-A00791CA7DFC}"/>
              </a:ext>
            </a:extLst>
          </p:cNvPr>
          <p:cNvSpPr txBox="1"/>
          <p:nvPr/>
        </p:nvSpPr>
        <p:spPr>
          <a:xfrm>
            <a:off x="387927" y="1150961"/>
            <a:ext cx="1083425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nay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ắt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hẳn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dàng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004757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8B40A9-5125-486F-B2FB-544CCB2FE73B}"/>
              </a:ext>
            </a:extLst>
          </p:cNvPr>
          <p:cNvSpPr txBox="1"/>
          <p:nvPr/>
        </p:nvSpPr>
        <p:spPr>
          <a:xfrm>
            <a:off x="415636" y="1261196"/>
            <a:ext cx="11014364" cy="20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trà</a:t>
            </a:r>
            <a:r>
              <a:rPr lang="en-US" sz="28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hầu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rau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khát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680"/>
              </a:lnSpc>
              <a:spcAft>
                <a:spcPts val="1200"/>
              </a:spcAft>
            </a:pPr>
            <a:r>
              <a:rPr lang="en-US" sz="1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8F2978-6111-4214-980C-63CB3402C62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54" y="3410259"/>
            <a:ext cx="4333471" cy="295058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3933447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99A4544-D46D-440F-B41E-D5EBBEEDDC30}"/>
              </a:ext>
            </a:extLst>
          </p:cNvPr>
          <p:cNvSpPr txBox="1"/>
          <p:nvPr/>
        </p:nvSpPr>
        <p:spPr>
          <a:xfrm>
            <a:off x="443345" y="1274618"/>
            <a:ext cx="1131916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soát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chặt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chẽ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đảm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đắt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đòi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ô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dược-mỹ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931232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4F55BF-B473-4094-801C-BDA933703DE2}"/>
              </a:ext>
            </a:extLst>
          </p:cNvPr>
          <p:cNvSpPr txBox="1"/>
          <p:nvPr/>
        </p:nvSpPr>
        <p:spPr>
          <a:xfrm>
            <a:off x="429491" y="1274618"/>
            <a:ext cx="11152909" cy="3639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dược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3A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Abbott –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hãng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sữa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tiếng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Mỹ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sữa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Grow, Similac Mom, Ensure, Grow School, Gain I,…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nay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3A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Abbott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chấm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dứt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3A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Abbott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sáp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36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ts val="1680"/>
              </a:lnSpc>
              <a:spcAft>
                <a:spcPts val="1200"/>
              </a:spcAft>
            </a:pPr>
            <a:r>
              <a:rPr lang="en-US" sz="1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465529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3F6057-73B1-4192-964E-2F3D6D6734FA}"/>
              </a:ext>
            </a:extLst>
          </p:cNvPr>
          <p:cNvSpPr txBox="1"/>
          <p:nvPr/>
        </p:nvSpPr>
        <p:spPr>
          <a:xfrm>
            <a:off x="526473" y="1052945"/>
            <a:ext cx="1108363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lọc</a:t>
            </a:r>
            <a:r>
              <a:rPr lang="en-US" sz="2800" b="1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suy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hứa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hẹn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lọc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nhìn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brand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nay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đếm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kĩ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lưỡng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store (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C0C0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Converse, Nike, Adidas hay Vans.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657229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4DE6200-0A36-4D37-83E5-21C7428E0B0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348" y="1302327"/>
            <a:ext cx="5389303" cy="34666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8672314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85749"/>
            <a:ext cx="12192000" cy="6572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 dirty="0"/>
          </a:p>
        </p:txBody>
      </p:sp>
      <p:sp>
        <p:nvSpPr>
          <p:cNvPr id="3" name="object 3"/>
          <p:cNvSpPr txBox="1"/>
          <p:nvPr/>
        </p:nvSpPr>
        <p:spPr>
          <a:xfrm>
            <a:off x="1678304" y="332054"/>
            <a:ext cx="10057765" cy="8880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09139" marR="5080" indent="-1997075" algn="ctr">
              <a:lnSpc>
                <a:spcPct val="100000"/>
              </a:lnSpc>
              <a:spcBef>
                <a:spcPts val="105"/>
              </a:spcBef>
            </a:pPr>
            <a:r>
              <a:rPr sz="2800" spc="-20" dirty="0" err="1">
                <a:latin typeface="Times New Roman"/>
                <a:cs typeface="Times New Roman"/>
              </a:rPr>
              <a:t>Trường</a:t>
            </a:r>
            <a:r>
              <a:rPr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>
                <a:latin typeface="Times New Roman"/>
                <a:cs typeface="Times New Roman"/>
              </a:rPr>
              <a:t>Cao </a:t>
            </a:r>
            <a:r>
              <a:rPr lang="en-US" sz="2800" spc="-20" dirty="0" err="1">
                <a:latin typeface="Times New Roman"/>
                <a:cs typeface="Times New Roman"/>
              </a:rPr>
              <a:t>Đẳng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Lý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Tự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lang="en-US" sz="2800" spc="-20" dirty="0" err="1">
                <a:latin typeface="Times New Roman"/>
                <a:cs typeface="Times New Roman"/>
              </a:rPr>
              <a:t>Trọng</a:t>
            </a:r>
            <a:r>
              <a:rPr lang="en-US" sz="2800" spc="-20" dirty="0">
                <a:latin typeface="Times New Roman"/>
                <a:cs typeface="Times New Roman"/>
              </a:rPr>
              <a:t> </a:t>
            </a:r>
            <a:r>
              <a:rPr sz="2800" dirty="0" err="1">
                <a:latin typeface="Times New Roman"/>
                <a:cs typeface="Times New Roman"/>
              </a:rPr>
              <a:t>Thành</a:t>
            </a:r>
            <a:r>
              <a:rPr sz="2800" dirty="0">
                <a:latin typeface="Times New Roman"/>
                <a:cs typeface="Times New Roman"/>
              </a:rPr>
              <a:t> Phố Hồ Chí</a:t>
            </a:r>
            <a:r>
              <a:rPr sz="2800" spc="-235" dirty="0">
                <a:latin typeface="Times New Roman"/>
                <a:cs typeface="Times New Roman"/>
              </a:rPr>
              <a:t> </a:t>
            </a:r>
            <a:r>
              <a:rPr sz="2800" dirty="0">
                <a:latin typeface="Times New Roman"/>
                <a:cs typeface="Times New Roman"/>
              </a:rPr>
              <a:t>Minh </a:t>
            </a:r>
            <a:endParaRPr lang="en-US" sz="2800" dirty="0">
              <a:latin typeface="Times New Roman"/>
              <a:cs typeface="Times New Roman"/>
            </a:endParaRPr>
          </a:p>
          <a:p>
            <a:pPr marL="2009139" marR="5080" indent="-1997075" algn="ctr">
              <a:lnSpc>
                <a:spcPct val="100000"/>
              </a:lnSpc>
              <a:spcBef>
                <a:spcPts val="105"/>
              </a:spcBef>
            </a:pPr>
            <a:r>
              <a:rPr sz="2800" dirty="0">
                <a:latin typeface="Times New Roman"/>
                <a:cs typeface="Times New Roman"/>
              </a:rPr>
              <a:t> Khoa May &amp; Thời</a:t>
            </a:r>
            <a:r>
              <a:rPr sz="2800" spc="-195" dirty="0">
                <a:latin typeface="Times New Roman"/>
                <a:cs typeface="Times New Roman"/>
              </a:rPr>
              <a:t> </a:t>
            </a:r>
            <a:r>
              <a:rPr sz="2800" spc="-20" dirty="0">
                <a:latin typeface="Times New Roman"/>
                <a:cs typeface="Times New Roman"/>
              </a:rPr>
              <a:t>Trang</a:t>
            </a:r>
            <a:endParaRPr sz="28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438401" y="2119237"/>
            <a:ext cx="7162799" cy="21180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3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ÔN HỌC: </a:t>
            </a:r>
            <a:br>
              <a:rPr lang="en-US" sz="3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MARKETTING HÀNG MAY MẶC</a:t>
            </a:r>
            <a:b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uần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 (27/9/2021 – 03/10/2021)</a:t>
            </a:r>
            <a:br>
              <a:rPr 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BẬC ĐÀO TẠO: CAO ĐẲNG</a:t>
            </a: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0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Giảng</a:t>
            </a:r>
            <a:r>
              <a:rPr lang="en-US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viên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Ths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Nguyễn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Bạch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Cẩm</a:t>
            </a:r>
            <a:r>
              <a:rPr lang="en-US" sz="20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Dung</a:t>
            </a:r>
            <a:endParaRPr lang="en-US" sz="2000" dirty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27382" y="6558303"/>
            <a:ext cx="182245" cy="2501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7625">
              <a:lnSpc>
                <a:spcPts val="1839"/>
              </a:lnSpc>
            </a:pPr>
            <a:fld id="{81D60167-4931-47E6-BA6A-407CBD079E47}" type="slidenum">
              <a:rPr sz="1600" spc="-5" dirty="0">
                <a:latin typeface="Times New Roman"/>
                <a:cs typeface="Times New Roman"/>
              </a:rPr>
              <a:t>118</a:t>
            </a:fld>
            <a:endParaRPr sz="1600">
              <a:latin typeface="Times New Roman"/>
              <a:cs typeface="Times New Roman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CBCF6A-98D5-4F6D-87FA-0871D06F1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71" y="5822"/>
            <a:ext cx="2645241" cy="98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04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8D327D0-B60F-46B0-B75F-D65486982E53}"/>
              </a:ext>
            </a:extLst>
          </p:cNvPr>
          <p:cNvSpPr txBox="1"/>
          <p:nvPr/>
        </p:nvSpPr>
        <p:spPr>
          <a:xfrm>
            <a:off x="609600" y="1295400"/>
            <a:ext cx="10439400" cy="6662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7: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A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/>
              <a:t> </a:t>
            </a:r>
          </a:p>
          <a:p>
            <a:pPr marL="17399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D18EEB-1F14-4656-89AE-8680930B1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0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5DD43FA-1380-4B73-80D3-A42643472845}"/>
              </a:ext>
            </a:extLst>
          </p:cNvPr>
          <p:cNvSpPr txBox="1"/>
          <p:nvPr/>
        </p:nvSpPr>
        <p:spPr>
          <a:xfrm>
            <a:off x="3083437" y="1150961"/>
            <a:ext cx="8575163" cy="438581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8890" algn="just">
              <a:spcBef>
                <a:spcPts val="600"/>
              </a:spcBef>
              <a:spcAft>
                <a:spcPts val="0"/>
              </a:spcAft>
            </a:pP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solidFill>
                <a:srgbClr val="FF0000"/>
              </a:solidFill>
              <a:effectLst/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Trang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marketing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tiễn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ngành</a:t>
            </a:r>
            <a:r>
              <a:rPr lang="en-A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nghề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ACD5CD-5162-4EF0-8A7C-43259AD1F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C9655D0-EB81-46C7-BE17-E1093257F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50961"/>
            <a:ext cx="3083437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563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2F84225-F79F-4F76-AEE2-E5B844FBBB57}"/>
              </a:ext>
            </a:extLst>
          </p:cNvPr>
          <p:cNvSpPr txBox="1"/>
          <p:nvPr/>
        </p:nvSpPr>
        <p:spPr>
          <a:xfrm>
            <a:off x="498764" y="1052945"/>
            <a:ext cx="11028218" cy="3103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?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137264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746F56-2FED-4C36-9C0D-0D281F5DC36F}"/>
              </a:ext>
            </a:extLst>
          </p:cNvPr>
          <p:cNvSpPr txBox="1"/>
          <p:nvPr/>
        </p:nvSpPr>
        <p:spPr>
          <a:xfrm>
            <a:off x="526473" y="1288473"/>
            <a:ext cx="10889672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Mô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SMART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59A82A-0F31-49FA-ADE6-E1AF54FC9525}"/>
              </a:ext>
            </a:extLst>
          </p:cNvPr>
          <p:cNvSpPr txBox="1"/>
          <p:nvPr/>
        </p:nvSpPr>
        <p:spPr>
          <a:xfrm>
            <a:off x="464127" y="2255761"/>
            <a:ext cx="11263746" cy="27780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ý: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quỹ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xac-dinh-muc-tieu">
            <a:extLst>
              <a:ext uri="{FF2B5EF4-FFF2-40B4-BE49-F238E27FC236}">
                <a16:creationId xmlns:a16="http://schemas.microsoft.com/office/drawing/2014/main" id="{2E0915CE-D8B8-49E3-A453-2D6BC67A07C9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350" y="4714499"/>
            <a:ext cx="3035300" cy="17100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1697763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565F3E-8831-4EE7-9673-96FBBA4D969F}"/>
              </a:ext>
            </a:extLst>
          </p:cNvPr>
          <p:cNvSpPr txBox="1"/>
          <p:nvPr/>
        </p:nvSpPr>
        <p:spPr>
          <a:xfrm>
            <a:off x="526473" y="969818"/>
            <a:ext cx="11208327" cy="43609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Phủ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0457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3DAFFA-0124-4363-9C42-50C9B6EBF345}"/>
              </a:ext>
            </a:extLst>
          </p:cNvPr>
          <p:cNvSpPr txBox="1"/>
          <p:nvPr/>
        </p:nvSpPr>
        <p:spPr>
          <a:xfrm>
            <a:off x="651163" y="1150961"/>
            <a:ext cx="11208327" cy="5746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Thâm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Chăm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…).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ai –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891135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BCEE98-8DAA-4286-8B74-B7ADDE7D6E4C}"/>
              </a:ext>
            </a:extLst>
          </p:cNvPr>
          <p:cNvSpPr txBox="1"/>
          <p:nvPr/>
        </p:nvSpPr>
        <p:spPr>
          <a:xfrm>
            <a:off x="304799" y="1150961"/>
            <a:ext cx="11346873" cy="4953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ai,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tivi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internet,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google,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facebook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718269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60B32FA-2771-4D8E-9DA3-22F040CF2770}"/>
              </a:ext>
            </a:extLst>
          </p:cNvPr>
          <p:cNvSpPr txBox="1"/>
          <p:nvPr/>
        </p:nvSpPr>
        <p:spPr>
          <a:xfrm>
            <a:off x="429490" y="1150961"/>
            <a:ext cx="1119447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Việc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lựa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chọn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ảnh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hưởng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lớn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vì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vậy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marketing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cần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nhắc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phù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/>
          </a:p>
        </p:txBody>
      </p:sp>
      <p:pic>
        <p:nvPicPr>
          <p:cNvPr id="5" name="Picture 4" descr="lua-chon-phuong-tien-truyen-thong">
            <a:extLst>
              <a:ext uri="{FF2B5EF4-FFF2-40B4-BE49-F238E27FC236}">
                <a16:creationId xmlns:a16="http://schemas.microsoft.com/office/drawing/2014/main" id="{0477B081-2F81-49C6-8E33-6195BAB7261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437" y="2965450"/>
            <a:ext cx="5176405" cy="31859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4608795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302086-9A81-4D2B-8969-80D36D8EE93C}"/>
              </a:ext>
            </a:extLst>
          </p:cNvPr>
          <p:cNvSpPr txBox="1"/>
          <p:nvPr/>
        </p:nvSpPr>
        <p:spPr>
          <a:xfrm>
            <a:off x="609600" y="1150961"/>
            <a:ext cx="11180618" cy="27780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hấp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insight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146989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A295445-AC65-4545-9E29-C2651B3D2E22}"/>
              </a:ext>
            </a:extLst>
          </p:cNvPr>
          <p:cNvSpPr txBox="1"/>
          <p:nvPr/>
        </p:nvSpPr>
        <p:spPr>
          <a:xfrm>
            <a:off x="471055" y="1052946"/>
            <a:ext cx="11180618" cy="3117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nỗ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hứng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hay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kịp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nữa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huong-trinh-xuc-tien">
            <a:extLst>
              <a:ext uri="{FF2B5EF4-FFF2-40B4-BE49-F238E27FC236}">
                <a16:creationId xmlns:a16="http://schemas.microsoft.com/office/drawing/2014/main" id="{1E3CE8C8-EC90-4C07-B8CB-15363C9E214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891" y="4041807"/>
            <a:ext cx="4670945" cy="23638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7081908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B60C6F-8815-4F69-938D-7D03F55C9043}"/>
              </a:ext>
            </a:extLst>
          </p:cNvPr>
          <p:cNvSpPr txBox="1"/>
          <p:nvPr/>
        </p:nvSpPr>
        <p:spPr>
          <a:xfrm>
            <a:off x="609599" y="1150961"/>
            <a:ext cx="11042073" cy="4640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xử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kịp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rút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895271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3C1F98F-7D83-4E24-901A-CD4EC2F3BBED}"/>
              </a:ext>
            </a:extLst>
          </p:cNvPr>
          <p:cNvSpPr txBox="1"/>
          <p:nvPr/>
        </p:nvSpPr>
        <p:spPr>
          <a:xfrm>
            <a:off x="332508" y="1278804"/>
            <a:ext cx="947650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 </a:t>
            </a:r>
            <a:r>
              <a:rPr lang="en-US" sz="36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Phương</a:t>
            </a:r>
            <a:r>
              <a:rPr lang="en-US" sz="36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tiện</a:t>
            </a:r>
            <a:r>
              <a:rPr lang="en-US" sz="36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xúc</a:t>
            </a:r>
            <a:r>
              <a:rPr lang="en-US" sz="36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tiến</a:t>
            </a:r>
            <a:r>
              <a:rPr lang="en-US" sz="36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bán</a:t>
            </a:r>
            <a:r>
              <a:rPr lang="en-US" sz="36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hàng</a:t>
            </a:r>
            <a:r>
              <a:rPr lang="en-US" sz="36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kern="1800" dirty="0" err="1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3600" b="1" kern="1800" dirty="0">
                <a:solidFill>
                  <a:srgbClr val="47476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3D5974-B895-4934-B6C2-6E0BB9174EB1}"/>
              </a:ext>
            </a:extLst>
          </p:cNvPr>
          <p:cNvSpPr txBox="1"/>
          <p:nvPr/>
        </p:nvSpPr>
        <p:spPr>
          <a:xfrm>
            <a:off x="332508" y="2132567"/>
            <a:ext cx="11194473" cy="11106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thuần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khai-niem-xuc-tien-ban-hang">
            <a:extLst>
              <a:ext uri="{FF2B5EF4-FFF2-40B4-BE49-F238E27FC236}">
                <a16:creationId xmlns:a16="http://schemas.microsoft.com/office/drawing/2014/main" id="{AA439AE5-BF6A-4F76-8A71-56833972DB0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697" y="3243256"/>
            <a:ext cx="4840093" cy="33743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6973753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052D3A-F59D-4CF8-8595-F53BADDE982D}"/>
              </a:ext>
            </a:extLst>
          </p:cNvPr>
          <p:cNvSpPr txBox="1"/>
          <p:nvPr/>
        </p:nvSpPr>
        <p:spPr>
          <a:xfrm>
            <a:off x="692727" y="1039091"/>
            <a:ext cx="11042073" cy="5090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i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,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(promotion)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mix (</a:t>
            </a:r>
            <a:r>
              <a:rPr lang="en-US" sz="3200" u="sng" dirty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4P</a:t>
            </a:r>
            <a:r>
              <a:rPr lang="en-US" sz="3200" u="sng" dirty="0">
                <a:solidFill>
                  <a:srgbClr val="33486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,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5P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thậm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7P).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757933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732E8B-7867-42A0-896A-F7AD28099833}"/>
              </a:ext>
            </a:extLst>
          </p:cNvPr>
          <p:cNvSpPr txBox="1"/>
          <p:nvPr/>
        </p:nvSpPr>
        <p:spPr>
          <a:xfrm>
            <a:off x="477982" y="1150961"/>
            <a:ext cx="11236036" cy="32110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lẻ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siêu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;…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trung-gian-phan-phoi">
            <a:extLst>
              <a:ext uri="{FF2B5EF4-FFF2-40B4-BE49-F238E27FC236}">
                <a16:creationId xmlns:a16="http://schemas.microsoft.com/office/drawing/2014/main" id="{6FA27673-1D9E-4B3A-820F-358B8598315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309" y="4361968"/>
            <a:ext cx="4170219" cy="1916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6148319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9D686A-D2E1-4F19-846E-067933648CCE}"/>
              </a:ext>
            </a:extLst>
          </p:cNvPr>
          <p:cNvSpPr txBox="1"/>
          <p:nvPr/>
        </p:nvSpPr>
        <p:spPr>
          <a:xfrm>
            <a:off x="734290" y="1150961"/>
            <a:ext cx="10487891" cy="4974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720"/>
              </a:spcAft>
              <a:buSzPts val="1000"/>
              <a:tabLst>
                <a:tab pos="457200" algn="l"/>
              </a:tabLs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trúng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thưởng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tặng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…qua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sâu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vế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222895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5EB3B0-D931-45DE-8933-D2A4AC068519}"/>
              </a:ext>
            </a:extLst>
          </p:cNvPr>
          <p:cNvSpPr txBox="1"/>
          <p:nvPr/>
        </p:nvSpPr>
        <p:spPr>
          <a:xfrm>
            <a:off x="748145" y="1385456"/>
            <a:ext cx="10446328" cy="39019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6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Bao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mãi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–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3600" dirty="0">
                <a:solidFill>
                  <a:srgbClr val="22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044769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229055-C399-483C-8909-423073DF7929}"/>
              </a:ext>
            </a:extLst>
          </p:cNvPr>
          <p:cNvSpPr txBox="1"/>
          <p:nvPr/>
        </p:nvSpPr>
        <p:spPr>
          <a:xfrm>
            <a:off x="498763" y="1052946"/>
            <a:ext cx="10958945" cy="32953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gặp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nay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internet,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(banner,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….).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hien-luoc-quang-cao">
            <a:extLst>
              <a:ext uri="{FF2B5EF4-FFF2-40B4-BE49-F238E27FC236}">
                <a16:creationId xmlns:a16="http://schemas.microsoft.com/office/drawing/2014/main" id="{BA0F8A09-B35E-495D-A8C5-1FAC4D93F98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583" y="4301977"/>
            <a:ext cx="3893272" cy="21986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2785388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878767-5FFA-482A-A9EA-51231A08A117}"/>
              </a:ext>
            </a:extLst>
          </p:cNvPr>
          <p:cNvSpPr txBox="1"/>
          <p:nvPr/>
        </p:nvSpPr>
        <p:spPr>
          <a:xfrm>
            <a:off x="221672" y="1150961"/>
            <a:ext cx="11222182" cy="4039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internet: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Google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adwords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Google Shopping, Facebook, Instagram…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mềm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online,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digital footprint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khắc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nhắm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824400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7A4611-E519-4113-8995-7E99005D125E}"/>
              </a:ext>
            </a:extLst>
          </p:cNvPr>
          <p:cNvSpPr txBox="1"/>
          <p:nvPr/>
        </p:nvSpPr>
        <p:spPr>
          <a:xfrm>
            <a:off x="457199" y="1150962"/>
            <a:ext cx="11249891" cy="35164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chuộng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sóng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nét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đậm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sữa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thậm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hot-trend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lứa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tuổi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nhộn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quang-cao-truyen-hinh">
            <a:extLst>
              <a:ext uri="{FF2B5EF4-FFF2-40B4-BE49-F238E27FC236}">
                <a16:creationId xmlns:a16="http://schemas.microsoft.com/office/drawing/2014/main" id="{BB529EDE-28C4-4DE8-8E1D-91B6C8390D7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37" y="4923765"/>
            <a:ext cx="3133725" cy="15665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8134059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DC7901E-53B6-4BD3-8429-A4EF0735A3FD}"/>
              </a:ext>
            </a:extLst>
          </p:cNvPr>
          <p:cNvSpPr txBox="1"/>
          <p:nvPr/>
        </p:nvSpPr>
        <p:spPr>
          <a:xfrm>
            <a:off x="554181" y="1150961"/>
            <a:ext cx="11042073" cy="3373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trời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(banner,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phích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…)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thầu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chờ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buýt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cư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…)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banner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779512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F622D6-23CC-401B-98D9-2F52D59B40B4}"/>
              </a:ext>
            </a:extLst>
          </p:cNvPr>
          <p:cNvSpPr txBox="1"/>
          <p:nvPr/>
        </p:nvSpPr>
        <p:spPr>
          <a:xfrm>
            <a:off x="720436" y="1150961"/>
            <a:ext cx="10668000" cy="4039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vượt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trội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021736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09492FC-3A40-495A-A5E8-65195E0225D4}"/>
              </a:ext>
            </a:extLst>
          </p:cNvPr>
          <p:cNvSpPr txBox="1"/>
          <p:nvPr/>
        </p:nvSpPr>
        <p:spPr>
          <a:xfrm>
            <a:off x="845127" y="1150961"/>
            <a:ext cx="10529455" cy="2254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720"/>
              </a:spcAft>
              <a:buSzPts val="1000"/>
              <a:tabLst>
                <a:tab pos="457200" algn="l"/>
              </a:tabLs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tặng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phiếu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voucher,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tặng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kèm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bốc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trúng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thưởng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huong-trinh-khuyen-mai">
            <a:extLst>
              <a:ext uri="{FF2B5EF4-FFF2-40B4-BE49-F238E27FC236}">
                <a16:creationId xmlns:a16="http://schemas.microsoft.com/office/drawing/2014/main" id="{D855BAA5-8584-42DF-B326-7565820FB39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733" y="3860920"/>
            <a:ext cx="4110701" cy="24003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6628848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99004D-C51C-4BFC-A5FF-6A6B5C221077}"/>
              </a:ext>
            </a:extLst>
          </p:cNvPr>
          <p:cNvSpPr txBox="1"/>
          <p:nvPr/>
        </p:nvSpPr>
        <p:spPr>
          <a:xfrm>
            <a:off x="581891" y="983674"/>
            <a:ext cx="10986654" cy="47481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  <a:spcAft>
                <a:spcPts val="720"/>
              </a:spcAft>
              <a:buSzPts val="1000"/>
              <a:tabLst>
                <a:tab pos="457200" algn="l"/>
              </a:tabLst>
            </a:pP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chiết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tặng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kèm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;…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ân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khích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463167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637BAF-563E-4D1C-94E9-5118DE3222F6}"/>
              </a:ext>
            </a:extLst>
          </p:cNvPr>
          <p:cNvSpPr txBox="1"/>
          <p:nvPr/>
        </p:nvSpPr>
        <p:spPr>
          <a:xfrm>
            <a:off x="457200" y="1150962"/>
            <a:ext cx="11277600" cy="4022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đẹp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,….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nay,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đáo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1800" dirty="0">
                <a:solidFill>
                  <a:srgbClr val="221F1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quan-he-cong-chung">
            <a:extLst>
              <a:ext uri="{FF2B5EF4-FFF2-40B4-BE49-F238E27FC236}">
                <a16:creationId xmlns:a16="http://schemas.microsoft.com/office/drawing/2014/main" id="{1DAE1AF1-A1D9-4420-8DA8-7CB58575E06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1" y="4387253"/>
            <a:ext cx="4550785" cy="26395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8453104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3849D13-2679-4498-8F96-851E2900F2D2}"/>
              </a:ext>
            </a:extLst>
          </p:cNvPr>
          <p:cNvSpPr txBox="1"/>
          <p:nvPr/>
        </p:nvSpPr>
        <p:spPr>
          <a:xfrm>
            <a:off x="415635" y="969818"/>
            <a:ext cx="11305309" cy="4554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chuyên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lịch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883679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857A43-86DF-40AE-A1DB-55EEFE1B578B}"/>
              </a:ext>
            </a:extLst>
          </p:cNvPr>
          <p:cNvSpPr txBox="1"/>
          <p:nvPr/>
        </p:nvSpPr>
        <p:spPr>
          <a:xfrm>
            <a:off x="540327" y="1150961"/>
            <a:ext cx="10903528" cy="342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en-US" sz="40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4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tiềm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tin,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867163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1D7CE3-528E-479E-A2C4-E8EB4E0C4F6C}"/>
              </a:ext>
            </a:extLst>
          </p:cNvPr>
          <p:cNvSpPr txBox="1"/>
          <p:nvPr/>
        </p:nvSpPr>
        <p:spPr>
          <a:xfrm>
            <a:off x="706581" y="1052945"/>
            <a:ext cx="10806545" cy="2798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(Promotion mix)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b="1" kern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kern="1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Anh: Promotion mix)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875"/>
              </a:lnSpc>
              <a:spcAft>
                <a:spcPts val="800"/>
              </a:spcAft>
            </a:pPr>
            <a:r>
              <a:rPr lang="en-US" sz="1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g_ef7d00d0-d62d-11e9-9a62-315897db626f" descr="11">
            <a:hlinkClick r:id="rId3" tooltip="&quot;Hình minh hoạ (Nguồn: shutterstock)&quot;"/>
            <a:extLst>
              <a:ext uri="{FF2B5EF4-FFF2-40B4-BE49-F238E27FC236}">
                <a16:creationId xmlns:a16="http://schemas.microsoft.com/office/drawing/2014/main" id="{A6D13B44-597F-4356-8161-CB3B7564020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144" y="3726872"/>
            <a:ext cx="4534766" cy="31311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8108759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01A6EF-BC9F-4E4F-9C74-8F38BD8A1568}"/>
              </a:ext>
            </a:extLst>
          </p:cNvPr>
          <p:cNvSpPr txBox="1"/>
          <p:nvPr/>
        </p:nvSpPr>
        <p:spPr>
          <a:xfrm>
            <a:off x="277091" y="1150962"/>
            <a:ext cx="11596254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xúc</a:t>
            </a:r>
            <a:r>
              <a:rPr lang="en-US" sz="2800" b="1" dirty="0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tiến</a:t>
            </a:r>
            <a:r>
              <a:rPr lang="en-US" sz="2800" b="1" dirty="0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hỗn</a:t>
            </a:r>
            <a:r>
              <a:rPr lang="en-US" sz="2800" b="1" dirty="0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xúc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tiến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hỗn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 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khuếch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trương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Anh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Promotion mix.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xúc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tiến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hỗn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vê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nghiệp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dựng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hình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ảnh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thuyết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phục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Vì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vậy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đây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gọi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hoạt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marketing. 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nghiệp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lớn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thường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tâm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đến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việc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xây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dựng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hình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ảnh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tín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nổi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nghiệp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́,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uy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tín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những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mình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xuất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ra. 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Một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sô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công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cụ chủ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yếu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thường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được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nghiệp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dụng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chiến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lược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xúc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hỗn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là: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Quảng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cáo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xúc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bán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bán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cá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tuyên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hẹ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̂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chúng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marketing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trực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42757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4DA36C-26C1-4214-9489-E7A60A916896}"/>
              </a:ext>
            </a:extLst>
          </p:cNvPr>
          <p:cNvSpPr txBox="1"/>
          <p:nvPr/>
        </p:nvSpPr>
        <p:spPr>
          <a:xfrm>
            <a:off x="457199" y="1052945"/>
            <a:ext cx="11416145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b="1" dirty="0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b="1" dirty="0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D85C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Xác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nghiệp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phải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xác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̃ ai là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sẽ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mình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chính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mục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tiêu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nghiệp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gồm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hiện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tại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hoặc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tiềm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năng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những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quyết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hoặc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những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tác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động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đến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việc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dụng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quyết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tác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động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đến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việc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 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tượng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có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là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từng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cá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nhân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từng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nhóm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giới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cụ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hoặc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quảng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đại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quần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chúng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22628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34F571-0AF5-47F7-8026-1B7CE1F51933}"/>
              </a:ext>
            </a:extLst>
          </p:cNvPr>
          <p:cNvSpPr txBox="1"/>
          <p:nvPr/>
        </p:nvSpPr>
        <p:spPr>
          <a:xfrm>
            <a:off x="637310" y="1150961"/>
            <a:ext cx="1044632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Xác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phản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ứng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Mục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tiêu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động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tin.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phải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xác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trạng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hiện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tại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qua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sẽ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đưa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họ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đến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trạng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nào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qua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ảnh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hưởng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tới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việc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quyết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họ. 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491323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05892D-0AAD-4372-A8BC-E6A5560B5C15}"/>
              </a:ext>
            </a:extLst>
          </p:cNvPr>
          <p:cNvSpPr txBox="1"/>
          <p:nvPr/>
        </p:nvSpPr>
        <p:spPr>
          <a:xfrm>
            <a:off x="651163" y="1316182"/>
            <a:ext cx="10958945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từng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trạng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thái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mà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hiện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hoạt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thích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Qui </a:t>
            </a:r>
            <a:r>
              <a:rPr lang="en-US" sz="36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6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AIDA: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Awareness – Interest – Desire – Action (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biết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tâm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hình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thành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 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mỗi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một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tình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huống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khác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những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loại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khác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nắm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được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đưa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phương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án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hợp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599289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141C1B-03D0-4468-B9EF-DD68E9AA376C}"/>
              </a:ext>
            </a:extLst>
          </p:cNvPr>
          <p:cNvSpPr txBox="1"/>
          <p:nvPr/>
        </p:nvSpPr>
        <p:spPr>
          <a:xfrm>
            <a:off x="401781" y="1011383"/>
            <a:ext cx="11208327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Qui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sáu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bước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Có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sáu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trạng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thái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khác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mục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tiêu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thực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hiện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biết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́ là: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biết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hiểu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biết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thiện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cảm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ưa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chuộng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tin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tưởng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cảm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̣),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vi). 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biết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chủ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yếu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vê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mới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tính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năng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dụng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,... 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cảm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liên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đến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chất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lượng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́ trị,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hình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ảnh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biểu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tượng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vê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dịch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vụ. 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đoạn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chủ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yếu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lợi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ích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vật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chất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thần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cụ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dịch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vụ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nghiệp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123294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2DCCAD-C174-4128-89F6-635F02626F25}"/>
              </a:ext>
            </a:extLst>
          </p:cNvPr>
          <p:cNvSpPr txBox="1"/>
          <p:nvPr/>
        </p:nvSpPr>
        <p:spPr>
          <a:xfrm>
            <a:off x="665017" y="1150961"/>
            <a:ext cx="1088967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 </a:t>
            </a:r>
            <a:r>
              <a:rPr lang="en-US" sz="36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6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ATR 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(Awareness – Trial – Reinforcement):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biết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–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khẳng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định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Qui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được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áp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dụng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phô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biến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đối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mặt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xỉ,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giải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trí,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mới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̛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vậy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làm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vê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nhóm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cần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chú ý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điểm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khác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biệt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qui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trên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là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tiêu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dùng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rất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thích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việc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dùng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hiểu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biết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nghiệm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ban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đầu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vê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trên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28609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2C1487-A44D-4E7E-BE76-8D72A9B7A2BA}"/>
              </a:ext>
            </a:extLst>
          </p:cNvPr>
          <p:cNvSpPr txBox="1"/>
          <p:nvPr/>
        </p:nvSpPr>
        <p:spPr>
          <a:xfrm>
            <a:off x="512617" y="1150961"/>
            <a:ext cx="1100050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Lựa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chọn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kênh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Kênh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trực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Có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tác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giữa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tin, có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liên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hẹ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̂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ngược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(interaction). Có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là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giữa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giữa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một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chúng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điện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thoại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̛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̀, E-mail,...).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Kênh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không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trực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tiếp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tác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lại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giữa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truyền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(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báo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chí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tivi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đài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bảng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hiệu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pano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áp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phích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trưng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bày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bao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gói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Ngoài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ra, 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kênh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lời</a:t>
            </a:r>
            <a:r>
              <a:rPr lang="en-US" sz="28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đồn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giữa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khách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tiềm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năng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công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chúng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hiệu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lực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rất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mạnh</a:t>
            </a:r>
            <a:r>
              <a:rPr lang="en-US" sz="28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314259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27DFB3-F2DB-4323-8B0E-B15D85E40253}"/>
              </a:ext>
            </a:extLst>
          </p:cNvPr>
          <p:cNvSpPr txBox="1"/>
          <p:nvPr/>
        </p:nvSpPr>
        <p:spPr>
          <a:xfrm>
            <a:off x="415636" y="1150961"/>
            <a:ext cx="1095894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44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Lựa</a:t>
            </a:r>
            <a:r>
              <a:rPr lang="en-US" sz="44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chọn</a:t>
            </a:r>
            <a:r>
              <a:rPr lang="en-US" sz="44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252525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4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thiết</a:t>
            </a:r>
            <a:r>
              <a:rPr lang="en-US" sz="44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</a:t>
            </a:r>
            <a:r>
              <a:rPr lang="en-US" sz="44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44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44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điệp</a:t>
            </a:r>
            <a:endParaRPr lang="en-US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Việc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soạn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thảo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phải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giải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quyết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vấn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̀: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nói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̀ (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nội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điệp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nói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̛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nào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lôgic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cấu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trúc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điệp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hiện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nội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điệp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dưới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dạng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hiệu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̛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nào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hình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thức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điệp</a:t>
            </a:r>
            <a:r>
              <a:rPr lang="en-US" sz="44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878903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35FBE7-D626-472F-96FE-B5D807A06359}"/>
              </a:ext>
            </a:extLst>
          </p:cNvPr>
          <p:cNvSpPr txBox="1"/>
          <p:nvPr/>
        </p:nvSpPr>
        <p:spPr>
          <a:xfrm>
            <a:off x="609600" y="1150961"/>
            <a:ext cx="1086196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Chọn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lọc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những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thuộc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tính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Tính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chuyên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môn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Đặc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tính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chất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lượng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yếu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tô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́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kĩ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thuật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tín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nhiệm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Mức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̂ tin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cậy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tin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cậy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̛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đưa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khuyến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cáo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khuyên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quảng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cáo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kem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đánh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răng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hội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khoa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sản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Tính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khả </a:t>
            </a:r>
            <a:r>
              <a:rPr lang="en-US" sz="32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ái</a:t>
            </a:r>
            <a:r>
              <a:rPr lang="en-US" sz="32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mến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mọ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̂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với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(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dùng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những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người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nổi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tiếng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bài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hát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đê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tạo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sư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mến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mọ</a:t>
            </a:r>
            <a:r>
              <a:rPr lang="en-US" sz="32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̂).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780137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A638E5-FCFD-4902-B51A-91E498DCEA16}"/>
              </a:ext>
            </a:extLst>
          </p:cNvPr>
          <p:cNvSpPr txBox="1"/>
          <p:nvPr/>
        </p:nvSpPr>
        <p:spPr>
          <a:xfrm>
            <a:off x="429491" y="1150961"/>
            <a:ext cx="1129145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Thu </a:t>
            </a:r>
            <a:r>
              <a:rPr lang="en-US" sz="36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nhận</a:t>
            </a:r>
            <a:r>
              <a:rPr lang="en-US" sz="36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6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phản</a:t>
            </a:r>
            <a:r>
              <a:rPr lang="en-US" sz="3600" b="1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hồi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nghiệp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có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thê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̉ chủ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động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hành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thập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phản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hồi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việc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triển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các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án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nghiên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cứu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thập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hoặc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thông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hẹ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̂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thống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thập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thường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xuyên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bên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ngoài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của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mình</a:t>
            </a:r>
            <a:r>
              <a:rPr lang="en-US" sz="3600" dirty="0">
                <a:solidFill>
                  <a:srgbClr val="25252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549444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FE1DA2-39AA-4380-95F7-B3C87B1B6A6D}"/>
              </a:ext>
            </a:extLst>
          </p:cNvPr>
          <p:cNvSpPr txBox="1"/>
          <p:nvPr/>
        </p:nvSpPr>
        <p:spPr>
          <a:xfrm>
            <a:off x="498763" y="1004661"/>
            <a:ext cx="1066800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/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4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endParaRPr lang="en-US" sz="40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bốn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780378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FE1DA2-39AA-4380-95F7-B3C87B1B6A6D}"/>
              </a:ext>
            </a:extLst>
          </p:cNvPr>
          <p:cNvSpPr txBox="1"/>
          <p:nvPr/>
        </p:nvSpPr>
        <p:spPr>
          <a:xfrm>
            <a:off x="498763" y="1004661"/>
            <a:ext cx="11166764" cy="54402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 </a:t>
            </a:r>
            <a:r>
              <a:rPr lang="en-US" sz="2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sàng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sáu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sàng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ưa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chuộng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tin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ưa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thấy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627808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9146E2-0584-48A3-BF8A-ADE56E237616}"/>
              </a:ext>
            </a:extLst>
          </p:cNvPr>
          <p:cNvSpPr txBox="1"/>
          <p:nvPr/>
        </p:nvSpPr>
        <p:spPr>
          <a:xfrm>
            <a:off x="651163" y="1150961"/>
            <a:ext cx="10764981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địa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35733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76D345B-BBAB-4F11-A110-EFA97BB7633D}"/>
              </a:ext>
            </a:extLst>
          </p:cNvPr>
          <p:cNvSpPr txBox="1"/>
          <p:nvPr/>
        </p:nvSpPr>
        <p:spPr>
          <a:xfrm>
            <a:off x="748145" y="1150961"/>
            <a:ext cx="10848110" cy="20976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   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Do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0872D0-6F62-4320-A417-DCA95CCBB04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854" y="3020291"/>
            <a:ext cx="7148945" cy="35744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4168728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E12B96-56EA-45B9-A8FE-2724C1F5FBEB}"/>
              </a:ext>
            </a:extLst>
          </p:cNvPr>
          <p:cNvSpPr txBox="1"/>
          <p:nvPr/>
        </p:nvSpPr>
        <p:spPr>
          <a:xfrm>
            <a:off x="568035" y="1371601"/>
            <a:ext cx="11000509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4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4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4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 </a:t>
            </a:r>
            <a:r>
              <a:rPr lang="en-US" sz="4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4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endParaRPr lang="en-US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Tuỳ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chu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 promotion mix (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4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1).</a:t>
            </a:r>
            <a:endParaRPr lang="en-US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569097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75F635-6EB3-492E-A3FD-3AB536A93621}"/>
              </a:ext>
            </a:extLst>
          </p:cNvPr>
          <p:cNvSpPr txBox="1"/>
          <p:nvPr/>
        </p:nvSpPr>
        <p:spPr>
          <a:xfrm>
            <a:off x="720436" y="1371600"/>
            <a:ext cx="1061258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4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endParaRPr lang="en-US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dựa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4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86840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276509-3E57-452B-90E1-C2738A90209C}"/>
              </a:ext>
            </a:extLst>
          </p:cNvPr>
          <p:cNvSpPr txBox="1"/>
          <p:nvPr/>
        </p:nvSpPr>
        <p:spPr>
          <a:xfrm>
            <a:off x="484909" y="1259894"/>
            <a:ext cx="10654146" cy="52985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2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32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073905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FB3B28B-4DCD-4176-86FF-A0270AE2642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637" y="1150961"/>
            <a:ext cx="9573490" cy="5527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9101451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5720C3-E2AA-4E10-8F7F-2F97E3FC9E36}"/>
              </a:ext>
            </a:extLst>
          </p:cNvPr>
          <p:cNvSpPr txBox="1"/>
          <p:nvPr/>
        </p:nvSpPr>
        <p:spPr>
          <a:xfrm>
            <a:off x="789709" y="1150961"/>
            <a:ext cx="10945091" cy="292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dọc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648184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5B8539-F6BC-4910-8DE1-CD8F4560C907}"/>
              </a:ext>
            </a:extLst>
          </p:cNvPr>
          <p:cNvSpPr txBox="1"/>
          <p:nvPr/>
        </p:nvSpPr>
        <p:spPr>
          <a:xfrm>
            <a:off x="3532908" y="268857"/>
            <a:ext cx="8007927" cy="613245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</a:pP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2.2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cụ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chiến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lược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07D184-3CE6-4A4C-8EC9-18E5F06EFD3B}"/>
              </a:ext>
            </a:extLst>
          </p:cNvPr>
          <p:cNvSpPr txBox="1"/>
          <p:nvPr/>
        </p:nvSpPr>
        <p:spPr>
          <a:xfrm>
            <a:off x="519546" y="1366897"/>
            <a:ext cx="1115290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buSzPts val="1000"/>
              <a:tabLst>
                <a:tab pos="457200" algn="l"/>
              </a:tabLst>
            </a:pP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bao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chợ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lãm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.”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79966D-3D3C-4987-94DE-68E6A3F4E9E6}"/>
              </a:ext>
            </a:extLst>
          </p:cNvPr>
          <p:cNvSpPr txBox="1"/>
          <p:nvPr/>
        </p:nvSpPr>
        <p:spPr>
          <a:xfrm>
            <a:off x="519546" y="3831858"/>
            <a:ext cx="1076498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buSzPts val="1000"/>
              <a:tabLst>
                <a:tab pos="457200" algn="l"/>
              </a:tabLst>
            </a:pP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                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                 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705599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BF1150-3D66-4CE1-84F4-4649A2AB1581}"/>
              </a:ext>
            </a:extLst>
          </p:cNvPr>
          <p:cNvSpPr txBox="1"/>
          <p:nvPr/>
        </p:nvSpPr>
        <p:spPr>
          <a:xfrm>
            <a:off x="3435928" y="310183"/>
            <a:ext cx="6096000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b="1" dirty="0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xuc-tien-thuong-mai">
            <a:extLst>
              <a:ext uri="{FF2B5EF4-FFF2-40B4-BE49-F238E27FC236}">
                <a16:creationId xmlns:a16="http://schemas.microsoft.com/office/drawing/2014/main" id="{FC44E3AB-BD48-4F6F-A05D-2B6EA9298EE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481" y="1036694"/>
            <a:ext cx="4985038" cy="196837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DCA360-9229-4EBD-AB25-E9D4D05A457C}"/>
              </a:ext>
            </a:extLst>
          </p:cNvPr>
          <p:cNvSpPr txBox="1"/>
          <p:nvPr/>
        </p:nvSpPr>
        <p:spPr>
          <a:xfrm>
            <a:off x="706581" y="3005073"/>
            <a:ext cx="11111345" cy="3117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528401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B6BF36-612C-4DD1-81D8-D0EA7547070C}"/>
              </a:ext>
            </a:extLst>
          </p:cNvPr>
          <p:cNvSpPr txBox="1"/>
          <p:nvPr/>
        </p:nvSpPr>
        <p:spPr>
          <a:xfrm>
            <a:off x="304800" y="1260765"/>
            <a:ext cx="115824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tịch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giống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giấy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418009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DDF9D7-6A43-4200-8111-662AB107755A}"/>
              </a:ext>
            </a:extLst>
          </p:cNvPr>
          <p:cNvSpPr txBox="1"/>
          <p:nvPr/>
        </p:nvSpPr>
        <p:spPr>
          <a:xfrm>
            <a:off x="263236" y="1274618"/>
            <a:ext cx="11430000" cy="47060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endParaRPr lang="en-US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biện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Thong qua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267246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8346D0E-7D60-4CC6-8843-DB4D02AB6999}"/>
              </a:ext>
            </a:extLst>
          </p:cNvPr>
          <p:cNvSpPr txBox="1"/>
          <p:nvPr/>
        </p:nvSpPr>
        <p:spPr>
          <a:xfrm>
            <a:off x="290945" y="1150961"/>
            <a:ext cx="11610110" cy="3510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chợ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lãm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39527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C544E45-ED95-4905-A928-3410D828EE4C}"/>
              </a:ext>
            </a:extLst>
          </p:cNvPr>
          <p:cNvSpPr txBox="1"/>
          <p:nvPr/>
        </p:nvSpPr>
        <p:spPr>
          <a:xfrm>
            <a:off x="3255818" y="278828"/>
            <a:ext cx="6096000" cy="59330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3200" b="1" dirty="0" err="1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3200" b="1" dirty="0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b="1" dirty="0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b="1" dirty="0">
                <a:solidFill>
                  <a:srgbClr val="555555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xuc-tien-thuong-mai">
            <a:extLst>
              <a:ext uri="{FF2B5EF4-FFF2-40B4-BE49-F238E27FC236}">
                <a16:creationId xmlns:a16="http://schemas.microsoft.com/office/drawing/2014/main" id="{5D4FB213-39E2-452F-A418-4D4F3C13F00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802125"/>
            <a:ext cx="6096000" cy="3529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2317902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A1441A-3FDC-4F03-95FE-86AB545E415B}"/>
              </a:ext>
            </a:extLst>
          </p:cNvPr>
          <p:cNvSpPr txBox="1"/>
          <p:nvPr/>
        </p:nvSpPr>
        <p:spPr>
          <a:xfrm>
            <a:off x="443345" y="1150962"/>
            <a:ext cx="11208328" cy="50270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560"/>
              </a:spcAf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Hỗ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ty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bình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đẳng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nhau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trường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7437324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2E08A7-8A45-4DF6-8F4C-C8A0CFD955AB}"/>
              </a:ext>
            </a:extLst>
          </p:cNvPr>
          <p:cNvSpPr txBox="1"/>
          <p:nvPr/>
        </p:nvSpPr>
        <p:spPr>
          <a:xfrm>
            <a:off x="512618" y="960166"/>
            <a:ext cx="11166763" cy="3847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Marketing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Giúp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Khi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xu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ngừng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rằng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Khi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ty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gợi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sàng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487633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F1EE16-CC85-434B-8983-B49B08F3D6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2E08A7-8A45-4DF6-8F4C-C8A0CFD955AB}"/>
              </a:ext>
            </a:extLst>
          </p:cNvPr>
          <p:cNvSpPr txBox="1"/>
          <p:nvPr/>
        </p:nvSpPr>
        <p:spPr>
          <a:xfrm>
            <a:off x="512618" y="960166"/>
            <a:ext cx="11166763" cy="2003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buôn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kênh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72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qua 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4975360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5E7BC4-F6CF-4CFB-B548-0409CEAEB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083437" cy="11509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2E9ECC8-F7F7-4E8B-8156-44B53550B8AE}"/>
              </a:ext>
            </a:extLst>
          </p:cNvPr>
          <p:cNvSpPr txBox="1"/>
          <p:nvPr/>
        </p:nvSpPr>
        <p:spPr>
          <a:xfrm>
            <a:off x="838200" y="1371600"/>
            <a:ext cx="9220200" cy="655885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1450"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  <a:tabLst>
                <a:tab pos="4352925" algn="l"/>
              </a:tabLst>
            </a:pP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hỏi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cố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4570E3-DF5D-4D7B-846B-BF6CADA35CD0}"/>
              </a:ext>
            </a:extLst>
          </p:cNvPr>
          <p:cNvSpPr txBox="1"/>
          <p:nvPr/>
        </p:nvSpPr>
        <p:spPr>
          <a:xfrm>
            <a:off x="838200" y="2482333"/>
            <a:ext cx="945572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2CD8AE-EBB9-4FAC-AA43-0053EF5E740A}"/>
              </a:ext>
            </a:extLst>
          </p:cNvPr>
          <p:cNvSpPr txBox="1"/>
          <p:nvPr/>
        </p:nvSpPr>
        <p:spPr>
          <a:xfrm>
            <a:off x="651163" y="3705106"/>
            <a:ext cx="994756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>
              <a:spcBef>
                <a:spcPts val="600"/>
              </a:spcBef>
              <a:spcAft>
                <a:spcPts val="0"/>
              </a:spcAft>
              <a:tabLst>
                <a:tab pos="4352925" algn="l"/>
              </a:tabLs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9DC0A2-AE9B-462F-9CCF-B69D62E3A3BD}"/>
              </a:ext>
            </a:extLst>
          </p:cNvPr>
          <p:cNvSpPr txBox="1"/>
          <p:nvPr/>
        </p:nvSpPr>
        <p:spPr>
          <a:xfrm>
            <a:off x="838200" y="4944784"/>
            <a:ext cx="1014845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hiến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00335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16780</Words>
  <Application>Microsoft Office PowerPoint</Application>
  <PresentationFormat>Widescreen</PresentationFormat>
  <Paragraphs>552</Paragraphs>
  <Slides>174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174</vt:i4>
      </vt:variant>
    </vt:vector>
  </HeadingPairs>
  <TitlesOfParts>
    <vt:vector size="182" baseType="lpstr">
      <vt:lpstr>.VnTime</vt:lpstr>
      <vt:lpstr>Arial</vt:lpstr>
      <vt:lpstr>Calibri</vt:lpstr>
      <vt:lpstr>Calibri Light</vt:lpstr>
      <vt:lpstr>Courier New</vt:lpstr>
      <vt:lpstr>Symbol</vt:lpstr>
      <vt:lpstr>Times New Roman</vt:lpstr>
      <vt:lpstr>Office Theme</vt:lpstr>
      <vt:lpstr>MÔN HỌC:  MARKETTING HÀNG MAY MẶC TUẦN 5 (26/9/2021 -03/10/2021) BẬC ĐÀO TẠO: CAO ĐẲNG  Giảng viên: Ths Nguyễn Bạch Cẩm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MÔN HỌC:  MARKETTING HÀNG MAY MẶC Tuần 5 (27/9/2021 – 03/10/2021) BẬC ĐÀO TẠO: CAO ĐẲNG  Giảng viên: Ths Nguyễn Bạch Cẩm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MÔN HỌC:  MARKETTING HÀNG MAY MẶC Tuần 5 (27/9/2021 – 03/10/2021) BẬC ĐÀO TẠO: CAO ĐẲNG  Giảng viên: Ths Nguyễn Bạch Cẩm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set nguyenvan</dc:creator>
  <cp:lastModifiedBy>set nguyenvan</cp:lastModifiedBy>
  <cp:revision>104</cp:revision>
  <dcterms:created xsi:type="dcterms:W3CDTF">2021-09-11T12:01:06Z</dcterms:created>
  <dcterms:modified xsi:type="dcterms:W3CDTF">2021-09-26T13:04:37Z</dcterms:modified>
</cp:coreProperties>
</file>