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fif" ContentType="image/jpe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sdx" ContentType="application/vnd.ms-visio.drawing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59"/>
  </p:notesMasterIdLst>
  <p:sldIdLst>
    <p:sldId id="343" r:id="rId4"/>
    <p:sldId id="344" r:id="rId5"/>
    <p:sldId id="287" r:id="rId6"/>
    <p:sldId id="289" r:id="rId7"/>
    <p:sldId id="288" r:id="rId8"/>
    <p:sldId id="290" r:id="rId9"/>
    <p:sldId id="291" r:id="rId10"/>
    <p:sldId id="292" r:id="rId11"/>
    <p:sldId id="293" r:id="rId12"/>
    <p:sldId id="294" r:id="rId13"/>
    <p:sldId id="336" r:id="rId14"/>
    <p:sldId id="295" r:id="rId15"/>
    <p:sldId id="296" r:id="rId16"/>
    <p:sldId id="297" r:id="rId17"/>
    <p:sldId id="335" r:id="rId18"/>
    <p:sldId id="299" r:id="rId19"/>
    <p:sldId id="342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2" r:id="rId33"/>
    <p:sldId id="334" r:id="rId34"/>
    <p:sldId id="313" r:id="rId35"/>
    <p:sldId id="314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39" r:id="rId44"/>
    <p:sldId id="340" r:id="rId45"/>
    <p:sldId id="323" r:id="rId46"/>
    <p:sldId id="324" r:id="rId47"/>
    <p:sldId id="325" r:id="rId48"/>
    <p:sldId id="327" r:id="rId49"/>
    <p:sldId id="326" r:id="rId50"/>
    <p:sldId id="328" r:id="rId51"/>
    <p:sldId id="329" r:id="rId52"/>
    <p:sldId id="330" r:id="rId53"/>
    <p:sldId id="331" r:id="rId54"/>
    <p:sldId id="332" r:id="rId55"/>
    <p:sldId id="333" r:id="rId56"/>
    <p:sldId id="341" r:id="rId57"/>
    <p:sldId id="337" r:id="rId5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41" autoAdjust="0"/>
    <p:restoredTop sz="83030" autoAdjust="0"/>
  </p:normalViewPr>
  <p:slideViewPr>
    <p:cSldViewPr>
      <p:cViewPr varScale="1">
        <p:scale>
          <a:sx n="76" d="100"/>
          <a:sy n="76" d="100"/>
        </p:scale>
        <p:origin x="1470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viewProps" Target="view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39.wmf"/><Relationship Id="rId1" Type="http://schemas.openxmlformats.org/officeDocument/2006/relationships/image" Target="../media/image4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4" Type="http://schemas.openxmlformats.org/officeDocument/2006/relationships/image" Target="../media/image50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E3702-7C44-400C-AEE3-21F1E2FA697B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1/ </a:t>
            </a:r>
            <a:r>
              <a:rPr lang="vi-VN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 công trên máy tiện,</a:t>
            </a:r>
            <a:r>
              <a:rPr lang="en-US" sz="1200" b="0" i="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vi-VN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 không mài</a:t>
            </a:r>
            <a:r>
              <a:rPr lang="vi-VN" smtClean="0"/>
              <a:t> </a:t>
            </a:r>
            <a:br>
              <a:rPr lang="vi-VN" smtClean="0"/>
            </a:br>
            <a:r>
              <a:rPr lang="en-US" smtClean="0"/>
              <a:t>2/ </a:t>
            </a:r>
            <a:r>
              <a:rPr lang="vi-VN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Tiện ren bằng dao 2 lưỡi,</a:t>
            </a:r>
            <a:r>
              <a:rPr lang="en-US" sz="1200" b="0" i="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vi-VN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 suất cao; khó mài.</a:t>
            </a:r>
            <a:r>
              <a:rPr lang="vi-VN" smtClean="0"/>
              <a:t> </a:t>
            </a:r>
            <a:br>
              <a:rPr lang="vi-VN" smtClean="0"/>
            </a:br>
            <a:r>
              <a:rPr lang="en-US" smtClean="0"/>
              <a:t>3/ 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 thể mài bằng đá</a:t>
            </a:r>
            <a:r>
              <a:rPr lang="en-US" sz="1200" b="0" i="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mài dẹt (dễ mài).</a:t>
            </a:r>
            <a:r>
              <a:rPr lang="en-US" smtClean="0"/>
              <a:t> </a:t>
            </a:r>
            <a:br>
              <a:rPr lang="en-US" smtClean="0"/>
            </a:b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571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58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q=(0,22…0,4)z</a:t>
            </a:r>
            <a:r>
              <a:rPr lang="en-US" baseline="-25000" smtClean="0"/>
              <a:t>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887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870C4F-5C99-4964-B61E-6713F17CF2D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4321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Khi z</a:t>
            </a:r>
            <a:r>
              <a:rPr lang="en-US" baseline="-25000" smtClean="0"/>
              <a:t>1</a:t>
            </a:r>
            <a:r>
              <a:rPr lang="en-US" baseline="0" smtClean="0"/>
              <a:t>=4 thì u=8</a:t>
            </a:r>
            <a:r>
              <a:rPr lang="en-US" baseline="0" smtClean="0">
                <a:sym typeface="Symbol" panose="05050102010706020507" pitchFamily="18" charset="2"/>
              </a:rPr>
              <a:t>15</a:t>
            </a:r>
          </a:p>
          <a:p>
            <a:r>
              <a:rPr lang="en-US" smtClean="0"/>
              <a:t>Khi z</a:t>
            </a:r>
            <a:r>
              <a:rPr lang="en-US" baseline="-25000" smtClean="0"/>
              <a:t>1</a:t>
            </a:r>
            <a:r>
              <a:rPr lang="en-US" baseline="0" smtClean="0"/>
              <a:t>=2 thì u=16</a:t>
            </a:r>
            <a:r>
              <a:rPr lang="en-US" baseline="0" smtClean="0">
                <a:sym typeface="Symbol" panose="05050102010706020507" pitchFamily="18" charset="2"/>
              </a:rPr>
              <a:t>30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Khi z</a:t>
            </a:r>
            <a:r>
              <a:rPr lang="en-US" baseline="-25000" smtClean="0"/>
              <a:t>1</a:t>
            </a:r>
            <a:r>
              <a:rPr lang="en-US" baseline="0" smtClean="0"/>
              <a:t>=1 thì 30≤u≤80</a:t>
            </a:r>
            <a:endParaRPr lang="en-US" baseline="0" smtClean="0">
              <a:sym typeface="Symbol" panose="05050102010706020507" pitchFamily="18" charset="2"/>
            </a:endParaRPr>
          </a:p>
          <a:p>
            <a:endParaRPr lang="en-US" baseline="0" smtClean="0">
              <a:sym typeface="Symbol" panose="05050102010706020507" pitchFamily="18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400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950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F</a:t>
            </a:r>
            <a:r>
              <a:rPr lang="en-US" baseline="-25000" smtClean="0"/>
              <a:t>t1</a:t>
            </a:r>
            <a:r>
              <a:rPr lang="en-US" baseline="0" smtClean="0"/>
              <a:t>=F</a:t>
            </a:r>
            <a:r>
              <a:rPr lang="en-US" baseline="-25000" smtClean="0"/>
              <a:t>t2</a:t>
            </a:r>
            <a:r>
              <a:rPr lang="en-US" baseline="0" smtClean="0"/>
              <a:t>tan(gama+phi)</a:t>
            </a:r>
          </a:p>
          <a:p>
            <a:r>
              <a:rPr lang="en-US" baseline="0" smtClean="0"/>
              <a:t>Phi: goc ma sát thay the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152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411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045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755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5964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870C4F-5C99-4964-B61E-6713F17CF2D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5707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 dirty="0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70202"/>
            <a:ext cx="9144000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dirty="0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 hasCustomPrompt="1"/>
          </p:nvPr>
        </p:nvSpPr>
        <p:spPr>
          <a:xfrm>
            <a:off x="1026588" y="11555"/>
            <a:ext cx="8117411" cy="725292"/>
          </a:xfrm>
        </p:spPr>
        <p:txBody>
          <a:bodyPr anchor="b">
            <a:normAutofit/>
          </a:bodyPr>
          <a:lstStyle>
            <a:lvl1pPr marL="571500" indent="-571500" algn="l">
              <a:buClr>
                <a:srgbClr val="FF0000"/>
              </a:buClr>
              <a:buFont typeface="+mj-lt"/>
              <a:buAutoNum type="romanUcPeriod"/>
              <a:defRPr sz="2800" b="1">
                <a:solidFill>
                  <a:srgbClr val="FF0000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246615" y="747814"/>
            <a:ext cx="7406640" cy="597202"/>
          </a:xfrm>
        </p:spPr>
        <p:txBody>
          <a:bodyPr tIns="0"/>
          <a:lstStyle>
            <a:lvl1pPr marL="541782" indent="-514350" algn="l">
              <a:buClr>
                <a:srgbClr val="0000FF"/>
              </a:buClr>
              <a:buFont typeface="+mj-lt"/>
              <a:buAutoNum type="arabicPeriod"/>
              <a:defRPr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E93E-6ACB-4B81-B620-33AFFC5918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0609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FF89-5D27-4264-9074-A36593E2FF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9783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8D9E7-DC2A-4383-A937-2B66E7C6CC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744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3AFAA-344C-4A0D-BA6F-4302434FFC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7917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7C2E-1F66-4C67-8AA5-B9C9201915F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4405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5BAED-6955-456F-9F76-839844CDB0A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7162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94F1-5429-4C24-83BC-7EEC2932D96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341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153D-8C5A-4C74-B3D3-F39E68B57DF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6351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5E7-FB40-4AB1-972A-570C12E558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19536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79345-2ED6-4148-89F0-9E73512F9DE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6806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B6F31-58BB-4BBC-870E-7BB1214554A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74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9/19/2021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9/19/2021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093C208-D0CD-4699-A14F-5FB38C4272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16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8.jp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g"/><Relationship Id="rId5" Type="http://schemas.openxmlformats.org/officeDocument/2006/relationships/image" Target="../media/image15.jfif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hyperlink" Target="Video%20Simulation/trucvit/videoplayback.MP4" TargetMode="Externa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Video%20Simulation/trucvit/Tesker%20440%20Worm%20Gear%20Rolling%20-%20YouTube.FLV" TargetMode="Externa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Word_Document2.docx"/><Relationship Id="rId5" Type="http://schemas.openxmlformats.org/officeDocument/2006/relationships/image" Target="../media/image20.emf"/><Relationship Id="rId4" Type="http://schemas.openxmlformats.org/officeDocument/2006/relationships/package" Target="../embeddings/Microsoft_Word_Document1.doc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hyperlink" Target="Video%20Simulation/trucvit/PRZEK&#321;ADNIA%20&#346;LIMAKOWA%20-%20FREZOWANIE%20&#346;LIMACZNICY%20-%20WORM%20WHEEL%20HOBBING%20MILLING%20-%20YouTube.MP4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hyperlink" Target="../../CTM%20trung%20cap/video/trucvit/videoplayback.MP4" TargetMode="Externa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5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6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8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9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44.vsd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5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8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39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2.bin"/><Relationship Id="rId4" Type="http://schemas.openxmlformats.org/officeDocument/2006/relationships/image" Target="../media/image42.wmf"/><Relationship Id="rId9" Type="http://schemas.openxmlformats.org/officeDocument/2006/relationships/oleObject" Target="../embeddings/oleObject21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6.jpg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49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28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57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54.wmf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56.wmf"/><Relationship Id="rId5" Type="http://schemas.openxmlformats.org/officeDocument/2006/relationships/image" Target="../media/image53.wmf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55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35.bin"/><Relationship Id="rId9" Type="http://schemas.openxmlformats.org/officeDocument/2006/relationships/image" Target="../media/image60.w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62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63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6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65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68.png"/><Relationship Id="rId4" Type="http://schemas.openxmlformats.org/officeDocument/2006/relationships/image" Target="../media/image67.w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7" Type="http://schemas.openxmlformats.org/officeDocument/2006/relationships/image" Target="../media/image70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69.wmf"/><Relationship Id="rId4" Type="http://schemas.openxmlformats.org/officeDocument/2006/relationships/oleObject" Target="../embeddings/oleObject44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image" Target="../media/image71.jpg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74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49.bin"/><Relationship Id="rId10" Type="http://schemas.openxmlformats.org/officeDocument/2006/relationships/image" Target="../media/image77.wmf"/><Relationship Id="rId4" Type="http://schemas.openxmlformats.org/officeDocument/2006/relationships/image" Target="../media/image78.jpg"/><Relationship Id="rId9" Type="http://schemas.openxmlformats.org/officeDocument/2006/relationships/oleObject" Target="../embeddings/oleObject51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7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80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81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82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82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84.png"/><Relationship Id="rId4" Type="http://schemas.openxmlformats.org/officeDocument/2006/relationships/image" Target="../media/image83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152400"/>
            <a:ext cx="8229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CAO </a:t>
            </a:r>
            <a:r>
              <a:rPr lang="en-US" altLang="vi-VN" sz="28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dirty="0" err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 smtClean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altLang="vi-VN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altLang="vi-VN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9200" y="2590800"/>
            <a:ext cx="723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CHI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05557" y="3430370"/>
            <a:ext cx="58662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2133600" y="419100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34209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0"/>
            <a:ext cx="8249653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</a:pPr>
            <a:r>
              <a:rPr lang="en-US" sz="3200" b="1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 TRUYỀN </a:t>
            </a:r>
          </a:p>
          <a:p>
            <a:pPr lvl="0" algn="ctr">
              <a:spcBef>
                <a:spcPts val="600"/>
              </a:spcBef>
            </a:pPr>
            <a:r>
              <a:rPr lang="en-US" sz="3200" b="1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TRỤC VÍT BÁNH VÍT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0" y="1828800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/>
              <a:t>CHƯƠNG</a:t>
            </a:r>
            <a:r>
              <a:rPr lang="en-US" sz="3600" dirty="0" smtClean="0"/>
              <a:t> </a:t>
            </a:r>
            <a:r>
              <a:rPr lang="en-US" sz="3600" dirty="0" smtClean="0"/>
              <a:t>6 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0" y="359370"/>
            <a:ext cx="9220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32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vi-VN" sz="32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CAO </a:t>
            </a:r>
            <a:r>
              <a:rPr lang="en-US" altLang="vi-VN" sz="32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altLang="vi-VN" sz="32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vi-VN" sz="32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altLang="vi-VN" sz="32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altLang="vi-VN" sz="32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32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999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Nguyên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lý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làm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việc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: </a:t>
            </a:r>
            <a:r>
              <a:rPr lang="en-US" sz="2800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theo</a:t>
            </a:r>
            <a:r>
              <a:rPr lang="en-US" sz="2800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 </a:t>
            </a:r>
            <a:r>
              <a:rPr lang="en-US" sz="2800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nguyên</a:t>
            </a:r>
            <a:r>
              <a:rPr lang="en-US" sz="2800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 </a:t>
            </a:r>
            <a:r>
              <a:rPr lang="en-US" sz="2800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lý</a:t>
            </a:r>
            <a:r>
              <a:rPr lang="en-US" sz="2800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 </a:t>
            </a:r>
            <a:r>
              <a:rPr lang="en-US" sz="2800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ăn</a:t>
            </a:r>
            <a:r>
              <a:rPr lang="en-US" sz="2800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 </a:t>
            </a:r>
            <a:r>
              <a:rPr lang="en-US" sz="2800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</a:rPr>
              <a:t>khớp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3744037"/>
              </p:ext>
            </p:extLst>
          </p:nvPr>
        </p:nvGraphicFramePr>
        <p:xfrm>
          <a:off x="657228" y="1600200"/>
          <a:ext cx="3439444" cy="331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80" name="Visio" r:id="rId3" imgW="3347592" imgH="3438045" progId="Visio.Drawing.11">
                  <p:embed/>
                </p:oleObj>
              </mc:Choice>
              <mc:Fallback>
                <p:oleObj name="Visio" r:id="rId3" imgW="3347592" imgH="3438045" progId="Visio.Drawing.11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8" y="1600200"/>
                        <a:ext cx="3439444" cy="331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429814"/>
              </p:ext>
            </p:extLst>
          </p:nvPr>
        </p:nvGraphicFramePr>
        <p:xfrm>
          <a:off x="5146677" y="1814400"/>
          <a:ext cx="3738598" cy="36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081" name="Visio" r:id="rId5" imgW="3347592" imgH="3388707" progId="Visio.Drawing.11">
                  <p:embed/>
                </p:oleObj>
              </mc:Choice>
              <mc:Fallback>
                <p:oleObj name="Visio" r:id="rId5" imgW="3347592" imgH="3388707" progId="Visio.Drawing.11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6677" y="1814400"/>
                        <a:ext cx="3738598" cy="367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675" y="2514600"/>
            <a:ext cx="5267325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88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574675" y="4062412"/>
            <a:ext cx="2882900" cy="1098550"/>
          </a:xfrm>
          <a:prstGeom prst="bevel">
            <a:avLst>
              <a:gd name="adj" fmla="val 12500"/>
            </a:avLst>
          </a:prstGeom>
          <a:solidFill>
            <a:srgbClr val="3333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Hình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dạng</a:t>
            </a:r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mặt</a:t>
            </a:r>
            <a:r>
              <a:rPr lang="en-US" sz="2400" b="1" dirty="0">
                <a:solidFill>
                  <a:schemeClr val="bg1"/>
                </a:solidFill>
              </a:rPr>
              <a:t> chia </a:t>
            </a:r>
            <a:r>
              <a:rPr lang="en-US" sz="2400" b="1" dirty="0" err="1">
                <a:solidFill>
                  <a:schemeClr val="bg1"/>
                </a:solidFill>
              </a:rPr>
              <a:t>trục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vít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4" name="AutoShape 14"/>
          <p:cNvSpPr>
            <a:spLocks noChangeArrowheads="1"/>
          </p:cNvSpPr>
          <p:nvPr/>
        </p:nvSpPr>
        <p:spPr bwMode="auto">
          <a:xfrm>
            <a:off x="6529388" y="4062412"/>
            <a:ext cx="2112962" cy="1098550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 err="1">
                <a:solidFill>
                  <a:schemeClr val="bg1"/>
                </a:solidFill>
              </a:rPr>
              <a:t>Số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mối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ren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2082800" y="1752600"/>
            <a:ext cx="5638800" cy="91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2400" b="1" dirty="0"/>
              <a:t>PHÂN LOẠI THEO</a:t>
            </a: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H="1">
            <a:off x="2460625" y="2627312"/>
            <a:ext cx="2443163" cy="1228725"/>
          </a:xfrm>
          <a:prstGeom prst="line">
            <a:avLst/>
          </a:prstGeom>
          <a:noFill/>
          <a:ln w="50800">
            <a:solidFill>
              <a:srgbClr val="0000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7" name="AutoShape 18"/>
          <p:cNvSpPr>
            <a:spLocks noChangeArrowheads="1"/>
          </p:cNvSpPr>
          <p:nvPr/>
        </p:nvSpPr>
        <p:spPr bwMode="auto">
          <a:xfrm>
            <a:off x="3765550" y="4062412"/>
            <a:ext cx="2457450" cy="1098550"/>
          </a:xfrm>
          <a:prstGeom prst="bevel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/>
              <a:t>Hình</a:t>
            </a:r>
            <a:r>
              <a:rPr lang="en-US" sz="2400" b="1" dirty="0"/>
              <a:t> </a:t>
            </a:r>
            <a:r>
              <a:rPr lang="en-US" sz="2400" b="1" dirty="0" err="1"/>
              <a:t>dạng</a:t>
            </a:r>
            <a:endParaRPr lang="en-US" sz="2400" b="1" dirty="0"/>
          </a:p>
          <a:p>
            <a:pPr algn="ctr"/>
            <a:r>
              <a:rPr lang="en-US" sz="2400" b="1" dirty="0" err="1"/>
              <a:t>ren</a:t>
            </a:r>
            <a:r>
              <a:rPr lang="en-US" sz="2400" b="1" dirty="0"/>
              <a:t> </a:t>
            </a:r>
            <a:r>
              <a:rPr lang="en-US" sz="2400" b="1" dirty="0" err="1"/>
              <a:t>trục</a:t>
            </a:r>
            <a:r>
              <a:rPr lang="en-US" sz="2400" b="1" dirty="0"/>
              <a:t> </a:t>
            </a:r>
            <a:r>
              <a:rPr lang="en-US" sz="2400" b="1" dirty="0" err="1"/>
              <a:t>vít</a:t>
            </a:r>
            <a:endParaRPr lang="en-US" sz="2400" b="1" dirty="0"/>
          </a:p>
        </p:txBody>
      </p:sp>
      <p:sp>
        <p:nvSpPr>
          <p:cNvPr id="18" name="Line 19"/>
          <p:cNvSpPr>
            <a:spLocks noChangeShapeType="1"/>
          </p:cNvSpPr>
          <p:nvPr/>
        </p:nvSpPr>
        <p:spPr bwMode="auto">
          <a:xfrm>
            <a:off x="4905375" y="2627312"/>
            <a:ext cx="0" cy="1268413"/>
          </a:xfrm>
          <a:prstGeom prst="line">
            <a:avLst/>
          </a:prstGeom>
          <a:noFill/>
          <a:ln w="50800">
            <a:solidFill>
              <a:srgbClr val="0000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4903788" y="2627312"/>
            <a:ext cx="2471737" cy="1266825"/>
          </a:xfrm>
          <a:prstGeom prst="line">
            <a:avLst/>
          </a:prstGeom>
          <a:noFill/>
          <a:ln w="50800">
            <a:solidFill>
              <a:srgbClr val="0000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745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5" grpId="0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3349625" y="1295400"/>
            <a:ext cx="2882900" cy="1036637"/>
          </a:xfrm>
          <a:prstGeom prst="bevel">
            <a:avLst>
              <a:gd name="adj" fmla="val 12500"/>
            </a:avLst>
          </a:prstGeom>
          <a:solidFill>
            <a:srgbClr val="3333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Hình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dạng</a:t>
            </a:r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mặt</a:t>
            </a:r>
            <a:r>
              <a:rPr lang="en-US" sz="2400" b="1" dirty="0">
                <a:solidFill>
                  <a:schemeClr val="bg1"/>
                </a:solidFill>
              </a:rPr>
              <a:t> chia </a:t>
            </a:r>
            <a:r>
              <a:rPr lang="en-US" sz="2400" b="1" dirty="0" err="1">
                <a:solidFill>
                  <a:schemeClr val="bg1"/>
                </a:solidFill>
              </a:rPr>
              <a:t>trục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vít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5426075" y="3127375"/>
            <a:ext cx="2727325" cy="614362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Trục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vít</a:t>
            </a:r>
            <a:r>
              <a:rPr lang="en-US" sz="2400" b="1" dirty="0">
                <a:solidFill>
                  <a:schemeClr val="bg1"/>
                </a:solidFill>
              </a:rPr>
              <a:t> Globoid</a:t>
            </a:r>
          </a:p>
        </p:txBody>
      </p:sp>
      <p:sp>
        <p:nvSpPr>
          <p:cNvPr id="7" name="AutoShape 16"/>
          <p:cNvSpPr>
            <a:spLocks noChangeArrowheads="1"/>
          </p:cNvSpPr>
          <p:nvPr/>
        </p:nvSpPr>
        <p:spPr bwMode="auto">
          <a:xfrm>
            <a:off x="1470025" y="3127375"/>
            <a:ext cx="2687638" cy="614362"/>
          </a:xfrm>
          <a:prstGeom prst="bevel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/>
              <a:t>Trục</a:t>
            </a:r>
            <a:r>
              <a:rPr lang="en-US" sz="2400" b="1" dirty="0"/>
              <a:t> </a:t>
            </a:r>
            <a:r>
              <a:rPr lang="en-US" sz="2400" b="1" dirty="0" err="1"/>
              <a:t>vít</a:t>
            </a:r>
            <a:r>
              <a:rPr lang="en-US" sz="2400" b="1" dirty="0"/>
              <a:t> </a:t>
            </a:r>
            <a:r>
              <a:rPr lang="en-US" sz="2400" b="1" dirty="0" err="1"/>
              <a:t>mặt</a:t>
            </a:r>
            <a:r>
              <a:rPr lang="en-US" sz="2400" b="1" dirty="0"/>
              <a:t> </a:t>
            </a:r>
            <a:r>
              <a:rPr lang="en-US" sz="2400" b="1" dirty="0" err="1"/>
              <a:t>trụ</a:t>
            </a:r>
            <a:endParaRPr lang="en-US" sz="2400" b="1" dirty="0"/>
          </a:p>
        </p:txBody>
      </p:sp>
      <p:sp>
        <p:nvSpPr>
          <p:cNvPr id="10" name="Line 19"/>
          <p:cNvSpPr>
            <a:spLocks noChangeShapeType="1"/>
          </p:cNvSpPr>
          <p:nvPr/>
        </p:nvSpPr>
        <p:spPr bwMode="auto">
          <a:xfrm flipH="1">
            <a:off x="2852738" y="2359025"/>
            <a:ext cx="1944687" cy="6524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Line 20"/>
          <p:cNvSpPr>
            <a:spLocks noChangeShapeType="1"/>
          </p:cNvSpPr>
          <p:nvPr/>
        </p:nvSpPr>
        <p:spPr bwMode="auto">
          <a:xfrm>
            <a:off x="4797425" y="2359025"/>
            <a:ext cx="1781175" cy="6524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741737"/>
            <a:ext cx="2836863" cy="2867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659" name="Picture 3" descr="C:\Users\NN\Desktop\Worm Ge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3911203"/>
            <a:ext cx="3725862" cy="279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995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3419475" y="982663"/>
            <a:ext cx="2882900" cy="1036637"/>
          </a:xfrm>
          <a:prstGeom prst="bevel">
            <a:avLst>
              <a:gd name="adj" fmla="val 12500"/>
            </a:avLst>
          </a:prstGeom>
          <a:solidFill>
            <a:srgbClr val="3333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Hình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dạng</a:t>
            </a:r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ren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trục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vít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auto">
          <a:xfrm>
            <a:off x="3729038" y="2814638"/>
            <a:ext cx="2305050" cy="614362"/>
          </a:xfrm>
          <a:prstGeom prst="bevel">
            <a:avLst>
              <a:gd name="adj" fmla="val 12500"/>
            </a:avLst>
          </a:prstGeom>
          <a:solidFill>
            <a:srgbClr val="3399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TV Convolute</a:t>
            </a:r>
          </a:p>
        </p:txBody>
      </p:sp>
      <p:sp>
        <p:nvSpPr>
          <p:cNvPr id="23" name="AutoShape 10"/>
          <p:cNvSpPr>
            <a:spLocks noChangeArrowheads="1"/>
          </p:cNvSpPr>
          <p:nvPr/>
        </p:nvSpPr>
        <p:spPr bwMode="auto">
          <a:xfrm>
            <a:off x="695325" y="2814638"/>
            <a:ext cx="2495550" cy="614362"/>
          </a:xfrm>
          <a:prstGeom prst="bevel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TV </a:t>
            </a:r>
            <a:r>
              <a:rPr lang="en-US" sz="2400" b="1" dirty="0" err="1">
                <a:solidFill>
                  <a:schemeClr val="tx1"/>
                </a:solidFill>
              </a:rPr>
              <a:t>Archimède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4" name="Line 13"/>
          <p:cNvSpPr>
            <a:spLocks noChangeShapeType="1"/>
          </p:cNvSpPr>
          <p:nvPr/>
        </p:nvSpPr>
        <p:spPr bwMode="auto">
          <a:xfrm flipH="1">
            <a:off x="2116138" y="2046288"/>
            <a:ext cx="2751137" cy="6524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5" name="Line 14"/>
          <p:cNvSpPr>
            <a:spLocks noChangeShapeType="1"/>
          </p:cNvSpPr>
          <p:nvPr/>
        </p:nvSpPr>
        <p:spPr bwMode="auto">
          <a:xfrm>
            <a:off x="4867275" y="2046288"/>
            <a:ext cx="2779713" cy="6524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610350" y="2814638"/>
            <a:ext cx="2305050" cy="614362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TV </a:t>
            </a:r>
            <a:r>
              <a:rPr lang="en-US" sz="2400" b="1" dirty="0" err="1">
                <a:solidFill>
                  <a:schemeClr val="bg1"/>
                </a:solidFill>
              </a:rPr>
              <a:t>Thân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khai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7" name="Line 16"/>
          <p:cNvSpPr>
            <a:spLocks noChangeShapeType="1"/>
          </p:cNvSpPr>
          <p:nvPr/>
        </p:nvSpPr>
        <p:spPr bwMode="auto">
          <a:xfrm flipH="1">
            <a:off x="4868863" y="2058988"/>
            <a:ext cx="0" cy="6524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618000"/>
            <a:ext cx="8065683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94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3729038" y="1143000"/>
            <a:ext cx="2268537" cy="1036638"/>
          </a:xfrm>
          <a:prstGeom prst="bevel">
            <a:avLst>
              <a:gd name="adj" fmla="val 12500"/>
            </a:avLst>
          </a:prstGeom>
          <a:solidFill>
            <a:srgbClr val="3333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Số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mối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ren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5267325" y="2974975"/>
            <a:ext cx="3571875" cy="614363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Trục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vít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nhiều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mối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ren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1541463" y="2974975"/>
            <a:ext cx="2919412" cy="614363"/>
          </a:xfrm>
          <a:prstGeom prst="bevel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/>
              <a:t>Trục</a:t>
            </a:r>
            <a:r>
              <a:rPr lang="en-US" sz="2400" b="1" dirty="0"/>
              <a:t> </a:t>
            </a:r>
            <a:r>
              <a:rPr lang="en-US" sz="2400" b="1" dirty="0" err="1"/>
              <a:t>vít</a:t>
            </a:r>
            <a:r>
              <a:rPr lang="en-US" sz="2400" b="1" dirty="0"/>
              <a:t> 1 </a:t>
            </a:r>
            <a:r>
              <a:rPr lang="en-US" sz="2400" b="1" dirty="0" err="1"/>
              <a:t>mối</a:t>
            </a:r>
            <a:r>
              <a:rPr lang="en-US" sz="2400" b="1" dirty="0"/>
              <a:t> </a:t>
            </a:r>
            <a:r>
              <a:rPr lang="en-US" sz="2400" b="1" dirty="0" err="1"/>
              <a:t>ren</a:t>
            </a:r>
            <a:endParaRPr lang="en-US" sz="2400" b="1" dirty="0"/>
          </a:p>
        </p:txBody>
      </p:sp>
      <p:sp>
        <p:nvSpPr>
          <p:cNvPr id="16" name="Line 13"/>
          <p:cNvSpPr>
            <a:spLocks noChangeShapeType="1"/>
          </p:cNvSpPr>
          <p:nvPr/>
        </p:nvSpPr>
        <p:spPr bwMode="auto">
          <a:xfrm flipH="1">
            <a:off x="2924175" y="2206625"/>
            <a:ext cx="1944688" cy="6524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4868863" y="2206625"/>
            <a:ext cx="1781175" cy="6524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22" y="3900488"/>
            <a:ext cx="5261346" cy="257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18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3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Ưu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nhược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điểm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phạm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vi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sử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145798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/>
            </a:pPr>
            <a:r>
              <a:rPr lang="vi-VN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Ư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u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điểm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9200" y="1828800"/>
            <a:ext cx="6406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Tỉ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.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êm</a:t>
            </a:r>
            <a:r>
              <a:rPr lang="en-US" sz="2400" dirty="0"/>
              <a:t>,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.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dirty="0"/>
              <a:t>Có khả năng tự hãm.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dirty="0"/>
              <a:t>Có độ chính xác động học cao</a:t>
            </a:r>
            <a:r>
              <a:rPr lang="vi-VN" sz="2400" dirty="0" smtClean="0"/>
              <a:t>.</a:t>
            </a:r>
            <a:endParaRPr lang="vi-VN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4191000"/>
            <a:ext cx="4014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 startAt="2"/>
            </a:pPr>
            <a:r>
              <a:rPr lang="en-US" sz="2400" b="1" dirty="0" err="1" smtClean="0">
                <a:solidFill>
                  <a:srgbClr val="0000FF"/>
                </a:solidFill>
              </a:rPr>
              <a:t>Nhược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điểm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19200" y="4648200"/>
            <a:ext cx="52565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 smtClean="0"/>
              <a:t>Toả</a:t>
            </a:r>
            <a:r>
              <a:rPr lang="en-US" sz="2400" dirty="0" smtClean="0"/>
              <a:t> </a:t>
            </a:r>
            <a:r>
              <a:rPr lang="en-US" sz="2400" dirty="0" err="1" smtClean="0"/>
              <a:t>nhiệt</a:t>
            </a:r>
            <a:r>
              <a:rPr lang="en-US" sz="2400" dirty="0" smtClean="0"/>
              <a:t> </a:t>
            </a:r>
            <a:r>
              <a:rPr lang="en-US" sz="2400" dirty="0" err="1" smtClean="0"/>
              <a:t>nhiều</a:t>
            </a:r>
            <a:r>
              <a:rPr lang="en-US" sz="2400" dirty="0" smtClean="0"/>
              <a:t>.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 smtClean="0"/>
              <a:t>Hiệu</a:t>
            </a:r>
            <a:r>
              <a:rPr lang="en-US" sz="2400" dirty="0" smtClean="0"/>
              <a:t> </a:t>
            </a:r>
            <a:r>
              <a:rPr lang="en-US" sz="2400" dirty="0" err="1" smtClean="0"/>
              <a:t>suất</a:t>
            </a:r>
            <a:r>
              <a:rPr lang="en-US" sz="2400" dirty="0" smtClean="0"/>
              <a:t> </a:t>
            </a:r>
            <a:r>
              <a:rPr lang="en-US" sz="2400" dirty="0" err="1" smtClean="0"/>
              <a:t>thấp</a:t>
            </a:r>
            <a:r>
              <a:rPr lang="en-US" sz="2400" dirty="0" smtClean="0"/>
              <a:t>.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 smtClean="0"/>
              <a:t>Vật</a:t>
            </a:r>
            <a:r>
              <a:rPr lang="en-US" sz="2400" dirty="0" smtClean="0"/>
              <a:t> </a:t>
            </a:r>
            <a:r>
              <a:rPr lang="en-US" sz="2400" dirty="0" err="1" smtClean="0"/>
              <a:t>liệu</a:t>
            </a:r>
            <a:r>
              <a:rPr lang="en-US" sz="2400" dirty="0" smtClean="0"/>
              <a:t> </a:t>
            </a:r>
            <a:r>
              <a:rPr lang="en-US" sz="2400" dirty="0" err="1" smtClean="0"/>
              <a:t>đắt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998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  <p:bldP spid="11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3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Ưu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nhược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điểm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phạm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vi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sử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145798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 startAt="3"/>
            </a:pP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Phạm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vi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sử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7071" y="2309971"/>
            <a:ext cx="7470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phạm</a:t>
            </a:r>
            <a:r>
              <a:rPr lang="en-US" sz="2400" dirty="0"/>
              <a:t> vi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suất</a:t>
            </a:r>
            <a:r>
              <a:rPr lang="en-US" sz="2400" dirty="0"/>
              <a:t> &lt; 60kW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238086" y="4614227"/>
            <a:ext cx="7469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dirty="0"/>
              <a:t>Có khả năng tự hãm nên thường sử dụng trong các cơ cấu </a:t>
            </a:r>
            <a:r>
              <a:rPr lang="vi-VN" sz="2400" dirty="0" smtClean="0"/>
              <a:t>nâng</a:t>
            </a:r>
            <a:r>
              <a:rPr lang="en-US" sz="2400" dirty="0" smtClean="0"/>
              <a:t>, </a:t>
            </a:r>
            <a:r>
              <a:rPr lang="en-US" sz="2400" dirty="0" err="1" smtClean="0"/>
              <a:t>tời</a:t>
            </a:r>
            <a:r>
              <a:rPr lang="en-US" sz="2400" dirty="0" smtClean="0"/>
              <a:t> </a:t>
            </a:r>
            <a:r>
              <a:rPr lang="en-US" sz="2400" dirty="0" err="1" smtClean="0"/>
              <a:t>quấn</a:t>
            </a:r>
            <a:r>
              <a:rPr lang="en-US" sz="2400" dirty="0" smtClean="0"/>
              <a:t>.</a:t>
            </a:r>
            <a:endParaRPr lang="vi-VN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1219200" y="3351182"/>
            <a:ext cx="7452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dirty="0"/>
              <a:t>Có tỉ số truyền lớn nên được sử dụng rộng rãi trong các cơ cấu phân độ</a:t>
            </a:r>
            <a:r>
              <a:rPr lang="vi-VN" sz="2400" dirty="0" smtClean="0"/>
              <a:t>.</a:t>
            </a:r>
            <a:endParaRPr lang="vi-VN" sz="2400" dirty="0"/>
          </a:p>
        </p:txBody>
      </p:sp>
      <p:pic>
        <p:nvPicPr>
          <p:cNvPr id="113666" name="Picture 2" descr="C:\Users\NN\Desktop\preview_html_35a006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495" y="1714500"/>
            <a:ext cx="7696200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667" name="Picture 3" descr="C:\Users\NN\Desktop\Banhvi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56" t="15676" r="19626" b="6619"/>
          <a:stretch/>
        </p:blipFill>
        <p:spPr bwMode="auto">
          <a:xfrm>
            <a:off x="5023825" y="2284140"/>
            <a:ext cx="3962400" cy="327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54" y="2616258"/>
            <a:ext cx="3617738" cy="3506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" t="8958" r="7500" b="13533"/>
          <a:stretch/>
        </p:blipFill>
        <p:spPr>
          <a:xfrm>
            <a:off x="599695" y="1925916"/>
            <a:ext cx="8001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7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8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100078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1519535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Clr>
                <a:srgbClr val="FF0000"/>
              </a:buClr>
              <a:buFont typeface="Wingdings" pitchFamily="2" charset="2"/>
              <a:buChar char="v"/>
            </a:pPr>
            <a:r>
              <a:rPr lang="en-US" sz="2400" b="1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Trục</a:t>
            </a:r>
            <a:r>
              <a:rPr lang="en-US" sz="2400" b="1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 </a:t>
            </a:r>
            <a:r>
              <a:rPr lang="en-US" sz="2400" b="1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vít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671" y="1509000"/>
            <a:ext cx="5332078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21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100078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1519535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Clr>
                <a:srgbClr val="FF0000"/>
              </a:buClr>
              <a:buFont typeface="Wingdings" pitchFamily="2" charset="2"/>
              <a:buChar char="v"/>
            </a:pPr>
            <a:r>
              <a:rPr lang="en-US" sz="2400" b="1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Trục</a:t>
            </a:r>
            <a:r>
              <a:rPr lang="en-US" sz="2400" b="1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 </a:t>
            </a:r>
            <a:r>
              <a:rPr lang="en-US" sz="2400" b="1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vít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17" y="2499955"/>
            <a:ext cx="7045766" cy="352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04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144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5021016"/>
              </p:ext>
            </p:extLst>
          </p:nvPr>
        </p:nvGraphicFramePr>
        <p:xfrm>
          <a:off x="817563" y="1384300"/>
          <a:ext cx="7700962" cy="547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01" name="Document" r:id="rId3" imgW="6533516" imgH="4633714" progId="Word.Document.12">
                  <p:embed/>
                </p:oleObj>
              </mc:Choice>
              <mc:Fallback>
                <p:oleObj name="Document" r:id="rId3" imgW="6533516" imgH="463371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17563" y="1384300"/>
                        <a:ext cx="7700962" cy="547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17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1597967"/>
            <a:ext cx="359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Dãy</a:t>
            </a:r>
            <a:r>
              <a:rPr lang="en-US" sz="2400" dirty="0"/>
              <a:t> </a:t>
            </a:r>
            <a:r>
              <a:rPr lang="en-US" sz="2400" dirty="0" err="1"/>
              <a:t>modul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: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2966355"/>
              </p:ext>
            </p:extLst>
          </p:nvPr>
        </p:nvGraphicFramePr>
        <p:xfrm>
          <a:off x="838200" y="2277000"/>
          <a:ext cx="8532322" cy="115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286" name="Document" r:id="rId4" imgW="6478365" imgH="874862" progId="Word.Document.12">
                  <p:embed/>
                </p:oleObj>
              </mc:Choice>
              <mc:Fallback>
                <p:oleObj name="Document" r:id="rId4" imgW="6478365" imgH="8748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38200" y="2277000"/>
                        <a:ext cx="8532322" cy="115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90600" y="3276600"/>
            <a:ext cx="5989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Chọn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đường</a:t>
            </a:r>
            <a:r>
              <a:rPr lang="en-US" sz="2400" dirty="0"/>
              <a:t> </a:t>
            </a:r>
            <a:r>
              <a:rPr lang="en-US" sz="2400" dirty="0" err="1"/>
              <a:t>kính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q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modul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m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855113"/>
              </p:ext>
            </p:extLst>
          </p:nvPr>
        </p:nvGraphicFramePr>
        <p:xfrm>
          <a:off x="304800" y="3901800"/>
          <a:ext cx="7467600" cy="288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287" name="Document" r:id="rId6" imgW="6478365" imgH="2006001" progId="Word.Document.12">
                  <p:embed/>
                </p:oleObj>
              </mc:Choice>
              <mc:Fallback>
                <p:oleObj name="Document" r:id="rId6" imgW="6478365" imgH="200600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4800" y="3901800"/>
                        <a:ext cx="7467600" cy="288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020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2458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1519535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v"/>
            </a:pPr>
            <a:r>
              <a:rPr lang="en-US" sz="2400" dirty="0" err="1" smtClean="0">
                <a:hlinkClick r:id="rId2" action="ppaction://hlinkfile"/>
              </a:rPr>
              <a:t>Bánh</a:t>
            </a:r>
            <a:r>
              <a:rPr lang="en-US" sz="2400" dirty="0" smtClean="0">
                <a:hlinkClick r:id="rId2" action="ppaction://hlinkfile"/>
              </a:rPr>
              <a:t> </a:t>
            </a:r>
            <a:r>
              <a:rPr lang="en-US" sz="2400" dirty="0" err="1" smtClean="0">
                <a:hlinkClick r:id="rId2" action="ppaction://hlinkfile"/>
              </a:rPr>
              <a:t>vít</a:t>
            </a:r>
            <a:endParaRPr lang="en-US" sz="2400" dirty="0"/>
          </a:p>
        </p:txBody>
      </p:sp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534180"/>
            <a:ext cx="4425106" cy="50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7" r="20007"/>
          <a:stretch/>
        </p:blipFill>
        <p:spPr>
          <a:xfrm>
            <a:off x="481379" y="2362200"/>
            <a:ext cx="3047306" cy="381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0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100078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1519535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Clr>
                <a:srgbClr val="FF0000"/>
              </a:buClr>
              <a:buFont typeface="Wingdings" pitchFamily="2" charset="2"/>
              <a:buChar char="v"/>
            </a:pPr>
            <a:r>
              <a:rPr lang="en-US" sz="2400" b="1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Trục</a:t>
            </a:r>
            <a:r>
              <a:rPr lang="en-US" sz="2400" b="1" dirty="0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 </a:t>
            </a:r>
            <a:r>
              <a:rPr lang="en-US" sz="2400" b="1" dirty="0" err="1" smtClean="0">
                <a:effectLst>
                  <a:glow>
                    <a:srgbClr val="000000"/>
                  </a:glow>
                  <a:reflection stA="0" endPos="0" fadeDir="0" sx="0" sy="0"/>
                </a:effectLst>
                <a:hlinkClick r:id="rId2" action="ppaction://hlinkfile"/>
              </a:rPr>
              <a:t>vít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10098"/>
            <a:ext cx="8229600" cy="455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98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không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331077"/>
              </p:ext>
            </p:extLst>
          </p:nvPr>
        </p:nvGraphicFramePr>
        <p:xfrm>
          <a:off x="774700" y="1701800"/>
          <a:ext cx="8026400" cy="508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118" name="Document" r:id="rId3" imgW="6478365" imgH="4090718" progId="Word.Document.12">
                  <p:embed/>
                </p:oleObj>
              </mc:Choice>
              <mc:Fallback>
                <p:oleObj name="Document" r:id="rId3" imgW="6478365" imgH="409071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4700" y="1701800"/>
                        <a:ext cx="8026400" cy="508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892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Ví dụ</a:t>
            </a:r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2286000"/>
            <a:ext cx="8534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spcAft>
                <a:spcPts val="0"/>
              </a:spcAft>
            </a:pPr>
            <a:r>
              <a:rPr lang="en-US" sz="3600" smtClean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Truïc </a:t>
            </a:r>
            <a:r>
              <a:rPr lang="en-US" sz="360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vít coù soá moái ren laø z</a:t>
            </a:r>
            <a:r>
              <a:rPr lang="en-US" sz="3600" baseline="-2500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60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=2, soá raêng baùnh vít z</a:t>
            </a:r>
            <a:r>
              <a:rPr lang="en-US" sz="3600" baseline="-2500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=58, moâdun m=7mm, heä soá ñöôøng kính q=12,5. Tính toaùn caùc kích thöôùc chuû yeáu cuûa boä truyeàn.</a:t>
            </a:r>
            <a:endParaRPr lang="en-US" sz="360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28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chỉnh (sinh viên tự đọc)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1524000"/>
            <a:ext cx="83058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altLang="ko-KR" sz="2400" dirty="0" err="1"/>
              <a:t>Để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chọn</a:t>
            </a:r>
            <a:r>
              <a:rPr lang="ko-KR" altLang="en-US" sz="2400" dirty="0"/>
              <a:t> </a:t>
            </a:r>
            <a:r>
              <a:rPr lang="en-US" altLang="ko-KR" sz="2400" dirty="0" err="1"/>
              <a:t>khoảng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cách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trục</a:t>
            </a:r>
            <a:r>
              <a:rPr lang="ko-KR" altLang="en-US" sz="2400" dirty="0"/>
              <a:t> </a:t>
            </a:r>
            <a:r>
              <a:rPr lang="en-US" altLang="ko-KR" sz="2400" i="1" dirty="0">
                <a:solidFill>
                  <a:srgbClr val="FF0000"/>
                </a:solidFill>
              </a:rPr>
              <a:t>a</a:t>
            </a:r>
            <a:r>
              <a:rPr lang="ko-KR" altLang="en-US" sz="2400" dirty="0"/>
              <a:t> </a:t>
            </a:r>
            <a:r>
              <a:rPr lang="en-US" altLang="ko-KR" sz="2400" dirty="0" err="1"/>
              <a:t>theo</a:t>
            </a:r>
            <a:r>
              <a:rPr lang="ko-KR" altLang="en-US" sz="2400" dirty="0"/>
              <a:t> </a:t>
            </a:r>
            <a:r>
              <a:rPr lang="en-US" altLang="ko-KR" sz="2400" dirty="0" err="1"/>
              <a:t>tiêu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chuẩn</a:t>
            </a:r>
            <a:r>
              <a:rPr lang="en-US" altLang="ko-KR" sz="2400" dirty="0"/>
              <a:t>, ta </a:t>
            </a:r>
            <a:r>
              <a:rPr lang="en-US" altLang="ko-KR" sz="2400" dirty="0" err="1"/>
              <a:t>cần</a:t>
            </a:r>
            <a:r>
              <a:rPr lang="ko-KR" altLang="en-US" sz="2400" dirty="0"/>
              <a:t> </a:t>
            </a:r>
            <a:r>
              <a:rPr lang="en-US" altLang="ko-KR" sz="2400" dirty="0" err="1"/>
              <a:t>phải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dịch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chỉnh</a:t>
            </a:r>
            <a:r>
              <a:rPr lang="ko-KR" altLang="en-US" sz="2400" dirty="0"/>
              <a:t> </a:t>
            </a:r>
            <a:r>
              <a:rPr lang="vi-VN" altLang="ko-KR" sz="2400" dirty="0"/>
              <a:t>răng. </a:t>
            </a:r>
            <a:endParaRPr lang="ko-KR" altLang="en-US" sz="2400" dirty="0"/>
          </a:p>
          <a:p>
            <a:pPr algn="just"/>
            <a:r>
              <a:rPr lang="en-US" altLang="ko-KR" sz="2400" dirty="0" err="1"/>
              <a:t>Vì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cắt</a:t>
            </a:r>
            <a:r>
              <a:rPr lang="ko-KR" altLang="en-US" sz="2400" dirty="0"/>
              <a:t> </a:t>
            </a:r>
            <a:r>
              <a:rPr lang="en-US" altLang="ko-KR" sz="2400" dirty="0" err="1"/>
              <a:t>bánh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vít</a:t>
            </a:r>
            <a:r>
              <a:rPr lang="ko-KR" altLang="en-US" sz="2400" dirty="0"/>
              <a:t> </a:t>
            </a:r>
            <a:r>
              <a:rPr lang="en-US" altLang="ko-KR" sz="2400" dirty="0" err="1"/>
              <a:t>khi</a:t>
            </a:r>
            <a:r>
              <a:rPr lang="ko-KR" altLang="en-US" sz="2400" dirty="0"/>
              <a:t> </a:t>
            </a:r>
            <a:r>
              <a:rPr lang="en-US" altLang="ko-KR" sz="2400" dirty="0" err="1"/>
              <a:t>không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dịch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chỉnh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hoặc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dịch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chỉnh</a:t>
            </a:r>
            <a:r>
              <a:rPr lang="ko-KR" altLang="en-US" sz="2400" dirty="0"/>
              <a:t> </a:t>
            </a:r>
            <a:r>
              <a:rPr lang="vi-VN" altLang="ko-KR" sz="2400" dirty="0"/>
              <a:t>đều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dùng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dao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có</a:t>
            </a:r>
            <a:r>
              <a:rPr lang="ko-KR" altLang="en-US" sz="2400" dirty="0"/>
              <a:t> </a:t>
            </a:r>
            <a:r>
              <a:rPr lang="en-US" altLang="ko-KR" sz="2400" dirty="0" err="1"/>
              <a:t>hình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dạng</a:t>
            </a:r>
            <a:r>
              <a:rPr lang="ko-KR" altLang="en-US" sz="2400" dirty="0"/>
              <a:t> </a:t>
            </a:r>
            <a:r>
              <a:rPr lang="en-US" altLang="ko-KR" sz="2400" dirty="0" err="1"/>
              <a:t>và</a:t>
            </a:r>
            <a:r>
              <a:rPr lang="ko-KR" altLang="en-US" sz="2400" dirty="0"/>
              <a:t> </a:t>
            </a:r>
            <a:r>
              <a:rPr lang="en-US" altLang="ko-KR" sz="2400" dirty="0" err="1"/>
              <a:t>kích</a:t>
            </a:r>
            <a:r>
              <a:rPr lang="ko-KR" altLang="en-US" sz="2400" dirty="0"/>
              <a:t> </a:t>
            </a:r>
            <a:r>
              <a:rPr lang="vi-VN" altLang="ko-KR" sz="2400" dirty="0"/>
              <a:t>thước</a:t>
            </a:r>
            <a:r>
              <a:rPr lang="ko-KR" altLang="en-US" sz="2400" dirty="0"/>
              <a:t> </a:t>
            </a:r>
            <a:r>
              <a:rPr lang="en-US" altLang="ko-KR" sz="2400" dirty="0" err="1"/>
              <a:t>giống</a:t>
            </a:r>
            <a:r>
              <a:rPr lang="ko-KR" altLang="en-US" sz="2400" dirty="0"/>
              <a:t> </a:t>
            </a:r>
            <a:r>
              <a:rPr lang="en-US" altLang="ko-KR" sz="2400" dirty="0" err="1"/>
              <a:t>trục</a:t>
            </a:r>
            <a:r>
              <a:rPr lang="ko-KR" altLang="en-US" sz="2400" dirty="0"/>
              <a:t> </a:t>
            </a:r>
            <a:r>
              <a:rPr lang="en-US" altLang="ko-KR" sz="2400" dirty="0" err="1"/>
              <a:t>vít</a:t>
            </a:r>
            <a:r>
              <a:rPr lang="en-US" altLang="ko-KR" sz="2400" dirty="0"/>
              <a:t>, </a:t>
            </a:r>
            <a:r>
              <a:rPr lang="en-US" altLang="ko-KR" sz="2400" dirty="0" err="1"/>
              <a:t>nên</a:t>
            </a:r>
            <a:r>
              <a:rPr lang="ko-KR" altLang="en-US" sz="2400" dirty="0"/>
              <a:t> </a:t>
            </a:r>
            <a:r>
              <a:rPr lang="en-US" altLang="ko-KR" sz="2400" dirty="0" err="1"/>
              <a:t>dịch</a:t>
            </a:r>
            <a:r>
              <a:rPr lang="ko-KR" altLang="en-US" sz="2400" dirty="0"/>
              <a:t> </a:t>
            </a:r>
            <a:r>
              <a:rPr lang="en-US" altLang="ko-KR" sz="2400" dirty="0" err="1"/>
              <a:t>chỉnh</a:t>
            </a:r>
            <a:r>
              <a:rPr lang="ko-KR" altLang="en-US" sz="2400" dirty="0"/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chỉ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tiến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hành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vi-VN" altLang="ko-KR" sz="2400" i="1" u="sng" dirty="0">
                <a:solidFill>
                  <a:srgbClr val="FF0000"/>
                </a:solidFill>
              </a:rPr>
              <a:t>đối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với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vi-VN" altLang="ko-KR" sz="2400" i="1" u="sng" dirty="0">
                <a:solidFill>
                  <a:srgbClr val="FF0000"/>
                </a:solidFill>
              </a:rPr>
              <a:t>răng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của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bánh</a:t>
            </a:r>
            <a:r>
              <a:rPr lang="ko-KR" altLang="en-US" sz="2400" i="1" u="sng" dirty="0">
                <a:solidFill>
                  <a:srgbClr val="FF0000"/>
                </a:solidFill>
              </a:rPr>
              <a:t> </a:t>
            </a:r>
            <a:r>
              <a:rPr lang="en-US" altLang="ko-KR" sz="2400" i="1" u="sng" dirty="0" err="1">
                <a:solidFill>
                  <a:srgbClr val="FF0000"/>
                </a:solidFill>
              </a:rPr>
              <a:t>vít</a:t>
            </a:r>
            <a:r>
              <a:rPr lang="en-US" altLang="ko-KR" sz="2400" i="1" dirty="0">
                <a:solidFill>
                  <a:srgbClr val="FF0000"/>
                </a:solidFill>
              </a:rPr>
              <a:t>.</a:t>
            </a:r>
            <a:r>
              <a:rPr lang="ko-KR" altLang="en-US" sz="2400" i="1" dirty="0">
                <a:solidFill>
                  <a:srgbClr val="FF0000"/>
                </a:solidFill>
              </a:rPr>
              <a:t> </a:t>
            </a:r>
            <a:endParaRPr lang="en-US" altLang="ko-KR" sz="2400" i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3657600"/>
            <a:ext cx="8305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Dãy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khoảng</a:t>
            </a:r>
            <a:r>
              <a:rPr lang="en-US" sz="2400" dirty="0"/>
              <a:t>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: </a:t>
            </a:r>
            <a:r>
              <a:rPr lang="en-US" sz="2400" dirty="0">
                <a:solidFill>
                  <a:srgbClr val="0000FF"/>
                </a:solidFill>
              </a:rPr>
              <a:t>a</a:t>
            </a:r>
            <a:r>
              <a:rPr lang="en-US" sz="2400" baseline="-25000" dirty="0">
                <a:solidFill>
                  <a:srgbClr val="0000FF"/>
                </a:solidFill>
              </a:rPr>
              <a:t>w</a:t>
            </a:r>
            <a:r>
              <a:rPr lang="en-US" sz="2400" dirty="0">
                <a:solidFill>
                  <a:srgbClr val="0000FF"/>
                </a:solidFill>
              </a:rPr>
              <a:t>=40; </a:t>
            </a:r>
            <a:r>
              <a:rPr lang="en-US" sz="2400">
                <a:solidFill>
                  <a:srgbClr val="0000FF"/>
                </a:solidFill>
              </a:rPr>
              <a:t>50</a:t>
            </a:r>
            <a:r>
              <a:rPr lang="en-US" sz="2400" smtClean="0">
                <a:solidFill>
                  <a:srgbClr val="0000FF"/>
                </a:solidFill>
              </a:rPr>
              <a:t>; 63</a:t>
            </a:r>
            <a:r>
              <a:rPr lang="en-US" sz="2400" dirty="0">
                <a:solidFill>
                  <a:srgbClr val="0000FF"/>
                </a:solidFill>
              </a:rPr>
              <a:t>; 80; 100; 125; 160; 200; 250; 315; 400; 500mm. 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69938" y="4840288"/>
            <a:ext cx="8180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err="1">
                <a:latin typeface="+mn-lt"/>
              </a:rPr>
              <a:t>Hệ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số</a:t>
            </a:r>
            <a:r>
              <a:rPr lang="en-US" dirty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dịch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chỉnh</a:t>
            </a:r>
            <a:r>
              <a:rPr lang="en-US" dirty="0" smtClean="0">
                <a:latin typeface="+mn-lt"/>
              </a:rPr>
              <a:t>: </a:t>
            </a:r>
            <a:endParaRPr lang="en-US" dirty="0">
              <a:latin typeface="+mn-lt"/>
            </a:endParaRPr>
          </a:p>
        </p:txBody>
      </p:sp>
      <p:graphicFrame>
        <p:nvGraphicFramePr>
          <p:cNvPr id="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107128"/>
              </p:ext>
            </p:extLst>
          </p:nvPr>
        </p:nvGraphicFramePr>
        <p:xfrm>
          <a:off x="4071938" y="4572000"/>
          <a:ext cx="3187700" cy="102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78" name="Equation" r:id="rId3" imgW="1218671" imgH="393529" progId="Equation.3">
                  <p:embed/>
                </p:oleObj>
              </mc:Choice>
              <mc:Fallback>
                <p:oleObj name="Equation" r:id="rId3" imgW="1218671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8" y="4572000"/>
                        <a:ext cx="3187700" cy="10207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062798"/>
              </p:ext>
            </p:extLst>
          </p:nvPr>
        </p:nvGraphicFramePr>
        <p:xfrm>
          <a:off x="4071938" y="5856288"/>
          <a:ext cx="22288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79" name="Equation" r:id="rId5" imgW="926698" imgH="203112" progId="Equation.3">
                  <p:embed/>
                </p:oleObj>
              </mc:Choice>
              <mc:Fallback>
                <p:oleObj name="Equation" r:id="rId5" imgW="92669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8" y="5856288"/>
                        <a:ext cx="2228850" cy="4826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551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 SỐ HÌNH HỌC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205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hợp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dịch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chỉnh 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(sinh </a:t>
            </a:r>
            <a:r>
              <a:rPr lang="en-US" sz="2800" b="1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viên tự đọc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)</a:t>
            </a:r>
            <a:endParaRPr lang="en-US" sz="280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887413" y="1600200"/>
            <a:ext cx="8180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dirty="0">
                <a:latin typeface="+mn-lt"/>
              </a:rPr>
              <a:t>Đường kính vòng lăn của trục vít:</a:t>
            </a:r>
          </a:p>
        </p:txBody>
      </p:sp>
      <p:graphicFrame>
        <p:nvGraphicFramePr>
          <p:cNvPr id="1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0594225"/>
              </p:ext>
            </p:extLst>
          </p:nvPr>
        </p:nvGraphicFramePr>
        <p:xfrm>
          <a:off x="3578225" y="2266950"/>
          <a:ext cx="2689225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618" name="Equation" r:id="rId3" imgW="1016000" imgH="241300" progId="Equation.3">
                  <p:embed/>
                </p:oleObj>
              </mc:Choice>
              <mc:Fallback>
                <p:oleObj name="Equation" r:id="rId3" imgW="10160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8225" y="2266950"/>
                        <a:ext cx="2689225" cy="6286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887413" y="3048000"/>
            <a:ext cx="8180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dirty="0">
                <a:latin typeface="+mn-lt"/>
              </a:rPr>
              <a:t>Đường kính vòng đỉnh của bánh vít:</a:t>
            </a:r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887413" y="4495800"/>
            <a:ext cx="8180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dirty="0">
                <a:latin typeface="+mn-lt"/>
              </a:rPr>
              <a:t>Đường kính vòng đáy của bánh vít:</a:t>
            </a:r>
          </a:p>
        </p:txBody>
      </p:sp>
      <p:graphicFrame>
        <p:nvGraphicFramePr>
          <p:cNvPr id="14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8934704"/>
              </p:ext>
            </p:extLst>
          </p:nvPr>
        </p:nvGraphicFramePr>
        <p:xfrm>
          <a:off x="3592512" y="3738562"/>
          <a:ext cx="3265488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619" name="Equation" r:id="rId5" imgW="1282700" imgH="241300" progId="Equation.3">
                  <p:embed/>
                </p:oleObj>
              </mc:Choice>
              <mc:Fallback>
                <p:oleObj name="Equation" r:id="rId5" imgW="12827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2512" y="3738562"/>
                        <a:ext cx="3265488" cy="604838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2828112"/>
              </p:ext>
            </p:extLst>
          </p:nvPr>
        </p:nvGraphicFramePr>
        <p:xfrm>
          <a:off x="3554412" y="5189537"/>
          <a:ext cx="3303588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620" name="Equation" r:id="rId7" imgW="1397000" imgH="241300" progId="Equation.3">
                  <p:embed/>
                </p:oleObj>
              </mc:Choice>
              <mc:Fallback>
                <p:oleObj name="Equation" r:id="rId7" imgW="13970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4412" y="5189537"/>
                        <a:ext cx="3303588" cy="6016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887413" y="5867400"/>
            <a:ext cx="8180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dirty="0">
                <a:latin typeface="+mn-lt"/>
              </a:rPr>
              <a:t>Các kích thước còn lại không thay đổi.</a:t>
            </a:r>
          </a:p>
        </p:txBody>
      </p:sp>
    </p:spTree>
    <p:extLst>
      <p:ext uri="{BB962C8B-B14F-4D97-AF65-F5344CB8AC3E}">
        <p14:creationId xmlns:p14="http://schemas.microsoft.com/office/powerpoint/2010/main" val="349206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1" grpId="0"/>
      <p:bldP spid="13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18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3425021"/>
              </p:ext>
            </p:extLst>
          </p:nvPr>
        </p:nvGraphicFramePr>
        <p:xfrm>
          <a:off x="2921725" y="2063047"/>
          <a:ext cx="3448050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210" name="Equation" r:id="rId4" imgW="1244520" imgH="431640" progId="Equation.DSMT4">
                  <p:embed/>
                </p:oleObj>
              </mc:Choice>
              <mc:Fallback>
                <p:oleObj name="Equation" r:id="rId4" imgW="124452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725" y="2063047"/>
                        <a:ext cx="3448050" cy="11874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731838" y="3443288"/>
            <a:ext cx="81803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altLang="ko-KR" dirty="0" err="1">
                <a:latin typeface="+mn-lt"/>
              </a:rPr>
              <a:t>Tỉ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số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truyền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được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chọn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theo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dãy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tiêu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chuẩn</a:t>
            </a:r>
            <a:r>
              <a:rPr lang="en-US" altLang="ko-KR" dirty="0">
                <a:latin typeface="+mn-lt"/>
              </a:rPr>
              <a:t>, </a:t>
            </a:r>
            <a:r>
              <a:rPr lang="en-US" altLang="ko-KR" dirty="0" err="1">
                <a:latin typeface="+mn-lt"/>
              </a:rPr>
              <a:t>giá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trị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solidFill>
                  <a:srgbClr val="0000FF"/>
                </a:solidFill>
                <a:latin typeface="+mn-lt"/>
              </a:rPr>
              <a:t>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thực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tế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không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được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sai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lệch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quá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>
                <a:latin typeface="+mn-lt"/>
              </a:rPr>
              <a:t>4% so </a:t>
            </a:r>
            <a:r>
              <a:rPr lang="en-US" altLang="ko-KR" dirty="0" err="1">
                <a:latin typeface="+mn-lt"/>
              </a:rPr>
              <a:t>với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giá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trị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tiêu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chuẩn</a:t>
            </a:r>
            <a:r>
              <a:rPr lang="en-US" altLang="ko-KR" dirty="0">
                <a:latin typeface="+mn-lt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8200" y="1443335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/>
            </a:pP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588844"/>
              </p:ext>
            </p:extLst>
          </p:nvPr>
        </p:nvGraphicFramePr>
        <p:xfrm>
          <a:off x="1676400" y="5029200"/>
          <a:ext cx="6705600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124650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5909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180340" algn="ctr"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Dãy 1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8; 10; 12,5; 16; 20; 25; 31,5; 40; 50; 63; 80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180340"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Dãy 2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9; 11,2; 14; 18; 22,4; 28; 35,5; 45; 56; 71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198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1443335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 startAt="2"/>
            </a:pP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vòng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192213" y="1988403"/>
            <a:ext cx="79517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dirty="0">
                <a:latin typeface="+mn-lt"/>
              </a:rPr>
              <a:t>Vận tốc vòng của trục vít và bánh vít có phương vuông góc với nhau.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192213" y="3582988"/>
            <a:ext cx="79517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err="1">
                <a:latin typeface="+mn-lt"/>
              </a:rPr>
              <a:t>Vận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tốc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vòng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trên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trục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vít</a:t>
            </a:r>
            <a:r>
              <a:rPr lang="en-US" dirty="0">
                <a:latin typeface="+mn-lt"/>
              </a:rPr>
              <a:t>: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2017435"/>
              </p:ext>
            </p:extLst>
          </p:nvPr>
        </p:nvGraphicFramePr>
        <p:xfrm>
          <a:off x="5686425" y="3352800"/>
          <a:ext cx="1958975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450" name="Equation" r:id="rId3" imgW="710891" imgH="393529" progId="Equation.3">
                  <p:embed/>
                </p:oleObj>
              </mc:Choice>
              <mc:Fallback>
                <p:oleObj name="Equation" r:id="rId3" imgW="710891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6425" y="3352800"/>
                        <a:ext cx="1958975" cy="10715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192213" y="5349875"/>
            <a:ext cx="79517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err="1">
                <a:latin typeface="+mn-lt"/>
              </a:rPr>
              <a:t>Vận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tốc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vòng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trên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bánh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vít</a:t>
            </a:r>
            <a:r>
              <a:rPr lang="en-US" dirty="0">
                <a:latin typeface="+mn-lt"/>
              </a:rPr>
              <a:t>:</a:t>
            </a:r>
          </a:p>
        </p:txBody>
      </p:sp>
      <p:graphicFrame>
        <p:nvGraphicFramePr>
          <p:cNvPr id="1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4021526"/>
              </p:ext>
            </p:extLst>
          </p:nvPr>
        </p:nvGraphicFramePr>
        <p:xfrm>
          <a:off x="5686425" y="5151438"/>
          <a:ext cx="1958975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451" name="Equation" r:id="rId5" imgW="736280" imgH="393529" progId="Equation.3">
                  <p:embed/>
                </p:oleObj>
              </mc:Choice>
              <mc:Fallback>
                <p:oleObj name="Equation" r:id="rId5" imgW="736280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6425" y="5151438"/>
                        <a:ext cx="1958975" cy="1042987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601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1443335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 startAt="3"/>
            </a:pP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6412" y="5352871"/>
            <a:ext cx="86375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463550" algn="l"/>
              </a:tabLst>
            </a:pPr>
            <a:r>
              <a:rPr lang="en-US" sz="2400" dirty="0" err="1" smtClean="0"/>
              <a:t>Khi</a:t>
            </a:r>
            <a:r>
              <a:rPr lang="en-US" sz="2400" dirty="0" smtClean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,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ren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</a:t>
            </a:r>
            <a:r>
              <a:rPr lang="en-US" sz="2400" dirty="0" err="1"/>
              <a:t>trượt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 </a:t>
            </a:r>
            <a:r>
              <a:rPr lang="en-US" sz="2400" dirty="0" err="1"/>
              <a:t>bề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.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tốc</a:t>
            </a:r>
            <a:r>
              <a:rPr lang="en-US" sz="2400" dirty="0"/>
              <a:t> </a:t>
            </a:r>
            <a:r>
              <a:rPr lang="en-US" sz="2400" dirty="0" err="1"/>
              <a:t>trượt</a:t>
            </a:r>
            <a:r>
              <a:rPr lang="en-US" sz="2400" dirty="0"/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v</a:t>
            </a:r>
            <a:r>
              <a:rPr lang="en-US" sz="2400" i="1" baseline="-25000" dirty="0" err="1">
                <a:solidFill>
                  <a:srgbClr val="0000FF"/>
                </a:solidFill>
              </a:rPr>
              <a:t>s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đường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đường</a:t>
            </a:r>
            <a:r>
              <a:rPr lang="en-US" sz="2400" dirty="0"/>
              <a:t> </a:t>
            </a:r>
            <a:r>
              <a:rPr lang="en-US" sz="2400" dirty="0" err="1"/>
              <a:t>xoắn</a:t>
            </a:r>
            <a:r>
              <a:rPr lang="en-US" sz="2400" dirty="0"/>
              <a:t> </a:t>
            </a:r>
            <a:r>
              <a:rPr lang="en-US" sz="2400" dirty="0" err="1"/>
              <a:t>ốc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ren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8695070"/>
              </p:ext>
            </p:extLst>
          </p:nvPr>
        </p:nvGraphicFramePr>
        <p:xfrm>
          <a:off x="2201863" y="1933575"/>
          <a:ext cx="5451475" cy="349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52" name="Visio" r:id="rId3" imgW="3124377" imgH="1990588" progId="Visio.Drawing.15">
                  <p:embed/>
                </p:oleObj>
              </mc:Choice>
              <mc:Fallback>
                <p:oleObj name="Visio" r:id="rId3" imgW="3124377" imgH="1990588" progId="Visio.Drawing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01863" y="1933575"/>
                        <a:ext cx="5451475" cy="349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978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1443335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 startAt="3"/>
            </a:pP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0640042"/>
              </p:ext>
            </p:extLst>
          </p:nvPr>
        </p:nvGraphicFramePr>
        <p:xfrm>
          <a:off x="3276600" y="2333625"/>
          <a:ext cx="5684837" cy="180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496" name="Equation" r:id="rId3" imgW="2273300" imgH="723900" progId="Equation.3">
                  <p:embed/>
                </p:oleObj>
              </mc:Choice>
              <mc:Fallback>
                <p:oleObj name="Equation" r:id="rId3" imgW="2273300" imgH="723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333625"/>
                        <a:ext cx="5684837" cy="18081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618246"/>
              </p:ext>
            </p:extLst>
          </p:nvPr>
        </p:nvGraphicFramePr>
        <p:xfrm>
          <a:off x="1979712" y="4730750"/>
          <a:ext cx="5684837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497" name="Equation" r:id="rId5" imgW="2273300" imgH="482600" progId="Equation.3">
                  <p:embed/>
                </p:oleObj>
              </mc:Choice>
              <mc:Fallback>
                <p:oleObj name="Equation" r:id="rId5" imgW="22733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4730750"/>
                        <a:ext cx="5684837" cy="12128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838200" y="5213350"/>
            <a:ext cx="756000" cy="432000"/>
          </a:xfrm>
          <a:prstGeom prst="leftRightArrow">
            <a:avLst>
              <a:gd name="adj1" fmla="val 50000"/>
              <a:gd name="adj2" fmla="val 42958"/>
            </a:avLst>
          </a:prstGeom>
          <a:solidFill>
            <a:srgbClr val="FF0000"/>
          </a:soli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05" y="2286000"/>
            <a:ext cx="2861190" cy="205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12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1443335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lphaLcParenR" startAt="3"/>
            </a:pP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24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endParaRPr lang="en-US" sz="24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1219200" y="2064603"/>
            <a:ext cx="771182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algn="just">
              <a:buClr>
                <a:srgbClr val="FF0000"/>
              </a:buClr>
            </a:pPr>
            <a:r>
              <a:rPr lang="vi-VN" dirty="0">
                <a:latin typeface="+mj-lt"/>
              </a:rPr>
              <a:t>Khi thiết kế có thể chọn sơ bộ giá trị </a:t>
            </a:r>
            <a:r>
              <a:rPr lang="vi-VN" i="1" dirty="0">
                <a:solidFill>
                  <a:srgbClr val="FF0000"/>
                </a:solidFill>
                <a:latin typeface="+mj-lt"/>
              </a:rPr>
              <a:t>v</a:t>
            </a:r>
            <a:r>
              <a:rPr lang="vi-VN" i="1" baseline="-25000" dirty="0">
                <a:solidFill>
                  <a:srgbClr val="FF0000"/>
                </a:solidFill>
                <a:latin typeface="+mj-lt"/>
              </a:rPr>
              <a:t>s</a:t>
            </a:r>
            <a:r>
              <a:rPr lang="vi-VN" dirty="0">
                <a:latin typeface="+mj-lt"/>
              </a:rPr>
              <a:t> theo công </a:t>
            </a:r>
            <a:r>
              <a:rPr lang="vi-VN" dirty="0" smtClean="0">
                <a:latin typeface="+mj-lt"/>
              </a:rPr>
              <a:t>thức</a:t>
            </a:r>
            <a:r>
              <a:rPr lang="en-US" dirty="0" smtClean="0">
                <a:latin typeface="+mj-lt"/>
              </a:rPr>
              <a:t> </a:t>
            </a:r>
            <a:r>
              <a:rPr lang="vi-VN" dirty="0" smtClean="0">
                <a:latin typeface="+mj-lt"/>
              </a:rPr>
              <a:t>thực </a:t>
            </a:r>
            <a:r>
              <a:rPr lang="vi-VN" dirty="0">
                <a:latin typeface="+mj-lt"/>
              </a:rPr>
              <a:t>nghiệm:</a:t>
            </a:r>
          </a:p>
        </p:txBody>
      </p:sp>
      <p:graphicFrame>
        <p:nvGraphicFramePr>
          <p:cNvPr id="1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4449552"/>
              </p:ext>
            </p:extLst>
          </p:nvPr>
        </p:nvGraphicFramePr>
        <p:xfrm>
          <a:off x="2190750" y="3197731"/>
          <a:ext cx="5568950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305" name="Equation" r:id="rId3" imgW="2463800" imgH="393700" progId="Equation.3">
                  <p:embed/>
                </p:oleObj>
              </mc:Choice>
              <mc:Fallback>
                <p:oleObj name="Equation" r:id="rId3" imgW="24638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0" y="3197731"/>
                        <a:ext cx="5568950" cy="8810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539280" y="4419600"/>
            <a:ext cx="7452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400" i="1" baseline="-25000" dirty="0" smtClean="0"/>
              <a:t>1</a:t>
            </a:r>
            <a:r>
              <a:rPr lang="en-US" sz="2400" dirty="0" smtClean="0"/>
              <a:t> </a:t>
            </a:r>
            <a:r>
              <a:rPr lang="en-US" sz="2400" dirty="0"/>
              <a:t>–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tốc</a:t>
            </a:r>
            <a:r>
              <a:rPr lang="en-US" sz="2400" dirty="0"/>
              <a:t> </a:t>
            </a:r>
            <a:r>
              <a:rPr lang="en-US" sz="2400" dirty="0" err="1"/>
              <a:t>góc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(</a:t>
            </a:r>
            <a:r>
              <a:rPr lang="en-US" sz="2400" i="1" dirty="0" smtClean="0"/>
              <a:t>rad/s</a:t>
            </a:r>
            <a:r>
              <a:rPr lang="en-US" sz="24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n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</a:t>
            </a:r>
            <a:r>
              <a:rPr lang="en-US" sz="2400" dirty="0"/>
              <a:t>–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vòng</a:t>
            </a:r>
            <a:r>
              <a:rPr lang="en-US" sz="2400" dirty="0"/>
              <a:t> quay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(</a:t>
            </a:r>
            <a:r>
              <a:rPr lang="en-US" sz="2400" i="1" dirty="0" err="1" smtClean="0"/>
              <a:t>vòng</a:t>
            </a:r>
            <a:r>
              <a:rPr lang="en-US" sz="2400" i="1" dirty="0" smtClean="0"/>
              <a:t>/</a:t>
            </a:r>
            <a:r>
              <a:rPr lang="en-US" sz="2400" i="1" dirty="0" err="1" smtClean="0"/>
              <a:t>phút</a:t>
            </a:r>
            <a:r>
              <a:rPr lang="en-US" sz="24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T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</a:t>
            </a:r>
            <a:r>
              <a:rPr lang="en-US" sz="2400" dirty="0"/>
              <a:t>– moment </a:t>
            </a:r>
            <a:r>
              <a:rPr lang="en-US" sz="2400" dirty="0" err="1"/>
              <a:t>xoắn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(</a:t>
            </a:r>
            <a:r>
              <a:rPr lang="en-US" sz="2400" i="1" dirty="0" err="1"/>
              <a:t>Nmm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877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tác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679950" y="2236788"/>
            <a:ext cx="1878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Lực vòng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706938" y="3392488"/>
            <a:ext cx="27638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Lực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dọc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trục</a:t>
            </a:r>
            <a:endParaRPr 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  <a:sym typeface="Symbol" pitchFamily="18" charset="2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992188" y="3351213"/>
            <a:ext cx="27638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Lực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ăn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khớp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  <a:sym typeface="Symbol" pitchFamily="18" charset="2"/>
            </a:endParaRPr>
          </a:p>
        </p:txBody>
      </p:sp>
      <p:graphicFrame>
        <p:nvGraphicFramePr>
          <p:cNvPr id="15" name="Object 7"/>
          <p:cNvGraphicFramePr>
            <a:graphicFrameLocks noChangeAspect="1"/>
          </p:cNvGraphicFramePr>
          <p:nvPr/>
        </p:nvGraphicFramePr>
        <p:xfrm>
          <a:off x="6530975" y="2122488"/>
          <a:ext cx="4603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759" name="Equation" r:id="rId3" imgW="164957" imgH="253780" progId="Equation.3">
                  <p:embed/>
                </p:oleObj>
              </mc:Choice>
              <mc:Fallback>
                <p:oleObj name="Equation" r:id="rId3" imgW="164957" imgH="2537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0975" y="2122488"/>
                        <a:ext cx="460375" cy="766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/>
        </p:nvGraphicFramePr>
        <p:xfrm>
          <a:off x="7043738" y="3159125"/>
          <a:ext cx="61595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760" name="Equation" r:id="rId5" imgW="190417" imgH="253890" progId="Equation.3">
                  <p:embed/>
                </p:oleObj>
              </mc:Choice>
              <mc:Fallback>
                <p:oleObj name="Equation" r:id="rId5" imgW="190417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3738" y="3159125"/>
                        <a:ext cx="61595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AutoShape 9"/>
          <p:cNvSpPr>
            <a:spLocks noChangeArrowheads="1"/>
          </p:cNvSpPr>
          <p:nvPr/>
        </p:nvSpPr>
        <p:spPr bwMode="auto">
          <a:xfrm rot="19353208">
            <a:off x="3240590" y="3001823"/>
            <a:ext cx="1524000" cy="238125"/>
          </a:xfrm>
          <a:prstGeom prst="rightArrow">
            <a:avLst>
              <a:gd name="adj1" fmla="val 50000"/>
              <a:gd name="adj2" fmla="val 160000"/>
            </a:avLst>
          </a:prstGeom>
          <a:solidFill>
            <a:srgbClr val="FF0000"/>
          </a:soli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3365500" y="3543300"/>
            <a:ext cx="1277938" cy="268288"/>
          </a:xfrm>
          <a:prstGeom prst="rightArrow">
            <a:avLst>
              <a:gd name="adj1" fmla="val 50000"/>
              <a:gd name="adj2" fmla="val 119083"/>
            </a:avLst>
          </a:prstGeom>
          <a:solidFill>
            <a:srgbClr val="FF0000"/>
          </a:soli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4706938" y="4406900"/>
            <a:ext cx="30527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Lực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hướng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tâm</a:t>
            </a:r>
            <a:endParaRPr 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  <a:sym typeface="Symbol" pitchFamily="18" charset="2"/>
            </a:endParaRPr>
          </a:p>
        </p:txBody>
      </p:sp>
      <p:graphicFrame>
        <p:nvGraphicFramePr>
          <p:cNvPr id="20" name="Object 12"/>
          <p:cNvGraphicFramePr>
            <a:graphicFrameLocks noChangeAspect="1"/>
          </p:cNvGraphicFramePr>
          <p:nvPr/>
        </p:nvGraphicFramePr>
        <p:xfrm>
          <a:off x="7531100" y="4195763"/>
          <a:ext cx="574675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761" name="Equation" r:id="rId7" imgW="177646" imgH="241091" progId="Equation.3">
                  <p:embed/>
                </p:oleObj>
              </mc:Choice>
              <mc:Fallback>
                <p:oleObj name="Equation" r:id="rId7" imgW="177646" imgH="2410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31100" y="4195763"/>
                        <a:ext cx="574675" cy="844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AutoShape 13"/>
          <p:cNvSpPr>
            <a:spLocks noChangeArrowheads="1"/>
          </p:cNvSpPr>
          <p:nvPr/>
        </p:nvSpPr>
        <p:spPr bwMode="auto">
          <a:xfrm rot="1973979">
            <a:off x="3225800" y="4073525"/>
            <a:ext cx="1524000" cy="238125"/>
          </a:xfrm>
          <a:prstGeom prst="rightArrow">
            <a:avLst>
              <a:gd name="adj1" fmla="val 50000"/>
              <a:gd name="adj2" fmla="val 160000"/>
            </a:avLst>
          </a:prstGeom>
          <a:solidFill>
            <a:srgbClr val="FF0000"/>
          </a:soli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203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  <p:bldP spid="9" grpId="0"/>
      <p:bldP spid="10" grpId="0"/>
      <p:bldP spid="17" grpId="0" animBg="1"/>
      <p:bldP spid="18" grpId="0" animBg="1"/>
      <p:bldP spid="19" grpId="0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tác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602233" y="1538288"/>
            <a:ext cx="7434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QUI TẮC XÁC ĐỊNH CHIỀU LỰC ĂN KHỚP</a:t>
            </a: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825127" y="2162175"/>
            <a:ext cx="8505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l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 </a:t>
            </a:r>
            <a:r>
              <a:rPr lang="en-US" sz="2400" b="1" dirty="0" err="1">
                <a:sym typeface="Symbol" pitchFamily="18" charset="2"/>
              </a:rPr>
              <a:t>Chiều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lực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hướng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tâm</a:t>
            </a:r>
            <a:r>
              <a:rPr lang="en-US" sz="2400" dirty="0">
                <a:sym typeface="Symbol" pitchFamily="18" charset="2"/>
              </a:rPr>
              <a:t>       :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 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luôn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hướng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vào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tâm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.</a:t>
            </a: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825127" y="2768601"/>
            <a:ext cx="8505825" cy="16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l">
              <a:lnSpc>
                <a:spcPct val="14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 </a:t>
            </a:r>
            <a:r>
              <a:rPr lang="en-US" sz="2400" b="1" dirty="0" err="1">
                <a:sym typeface="Symbol" pitchFamily="18" charset="2"/>
              </a:rPr>
              <a:t>Chiều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lực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vòng</a:t>
            </a:r>
            <a:r>
              <a:rPr lang="en-US" sz="2400" dirty="0">
                <a:sym typeface="Symbol" pitchFamily="18" charset="2"/>
              </a:rPr>
              <a:t>       :   </a:t>
            </a:r>
            <a:endParaRPr lang="en-US" sz="2400" dirty="0" smtClean="0">
              <a:sym typeface="Symbol" pitchFamily="18" charset="2"/>
            </a:endParaRPr>
          </a:p>
          <a:p>
            <a:pPr marL="723900" indent="-190500" algn="l">
              <a:lnSpc>
                <a:spcPct val="14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 smtClean="0">
                <a:sym typeface="Symbol" pitchFamily="18" charset="2"/>
              </a:rPr>
              <a:t>Trên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trục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vít</a:t>
            </a:r>
            <a:r>
              <a:rPr lang="en-US" sz="2400" dirty="0">
                <a:sym typeface="Symbol" pitchFamily="18" charset="2"/>
              </a:rPr>
              <a:t>  : 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ngược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chiều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chuyển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động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.</a:t>
            </a:r>
          </a:p>
          <a:p>
            <a:pPr marL="723900" indent="-190500" algn="l">
              <a:lnSpc>
                <a:spcPct val="14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 smtClean="0">
                <a:sym typeface="Symbol" pitchFamily="18" charset="2"/>
              </a:rPr>
              <a:t>Trên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bánh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vít</a:t>
            </a:r>
            <a:r>
              <a:rPr lang="en-US" sz="2400" dirty="0">
                <a:sym typeface="Symbol" pitchFamily="18" charset="2"/>
              </a:rPr>
              <a:t>: 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ngược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chiều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so </a:t>
            </a:r>
            <a:r>
              <a:rPr lang="en-US" sz="2400" dirty="0" err="1" smtClean="0">
                <a:solidFill>
                  <a:srgbClr val="FF0000"/>
                </a:solidFill>
                <a:sym typeface="Symbol" pitchFamily="18" charset="2"/>
              </a:rPr>
              <a:t>với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       </a:t>
            </a:r>
            <a:r>
              <a:rPr lang="en-US" sz="2400" dirty="0" err="1" smtClean="0">
                <a:solidFill>
                  <a:srgbClr val="FF0000"/>
                </a:solidFill>
                <a:sym typeface="Symbol" pitchFamily="18" charset="2"/>
              </a:rPr>
              <a:t>trên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.</a:t>
            </a: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762000" y="4572000"/>
            <a:ext cx="8682037" cy="16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l">
              <a:lnSpc>
                <a:spcPct val="14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>
                <a:sym typeface="Symbol" pitchFamily="18" charset="2"/>
              </a:rPr>
              <a:t>  </a:t>
            </a:r>
            <a:r>
              <a:rPr lang="en-US" sz="2400" b="1" dirty="0" err="1">
                <a:sym typeface="Symbol" pitchFamily="18" charset="2"/>
              </a:rPr>
              <a:t>Chiều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lực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dọc</a:t>
            </a:r>
            <a:r>
              <a:rPr lang="en-US" sz="2400" b="1" dirty="0">
                <a:sym typeface="Symbol" pitchFamily="18" charset="2"/>
              </a:rPr>
              <a:t> </a:t>
            </a:r>
            <a:r>
              <a:rPr lang="en-US" sz="2400" b="1" dirty="0" err="1">
                <a:sym typeface="Symbol" pitchFamily="18" charset="2"/>
              </a:rPr>
              <a:t>trục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 smtClean="0">
                <a:sym typeface="Symbol" pitchFamily="18" charset="2"/>
              </a:rPr>
              <a:t>     :  </a:t>
            </a:r>
          </a:p>
          <a:p>
            <a:pPr marL="723900" indent="-190500" algn="l">
              <a:lnSpc>
                <a:spcPct val="14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 smtClean="0">
                <a:sym typeface="Symbol" pitchFamily="18" charset="2"/>
              </a:rPr>
              <a:t>Trên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trục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vít</a:t>
            </a:r>
            <a:r>
              <a:rPr lang="en-US" sz="2400" dirty="0">
                <a:sym typeface="Symbol" pitchFamily="18" charset="2"/>
              </a:rPr>
              <a:t>  :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hướng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vào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mặt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răng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làm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sym typeface="Symbol" pitchFamily="18" charset="2"/>
              </a:rPr>
              <a:t>việc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.</a:t>
            </a:r>
          </a:p>
          <a:p>
            <a:pPr marL="723900" indent="-190500" algn="l">
              <a:lnSpc>
                <a:spcPct val="14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 smtClean="0">
                <a:sym typeface="Symbol" pitchFamily="18" charset="2"/>
              </a:rPr>
              <a:t>Trên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bánh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 err="1">
                <a:sym typeface="Symbol" pitchFamily="18" charset="2"/>
              </a:rPr>
              <a:t>vít</a:t>
            </a:r>
            <a:r>
              <a:rPr lang="en-US" sz="2400" dirty="0">
                <a:sym typeface="Symbol" pitchFamily="18" charset="2"/>
              </a:rPr>
              <a:t>: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ngược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chiều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so </a:t>
            </a:r>
            <a:r>
              <a:rPr lang="en-US" sz="2400" dirty="0" err="1" smtClean="0">
                <a:solidFill>
                  <a:srgbClr val="FF0000"/>
                </a:solidFill>
                <a:sym typeface="Symbol" pitchFamily="18" charset="2"/>
              </a:rPr>
              <a:t>với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       </a:t>
            </a:r>
            <a:r>
              <a:rPr lang="en-US" sz="2400" dirty="0" err="1" smtClean="0">
                <a:solidFill>
                  <a:srgbClr val="FF0000"/>
                </a:solidFill>
                <a:sym typeface="Symbol" pitchFamily="18" charset="2"/>
              </a:rPr>
              <a:t>trên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FF0000"/>
                </a:solidFill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FF0000"/>
                </a:solidFill>
                <a:sym typeface="Symbol" pitchFamily="18" charset="2"/>
              </a:rPr>
              <a:t>.</a:t>
            </a:r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20243"/>
              </p:ext>
            </p:extLst>
          </p:nvPr>
        </p:nvGraphicFramePr>
        <p:xfrm>
          <a:off x="4140150" y="4648200"/>
          <a:ext cx="450850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61" name="Equation" r:id="rId3" imgW="190417" imgH="253890" progId="Equation.3">
                  <p:embed/>
                </p:oleObj>
              </mc:Choice>
              <mc:Fallback>
                <p:oleObj name="Equation" r:id="rId3" imgW="190417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150" y="4648200"/>
                        <a:ext cx="450850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7028558"/>
              </p:ext>
            </p:extLst>
          </p:nvPr>
        </p:nvGraphicFramePr>
        <p:xfrm>
          <a:off x="3766839" y="2795588"/>
          <a:ext cx="392113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62" name="Equation" r:id="rId5" imgW="164957" imgH="253780" progId="Equation.3">
                  <p:embed/>
                </p:oleObj>
              </mc:Choice>
              <mc:Fallback>
                <p:oleObj name="Equation" r:id="rId5" imgW="164957" imgH="2537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6839" y="2795588"/>
                        <a:ext cx="392113" cy="65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5474541"/>
              </p:ext>
            </p:extLst>
          </p:nvPr>
        </p:nvGraphicFramePr>
        <p:xfrm>
          <a:off x="4674368" y="2047875"/>
          <a:ext cx="420688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63" name="Equation" r:id="rId7" imgW="177646" imgH="241091" progId="Equation.3">
                  <p:embed/>
                </p:oleObj>
              </mc:Choice>
              <mc:Fallback>
                <p:oleObj name="Equation" r:id="rId7" imgW="177646" imgH="2410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4368" y="2047875"/>
                        <a:ext cx="420688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9192600"/>
              </p:ext>
            </p:extLst>
          </p:nvPr>
        </p:nvGraphicFramePr>
        <p:xfrm>
          <a:off x="6324600" y="5638800"/>
          <a:ext cx="392113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64" name="Equation" r:id="rId9" imgW="164957" imgH="253780" progId="Equation.3">
                  <p:embed/>
                </p:oleObj>
              </mc:Choice>
              <mc:Fallback>
                <p:oleObj name="Equation" r:id="rId9" imgW="164957" imgH="2537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5638800"/>
                        <a:ext cx="392113" cy="65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2195360"/>
              </p:ext>
            </p:extLst>
          </p:nvPr>
        </p:nvGraphicFramePr>
        <p:xfrm>
          <a:off x="6400800" y="3767138"/>
          <a:ext cx="450850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65" name="Equation" r:id="rId10" imgW="190417" imgH="253890" progId="Equation.3">
                  <p:embed/>
                </p:oleObj>
              </mc:Choice>
              <mc:Fallback>
                <p:oleObj name="Equation" r:id="rId10" imgW="190417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3767138"/>
                        <a:ext cx="450850" cy="652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091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  <p:bldP spid="23" grpId="0"/>
      <p:bldP spid="24" grpId="0"/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9900" y="974738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tác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53848"/>
            <a:ext cx="4676395" cy="4367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286" y="1906632"/>
            <a:ext cx="4502495" cy="3662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286" y="1508844"/>
            <a:ext cx="4619576" cy="4750496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8957526"/>
              </p:ext>
            </p:extLst>
          </p:nvPr>
        </p:nvGraphicFramePr>
        <p:xfrm>
          <a:off x="255682" y="2341475"/>
          <a:ext cx="3917950" cy="322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817" name="Equation" r:id="rId7" imgW="1942920" imgH="1600200" progId="Equation.DSMT4">
                  <p:embed/>
                </p:oleObj>
              </mc:Choice>
              <mc:Fallback>
                <p:oleObj name="Equation" r:id="rId7" imgW="1942920" imgH="1600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5682" y="2341475"/>
                        <a:ext cx="3917950" cy="322738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723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tác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1001713" y="1492250"/>
            <a:ext cx="806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l"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Lực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vòng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bằng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lực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dọc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bánh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:</a:t>
            </a:r>
          </a:p>
        </p:txBody>
      </p:sp>
      <p:graphicFrame>
        <p:nvGraphicFramePr>
          <p:cNvPr id="7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7652096"/>
              </p:ext>
            </p:extLst>
          </p:nvPr>
        </p:nvGraphicFramePr>
        <p:xfrm>
          <a:off x="3497263" y="2147888"/>
          <a:ext cx="2189162" cy="99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20" name="Equation" r:id="rId4" imgW="939392" imgH="431613" progId="Equation.3">
                  <p:embed/>
                </p:oleObj>
              </mc:Choice>
              <mc:Fallback>
                <p:oleObj name="Equation" r:id="rId4" imgW="939392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7263" y="2147888"/>
                        <a:ext cx="2189162" cy="99536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33"/>
          <p:cNvSpPr txBox="1">
            <a:spLocks noChangeArrowheads="1"/>
          </p:cNvSpPr>
          <p:nvPr/>
        </p:nvSpPr>
        <p:spPr bwMode="auto">
          <a:xfrm>
            <a:off x="1001713" y="3200400"/>
            <a:ext cx="806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l"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Lực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vòng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bánh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bằng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lực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dọc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:</a:t>
            </a:r>
          </a:p>
        </p:txBody>
      </p:sp>
      <p:graphicFrame>
        <p:nvGraphicFramePr>
          <p:cNvPr id="9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8051559"/>
              </p:ext>
            </p:extLst>
          </p:nvPr>
        </p:nvGraphicFramePr>
        <p:xfrm>
          <a:off x="3497263" y="3852863"/>
          <a:ext cx="2265362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21" name="Equation" r:id="rId6" imgW="965200" imgH="431800" progId="Equation.3">
                  <p:embed/>
                </p:oleObj>
              </mc:Choice>
              <mc:Fallback>
                <p:oleObj name="Equation" r:id="rId6" imgW="9652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7263" y="3852863"/>
                        <a:ext cx="2265362" cy="10096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36"/>
          <p:cNvSpPr txBox="1">
            <a:spLocks noChangeArrowheads="1"/>
          </p:cNvSpPr>
          <p:nvPr/>
        </p:nvSpPr>
        <p:spPr bwMode="auto">
          <a:xfrm>
            <a:off x="1001713" y="5029200"/>
            <a:ext cx="806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l"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Lực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hướng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tâm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trục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và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bánh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vít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bằng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dirty="0" err="1">
                <a:solidFill>
                  <a:srgbClr val="000000"/>
                </a:solidFill>
                <a:cs typeface="+mn-cs"/>
                <a:sym typeface="Symbol" pitchFamily="18" charset="2"/>
              </a:rPr>
              <a:t>nhau</a:t>
            </a:r>
            <a:r>
              <a:rPr lang="en-US" sz="2400" dirty="0">
                <a:solidFill>
                  <a:srgbClr val="000000"/>
                </a:solidFill>
                <a:cs typeface="+mn-cs"/>
                <a:sym typeface="Symbol" pitchFamily="18" charset="2"/>
              </a:rPr>
              <a:t>:</a:t>
            </a:r>
          </a:p>
        </p:txBody>
      </p:sp>
      <p:graphicFrame>
        <p:nvGraphicFramePr>
          <p:cNvPr id="12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3792967"/>
              </p:ext>
            </p:extLst>
          </p:nvPr>
        </p:nvGraphicFramePr>
        <p:xfrm>
          <a:off x="6877050" y="4083050"/>
          <a:ext cx="1843088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22" name="Equation" r:id="rId8" imgW="710891" imgH="215806" progId="Equation.3">
                  <p:embed/>
                </p:oleObj>
              </mc:Choice>
              <mc:Fallback>
                <p:oleObj name="Equation" r:id="rId8" imgW="710891" imgH="21580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050" y="4083050"/>
                        <a:ext cx="1843088" cy="56515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25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9190277"/>
              </p:ext>
            </p:extLst>
          </p:nvPr>
        </p:nvGraphicFramePr>
        <p:xfrm>
          <a:off x="3505200" y="5638800"/>
          <a:ext cx="2347826" cy="9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23" name="Equation" r:id="rId10" imgW="1143000" imgH="419100" progId="Equation.DSMT4">
                  <p:embed/>
                </p:oleObj>
              </mc:Choice>
              <mc:Fallback>
                <p:oleObj name="Equation" r:id="rId10" imgW="1143000" imgH="419100" progId="Equation.DSMT4">
                  <p:embed/>
                  <p:pic>
                    <p:nvPicPr>
                      <p:cNvPr id="0" name="Object 2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638800"/>
                        <a:ext cx="2347826" cy="900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740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8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3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 LỰC HỌC TRUYỀN ĐỘNG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tích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tác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0" y="1600200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endParaRPr lang="en-US" sz="2400" dirty="0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6541100"/>
              </p:ext>
            </p:extLst>
          </p:nvPr>
        </p:nvGraphicFramePr>
        <p:xfrm>
          <a:off x="3784800" y="2103600"/>
          <a:ext cx="1854000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12" name="Equation" r:id="rId4" imgW="977900" imgH="419100" progId="Equation.DSMT4">
                  <p:embed/>
                </p:oleObj>
              </mc:Choice>
              <mc:Fallback>
                <p:oleObj name="Equation" r:id="rId4" imgW="9779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4800" y="2103600"/>
                        <a:ext cx="1854000" cy="792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685800" y="3048000"/>
            <a:ext cx="843228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 err="1">
                <a:latin typeface="+mn-lt"/>
              </a:rPr>
              <a:t>Đối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với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bộ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truyền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trục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vít</a:t>
            </a:r>
            <a:r>
              <a:rPr lang="en-US" altLang="ko-KR" dirty="0">
                <a:latin typeface="+mn-lt"/>
              </a:rPr>
              <a:t>, </a:t>
            </a:r>
            <a:r>
              <a:rPr lang="en-US" altLang="ko-KR" dirty="0" err="1">
                <a:latin typeface="+mn-lt"/>
              </a:rPr>
              <a:t>hệ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số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tải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trọng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tính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khi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tính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 smtClean="0">
                <a:latin typeface="+mn-lt"/>
              </a:rPr>
              <a:t>toán</a:t>
            </a:r>
            <a:endParaRPr lang="en-US" altLang="ko-KR" dirty="0">
              <a:latin typeface="+mn-lt"/>
            </a:endParaRPr>
          </a:p>
          <a:p>
            <a:pPr algn="just"/>
            <a:r>
              <a:rPr lang="en-US" altLang="ko-KR" dirty="0" err="1" smtClean="0">
                <a:latin typeface="+mn-lt"/>
              </a:rPr>
              <a:t>theo</a:t>
            </a:r>
            <a:r>
              <a:rPr lang="ko-KR" altLang="en-US" dirty="0" smtClean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ứng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suất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tiếp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xúc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và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ứng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suất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uốn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bằng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nhau</a:t>
            </a:r>
            <a:r>
              <a:rPr lang="en-US" altLang="ko-KR" dirty="0">
                <a:latin typeface="+mn-lt"/>
              </a:rPr>
              <a:t>:</a:t>
            </a:r>
          </a:p>
        </p:txBody>
      </p:sp>
      <p:graphicFrame>
        <p:nvGraphicFramePr>
          <p:cNvPr id="1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3660356"/>
              </p:ext>
            </p:extLst>
          </p:nvPr>
        </p:nvGraphicFramePr>
        <p:xfrm>
          <a:off x="3648075" y="4108450"/>
          <a:ext cx="2503488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13" name="Equation" r:id="rId6" imgW="1104840" imgH="241200" progId="Equation.3">
                  <p:embed/>
                </p:oleObj>
              </mc:Choice>
              <mc:Fallback>
                <p:oleObj name="Equation" r:id="rId6" imgW="11048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5" y="4108450"/>
                        <a:ext cx="2503488" cy="5397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814906" y="4899424"/>
            <a:ext cx="8329094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 err="1"/>
              <a:t>K</a:t>
            </a:r>
            <a:r>
              <a:rPr lang="en-US" sz="2000" baseline="-25000" dirty="0" err="1"/>
              <a:t>v</a:t>
            </a:r>
            <a:r>
              <a:rPr lang="en-US" sz="2000" baseline="-25000" dirty="0"/>
              <a:t> </a:t>
            </a:r>
            <a:r>
              <a:rPr lang="en-US" sz="2000" dirty="0"/>
              <a:t>-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số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i="1" dirty="0">
                <a:solidFill>
                  <a:srgbClr val="0000FF"/>
                </a:solidFill>
              </a:rPr>
              <a:t>(</a:t>
            </a:r>
            <a:r>
              <a:rPr lang="en-US" sz="2000" i="1" err="1">
                <a:solidFill>
                  <a:srgbClr val="0000FF"/>
                </a:solidFill>
              </a:rPr>
              <a:t>tra</a:t>
            </a:r>
            <a:r>
              <a:rPr lang="en-US" sz="2000" i="1">
                <a:solidFill>
                  <a:srgbClr val="0000FF"/>
                </a:solidFill>
              </a:rPr>
              <a:t> </a:t>
            </a:r>
            <a:r>
              <a:rPr lang="en-US" sz="2000" i="1" smtClean="0">
                <a:solidFill>
                  <a:srgbClr val="0000FF"/>
                </a:solidFill>
              </a:rPr>
              <a:t>bảng).</a:t>
            </a:r>
            <a:endParaRPr lang="en-US" sz="2000" i="1" dirty="0">
              <a:solidFill>
                <a:srgbClr val="0000FF"/>
              </a:solidFill>
            </a:endParaRPr>
          </a:p>
          <a:p>
            <a:r>
              <a:rPr lang="en-US" sz="2000" dirty="0"/>
              <a:t>K</a:t>
            </a:r>
            <a:r>
              <a:rPr lang="en-US" sz="2000" baseline="-25000" dirty="0" smtClean="0">
                <a:sym typeface="Symbol"/>
              </a:rPr>
              <a:t> </a:t>
            </a:r>
            <a:r>
              <a:rPr lang="en-US" sz="2000" dirty="0" smtClean="0"/>
              <a:t>-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số</a:t>
            </a:r>
            <a:r>
              <a:rPr lang="en-US" sz="2000" dirty="0"/>
              <a:t> </a:t>
            </a:r>
            <a:r>
              <a:rPr lang="en-US" sz="2000" dirty="0" err="1"/>
              <a:t>tập</a:t>
            </a:r>
            <a:r>
              <a:rPr lang="en-US" sz="2000" dirty="0"/>
              <a:t> </a:t>
            </a:r>
            <a:r>
              <a:rPr lang="en-US" sz="2000" dirty="0" err="1"/>
              <a:t>trung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,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ngoài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đổi</a:t>
            </a:r>
            <a:r>
              <a:rPr lang="en-US" sz="2000" dirty="0"/>
              <a:t> </a:t>
            </a:r>
            <a:r>
              <a:rPr lang="en-US" sz="2000" dirty="0" err="1"/>
              <a:t>thì</a:t>
            </a:r>
            <a:r>
              <a:rPr lang="en-US" sz="2000" dirty="0"/>
              <a:t> </a:t>
            </a:r>
            <a:r>
              <a:rPr lang="en-US" sz="2000" dirty="0">
                <a:solidFill>
                  <a:srgbClr val="0000FF"/>
                </a:solidFill>
              </a:rPr>
              <a:t>K</a:t>
            </a:r>
            <a:r>
              <a:rPr lang="en-US" sz="2000" baseline="-25000" dirty="0">
                <a:solidFill>
                  <a:srgbClr val="0000FF"/>
                </a:solidFill>
                <a:sym typeface="Symbol"/>
              </a:rPr>
              <a:t></a:t>
            </a:r>
            <a:r>
              <a:rPr lang="en-US" sz="2000" dirty="0">
                <a:solidFill>
                  <a:srgbClr val="0000FF"/>
                </a:solidFill>
              </a:rPr>
              <a:t>=1</a:t>
            </a:r>
            <a:r>
              <a:rPr lang="en-US" sz="2000" dirty="0"/>
              <a:t>;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ngoài</a:t>
            </a:r>
            <a:r>
              <a:rPr lang="en-US" sz="2000" dirty="0"/>
              <a:t> </a:t>
            </a:r>
            <a:r>
              <a:rPr lang="en-US" sz="2000" dirty="0" err="1"/>
              <a:t>thay</a:t>
            </a:r>
            <a:r>
              <a:rPr lang="en-US" sz="2000" dirty="0"/>
              <a:t> </a:t>
            </a:r>
            <a:r>
              <a:rPr lang="en-US" sz="2000" dirty="0" err="1"/>
              <a:t>đổi</a:t>
            </a:r>
            <a:r>
              <a:rPr lang="en-US" sz="2000" dirty="0"/>
              <a:t> </a:t>
            </a:r>
            <a:r>
              <a:rPr lang="en-US" sz="2000" dirty="0" err="1"/>
              <a:t>thì</a:t>
            </a:r>
            <a:r>
              <a:rPr lang="en-US" sz="2000" dirty="0"/>
              <a:t> </a:t>
            </a:r>
            <a:r>
              <a:rPr lang="en-US" sz="2000" dirty="0">
                <a:solidFill>
                  <a:srgbClr val="0000FF"/>
                </a:solidFill>
              </a:rPr>
              <a:t>K</a:t>
            </a:r>
            <a:r>
              <a:rPr lang="en-US" sz="2000" baseline="-25000" dirty="0">
                <a:solidFill>
                  <a:srgbClr val="0000FF"/>
                </a:solidFill>
                <a:sym typeface="Symbol"/>
              </a:rPr>
              <a:t></a:t>
            </a:r>
            <a:r>
              <a:rPr lang="en-US" sz="2000" dirty="0">
                <a:solidFill>
                  <a:srgbClr val="0000FF"/>
                </a:solidFill>
              </a:rPr>
              <a:t> =1,06÷1,2</a:t>
            </a:r>
            <a:r>
              <a:rPr lang="en-US" sz="2000" dirty="0"/>
              <a:t>. </a:t>
            </a:r>
            <a:r>
              <a:rPr lang="en-US" sz="2000" dirty="0" err="1"/>
              <a:t>Giá</a:t>
            </a:r>
            <a:r>
              <a:rPr lang="en-US" sz="2000" dirty="0"/>
              <a:t> </a:t>
            </a:r>
            <a:r>
              <a:rPr lang="en-US" sz="2000" dirty="0" err="1"/>
              <a:t>trị</a:t>
            </a:r>
            <a:r>
              <a:rPr lang="en-US" sz="2000" dirty="0"/>
              <a:t> K</a:t>
            </a:r>
            <a:r>
              <a:rPr lang="en-US" sz="2000" baseline="-25000" dirty="0">
                <a:sym typeface="Symbol"/>
              </a:rPr>
              <a:t></a:t>
            </a:r>
            <a:r>
              <a:rPr lang="en-US" sz="2000" dirty="0"/>
              <a:t>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q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nhỏ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z</a:t>
            </a:r>
            <a:r>
              <a:rPr lang="en-US" sz="2000" baseline="-25000" dirty="0"/>
              <a:t>2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912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3" grpId="0"/>
      <p:bldP spid="16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10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4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 SUẤT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0" y="986135"/>
            <a:ext cx="678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+mj-lt"/>
                <a:ea typeface="Calibri" panose="020F0502020204030204" pitchFamily="34" charset="0"/>
              </a:rPr>
              <a:t>Hiệu suất bộ truyền trục vít khi trục vít dẫn động </a:t>
            </a:r>
            <a:endParaRPr lang="en-US" sz="2400">
              <a:latin typeface="+mj-lt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8537284"/>
              </p:ext>
            </p:extLst>
          </p:nvPr>
        </p:nvGraphicFramePr>
        <p:xfrm>
          <a:off x="3243263" y="1538288"/>
          <a:ext cx="1819275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12" name="Equation" r:id="rId4" imgW="850680" imgH="419040" progId="Equation.DSMT4">
                  <p:embed/>
                </p:oleObj>
              </mc:Choice>
              <mc:Fallback>
                <p:oleObj name="Equation" r:id="rId4" imgW="850680" imgH="419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3263" y="1538288"/>
                        <a:ext cx="1819275" cy="900112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954430"/>
              </p:ext>
            </p:extLst>
          </p:nvPr>
        </p:nvGraphicFramePr>
        <p:xfrm>
          <a:off x="3228975" y="4419600"/>
          <a:ext cx="17129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13" name="Equation" r:id="rId6" imgW="787320" imgH="203040" progId="Equation.DSMT4">
                  <p:embed/>
                </p:oleObj>
              </mc:Choice>
              <mc:Fallback>
                <p:oleObj name="Equation" r:id="rId6" imgW="787320" imgH="2030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8975" y="4419600"/>
                        <a:ext cx="1712913" cy="43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28600" y="4420713"/>
            <a:ext cx="32718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mtClean="0">
                <a:solidFill>
                  <a:srgbClr val="0000FF"/>
                </a:solidFill>
              </a:rPr>
              <a:t>Góc ma sát thay thế</a:t>
            </a:r>
            <a:endParaRPr lang="en-US" sz="2200">
              <a:solidFill>
                <a:srgbClr val="0000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4903113"/>
            <a:ext cx="8077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Hệ số ma sát </a:t>
            </a:r>
            <a:r>
              <a:rPr lang="en-US" sz="220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thay</a:t>
            </a:r>
            <a:r>
              <a:rPr lang="en-US" sz="200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en-US" sz="2000" smtClean="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thế </a:t>
            </a:r>
            <a:r>
              <a:rPr lang="en-US" sz="2000" i="1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f</a:t>
            </a:r>
            <a:r>
              <a:rPr lang="en-US" sz="2000" i="1" smtClean="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’</a:t>
            </a:r>
            <a:endParaRPr lang="en-US" sz="200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8200" y="2662535"/>
            <a:ext cx="72376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/>
              <a:t>Khi kể đến mất mát công suất do khuấy dầu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166290"/>
              </p:ext>
            </p:extLst>
          </p:nvPr>
        </p:nvGraphicFramePr>
        <p:xfrm>
          <a:off x="3243263" y="3214688"/>
          <a:ext cx="3408362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14" name="Equation" r:id="rId8" imgW="1587240" imgH="419040" progId="Equation.DSMT4">
                  <p:embed/>
                </p:oleObj>
              </mc:Choice>
              <mc:Fallback>
                <p:oleObj name="Equation" r:id="rId8" imgW="158724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43263" y="3214688"/>
                        <a:ext cx="3408362" cy="900112"/>
                      </a:xfrm>
                      <a:prstGeom prst="rect">
                        <a:avLst/>
                      </a:prstGeom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15909"/>
              </p:ext>
            </p:extLst>
          </p:nvPr>
        </p:nvGraphicFramePr>
        <p:xfrm>
          <a:off x="559687" y="5623769"/>
          <a:ext cx="1398400" cy="82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15" name="Equation" r:id="rId10" imgW="723586" imgH="431613" progId="Equation.DSMT4">
                  <p:embed/>
                </p:oleObj>
              </mc:Choice>
              <mc:Fallback>
                <p:oleObj name="Equation" r:id="rId10" imgW="723586" imgH="43161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687" y="5623769"/>
                        <a:ext cx="1398400" cy="828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5121674"/>
              </p:ext>
            </p:extLst>
          </p:nvPr>
        </p:nvGraphicFramePr>
        <p:xfrm>
          <a:off x="5334000" y="5710087"/>
          <a:ext cx="1251200" cy="82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16" name="Equation" r:id="rId12" imgW="647640" imgH="431640" progId="Equation.DSMT4">
                  <p:embed/>
                </p:oleObj>
              </mc:Choice>
              <mc:Fallback>
                <p:oleObj name="Equation" r:id="rId12" imgW="647640" imgH="43164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5710087"/>
                        <a:ext cx="1251200" cy="828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060575" y="5537537"/>
            <a:ext cx="26638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Trục vít làm bằng thép, bánh vít làm bằng đồng thanh</a:t>
            </a:r>
            <a:endParaRPr lang="en-US" sz="200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124" y="5613737"/>
            <a:ext cx="22858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Trục vít làm bằng thép, bánh vít làm bằng gang</a:t>
            </a:r>
            <a:endParaRPr lang="en-US" sz="2000">
              <a:solidFill>
                <a:srgbClr val="0000FF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4565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1" grpId="0"/>
      <p:bldP spid="17" grpId="0"/>
      <p:bldP spid="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10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4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 SUẤT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4400" y="1138535"/>
            <a:ext cx="5347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latin typeface="+mj-lt"/>
                <a:ea typeface="Calibri" panose="020F0502020204030204" pitchFamily="34" charset="0"/>
              </a:rPr>
              <a:t>Khi tính toán sơ bộ </a:t>
            </a:r>
            <a:r>
              <a:rPr lang="en-US" sz="2400" smtClean="0">
                <a:latin typeface="+mj-lt"/>
                <a:ea typeface="Calibri" panose="020F0502020204030204" pitchFamily="34" charset="0"/>
              </a:rPr>
              <a:t>(chưa </a:t>
            </a:r>
            <a:r>
              <a:rPr lang="en-US" sz="2400">
                <a:latin typeface="+mj-lt"/>
                <a:ea typeface="Calibri" panose="020F0502020204030204" pitchFamily="34" charset="0"/>
              </a:rPr>
              <a:t>biết </a:t>
            </a:r>
            <a:r>
              <a:rPr lang="en-US" sz="2400" i="1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v</a:t>
            </a:r>
            <a:r>
              <a:rPr lang="en-US" sz="2400" i="1" baseline="-2500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s</a:t>
            </a:r>
            <a:r>
              <a:rPr lang="en-US" sz="2400">
                <a:latin typeface="+mj-lt"/>
                <a:ea typeface="Calibri" panose="020F0502020204030204" pitchFamily="34" charset="0"/>
              </a:rPr>
              <a:t> và </a:t>
            </a:r>
            <a:r>
              <a:rPr lang="en-US" sz="2400" i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γ</a:t>
            </a:r>
            <a:r>
              <a:rPr lang="en-US" sz="2400" smtClean="0">
                <a:latin typeface="+mj-lt"/>
                <a:ea typeface="Calibri" panose="020F0502020204030204" pitchFamily="34" charset="0"/>
              </a:rPr>
              <a:t>)</a:t>
            </a:r>
            <a:endParaRPr lang="en-US" sz="2400">
              <a:latin typeface="+mj-lt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0541816"/>
              </p:ext>
            </p:extLst>
          </p:nvPr>
        </p:nvGraphicFramePr>
        <p:xfrm>
          <a:off x="1948974" y="2027400"/>
          <a:ext cx="2086241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21" name="Equation" r:id="rId4" imgW="1028254" imgH="393529" progId="Equation.DSMT4">
                  <p:embed/>
                </p:oleObj>
              </mc:Choice>
              <mc:Fallback>
                <p:oleObj name="Equation" r:id="rId4" imgW="1028254" imgH="393529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974" y="2027400"/>
                        <a:ext cx="2086241" cy="7920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0304477"/>
              </p:ext>
            </p:extLst>
          </p:nvPr>
        </p:nvGraphicFramePr>
        <p:xfrm>
          <a:off x="5301774" y="2027400"/>
          <a:ext cx="2546826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22" name="Equation" r:id="rId6" imgW="1562100" imgH="482600" progId="Equation.DSMT4">
                  <p:embed/>
                </p:oleObj>
              </mc:Choice>
              <mc:Fallback>
                <p:oleObj name="Equation" r:id="rId6" imgW="1562100" imgH="482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1774" y="2027400"/>
                        <a:ext cx="2546826" cy="7920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8"/>
          <p:cNvSpPr/>
          <p:nvPr/>
        </p:nvSpPr>
        <p:spPr>
          <a:xfrm>
            <a:off x="900952" y="3500735"/>
            <a:ext cx="73286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+mj-lt"/>
                <a:ea typeface="Calibri" panose="020F0502020204030204" pitchFamily="34" charset="0"/>
              </a:rPr>
              <a:t>Hiệu suất bộ truyền trục vít khi bánh vít dẫn động </a:t>
            </a:r>
            <a:endParaRPr lang="en-US" sz="2400">
              <a:latin typeface="+mj-lt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3423334"/>
              </p:ext>
            </p:extLst>
          </p:nvPr>
        </p:nvGraphicFramePr>
        <p:xfrm>
          <a:off x="3622675" y="4389438"/>
          <a:ext cx="160337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23" name="Equation" r:id="rId8" imgW="850680" imgH="419040" progId="Equation.DSMT4">
                  <p:embed/>
                </p:oleObj>
              </mc:Choice>
              <mc:Fallback>
                <p:oleObj name="Equation" r:id="rId8" imgW="850680" imgH="4190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675" y="4389438"/>
                        <a:ext cx="1603375" cy="792162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931092" y="5710535"/>
            <a:ext cx="65213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Nếu</a:t>
            </a:r>
            <a:r>
              <a:rPr kumimoji="0" lang="en-US" altLang="en-US" sz="2400" b="0" i="0" u="none" strike="noStrike" cap="none" normalizeH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i="1" smtClean="0">
                <a:solidFill>
                  <a:srgbClr val="0000FF"/>
                </a:solidFill>
                <a:latin typeface="Symbol" panose="05050102010706020507" pitchFamily="18" charset="2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US" altLang="en-US" sz="2400" i="1" smtClean="0">
                <a:solidFill>
                  <a:srgbClr val="0000FF"/>
                </a:solidFill>
                <a:latin typeface="Symbol" panose="05050102010706020507" pitchFamily="18" charset="2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</a:t>
            </a:r>
            <a:r>
              <a:rPr lang="en-US" altLang="en-US" sz="2400" i="1" smtClean="0">
                <a:solidFill>
                  <a:srgbClr val="0000FF"/>
                </a:solidFill>
                <a:latin typeface="Symbol" panose="05050102010706020507" pitchFamily="18" charset="2"/>
                <a:ea typeface="Calibri" panose="020F0502020204030204" pitchFamily="34" charset="0"/>
                <a:cs typeface="Times New Roman" panose="02020603050405020304" pitchFamily="18" charset="0"/>
              </a:rPr>
              <a:t> j 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thì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1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</a:t>
            </a:r>
            <a:r>
              <a:rPr kumimoji="0" lang="en-US" altLang="en-US" sz="2400" b="0" i="1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≤0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 </a:t>
            </a:r>
            <a:r>
              <a:rPr kumimoji="0" lang="en-US" altLang="en-US" sz="24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bộ truyền trục vít tự hãm. </a:t>
            </a:r>
            <a:endParaRPr kumimoji="0" lang="en-US" altLang="en-US" sz="2400" b="0" i="0" u="none" strike="noStrike" cap="none" normalizeH="0" baseline="0" smtClean="0">
              <a:ln>
                <a:noFill/>
              </a:ln>
              <a:solidFill>
                <a:srgbClr val="0000FF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8283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9432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 DẠNG HỎNG VÀ CHỈ TIÊU TÍNH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dạng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hỏng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1676400"/>
            <a:ext cx="8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dirty="0" err="1">
                <a:solidFill>
                  <a:srgbClr val="0000FF"/>
                </a:solidFill>
              </a:rPr>
              <a:t>Hiện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tượng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dính</a:t>
            </a:r>
            <a:r>
              <a:rPr lang="en-US" sz="2400" b="1" dirty="0">
                <a:solidFill>
                  <a:srgbClr val="0000FF"/>
                </a:solidFill>
              </a:rPr>
              <a:t>: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hạt</a:t>
            </a:r>
            <a:r>
              <a:rPr lang="en-US" sz="2400" dirty="0"/>
              <a:t> (</a:t>
            </a:r>
            <a:r>
              <a:rPr lang="en-US" sz="2400" dirty="0" err="1"/>
              <a:t>mảng</a:t>
            </a:r>
            <a:r>
              <a:rPr lang="en-US" sz="2400" dirty="0"/>
              <a:t>)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đứt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dính</a:t>
            </a:r>
            <a:r>
              <a:rPr lang="en-US" sz="2400" dirty="0"/>
              <a:t> </a:t>
            </a:r>
            <a:r>
              <a:rPr lang="en-US" sz="2400" dirty="0" err="1"/>
              <a:t>chặt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ren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(</a:t>
            </a:r>
            <a:r>
              <a:rPr lang="en-US" sz="2400" dirty="0" err="1"/>
              <a:t>ren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rắn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), </a:t>
            </a:r>
            <a:r>
              <a:rPr lang="en-US" sz="2400" dirty="0" err="1"/>
              <a:t>khiến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ren</a:t>
            </a:r>
            <a:r>
              <a:rPr lang="en-US" sz="2400" dirty="0"/>
              <a:t> </a:t>
            </a: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</a:t>
            </a:r>
            <a:r>
              <a:rPr lang="en-US" sz="2400" dirty="0" err="1"/>
              <a:t>trở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sần</a:t>
            </a:r>
            <a:r>
              <a:rPr lang="en-US" sz="2400" dirty="0"/>
              <a:t> </a:t>
            </a:r>
            <a:r>
              <a:rPr lang="en-US" sz="2400" dirty="0" err="1"/>
              <a:t>sùi</a:t>
            </a:r>
            <a:r>
              <a:rPr lang="en-US" sz="2400" dirty="0"/>
              <a:t>,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mài</a:t>
            </a:r>
            <a:r>
              <a:rPr lang="en-US" sz="2400" dirty="0"/>
              <a:t> </a:t>
            </a:r>
            <a:r>
              <a:rPr lang="en-US" sz="2400" dirty="0" err="1"/>
              <a:t>mòn</a:t>
            </a:r>
            <a:r>
              <a:rPr lang="en-US" sz="2400" dirty="0"/>
              <a:t> </a:t>
            </a:r>
            <a:r>
              <a:rPr lang="en-US" sz="2400" dirty="0" err="1"/>
              <a:t>nhanh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00" y="3505200"/>
            <a:ext cx="8000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dirty="0" err="1">
                <a:solidFill>
                  <a:srgbClr val="0000FF"/>
                </a:solidFill>
              </a:rPr>
              <a:t>Mòn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bề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mặt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răng</a:t>
            </a:r>
            <a:r>
              <a:rPr lang="en-US" sz="2400" b="1" dirty="0">
                <a:solidFill>
                  <a:srgbClr val="0000FF"/>
                </a:solidFill>
              </a:rPr>
              <a:t>: </a:t>
            </a:r>
            <a:r>
              <a:rPr lang="en-US" sz="2400" dirty="0"/>
              <a:t>do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tượng</a:t>
            </a:r>
            <a:r>
              <a:rPr lang="en-US" sz="2400" dirty="0"/>
              <a:t> </a:t>
            </a:r>
            <a:r>
              <a:rPr lang="en-US" sz="2400" dirty="0" err="1"/>
              <a:t>trượt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bề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xúc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 </a:t>
            </a:r>
            <a:r>
              <a:rPr lang="en-US" sz="2400" dirty="0" err="1"/>
              <a:t>tuổi</a:t>
            </a:r>
            <a:r>
              <a:rPr lang="en-US" sz="2400" dirty="0"/>
              <a:t> </a:t>
            </a:r>
            <a:r>
              <a:rPr lang="en-US" sz="2400" dirty="0" err="1"/>
              <a:t>thọ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chính</a:t>
            </a:r>
            <a:r>
              <a:rPr lang="en-US" sz="2400" dirty="0"/>
              <a:t> </a:t>
            </a:r>
            <a:r>
              <a:rPr lang="en-US" sz="2400" dirty="0" err="1"/>
              <a:t>xác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.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</a:t>
            </a:r>
            <a:r>
              <a:rPr lang="en-US" sz="2400" dirty="0" err="1"/>
              <a:t>mòn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gãy</a:t>
            </a:r>
            <a:r>
              <a:rPr lang="en-US" sz="2400" dirty="0"/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201" y="5029200"/>
            <a:ext cx="8000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dirty="0" err="1">
                <a:solidFill>
                  <a:srgbClr val="0000FF"/>
                </a:solidFill>
              </a:rPr>
              <a:t>Tróc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rổ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bề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mặt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răng</a:t>
            </a:r>
            <a:r>
              <a:rPr lang="en-US" sz="2400" b="1" dirty="0">
                <a:solidFill>
                  <a:srgbClr val="0000FF"/>
                </a:solidFill>
              </a:rPr>
              <a:t>: </a:t>
            </a:r>
            <a:r>
              <a:rPr lang="en-US" sz="2400" dirty="0" err="1"/>
              <a:t>xảy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chủ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ở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chống</a:t>
            </a:r>
            <a:r>
              <a:rPr lang="en-US" sz="2400" dirty="0"/>
              <a:t> </a:t>
            </a:r>
            <a:r>
              <a:rPr lang="en-US" sz="2400" dirty="0" err="1"/>
              <a:t>dính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(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thanh</a:t>
            </a:r>
            <a:r>
              <a:rPr lang="en-US" sz="2400" dirty="0"/>
              <a:t>).</a:t>
            </a:r>
          </a:p>
        </p:txBody>
      </p:sp>
      <p:pic>
        <p:nvPicPr>
          <p:cNvPr id="112642" name="Picture 2" descr="C:\Users\NN\Desktop\g_0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467828"/>
            <a:ext cx="3235266" cy="279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6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9432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 DẠNG HỎNG VÀ CHỈ TIÊU TÍNH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tiêu</a:t>
            </a:r>
            <a:r>
              <a:rPr lang="en-US" sz="2800" b="1" dirty="0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endParaRPr lang="en-US" sz="2800" dirty="0">
              <a:effectLst>
                <a:glow>
                  <a:srgbClr val="000000"/>
                </a:glow>
                <a:reflection stA="0" endPos="0" fadeDir="0" sx="0" sy="0"/>
              </a:effectLst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30225" y="4343400"/>
            <a:ext cx="3763963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500" i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(</a:t>
            </a:r>
            <a:r>
              <a:rPr lang="en-US" sz="2500" i="1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Tránh</a:t>
            </a:r>
            <a:r>
              <a:rPr lang="en-US" sz="2500" i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500" i="1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hiện</a:t>
            </a:r>
            <a:r>
              <a:rPr lang="en-US" sz="2500" i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500" i="1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tượng</a:t>
            </a:r>
            <a:r>
              <a:rPr lang="en-US" sz="2500" i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500" i="1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dính</a:t>
            </a:r>
            <a:r>
              <a:rPr lang="en-US" sz="2500" i="1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)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024438" y="4343400"/>
            <a:ext cx="4043362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5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(Tránh mòn gây gãy răng)</a:t>
            </a:r>
          </a:p>
        </p:txBody>
      </p:sp>
      <p:sp>
        <p:nvSpPr>
          <p:cNvPr id="10" name="AutoShape 12"/>
          <p:cNvSpPr>
            <a:spLocks noChangeArrowheads="1"/>
          </p:cNvSpPr>
          <p:nvPr/>
        </p:nvSpPr>
        <p:spPr bwMode="auto">
          <a:xfrm>
            <a:off x="269875" y="3340100"/>
            <a:ext cx="4189413" cy="676275"/>
          </a:xfrm>
          <a:prstGeom prst="bevel">
            <a:avLst>
              <a:gd name="adj" fmla="val 12500"/>
            </a:avLst>
          </a:prstGeom>
          <a:solidFill>
            <a:srgbClr val="3333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vi-VN" sz="2400" b="1" dirty="0">
                <a:solidFill>
                  <a:schemeClr val="bg1"/>
                </a:solidFill>
              </a:rPr>
              <a:t>Tính theo độ bền tiếp xúc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4805363" y="3340100"/>
            <a:ext cx="4262437" cy="676275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vi-VN" sz="2400" b="1" dirty="0">
                <a:solidFill>
                  <a:schemeClr val="bg1"/>
                </a:solidFill>
              </a:rPr>
              <a:t>Tính theo độ bền </a:t>
            </a:r>
            <a:r>
              <a:rPr lang="en-US" sz="2400" b="1" dirty="0" err="1" smtClean="0">
                <a:solidFill>
                  <a:schemeClr val="bg1"/>
                </a:solidFill>
              </a:rPr>
              <a:t>uốn</a:t>
            </a:r>
            <a:endParaRPr lang="vi-VN" sz="2400" b="1" dirty="0">
              <a:solidFill>
                <a:schemeClr val="bg1"/>
              </a:solidFill>
            </a:endParaRP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1885950" y="1447800"/>
            <a:ext cx="5638800" cy="91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600" b="1" dirty="0"/>
              <a:t>CHỈ TIÊU TÍNH</a:t>
            </a:r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2232024" y="2251075"/>
            <a:ext cx="2443163" cy="882650"/>
          </a:xfrm>
          <a:prstGeom prst="line">
            <a:avLst/>
          </a:prstGeom>
          <a:noFill/>
          <a:ln w="50800">
            <a:solidFill>
              <a:srgbClr val="0000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>
            <a:off x="4676563" y="2255232"/>
            <a:ext cx="2486237" cy="878493"/>
          </a:xfrm>
          <a:prstGeom prst="line">
            <a:avLst/>
          </a:prstGeom>
          <a:noFill/>
          <a:ln w="50800">
            <a:solidFill>
              <a:srgbClr val="0000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9875" y="5105400"/>
            <a:ext cx="88741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>
                <a:latin typeface="+mj-lt"/>
                <a:ea typeface="Calibri" panose="020F0502020204030204" pitchFamily="34" charset="0"/>
              </a:rPr>
              <a:t>Bộ truyền trục vít được tính toán chủ yếu theo độ bền tiếp xúc, kiểm tra theo độ bền uốn. </a:t>
            </a:r>
            <a:r>
              <a:rPr lang="en-US" sz="2000" i="1" smtClean="0">
                <a:latin typeface="+mj-lt"/>
                <a:ea typeface="Calibri" panose="020F0502020204030204" pitchFamily="34" charset="0"/>
              </a:rPr>
              <a:t>Chỉ khi </a:t>
            </a:r>
            <a:r>
              <a:rPr lang="en-US" sz="2000" i="1">
                <a:latin typeface="+mj-lt"/>
                <a:ea typeface="Calibri" panose="020F0502020204030204" pitchFamily="34" charset="0"/>
              </a:rPr>
              <a:t>bánh vít có số răng lớn (z</a:t>
            </a:r>
            <a:r>
              <a:rPr lang="en-US" sz="2000" i="1" baseline="-25000">
                <a:latin typeface="+mj-lt"/>
                <a:ea typeface="Calibri" panose="020F0502020204030204" pitchFamily="34" charset="0"/>
              </a:rPr>
              <a:t>2</a:t>
            </a:r>
            <a:r>
              <a:rPr lang="en-US" sz="2000" i="1">
                <a:latin typeface="+mj-lt"/>
                <a:ea typeface="Calibri" panose="020F0502020204030204" pitchFamily="34" charset="0"/>
              </a:rPr>
              <a:t>&gt;100) và modul nhỏ, hoặc các bộ truyền quay </a:t>
            </a:r>
            <a:r>
              <a:rPr lang="en-US" sz="2000" i="1" smtClean="0">
                <a:latin typeface="+mj-lt"/>
                <a:ea typeface="Calibri" panose="020F0502020204030204" pitchFamily="34" charset="0"/>
              </a:rPr>
              <a:t>bằng tay </a:t>
            </a:r>
            <a:r>
              <a:rPr lang="en-US" sz="2000" i="1">
                <a:latin typeface="+mj-lt"/>
                <a:ea typeface="Calibri" panose="020F0502020204030204" pitchFamily="34" charset="0"/>
              </a:rPr>
              <a:t>thì tính theo độ bền uốn là chủ yếu.</a:t>
            </a:r>
            <a:endParaRPr lang="en-US" sz="20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5353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9" grpId="0"/>
      <p:bldP spid="10" grpId="0" animBg="1"/>
      <p:bldP spid="11" grpId="0" animBg="1"/>
      <p:bldP spid="12" grpId="0"/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168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6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 LIỆU CHẾ TẠO TRỤC VÍT, BÁNH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447800"/>
            <a:ext cx="69342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Trục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endParaRPr lang="en-US" sz="2400" dirty="0"/>
          </a:p>
          <a:p>
            <a:pPr marL="723900" lvl="0" indent="-279400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/>
              <a:t>Thép</a:t>
            </a:r>
            <a:r>
              <a:rPr lang="en-US" sz="2400" dirty="0"/>
              <a:t> C45: </a:t>
            </a:r>
            <a:r>
              <a:rPr lang="en-US" sz="2400" dirty="0" err="1"/>
              <a:t>tôi</a:t>
            </a:r>
            <a:r>
              <a:rPr lang="en-US" sz="2400" dirty="0"/>
              <a:t> </a:t>
            </a:r>
            <a:r>
              <a:rPr lang="en-US" sz="2400" dirty="0" err="1"/>
              <a:t>bề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rắn</a:t>
            </a:r>
            <a:r>
              <a:rPr lang="en-US" sz="2400" dirty="0"/>
              <a:t> 40÷48HRC.</a:t>
            </a:r>
          </a:p>
          <a:p>
            <a:pPr marL="723900" lvl="0" indent="-279400">
              <a:lnSpc>
                <a:spcPct val="150000"/>
              </a:lnSpc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/>
              <a:t>Thép</a:t>
            </a:r>
            <a:r>
              <a:rPr lang="en-US" sz="2400" dirty="0"/>
              <a:t> 20, 15: </a:t>
            </a:r>
            <a:r>
              <a:rPr lang="en-US" sz="2400" dirty="0" err="1"/>
              <a:t>thấm</a:t>
            </a:r>
            <a:r>
              <a:rPr lang="en-US" sz="2400" dirty="0"/>
              <a:t> than.</a:t>
            </a:r>
          </a:p>
          <a:p>
            <a:pPr marL="285750" lvl="0" indent="-285750">
              <a:lnSpc>
                <a:spcPct val="150000"/>
              </a:lnSpc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endParaRPr lang="en-US" sz="2400" dirty="0"/>
          </a:p>
          <a:p>
            <a:pPr marL="723900" lvl="0" indent="-279400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v</a:t>
            </a:r>
            <a:r>
              <a:rPr lang="en-US" sz="2400" baseline="-25000" dirty="0" err="1"/>
              <a:t>s</a:t>
            </a:r>
            <a:r>
              <a:rPr lang="en-US" sz="2400" dirty="0"/>
              <a:t>&gt;5</a:t>
            </a:r>
            <a:r>
              <a:rPr lang="en-US" sz="2400" i="1" dirty="0"/>
              <a:t>m/s</a:t>
            </a:r>
            <a:r>
              <a:rPr lang="en-US" sz="2400" dirty="0"/>
              <a:t>: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thanh</a:t>
            </a:r>
            <a:r>
              <a:rPr lang="en-US" sz="2400" dirty="0"/>
              <a:t> </a:t>
            </a:r>
            <a:r>
              <a:rPr lang="en-US" sz="2400" dirty="0" err="1"/>
              <a:t>thiếc</a:t>
            </a:r>
            <a:r>
              <a:rPr lang="en-US" sz="2400" dirty="0"/>
              <a:t>.</a:t>
            </a:r>
          </a:p>
          <a:p>
            <a:pPr marL="723900" lvl="0" indent="-279400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/>
              <a:t>Nếu</a:t>
            </a:r>
            <a:r>
              <a:rPr lang="en-US" sz="2400" dirty="0"/>
              <a:t> 2&lt;</a:t>
            </a:r>
            <a:r>
              <a:rPr lang="en-US" sz="2400" dirty="0" err="1"/>
              <a:t>v</a:t>
            </a:r>
            <a:r>
              <a:rPr lang="en-US" sz="2400" baseline="-25000" dirty="0" err="1"/>
              <a:t>s</a:t>
            </a:r>
            <a:r>
              <a:rPr lang="en-US" sz="2400" dirty="0"/>
              <a:t>&lt;5</a:t>
            </a:r>
            <a:r>
              <a:rPr lang="en-US" sz="2400" i="1" dirty="0"/>
              <a:t>m/s</a:t>
            </a:r>
            <a:r>
              <a:rPr lang="en-US" sz="2400" dirty="0"/>
              <a:t>: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thanh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thiếc</a:t>
            </a:r>
            <a:r>
              <a:rPr lang="en-US" sz="2400" dirty="0"/>
              <a:t>.</a:t>
            </a:r>
          </a:p>
          <a:p>
            <a:pPr marL="723900" lvl="0" indent="-2794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v</a:t>
            </a:r>
            <a:r>
              <a:rPr lang="en-US" sz="2400" baseline="-25000" dirty="0" err="1"/>
              <a:t>s</a:t>
            </a:r>
            <a:r>
              <a:rPr lang="en-US" sz="2400" dirty="0"/>
              <a:t>&lt;2</a:t>
            </a:r>
            <a:r>
              <a:rPr lang="en-US" sz="2400" i="1" dirty="0"/>
              <a:t>m/s</a:t>
            </a:r>
            <a:r>
              <a:rPr lang="en-US" sz="2400" dirty="0"/>
              <a:t>: gang </a:t>
            </a:r>
            <a:r>
              <a:rPr lang="en-US" sz="2400" dirty="0" err="1"/>
              <a:t>xám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gang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780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/>
              <a:defRPr/>
            </a:pP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Ứng</a:t>
            </a:r>
            <a:r>
              <a:rPr lang="en-US" sz="2800" b="1" dirty="0" smtClean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err="1">
                <a:solidFill>
                  <a:srgbClr val="3333CC"/>
                </a:solidFill>
                <a:cs typeface="+mn-cs"/>
                <a:sym typeface="Symbol" pitchFamily="18" charset="2"/>
              </a:rPr>
              <a:t>cho</a:t>
            </a:r>
            <a:r>
              <a:rPr lang="en-US" sz="2800" b="1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phép (sinh viên tự đọc)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762000" y="1600200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Ứng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tiếp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xúc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cho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phép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sp>
        <p:nvSpPr>
          <p:cNvPr id="8" name="Text Box 27"/>
          <p:cNvSpPr txBox="1">
            <a:spLocks noChangeArrowheads="1"/>
          </p:cNvSpPr>
          <p:nvPr/>
        </p:nvSpPr>
        <p:spPr bwMode="auto">
          <a:xfrm>
            <a:off x="914401" y="2133600"/>
            <a:ext cx="7920038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lnSpc>
                <a:spcPct val="120000"/>
              </a:lnSpc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altLang="ko-KR" dirty="0" err="1">
                <a:latin typeface="+mn-lt"/>
              </a:rPr>
              <a:t>Bánh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vít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có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răng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chế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tạo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từ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đồng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thanh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thiếc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 smtClean="0">
                <a:latin typeface="+mn-lt"/>
              </a:rPr>
              <a:t>(</a:t>
            </a:r>
            <a:r>
              <a:rPr lang="ko-KR" altLang="en-US" i="1" dirty="0">
                <a:latin typeface="+mn-lt"/>
                <a:sym typeface="Symbol"/>
              </a:rPr>
              <a:t></a:t>
            </a:r>
            <a:r>
              <a:rPr lang="en-US" altLang="ko-KR" i="1" baseline="-25000" dirty="0" smtClean="0">
                <a:latin typeface="+mn-lt"/>
              </a:rPr>
              <a:t>b</a:t>
            </a:r>
            <a:r>
              <a:rPr lang="ko-KR" altLang="en-US" i="1" dirty="0" smtClean="0">
                <a:latin typeface="+mn-lt"/>
              </a:rPr>
              <a:t> </a:t>
            </a:r>
            <a:r>
              <a:rPr lang="en-US" altLang="ko-KR" i="1" dirty="0">
                <a:latin typeface="+mn-lt"/>
              </a:rPr>
              <a:t>&lt; 300 </a:t>
            </a:r>
            <a:r>
              <a:rPr lang="en-US" altLang="ko-KR" i="1" dirty="0" err="1" smtClean="0">
                <a:latin typeface="+mn-lt"/>
              </a:rPr>
              <a:t>MPa</a:t>
            </a:r>
            <a:r>
              <a:rPr lang="en-US" altLang="ko-KR" i="1" dirty="0">
                <a:latin typeface="+mn-lt"/>
              </a:rPr>
              <a:t>):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ứng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suất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tiếp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xúc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cho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phép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chọn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theo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điều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kiện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chống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tróc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rỗ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bề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mặt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răng</a:t>
            </a:r>
            <a:r>
              <a:rPr kumimoji="0" lang="en-US" altLang="ko-KR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.</a:t>
            </a:r>
            <a:endParaRPr kumimoji="0" lang="en-US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Batang" pitchFamily="18" charset="-127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3515929"/>
              </p:ext>
            </p:extLst>
          </p:nvPr>
        </p:nvGraphicFramePr>
        <p:xfrm>
          <a:off x="2921000" y="3917950"/>
          <a:ext cx="4338638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444" name="Equation" r:id="rId3" imgW="1714500" imgH="228600" progId="Equation.3">
                  <p:embed/>
                </p:oleObj>
              </mc:Choice>
              <mc:Fallback>
                <p:oleObj name="Equation" r:id="rId3" imgW="1714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0" y="3917950"/>
                        <a:ext cx="4338638" cy="5778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700880" y="5029200"/>
            <a:ext cx="817562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algn="just">
              <a:spcAft>
                <a:spcPts val="0"/>
              </a:spcAft>
              <a:tabLst>
                <a:tab pos="540385" algn="l"/>
              </a:tabLst>
            </a:pP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</a:t>
            </a:r>
            <a:r>
              <a:rPr lang="en-US" sz="2400" baseline="-25000">
                <a:latin typeface="Arial" panose="020B0604020202020204" pitchFamily="34" charset="0"/>
                <a:ea typeface="Calibri" panose="020F0502020204030204" pitchFamily="34" charset="0"/>
              </a:rPr>
              <a:t>b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- giới hạn bền kéo của vật liệu, </a:t>
            </a:r>
            <a:r>
              <a:rPr lang="en-US" sz="240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tra bảng</a:t>
            </a:r>
            <a:endParaRPr lang="en-US" sz="240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80340" algn="just">
              <a:spcAft>
                <a:spcPts val="600"/>
              </a:spcAft>
            </a:pP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C</a:t>
            </a:r>
            <a:r>
              <a:rPr lang="en-US" sz="2400" baseline="-25000">
                <a:latin typeface="Arial" panose="020B0604020202020204" pitchFamily="34" charset="0"/>
                <a:ea typeface="Calibri" panose="020F0502020204030204" pitchFamily="34" charset="0"/>
              </a:rPr>
              <a:t>v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- hệ số xét đến </a:t>
            </a:r>
            <a:r>
              <a:rPr lang="en-US" sz="2800"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 hưởng của vận tốc trượt, </a:t>
            </a:r>
            <a:r>
              <a:rPr lang="en-US" sz="240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tra bảng</a:t>
            </a:r>
            <a:endParaRPr lang="en-US" sz="240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49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/>
              <a:defRPr/>
            </a:pP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Ứng</a:t>
            </a:r>
            <a:r>
              <a:rPr lang="en-US" sz="2800" b="1" dirty="0" smtClean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cho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phép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762000" y="1600200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Ứng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tiếp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xúc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cho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phép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38225" y="2209800"/>
            <a:ext cx="7758113" cy="492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lnSpc>
                <a:spcPct val="120000"/>
              </a:lnSpc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kumimoji="0" lang="en-US" altLang="ko-KR" dirty="0" err="1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Hệ</a:t>
            </a:r>
            <a:r>
              <a:rPr kumimoji="0" lang="en-US" altLang="ko-KR" dirty="0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altLang="ko-KR" dirty="0" err="1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số</a:t>
            </a:r>
            <a:r>
              <a:rPr kumimoji="0" lang="en-US" altLang="ko-KR" dirty="0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altLang="ko-KR" dirty="0" err="1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tuổi</a:t>
            </a:r>
            <a:r>
              <a:rPr kumimoji="0" lang="en-US" altLang="ko-KR" dirty="0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altLang="ko-KR" dirty="0" err="1" smtClean="0">
                <a:solidFill>
                  <a:srgbClr val="000000"/>
                </a:solidFill>
                <a:latin typeface="+mn-lt"/>
                <a:ea typeface="Batang" pitchFamily="18" charset="-127"/>
                <a:cs typeface="Times New Roman" pitchFamily="18" charset="0"/>
                <a:sym typeface="Symbol" pitchFamily="18" charset="2"/>
              </a:rPr>
              <a:t>thọ</a:t>
            </a:r>
            <a:endParaRPr kumimoji="0" lang="en-US" dirty="0" smtClean="0">
              <a:solidFill>
                <a:srgbClr val="000000"/>
              </a:solidFill>
              <a:latin typeface="VNI-Avo" pitchFamily="2" charset="0"/>
              <a:ea typeface="Batang" pitchFamily="18" charset="-127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4857618"/>
              </p:ext>
            </p:extLst>
          </p:nvPr>
        </p:nvGraphicFramePr>
        <p:xfrm>
          <a:off x="2343151" y="2946400"/>
          <a:ext cx="2152650" cy="1230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77" name="Equation" r:id="rId3" imgW="863225" imgH="495085" progId="Equation.3">
                  <p:embed/>
                </p:oleObj>
              </mc:Choice>
              <mc:Fallback>
                <p:oleObj name="Equation" r:id="rId3" imgW="863225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3151" y="2946400"/>
                        <a:ext cx="2152650" cy="1230947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1157667"/>
              </p:ext>
            </p:extLst>
          </p:nvPr>
        </p:nvGraphicFramePr>
        <p:xfrm>
          <a:off x="5110163" y="2928938"/>
          <a:ext cx="3348037" cy="1258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78" name="Equation" r:id="rId5" imgW="1346200" imgH="508000" progId="Equation.3">
                  <p:embed/>
                </p:oleObj>
              </mc:Choice>
              <mc:Fallback>
                <p:oleObj name="Equation" r:id="rId5" imgW="1346200" imgH="50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0163" y="2928938"/>
                        <a:ext cx="3348037" cy="125893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685800" y="4572000"/>
            <a:ext cx="839928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algn="just">
              <a:spcBef>
                <a:spcPts val="600"/>
              </a:spcBef>
              <a:spcAft>
                <a:spcPts val="600"/>
              </a:spcAft>
              <a:tabLst>
                <a:tab pos="540385" algn="l"/>
              </a:tabLst>
            </a:pP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N</a:t>
            </a:r>
            <a:r>
              <a:rPr lang="en-US" sz="2000" baseline="-25000">
                <a:latin typeface="Arial" panose="020B0604020202020204" pitchFamily="34" charset="0"/>
                <a:ea typeface="Calibri" panose="020F0502020204030204" pitchFamily="34" charset="0"/>
              </a:rPr>
              <a:t>HE </a:t>
            </a:r>
            <a:r>
              <a:rPr lang="en-US" sz="2000" b="1">
                <a:latin typeface="Arial" panose="020B0604020202020204" pitchFamily="34" charset="0"/>
                <a:ea typeface="Calibri" panose="020F0502020204030204" pitchFamily="34" charset="0"/>
              </a:rPr>
              <a:t>-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 số chu kỳ làm việc tương đương, nếu N</a:t>
            </a:r>
            <a:r>
              <a:rPr lang="en-US" sz="2000" baseline="-25000">
                <a:latin typeface="Arial" panose="020B0604020202020204" pitchFamily="34" charset="0"/>
                <a:ea typeface="Calibri" panose="020F0502020204030204" pitchFamily="34" charset="0"/>
              </a:rPr>
              <a:t>HE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≥2,6.10</a:t>
            </a:r>
            <a:r>
              <a:rPr lang="en-US" sz="2000" baseline="30000">
                <a:latin typeface="Arial" panose="020B0604020202020204" pitchFamily="34" charset="0"/>
                <a:ea typeface="Calibri" panose="020F0502020204030204" pitchFamily="34" charset="0"/>
              </a:rPr>
              <a:t>8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 thì lấy N</a:t>
            </a:r>
            <a:r>
              <a:rPr lang="en-US" sz="2000" baseline="-25000">
                <a:latin typeface="Arial" panose="020B0604020202020204" pitchFamily="34" charset="0"/>
                <a:ea typeface="Calibri" panose="020F0502020204030204" pitchFamily="34" charset="0"/>
              </a:rPr>
              <a:t>HE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=2,6.10</a:t>
            </a:r>
            <a:r>
              <a:rPr lang="en-US" sz="2000" baseline="30000">
                <a:latin typeface="Arial" panose="020B0604020202020204" pitchFamily="34" charset="0"/>
                <a:ea typeface="Calibri" panose="020F0502020204030204" pitchFamily="34" charset="0"/>
              </a:rPr>
              <a:t>8</a:t>
            </a:r>
            <a:r>
              <a:rPr lang="en-US" sz="2000" baseline="-2500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2000" baseline="-25000" smtClean="0"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200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80340" algn="just">
              <a:spcAft>
                <a:spcPts val="0"/>
              </a:spcAft>
            </a:pP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n</a:t>
            </a:r>
            <a:r>
              <a:rPr lang="en-US" sz="2000" i="1" baseline="-25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, T</a:t>
            </a:r>
            <a:r>
              <a:rPr lang="en-US" sz="2000" i="1" baseline="-25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2i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, t</a:t>
            </a:r>
            <a:r>
              <a:rPr lang="en-US" sz="2000" i="1" baseline="-25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 baseline="-2500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2000" b="1">
                <a:latin typeface="Arial" panose="020B0604020202020204" pitchFamily="34" charset="0"/>
                <a:ea typeface="Calibri" panose="020F0502020204030204" pitchFamily="34" charset="0"/>
              </a:rPr>
              <a:t>-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 số vòng quay trong một phút, moment xoắn trên bánh vít và thời gian làm việc tính bằng giờ trong chế độ làm việc thứ </a:t>
            </a:r>
            <a:r>
              <a:rPr lang="en-US" sz="2000" i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200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80340" algn="just">
              <a:spcBef>
                <a:spcPts val="600"/>
              </a:spcBef>
              <a:spcAft>
                <a:spcPts val="600"/>
              </a:spcAft>
            </a:pP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T</a:t>
            </a:r>
            <a:r>
              <a:rPr lang="en-US" sz="2000" baseline="-25000">
                <a:latin typeface="Arial" panose="020B0604020202020204" pitchFamily="34" charset="0"/>
                <a:ea typeface="Calibri" panose="020F0502020204030204" pitchFamily="34" charset="0"/>
              </a:rPr>
              <a:t>2 </a:t>
            </a:r>
            <a:r>
              <a:rPr lang="en-US" sz="2000" b="1">
                <a:latin typeface="Arial" panose="020B0604020202020204" pitchFamily="34" charset="0"/>
                <a:ea typeface="Calibri" panose="020F0502020204030204" pitchFamily="34" charset="0"/>
              </a:rPr>
              <a:t>-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 moment lớn nhất trong các giá trị T</a:t>
            </a:r>
            <a:r>
              <a:rPr lang="en-US" sz="2000" i="1" baseline="-25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2i</a:t>
            </a:r>
            <a:r>
              <a:rPr lang="en-US" sz="2000"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200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43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/>
              <a:defRPr/>
            </a:pP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Ứng</a:t>
            </a:r>
            <a:r>
              <a:rPr lang="en-US" sz="2800" b="1" dirty="0" smtClean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cho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phép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762000" y="1600200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Ứng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tiếp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xúc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cho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phép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990600" y="2214563"/>
            <a:ext cx="775811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lvl="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err="1">
                <a:latin typeface="+mn-lt"/>
              </a:rPr>
              <a:t>Bánh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vít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chế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tạo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từ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đồng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thanh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không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có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thiếc</a:t>
            </a:r>
            <a:r>
              <a:rPr lang="en-US" dirty="0">
                <a:latin typeface="+mn-lt"/>
              </a:rPr>
              <a:t> (</a:t>
            </a:r>
            <a:r>
              <a:rPr lang="en-US">
                <a:latin typeface="+mn-lt"/>
                <a:sym typeface="Symbol"/>
              </a:rPr>
              <a:t></a:t>
            </a:r>
            <a:r>
              <a:rPr lang="en-US" baseline="-25000" smtClean="0">
                <a:latin typeface="+mn-lt"/>
              </a:rPr>
              <a:t>b</a:t>
            </a:r>
            <a:r>
              <a:rPr lang="en-US" smtClean="0">
                <a:latin typeface="+mn-lt"/>
              </a:rPr>
              <a:t>&gt;300MPa</a:t>
            </a:r>
            <a:r>
              <a:rPr lang="en-US" dirty="0" smtClean="0">
                <a:latin typeface="+mn-lt"/>
              </a:rPr>
              <a:t>): </a:t>
            </a:r>
            <a:r>
              <a:rPr lang="en-US" dirty="0" err="1" smtClean="0">
                <a:latin typeface="+mn-lt"/>
              </a:rPr>
              <a:t>ứng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>
                <a:latin typeface="+mn-lt"/>
              </a:rPr>
              <a:t>suất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tiếp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xúc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phép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chọn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theo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điều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kiện</a:t>
            </a:r>
            <a:r>
              <a:rPr lang="en-US" dirty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chống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chống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>
                <a:latin typeface="+mn-lt"/>
              </a:rPr>
              <a:t>dính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phụ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thuộc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vào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</a:t>
            </a:r>
            <a:r>
              <a:rPr lang="en-US" baseline="-25000" dirty="0" err="1">
                <a:latin typeface="+mn-lt"/>
              </a:rPr>
              <a:t>s</a:t>
            </a:r>
            <a:r>
              <a:rPr lang="en-US" dirty="0" smtClean="0">
                <a:latin typeface="+mn-lt"/>
              </a:rPr>
              <a:t>:</a:t>
            </a:r>
            <a:endParaRPr lang="en-US" dirty="0">
              <a:latin typeface="+mn-lt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8811525"/>
              </p:ext>
            </p:extLst>
          </p:nvPr>
        </p:nvGraphicFramePr>
        <p:xfrm>
          <a:off x="3035300" y="3810000"/>
          <a:ext cx="38020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700" name="Equation" r:id="rId3" imgW="1587500" imgH="228600" progId="Equation.3">
                  <p:embed/>
                </p:oleObj>
              </mc:Choice>
              <mc:Fallback>
                <p:oleObj name="Equation" r:id="rId3" imgW="15875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5300" y="3810000"/>
                        <a:ext cx="3802063" cy="5461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990600" y="4724400"/>
            <a:ext cx="77581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 err="1">
                <a:latin typeface="+mn-lt"/>
              </a:rPr>
              <a:t>Bánh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vít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bằng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smtClean="0">
                <a:latin typeface="+mn-lt"/>
              </a:rPr>
              <a:t>gang</a:t>
            </a:r>
            <a:endParaRPr lang="en-US" altLang="ko-KR" dirty="0">
              <a:latin typeface="+mn-lt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490036"/>
              </p:ext>
            </p:extLst>
          </p:nvPr>
        </p:nvGraphicFramePr>
        <p:xfrm>
          <a:off x="3035300" y="5418137"/>
          <a:ext cx="3840163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701" name="Equation" r:id="rId5" imgW="1549400" imgH="228600" progId="Equation.3">
                  <p:embed/>
                </p:oleObj>
              </mc:Choice>
              <mc:Fallback>
                <p:oleObj name="Equation" r:id="rId5" imgW="1549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5300" y="5418137"/>
                        <a:ext cx="3840163" cy="5651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254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/>
              <a:defRPr/>
            </a:pP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Ứng</a:t>
            </a:r>
            <a:r>
              <a:rPr lang="en-US" sz="2800" b="1" dirty="0" smtClean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cho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phép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 startAt="2"/>
              <a:defRPr/>
            </a:pP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Ứng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sym typeface="Symbol" pitchFamily="18" charset="2"/>
              </a:rPr>
              <a:t>uốn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cho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phép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76325" y="1981200"/>
            <a:ext cx="7758113" cy="49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lnSpc>
                <a:spcPct val="120000"/>
              </a:lnSpc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altLang="ko-KR" dirty="0" err="1">
                <a:latin typeface="+mn-lt"/>
              </a:rPr>
              <a:t>Bánh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vít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bằng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đồng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thanh</a:t>
            </a:r>
            <a:r>
              <a:rPr lang="en-US" altLang="ko-KR" dirty="0">
                <a:latin typeface="+mn-lt"/>
              </a:rPr>
              <a:t>, quay </a:t>
            </a:r>
            <a:r>
              <a:rPr lang="en-US" altLang="ko-KR" dirty="0" err="1">
                <a:latin typeface="+mn-lt"/>
              </a:rPr>
              <a:t>một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 smtClean="0">
                <a:latin typeface="+mn-lt"/>
              </a:rPr>
              <a:t>chiều</a:t>
            </a:r>
            <a:endParaRPr lang="en-US" altLang="ko-KR" dirty="0">
              <a:latin typeface="+mn-lt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9079289"/>
              </p:ext>
            </p:extLst>
          </p:nvPr>
        </p:nvGraphicFramePr>
        <p:xfrm>
          <a:off x="2647775" y="2534676"/>
          <a:ext cx="3875438" cy="9549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517" name="Equation" r:id="rId3" imgW="2005729" imgH="495085" progId="Equation.3">
                  <p:embed/>
                </p:oleObj>
              </mc:Choice>
              <mc:Fallback>
                <p:oleObj name="Equation" r:id="rId3" imgW="2005729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7775" y="2534676"/>
                        <a:ext cx="3875438" cy="95498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1586" y="3581400"/>
            <a:ext cx="7034214" cy="322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85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/>
              <a:defRPr/>
            </a:pP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Ứng</a:t>
            </a:r>
            <a:r>
              <a:rPr lang="en-US" sz="2800" b="1" dirty="0" smtClean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>
                <a:solidFill>
                  <a:srgbClr val="3333CC"/>
                </a:solidFill>
                <a:cs typeface="+mn-cs"/>
                <a:sym typeface="Symbol" pitchFamily="18" charset="2"/>
              </a:rPr>
              <a:t>cho</a:t>
            </a:r>
            <a:r>
              <a:rPr lang="en-US" sz="2800" b="1" dirty="0">
                <a:solidFill>
                  <a:srgbClr val="3333CC"/>
                </a:solidFill>
                <a:cs typeface="+mn-cs"/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cs typeface="+mn-cs"/>
                <a:sym typeface="Symbol" pitchFamily="18" charset="2"/>
              </a:rPr>
              <a:t>phép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 startAt="2"/>
              <a:defRPr/>
            </a:pP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Ứng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suất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sym typeface="Symbol" pitchFamily="18" charset="2"/>
              </a:rPr>
              <a:t>uốn</a:t>
            </a:r>
            <a:r>
              <a:rPr lang="en-US" sz="2400" b="1" dirty="0" smtClean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cs typeface="+mn-cs"/>
                <a:sym typeface="Symbol" pitchFamily="18" charset="2"/>
              </a:rPr>
              <a:t>cho</a:t>
            </a:r>
            <a:r>
              <a:rPr lang="en-US" sz="2400" b="1" dirty="0">
                <a:solidFill>
                  <a:srgbClr val="0000FF"/>
                </a:solidFill>
                <a:cs typeface="+mn-cs"/>
                <a:sym typeface="Symbol" pitchFamily="18" charset="2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cs typeface="+mn-cs"/>
                <a:sym typeface="Symbol" pitchFamily="18" charset="2"/>
              </a:rPr>
              <a:t>phép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9131" y="2171700"/>
            <a:ext cx="70327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/>
              <a:t>Bánh </a:t>
            </a:r>
            <a:r>
              <a:rPr lang="en-US" sz="2400" dirty="0" err="1"/>
              <a:t>vít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gang</a:t>
            </a:r>
          </a:p>
          <a:p>
            <a:pPr marL="723900" lvl="0" indent="-2794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vít</a:t>
            </a:r>
            <a:r>
              <a:rPr lang="en-US" sz="2400" dirty="0"/>
              <a:t> quay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chiều</a:t>
            </a:r>
            <a:r>
              <a:rPr lang="en-US" sz="2400" dirty="0"/>
              <a:t>: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                           [</a:t>
            </a:r>
            <a:r>
              <a:rPr lang="en-US" sz="2400" dirty="0">
                <a:sym typeface="Symbol"/>
              </a:rPr>
              <a:t></a:t>
            </a:r>
            <a:r>
              <a:rPr lang="en-US" sz="2400" baseline="-25000" dirty="0"/>
              <a:t>F</a:t>
            </a:r>
            <a:r>
              <a:rPr lang="en-US" sz="2400" dirty="0"/>
              <a:t>]=0,12</a:t>
            </a:r>
            <a:r>
              <a:rPr lang="en-US" sz="2400" dirty="0">
                <a:sym typeface="Symbol"/>
              </a:rPr>
              <a:t></a:t>
            </a:r>
            <a:r>
              <a:rPr lang="en-US" sz="2400" baseline="-25000" dirty="0"/>
              <a:t>bF	</a:t>
            </a:r>
            <a:endParaRPr lang="en-US" sz="2400" baseline="-25000" dirty="0" smtClean="0"/>
          </a:p>
          <a:p>
            <a:pPr marL="723900" indent="-279400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dirty="0" err="1" smtClean="0"/>
              <a:t>Bánh</a:t>
            </a:r>
            <a:r>
              <a:rPr lang="en-US" sz="2400" dirty="0" smtClean="0"/>
              <a:t> </a:t>
            </a:r>
            <a:r>
              <a:rPr lang="en-US" sz="2400" dirty="0" err="1"/>
              <a:t>vít</a:t>
            </a:r>
            <a:r>
              <a:rPr lang="en-US" sz="2400" dirty="0"/>
              <a:t> quay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chiều</a:t>
            </a:r>
            <a:r>
              <a:rPr lang="en-US" sz="2400" dirty="0"/>
              <a:t>: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                           [</a:t>
            </a:r>
            <a:r>
              <a:rPr lang="en-US" sz="2400" dirty="0">
                <a:sym typeface="Symbol"/>
              </a:rPr>
              <a:t></a:t>
            </a:r>
            <a:r>
              <a:rPr lang="en-US" sz="2400" baseline="-25000" dirty="0"/>
              <a:t>F</a:t>
            </a:r>
            <a:r>
              <a:rPr lang="en-US" sz="2400" dirty="0"/>
              <a:t>]=0,075</a:t>
            </a:r>
            <a:r>
              <a:rPr lang="en-US" sz="2400" dirty="0">
                <a:sym typeface="Symbol"/>
              </a:rPr>
              <a:t></a:t>
            </a:r>
            <a:r>
              <a:rPr lang="en-US" sz="2400" baseline="-25000" dirty="0"/>
              <a:t>bF	</a:t>
            </a:r>
            <a:endParaRPr lang="en-US" sz="2400" baseline="-250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Với</a:t>
            </a:r>
            <a:r>
              <a:rPr lang="en-US" sz="2400" dirty="0" smtClean="0"/>
              <a:t> </a:t>
            </a:r>
            <a:r>
              <a:rPr lang="en-US" sz="2400" dirty="0">
                <a:sym typeface="Symbol"/>
              </a:rPr>
              <a:t></a:t>
            </a:r>
            <a:r>
              <a:rPr lang="en-US" sz="2400" baseline="-25000" dirty="0" err="1"/>
              <a:t>bF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hạn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uốn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0175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 startAt="2"/>
              <a:defRPr/>
            </a:pP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Tính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toán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bộ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truyền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trục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vít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smtClean="0">
                <a:solidFill>
                  <a:srgbClr val="0000FF"/>
                </a:solidFill>
                <a:sym typeface="Symbol" pitchFamily="18" charset="2"/>
              </a:rPr>
              <a:t>Tính theo độ bền tiếp xúc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634" y="2073799"/>
            <a:ext cx="3839366" cy="3858280"/>
          </a:xfrm>
          <a:prstGeom prst="rect">
            <a:avLst/>
          </a:prstGeom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399462" cy="488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 algn="l"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 </a:t>
            </a:r>
            <a:r>
              <a:rPr lang="en-US" sz="26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Điều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6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kiện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6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bền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: </a:t>
            </a: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1635896"/>
              </p:ext>
            </p:extLst>
          </p:nvPr>
        </p:nvGraphicFramePr>
        <p:xfrm>
          <a:off x="1295400" y="2837576"/>
          <a:ext cx="1881187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753" name="Equation" r:id="rId4" imgW="685502" imgH="215806" progId="Equation.3">
                  <p:embed/>
                </p:oleObj>
              </mc:Choice>
              <mc:Fallback>
                <p:oleObj name="Equation" r:id="rId4" imgW="685502" imgH="21580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837576"/>
                        <a:ext cx="1881187" cy="6016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297463" y="3759249"/>
            <a:ext cx="8399462" cy="488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 algn="l">
              <a:buClr>
                <a:srgbClr val="FF0000"/>
              </a:buClr>
              <a:buFont typeface="Wingdings" pitchFamily="2" charset="2"/>
              <a:buChar char="Ø"/>
              <a:defRPr/>
            </a:pP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 </a:t>
            </a:r>
            <a:r>
              <a:rPr lang="en-US" sz="26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Ứng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6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suất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600" dirty="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tiếp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600" err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xúc</a:t>
            </a:r>
            <a:r>
              <a:rPr lang="en-US" sz="260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 </a:t>
            </a:r>
            <a:r>
              <a:rPr lang="en-US" sz="2600" smtClean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theo Hetz</a:t>
            </a:r>
            <a:r>
              <a:rPr lang="en-US" sz="2600" dirty="0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  <a:sym typeface="Symbol" pitchFamily="18" charset="2"/>
              </a:rPr>
              <a:t>:</a:t>
            </a:r>
          </a:p>
        </p:txBody>
      </p:sp>
      <p:graphicFrame>
        <p:nvGraphicFramePr>
          <p:cNvPr id="1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4542401"/>
              </p:ext>
            </p:extLst>
          </p:nvPr>
        </p:nvGraphicFramePr>
        <p:xfrm>
          <a:off x="1295400" y="4587413"/>
          <a:ext cx="2381250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754" name="Equation" r:id="rId6" imgW="939800" imgH="469900" progId="Equation.3">
                  <p:embed/>
                </p:oleObj>
              </mc:Choice>
              <mc:Fallback>
                <p:oleObj name="Equation" r:id="rId6" imgW="939800" imgH="469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4587413"/>
                        <a:ext cx="2381250" cy="1179512"/>
                      </a:xfrm>
                      <a:prstGeom prst="rect">
                        <a:avLst/>
                      </a:prstGeom>
                      <a:noFill/>
                      <a:ln w="19050" algn="ctr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960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 startAt="2"/>
              <a:defRPr/>
            </a:pP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Tính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toán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bộ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truyền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trục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vít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smtClean="0">
                <a:solidFill>
                  <a:srgbClr val="0000FF"/>
                </a:solidFill>
                <a:sym typeface="Symbol" pitchFamily="18" charset="2"/>
              </a:rPr>
              <a:t>Tính theo độ bền tiếp xúc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634" y="2073799"/>
            <a:ext cx="3839366" cy="3858280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6849497"/>
              </p:ext>
            </p:extLst>
          </p:nvPr>
        </p:nvGraphicFramePr>
        <p:xfrm>
          <a:off x="1143000" y="2119337"/>
          <a:ext cx="927100" cy="476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912" name="Equation" r:id="rId4" imgW="444240" imgH="228600" progId="Equation.DSMT4">
                  <p:embed/>
                </p:oleObj>
              </mc:Choice>
              <mc:Fallback>
                <p:oleObj name="Equation" r:id="rId4" imgW="444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43000" y="2119337"/>
                        <a:ext cx="927100" cy="4767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222982"/>
              </p:ext>
            </p:extLst>
          </p:nvPr>
        </p:nvGraphicFramePr>
        <p:xfrm>
          <a:off x="1137356" y="2944813"/>
          <a:ext cx="167005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913" name="Equation" r:id="rId6" imgW="799920" imgH="419040" progId="Equation.DSMT4">
                  <p:embed/>
                </p:oleObj>
              </mc:Choice>
              <mc:Fallback>
                <p:oleObj name="Equation" r:id="rId6" imgW="79992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37356" y="2944813"/>
                        <a:ext cx="1670050" cy="876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6008893"/>
              </p:ext>
            </p:extLst>
          </p:nvPr>
        </p:nvGraphicFramePr>
        <p:xfrm>
          <a:off x="1137356" y="4299650"/>
          <a:ext cx="1589969" cy="9701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914" name="Equation" r:id="rId8" imgW="749160" imgH="457200" progId="Equation.DSMT4">
                  <p:embed/>
                </p:oleObj>
              </mc:Choice>
              <mc:Fallback>
                <p:oleObj name="Equation" r:id="rId8" imgW="74916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37356" y="4299650"/>
                        <a:ext cx="1589969" cy="9701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0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 startAt="2"/>
              <a:defRPr/>
            </a:pP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Tính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toán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bộ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truyền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trục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vít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smtClean="0">
                <a:solidFill>
                  <a:srgbClr val="0000FF"/>
                </a:solidFill>
                <a:sym typeface="Symbol" pitchFamily="18" charset="2"/>
              </a:rPr>
              <a:t>Tính theo độ bền tiếp xúc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400" y="1704320"/>
            <a:ext cx="3149600" cy="4665638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76605" y="2133600"/>
            <a:ext cx="541954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smtClean="0">
                <a:latin typeface="+mn-lt"/>
              </a:rPr>
              <a:t>Cặp vật liệu TV-BV là thép-đồng thanh hoặc gang </a:t>
            </a:r>
            <a:r>
              <a:rPr lang="en-US" altLang="ko-KR" smtClean="0">
                <a:latin typeface="+mn-lt"/>
                <a:sym typeface="Symbol" panose="05050102010706020507" pitchFamily="18" charset="2"/>
              </a:rPr>
              <a:t> E</a:t>
            </a:r>
            <a:r>
              <a:rPr lang="en-US" altLang="ko-KR" baseline="-25000" smtClean="0">
                <a:latin typeface="+mn-lt"/>
                <a:sym typeface="Symbol" panose="05050102010706020507" pitchFamily="18" charset="2"/>
              </a:rPr>
              <a:t>1</a:t>
            </a:r>
            <a:r>
              <a:rPr lang="en-US" altLang="ko-KR" smtClean="0">
                <a:latin typeface="+mn-lt"/>
                <a:sym typeface="Symbol" panose="05050102010706020507" pitchFamily="18" charset="2"/>
              </a:rPr>
              <a:t>=2,1.10</a:t>
            </a:r>
            <a:r>
              <a:rPr lang="en-US" altLang="ko-KR" baseline="30000" smtClean="0">
                <a:latin typeface="+mn-lt"/>
                <a:sym typeface="Symbol" panose="05050102010706020507" pitchFamily="18" charset="2"/>
              </a:rPr>
              <a:t>5</a:t>
            </a:r>
            <a:r>
              <a:rPr lang="en-US" altLang="ko-KR" smtClean="0">
                <a:latin typeface="+mn-lt"/>
                <a:sym typeface="Symbol" panose="05050102010706020507" pitchFamily="18" charset="2"/>
              </a:rPr>
              <a:t>, E</a:t>
            </a:r>
            <a:r>
              <a:rPr lang="en-US" altLang="ko-KR" baseline="-25000" smtClean="0">
                <a:latin typeface="+mn-lt"/>
                <a:sym typeface="Symbol" panose="05050102010706020507" pitchFamily="18" charset="2"/>
              </a:rPr>
              <a:t>2</a:t>
            </a:r>
            <a:r>
              <a:rPr lang="en-US" altLang="ko-KR" smtClean="0">
                <a:latin typeface="+mn-lt"/>
                <a:sym typeface="Symbol" panose="05050102010706020507" pitchFamily="18" charset="2"/>
              </a:rPr>
              <a:t>=0,9.10</a:t>
            </a:r>
            <a:r>
              <a:rPr lang="en-US" altLang="ko-KR" baseline="30000" smtClean="0">
                <a:latin typeface="+mn-lt"/>
                <a:sym typeface="Symbol" panose="05050102010706020507" pitchFamily="18" charset="2"/>
              </a:rPr>
              <a:t>5 </a:t>
            </a:r>
            <a:r>
              <a:rPr lang="en-US" altLang="ko-KR" smtClean="0">
                <a:latin typeface="+mn-lt"/>
                <a:sym typeface="Symbol" panose="05050102010706020507" pitchFamily="18" charset="2"/>
              </a:rPr>
              <a:t>  Z</a:t>
            </a:r>
            <a:r>
              <a:rPr lang="en-US" altLang="ko-KR" baseline="-25000" smtClean="0">
                <a:latin typeface="+mn-lt"/>
                <a:sym typeface="Symbol" panose="05050102010706020507" pitchFamily="18" charset="2"/>
              </a:rPr>
              <a:t>M</a:t>
            </a:r>
            <a:r>
              <a:rPr lang="en-US" altLang="ko-KR" smtClean="0">
                <a:latin typeface="+mn-lt"/>
                <a:sym typeface="Symbol" panose="05050102010706020507" pitchFamily="18" charset="2"/>
              </a:rPr>
              <a:t>=….</a:t>
            </a:r>
            <a:endParaRPr lang="en-US" altLang="ko-KR" baseline="-25000">
              <a:latin typeface="+mn-lt"/>
              <a:sym typeface="Symbol" panose="05050102010706020507" pitchFamily="18" charset="2"/>
            </a:endParaRPr>
          </a:p>
          <a:p>
            <a:pPr marL="342900" indent="-342900" algn="just">
              <a:spcBef>
                <a:spcPts val="24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i="1" smtClean="0">
                <a:latin typeface="+mn-lt"/>
                <a:sym typeface="Symbol" panose="05050102010706020507" pitchFamily="18" charset="2"/>
              </a:rPr>
              <a:t>Đường tiếp xúc cong:</a:t>
            </a:r>
          </a:p>
          <a:p>
            <a:pPr marL="0" indent="0" algn="just">
              <a:buClr>
                <a:srgbClr val="FF0000"/>
              </a:buClr>
            </a:pPr>
            <a:endParaRPr lang="en-US" altLang="ko-KR" i="1" dirty="0">
              <a:latin typeface="+mn-lt"/>
              <a:sym typeface="Symbol" panose="05050102010706020507" pitchFamily="18" charset="2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2265839"/>
              </p:ext>
            </p:extLst>
          </p:nvPr>
        </p:nvGraphicFramePr>
        <p:xfrm>
          <a:off x="3777790" y="3276600"/>
          <a:ext cx="1890141" cy="10279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36" name="Equation" r:id="rId5" imgW="723600" imgH="393480" progId="Equation.DSMT4">
                  <p:embed/>
                </p:oleObj>
              </mc:Choice>
              <mc:Fallback>
                <p:oleObj name="Equation" r:id="rId5" imgW="72360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77790" y="3276600"/>
                        <a:ext cx="1890141" cy="10279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2958600"/>
              </p:ext>
            </p:extLst>
          </p:nvPr>
        </p:nvGraphicFramePr>
        <p:xfrm>
          <a:off x="890588" y="4371975"/>
          <a:ext cx="3186112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37" name="Equation" r:id="rId7" imgW="1574640" imgH="482400" progId="Equation.DSMT4">
                  <p:embed/>
                </p:oleObj>
              </mc:Choice>
              <mc:Fallback>
                <p:oleObj name="Equation" r:id="rId7" imgW="157464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90588" y="4371975"/>
                        <a:ext cx="3186112" cy="976313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310036"/>
              </p:ext>
            </p:extLst>
          </p:nvPr>
        </p:nvGraphicFramePr>
        <p:xfrm>
          <a:off x="901700" y="5503863"/>
          <a:ext cx="4051300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38" name="Equation" r:id="rId9" imgW="1917360" imgH="558720" progId="Equation.DSMT4">
                  <p:embed/>
                </p:oleObj>
              </mc:Choice>
              <mc:Fallback>
                <p:oleObj name="Equation" r:id="rId9" imgW="1917360" imgH="558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1700" y="5503863"/>
                        <a:ext cx="4051300" cy="1189037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4495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 startAt="2"/>
              <a:defRPr/>
            </a:pP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Tính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toán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bộ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truyền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trục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vít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90600" y="2205335"/>
            <a:ext cx="77581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 err="1">
                <a:latin typeface="+mn-lt"/>
              </a:rPr>
              <a:t>Sau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khi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có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solidFill>
                  <a:srgbClr val="0000FF"/>
                </a:solidFill>
                <a:latin typeface="+mn-lt"/>
              </a:rPr>
              <a:t>a</a:t>
            </a:r>
            <a:r>
              <a:rPr lang="en-US" altLang="ko-KR" dirty="0">
                <a:latin typeface="+mn-lt"/>
              </a:rPr>
              <a:t>, ta </a:t>
            </a:r>
            <a:r>
              <a:rPr lang="en-US" altLang="ko-KR" dirty="0" err="1">
                <a:latin typeface="+mn-lt"/>
              </a:rPr>
              <a:t>tính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modun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 smtClean="0">
                <a:solidFill>
                  <a:srgbClr val="0000FF"/>
                </a:solidFill>
                <a:latin typeface="+mn-lt"/>
              </a:rPr>
              <a:t>m</a:t>
            </a:r>
            <a:endParaRPr lang="en-US" altLang="ko-KR" i="1" dirty="0">
              <a:latin typeface="+mn-lt"/>
            </a:endParaRPr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099043"/>
              </p:ext>
            </p:extLst>
          </p:nvPr>
        </p:nvGraphicFramePr>
        <p:xfrm>
          <a:off x="3649663" y="2884488"/>
          <a:ext cx="1997075" cy="123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04" name="Equation" r:id="rId3" imgW="698197" imgH="431613" progId="Equation.3">
                  <p:embed/>
                </p:oleObj>
              </mc:Choice>
              <mc:Fallback>
                <p:oleObj name="Equation" r:id="rId3" imgW="698197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9663" y="2884488"/>
                        <a:ext cx="1997075" cy="123031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1066800" y="4722674"/>
            <a:ext cx="775811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 err="1">
                <a:latin typeface="+mn-lt"/>
              </a:rPr>
              <a:t>Chọn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solidFill>
                  <a:srgbClr val="0000FF"/>
                </a:solidFill>
                <a:latin typeface="+mn-lt"/>
              </a:rPr>
              <a:t>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theo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giá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trị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tiêu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chuẩn</a:t>
            </a:r>
            <a:r>
              <a:rPr lang="en-US" altLang="ko-KR" dirty="0">
                <a:latin typeface="+mn-lt"/>
              </a:rPr>
              <a:t>, </a:t>
            </a:r>
            <a:r>
              <a:rPr lang="en-US" altLang="ko-KR" dirty="0" err="1">
                <a:latin typeface="+mn-lt"/>
              </a:rPr>
              <a:t>tính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lại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khoảng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cách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trục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solidFill>
                  <a:srgbClr val="0000FF"/>
                </a:solidFill>
                <a:latin typeface="+mn-lt"/>
              </a:rPr>
              <a:t>a</a:t>
            </a:r>
            <a:r>
              <a:rPr lang="en-US" altLang="ko-KR" i="1" dirty="0">
                <a:latin typeface="+mn-lt"/>
              </a:rPr>
              <a:t> </a:t>
            </a:r>
            <a:r>
              <a:rPr lang="en-US" altLang="ko-KR" dirty="0">
                <a:latin typeface="+mn-lt"/>
              </a:rPr>
              <a:t>. </a:t>
            </a:r>
            <a:r>
              <a:rPr lang="en-US" altLang="ko-KR" dirty="0" err="1">
                <a:latin typeface="+mn-lt"/>
              </a:rPr>
              <a:t>Nếu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có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yêu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cầu</a:t>
            </a:r>
            <a:r>
              <a:rPr lang="en-US" altLang="ko-KR" dirty="0">
                <a:latin typeface="+mn-lt"/>
              </a:rPr>
              <a:t>, ta </a:t>
            </a:r>
            <a:r>
              <a:rPr lang="en-US" altLang="ko-KR" dirty="0" err="1">
                <a:latin typeface="+mn-lt"/>
              </a:rPr>
              <a:t>có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thể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chọn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solidFill>
                  <a:srgbClr val="0000FF"/>
                </a:solidFill>
                <a:latin typeface="+mn-lt"/>
              </a:rPr>
              <a:t>a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theo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tiêu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chuẩn</a:t>
            </a:r>
            <a:r>
              <a:rPr lang="en-US" altLang="ko-KR" dirty="0">
                <a:latin typeface="+mn-lt"/>
              </a:rPr>
              <a:t>, </a:t>
            </a:r>
            <a:r>
              <a:rPr lang="en-US" altLang="ko-KR" dirty="0" err="1">
                <a:latin typeface="+mn-lt"/>
              </a:rPr>
              <a:t>nếu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cần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thiết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phải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dịch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chỉnh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răng.</a:t>
            </a:r>
          </a:p>
        </p:txBody>
      </p:sp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/>
              <a:defRPr/>
            </a:pPr>
            <a:r>
              <a:rPr lang="en-US" sz="2400" b="1" smtClean="0">
                <a:solidFill>
                  <a:srgbClr val="0000FF"/>
                </a:solidFill>
                <a:sym typeface="Symbol" pitchFamily="18" charset="2"/>
              </a:rPr>
              <a:t>Tính theo độ bền tiếp xúc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5332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 startAt="2"/>
              <a:defRPr/>
            </a:pP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Tính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toán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bộ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truyền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trục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vít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1999838"/>
              </p:ext>
            </p:extLst>
          </p:nvPr>
        </p:nvGraphicFramePr>
        <p:xfrm>
          <a:off x="2761518" y="2542519"/>
          <a:ext cx="4054350" cy="108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28" name="Equation" r:id="rId3" imgW="1612900" imgH="431800" progId="Equation.3">
                  <p:embed/>
                </p:oleObj>
              </mc:Choice>
              <mc:Fallback>
                <p:oleObj name="Equation" r:id="rId3" imgW="16129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1518" y="2542519"/>
                        <a:ext cx="4054350" cy="1080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562138" y="4214882"/>
            <a:ext cx="84531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000">
                <a:latin typeface="+mj-lt"/>
                <a:ea typeface="Calibri" panose="020F0502020204030204" pitchFamily="34" charset="0"/>
              </a:rPr>
              <a:t>K</a:t>
            </a:r>
            <a:r>
              <a:rPr lang="en-US" sz="2000" baseline="-25000">
                <a:latin typeface="+mj-lt"/>
                <a:ea typeface="Calibri" panose="020F0502020204030204" pitchFamily="34" charset="0"/>
              </a:rPr>
              <a:t>F </a:t>
            </a:r>
            <a:r>
              <a:rPr lang="en-US" sz="2000">
                <a:latin typeface="+mj-lt"/>
                <a:ea typeface="Calibri" panose="020F0502020204030204" pitchFamily="34" charset="0"/>
              </a:rPr>
              <a:t>- hệ số tải trọng </a:t>
            </a:r>
            <a:r>
              <a:rPr lang="en-US" sz="2000" smtClean="0">
                <a:latin typeface="+mj-lt"/>
                <a:ea typeface="Calibri" panose="020F0502020204030204" pitchFamily="34" charset="0"/>
              </a:rPr>
              <a:t>tính,</a:t>
            </a:r>
          </a:p>
          <a:p>
            <a:pPr marL="18034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000" smtClean="0">
                <a:latin typeface="+mj-lt"/>
                <a:ea typeface="Calibri" panose="020F0502020204030204" pitchFamily="34" charset="0"/>
              </a:rPr>
              <a:t>Y</a:t>
            </a:r>
            <a:r>
              <a:rPr lang="en-US" sz="2000" baseline="-25000" smtClean="0">
                <a:latin typeface="+mj-lt"/>
                <a:ea typeface="Calibri" panose="020F0502020204030204" pitchFamily="34" charset="0"/>
              </a:rPr>
              <a:t>F </a:t>
            </a:r>
            <a:r>
              <a:rPr lang="en-US" sz="2000">
                <a:latin typeface="+mj-lt"/>
                <a:ea typeface="Calibri" panose="020F0502020204030204" pitchFamily="34" charset="0"/>
              </a:rPr>
              <a:t>- hệ số dạng răng phụ thuộc vào số răng tương </a:t>
            </a:r>
            <a:r>
              <a:rPr lang="en-US" sz="2000" smtClean="0">
                <a:latin typeface="+mj-lt"/>
                <a:ea typeface="Calibri" panose="020F0502020204030204" pitchFamily="34" charset="0"/>
              </a:rPr>
              <a:t>đương(</a:t>
            </a:r>
            <a:r>
              <a:rPr lang="en-US" sz="2000" i="1" smtClean="0">
                <a:latin typeface="+mj-lt"/>
                <a:ea typeface="Calibri" panose="020F0502020204030204" pitchFamily="34" charset="0"/>
              </a:rPr>
              <a:t>z</a:t>
            </a:r>
            <a:r>
              <a:rPr lang="en-US" sz="2000" i="1" baseline="-25000" smtClean="0">
                <a:latin typeface="+mj-lt"/>
                <a:ea typeface="Calibri" panose="020F0502020204030204" pitchFamily="34" charset="0"/>
              </a:rPr>
              <a:t>v</a:t>
            </a:r>
            <a:r>
              <a:rPr lang="en-US" sz="2000" i="1" smtClean="0">
                <a:latin typeface="+mj-lt"/>
                <a:ea typeface="Calibri" panose="020F0502020204030204" pitchFamily="34" charset="0"/>
              </a:rPr>
              <a:t>=z</a:t>
            </a:r>
            <a:r>
              <a:rPr lang="en-US" sz="2000" i="1" baseline="-25000" smtClean="0">
                <a:latin typeface="+mj-lt"/>
                <a:ea typeface="Calibri" panose="020F0502020204030204" pitchFamily="34" charset="0"/>
              </a:rPr>
              <a:t>2</a:t>
            </a:r>
            <a:r>
              <a:rPr lang="en-US" sz="2000" i="1" smtClean="0">
                <a:latin typeface="+mj-lt"/>
                <a:ea typeface="Calibri" panose="020F0502020204030204" pitchFamily="34" charset="0"/>
              </a:rPr>
              <a:t>/cos</a:t>
            </a:r>
            <a:r>
              <a:rPr lang="en-US" sz="2000" i="1" baseline="30000" smtClean="0">
                <a:latin typeface="+mj-lt"/>
                <a:ea typeface="Calibri" panose="020F0502020204030204" pitchFamily="34" charset="0"/>
              </a:rPr>
              <a:t>3</a:t>
            </a:r>
            <a:r>
              <a:rPr lang="en-US" sz="2000" i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γ</a:t>
            </a:r>
            <a:r>
              <a:rPr lang="en-US" sz="2000" smtClean="0">
                <a:latin typeface="+mj-lt"/>
                <a:ea typeface="Calibri" panose="020F0502020204030204" pitchFamily="34" charset="0"/>
              </a:rPr>
              <a:t>), tra bảng.</a:t>
            </a:r>
          </a:p>
          <a:p>
            <a:pPr marL="18034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000" smtClean="0">
                <a:latin typeface="+mj-lt"/>
                <a:ea typeface="Calibri" panose="020F0502020204030204" pitchFamily="34" charset="0"/>
              </a:rPr>
              <a:t>[</a:t>
            </a:r>
            <a:r>
              <a:rPr lang="en-US" sz="2000">
                <a:latin typeface="+mj-lt"/>
                <a:ea typeface="Calibri" panose="020F0502020204030204" pitchFamily="34" charset="0"/>
                <a:sym typeface="Symbol" panose="05050102010706020507" pitchFamily="18" charset="2"/>
              </a:rPr>
              <a:t></a:t>
            </a:r>
            <a:r>
              <a:rPr lang="en-US" sz="2000" baseline="-25000">
                <a:latin typeface="+mj-lt"/>
                <a:ea typeface="Calibri" panose="020F0502020204030204" pitchFamily="34" charset="0"/>
              </a:rPr>
              <a:t>F</a:t>
            </a:r>
            <a:r>
              <a:rPr lang="en-US" sz="2000">
                <a:latin typeface="+mj-lt"/>
                <a:ea typeface="Calibri" panose="020F0502020204030204" pitchFamily="34" charset="0"/>
              </a:rPr>
              <a:t>] - ứng suất uốn cho phép, </a:t>
            </a:r>
            <a:r>
              <a:rPr lang="en-US" sz="2000" i="1" smtClean="0">
                <a:latin typeface="+mj-lt"/>
                <a:ea typeface="Calibri" panose="020F0502020204030204" pitchFamily="34" charset="0"/>
              </a:rPr>
              <a:t>MPa</a:t>
            </a:r>
            <a:r>
              <a:rPr lang="en-US" sz="2000">
                <a:latin typeface="+mj-lt"/>
                <a:ea typeface="Calibri" panose="020F0502020204030204" pitchFamily="34" charset="0"/>
              </a:rPr>
              <a:t>.</a:t>
            </a:r>
            <a:endParaRPr lang="en-US" sz="2000">
              <a:effectLst/>
              <a:latin typeface="+mj-lt"/>
              <a:ea typeface="Calibri" panose="020F0502020204030204" pitchFamily="34" charset="0"/>
            </a:endParaRPr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762000" y="1519535"/>
            <a:ext cx="8053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 algn="l">
              <a:buClr>
                <a:srgbClr val="0000FF"/>
              </a:buClr>
              <a:buFont typeface="+mj-lt"/>
              <a:buAutoNum type="alphaLcParenR" startAt="2"/>
              <a:defRPr/>
            </a:pPr>
            <a:r>
              <a:rPr lang="en-US" sz="2400" b="1" smtClean="0">
                <a:solidFill>
                  <a:srgbClr val="0000FF"/>
                </a:solidFill>
                <a:sym typeface="Symbol" pitchFamily="18" charset="2"/>
              </a:rPr>
              <a:t>Kiểm nghiệm độ bền uốn</a:t>
            </a:r>
            <a:endParaRPr lang="en-US" sz="2400" b="1" dirty="0">
              <a:solidFill>
                <a:srgbClr val="0000FF"/>
              </a:solidFill>
              <a:cs typeface="+mn-cs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552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7523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BỘ TRUYỀN TRỤC VÍT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385763" y="1009650"/>
            <a:ext cx="83994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algn="l">
              <a:buClr>
                <a:srgbClr val="0000FF"/>
              </a:buClr>
              <a:buFont typeface="+mj-lt"/>
              <a:buAutoNum type="arabicPeriod" startAt="2"/>
              <a:defRPr/>
            </a:pP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Tính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toán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bộ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truyền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trục</a:t>
            </a:r>
            <a:r>
              <a:rPr lang="en-US" sz="2800" b="1" dirty="0" smtClean="0">
                <a:solidFill>
                  <a:srgbClr val="3333CC"/>
                </a:solidFill>
                <a:sym typeface="Symbol" pitchFamily="18" charset="2"/>
              </a:rPr>
              <a:t> </a:t>
            </a:r>
            <a:r>
              <a:rPr lang="en-US" sz="2800" b="1" dirty="0" err="1" smtClean="0">
                <a:solidFill>
                  <a:srgbClr val="3333CC"/>
                </a:solidFill>
                <a:sym typeface="Symbol" pitchFamily="18" charset="2"/>
              </a:rPr>
              <a:t>vít</a:t>
            </a:r>
            <a:endParaRPr lang="en-US" sz="2800" b="1" dirty="0">
              <a:cs typeface="+mn-cs"/>
              <a:sym typeface="Symbol" pitchFamily="18" charset="2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16013" y="1868488"/>
            <a:ext cx="7494587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vi-VN" altLang="ko-KR" dirty="0">
                <a:latin typeface="+mn-lt"/>
              </a:rPr>
              <a:t>Trường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hợp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bộ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truyền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hở</a:t>
            </a:r>
            <a:r>
              <a:rPr lang="en-US" altLang="ko-KR" dirty="0">
                <a:latin typeface="+mn-lt"/>
              </a:rPr>
              <a:t>, </a:t>
            </a:r>
            <a:r>
              <a:rPr lang="en-US" altLang="ko-KR">
                <a:latin typeface="+mn-lt"/>
              </a:rPr>
              <a:t>quay </a:t>
            </a:r>
            <a:r>
              <a:rPr lang="en-US" altLang="ko-KR" smtClean="0">
                <a:latin typeface="+mn-lt"/>
              </a:rPr>
              <a:t>bằng tay</a:t>
            </a:r>
            <a:r>
              <a:rPr lang="ko-KR" altLang="en-US" smtClean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hoặc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khi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số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răng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bánh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vít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lớn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latin typeface="+mn-lt"/>
              </a:rPr>
              <a:t>(z</a:t>
            </a:r>
            <a:r>
              <a:rPr lang="en-US" altLang="ko-KR" i="1" baseline="-25000" dirty="0">
                <a:latin typeface="+mn-lt"/>
              </a:rPr>
              <a:t>2</a:t>
            </a:r>
            <a:r>
              <a:rPr lang="ko-KR" altLang="en-US" i="1" dirty="0">
                <a:latin typeface="+mn-lt"/>
              </a:rPr>
              <a:t> </a:t>
            </a:r>
            <a:r>
              <a:rPr lang="en-US" altLang="ko-KR" i="1" dirty="0">
                <a:latin typeface="+mn-lt"/>
              </a:rPr>
              <a:t>&gt;100) :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thiết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kế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bánh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vít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theo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vi-VN" altLang="ko-KR" dirty="0">
                <a:solidFill>
                  <a:srgbClr val="0000FF"/>
                </a:solidFill>
                <a:latin typeface="+mn-lt"/>
              </a:rPr>
              <a:t>độ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bền</a:t>
            </a:r>
            <a:r>
              <a:rPr lang="ko-KR" altLang="en-US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ko-KR" dirty="0" err="1">
                <a:solidFill>
                  <a:srgbClr val="0000FF"/>
                </a:solidFill>
                <a:latin typeface="+mn-lt"/>
              </a:rPr>
              <a:t>uốn</a:t>
            </a:r>
            <a:r>
              <a:rPr lang="en-US" altLang="ko-KR" dirty="0">
                <a:latin typeface="+mn-lt"/>
              </a:rPr>
              <a:t>.  </a:t>
            </a:r>
            <a:r>
              <a:rPr lang="en-US" altLang="ko-KR" dirty="0" err="1">
                <a:latin typeface="+mn-lt"/>
              </a:rPr>
              <a:t>Khi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đó:</a:t>
            </a:r>
            <a:endParaRPr lang="vi-VN" altLang="ko-KR" i="1" dirty="0">
              <a:latin typeface="+mn-lt"/>
            </a:endParaRPr>
          </a:p>
        </p:txBody>
      </p:sp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7123865"/>
              </p:ext>
            </p:extLst>
          </p:nvPr>
        </p:nvGraphicFramePr>
        <p:xfrm>
          <a:off x="3189288" y="4041775"/>
          <a:ext cx="3341687" cy="129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51" name="Equation" r:id="rId3" imgW="1256755" imgH="482391" progId="Equation.3">
                  <p:embed/>
                </p:oleObj>
              </mc:Choice>
              <mc:Fallback>
                <p:oleObj name="Equation" r:id="rId3" imgW="1256755" imgH="4823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9288" y="4041775"/>
                        <a:ext cx="3341687" cy="129222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234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4484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NHIỆT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274343"/>
              </p:ext>
            </p:extLst>
          </p:nvPr>
        </p:nvGraphicFramePr>
        <p:xfrm>
          <a:off x="1880583" y="1371600"/>
          <a:ext cx="5761037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76" name="Equation" r:id="rId3" imgW="2133600" imgH="228600" progId="Equation.3">
                  <p:embed/>
                </p:oleObj>
              </mc:Choice>
              <mc:Fallback>
                <p:oleObj name="Equation" r:id="rId3" imgW="21336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0583" y="1371600"/>
                        <a:ext cx="5761037" cy="6175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752600" y="2502899"/>
            <a:ext cx="6629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US" sz="2400" baseline="-2500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công suất trên trục vít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kW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η 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hiệu suất bộ truyền</a:t>
            </a:r>
            <a:endParaRPr lang="en-US" sz="240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A 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diện tích bề mặt tỏa nhiệt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2400" i="1" baseline="3000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US" sz="2400" baseline="-2500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hệ số tỏa nhiệt có giá trị 12÷18 </a:t>
            </a: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W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/(m</a:t>
            </a:r>
            <a:r>
              <a:rPr lang="en-US" sz="2400" baseline="3000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baseline="3000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C)</a:t>
            </a:r>
          </a:p>
          <a:p>
            <a:pPr marL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2400" baseline="-2500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nhiệt độ dầu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 baseline="3000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2400" baseline="-2500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nhiệt độ môi trường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 baseline="3000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180340" algn="just">
              <a:lnSpc>
                <a:spcPct val="150000"/>
              </a:lnSpc>
              <a:spcAft>
                <a:spcPts val="600"/>
              </a:spcAft>
            </a:pP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ψ 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400">
                <a:latin typeface="Arial" panose="020B0604020202020204" pitchFamily="34" charset="0"/>
                <a:ea typeface="Calibri" panose="020F0502020204030204" pitchFamily="34" charset="0"/>
              </a:rPr>
              <a:t>hệ số tỏa nhiệt qua bệ máy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>
                <a:latin typeface="Times New Roman" panose="02020603050405020304" pitchFamily="18" charset="0"/>
                <a:ea typeface="Calibri" panose="020F0502020204030204" pitchFamily="34" charset="0"/>
              </a:rPr>
              <a:t>ψ=0,25÷0,3</a:t>
            </a:r>
            <a:r>
              <a:rPr lang="en-US" sz="240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en-US" sz="240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81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4484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NHIỆT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1963" y="1295400"/>
            <a:ext cx="818038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>
                <a:latin typeface="+mn-lt"/>
              </a:rPr>
              <a:t>Do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việc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với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>
                <a:latin typeface="+mn-lt"/>
              </a:rPr>
              <a:t>ma </a:t>
            </a:r>
            <a:r>
              <a:rPr lang="en-US" altLang="ko-KR" dirty="0" err="1">
                <a:latin typeface="+mn-lt"/>
              </a:rPr>
              <a:t>sát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lớn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nên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trong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bộ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truyền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trục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vít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sinh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ra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rất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nhiều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nhiệt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dầu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bôi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trơn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bị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nóng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lên</a:t>
            </a:r>
            <a:r>
              <a:rPr lang="en-US" altLang="ko-KR" dirty="0">
                <a:latin typeface="+mn-lt"/>
              </a:rPr>
              <a:t>. </a:t>
            </a:r>
            <a:r>
              <a:rPr lang="en-US" altLang="ko-KR" dirty="0" err="1">
                <a:latin typeface="+mn-lt"/>
              </a:rPr>
              <a:t>Khi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nhiệt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độ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dầu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vượt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>
                <a:latin typeface="+mn-lt"/>
              </a:rPr>
              <a:t>qua </a:t>
            </a:r>
            <a:r>
              <a:rPr lang="en-US" altLang="ko-KR" dirty="0" err="1">
                <a:latin typeface="+mn-lt"/>
              </a:rPr>
              <a:t>giá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trị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cho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phép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latin typeface="+mn-lt"/>
              </a:rPr>
              <a:t>[</a:t>
            </a:r>
            <a:r>
              <a:rPr lang="en-US" altLang="ko-KR" i="1" dirty="0" err="1" smtClean="0">
                <a:latin typeface="+mn-lt"/>
              </a:rPr>
              <a:t>t</a:t>
            </a:r>
            <a:r>
              <a:rPr lang="en-US" altLang="ko-KR" i="1" baseline="-25000" dirty="0" err="1" smtClean="0">
                <a:latin typeface="+mn-lt"/>
              </a:rPr>
              <a:t>max</a:t>
            </a:r>
            <a:r>
              <a:rPr lang="en-US" altLang="ko-KR" i="1" dirty="0" smtClean="0">
                <a:latin typeface="+mn-lt"/>
              </a:rPr>
              <a:t>]=95</a:t>
            </a:r>
            <a:r>
              <a:rPr lang="en-US" altLang="ko-KR" i="1" baseline="30000" dirty="0" smtClean="0">
                <a:latin typeface="+mn-lt"/>
              </a:rPr>
              <a:t>0</a:t>
            </a:r>
            <a:r>
              <a:rPr lang="en-US" altLang="ko-KR" i="1" dirty="0" smtClean="0">
                <a:latin typeface="+mn-lt"/>
              </a:rPr>
              <a:t>C</a:t>
            </a:r>
            <a:r>
              <a:rPr lang="ko-KR" altLang="en-US" dirty="0" smtClean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sẽ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giảm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độ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nhớt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của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dầu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và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hiện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tượng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dính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có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thể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xảy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ra.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Do đó, cần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phải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tính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toán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nhiệt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theo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phương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trình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cân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bằng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nhiệt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sau</a:t>
            </a:r>
            <a:r>
              <a:rPr lang="en-US" altLang="ko-KR" dirty="0">
                <a:latin typeface="+mn-lt"/>
              </a:rPr>
              <a:t>: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446000"/>
              </p:ext>
            </p:extLst>
          </p:nvPr>
        </p:nvGraphicFramePr>
        <p:xfrm>
          <a:off x="1922463" y="5021262"/>
          <a:ext cx="5761037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98" name="Equation" r:id="rId3" imgW="2133600" imgH="228600" progId="Equation.3">
                  <p:embed/>
                </p:oleObj>
              </mc:Choice>
              <mc:Fallback>
                <p:oleObj name="Equation" r:id="rId3" imgW="2133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2463" y="5021262"/>
                        <a:ext cx="5761037" cy="6175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317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4484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 TOÁN NHIỆT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074738" y="1295400"/>
            <a:ext cx="81016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 err="1">
                <a:latin typeface="+mn-lt"/>
              </a:rPr>
              <a:t>Công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thức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xác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định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nhiệt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độ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dầu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bôi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trơn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khi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việc</a:t>
            </a:r>
            <a:r>
              <a:rPr lang="en-US" altLang="ko-KR" dirty="0">
                <a:latin typeface="+mn-lt"/>
              </a:rPr>
              <a:t>:</a:t>
            </a:r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4716293"/>
              </p:ext>
            </p:extLst>
          </p:nvPr>
        </p:nvGraphicFramePr>
        <p:xfrm>
          <a:off x="2613025" y="2209800"/>
          <a:ext cx="430212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23" name="Equation" r:id="rId3" imgW="1701800" imgH="431800" progId="Equation.3">
                  <p:embed/>
                </p:oleObj>
              </mc:Choice>
              <mc:Fallback>
                <p:oleObj name="Equation" r:id="rId3" imgW="17018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3025" y="2209800"/>
                        <a:ext cx="4302125" cy="1081087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1074738" y="4648200"/>
            <a:ext cx="79930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FF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87338" indent="-287338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7850"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altLang="ko-KR" dirty="0" err="1">
                <a:latin typeface="+mn-lt"/>
              </a:rPr>
              <a:t>Để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giảm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i="1" dirty="0">
                <a:latin typeface="+mn-lt"/>
              </a:rPr>
              <a:t>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thì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phải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tăng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cường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biện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pháp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thoát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nhiệt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như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giàn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tỏa</a:t>
            </a:r>
            <a:r>
              <a:rPr lang="ko-KR" altLang="en-US" dirty="0">
                <a:latin typeface="+mn-lt"/>
              </a:rPr>
              <a:t> </a:t>
            </a:r>
            <a:r>
              <a:rPr lang="vi-VN" altLang="ko-KR" dirty="0">
                <a:latin typeface="+mn-lt"/>
              </a:rPr>
              <a:t>nhiệt, quạt, nước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làm</a:t>
            </a:r>
            <a:r>
              <a:rPr lang="ko-KR" altLang="en-US" dirty="0">
                <a:latin typeface="+mn-lt"/>
              </a:rPr>
              <a:t> </a:t>
            </a:r>
            <a:r>
              <a:rPr lang="en-US" altLang="ko-KR" dirty="0" err="1">
                <a:latin typeface="+mn-lt"/>
              </a:rPr>
              <a:t>nguội</a:t>
            </a:r>
            <a:r>
              <a:rPr lang="en-US" altLang="ko-KR" dirty="0">
                <a:latin typeface="+mn-lt"/>
              </a:rPr>
              <a:t>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712119" y="3680767"/>
            <a:ext cx="6718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>
                <a:solidFill>
                  <a:srgbClr val="0000FF"/>
                </a:solidFill>
              </a:rPr>
              <a:t>[</a:t>
            </a:r>
            <a:r>
              <a:rPr lang="en-US" sz="2400" i="1" smtClean="0">
                <a:solidFill>
                  <a:srgbClr val="0000FF"/>
                </a:solidFill>
              </a:rPr>
              <a:t>t] </a:t>
            </a:r>
            <a:r>
              <a:rPr lang="en-US" sz="2400" i="1" dirty="0">
                <a:solidFill>
                  <a:srgbClr val="0000FF"/>
                </a:solidFill>
              </a:rPr>
              <a:t>= 75÷90 </a:t>
            </a:r>
            <a:r>
              <a:rPr lang="en-US" sz="2400" i="1" dirty="0" err="1">
                <a:solidFill>
                  <a:srgbClr val="0000FF"/>
                </a:solidFill>
              </a:rPr>
              <a:t>nhiệt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độ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cho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phép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của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dầu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bôi</a:t>
            </a:r>
            <a:r>
              <a:rPr lang="en-US" sz="2400" i="1" dirty="0">
                <a:solidFill>
                  <a:srgbClr val="0000FF"/>
                </a:solidFill>
              </a:rPr>
              <a:t> </a:t>
            </a:r>
            <a:r>
              <a:rPr lang="en-US" sz="2400" i="1" dirty="0" err="1">
                <a:solidFill>
                  <a:srgbClr val="0000FF"/>
                </a:solidFill>
              </a:rPr>
              <a:t>trơn</a:t>
            </a:r>
            <a:r>
              <a:rPr lang="en-US" sz="2400" i="1" dirty="0">
                <a:solidFill>
                  <a:srgbClr val="0000FF"/>
                </a:solidFill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0850" y="3429000"/>
            <a:ext cx="234315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5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41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bôi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trơn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609600" y="914400"/>
            <a:ext cx="52806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</a:rPr>
              <a:t>Kết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err="1">
                <a:solidFill>
                  <a:srgbClr val="0000FF"/>
                </a:solidFill>
              </a:rPr>
              <a:t>cấu</a:t>
            </a:r>
            <a:r>
              <a:rPr lang="en-US" sz="2800" b="1">
                <a:solidFill>
                  <a:srgbClr val="0000FF"/>
                </a:solidFill>
              </a:rPr>
              <a:t> </a:t>
            </a:r>
            <a:r>
              <a:rPr lang="en-US" sz="2800" b="1" smtClean="0">
                <a:solidFill>
                  <a:srgbClr val="0000FF"/>
                </a:solidFill>
              </a:rPr>
              <a:t>trục vít và bánh </a:t>
            </a:r>
            <a:r>
              <a:rPr lang="en-US" sz="2800" b="1" dirty="0" err="1">
                <a:solidFill>
                  <a:srgbClr val="0000FF"/>
                </a:solidFill>
              </a:rPr>
              <a:t>vít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112642" name="Picture 2" descr="C:\Users\NN\Desktop\QUINDOS_Worms_435x390_rdax_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35591"/>
            <a:ext cx="5714999" cy="5122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2113240"/>
            <a:ext cx="51816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1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741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bôi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trơn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tv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457200" y="1000780"/>
            <a:ext cx="5152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 err="1" smtClean="0">
                <a:solidFill>
                  <a:srgbClr val="0000FF"/>
                </a:solidFill>
              </a:rPr>
              <a:t>Bôi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trơn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bộ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truyền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trục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vít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8800" y="3352800"/>
            <a:ext cx="541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 dirty="0" smtClean="0"/>
              <a:t>(</a:t>
            </a:r>
            <a:r>
              <a:rPr lang="en-US" sz="2800" i="1" dirty="0" err="1" smtClean="0"/>
              <a:t>Học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viên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tự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đọc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tài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liệu</a:t>
            </a:r>
            <a:r>
              <a:rPr lang="en-US" sz="2800" i="1" dirty="0" smtClean="0"/>
              <a:t>)</a:t>
            </a: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158343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180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10"/>
            </a:pPr>
            <a:r>
              <a:rPr lang="en-US" sz="28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BỘ TRUYỀN TRỤC VÍT</a:t>
            </a:r>
            <a:endParaRPr lang="en-US" sz="28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7" y="1371600"/>
            <a:ext cx="8646603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443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180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10"/>
            </a:pPr>
            <a:r>
              <a:rPr lang="en-US" sz="28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BỘ TRUYỀN TRỤC VÍT</a:t>
            </a:r>
            <a:endParaRPr lang="en-US" sz="28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1095375"/>
            <a:ext cx="8162925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589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6605" y="253425"/>
            <a:ext cx="8180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10"/>
            </a:pPr>
            <a:r>
              <a:rPr lang="en-US" sz="28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BỘ TRUYỀN TRỤC VÍT</a:t>
            </a:r>
            <a:endParaRPr lang="en-US" sz="28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8143883" cy="53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774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Ví dụ</a:t>
            </a:r>
            <a:endParaRPr lang="en-US"/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990600"/>
            <a:ext cx="4957006" cy="28895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5403" y="3880167"/>
            <a:ext cx="8305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Cho moment xoắn trên trục 1 T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=240Nm, đường kính vòng chia bánh răng 1 d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=180mm, tỷ số truyền u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=3, tỷ số truyền TVBV u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=20, góc nâng bước ren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=18</a:t>
            </a:r>
            <a:r>
              <a:rPr kumimoji="0" lang="en-US" sz="2000" b="0" i="0" u="none" strike="noStrike" kern="120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0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, đường kính vòng chia bánh vít d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=400mm.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Xác định chiều quay bánh vit, phân tích và tính các giá trị lực tác dụng lên các bộ truyền, cho biết hiệu suất bộ truyền bánh răng 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br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=1, hiệu suất bộ truyền TVBV 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TV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panose="05050102010706020507" pitchFamily="18" charset="2"/>
              </a:rPr>
              <a:t>=0,82, bỏ qua mất mát ma sát ở các ổ trục.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707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65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heme manufacturing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ustom 1">
      <a:majorFont>
        <a:latin typeface="Tohama"/>
        <a:ea typeface=""/>
        <a:cs typeface=""/>
      </a:majorFont>
      <a:minorFont>
        <a:latin typeface="Tohama"/>
        <a:ea typeface="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manufacturing" id="{879E7E85-0FFA-406F-9151-26A26153907D}" vid="{286E62D9-E86A-4CD4-9ABD-9A451ECA147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3844</TotalTime>
  <Words>2415</Words>
  <Application>Microsoft Office PowerPoint</Application>
  <PresentationFormat>On-screen Show (4:3)</PresentationFormat>
  <Paragraphs>284</Paragraphs>
  <Slides>55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55</vt:i4>
      </vt:variant>
    </vt:vector>
  </HeadingPairs>
  <TitlesOfParts>
    <vt:vector size="75" baseType="lpstr">
      <vt:lpstr>Batang</vt:lpstr>
      <vt:lpstr>굴림</vt:lpstr>
      <vt:lpstr>Arial</vt:lpstr>
      <vt:lpstr>Calibri</vt:lpstr>
      <vt:lpstr>Garamond</vt:lpstr>
      <vt:lpstr>Symbol</vt:lpstr>
      <vt:lpstr>Tahoma</vt:lpstr>
      <vt:lpstr>Times New Roman</vt:lpstr>
      <vt:lpstr>Tohama</vt:lpstr>
      <vt:lpstr>Verdana</vt:lpstr>
      <vt:lpstr>VNI-Avo</vt:lpstr>
      <vt:lpstr>VNI-Times</vt:lpstr>
      <vt:lpstr>Wingdings</vt:lpstr>
      <vt:lpstr>Wingdings 2</vt:lpstr>
      <vt:lpstr>Theme1</vt:lpstr>
      <vt:lpstr>2_Default Design</vt:lpstr>
      <vt:lpstr>2_Theme manufacturing</vt:lpstr>
      <vt:lpstr>Visio</vt:lpstr>
      <vt:lpstr>Document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Ví dụ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Ví dụ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302</cp:revision>
  <dcterms:created xsi:type="dcterms:W3CDTF">2006-08-16T00:00:00Z</dcterms:created>
  <dcterms:modified xsi:type="dcterms:W3CDTF">2021-09-19T13:23:57Z</dcterms:modified>
</cp:coreProperties>
</file>