
<file path=[Content_Types].xml><?xml version="1.0" encoding="utf-8"?>
<Types xmlns="http://schemas.openxmlformats.org/package/2006/content-types">
  <Default Extension="png" ContentType="image/png"/>
  <Default Extension="jfif" ContentType="image/jpeg"/>
  <Default Extension="bin" ContentType="application/vnd.openxmlformats-officedocument.oleObject"/>
  <Default Extension="jpeg" ContentType="image/jpeg"/>
  <Default Extension="emf" ContentType="image/x-emf"/>
  <Default Extension="wmf" ContentType="image/x-wmf"/>
  <Default Extension="rels" ContentType="application/vnd.openxmlformats-package.relationships+xml"/>
  <Default Extension="xml" ContentType="application/xml"/>
  <Default Extension="gif" ContentType="image/gif"/>
  <Default Extension="vml" ContentType="application/vnd.openxmlformats-officedocument.vmlDrawing"/>
  <Default Extension="JPG" ContentType="image/jpeg"/>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60" r:id="rId1"/>
    <p:sldMasterId id="2147483672" r:id="rId2"/>
    <p:sldMasterId id="2147483684" r:id="rId3"/>
  </p:sldMasterIdLst>
  <p:notesMasterIdLst>
    <p:notesMasterId r:id="rId44"/>
  </p:notesMasterIdLst>
  <p:sldIdLst>
    <p:sldId id="334" r:id="rId4"/>
    <p:sldId id="333" r:id="rId5"/>
    <p:sldId id="327" r:id="rId6"/>
    <p:sldId id="287" r:id="rId7"/>
    <p:sldId id="329" r:id="rId8"/>
    <p:sldId id="288" r:id="rId9"/>
    <p:sldId id="289" r:id="rId10"/>
    <p:sldId id="290" r:id="rId11"/>
    <p:sldId id="291" r:id="rId12"/>
    <p:sldId id="292" r:id="rId13"/>
    <p:sldId id="326" r:id="rId14"/>
    <p:sldId id="294" r:id="rId15"/>
    <p:sldId id="330" r:id="rId16"/>
    <p:sldId id="295" r:id="rId17"/>
    <p:sldId id="317" r:id="rId18"/>
    <p:sldId id="323" r:id="rId19"/>
    <p:sldId id="322" r:id="rId20"/>
    <p:sldId id="296" r:id="rId21"/>
    <p:sldId id="297" r:id="rId22"/>
    <p:sldId id="299" r:id="rId23"/>
    <p:sldId id="324" r:id="rId24"/>
    <p:sldId id="300" r:id="rId25"/>
    <p:sldId id="325" r:id="rId26"/>
    <p:sldId id="301" r:id="rId27"/>
    <p:sldId id="302" r:id="rId28"/>
    <p:sldId id="303" r:id="rId29"/>
    <p:sldId id="304" r:id="rId30"/>
    <p:sldId id="306" r:id="rId31"/>
    <p:sldId id="307" r:id="rId32"/>
    <p:sldId id="308" r:id="rId33"/>
    <p:sldId id="309" r:id="rId34"/>
    <p:sldId id="310" r:id="rId35"/>
    <p:sldId id="305" r:id="rId36"/>
    <p:sldId id="311" r:id="rId37"/>
    <p:sldId id="312" r:id="rId38"/>
    <p:sldId id="313" r:id="rId39"/>
    <p:sldId id="316" r:id="rId40"/>
    <p:sldId id="314" r:id="rId41"/>
    <p:sldId id="315" r:id="rId42"/>
    <p:sldId id="321" r:id="rId4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80823"/>
    <a:srgbClr val="0000FF"/>
    <a:srgbClr val="00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366" autoAdjust="0"/>
  </p:normalViewPr>
  <p:slideViewPr>
    <p:cSldViewPr>
      <p:cViewPr varScale="1">
        <p:scale>
          <a:sx n="86" d="100"/>
          <a:sy n="86" d="100"/>
        </p:scale>
        <p:origin x="1524" y="84"/>
      </p:cViewPr>
      <p:guideLst>
        <p:guide orient="horz" pos="2160"/>
        <p:guide pos="2880"/>
      </p:guideLst>
    </p:cSldViewPr>
  </p:slideViewPr>
  <p:notesTextViewPr>
    <p:cViewPr>
      <p:scale>
        <a:sx n="125" d="100"/>
        <a:sy n="125" d="100"/>
      </p:scale>
      <p:origin x="0" y="0"/>
    </p:cViewPr>
  </p:notesTextViewPr>
  <p:sorterViewPr>
    <p:cViewPr>
      <p:scale>
        <a:sx n="100" d="100"/>
        <a:sy n="100" d="100"/>
      </p:scale>
      <p:origin x="0" y="-5909"/>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theme" Target="theme/theme1.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tableStyles" Target="tableStyles.xml"/><Relationship Id="rId8" Type="http://schemas.openxmlformats.org/officeDocument/2006/relationships/slide" Target="slides/slide5.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viewProps" Target="viewProps.xml"/><Relationship Id="rId20" Type="http://schemas.openxmlformats.org/officeDocument/2006/relationships/slide" Target="slides/slide17.xml"/><Relationship Id="rId41" Type="http://schemas.openxmlformats.org/officeDocument/2006/relationships/slide" Target="slides/slide38.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49.wmf"/><Relationship Id="rId2" Type="http://schemas.openxmlformats.org/officeDocument/2006/relationships/image" Target="../media/image48.wmf"/><Relationship Id="rId1" Type="http://schemas.openxmlformats.org/officeDocument/2006/relationships/image" Target="../media/image47.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52.wmf"/><Relationship Id="rId2" Type="http://schemas.openxmlformats.org/officeDocument/2006/relationships/image" Target="../media/image51.wmf"/><Relationship Id="rId1" Type="http://schemas.openxmlformats.org/officeDocument/2006/relationships/image" Target="../media/image50.wmf"/><Relationship Id="rId4" Type="http://schemas.openxmlformats.org/officeDocument/2006/relationships/image" Target="../media/image53.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56.wmf"/><Relationship Id="rId2" Type="http://schemas.openxmlformats.org/officeDocument/2006/relationships/image" Target="../media/image55.wmf"/><Relationship Id="rId1" Type="http://schemas.openxmlformats.org/officeDocument/2006/relationships/image" Target="../media/image54.wmf"/></Relationships>
</file>

<file path=ppt/drawings/_rels/vmlDrawing4.vml.rels><?xml version="1.0" encoding="UTF-8" standalone="yes"?>
<Relationships xmlns="http://schemas.openxmlformats.org/package/2006/relationships"><Relationship Id="rId3" Type="http://schemas.openxmlformats.org/officeDocument/2006/relationships/image" Target="../media/image60.wmf"/><Relationship Id="rId2" Type="http://schemas.openxmlformats.org/officeDocument/2006/relationships/image" Target="../media/image59.wmf"/><Relationship Id="rId1" Type="http://schemas.openxmlformats.org/officeDocument/2006/relationships/image" Target="../media/image58.wmf"/></Relationships>
</file>

<file path=ppt/drawings/_rels/vmlDrawing5.vml.rels><?xml version="1.0" encoding="UTF-8" standalone="yes"?>
<Relationships xmlns="http://schemas.openxmlformats.org/package/2006/relationships"><Relationship Id="rId3" Type="http://schemas.openxmlformats.org/officeDocument/2006/relationships/image" Target="../media/image63.wmf"/><Relationship Id="rId2" Type="http://schemas.openxmlformats.org/officeDocument/2006/relationships/image" Target="../media/image62.wmf"/><Relationship Id="rId1" Type="http://schemas.openxmlformats.org/officeDocument/2006/relationships/image" Target="../media/image61.wmf"/><Relationship Id="rId6" Type="http://schemas.openxmlformats.org/officeDocument/2006/relationships/image" Target="../media/image66.wmf"/><Relationship Id="rId5" Type="http://schemas.openxmlformats.org/officeDocument/2006/relationships/image" Target="../media/image65.wmf"/><Relationship Id="rId4" Type="http://schemas.openxmlformats.org/officeDocument/2006/relationships/image" Target="../media/image64.wmf"/></Relationships>
</file>

<file path=ppt/drawings/_rels/vmlDrawing6.vml.rels><?xml version="1.0" encoding="UTF-8" standalone="yes"?>
<Relationships xmlns="http://schemas.openxmlformats.org/package/2006/relationships"><Relationship Id="rId3" Type="http://schemas.openxmlformats.org/officeDocument/2006/relationships/image" Target="../media/image69.wmf"/><Relationship Id="rId2" Type="http://schemas.openxmlformats.org/officeDocument/2006/relationships/image" Target="../media/image68.wmf"/><Relationship Id="rId1" Type="http://schemas.openxmlformats.org/officeDocument/2006/relationships/image" Target="../media/image67.wmf"/><Relationship Id="rId4" Type="http://schemas.openxmlformats.org/officeDocument/2006/relationships/image" Target="../media/image70.wmf"/></Relationships>
</file>

<file path=ppt/drawings/_rels/vmlDrawing7.vml.rels><?xml version="1.0" encoding="UTF-8" standalone="yes"?>
<Relationships xmlns="http://schemas.openxmlformats.org/package/2006/relationships"><Relationship Id="rId3" Type="http://schemas.openxmlformats.org/officeDocument/2006/relationships/image" Target="../media/image73.wmf"/><Relationship Id="rId2" Type="http://schemas.openxmlformats.org/officeDocument/2006/relationships/image" Target="../media/image72.wmf"/><Relationship Id="rId1" Type="http://schemas.openxmlformats.org/officeDocument/2006/relationships/image" Target="../media/image71.w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74.emf"/></Relationships>
</file>

<file path=ppt/drawings/_rels/vmlDrawing9.vml.rels><?xml version="1.0" encoding="UTF-8" standalone="yes"?>
<Relationships xmlns="http://schemas.openxmlformats.org/package/2006/relationships"><Relationship Id="rId2" Type="http://schemas.openxmlformats.org/officeDocument/2006/relationships/image" Target="../media/image76.wmf"/><Relationship Id="rId1" Type="http://schemas.openxmlformats.org/officeDocument/2006/relationships/image" Target="../media/image75.w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78.wmf"/></Relationships>
</file>

<file path=ppt/drawings/_rels/vmlDrawing11.vml.rels><?xml version="1.0" encoding="UTF-8" standalone="yes"?>
<Relationships xmlns="http://schemas.openxmlformats.org/package/2006/relationships"><Relationship Id="rId3" Type="http://schemas.openxmlformats.org/officeDocument/2006/relationships/image" Target="../media/image82.wmf"/><Relationship Id="rId2" Type="http://schemas.openxmlformats.org/officeDocument/2006/relationships/image" Target="../media/image81.wmf"/><Relationship Id="rId1" Type="http://schemas.openxmlformats.org/officeDocument/2006/relationships/image" Target="../media/image80.wmf"/><Relationship Id="rId5" Type="http://schemas.openxmlformats.org/officeDocument/2006/relationships/image" Target="../media/image84.wmf"/><Relationship Id="rId4" Type="http://schemas.openxmlformats.org/officeDocument/2006/relationships/image" Target="../media/image83.wmf"/></Relationships>
</file>

<file path=ppt/drawings/_rels/vmlDrawing12.vml.rels><?xml version="1.0" encoding="UTF-8" standalone="yes"?>
<Relationships xmlns="http://schemas.openxmlformats.org/package/2006/relationships"><Relationship Id="rId2" Type="http://schemas.openxmlformats.org/officeDocument/2006/relationships/image" Target="../media/image85.wmf"/><Relationship Id="rId1" Type="http://schemas.openxmlformats.org/officeDocument/2006/relationships/image" Target="../media/image84.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7DE3702-7C44-400C-AEE3-21F1E2FA697B}" type="datetimeFigureOut">
              <a:rPr lang="en-US" smtClean="0"/>
              <a:t>9/19/2021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E870C4F-5C99-4964-B61E-6713F17CF2DF}" type="slidenum">
              <a:rPr lang="en-US" smtClean="0"/>
              <a:t>‹#›</a:t>
            </a:fld>
            <a:endParaRPr lang="en-US"/>
          </a:p>
        </p:txBody>
      </p:sp>
    </p:spTree>
    <p:extLst>
      <p:ext uri="{BB962C8B-B14F-4D97-AF65-F5344CB8AC3E}">
        <p14:creationId xmlns:p14="http://schemas.microsoft.com/office/powerpoint/2010/main" val="30881677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870C4F-5C99-4964-B61E-6713F17CF2DF}" type="slidenum">
              <a:rPr lang="en-US" smtClean="0"/>
              <a:t>3</a:t>
            </a:fld>
            <a:endParaRPr lang="en-US"/>
          </a:p>
        </p:txBody>
      </p:sp>
    </p:spTree>
    <p:extLst>
      <p:ext uri="{BB962C8B-B14F-4D97-AF65-F5344CB8AC3E}">
        <p14:creationId xmlns:p14="http://schemas.microsoft.com/office/powerpoint/2010/main" val="28021766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Câu</a:t>
            </a:r>
            <a:r>
              <a:rPr lang="en-US" baseline="0" smtClean="0"/>
              <a:t> hỏi 1: Bộ truyền đai và bộ truyền bánh răng có truyền được chuyển động?</a:t>
            </a:r>
          </a:p>
          <a:p>
            <a:endParaRPr lang="en-US"/>
          </a:p>
        </p:txBody>
      </p:sp>
      <p:sp>
        <p:nvSpPr>
          <p:cNvPr id="4" name="Slide Number Placeholder 3"/>
          <p:cNvSpPr>
            <a:spLocks noGrp="1"/>
          </p:cNvSpPr>
          <p:nvPr>
            <p:ph type="sldNum" sz="quarter" idx="10"/>
          </p:nvPr>
        </p:nvSpPr>
        <p:spPr/>
        <p:txBody>
          <a:bodyPr/>
          <a:lstStyle/>
          <a:p>
            <a:fld id="{0E870C4F-5C99-4964-B61E-6713F17CF2DF}" type="slidenum">
              <a:rPr lang="en-US" smtClean="0"/>
              <a:t>4</a:t>
            </a:fld>
            <a:endParaRPr lang="en-US"/>
          </a:p>
        </p:txBody>
      </p:sp>
    </p:spTree>
    <p:extLst>
      <p:ext uri="{BB962C8B-B14F-4D97-AF65-F5344CB8AC3E}">
        <p14:creationId xmlns:p14="http://schemas.microsoft.com/office/powerpoint/2010/main" val="40318579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10phut</a:t>
            </a:r>
            <a:endParaRPr lang="en-US"/>
          </a:p>
        </p:txBody>
      </p:sp>
      <p:sp>
        <p:nvSpPr>
          <p:cNvPr id="4" name="Slide Number Placeholder 3"/>
          <p:cNvSpPr>
            <a:spLocks noGrp="1"/>
          </p:cNvSpPr>
          <p:nvPr>
            <p:ph type="sldNum" sz="quarter" idx="10"/>
          </p:nvPr>
        </p:nvSpPr>
        <p:spPr/>
        <p:txBody>
          <a:bodyPr/>
          <a:lstStyle/>
          <a:p>
            <a:fld id="{0E870C4F-5C99-4964-B61E-6713F17CF2DF}" type="slidenum">
              <a:rPr lang="en-US" smtClean="0"/>
              <a:t>5</a:t>
            </a:fld>
            <a:endParaRPr lang="en-US"/>
          </a:p>
        </p:txBody>
      </p:sp>
    </p:spTree>
    <p:extLst>
      <p:ext uri="{BB962C8B-B14F-4D97-AF65-F5344CB8AC3E}">
        <p14:creationId xmlns:p14="http://schemas.microsoft.com/office/powerpoint/2010/main" val="30334087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15phut</a:t>
            </a:r>
            <a:endParaRPr lang="en-US"/>
          </a:p>
        </p:txBody>
      </p:sp>
      <p:sp>
        <p:nvSpPr>
          <p:cNvPr id="4" name="Slide Number Placeholder 3"/>
          <p:cNvSpPr>
            <a:spLocks noGrp="1"/>
          </p:cNvSpPr>
          <p:nvPr>
            <p:ph type="sldNum" sz="quarter" idx="10"/>
          </p:nvPr>
        </p:nvSpPr>
        <p:spPr/>
        <p:txBody>
          <a:bodyPr/>
          <a:lstStyle/>
          <a:p>
            <a:fld id="{0E870C4F-5C99-4964-B61E-6713F17CF2DF}" type="slidenum">
              <a:rPr lang="en-US" smtClean="0"/>
              <a:t>6</a:t>
            </a:fld>
            <a:endParaRPr lang="en-US"/>
          </a:p>
        </p:txBody>
      </p:sp>
    </p:spTree>
    <p:extLst>
      <p:ext uri="{BB962C8B-B14F-4D97-AF65-F5344CB8AC3E}">
        <p14:creationId xmlns:p14="http://schemas.microsoft.com/office/powerpoint/2010/main" val="18501107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Trục truyền:</a:t>
            </a:r>
            <a:r>
              <a:rPr lang="en-US" baseline="0" smtClean="0"/>
              <a:t> vừa chịu uốn vừa truyền moment xoắn.</a:t>
            </a:r>
          </a:p>
          <a:p>
            <a:r>
              <a:rPr lang="en-US" baseline="0" smtClean="0"/>
              <a:t>Trục tâm chỉ chịu moment uốn.</a:t>
            </a:r>
            <a:endParaRPr lang="en-US"/>
          </a:p>
        </p:txBody>
      </p:sp>
      <p:sp>
        <p:nvSpPr>
          <p:cNvPr id="4" name="Slide Number Placeholder 3"/>
          <p:cNvSpPr>
            <a:spLocks noGrp="1"/>
          </p:cNvSpPr>
          <p:nvPr>
            <p:ph type="sldNum" sz="quarter" idx="10"/>
          </p:nvPr>
        </p:nvSpPr>
        <p:spPr/>
        <p:txBody>
          <a:bodyPr/>
          <a:lstStyle/>
          <a:p>
            <a:fld id="{0E870C4F-5C99-4964-B61E-6713F17CF2DF}" type="slidenum">
              <a:rPr lang="en-US" smtClean="0"/>
              <a:t>7</a:t>
            </a:fld>
            <a:endParaRPr lang="en-US"/>
          </a:p>
        </p:txBody>
      </p:sp>
    </p:spTree>
    <p:extLst>
      <p:ext uri="{BB962C8B-B14F-4D97-AF65-F5344CB8AC3E}">
        <p14:creationId xmlns:p14="http://schemas.microsoft.com/office/powerpoint/2010/main" val="12644203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870C4F-5C99-4964-B61E-6713F17CF2DF}" type="slidenum">
              <a:rPr lang="en-US" smtClean="0"/>
              <a:t>10</a:t>
            </a:fld>
            <a:endParaRPr lang="en-US"/>
          </a:p>
        </p:txBody>
      </p:sp>
    </p:spTree>
    <p:extLst>
      <p:ext uri="{BB962C8B-B14F-4D97-AF65-F5344CB8AC3E}">
        <p14:creationId xmlns:p14="http://schemas.microsoft.com/office/powerpoint/2010/main" val="27135203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15phut</a:t>
            </a:r>
          </a:p>
          <a:p>
            <a:r>
              <a:rPr lang="en-US" smtClean="0"/>
              <a:t>Kết cấu</a:t>
            </a:r>
            <a:r>
              <a:rPr lang="en-US" baseline="0" smtClean="0"/>
              <a:t> hợp lý của trục theo chiều dài đc xác định theo sự phân bố tải trọng lên trục, lắp ráp và cố định các chi tiết  máy trên trục, điều kiện gia công…Trục đc chế tạo ở dạng  trụ tròn, gồm nhiều đoạn trục có đường kính khác nhau.</a:t>
            </a:r>
            <a:endParaRPr lang="en-US"/>
          </a:p>
        </p:txBody>
      </p:sp>
      <p:sp>
        <p:nvSpPr>
          <p:cNvPr id="4" name="Slide Number Placeholder 3"/>
          <p:cNvSpPr>
            <a:spLocks noGrp="1"/>
          </p:cNvSpPr>
          <p:nvPr>
            <p:ph type="sldNum" sz="quarter" idx="10"/>
          </p:nvPr>
        </p:nvSpPr>
        <p:spPr/>
        <p:txBody>
          <a:bodyPr/>
          <a:lstStyle/>
          <a:p>
            <a:fld id="{0E870C4F-5C99-4964-B61E-6713F17CF2DF}" type="slidenum">
              <a:rPr lang="en-US" smtClean="0"/>
              <a:t>12</a:t>
            </a:fld>
            <a:endParaRPr lang="en-US"/>
          </a:p>
        </p:txBody>
      </p:sp>
    </p:spTree>
    <p:extLst>
      <p:ext uri="{BB962C8B-B14F-4D97-AF65-F5344CB8AC3E}">
        <p14:creationId xmlns:p14="http://schemas.microsoft.com/office/powerpoint/2010/main" val="330113396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Kết cấu</a:t>
            </a:r>
            <a:r>
              <a:rPr lang="en-US" baseline="0" smtClean="0"/>
              <a:t> hợp lý của trục theo chiều dài đc xác định theo sự phân bố tải trọng lên trục, lắp ráp và cố định các chi tiết  máy trên trục, điều kiện gia công…Trục đc chế tạo ở dạng  trụ tròn, gồm nhiều đoạn trục có đường kính khác nhau.</a:t>
            </a:r>
            <a:endParaRPr lang="en-US"/>
          </a:p>
        </p:txBody>
      </p:sp>
      <p:sp>
        <p:nvSpPr>
          <p:cNvPr id="4" name="Slide Number Placeholder 3"/>
          <p:cNvSpPr>
            <a:spLocks noGrp="1"/>
          </p:cNvSpPr>
          <p:nvPr>
            <p:ph type="sldNum" sz="quarter" idx="10"/>
          </p:nvPr>
        </p:nvSpPr>
        <p:spPr/>
        <p:txBody>
          <a:bodyPr/>
          <a:lstStyle/>
          <a:p>
            <a:fld id="{0E870C4F-5C99-4964-B61E-6713F17CF2DF}" type="slidenum">
              <a:rPr lang="en-US" smtClean="0"/>
              <a:t>13</a:t>
            </a:fld>
            <a:endParaRPr lang="en-US"/>
          </a:p>
        </p:txBody>
      </p:sp>
    </p:spTree>
    <p:extLst>
      <p:ext uri="{BB962C8B-B14F-4D97-AF65-F5344CB8AC3E}">
        <p14:creationId xmlns:p14="http://schemas.microsoft.com/office/powerpoint/2010/main" val="337380587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870C4F-5C99-4964-B61E-6713F17CF2DF}" type="slidenum">
              <a:rPr lang="en-US" smtClean="0"/>
              <a:t>14</a:t>
            </a:fld>
            <a:endParaRPr lang="en-US"/>
          </a:p>
        </p:txBody>
      </p:sp>
    </p:spTree>
    <p:extLst>
      <p:ext uri="{BB962C8B-B14F-4D97-AF65-F5344CB8AC3E}">
        <p14:creationId xmlns:p14="http://schemas.microsoft.com/office/powerpoint/2010/main" val="239705586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870C4F-5C99-4964-B61E-6713F17CF2DF}" type="slidenum">
              <a:rPr lang="en-US" smtClean="0"/>
              <a:t>16</a:t>
            </a:fld>
            <a:endParaRPr lang="en-US"/>
          </a:p>
        </p:txBody>
      </p:sp>
    </p:spTree>
    <p:extLst>
      <p:ext uri="{BB962C8B-B14F-4D97-AF65-F5344CB8AC3E}">
        <p14:creationId xmlns:p14="http://schemas.microsoft.com/office/powerpoint/2010/main" val="181599166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5phut</a:t>
            </a:r>
          </a:p>
          <a:p>
            <a:r>
              <a:rPr lang="en-US" smtClean="0"/>
              <a:t>Thép</a:t>
            </a:r>
            <a:r>
              <a:rPr lang="en-US" baseline="0" smtClean="0"/>
              <a:t> cacbon và thép hợp kim có cơ tính cao, có khả năng tăng bền,  dễ dàng nhận đc các phôi hình trụ bằng phương pháp cán. </a:t>
            </a:r>
            <a:endParaRPr lang="en-US"/>
          </a:p>
        </p:txBody>
      </p:sp>
      <p:sp>
        <p:nvSpPr>
          <p:cNvPr id="4" name="Slide Number Placeholder 3"/>
          <p:cNvSpPr>
            <a:spLocks noGrp="1"/>
          </p:cNvSpPr>
          <p:nvPr>
            <p:ph type="sldNum" sz="quarter" idx="10"/>
          </p:nvPr>
        </p:nvSpPr>
        <p:spPr/>
        <p:txBody>
          <a:bodyPr/>
          <a:lstStyle/>
          <a:p>
            <a:fld id="{0E870C4F-5C99-4964-B61E-6713F17CF2DF}" type="slidenum">
              <a:rPr lang="en-US" smtClean="0"/>
              <a:t>18</a:t>
            </a:fld>
            <a:endParaRPr lang="en-US"/>
          </a:p>
        </p:txBody>
      </p:sp>
    </p:spTree>
    <p:extLst>
      <p:ext uri="{BB962C8B-B14F-4D97-AF65-F5344CB8AC3E}">
        <p14:creationId xmlns:p14="http://schemas.microsoft.com/office/powerpoint/2010/main" val="37118080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10phut</a:t>
            </a:r>
          </a:p>
          <a:p>
            <a:r>
              <a:rPr lang="en-US" smtClean="0"/>
              <a:t>1/ Trục</a:t>
            </a:r>
            <a:r>
              <a:rPr lang="en-US" baseline="0" smtClean="0"/>
              <a:t> truyền xe tải bị gãy do mỏi</a:t>
            </a:r>
          </a:p>
          <a:p>
            <a:r>
              <a:rPr lang="en-US" baseline="0" smtClean="0"/>
              <a:t>2/ </a:t>
            </a:r>
            <a:r>
              <a:rPr lang="en-US" sz="1200" b="1" i="0" kern="1200" smtClean="0">
                <a:solidFill>
                  <a:schemeClr val="tx1"/>
                </a:solidFill>
                <a:effectLst/>
                <a:latin typeface="+mn-lt"/>
                <a:ea typeface="+mn-ea"/>
                <a:cs typeface="+mn-cs"/>
              </a:rPr>
              <a:t>M</a:t>
            </a:r>
            <a:r>
              <a:rPr lang="vi-VN" sz="1200" b="1" i="0" kern="1200" smtClean="0">
                <a:solidFill>
                  <a:schemeClr val="tx1"/>
                </a:solidFill>
                <a:effectLst/>
                <a:latin typeface="+mn-lt"/>
                <a:ea typeface="+mn-ea"/>
                <a:cs typeface="+mn-cs"/>
              </a:rPr>
              <a:t>òn trục và ổ trượt trong van cầu</a:t>
            </a:r>
            <a:endParaRPr lang="en-US"/>
          </a:p>
        </p:txBody>
      </p:sp>
      <p:sp>
        <p:nvSpPr>
          <p:cNvPr id="4" name="Slide Number Placeholder 3"/>
          <p:cNvSpPr>
            <a:spLocks noGrp="1"/>
          </p:cNvSpPr>
          <p:nvPr>
            <p:ph type="sldNum" sz="quarter" idx="10"/>
          </p:nvPr>
        </p:nvSpPr>
        <p:spPr/>
        <p:txBody>
          <a:bodyPr/>
          <a:lstStyle/>
          <a:p>
            <a:fld id="{0E870C4F-5C99-4964-B61E-6713F17CF2DF}" type="slidenum">
              <a:rPr lang="en-US" smtClean="0"/>
              <a:t>19</a:t>
            </a:fld>
            <a:endParaRPr lang="en-US"/>
          </a:p>
        </p:txBody>
      </p:sp>
    </p:spTree>
    <p:extLst>
      <p:ext uri="{BB962C8B-B14F-4D97-AF65-F5344CB8AC3E}">
        <p14:creationId xmlns:p14="http://schemas.microsoft.com/office/powerpoint/2010/main" val="174633627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Khả</a:t>
            </a:r>
            <a:r>
              <a:rPr lang="en-US" baseline="0" smtClean="0"/>
              <a:t> năng làm việc của trục là độ bền và độ cứng.</a:t>
            </a:r>
            <a:endParaRPr lang="en-US"/>
          </a:p>
        </p:txBody>
      </p:sp>
      <p:sp>
        <p:nvSpPr>
          <p:cNvPr id="4" name="Slide Number Placeholder 3"/>
          <p:cNvSpPr>
            <a:spLocks noGrp="1"/>
          </p:cNvSpPr>
          <p:nvPr>
            <p:ph type="sldNum" sz="quarter" idx="10"/>
          </p:nvPr>
        </p:nvSpPr>
        <p:spPr/>
        <p:txBody>
          <a:bodyPr/>
          <a:lstStyle/>
          <a:p>
            <a:fld id="{0E870C4F-5C99-4964-B61E-6713F17CF2DF}" type="slidenum">
              <a:rPr lang="en-US" smtClean="0"/>
              <a:t>20</a:t>
            </a:fld>
            <a:endParaRPr lang="en-US"/>
          </a:p>
        </p:txBody>
      </p:sp>
    </p:spTree>
    <p:extLst>
      <p:ext uri="{BB962C8B-B14F-4D97-AF65-F5344CB8AC3E}">
        <p14:creationId xmlns:p14="http://schemas.microsoft.com/office/powerpoint/2010/main" val="315963923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Các</a:t>
            </a:r>
            <a:r>
              <a:rPr lang="en-US" baseline="0" smtClean="0"/>
              <a:t> yếu tố ảnh hưởng đến độ bền mỏi của trục: tính chất chu kỳ ứng suất, sự tập trung ứng suất, nhân tố về kích thước, trạng thái bề mặt….</a:t>
            </a:r>
            <a:endParaRPr lang="en-US"/>
          </a:p>
        </p:txBody>
      </p:sp>
      <p:sp>
        <p:nvSpPr>
          <p:cNvPr id="4" name="Slide Number Placeholder 3"/>
          <p:cNvSpPr>
            <a:spLocks noGrp="1"/>
          </p:cNvSpPr>
          <p:nvPr>
            <p:ph type="sldNum" sz="quarter" idx="10"/>
          </p:nvPr>
        </p:nvSpPr>
        <p:spPr/>
        <p:txBody>
          <a:bodyPr/>
          <a:lstStyle/>
          <a:p>
            <a:fld id="{0E870C4F-5C99-4964-B61E-6713F17CF2DF}" type="slidenum">
              <a:rPr lang="en-US" smtClean="0"/>
              <a:t>27</a:t>
            </a:fld>
            <a:endParaRPr lang="en-US"/>
          </a:p>
        </p:txBody>
      </p:sp>
    </p:spTree>
    <p:extLst>
      <p:ext uri="{BB962C8B-B14F-4D97-AF65-F5344CB8AC3E}">
        <p14:creationId xmlns:p14="http://schemas.microsoft.com/office/powerpoint/2010/main" val="77775140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870C4F-5C99-4964-B61E-6713F17CF2DF}" type="slidenum">
              <a:rPr lang="en-US" smtClean="0"/>
              <a:t>32</a:t>
            </a:fld>
            <a:endParaRPr lang="en-US"/>
          </a:p>
        </p:txBody>
      </p:sp>
    </p:spTree>
    <p:extLst>
      <p:ext uri="{BB962C8B-B14F-4D97-AF65-F5344CB8AC3E}">
        <p14:creationId xmlns:p14="http://schemas.microsoft.com/office/powerpoint/2010/main" val="9446940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870C4F-5C99-4964-B61E-6713F17CF2DF}" type="slidenum">
              <a:rPr lang="en-US" smtClean="0"/>
              <a:t>33</a:t>
            </a:fld>
            <a:endParaRPr lang="en-US"/>
          </a:p>
        </p:txBody>
      </p:sp>
    </p:spTree>
    <p:extLst>
      <p:ext uri="{BB962C8B-B14F-4D97-AF65-F5344CB8AC3E}">
        <p14:creationId xmlns:p14="http://schemas.microsoft.com/office/powerpoint/2010/main" val="362513569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870C4F-5C99-4964-B61E-6713F17CF2DF}" type="slidenum">
              <a:rPr lang="en-US" smtClean="0"/>
              <a:t>38</a:t>
            </a:fld>
            <a:endParaRPr lang="en-US"/>
          </a:p>
        </p:txBody>
      </p:sp>
    </p:spTree>
    <p:extLst>
      <p:ext uri="{BB962C8B-B14F-4D97-AF65-F5344CB8AC3E}">
        <p14:creationId xmlns:p14="http://schemas.microsoft.com/office/powerpoint/2010/main" val="5278364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7"/>
          <p:cNvSpPr>
            <a:spLocks noChangeArrowheads="1"/>
          </p:cNvSpPr>
          <p:nvPr/>
        </p:nvSpPr>
        <p:spPr bwMode="auto">
          <a:xfrm>
            <a:off x="228600" y="2084388"/>
            <a:ext cx="2870200" cy="201612"/>
          </a:xfrm>
          <a:prstGeom prst="rect">
            <a:avLst/>
          </a:prstGeom>
          <a:solidFill>
            <a:schemeClr val="folHlink"/>
          </a:solidFill>
          <a:ln w="9525">
            <a:noFill/>
            <a:miter lim="800000"/>
            <a:headEnd/>
            <a:tailEnd/>
          </a:ln>
          <a:effectLst/>
        </p:spPr>
        <p:txBody>
          <a:bodyPr wrap="none" anchor="ctr"/>
          <a:lstStyle/>
          <a:p>
            <a:pPr>
              <a:defRPr/>
            </a:pPr>
            <a:endParaRPr lang="vi-VN">
              <a:cs typeface="+mn-cs"/>
            </a:endParaRPr>
          </a:p>
        </p:txBody>
      </p:sp>
      <p:sp>
        <p:nvSpPr>
          <p:cNvPr id="5" name="Rectangle 8"/>
          <p:cNvSpPr>
            <a:spLocks noChangeArrowheads="1"/>
          </p:cNvSpPr>
          <p:nvPr/>
        </p:nvSpPr>
        <p:spPr bwMode="auto">
          <a:xfrm>
            <a:off x="3098800" y="2084388"/>
            <a:ext cx="2870200" cy="201612"/>
          </a:xfrm>
          <a:prstGeom prst="rect">
            <a:avLst/>
          </a:prstGeom>
          <a:solidFill>
            <a:srgbClr val="339966"/>
          </a:solidFill>
          <a:ln w="9525">
            <a:noFill/>
            <a:miter lim="800000"/>
            <a:headEnd/>
            <a:tailEnd/>
          </a:ln>
          <a:effectLst/>
        </p:spPr>
        <p:txBody>
          <a:bodyPr wrap="none" anchor="ctr"/>
          <a:lstStyle/>
          <a:p>
            <a:pPr>
              <a:defRPr/>
            </a:pPr>
            <a:endParaRPr lang="vi-VN">
              <a:cs typeface="+mn-cs"/>
            </a:endParaRPr>
          </a:p>
        </p:txBody>
      </p:sp>
      <p:sp>
        <p:nvSpPr>
          <p:cNvPr id="6" name="Rectangle 9"/>
          <p:cNvSpPr>
            <a:spLocks noChangeArrowheads="1"/>
          </p:cNvSpPr>
          <p:nvPr/>
        </p:nvSpPr>
        <p:spPr bwMode="auto">
          <a:xfrm>
            <a:off x="5969000" y="2084388"/>
            <a:ext cx="2870200" cy="201612"/>
          </a:xfrm>
          <a:prstGeom prst="rect">
            <a:avLst/>
          </a:prstGeom>
          <a:solidFill>
            <a:schemeClr val="accent1"/>
          </a:solidFill>
          <a:ln w="9525">
            <a:noFill/>
            <a:miter lim="800000"/>
            <a:headEnd/>
            <a:tailEnd/>
          </a:ln>
          <a:effectLst/>
        </p:spPr>
        <p:txBody>
          <a:bodyPr wrap="none" anchor="ctr"/>
          <a:lstStyle/>
          <a:p>
            <a:pPr>
              <a:defRPr/>
            </a:pPr>
            <a:endParaRPr lang="vi-VN">
              <a:cs typeface="+mn-cs"/>
            </a:endParaRPr>
          </a:p>
        </p:txBody>
      </p:sp>
      <p:sp>
        <p:nvSpPr>
          <p:cNvPr id="8" name="Line 11"/>
          <p:cNvSpPr>
            <a:spLocks noChangeShapeType="1"/>
          </p:cNvSpPr>
          <p:nvPr/>
        </p:nvSpPr>
        <p:spPr bwMode="auto">
          <a:xfrm>
            <a:off x="0" y="6324600"/>
            <a:ext cx="9144000" cy="0"/>
          </a:xfrm>
          <a:prstGeom prst="line">
            <a:avLst/>
          </a:prstGeom>
          <a:noFill/>
          <a:ln w="12700">
            <a:solidFill>
              <a:srgbClr val="339966"/>
            </a:solidFill>
            <a:round/>
            <a:headEnd/>
            <a:tailEnd/>
          </a:ln>
          <a:effectLst/>
        </p:spPr>
        <p:txBody>
          <a:bodyPr/>
          <a:lstStyle/>
          <a:p>
            <a:pPr>
              <a:defRPr/>
            </a:pPr>
            <a:endParaRPr lang="vi-VN">
              <a:cs typeface="+mn-cs"/>
            </a:endParaRPr>
          </a:p>
        </p:txBody>
      </p:sp>
      <p:sp>
        <p:nvSpPr>
          <p:cNvPr id="434178" name="Rectangle 2"/>
          <p:cNvSpPr>
            <a:spLocks noGrp="1" noChangeArrowheads="1"/>
          </p:cNvSpPr>
          <p:nvPr>
            <p:ph type="ctrTitle"/>
          </p:nvPr>
        </p:nvSpPr>
        <p:spPr>
          <a:xfrm>
            <a:off x="685800" y="381000"/>
            <a:ext cx="7772400" cy="1441450"/>
          </a:xfrm>
        </p:spPr>
        <p:txBody>
          <a:bodyPr/>
          <a:lstStyle>
            <a:lvl1pPr algn="ctr">
              <a:defRPr sz="4800"/>
            </a:lvl1pPr>
          </a:lstStyle>
          <a:p>
            <a:r>
              <a:rPr lang="en-US" smtClean="0"/>
              <a:t>Click to edit Master title style</a:t>
            </a:r>
            <a:endParaRPr lang="en-US"/>
          </a:p>
        </p:txBody>
      </p:sp>
      <p:sp>
        <p:nvSpPr>
          <p:cNvPr id="434179" name="Rectangle 3"/>
          <p:cNvSpPr>
            <a:spLocks noGrp="1" noChangeArrowheads="1"/>
          </p:cNvSpPr>
          <p:nvPr>
            <p:ph type="subTitle" idx="1"/>
          </p:nvPr>
        </p:nvSpPr>
        <p:spPr>
          <a:xfrm>
            <a:off x="1371600" y="3270250"/>
            <a:ext cx="6400800" cy="2209800"/>
          </a:xfrm>
        </p:spPr>
        <p:txBody>
          <a:bodyPr/>
          <a:lstStyle>
            <a:lvl1pPr marL="0" indent="0" algn="ctr">
              <a:buFont typeface="Wingdings" pitchFamily="2" charset="2"/>
              <a:buNone/>
              <a:defRPr sz="3000"/>
            </a:lvl1pPr>
          </a:lstStyle>
          <a:p>
            <a:r>
              <a:rPr lang="en-US" smtClean="0"/>
              <a:t>Click to edit Master subtitle style</a:t>
            </a:r>
            <a:endParaRPr lang="en-US"/>
          </a:p>
        </p:txBody>
      </p:sp>
      <p:sp>
        <p:nvSpPr>
          <p:cNvPr id="9" name="Rectangle 4"/>
          <p:cNvSpPr>
            <a:spLocks noGrp="1" noChangeArrowheads="1"/>
          </p:cNvSpPr>
          <p:nvPr>
            <p:ph type="dt" sz="half" idx="10"/>
          </p:nvPr>
        </p:nvSpPr>
        <p:spPr>
          <a:xfrm>
            <a:off x="385763" y="6248400"/>
            <a:ext cx="2133600" cy="457200"/>
          </a:xfrm>
        </p:spPr>
        <p:txBody>
          <a:bodyPr/>
          <a:lstStyle>
            <a:lvl1pPr>
              <a:defRPr/>
            </a:lvl1pPr>
          </a:lstStyle>
          <a:p>
            <a:fld id="{1D8BD707-D9CF-40AE-B4C6-C98DA3205C09}" type="datetimeFigureOut">
              <a:rPr lang="en-US" smtClean="0"/>
              <a:pPr/>
              <a:t>9/19/2021</a:t>
            </a:fld>
            <a:endParaRPr lang="en-US" dirty="0"/>
          </a:p>
        </p:txBody>
      </p:sp>
      <p:sp>
        <p:nvSpPr>
          <p:cNvPr id="10" name="Rectangle 5"/>
          <p:cNvSpPr>
            <a:spLocks noGrp="1" noChangeArrowheads="1"/>
          </p:cNvSpPr>
          <p:nvPr>
            <p:ph type="ftr" sz="quarter" idx="11"/>
          </p:nvPr>
        </p:nvSpPr>
        <p:spPr/>
        <p:txBody>
          <a:bodyPr/>
          <a:lstStyle>
            <a:lvl1pPr>
              <a:defRPr/>
            </a:lvl1pPr>
          </a:lstStyle>
          <a:p>
            <a:endParaRPr lang="en-US"/>
          </a:p>
        </p:txBody>
      </p:sp>
      <p:sp>
        <p:nvSpPr>
          <p:cNvPr id="11" name="Rectangle 6"/>
          <p:cNvSpPr>
            <a:spLocks noGrp="1" noChangeArrowheads="1"/>
          </p:cNvSpPr>
          <p:nvPr>
            <p:ph type="sldNum" sz="quarter" idx="12"/>
          </p:nvPr>
        </p:nvSpPr>
        <p:spPr>
          <a:xfrm>
            <a:off x="6934200" y="6232525"/>
            <a:ext cx="2133600" cy="457200"/>
          </a:xfrm>
        </p:spPr>
        <p:txBody>
          <a:bodyPr/>
          <a:lstStyle>
            <a:lvl1pPr>
              <a:defRPr/>
            </a:lvl1pPr>
          </a:lstStyle>
          <a:p>
            <a:r>
              <a:rPr lang="en-US" dirty="0" smtClean="0"/>
              <a:t>1</a:t>
            </a:r>
            <a:endParaRPr lang="en-US" dirty="0"/>
          </a:p>
        </p:txBody>
      </p:sp>
      <p:sp>
        <p:nvSpPr>
          <p:cNvPr id="13" name="Text Box 10"/>
          <p:cNvSpPr txBox="1">
            <a:spLocks noChangeArrowheads="1"/>
          </p:cNvSpPr>
          <p:nvPr userDrawn="1"/>
        </p:nvSpPr>
        <p:spPr bwMode="auto">
          <a:xfrm>
            <a:off x="0" y="6400800"/>
            <a:ext cx="91440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eaLnBrk="1" hangingPunct="1">
              <a:spcBef>
                <a:spcPct val="50000"/>
              </a:spcBef>
              <a:defRPr/>
            </a:pPr>
            <a:r>
              <a:rPr lang="it-IT" altLang="en-US" sz="1800" b="1" i="1" smtClean="0">
                <a:solidFill>
                  <a:srgbClr val="0000FF"/>
                </a:solidFill>
                <a:latin typeface="+mj-lt"/>
              </a:rPr>
              <a:t>Bm. CNKL</a:t>
            </a:r>
            <a:r>
              <a:rPr lang="it-IT" altLang="en-US" sz="1800" b="1" i="1" baseline="0" smtClean="0">
                <a:solidFill>
                  <a:srgbClr val="0000FF"/>
                </a:solidFill>
                <a:latin typeface="+mj-lt"/>
              </a:rPr>
              <a:t> – </a:t>
            </a:r>
            <a:r>
              <a:rPr lang="it-IT" altLang="en-US" sz="1800" b="1" i="1" smtClean="0">
                <a:solidFill>
                  <a:srgbClr val="0000FF"/>
                </a:solidFill>
                <a:latin typeface="+mj-lt"/>
              </a:rPr>
              <a:t>Khoa</a:t>
            </a:r>
            <a:r>
              <a:rPr lang="it-IT" altLang="en-US" sz="1800" b="1" i="1" baseline="0" smtClean="0">
                <a:solidFill>
                  <a:srgbClr val="0000FF"/>
                </a:solidFill>
                <a:latin typeface="+mj-lt"/>
              </a:rPr>
              <a:t> KTCS                                                                    Gv:  Lê Văn Nhân</a:t>
            </a:r>
            <a:endParaRPr lang="en-US" sz="1800" b="1" i="1" dirty="0" smtClean="0">
              <a:solidFill>
                <a:schemeClr val="tx1"/>
              </a:solidFill>
              <a:effectLst/>
              <a:latin typeface="+mj-lt"/>
              <a:cs typeface="Times New Roman" pitchFamily="18" charset="0"/>
            </a:endParaRPr>
          </a:p>
        </p:txBody>
      </p:sp>
    </p:spTree>
    <p:extLst>
      <p:ext uri="{BB962C8B-B14F-4D97-AF65-F5344CB8AC3E}">
        <p14:creationId xmlns:p14="http://schemas.microsoft.com/office/powerpoint/2010/main" val="56527065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fld id="{1D8BD707-D9CF-40AE-B4C6-C98DA3205C09}" type="datetimeFigureOut">
              <a:rPr lang="en-US" smtClean="0"/>
              <a:pPr/>
              <a:t>9/19/2021</a:t>
            </a:fld>
            <a:endParaRPr lang="en-US"/>
          </a:p>
        </p:txBody>
      </p:sp>
      <p:sp>
        <p:nvSpPr>
          <p:cNvPr id="5" name="Rectangle 5"/>
          <p:cNvSpPr>
            <a:spLocks noGrp="1" noChangeArrowheads="1"/>
          </p:cNvSpPr>
          <p:nvPr>
            <p:ph type="ftr" sz="quarter" idx="11"/>
          </p:nvPr>
        </p:nvSpPr>
        <p:spPr>
          <a:ln/>
        </p:spPr>
        <p:txBody>
          <a:bodyPr/>
          <a:lstStyle>
            <a:lvl1pPr>
              <a:defRPr/>
            </a:lvl1pPr>
          </a:lstStyle>
          <a:p>
            <a:endParaRPr lang="en-US"/>
          </a:p>
        </p:txBody>
      </p:sp>
      <p:sp>
        <p:nvSpPr>
          <p:cNvPr id="6" name="Rectangle 11"/>
          <p:cNvSpPr>
            <a:spLocks noGrp="1" noChangeArrowheads="1"/>
          </p:cNvSpPr>
          <p:nvPr>
            <p:ph type="sldNum" sz="quarter" idx="12"/>
          </p:nvPr>
        </p:nvSpPr>
        <p:spPr>
          <a:ln/>
        </p:spPr>
        <p:txBody>
          <a:bodyPr/>
          <a:lstStyle>
            <a:lvl1pPr>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1318602888"/>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vi-V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fld id="{1D8BD707-D9CF-40AE-B4C6-C98DA3205C09}" type="datetimeFigureOut">
              <a:rPr lang="en-US" smtClean="0"/>
              <a:pPr/>
              <a:t>9/19/2021</a:t>
            </a:fld>
            <a:endParaRPr lang="en-US"/>
          </a:p>
        </p:txBody>
      </p:sp>
      <p:sp>
        <p:nvSpPr>
          <p:cNvPr id="5" name="Rectangle 5"/>
          <p:cNvSpPr>
            <a:spLocks noGrp="1" noChangeArrowheads="1"/>
          </p:cNvSpPr>
          <p:nvPr>
            <p:ph type="ftr" sz="quarter" idx="11"/>
          </p:nvPr>
        </p:nvSpPr>
        <p:spPr>
          <a:ln/>
        </p:spPr>
        <p:txBody>
          <a:bodyPr/>
          <a:lstStyle>
            <a:lvl1pPr>
              <a:defRPr/>
            </a:lvl1pPr>
          </a:lstStyle>
          <a:p>
            <a:endParaRPr lang="en-US"/>
          </a:p>
        </p:txBody>
      </p:sp>
      <p:sp>
        <p:nvSpPr>
          <p:cNvPr id="6" name="Rectangle 11"/>
          <p:cNvSpPr>
            <a:spLocks noGrp="1" noChangeArrowheads="1"/>
          </p:cNvSpPr>
          <p:nvPr>
            <p:ph type="sldNum" sz="quarter" idx="12"/>
          </p:nvPr>
        </p:nvSpPr>
        <p:spPr>
          <a:ln/>
        </p:spPr>
        <p:txBody>
          <a:bodyPr/>
          <a:lstStyle>
            <a:lvl1pPr>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39992873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sz="half" idx="1"/>
          </p:nvPr>
        </p:nvSpPr>
        <p:spPr>
          <a:xfrm>
            <a:off x="457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648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Rectangle 4"/>
          <p:cNvSpPr>
            <a:spLocks noGrp="1" noChangeArrowheads="1"/>
          </p:cNvSpPr>
          <p:nvPr>
            <p:ph type="dt" sz="half" idx="10"/>
          </p:nvPr>
        </p:nvSpPr>
        <p:spPr>
          <a:ln/>
        </p:spPr>
        <p:txBody>
          <a:bodyPr/>
          <a:lstStyle>
            <a:lvl1pPr>
              <a:defRPr/>
            </a:lvl1pPr>
          </a:lstStyle>
          <a:p>
            <a:fld id="{1D8BD707-D9CF-40AE-B4C6-C98DA3205C09}" type="datetimeFigureOut">
              <a:rPr lang="en-US" smtClean="0"/>
              <a:pPr/>
              <a:t>9/19/2021</a:t>
            </a:fld>
            <a:endParaRPr lang="en-US"/>
          </a:p>
        </p:txBody>
      </p:sp>
      <p:sp>
        <p:nvSpPr>
          <p:cNvPr id="6" name="Rectangle 5"/>
          <p:cNvSpPr>
            <a:spLocks noGrp="1" noChangeArrowheads="1"/>
          </p:cNvSpPr>
          <p:nvPr>
            <p:ph type="ftr" sz="quarter" idx="11"/>
          </p:nvPr>
        </p:nvSpPr>
        <p:spPr>
          <a:ln/>
        </p:spPr>
        <p:txBody>
          <a:bodyPr/>
          <a:lstStyle>
            <a:lvl1pPr>
              <a:defRPr/>
            </a:lvl1pPr>
          </a:lstStyle>
          <a:p>
            <a:endParaRPr lang="en-US"/>
          </a:p>
        </p:txBody>
      </p:sp>
      <p:sp>
        <p:nvSpPr>
          <p:cNvPr id="7" name="Rectangle 11"/>
          <p:cNvSpPr>
            <a:spLocks noGrp="1" noChangeArrowheads="1"/>
          </p:cNvSpPr>
          <p:nvPr>
            <p:ph type="sldNum" sz="quarter" idx="12"/>
          </p:nvPr>
        </p:nvSpPr>
        <p:spPr>
          <a:ln/>
        </p:spPr>
        <p:txBody>
          <a:bodyPr/>
          <a:lstStyle>
            <a:lvl1pPr>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1372376690"/>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vi-V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7" name="Rectangle 4"/>
          <p:cNvSpPr>
            <a:spLocks noGrp="1" noChangeArrowheads="1"/>
          </p:cNvSpPr>
          <p:nvPr>
            <p:ph type="dt" sz="half" idx="10"/>
          </p:nvPr>
        </p:nvSpPr>
        <p:spPr>
          <a:ln/>
        </p:spPr>
        <p:txBody>
          <a:bodyPr/>
          <a:lstStyle>
            <a:lvl1pPr>
              <a:defRPr/>
            </a:lvl1pPr>
          </a:lstStyle>
          <a:p>
            <a:fld id="{1D8BD707-D9CF-40AE-B4C6-C98DA3205C09}" type="datetimeFigureOut">
              <a:rPr lang="en-US" smtClean="0"/>
              <a:pPr/>
              <a:t>9/19/2021</a:t>
            </a:fld>
            <a:endParaRPr lang="en-US"/>
          </a:p>
        </p:txBody>
      </p:sp>
      <p:sp>
        <p:nvSpPr>
          <p:cNvPr id="8" name="Rectangle 5"/>
          <p:cNvSpPr>
            <a:spLocks noGrp="1" noChangeArrowheads="1"/>
          </p:cNvSpPr>
          <p:nvPr>
            <p:ph type="ftr" sz="quarter" idx="11"/>
          </p:nvPr>
        </p:nvSpPr>
        <p:spPr>
          <a:ln/>
        </p:spPr>
        <p:txBody>
          <a:bodyPr/>
          <a:lstStyle>
            <a:lvl1pPr>
              <a:defRPr/>
            </a:lvl1pPr>
          </a:lstStyle>
          <a:p>
            <a:endParaRPr lang="en-US"/>
          </a:p>
        </p:txBody>
      </p:sp>
      <p:sp>
        <p:nvSpPr>
          <p:cNvPr id="9" name="Rectangle 11"/>
          <p:cNvSpPr>
            <a:spLocks noGrp="1" noChangeArrowheads="1"/>
          </p:cNvSpPr>
          <p:nvPr>
            <p:ph type="sldNum" sz="quarter" idx="12"/>
          </p:nvPr>
        </p:nvSpPr>
        <p:spPr>
          <a:ln/>
        </p:spPr>
        <p:txBody>
          <a:bodyPr/>
          <a:lstStyle>
            <a:lvl1pPr>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1804821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Rectangle 4"/>
          <p:cNvSpPr>
            <a:spLocks noGrp="1" noChangeArrowheads="1"/>
          </p:cNvSpPr>
          <p:nvPr>
            <p:ph type="dt" sz="half" idx="10"/>
          </p:nvPr>
        </p:nvSpPr>
        <p:spPr>
          <a:ln/>
        </p:spPr>
        <p:txBody>
          <a:bodyPr/>
          <a:lstStyle>
            <a:lvl1pPr>
              <a:defRPr/>
            </a:lvl1pPr>
          </a:lstStyle>
          <a:p>
            <a:fld id="{1D8BD707-D9CF-40AE-B4C6-C98DA3205C09}" type="datetimeFigureOut">
              <a:rPr lang="en-US" smtClean="0"/>
              <a:pPr/>
              <a:t>9/19/2021</a:t>
            </a:fld>
            <a:endParaRPr lang="en-US"/>
          </a:p>
        </p:txBody>
      </p:sp>
      <p:sp>
        <p:nvSpPr>
          <p:cNvPr id="4" name="Rectangle 5"/>
          <p:cNvSpPr>
            <a:spLocks noGrp="1" noChangeArrowheads="1"/>
          </p:cNvSpPr>
          <p:nvPr>
            <p:ph type="ftr" sz="quarter" idx="11"/>
          </p:nvPr>
        </p:nvSpPr>
        <p:spPr>
          <a:ln/>
        </p:spPr>
        <p:txBody>
          <a:bodyPr/>
          <a:lstStyle>
            <a:lvl1pPr>
              <a:defRPr/>
            </a:lvl1pPr>
          </a:lstStyle>
          <a:p>
            <a:endParaRPr lang="en-US"/>
          </a:p>
        </p:txBody>
      </p:sp>
      <p:sp>
        <p:nvSpPr>
          <p:cNvPr id="5" name="Rectangle 11"/>
          <p:cNvSpPr>
            <a:spLocks noGrp="1" noChangeArrowheads="1"/>
          </p:cNvSpPr>
          <p:nvPr>
            <p:ph type="sldNum" sz="quarter" idx="12"/>
          </p:nvPr>
        </p:nvSpPr>
        <p:spPr>
          <a:ln/>
        </p:spPr>
        <p:txBody>
          <a:bodyPr/>
          <a:lstStyle>
            <a:lvl1pPr>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31802604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fld id="{1D8BD707-D9CF-40AE-B4C6-C98DA3205C09}" type="datetimeFigureOut">
              <a:rPr lang="en-US" smtClean="0"/>
              <a:pPr/>
              <a:t>9/19/2021</a:t>
            </a:fld>
            <a:endParaRPr lang="en-US"/>
          </a:p>
        </p:txBody>
      </p:sp>
      <p:sp>
        <p:nvSpPr>
          <p:cNvPr id="3" name="Rectangle 5"/>
          <p:cNvSpPr>
            <a:spLocks noGrp="1" noChangeArrowheads="1"/>
          </p:cNvSpPr>
          <p:nvPr>
            <p:ph type="ftr" sz="quarter" idx="11"/>
          </p:nvPr>
        </p:nvSpPr>
        <p:spPr>
          <a:ln/>
        </p:spPr>
        <p:txBody>
          <a:bodyPr/>
          <a:lstStyle>
            <a:lvl1pPr>
              <a:defRPr/>
            </a:lvl1pPr>
          </a:lstStyle>
          <a:p>
            <a:endParaRPr lang="en-US"/>
          </a:p>
        </p:txBody>
      </p:sp>
      <p:sp>
        <p:nvSpPr>
          <p:cNvPr id="4" name="Rectangle 11"/>
          <p:cNvSpPr>
            <a:spLocks noGrp="1" noChangeArrowheads="1"/>
          </p:cNvSpPr>
          <p:nvPr>
            <p:ph type="sldNum" sz="quarter" idx="12"/>
          </p:nvPr>
        </p:nvSpPr>
        <p:spPr>
          <a:ln/>
        </p:spPr>
        <p:txBody>
          <a:bodyPr/>
          <a:lstStyle>
            <a:lvl1pPr>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36521773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vi-V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fld id="{1D8BD707-D9CF-40AE-B4C6-C98DA3205C09}" type="datetimeFigureOut">
              <a:rPr lang="en-US" smtClean="0"/>
              <a:pPr/>
              <a:t>9/19/2021</a:t>
            </a:fld>
            <a:endParaRPr lang="en-US"/>
          </a:p>
        </p:txBody>
      </p:sp>
      <p:sp>
        <p:nvSpPr>
          <p:cNvPr id="6" name="Rectangle 5"/>
          <p:cNvSpPr>
            <a:spLocks noGrp="1" noChangeArrowheads="1"/>
          </p:cNvSpPr>
          <p:nvPr>
            <p:ph type="ftr" sz="quarter" idx="11"/>
          </p:nvPr>
        </p:nvSpPr>
        <p:spPr>
          <a:ln/>
        </p:spPr>
        <p:txBody>
          <a:bodyPr/>
          <a:lstStyle>
            <a:lvl1pPr>
              <a:defRPr/>
            </a:lvl1pPr>
          </a:lstStyle>
          <a:p>
            <a:endParaRPr lang="en-US"/>
          </a:p>
        </p:txBody>
      </p:sp>
      <p:sp>
        <p:nvSpPr>
          <p:cNvPr id="7" name="Rectangle 11"/>
          <p:cNvSpPr>
            <a:spLocks noGrp="1" noChangeArrowheads="1"/>
          </p:cNvSpPr>
          <p:nvPr>
            <p:ph type="sldNum" sz="quarter" idx="12"/>
          </p:nvPr>
        </p:nvSpPr>
        <p:spPr>
          <a:ln/>
        </p:spPr>
        <p:txBody>
          <a:bodyPr/>
          <a:lstStyle>
            <a:lvl1pPr>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3224489571"/>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vi-V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vi-VN"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fld id="{1D8BD707-D9CF-40AE-B4C6-C98DA3205C09}" type="datetimeFigureOut">
              <a:rPr lang="en-US" smtClean="0"/>
              <a:pPr/>
              <a:t>9/19/2021</a:t>
            </a:fld>
            <a:endParaRPr lang="en-US"/>
          </a:p>
        </p:txBody>
      </p:sp>
      <p:sp>
        <p:nvSpPr>
          <p:cNvPr id="6" name="Rectangle 5"/>
          <p:cNvSpPr>
            <a:spLocks noGrp="1" noChangeArrowheads="1"/>
          </p:cNvSpPr>
          <p:nvPr>
            <p:ph type="ftr" sz="quarter" idx="11"/>
          </p:nvPr>
        </p:nvSpPr>
        <p:spPr>
          <a:ln/>
        </p:spPr>
        <p:txBody>
          <a:bodyPr/>
          <a:lstStyle>
            <a:lvl1pPr>
              <a:defRPr/>
            </a:lvl1pPr>
          </a:lstStyle>
          <a:p>
            <a:endParaRPr lang="en-US"/>
          </a:p>
        </p:txBody>
      </p:sp>
      <p:sp>
        <p:nvSpPr>
          <p:cNvPr id="7" name="Rectangle 11"/>
          <p:cNvSpPr>
            <a:spLocks noGrp="1" noChangeArrowheads="1"/>
          </p:cNvSpPr>
          <p:nvPr>
            <p:ph type="sldNum" sz="quarter" idx="12"/>
          </p:nvPr>
        </p:nvSpPr>
        <p:spPr>
          <a:ln/>
        </p:spPr>
        <p:txBody>
          <a:bodyPr/>
          <a:lstStyle>
            <a:lvl1pPr>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1087360264"/>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fld id="{1D8BD707-D9CF-40AE-B4C6-C98DA3205C09}" type="datetimeFigureOut">
              <a:rPr lang="en-US" smtClean="0"/>
              <a:pPr/>
              <a:t>9/19/2021</a:t>
            </a:fld>
            <a:endParaRPr lang="en-US"/>
          </a:p>
        </p:txBody>
      </p:sp>
      <p:sp>
        <p:nvSpPr>
          <p:cNvPr id="5" name="Rectangle 5"/>
          <p:cNvSpPr>
            <a:spLocks noGrp="1" noChangeArrowheads="1"/>
          </p:cNvSpPr>
          <p:nvPr>
            <p:ph type="ftr" sz="quarter" idx="11"/>
          </p:nvPr>
        </p:nvSpPr>
        <p:spPr>
          <a:ln/>
        </p:spPr>
        <p:txBody>
          <a:bodyPr/>
          <a:lstStyle>
            <a:lvl1pPr>
              <a:defRPr/>
            </a:lvl1pPr>
          </a:lstStyle>
          <a:p>
            <a:endParaRPr lang="en-US"/>
          </a:p>
        </p:txBody>
      </p:sp>
      <p:sp>
        <p:nvSpPr>
          <p:cNvPr id="6" name="Rectangle 11"/>
          <p:cNvSpPr>
            <a:spLocks noGrp="1" noChangeArrowheads="1"/>
          </p:cNvSpPr>
          <p:nvPr>
            <p:ph type="sldNum" sz="quarter" idx="12"/>
          </p:nvPr>
        </p:nvSpPr>
        <p:spPr>
          <a:ln/>
        </p:spPr>
        <p:txBody>
          <a:bodyPr/>
          <a:lstStyle>
            <a:lvl1pPr>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28493166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7813"/>
            <a:ext cx="2057400" cy="5853112"/>
          </a:xfrm>
        </p:spPr>
        <p:txBody>
          <a:bodyPr vert="eaVert"/>
          <a:lstStyle/>
          <a:p>
            <a:r>
              <a:rPr lang="en-US" smtClean="0"/>
              <a:t>Click to edit Master title style</a:t>
            </a:r>
            <a:endParaRPr lang="vi-VN"/>
          </a:p>
        </p:txBody>
      </p:sp>
      <p:sp>
        <p:nvSpPr>
          <p:cNvPr id="3" name="Vertical Text Placeholder 2"/>
          <p:cNvSpPr>
            <a:spLocks noGrp="1"/>
          </p:cNvSpPr>
          <p:nvPr>
            <p:ph type="body" orient="vert" idx="1"/>
          </p:nvPr>
        </p:nvSpPr>
        <p:spPr>
          <a:xfrm>
            <a:off x="457200" y="277813"/>
            <a:ext cx="6019800" cy="585311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fld id="{1D8BD707-D9CF-40AE-B4C6-C98DA3205C09}" type="datetimeFigureOut">
              <a:rPr lang="en-US" smtClean="0"/>
              <a:pPr/>
              <a:t>9/19/2021</a:t>
            </a:fld>
            <a:endParaRPr lang="en-US"/>
          </a:p>
        </p:txBody>
      </p:sp>
      <p:sp>
        <p:nvSpPr>
          <p:cNvPr id="5" name="Rectangle 5"/>
          <p:cNvSpPr>
            <a:spLocks noGrp="1" noChangeArrowheads="1"/>
          </p:cNvSpPr>
          <p:nvPr>
            <p:ph type="ftr" sz="quarter" idx="11"/>
          </p:nvPr>
        </p:nvSpPr>
        <p:spPr>
          <a:ln/>
        </p:spPr>
        <p:txBody>
          <a:bodyPr/>
          <a:lstStyle>
            <a:lvl1pPr>
              <a:defRPr/>
            </a:lvl1pPr>
          </a:lstStyle>
          <a:p>
            <a:endParaRPr lang="en-US"/>
          </a:p>
        </p:txBody>
      </p:sp>
      <p:sp>
        <p:nvSpPr>
          <p:cNvPr id="6" name="Rectangle 11"/>
          <p:cNvSpPr>
            <a:spLocks noGrp="1" noChangeArrowheads="1"/>
          </p:cNvSpPr>
          <p:nvPr>
            <p:ph type="sldNum" sz="quarter" idx="12"/>
          </p:nvPr>
        </p:nvSpPr>
        <p:spPr>
          <a:ln/>
        </p:spPr>
        <p:txBody>
          <a:bodyPr/>
          <a:lstStyle>
            <a:lvl1pPr>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13499158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vi-VN"/>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vi-VN"/>
          </a:p>
        </p:txBody>
      </p:sp>
      <p:sp>
        <p:nvSpPr>
          <p:cNvPr id="4" name="Rectangle 4"/>
          <p:cNvSpPr>
            <a:spLocks noGrp="1" noChangeArrowheads="1"/>
          </p:cNvSpPr>
          <p:nvPr>
            <p:ph type="dt" sz="half" idx="10"/>
          </p:nvPr>
        </p:nvSpPr>
        <p:spPr>
          <a:ln/>
        </p:spPr>
        <p:txBody>
          <a:bodyPr/>
          <a:lstStyle>
            <a:lvl1pPr>
              <a:defRPr/>
            </a:lvl1pPr>
          </a:lstStyle>
          <a:p>
            <a:pPr>
              <a:defRPr/>
            </a:pPr>
            <a:fld id="{BF101F08-4820-4FFF-8F46-D5BF5847EFAC}" type="datetime1">
              <a:rPr lang="en-US"/>
              <a:pPr>
                <a:defRPr/>
              </a:pPr>
              <a:t>9/19/2021</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r>
              <a:rPr lang="en-US"/>
              <a:t>1/</a:t>
            </a:r>
            <a:fld id="{7D28A16B-3CAE-4FB7-BF9D-B4F07313B315}" type="slidenum">
              <a:rPr lang="en-US"/>
              <a:pPr>
                <a:defRPr/>
              </a:pPr>
              <a:t>‹#›</a:t>
            </a:fld>
            <a:endParaRPr lang="en-US"/>
          </a:p>
        </p:txBody>
      </p:sp>
    </p:spTree>
    <p:extLst>
      <p:ext uri="{BB962C8B-B14F-4D97-AF65-F5344CB8AC3E}">
        <p14:creationId xmlns:p14="http://schemas.microsoft.com/office/powerpoint/2010/main" val="1804793176"/>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pPr>
              <a:defRPr/>
            </a:pPr>
            <a:fld id="{8976B602-02EF-4D19-8D6F-5614E202AD9F}" type="datetime1">
              <a:rPr lang="en-US"/>
              <a:pPr>
                <a:defRPr/>
              </a:pPr>
              <a:t>9/19/2021</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r>
              <a:rPr lang="en-US"/>
              <a:t>1/</a:t>
            </a:r>
            <a:fld id="{421B8F44-57F7-4E49-8DB8-19CB3AD2539B}" type="slidenum">
              <a:rPr lang="en-US"/>
              <a:pPr>
                <a:defRPr/>
              </a:pPr>
              <a:t>‹#›</a:t>
            </a:fld>
            <a:endParaRPr lang="en-US"/>
          </a:p>
        </p:txBody>
      </p:sp>
    </p:spTree>
    <p:extLst>
      <p:ext uri="{BB962C8B-B14F-4D97-AF65-F5344CB8AC3E}">
        <p14:creationId xmlns:p14="http://schemas.microsoft.com/office/powerpoint/2010/main" val="248241154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vi-V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fld id="{CCF9A0C4-FB94-4D1D-9051-A297349DD04D}" type="datetime1">
              <a:rPr lang="en-US"/>
              <a:pPr>
                <a:defRPr/>
              </a:pPr>
              <a:t>9/19/2021</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r>
              <a:rPr lang="en-US"/>
              <a:t>1/</a:t>
            </a:r>
            <a:fld id="{9C0C2E9F-05F7-4BEE-AA07-84D9A4628529}" type="slidenum">
              <a:rPr lang="en-US"/>
              <a:pPr>
                <a:defRPr/>
              </a:pPr>
              <a:t>‹#›</a:t>
            </a:fld>
            <a:endParaRPr lang="en-US"/>
          </a:p>
        </p:txBody>
      </p:sp>
    </p:spTree>
    <p:extLst>
      <p:ext uri="{BB962C8B-B14F-4D97-AF65-F5344CB8AC3E}">
        <p14:creationId xmlns:p14="http://schemas.microsoft.com/office/powerpoint/2010/main" val="341038578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sz="half" idx="1"/>
          </p:nvPr>
        </p:nvSpPr>
        <p:spPr>
          <a:xfrm>
            <a:off x="457200" y="1122363"/>
            <a:ext cx="4038600" cy="5003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648200" y="1122363"/>
            <a:ext cx="4038600" cy="5003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Rectangle 4"/>
          <p:cNvSpPr>
            <a:spLocks noGrp="1" noChangeArrowheads="1"/>
          </p:cNvSpPr>
          <p:nvPr>
            <p:ph type="dt" sz="half" idx="10"/>
          </p:nvPr>
        </p:nvSpPr>
        <p:spPr>
          <a:ln/>
        </p:spPr>
        <p:txBody>
          <a:bodyPr/>
          <a:lstStyle>
            <a:lvl1pPr>
              <a:defRPr/>
            </a:lvl1pPr>
          </a:lstStyle>
          <a:p>
            <a:pPr>
              <a:defRPr/>
            </a:pPr>
            <a:fld id="{B9BDD0FA-3E87-49CC-9A9D-7FB6F0841E85}" type="datetime1">
              <a:rPr lang="en-US"/>
              <a:pPr>
                <a:defRPr/>
              </a:pPr>
              <a:t>9/19/2021</a:t>
            </a:fld>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r>
              <a:rPr lang="en-US"/>
              <a:t>1/</a:t>
            </a:r>
            <a:fld id="{7ED70C91-320F-4760-A22C-4D74564C6383}" type="slidenum">
              <a:rPr lang="en-US"/>
              <a:pPr>
                <a:defRPr/>
              </a:pPr>
              <a:t>‹#›</a:t>
            </a:fld>
            <a:endParaRPr lang="en-US"/>
          </a:p>
        </p:txBody>
      </p:sp>
    </p:spTree>
    <p:extLst>
      <p:ext uri="{BB962C8B-B14F-4D97-AF65-F5344CB8AC3E}">
        <p14:creationId xmlns:p14="http://schemas.microsoft.com/office/powerpoint/2010/main" val="227150456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vi-V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7" name="Rectangle 4"/>
          <p:cNvSpPr>
            <a:spLocks noGrp="1" noChangeArrowheads="1"/>
          </p:cNvSpPr>
          <p:nvPr>
            <p:ph type="dt" sz="half" idx="10"/>
          </p:nvPr>
        </p:nvSpPr>
        <p:spPr>
          <a:ln/>
        </p:spPr>
        <p:txBody>
          <a:bodyPr/>
          <a:lstStyle>
            <a:lvl1pPr>
              <a:defRPr/>
            </a:lvl1pPr>
          </a:lstStyle>
          <a:p>
            <a:pPr>
              <a:defRPr/>
            </a:pPr>
            <a:fld id="{BEB57474-7E0C-427E-A465-8C106321264B}" type="datetime1">
              <a:rPr lang="en-US"/>
              <a:pPr>
                <a:defRPr/>
              </a:pPr>
              <a:t>9/19/2021</a:t>
            </a:fld>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r>
              <a:rPr lang="en-US"/>
              <a:t>1/</a:t>
            </a:r>
            <a:fld id="{31E73983-27CE-4DB1-852B-FE146081636F}" type="slidenum">
              <a:rPr lang="en-US"/>
              <a:pPr>
                <a:defRPr/>
              </a:pPr>
              <a:t>‹#›</a:t>
            </a:fld>
            <a:endParaRPr lang="en-US"/>
          </a:p>
        </p:txBody>
      </p:sp>
    </p:spTree>
    <p:extLst>
      <p:ext uri="{BB962C8B-B14F-4D97-AF65-F5344CB8AC3E}">
        <p14:creationId xmlns:p14="http://schemas.microsoft.com/office/powerpoint/2010/main" val="183072701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Rectangle 4"/>
          <p:cNvSpPr>
            <a:spLocks noGrp="1" noChangeArrowheads="1"/>
          </p:cNvSpPr>
          <p:nvPr>
            <p:ph type="dt" sz="half" idx="10"/>
          </p:nvPr>
        </p:nvSpPr>
        <p:spPr>
          <a:ln/>
        </p:spPr>
        <p:txBody>
          <a:bodyPr/>
          <a:lstStyle>
            <a:lvl1pPr>
              <a:defRPr/>
            </a:lvl1pPr>
          </a:lstStyle>
          <a:p>
            <a:pPr>
              <a:defRPr/>
            </a:pPr>
            <a:fld id="{2899946B-58D6-4594-AE65-2400EBB813A0}" type="datetime1">
              <a:rPr lang="en-US"/>
              <a:pPr>
                <a:defRPr/>
              </a:pPr>
              <a:t>9/19/2021</a:t>
            </a:fld>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r>
              <a:rPr lang="en-US"/>
              <a:t>1/</a:t>
            </a:r>
            <a:fld id="{06205B06-3D7C-42BC-8215-756589329F90}" type="slidenum">
              <a:rPr lang="en-US"/>
              <a:pPr>
                <a:defRPr/>
              </a:pPr>
              <a:t>‹#›</a:t>
            </a:fld>
            <a:endParaRPr lang="en-US"/>
          </a:p>
        </p:txBody>
      </p:sp>
    </p:spTree>
    <p:extLst>
      <p:ext uri="{BB962C8B-B14F-4D97-AF65-F5344CB8AC3E}">
        <p14:creationId xmlns:p14="http://schemas.microsoft.com/office/powerpoint/2010/main" val="57384509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fld id="{470D1F62-AFF5-466F-8641-F9A229BB3633}" type="datetime1">
              <a:rPr lang="en-US"/>
              <a:pPr>
                <a:defRPr/>
              </a:pPr>
              <a:t>9/19/2021</a:t>
            </a:fld>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r>
              <a:rPr lang="en-US"/>
              <a:t>1/</a:t>
            </a:r>
            <a:fld id="{D13626BD-7DBF-40CC-B500-4B39911A7637}" type="slidenum">
              <a:rPr lang="en-US"/>
              <a:pPr>
                <a:defRPr/>
              </a:pPr>
              <a:t>‹#›</a:t>
            </a:fld>
            <a:endParaRPr lang="en-US"/>
          </a:p>
        </p:txBody>
      </p:sp>
    </p:spTree>
    <p:extLst>
      <p:ext uri="{BB962C8B-B14F-4D97-AF65-F5344CB8AC3E}">
        <p14:creationId xmlns:p14="http://schemas.microsoft.com/office/powerpoint/2010/main" val="409051263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vi-V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C0ADED09-FA6F-4A38-B674-1B08245BD29A}" type="datetime1">
              <a:rPr lang="en-US"/>
              <a:pPr>
                <a:defRPr/>
              </a:pPr>
              <a:t>9/19/2021</a:t>
            </a:fld>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r>
              <a:rPr lang="en-US"/>
              <a:t>1/</a:t>
            </a:r>
            <a:fld id="{70EC0433-764F-451A-8318-7B73388FE046}" type="slidenum">
              <a:rPr lang="en-US"/>
              <a:pPr>
                <a:defRPr/>
              </a:pPr>
              <a:t>‹#›</a:t>
            </a:fld>
            <a:endParaRPr lang="en-US"/>
          </a:p>
        </p:txBody>
      </p:sp>
    </p:spTree>
    <p:extLst>
      <p:ext uri="{BB962C8B-B14F-4D97-AF65-F5344CB8AC3E}">
        <p14:creationId xmlns:p14="http://schemas.microsoft.com/office/powerpoint/2010/main" val="222899023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vi-V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vi-VN"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A78171E1-23DF-4909-9ED2-CE726BA64DFD}" type="datetime1">
              <a:rPr lang="en-US"/>
              <a:pPr>
                <a:defRPr/>
              </a:pPr>
              <a:t>9/19/2021</a:t>
            </a:fld>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r>
              <a:rPr lang="en-US"/>
              <a:t>1/</a:t>
            </a:r>
            <a:fld id="{E6106EB5-C062-4A4E-9782-9B68B896E626}" type="slidenum">
              <a:rPr lang="en-US"/>
              <a:pPr>
                <a:defRPr/>
              </a:pPr>
              <a:t>‹#›</a:t>
            </a:fld>
            <a:endParaRPr lang="en-US"/>
          </a:p>
        </p:txBody>
      </p:sp>
    </p:spTree>
    <p:extLst>
      <p:ext uri="{BB962C8B-B14F-4D97-AF65-F5344CB8AC3E}">
        <p14:creationId xmlns:p14="http://schemas.microsoft.com/office/powerpoint/2010/main" val="281333622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pPr>
              <a:defRPr/>
            </a:pPr>
            <a:fld id="{D9D95E3C-5574-478C-A995-8546E9491BD1}" type="datetime1">
              <a:rPr lang="en-US"/>
              <a:pPr>
                <a:defRPr/>
              </a:pPr>
              <a:t>9/19/2021</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r>
              <a:rPr lang="en-US"/>
              <a:t>1/</a:t>
            </a:r>
            <a:fld id="{4DD0017E-AE53-43CA-99AC-891B8CB7B895}" type="slidenum">
              <a:rPr lang="en-US"/>
              <a:pPr>
                <a:defRPr/>
              </a:pPr>
              <a:t>‹#›</a:t>
            </a:fld>
            <a:endParaRPr lang="en-US"/>
          </a:p>
        </p:txBody>
      </p:sp>
    </p:spTree>
    <p:extLst>
      <p:ext uri="{BB962C8B-B14F-4D97-AF65-F5344CB8AC3E}">
        <p14:creationId xmlns:p14="http://schemas.microsoft.com/office/powerpoint/2010/main" val="215792585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31775"/>
            <a:ext cx="2057400" cy="5894388"/>
          </a:xfrm>
        </p:spPr>
        <p:txBody>
          <a:bodyPr vert="eaVert"/>
          <a:lstStyle/>
          <a:p>
            <a:r>
              <a:rPr lang="en-US" smtClean="0"/>
              <a:t>Click to edit Master title style</a:t>
            </a:r>
            <a:endParaRPr lang="vi-VN"/>
          </a:p>
        </p:txBody>
      </p:sp>
      <p:sp>
        <p:nvSpPr>
          <p:cNvPr id="3" name="Vertical Text Placeholder 2"/>
          <p:cNvSpPr>
            <a:spLocks noGrp="1"/>
          </p:cNvSpPr>
          <p:nvPr>
            <p:ph type="body" orient="vert" idx="1"/>
          </p:nvPr>
        </p:nvSpPr>
        <p:spPr>
          <a:xfrm>
            <a:off x="457200" y="231775"/>
            <a:ext cx="6019800" cy="589438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pPr>
              <a:defRPr/>
            </a:pPr>
            <a:fld id="{A0C8AD5C-1C3C-430F-BCB0-EC6C3590236D}" type="datetime1">
              <a:rPr lang="en-US"/>
              <a:pPr>
                <a:defRPr/>
              </a:pPr>
              <a:t>9/19/2021</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r>
              <a:rPr lang="en-US"/>
              <a:t>1/</a:t>
            </a:r>
            <a:fld id="{ACAA98E8-8825-44FC-A2DA-7E778C1B3655}" type="slidenum">
              <a:rPr lang="en-US"/>
              <a:pPr>
                <a:defRPr/>
              </a:pPr>
              <a:t>‹#›</a:t>
            </a:fld>
            <a:endParaRPr lang="en-US"/>
          </a:p>
        </p:txBody>
      </p:sp>
    </p:spTree>
    <p:extLst>
      <p:ext uri="{BB962C8B-B14F-4D97-AF65-F5344CB8AC3E}">
        <p14:creationId xmlns:p14="http://schemas.microsoft.com/office/powerpoint/2010/main" val="425225252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9/19/2021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r>
              <a:rPr lang="en-US" smtClean="0">
                <a:solidFill>
                  <a:prstClr val="black">
                    <a:tint val="75000"/>
                  </a:prstClr>
                </a:solidFill>
              </a:rPr>
              <a:t>1</a:t>
            </a:r>
            <a:endParaRPr lang="en-US">
              <a:solidFill>
                <a:prstClr val="black">
                  <a:tint val="75000"/>
                </a:prstClr>
              </a:solidFill>
            </a:endParaRPr>
          </a:p>
        </p:txBody>
      </p:sp>
    </p:spTree>
    <p:extLst>
      <p:ext uri="{BB962C8B-B14F-4D97-AF65-F5344CB8AC3E}">
        <p14:creationId xmlns:p14="http://schemas.microsoft.com/office/powerpoint/2010/main" val="204366536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9/19/2021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7176090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smtClean="0"/>
              <a:t>Click to edit Master title style</a:t>
            </a:r>
            <a:endParaRPr lang="en-US"/>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9/19/2021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8130411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9/19/2021</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7100068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solidFill>
                  <a:prstClr val="black">
                    <a:tint val="75000"/>
                  </a:prstClr>
                </a:solidFill>
              </a:rPr>
              <a:pPr/>
              <a:t>9/19/2021</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1928561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solidFill>
                  <a:prstClr val="black">
                    <a:tint val="75000"/>
                  </a:prstClr>
                </a:solidFill>
              </a:rPr>
              <a:pPr/>
              <a:t>9/19/2021</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9406482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solidFill>
                  <a:prstClr val="black">
                    <a:tint val="75000"/>
                  </a:prstClr>
                </a:solidFill>
              </a:rPr>
              <a:pPr/>
              <a:t>9/19/2021</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7012024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9/19/2021</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8666802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9/19/2021</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0450486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9/19/2021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59029532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9/19/2021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197206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gi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media/image4.png"/><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3.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7813"/>
            <a:ext cx="8229600" cy="1139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3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33156" name="Rectangle 4"/>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000">
                <a:solidFill>
                  <a:schemeClr val="tx1"/>
                </a:solidFill>
                <a:effectLst/>
                <a:latin typeface="+mn-lt"/>
                <a:cs typeface="+mn-cs"/>
              </a:defRPr>
            </a:lvl1pPr>
          </a:lstStyle>
          <a:p>
            <a:fld id="{1D8BD707-D9CF-40AE-B4C6-C98DA3205C09}" type="datetimeFigureOut">
              <a:rPr lang="en-US" smtClean="0"/>
              <a:pPr/>
              <a:t>9/19/2021</a:t>
            </a:fld>
            <a:endParaRPr lang="en-US"/>
          </a:p>
        </p:txBody>
      </p:sp>
      <p:sp>
        <p:nvSpPr>
          <p:cNvPr id="433157"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a:solidFill>
                  <a:schemeClr val="tx1"/>
                </a:solidFill>
                <a:effectLst/>
                <a:latin typeface="+mn-lt"/>
                <a:cs typeface="+mn-cs"/>
              </a:defRPr>
            </a:lvl1pPr>
          </a:lstStyle>
          <a:p>
            <a:endParaRPr lang="en-US"/>
          </a:p>
        </p:txBody>
      </p:sp>
      <p:sp>
        <p:nvSpPr>
          <p:cNvPr id="1030" name="Rectangle 7"/>
          <p:cNvSpPr>
            <a:spLocks noChangeArrowheads="1"/>
          </p:cNvSpPr>
          <p:nvPr/>
        </p:nvSpPr>
        <p:spPr bwMode="auto">
          <a:xfrm>
            <a:off x="0" y="0"/>
            <a:ext cx="228600" cy="2311400"/>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vi-VN" sz="2400">
              <a:solidFill>
                <a:schemeClr val="tx1"/>
              </a:solidFill>
              <a:effectLst/>
              <a:latin typeface="Times New Roman" pitchFamily="18" charset="0"/>
            </a:endParaRPr>
          </a:p>
        </p:txBody>
      </p:sp>
      <p:sp>
        <p:nvSpPr>
          <p:cNvPr id="433160" name="Line 8"/>
          <p:cNvSpPr>
            <a:spLocks noChangeShapeType="1"/>
          </p:cNvSpPr>
          <p:nvPr/>
        </p:nvSpPr>
        <p:spPr bwMode="auto">
          <a:xfrm>
            <a:off x="457200" y="1447800"/>
            <a:ext cx="8077200" cy="0"/>
          </a:xfrm>
          <a:prstGeom prst="line">
            <a:avLst/>
          </a:prstGeom>
          <a:noFill/>
          <a:ln w="19050">
            <a:solidFill>
              <a:schemeClr val="tx2"/>
            </a:solidFill>
            <a:round/>
            <a:headEnd/>
            <a:tailEnd/>
          </a:ln>
          <a:effectLst/>
        </p:spPr>
        <p:txBody>
          <a:bodyPr/>
          <a:lstStyle/>
          <a:p>
            <a:pPr>
              <a:defRPr/>
            </a:pPr>
            <a:endParaRPr lang="vi-VN">
              <a:cs typeface="+mn-cs"/>
            </a:endParaRPr>
          </a:p>
        </p:txBody>
      </p:sp>
      <p:sp>
        <p:nvSpPr>
          <p:cNvPr id="1032" name="Rectangle 9"/>
          <p:cNvSpPr>
            <a:spLocks noChangeArrowheads="1"/>
          </p:cNvSpPr>
          <p:nvPr/>
        </p:nvSpPr>
        <p:spPr bwMode="auto">
          <a:xfrm>
            <a:off x="0" y="2311400"/>
            <a:ext cx="228600" cy="2286000"/>
          </a:xfrm>
          <a:prstGeom prst="rect">
            <a:avLst/>
          </a:prstGeom>
          <a:solidFill>
            <a:schemeClr val="tx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vi-VN" sz="2400">
              <a:solidFill>
                <a:schemeClr val="tx1"/>
              </a:solidFill>
              <a:effectLst/>
              <a:latin typeface="Times New Roman" pitchFamily="18" charset="0"/>
            </a:endParaRPr>
          </a:p>
        </p:txBody>
      </p:sp>
      <p:sp>
        <p:nvSpPr>
          <p:cNvPr id="1033" name="Rectangle 10"/>
          <p:cNvSpPr>
            <a:spLocks noChangeArrowheads="1"/>
          </p:cNvSpPr>
          <p:nvPr/>
        </p:nvSpPr>
        <p:spPr bwMode="auto">
          <a:xfrm>
            <a:off x="0" y="4597400"/>
            <a:ext cx="228600" cy="228600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vi-VN" sz="2400">
              <a:solidFill>
                <a:schemeClr val="tx1"/>
              </a:solidFill>
              <a:effectLst/>
              <a:latin typeface="Times New Roman" pitchFamily="18" charset="0"/>
            </a:endParaRPr>
          </a:p>
        </p:txBody>
      </p:sp>
      <p:sp>
        <p:nvSpPr>
          <p:cNvPr id="433163" name="Rectangle 11"/>
          <p:cNvSpPr>
            <a:spLocks noGrp="1" noChangeArrowheads="1"/>
          </p:cNvSpPr>
          <p:nvPr>
            <p:ph type="sldNum" sz="quarter" idx="4"/>
          </p:nvPr>
        </p:nvSpPr>
        <p:spPr bwMode="auto">
          <a:xfrm>
            <a:off x="7010400" y="6232525"/>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effectLst/>
                <a:latin typeface="+mn-lt"/>
                <a:cs typeface="+mn-cs"/>
              </a:defRPr>
            </a:lvl1pPr>
          </a:lstStyle>
          <a:p>
            <a:fld id="{B6F15528-21DE-4FAA-801E-634DDDAF4B2B}"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id="1" dur="indefinite" restart="never" nodeType="tmRoot"/>
      </p:par>
    </p:tnLst>
  </p:timing>
  <p:txStyles>
    <p:titleStyle>
      <a:lvl1pPr algn="l" rtl="0" eaLnBrk="1" fontAlgn="base" hangingPunct="1">
        <a:spcBef>
          <a:spcPct val="0"/>
        </a:spcBef>
        <a:spcAft>
          <a:spcPct val="0"/>
        </a:spcAft>
        <a:defRPr sz="4400">
          <a:solidFill>
            <a:schemeClr val="tx2"/>
          </a:solidFill>
          <a:latin typeface="+mj-lt"/>
          <a:ea typeface="+mj-ea"/>
          <a:cs typeface="+mj-cs"/>
        </a:defRPr>
      </a:lvl1pPr>
      <a:lvl2pPr algn="l" rtl="0" eaLnBrk="1" fontAlgn="base" hangingPunct="1">
        <a:spcBef>
          <a:spcPct val="0"/>
        </a:spcBef>
        <a:spcAft>
          <a:spcPct val="0"/>
        </a:spcAft>
        <a:defRPr sz="4400">
          <a:solidFill>
            <a:schemeClr val="tx2"/>
          </a:solidFill>
          <a:latin typeface="Garamond" pitchFamily="18" charset="0"/>
          <a:cs typeface="Arial" charset="0"/>
        </a:defRPr>
      </a:lvl2pPr>
      <a:lvl3pPr algn="l" rtl="0" eaLnBrk="1" fontAlgn="base" hangingPunct="1">
        <a:spcBef>
          <a:spcPct val="0"/>
        </a:spcBef>
        <a:spcAft>
          <a:spcPct val="0"/>
        </a:spcAft>
        <a:defRPr sz="4400">
          <a:solidFill>
            <a:schemeClr val="tx2"/>
          </a:solidFill>
          <a:latin typeface="Garamond" pitchFamily="18" charset="0"/>
          <a:cs typeface="Arial" charset="0"/>
        </a:defRPr>
      </a:lvl3pPr>
      <a:lvl4pPr algn="l" rtl="0" eaLnBrk="1" fontAlgn="base" hangingPunct="1">
        <a:spcBef>
          <a:spcPct val="0"/>
        </a:spcBef>
        <a:spcAft>
          <a:spcPct val="0"/>
        </a:spcAft>
        <a:defRPr sz="4400">
          <a:solidFill>
            <a:schemeClr val="tx2"/>
          </a:solidFill>
          <a:latin typeface="Garamond" pitchFamily="18" charset="0"/>
          <a:cs typeface="Arial" charset="0"/>
        </a:defRPr>
      </a:lvl4pPr>
      <a:lvl5pPr algn="l" rtl="0" eaLnBrk="1" fontAlgn="base" hangingPunct="1">
        <a:spcBef>
          <a:spcPct val="0"/>
        </a:spcBef>
        <a:spcAft>
          <a:spcPct val="0"/>
        </a:spcAft>
        <a:defRPr sz="4400">
          <a:solidFill>
            <a:schemeClr val="tx2"/>
          </a:solidFill>
          <a:latin typeface="Garamond" pitchFamily="18" charset="0"/>
          <a:cs typeface="Arial" charset="0"/>
        </a:defRPr>
      </a:lvl5pPr>
      <a:lvl6pPr marL="457200" algn="l" rtl="0" eaLnBrk="1" fontAlgn="base" hangingPunct="1">
        <a:spcBef>
          <a:spcPct val="0"/>
        </a:spcBef>
        <a:spcAft>
          <a:spcPct val="0"/>
        </a:spcAft>
        <a:defRPr sz="4400">
          <a:solidFill>
            <a:schemeClr val="tx2"/>
          </a:solidFill>
          <a:latin typeface="Garamond" pitchFamily="18" charset="0"/>
          <a:cs typeface="Arial" charset="0"/>
        </a:defRPr>
      </a:lvl6pPr>
      <a:lvl7pPr marL="914400" algn="l" rtl="0" eaLnBrk="1" fontAlgn="base" hangingPunct="1">
        <a:spcBef>
          <a:spcPct val="0"/>
        </a:spcBef>
        <a:spcAft>
          <a:spcPct val="0"/>
        </a:spcAft>
        <a:defRPr sz="4400">
          <a:solidFill>
            <a:schemeClr val="tx2"/>
          </a:solidFill>
          <a:latin typeface="Garamond" pitchFamily="18" charset="0"/>
          <a:cs typeface="Arial" charset="0"/>
        </a:defRPr>
      </a:lvl7pPr>
      <a:lvl8pPr marL="1371600" algn="l" rtl="0" eaLnBrk="1" fontAlgn="base" hangingPunct="1">
        <a:spcBef>
          <a:spcPct val="0"/>
        </a:spcBef>
        <a:spcAft>
          <a:spcPct val="0"/>
        </a:spcAft>
        <a:defRPr sz="4400">
          <a:solidFill>
            <a:schemeClr val="tx2"/>
          </a:solidFill>
          <a:latin typeface="Garamond" pitchFamily="18" charset="0"/>
          <a:cs typeface="Arial" charset="0"/>
        </a:defRPr>
      </a:lvl8pPr>
      <a:lvl9pPr marL="1828800" algn="l" rtl="0" eaLnBrk="1" fontAlgn="base" hangingPunct="1">
        <a:spcBef>
          <a:spcPct val="0"/>
        </a:spcBef>
        <a:spcAft>
          <a:spcPct val="0"/>
        </a:spcAft>
        <a:defRPr sz="4400">
          <a:solidFill>
            <a:schemeClr val="tx2"/>
          </a:solidFill>
          <a:latin typeface="Garamond" pitchFamily="18" charset="0"/>
          <a:cs typeface="Arial" charset="0"/>
        </a:defRPr>
      </a:lvl9pPr>
    </p:titleStyle>
    <p:bodyStyle>
      <a:lvl1pPr marL="452438" indent="-452438" algn="l" rtl="0" eaLnBrk="1" fontAlgn="base" hangingPunct="1">
        <a:spcBef>
          <a:spcPct val="20000"/>
        </a:spcBef>
        <a:spcAft>
          <a:spcPct val="0"/>
        </a:spcAft>
        <a:buClr>
          <a:schemeClr val="bg2"/>
        </a:buClr>
        <a:buFont typeface="Wingdings" pitchFamily="2" charset="2"/>
        <a:buBlip>
          <a:blip r:embed="rId13"/>
        </a:buBlip>
        <a:defRPr sz="2800">
          <a:solidFill>
            <a:schemeClr val="tx1"/>
          </a:solidFill>
          <a:latin typeface="+mn-lt"/>
          <a:ea typeface="+mn-ea"/>
          <a:cs typeface="+mn-cs"/>
        </a:defRPr>
      </a:lvl1pPr>
      <a:lvl2pPr marL="852488" indent="-285750" algn="l" rtl="0" eaLnBrk="1" fontAlgn="base" hangingPunct="1">
        <a:spcBef>
          <a:spcPct val="20000"/>
        </a:spcBef>
        <a:spcAft>
          <a:spcPct val="0"/>
        </a:spcAft>
        <a:buClr>
          <a:schemeClr val="tx2"/>
        </a:buClr>
        <a:buSzPct val="85000"/>
        <a:buFont typeface="Wingdings" pitchFamily="2" charset="2"/>
        <a:buChar char="¯"/>
        <a:defRPr sz="2400" i="1">
          <a:solidFill>
            <a:schemeClr val="tx1"/>
          </a:solidFill>
          <a:latin typeface="+mn-lt"/>
          <a:cs typeface="+mn-cs"/>
        </a:defRPr>
      </a:lvl2pPr>
      <a:lvl3pPr marL="1195388" indent="-228600" algn="l" rtl="0" eaLnBrk="1" fontAlgn="base" hangingPunct="1">
        <a:spcBef>
          <a:spcPct val="20000"/>
        </a:spcBef>
        <a:spcAft>
          <a:spcPct val="0"/>
        </a:spcAft>
        <a:buClr>
          <a:schemeClr val="accent1"/>
        </a:buClr>
        <a:buSzPct val="65000"/>
        <a:buFont typeface="Wingdings" pitchFamily="2" charset="2"/>
        <a:buChar char="p"/>
        <a:defRPr sz="2000">
          <a:solidFill>
            <a:schemeClr val="tx1"/>
          </a:solidFill>
          <a:latin typeface="+mn-lt"/>
          <a:cs typeface="+mn-cs"/>
        </a:defRPr>
      </a:lvl3pPr>
      <a:lvl4pPr marL="1600200" indent="-228600" algn="l" rtl="0" eaLnBrk="1" fontAlgn="base" hangingPunct="1">
        <a:spcBef>
          <a:spcPct val="20000"/>
        </a:spcBef>
        <a:spcAft>
          <a:spcPct val="0"/>
        </a:spcAft>
        <a:buClr>
          <a:schemeClr val="bg2"/>
        </a:buClr>
        <a:buFont typeface="Wingdings" pitchFamily="2" charset="2"/>
        <a:buChar char="§"/>
        <a:defRPr sz="2000">
          <a:solidFill>
            <a:schemeClr val="tx1"/>
          </a:solidFill>
          <a:latin typeface="+mn-lt"/>
          <a:cs typeface="+mn-cs"/>
        </a:defRPr>
      </a:lvl4pPr>
      <a:lvl5pPr marL="2057400" indent="-228600" algn="l" rtl="0" eaLnBrk="1" fontAlgn="base" hangingPunct="1">
        <a:spcBef>
          <a:spcPct val="20000"/>
        </a:spcBef>
        <a:spcAft>
          <a:spcPct val="0"/>
        </a:spcAft>
        <a:buClr>
          <a:schemeClr val="tx2"/>
        </a:buClr>
        <a:buSzPct val="80000"/>
        <a:buFont typeface="Wingdings" pitchFamily="2" charset="2"/>
        <a:buChar char="§"/>
        <a:defRPr sz="2000">
          <a:solidFill>
            <a:schemeClr val="tx1"/>
          </a:solidFill>
          <a:latin typeface="+mn-lt"/>
          <a:cs typeface="+mn-cs"/>
        </a:defRPr>
      </a:lvl5pPr>
      <a:lvl6pPr marL="2514600" indent="-228600" algn="l" rtl="0" eaLnBrk="1" fontAlgn="base" hangingPunct="1">
        <a:spcBef>
          <a:spcPct val="20000"/>
        </a:spcBef>
        <a:spcAft>
          <a:spcPct val="0"/>
        </a:spcAft>
        <a:buClr>
          <a:schemeClr val="tx2"/>
        </a:buClr>
        <a:buSzPct val="80000"/>
        <a:buFont typeface="Wingdings" pitchFamily="2" charset="2"/>
        <a:buChar char="§"/>
        <a:defRPr>
          <a:solidFill>
            <a:schemeClr val="tx1"/>
          </a:solidFill>
          <a:latin typeface="+mn-lt"/>
          <a:cs typeface="+mn-cs"/>
        </a:defRPr>
      </a:lvl6pPr>
      <a:lvl7pPr marL="2971800" indent="-228600" algn="l" rtl="0" eaLnBrk="1" fontAlgn="base" hangingPunct="1">
        <a:spcBef>
          <a:spcPct val="20000"/>
        </a:spcBef>
        <a:spcAft>
          <a:spcPct val="0"/>
        </a:spcAft>
        <a:buClr>
          <a:schemeClr val="tx2"/>
        </a:buClr>
        <a:buSzPct val="80000"/>
        <a:buFont typeface="Wingdings" pitchFamily="2" charset="2"/>
        <a:buChar char="§"/>
        <a:defRPr>
          <a:solidFill>
            <a:schemeClr val="tx1"/>
          </a:solidFill>
          <a:latin typeface="+mn-lt"/>
          <a:cs typeface="+mn-cs"/>
        </a:defRPr>
      </a:lvl7pPr>
      <a:lvl8pPr marL="3429000" indent="-228600" algn="l" rtl="0" eaLnBrk="1" fontAlgn="base" hangingPunct="1">
        <a:spcBef>
          <a:spcPct val="20000"/>
        </a:spcBef>
        <a:spcAft>
          <a:spcPct val="0"/>
        </a:spcAft>
        <a:buClr>
          <a:schemeClr val="tx2"/>
        </a:buClr>
        <a:buSzPct val="80000"/>
        <a:buFont typeface="Wingdings" pitchFamily="2" charset="2"/>
        <a:buChar char="§"/>
        <a:defRPr>
          <a:solidFill>
            <a:schemeClr val="tx1"/>
          </a:solidFill>
          <a:latin typeface="+mn-lt"/>
          <a:cs typeface="+mn-cs"/>
        </a:defRPr>
      </a:lvl8pPr>
      <a:lvl9pPr marL="3886200" indent="-228600" algn="l" rtl="0" eaLnBrk="1" fontAlgn="base" hangingPunct="1">
        <a:spcBef>
          <a:spcPct val="20000"/>
        </a:spcBef>
        <a:spcAft>
          <a:spcPct val="0"/>
        </a:spcAft>
        <a:buClr>
          <a:schemeClr val="tx2"/>
        </a:buClr>
        <a:buSzPct val="80000"/>
        <a:buFont typeface="Wingdings" pitchFamily="2" charset="2"/>
        <a:buChar char="§"/>
        <a:defRPr>
          <a:solidFill>
            <a:schemeClr val="tx1"/>
          </a:solidFill>
          <a:latin typeface="+mn-lt"/>
          <a:cs typeface="+mn-cs"/>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839682" name="Rectangle 2"/>
          <p:cNvSpPr>
            <a:spLocks noGrp="1" noChangeArrowheads="1"/>
          </p:cNvSpPr>
          <p:nvPr>
            <p:ph type="title"/>
          </p:nvPr>
        </p:nvSpPr>
        <p:spPr bwMode="auto">
          <a:xfrm>
            <a:off x="457200" y="231775"/>
            <a:ext cx="8229600" cy="59848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2051" name="Rectangle 3"/>
          <p:cNvSpPr>
            <a:spLocks noGrp="1" noChangeArrowheads="1"/>
          </p:cNvSpPr>
          <p:nvPr>
            <p:ph type="body" idx="1"/>
          </p:nvPr>
        </p:nvSpPr>
        <p:spPr bwMode="auto">
          <a:xfrm>
            <a:off x="457200" y="1122363"/>
            <a:ext cx="8229600" cy="500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839684"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400">
                <a:solidFill>
                  <a:schemeClr val="tx1"/>
                </a:solidFill>
                <a:effectLst/>
                <a:cs typeface="+mn-cs"/>
              </a:defRPr>
            </a:lvl1pPr>
          </a:lstStyle>
          <a:p>
            <a:pPr>
              <a:defRPr/>
            </a:pPr>
            <a:fld id="{27C04E18-983D-4413-A4D1-BA0CD79F1C58}" type="datetime1">
              <a:rPr lang="en-US"/>
              <a:pPr>
                <a:defRPr/>
              </a:pPr>
              <a:t>9/19/2021</a:t>
            </a:fld>
            <a:endParaRPr lang="en-US"/>
          </a:p>
        </p:txBody>
      </p:sp>
      <p:sp>
        <p:nvSpPr>
          <p:cNvPr id="839685"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solidFill>
                  <a:schemeClr val="tx1"/>
                </a:solidFill>
                <a:effectLst/>
                <a:cs typeface="+mn-cs"/>
              </a:defRPr>
            </a:lvl1pPr>
          </a:lstStyle>
          <a:p>
            <a:pPr>
              <a:defRPr/>
            </a:pPr>
            <a:endParaRPr lang="en-US"/>
          </a:p>
        </p:txBody>
      </p:sp>
      <p:sp>
        <p:nvSpPr>
          <p:cNvPr id="839686"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solidFill>
                  <a:schemeClr val="tx1"/>
                </a:solidFill>
                <a:effectLst/>
                <a:cs typeface="+mn-cs"/>
              </a:defRPr>
            </a:lvl1pPr>
          </a:lstStyle>
          <a:p>
            <a:pPr>
              <a:defRPr/>
            </a:pPr>
            <a:r>
              <a:rPr lang="en-US"/>
              <a:t>1/</a:t>
            </a:r>
            <a:fld id="{55C42D96-0786-4D5F-857E-F92CD3E140B9}" type="slidenum">
              <a:rPr lang="en-US"/>
              <a:pPr>
                <a:defRPr/>
              </a:pPr>
              <a:t>‹#›</a:t>
            </a:fld>
            <a:endParaRPr lang="en-US"/>
          </a:p>
        </p:txBody>
      </p:sp>
      <p:sp>
        <p:nvSpPr>
          <p:cNvPr id="2055" name="Text Box 7"/>
          <p:cNvSpPr txBox="1">
            <a:spLocks noChangeArrowheads="1"/>
          </p:cNvSpPr>
          <p:nvPr/>
        </p:nvSpPr>
        <p:spPr bwMode="auto">
          <a:xfrm>
            <a:off x="7824788" y="6343650"/>
            <a:ext cx="1125537"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100">
                <a:solidFill>
                  <a:schemeClr val="bg2"/>
                </a:solidFill>
                <a:latin typeface="Arial" charset="0"/>
                <a:cs typeface="Arial" charset="0"/>
              </a:defRPr>
            </a:lvl1pPr>
            <a:lvl2pPr marL="742950" indent="-285750" eaLnBrk="0" hangingPunct="0">
              <a:defRPr sz="2100">
                <a:solidFill>
                  <a:schemeClr val="bg2"/>
                </a:solidFill>
                <a:latin typeface="Arial" charset="0"/>
                <a:cs typeface="Arial" charset="0"/>
              </a:defRPr>
            </a:lvl2pPr>
            <a:lvl3pPr marL="1143000" indent="-228600" eaLnBrk="0" hangingPunct="0">
              <a:defRPr sz="2100">
                <a:solidFill>
                  <a:schemeClr val="bg2"/>
                </a:solidFill>
                <a:latin typeface="Arial" charset="0"/>
                <a:cs typeface="Arial" charset="0"/>
              </a:defRPr>
            </a:lvl3pPr>
            <a:lvl4pPr marL="1600200" indent="-228600" eaLnBrk="0" hangingPunct="0">
              <a:defRPr sz="2100">
                <a:solidFill>
                  <a:schemeClr val="bg2"/>
                </a:solidFill>
                <a:latin typeface="Arial" charset="0"/>
                <a:cs typeface="Arial" charset="0"/>
              </a:defRPr>
            </a:lvl4pPr>
            <a:lvl5pPr marL="2057400" indent="-228600" eaLnBrk="0" hangingPunct="0">
              <a:defRPr sz="2100">
                <a:solidFill>
                  <a:schemeClr val="bg2"/>
                </a:solidFill>
                <a:latin typeface="Arial" charset="0"/>
                <a:cs typeface="Arial" charset="0"/>
              </a:defRPr>
            </a:lvl5pPr>
            <a:lvl6pPr marL="2514600" indent="-228600" algn="ctr" eaLnBrk="0" fontAlgn="base" hangingPunct="0">
              <a:spcBef>
                <a:spcPct val="0"/>
              </a:spcBef>
              <a:spcAft>
                <a:spcPct val="0"/>
              </a:spcAft>
              <a:defRPr sz="2100">
                <a:solidFill>
                  <a:schemeClr val="bg2"/>
                </a:solidFill>
                <a:latin typeface="Arial" charset="0"/>
                <a:cs typeface="Arial" charset="0"/>
              </a:defRPr>
            </a:lvl6pPr>
            <a:lvl7pPr marL="2971800" indent="-228600" algn="ctr" eaLnBrk="0" fontAlgn="base" hangingPunct="0">
              <a:spcBef>
                <a:spcPct val="0"/>
              </a:spcBef>
              <a:spcAft>
                <a:spcPct val="0"/>
              </a:spcAft>
              <a:defRPr sz="2100">
                <a:solidFill>
                  <a:schemeClr val="bg2"/>
                </a:solidFill>
                <a:latin typeface="Arial" charset="0"/>
                <a:cs typeface="Arial" charset="0"/>
              </a:defRPr>
            </a:lvl7pPr>
            <a:lvl8pPr marL="3429000" indent="-228600" algn="ctr" eaLnBrk="0" fontAlgn="base" hangingPunct="0">
              <a:spcBef>
                <a:spcPct val="0"/>
              </a:spcBef>
              <a:spcAft>
                <a:spcPct val="0"/>
              </a:spcAft>
              <a:defRPr sz="2100">
                <a:solidFill>
                  <a:schemeClr val="bg2"/>
                </a:solidFill>
                <a:latin typeface="Arial" charset="0"/>
                <a:cs typeface="Arial" charset="0"/>
              </a:defRPr>
            </a:lvl8pPr>
            <a:lvl9pPr marL="3886200" indent="-228600" algn="ctr" eaLnBrk="0" fontAlgn="base" hangingPunct="0">
              <a:spcBef>
                <a:spcPct val="0"/>
              </a:spcBef>
              <a:spcAft>
                <a:spcPct val="0"/>
              </a:spcAft>
              <a:defRPr sz="2100">
                <a:solidFill>
                  <a:schemeClr val="bg2"/>
                </a:solidFill>
                <a:latin typeface="Arial" charset="0"/>
                <a:cs typeface="Arial" charset="0"/>
              </a:defRPr>
            </a:lvl9pPr>
          </a:lstStyle>
          <a:p>
            <a:pPr algn="r">
              <a:spcBef>
                <a:spcPct val="50000"/>
              </a:spcBef>
              <a:defRPr/>
            </a:pPr>
            <a:fld id="{5FC98910-0210-46F3-89CE-851E92D8BE61}" type="slidenum">
              <a:rPr lang="en-US" sz="1200" smtClean="0">
                <a:solidFill>
                  <a:schemeClr val="tx1"/>
                </a:solidFill>
                <a:effectLst/>
              </a:rPr>
              <a:pPr algn="r">
                <a:spcBef>
                  <a:spcPct val="50000"/>
                </a:spcBef>
                <a:defRPr/>
              </a:pPr>
              <a:t>‹#›</a:t>
            </a:fld>
            <a:endParaRPr lang="en-US" sz="1200" smtClean="0">
              <a:solidFill>
                <a:schemeClr val="tx1"/>
              </a:solidFill>
              <a:effectLst/>
            </a:endParaRPr>
          </a:p>
        </p:txBody>
      </p:sp>
      <p:sp>
        <p:nvSpPr>
          <p:cNvPr id="839688" name="Rectangle 8"/>
          <p:cNvSpPr>
            <a:spLocks noChangeArrowheads="1"/>
          </p:cNvSpPr>
          <p:nvPr/>
        </p:nvSpPr>
        <p:spPr bwMode="auto">
          <a:xfrm>
            <a:off x="404813" y="857250"/>
            <a:ext cx="8226425" cy="63500"/>
          </a:xfrm>
          <a:prstGeom prst="rect">
            <a:avLst/>
          </a:prstGeom>
          <a:solidFill>
            <a:srgbClr val="CC3300"/>
          </a:solidFill>
          <a:ln w="9525">
            <a:noFill/>
            <a:miter lim="800000"/>
            <a:headEnd/>
            <a:tailEnd/>
          </a:ln>
          <a:effectLst/>
        </p:spPr>
        <p:txBody>
          <a:bodyPr wrap="none" anchor="ctr"/>
          <a:lstStyle/>
          <a:p>
            <a:pPr>
              <a:defRPr/>
            </a:pPr>
            <a:endParaRPr lang="vi-VN">
              <a:cs typeface="+mn-cs"/>
            </a:endParaRPr>
          </a:p>
        </p:txBody>
      </p:sp>
      <p:sp>
        <p:nvSpPr>
          <p:cNvPr id="2057" name="Rectangle 9"/>
          <p:cNvSpPr>
            <a:spLocks noChangeArrowheads="1"/>
          </p:cNvSpPr>
          <p:nvPr/>
        </p:nvSpPr>
        <p:spPr bwMode="auto">
          <a:xfrm>
            <a:off x="0" y="0"/>
            <a:ext cx="228600" cy="2311400"/>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vi-VN" sz="2400">
              <a:solidFill>
                <a:schemeClr val="tx1"/>
              </a:solidFill>
              <a:effectLst/>
              <a:latin typeface="Times New Roman" pitchFamily="18" charset="0"/>
            </a:endParaRPr>
          </a:p>
        </p:txBody>
      </p:sp>
      <p:sp>
        <p:nvSpPr>
          <p:cNvPr id="2058" name="Rectangle 10"/>
          <p:cNvSpPr>
            <a:spLocks noChangeArrowheads="1"/>
          </p:cNvSpPr>
          <p:nvPr/>
        </p:nvSpPr>
        <p:spPr bwMode="auto">
          <a:xfrm>
            <a:off x="0" y="0"/>
            <a:ext cx="228600" cy="2311400"/>
          </a:xfrm>
          <a:prstGeom prst="rect">
            <a:avLst/>
          </a:prstGeom>
          <a:solidFill>
            <a:srgbClr val="CC33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vi-VN" sz="2400">
              <a:solidFill>
                <a:schemeClr val="tx1"/>
              </a:solidFill>
              <a:effectLst/>
              <a:latin typeface="Times New Roman" pitchFamily="18" charset="0"/>
            </a:endParaRPr>
          </a:p>
        </p:txBody>
      </p:sp>
      <p:sp>
        <p:nvSpPr>
          <p:cNvPr id="2059" name="Rectangle 11"/>
          <p:cNvSpPr>
            <a:spLocks noChangeArrowheads="1"/>
          </p:cNvSpPr>
          <p:nvPr/>
        </p:nvSpPr>
        <p:spPr bwMode="auto">
          <a:xfrm>
            <a:off x="0" y="2311400"/>
            <a:ext cx="228600" cy="2286000"/>
          </a:xfrm>
          <a:prstGeom prst="rect">
            <a:avLst/>
          </a:prstGeom>
          <a:solidFill>
            <a:srgbClr val="339966"/>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vi-VN" sz="2400">
              <a:solidFill>
                <a:schemeClr val="tx1"/>
              </a:solidFill>
              <a:effectLst/>
              <a:latin typeface="Times New Roman" pitchFamily="18" charset="0"/>
            </a:endParaRPr>
          </a:p>
        </p:txBody>
      </p:sp>
      <p:sp>
        <p:nvSpPr>
          <p:cNvPr id="2060" name="Rectangle 12"/>
          <p:cNvSpPr>
            <a:spLocks noChangeArrowheads="1"/>
          </p:cNvSpPr>
          <p:nvPr/>
        </p:nvSpPr>
        <p:spPr bwMode="auto">
          <a:xfrm>
            <a:off x="0" y="4597400"/>
            <a:ext cx="228600" cy="2286000"/>
          </a:xfrm>
          <a:prstGeom prst="rect">
            <a:avLst/>
          </a:prstGeom>
          <a:solidFill>
            <a:srgbClr val="FFF3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vi-VN" sz="2400">
              <a:solidFill>
                <a:schemeClr val="tx1"/>
              </a:solidFill>
              <a:effectLst/>
              <a:latin typeface="Times New Roman" pitchFamily="18" charset="0"/>
            </a:endParaRP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iming>
    <p:tnLst>
      <p:par>
        <p:cTn id="1" dur="indefinite" restart="never" nodeType="tmRoot"/>
      </p:par>
    </p:tnLst>
  </p:timing>
  <p:hf hdr="0" ftr="0" dt="0"/>
  <p:txStyles>
    <p:titleStyle>
      <a:lvl1pPr algn="l" rtl="0" eaLnBrk="1" fontAlgn="base" hangingPunct="1">
        <a:spcBef>
          <a:spcPct val="0"/>
        </a:spcBef>
        <a:spcAft>
          <a:spcPct val="0"/>
        </a:spcAft>
        <a:defRPr sz="3200" b="1">
          <a:solidFill>
            <a:srgbClr val="CC0000"/>
          </a:solidFill>
          <a:effectLst>
            <a:outerShdw blurRad="38100" dist="38100" dir="2700000" algn="tl">
              <a:srgbClr val="C0C0C0"/>
            </a:outerShdw>
          </a:effectLst>
          <a:latin typeface="+mj-lt"/>
          <a:ea typeface="+mj-ea"/>
          <a:cs typeface="+mj-cs"/>
        </a:defRPr>
      </a:lvl1pPr>
      <a:lvl2pPr algn="l" rtl="0" eaLnBrk="1" fontAlgn="base" hangingPunct="1">
        <a:spcBef>
          <a:spcPct val="0"/>
        </a:spcBef>
        <a:spcAft>
          <a:spcPct val="0"/>
        </a:spcAft>
        <a:defRPr sz="3200" b="1">
          <a:solidFill>
            <a:srgbClr val="CC0000"/>
          </a:solidFill>
          <a:effectLst>
            <a:outerShdw blurRad="38100" dist="38100" dir="2700000" algn="tl">
              <a:srgbClr val="C0C0C0"/>
            </a:outerShdw>
          </a:effectLst>
          <a:latin typeface="Arial" charset="0"/>
          <a:cs typeface="Arial" charset="0"/>
        </a:defRPr>
      </a:lvl2pPr>
      <a:lvl3pPr algn="l" rtl="0" eaLnBrk="1" fontAlgn="base" hangingPunct="1">
        <a:spcBef>
          <a:spcPct val="0"/>
        </a:spcBef>
        <a:spcAft>
          <a:spcPct val="0"/>
        </a:spcAft>
        <a:defRPr sz="3200" b="1">
          <a:solidFill>
            <a:srgbClr val="CC0000"/>
          </a:solidFill>
          <a:effectLst>
            <a:outerShdw blurRad="38100" dist="38100" dir="2700000" algn="tl">
              <a:srgbClr val="C0C0C0"/>
            </a:outerShdw>
          </a:effectLst>
          <a:latin typeface="Arial" charset="0"/>
          <a:cs typeface="Arial" charset="0"/>
        </a:defRPr>
      </a:lvl3pPr>
      <a:lvl4pPr algn="l" rtl="0" eaLnBrk="1" fontAlgn="base" hangingPunct="1">
        <a:spcBef>
          <a:spcPct val="0"/>
        </a:spcBef>
        <a:spcAft>
          <a:spcPct val="0"/>
        </a:spcAft>
        <a:defRPr sz="3200" b="1">
          <a:solidFill>
            <a:srgbClr val="CC0000"/>
          </a:solidFill>
          <a:effectLst>
            <a:outerShdw blurRad="38100" dist="38100" dir="2700000" algn="tl">
              <a:srgbClr val="C0C0C0"/>
            </a:outerShdw>
          </a:effectLst>
          <a:latin typeface="Arial" charset="0"/>
          <a:cs typeface="Arial" charset="0"/>
        </a:defRPr>
      </a:lvl4pPr>
      <a:lvl5pPr algn="l" rtl="0" eaLnBrk="1" fontAlgn="base" hangingPunct="1">
        <a:spcBef>
          <a:spcPct val="0"/>
        </a:spcBef>
        <a:spcAft>
          <a:spcPct val="0"/>
        </a:spcAft>
        <a:defRPr sz="3200" b="1">
          <a:solidFill>
            <a:srgbClr val="CC0000"/>
          </a:solidFill>
          <a:effectLst>
            <a:outerShdw blurRad="38100" dist="38100" dir="2700000" algn="tl">
              <a:srgbClr val="C0C0C0"/>
            </a:outerShdw>
          </a:effectLst>
          <a:latin typeface="Arial" charset="0"/>
          <a:cs typeface="Arial" charset="0"/>
        </a:defRPr>
      </a:lvl5pPr>
      <a:lvl6pPr marL="457200" algn="l" rtl="0" eaLnBrk="1" fontAlgn="base" hangingPunct="1">
        <a:spcBef>
          <a:spcPct val="0"/>
        </a:spcBef>
        <a:spcAft>
          <a:spcPct val="0"/>
        </a:spcAft>
        <a:defRPr sz="3200" b="1">
          <a:solidFill>
            <a:srgbClr val="CC0000"/>
          </a:solidFill>
          <a:effectLst>
            <a:outerShdw blurRad="38100" dist="38100" dir="2700000" algn="tl">
              <a:srgbClr val="C0C0C0"/>
            </a:outerShdw>
          </a:effectLst>
          <a:latin typeface="VNI-Avo" pitchFamily="2" charset="0"/>
          <a:cs typeface="Arial" charset="0"/>
        </a:defRPr>
      </a:lvl6pPr>
      <a:lvl7pPr marL="914400" algn="l" rtl="0" eaLnBrk="1" fontAlgn="base" hangingPunct="1">
        <a:spcBef>
          <a:spcPct val="0"/>
        </a:spcBef>
        <a:spcAft>
          <a:spcPct val="0"/>
        </a:spcAft>
        <a:defRPr sz="3200" b="1">
          <a:solidFill>
            <a:srgbClr val="CC0000"/>
          </a:solidFill>
          <a:effectLst>
            <a:outerShdw blurRad="38100" dist="38100" dir="2700000" algn="tl">
              <a:srgbClr val="C0C0C0"/>
            </a:outerShdw>
          </a:effectLst>
          <a:latin typeface="VNI-Avo" pitchFamily="2" charset="0"/>
          <a:cs typeface="Arial" charset="0"/>
        </a:defRPr>
      </a:lvl7pPr>
      <a:lvl8pPr marL="1371600" algn="l" rtl="0" eaLnBrk="1" fontAlgn="base" hangingPunct="1">
        <a:spcBef>
          <a:spcPct val="0"/>
        </a:spcBef>
        <a:spcAft>
          <a:spcPct val="0"/>
        </a:spcAft>
        <a:defRPr sz="3200" b="1">
          <a:solidFill>
            <a:srgbClr val="CC0000"/>
          </a:solidFill>
          <a:effectLst>
            <a:outerShdw blurRad="38100" dist="38100" dir="2700000" algn="tl">
              <a:srgbClr val="C0C0C0"/>
            </a:outerShdw>
          </a:effectLst>
          <a:latin typeface="VNI-Avo" pitchFamily="2" charset="0"/>
          <a:cs typeface="Arial" charset="0"/>
        </a:defRPr>
      </a:lvl8pPr>
      <a:lvl9pPr marL="1828800" algn="l" rtl="0" eaLnBrk="1" fontAlgn="base" hangingPunct="1">
        <a:spcBef>
          <a:spcPct val="0"/>
        </a:spcBef>
        <a:spcAft>
          <a:spcPct val="0"/>
        </a:spcAft>
        <a:defRPr sz="3200" b="1">
          <a:solidFill>
            <a:srgbClr val="CC0000"/>
          </a:solidFill>
          <a:effectLst>
            <a:outerShdw blurRad="38100" dist="38100" dir="2700000" algn="tl">
              <a:srgbClr val="C0C0C0"/>
            </a:outerShdw>
          </a:effectLst>
          <a:latin typeface="VNI-Avo" pitchFamily="2" charset="0"/>
          <a:cs typeface="Arial" charset="0"/>
        </a:defRPr>
      </a:lvl9pPr>
    </p:titleStyle>
    <p:bodyStyle>
      <a:lvl1pPr marL="342900" indent="-342900" algn="l" rtl="0" eaLnBrk="1" fontAlgn="base" hangingPunct="1">
        <a:spcBef>
          <a:spcPct val="20000"/>
        </a:spcBef>
        <a:spcAft>
          <a:spcPct val="0"/>
        </a:spcAft>
        <a:buSzPct val="80000"/>
        <a:buBlip>
          <a:blip r:embed="rId13"/>
        </a:buBlip>
        <a:defRPr sz="2400" b="1">
          <a:solidFill>
            <a:schemeClr val="tx1"/>
          </a:solidFill>
          <a:latin typeface="+mn-lt"/>
          <a:ea typeface="+mn-ea"/>
          <a:cs typeface="+mn-cs"/>
        </a:defRPr>
      </a:lvl1pPr>
      <a:lvl2pPr marL="742950" indent="-285750" algn="l" rtl="0" eaLnBrk="1" fontAlgn="base" hangingPunct="1">
        <a:spcBef>
          <a:spcPct val="20000"/>
        </a:spcBef>
        <a:spcAft>
          <a:spcPct val="0"/>
        </a:spcAft>
        <a:buSzPct val="70000"/>
        <a:buBlip>
          <a:blip r:embed="rId14"/>
        </a:buBlip>
        <a:defRPr sz="2400" b="1">
          <a:solidFill>
            <a:srgbClr val="000099"/>
          </a:solidFill>
          <a:latin typeface="+mn-lt"/>
          <a:cs typeface="+mn-cs"/>
        </a:defRPr>
      </a:lvl2pPr>
      <a:lvl3pPr marL="1143000" indent="-228600" algn="l" rtl="0" eaLnBrk="1" fontAlgn="base" hangingPunct="1">
        <a:spcBef>
          <a:spcPct val="20000"/>
        </a:spcBef>
        <a:spcAft>
          <a:spcPct val="0"/>
        </a:spcAft>
        <a:buSzPct val="70000"/>
        <a:buBlip>
          <a:blip r:embed="rId15"/>
        </a:buBlip>
        <a:defRPr sz="2000" b="1">
          <a:solidFill>
            <a:schemeClr val="tx1"/>
          </a:solidFill>
          <a:latin typeface="+mn-lt"/>
          <a:cs typeface="+mn-cs"/>
        </a:defRPr>
      </a:lvl3pPr>
      <a:lvl4pPr marL="1600200" indent="-228600" algn="l" rtl="0" eaLnBrk="1" fontAlgn="base" hangingPunct="1">
        <a:spcBef>
          <a:spcPct val="20000"/>
        </a:spcBef>
        <a:spcAft>
          <a:spcPct val="0"/>
        </a:spcAft>
        <a:buSzPct val="70000"/>
        <a:buBlip>
          <a:blip r:embed="rId15"/>
        </a:buBlip>
        <a:defRPr sz="2000" b="1">
          <a:solidFill>
            <a:schemeClr val="tx1"/>
          </a:solidFill>
          <a:latin typeface="+mn-lt"/>
          <a:cs typeface="+mn-cs"/>
        </a:defRPr>
      </a:lvl4pPr>
      <a:lvl5pPr marL="2057400" indent="-228600" algn="l" rtl="0" eaLnBrk="1" fontAlgn="base" hangingPunct="1">
        <a:spcBef>
          <a:spcPct val="20000"/>
        </a:spcBef>
        <a:spcAft>
          <a:spcPct val="0"/>
        </a:spcAft>
        <a:buSzPct val="70000"/>
        <a:buBlip>
          <a:blip r:embed="rId15"/>
        </a:buBlip>
        <a:defRPr sz="2000" b="1">
          <a:solidFill>
            <a:schemeClr val="tx1"/>
          </a:solidFill>
          <a:latin typeface="+mn-lt"/>
          <a:cs typeface="+mn-cs"/>
        </a:defRPr>
      </a:lvl5pPr>
      <a:lvl6pPr marL="2514600" indent="-228600" algn="l" rtl="0" eaLnBrk="1" fontAlgn="base" hangingPunct="1">
        <a:spcBef>
          <a:spcPct val="20000"/>
        </a:spcBef>
        <a:spcAft>
          <a:spcPct val="0"/>
        </a:spcAft>
        <a:buSzPct val="70000"/>
        <a:buBlip>
          <a:blip r:embed="rId15"/>
        </a:buBlip>
        <a:defRPr sz="2000" b="1">
          <a:solidFill>
            <a:schemeClr val="tx1"/>
          </a:solidFill>
          <a:latin typeface="+mn-lt"/>
          <a:cs typeface="+mn-cs"/>
        </a:defRPr>
      </a:lvl6pPr>
      <a:lvl7pPr marL="2971800" indent="-228600" algn="l" rtl="0" eaLnBrk="1" fontAlgn="base" hangingPunct="1">
        <a:spcBef>
          <a:spcPct val="20000"/>
        </a:spcBef>
        <a:spcAft>
          <a:spcPct val="0"/>
        </a:spcAft>
        <a:buSzPct val="70000"/>
        <a:buBlip>
          <a:blip r:embed="rId15"/>
        </a:buBlip>
        <a:defRPr sz="2000" b="1">
          <a:solidFill>
            <a:schemeClr val="tx1"/>
          </a:solidFill>
          <a:latin typeface="+mn-lt"/>
          <a:cs typeface="+mn-cs"/>
        </a:defRPr>
      </a:lvl7pPr>
      <a:lvl8pPr marL="3429000" indent="-228600" algn="l" rtl="0" eaLnBrk="1" fontAlgn="base" hangingPunct="1">
        <a:spcBef>
          <a:spcPct val="20000"/>
        </a:spcBef>
        <a:spcAft>
          <a:spcPct val="0"/>
        </a:spcAft>
        <a:buSzPct val="70000"/>
        <a:buBlip>
          <a:blip r:embed="rId15"/>
        </a:buBlip>
        <a:defRPr sz="2000" b="1">
          <a:solidFill>
            <a:schemeClr val="tx1"/>
          </a:solidFill>
          <a:latin typeface="+mn-lt"/>
          <a:cs typeface="+mn-cs"/>
        </a:defRPr>
      </a:lvl8pPr>
      <a:lvl9pPr marL="3886200" indent="-228600" algn="l" rtl="0" eaLnBrk="1" fontAlgn="base" hangingPunct="1">
        <a:spcBef>
          <a:spcPct val="20000"/>
        </a:spcBef>
        <a:spcAft>
          <a:spcPct val="0"/>
        </a:spcAft>
        <a:buSzPct val="70000"/>
        <a:buBlip>
          <a:blip r:embed="rId15"/>
        </a:buBlip>
        <a:defRPr sz="2000" b="1">
          <a:solidFill>
            <a:schemeClr val="tx1"/>
          </a:solidFill>
          <a:latin typeface="+mn-lt"/>
          <a:cs typeface="+mn-cs"/>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1D8BD707-D9CF-40AE-B4C6-C98DA3205C09}" type="datetimeFigureOut">
              <a:rPr lang="en-US" smtClean="0">
                <a:solidFill>
                  <a:prstClr val="black">
                    <a:tint val="75000"/>
                  </a:prstClr>
                </a:solidFill>
              </a:rPr>
              <a:pPr/>
              <a:t>9/19/2021</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5156413"/>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image" Target="../media/image8.JPG"/><Relationship Id="rId5" Type="http://schemas.openxmlformats.org/officeDocument/2006/relationships/image" Target="../media/image7.jfif"/><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12.xml"/><Relationship Id="rId6" Type="http://schemas.openxmlformats.org/officeDocument/2006/relationships/image" Target="../media/image12.jpeg"/><Relationship Id="rId5" Type="http://schemas.openxmlformats.org/officeDocument/2006/relationships/image" Target="../media/image11.jp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12.xml"/><Relationship Id="rId5" Type="http://schemas.openxmlformats.org/officeDocument/2006/relationships/image" Target="../media/image15.jpeg"/><Relationship Id="rId4" Type="http://schemas.openxmlformats.org/officeDocument/2006/relationships/image" Target="../media/image14.jpeg"/></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12.xml"/><Relationship Id="rId6" Type="http://schemas.openxmlformats.org/officeDocument/2006/relationships/image" Target="../media/image20.jpeg"/><Relationship Id="rId5" Type="http://schemas.openxmlformats.org/officeDocument/2006/relationships/image" Target="../media/image19.png"/><Relationship Id="rId4" Type="http://schemas.openxmlformats.org/officeDocument/2006/relationships/image" Target="../media/image18.jpg"/></Relationships>
</file>

<file path=ppt/slides/_rels/slide9.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png"/><Relationship Id="rId1" Type="http://schemas.openxmlformats.org/officeDocument/2006/relationships/slideLayout" Target="../slideLayouts/slideLayout12.xml"/><Relationship Id="rId5" Type="http://schemas.openxmlformats.org/officeDocument/2006/relationships/image" Target="../media/image24.jpeg"/><Relationship Id="rId4" Type="http://schemas.openxmlformats.org/officeDocument/2006/relationships/image" Target="../media/image23.png"/></Relationships>
</file>

<file path=ppt/slides/_rels/slide1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6.xml"/><Relationship Id="rId1" Type="http://schemas.openxmlformats.org/officeDocument/2006/relationships/slideLayout" Target="../slideLayouts/slideLayout12.xml"/><Relationship Id="rId5" Type="http://schemas.openxmlformats.org/officeDocument/2006/relationships/image" Target="../media/image27.png"/><Relationship Id="rId4" Type="http://schemas.openxmlformats.org/officeDocument/2006/relationships/image" Target="../media/image26.png"/></Relationships>
</file>

<file path=ppt/slides/_rels/slide1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12.xml"/><Relationship Id="rId5" Type="http://schemas.openxmlformats.org/officeDocument/2006/relationships/image" Target="../media/image31.jpg"/><Relationship Id="rId4" Type="http://schemas.openxmlformats.org/officeDocument/2006/relationships/image" Target="../media/image30.jpg"/></Relationships>
</file>

<file path=ppt/slides/_rels/slide12.xml.rels><?xml version="1.0" encoding="UTF-8" standalone="yes"?>
<Relationships xmlns="http://schemas.openxmlformats.org/package/2006/relationships"><Relationship Id="rId3" Type="http://schemas.openxmlformats.org/officeDocument/2006/relationships/image" Target="../media/image32.emf"/><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33.png"/><Relationship Id="rId4" Type="http://schemas.openxmlformats.org/officeDocument/2006/relationships/notesSlide" Target="../notesSlides/notesSlide8.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0.xml"/><Relationship Id="rId1" Type="http://schemas.openxmlformats.org/officeDocument/2006/relationships/slideLayout" Target="../slideLayouts/slideLayout12.xml"/><Relationship Id="rId6" Type="http://schemas.openxmlformats.org/officeDocument/2006/relationships/image" Target="../media/image37.png"/><Relationship Id="rId5" Type="http://schemas.openxmlformats.org/officeDocument/2006/relationships/image" Target="../media/image36.jpg"/><Relationship Id="rId4" Type="http://schemas.openxmlformats.org/officeDocument/2006/relationships/image" Target="../media/image35.png"/></Relationships>
</file>

<file path=ppt/slides/_rels/slide17.xml.rels><?xml version="1.0" encoding="UTF-8" standalone="yes"?>
<Relationships xmlns="http://schemas.openxmlformats.org/package/2006/relationships"><Relationship Id="rId2" Type="http://schemas.openxmlformats.org/officeDocument/2006/relationships/image" Target="../media/image38.emf"/><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8" Type="http://schemas.openxmlformats.org/officeDocument/2006/relationships/image" Target="../media/image44.jpg"/><Relationship Id="rId3" Type="http://schemas.openxmlformats.org/officeDocument/2006/relationships/image" Target="../media/image39.png"/><Relationship Id="rId7" Type="http://schemas.openxmlformats.org/officeDocument/2006/relationships/image" Target="../media/image43.jpg"/><Relationship Id="rId2" Type="http://schemas.openxmlformats.org/officeDocument/2006/relationships/notesSlide" Target="../notesSlides/notesSlide12.xml"/><Relationship Id="rId1" Type="http://schemas.openxmlformats.org/officeDocument/2006/relationships/slideLayout" Target="../slideLayouts/slideLayout12.xml"/><Relationship Id="rId6" Type="http://schemas.openxmlformats.org/officeDocument/2006/relationships/image" Target="../media/image42.jpeg"/><Relationship Id="rId5" Type="http://schemas.openxmlformats.org/officeDocument/2006/relationships/image" Target="../media/image41.png"/><Relationship Id="rId4" Type="http://schemas.openxmlformats.org/officeDocument/2006/relationships/image" Target="../media/image40.gif"/></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8" Type="http://schemas.openxmlformats.org/officeDocument/2006/relationships/image" Target="../media/image49.wmf"/><Relationship Id="rId3" Type="http://schemas.openxmlformats.org/officeDocument/2006/relationships/oleObject" Target="../embeddings/oleObject1.bin"/><Relationship Id="rId7" Type="http://schemas.openxmlformats.org/officeDocument/2006/relationships/oleObject" Target="../embeddings/oleObject3.bin"/><Relationship Id="rId2" Type="http://schemas.openxmlformats.org/officeDocument/2006/relationships/slideLayout" Target="../slideLayouts/slideLayout12.xml"/><Relationship Id="rId1" Type="http://schemas.openxmlformats.org/officeDocument/2006/relationships/vmlDrawing" Target="../drawings/vmlDrawing1.vml"/><Relationship Id="rId6" Type="http://schemas.openxmlformats.org/officeDocument/2006/relationships/image" Target="../media/image48.wmf"/><Relationship Id="rId5" Type="http://schemas.openxmlformats.org/officeDocument/2006/relationships/oleObject" Target="../embeddings/oleObject2.bin"/><Relationship Id="rId4" Type="http://schemas.openxmlformats.org/officeDocument/2006/relationships/image" Target="../media/image47.wmf"/></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8" Type="http://schemas.openxmlformats.org/officeDocument/2006/relationships/image" Target="../media/image52.wmf"/><Relationship Id="rId3" Type="http://schemas.openxmlformats.org/officeDocument/2006/relationships/oleObject" Target="../embeddings/oleObject4.bin"/><Relationship Id="rId7" Type="http://schemas.openxmlformats.org/officeDocument/2006/relationships/oleObject" Target="../embeddings/oleObject6.bin"/><Relationship Id="rId2" Type="http://schemas.openxmlformats.org/officeDocument/2006/relationships/slideLayout" Target="../slideLayouts/slideLayout12.xml"/><Relationship Id="rId1" Type="http://schemas.openxmlformats.org/officeDocument/2006/relationships/vmlDrawing" Target="../drawings/vmlDrawing2.vml"/><Relationship Id="rId6" Type="http://schemas.openxmlformats.org/officeDocument/2006/relationships/image" Target="../media/image51.wmf"/><Relationship Id="rId5" Type="http://schemas.openxmlformats.org/officeDocument/2006/relationships/oleObject" Target="../embeddings/oleObject5.bin"/><Relationship Id="rId10" Type="http://schemas.openxmlformats.org/officeDocument/2006/relationships/image" Target="../media/image53.wmf"/><Relationship Id="rId4" Type="http://schemas.openxmlformats.org/officeDocument/2006/relationships/image" Target="../media/image50.wmf"/><Relationship Id="rId9" Type="http://schemas.openxmlformats.org/officeDocument/2006/relationships/oleObject" Target="../embeddings/oleObject7.bin"/></Relationships>
</file>

<file path=ppt/slides/_rels/slide27.xml.rels><?xml version="1.0" encoding="UTF-8" standalone="yes"?>
<Relationships xmlns="http://schemas.openxmlformats.org/package/2006/relationships"><Relationship Id="rId8" Type="http://schemas.openxmlformats.org/officeDocument/2006/relationships/oleObject" Target="../embeddings/oleObject10.bin"/><Relationship Id="rId3" Type="http://schemas.openxmlformats.org/officeDocument/2006/relationships/notesSlide" Target="../notesSlides/notesSlide14.xml"/><Relationship Id="rId7" Type="http://schemas.openxmlformats.org/officeDocument/2006/relationships/image" Target="../media/image55.wmf"/><Relationship Id="rId2" Type="http://schemas.openxmlformats.org/officeDocument/2006/relationships/slideLayout" Target="../slideLayouts/slideLayout12.xml"/><Relationship Id="rId1" Type="http://schemas.openxmlformats.org/officeDocument/2006/relationships/vmlDrawing" Target="../drawings/vmlDrawing3.vml"/><Relationship Id="rId6" Type="http://schemas.openxmlformats.org/officeDocument/2006/relationships/oleObject" Target="../embeddings/oleObject9.bin"/><Relationship Id="rId5" Type="http://schemas.openxmlformats.org/officeDocument/2006/relationships/image" Target="../media/image54.wmf"/><Relationship Id="rId4" Type="http://schemas.openxmlformats.org/officeDocument/2006/relationships/oleObject" Target="../embeddings/oleObject8.bin"/><Relationship Id="rId9" Type="http://schemas.openxmlformats.org/officeDocument/2006/relationships/image" Target="../media/image56.wmf"/></Relationships>
</file>

<file path=ppt/slides/_rels/slide28.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8" Type="http://schemas.openxmlformats.org/officeDocument/2006/relationships/image" Target="../media/image60.wmf"/><Relationship Id="rId3" Type="http://schemas.openxmlformats.org/officeDocument/2006/relationships/oleObject" Target="../embeddings/oleObject11.bin"/><Relationship Id="rId7" Type="http://schemas.openxmlformats.org/officeDocument/2006/relationships/oleObject" Target="../embeddings/oleObject13.bin"/><Relationship Id="rId2" Type="http://schemas.openxmlformats.org/officeDocument/2006/relationships/slideLayout" Target="../slideLayouts/slideLayout12.xml"/><Relationship Id="rId1" Type="http://schemas.openxmlformats.org/officeDocument/2006/relationships/vmlDrawing" Target="../drawings/vmlDrawing4.vml"/><Relationship Id="rId6" Type="http://schemas.openxmlformats.org/officeDocument/2006/relationships/image" Target="../media/image59.wmf"/><Relationship Id="rId5" Type="http://schemas.openxmlformats.org/officeDocument/2006/relationships/oleObject" Target="../embeddings/oleObject12.bin"/><Relationship Id="rId4" Type="http://schemas.openxmlformats.org/officeDocument/2006/relationships/image" Target="../media/image58.wmf"/></Relationships>
</file>

<file path=ppt/slides/_rels/slide30.xml.rels><?xml version="1.0" encoding="UTF-8" standalone="yes"?>
<Relationships xmlns="http://schemas.openxmlformats.org/package/2006/relationships"><Relationship Id="rId8" Type="http://schemas.openxmlformats.org/officeDocument/2006/relationships/image" Target="../media/image63.wmf"/><Relationship Id="rId13" Type="http://schemas.openxmlformats.org/officeDocument/2006/relationships/oleObject" Target="../embeddings/oleObject19.bin"/><Relationship Id="rId3" Type="http://schemas.openxmlformats.org/officeDocument/2006/relationships/oleObject" Target="../embeddings/oleObject14.bin"/><Relationship Id="rId7" Type="http://schemas.openxmlformats.org/officeDocument/2006/relationships/oleObject" Target="../embeddings/oleObject16.bin"/><Relationship Id="rId12" Type="http://schemas.openxmlformats.org/officeDocument/2006/relationships/image" Target="../media/image65.wmf"/><Relationship Id="rId2" Type="http://schemas.openxmlformats.org/officeDocument/2006/relationships/slideLayout" Target="../slideLayouts/slideLayout12.xml"/><Relationship Id="rId1" Type="http://schemas.openxmlformats.org/officeDocument/2006/relationships/vmlDrawing" Target="../drawings/vmlDrawing5.vml"/><Relationship Id="rId6" Type="http://schemas.openxmlformats.org/officeDocument/2006/relationships/image" Target="../media/image62.wmf"/><Relationship Id="rId11" Type="http://schemas.openxmlformats.org/officeDocument/2006/relationships/oleObject" Target="../embeddings/oleObject18.bin"/><Relationship Id="rId5" Type="http://schemas.openxmlformats.org/officeDocument/2006/relationships/oleObject" Target="../embeddings/oleObject15.bin"/><Relationship Id="rId10" Type="http://schemas.openxmlformats.org/officeDocument/2006/relationships/image" Target="../media/image64.wmf"/><Relationship Id="rId4" Type="http://schemas.openxmlformats.org/officeDocument/2006/relationships/image" Target="../media/image61.wmf"/><Relationship Id="rId9" Type="http://schemas.openxmlformats.org/officeDocument/2006/relationships/oleObject" Target="../embeddings/oleObject17.bin"/><Relationship Id="rId14" Type="http://schemas.openxmlformats.org/officeDocument/2006/relationships/image" Target="../media/image66.wmf"/></Relationships>
</file>

<file path=ppt/slides/_rels/slide31.xml.rels><?xml version="1.0" encoding="UTF-8" standalone="yes"?>
<Relationships xmlns="http://schemas.openxmlformats.org/package/2006/relationships"><Relationship Id="rId8" Type="http://schemas.openxmlformats.org/officeDocument/2006/relationships/image" Target="../media/image69.wmf"/><Relationship Id="rId3" Type="http://schemas.openxmlformats.org/officeDocument/2006/relationships/oleObject" Target="../embeddings/oleObject20.bin"/><Relationship Id="rId7" Type="http://schemas.openxmlformats.org/officeDocument/2006/relationships/oleObject" Target="../embeddings/oleObject22.bin"/><Relationship Id="rId2" Type="http://schemas.openxmlformats.org/officeDocument/2006/relationships/slideLayout" Target="../slideLayouts/slideLayout12.xml"/><Relationship Id="rId1" Type="http://schemas.openxmlformats.org/officeDocument/2006/relationships/vmlDrawing" Target="../drawings/vmlDrawing6.vml"/><Relationship Id="rId6" Type="http://schemas.openxmlformats.org/officeDocument/2006/relationships/image" Target="../media/image68.wmf"/><Relationship Id="rId5" Type="http://schemas.openxmlformats.org/officeDocument/2006/relationships/oleObject" Target="../embeddings/oleObject21.bin"/><Relationship Id="rId10" Type="http://schemas.openxmlformats.org/officeDocument/2006/relationships/image" Target="../media/image70.wmf"/><Relationship Id="rId4" Type="http://schemas.openxmlformats.org/officeDocument/2006/relationships/image" Target="../media/image67.wmf"/><Relationship Id="rId9" Type="http://schemas.openxmlformats.org/officeDocument/2006/relationships/oleObject" Target="../embeddings/oleObject23.bin"/></Relationships>
</file>

<file path=ppt/slides/_rels/slide32.xml.rels><?xml version="1.0" encoding="UTF-8" standalone="yes"?>
<Relationships xmlns="http://schemas.openxmlformats.org/package/2006/relationships"><Relationship Id="rId8" Type="http://schemas.openxmlformats.org/officeDocument/2006/relationships/oleObject" Target="../embeddings/oleObject26.bin"/><Relationship Id="rId3" Type="http://schemas.openxmlformats.org/officeDocument/2006/relationships/notesSlide" Target="../notesSlides/notesSlide15.xml"/><Relationship Id="rId7" Type="http://schemas.openxmlformats.org/officeDocument/2006/relationships/image" Target="../media/image72.wmf"/><Relationship Id="rId2" Type="http://schemas.openxmlformats.org/officeDocument/2006/relationships/slideLayout" Target="../slideLayouts/slideLayout12.xml"/><Relationship Id="rId1" Type="http://schemas.openxmlformats.org/officeDocument/2006/relationships/vmlDrawing" Target="../drawings/vmlDrawing7.vml"/><Relationship Id="rId6" Type="http://schemas.openxmlformats.org/officeDocument/2006/relationships/oleObject" Target="../embeddings/oleObject25.bin"/><Relationship Id="rId5" Type="http://schemas.openxmlformats.org/officeDocument/2006/relationships/image" Target="../media/image71.wmf"/><Relationship Id="rId4" Type="http://schemas.openxmlformats.org/officeDocument/2006/relationships/oleObject" Target="../embeddings/oleObject24.bin"/><Relationship Id="rId9" Type="http://schemas.openxmlformats.org/officeDocument/2006/relationships/image" Target="../media/image73.wmf"/></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2.xml"/><Relationship Id="rId1" Type="http://schemas.openxmlformats.org/officeDocument/2006/relationships/vmlDrawing" Target="../drawings/vmlDrawing8.vml"/><Relationship Id="rId5" Type="http://schemas.openxmlformats.org/officeDocument/2006/relationships/image" Target="../media/image74.emf"/><Relationship Id="rId4" Type="http://schemas.openxmlformats.org/officeDocument/2006/relationships/oleObject" Target="../embeddings/oleObject27.bin"/></Relationships>
</file>

<file path=ppt/slides/_rels/slide34.xml.rels><?xml version="1.0" encoding="UTF-8" standalone="yes"?>
<Relationships xmlns="http://schemas.openxmlformats.org/package/2006/relationships"><Relationship Id="rId3" Type="http://schemas.openxmlformats.org/officeDocument/2006/relationships/oleObject" Target="../embeddings/oleObject28.bin"/><Relationship Id="rId7" Type="http://schemas.openxmlformats.org/officeDocument/2006/relationships/image" Target="../media/image77.emf"/><Relationship Id="rId2" Type="http://schemas.openxmlformats.org/officeDocument/2006/relationships/slideLayout" Target="../slideLayouts/slideLayout12.xml"/><Relationship Id="rId1" Type="http://schemas.openxmlformats.org/officeDocument/2006/relationships/vmlDrawing" Target="../drawings/vmlDrawing9.vml"/><Relationship Id="rId6" Type="http://schemas.openxmlformats.org/officeDocument/2006/relationships/image" Target="../media/image76.wmf"/><Relationship Id="rId5" Type="http://schemas.openxmlformats.org/officeDocument/2006/relationships/oleObject" Target="../embeddings/oleObject29.bin"/><Relationship Id="rId4" Type="http://schemas.openxmlformats.org/officeDocument/2006/relationships/image" Target="../media/image75.wmf"/></Relationships>
</file>

<file path=ppt/slides/_rels/slide35.xml.rels><?xml version="1.0" encoding="UTF-8" standalone="yes"?>
<Relationships xmlns="http://schemas.openxmlformats.org/package/2006/relationships"><Relationship Id="rId3" Type="http://schemas.openxmlformats.org/officeDocument/2006/relationships/oleObject" Target="../embeddings/oleObject30.bin"/><Relationship Id="rId2" Type="http://schemas.openxmlformats.org/officeDocument/2006/relationships/slideLayout" Target="../slideLayouts/slideLayout12.xml"/><Relationship Id="rId1" Type="http://schemas.openxmlformats.org/officeDocument/2006/relationships/vmlDrawing" Target="../drawings/vmlDrawing10.vml"/><Relationship Id="rId4" Type="http://schemas.openxmlformats.org/officeDocument/2006/relationships/image" Target="../media/image78.wmf"/></Relationships>
</file>

<file path=ppt/slides/_rels/slide36.xml.rels><?xml version="1.0" encoding="UTF-8" standalone="yes"?>
<Relationships xmlns="http://schemas.openxmlformats.org/package/2006/relationships"><Relationship Id="rId2" Type="http://schemas.openxmlformats.org/officeDocument/2006/relationships/image" Target="../media/image79.emf"/><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8" Type="http://schemas.openxmlformats.org/officeDocument/2006/relationships/image" Target="../media/image82.wmf"/><Relationship Id="rId3" Type="http://schemas.openxmlformats.org/officeDocument/2006/relationships/oleObject" Target="../embeddings/oleObject31.bin"/><Relationship Id="rId7" Type="http://schemas.openxmlformats.org/officeDocument/2006/relationships/oleObject" Target="../embeddings/oleObject33.bin"/><Relationship Id="rId12" Type="http://schemas.openxmlformats.org/officeDocument/2006/relationships/image" Target="../media/image84.wmf"/><Relationship Id="rId2" Type="http://schemas.openxmlformats.org/officeDocument/2006/relationships/slideLayout" Target="../slideLayouts/slideLayout12.xml"/><Relationship Id="rId1" Type="http://schemas.openxmlformats.org/officeDocument/2006/relationships/vmlDrawing" Target="../drawings/vmlDrawing11.vml"/><Relationship Id="rId6" Type="http://schemas.openxmlformats.org/officeDocument/2006/relationships/image" Target="../media/image81.wmf"/><Relationship Id="rId11" Type="http://schemas.openxmlformats.org/officeDocument/2006/relationships/oleObject" Target="../embeddings/oleObject35.bin"/><Relationship Id="rId5" Type="http://schemas.openxmlformats.org/officeDocument/2006/relationships/oleObject" Target="../embeddings/oleObject32.bin"/><Relationship Id="rId10" Type="http://schemas.openxmlformats.org/officeDocument/2006/relationships/image" Target="../media/image83.wmf"/><Relationship Id="rId4" Type="http://schemas.openxmlformats.org/officeDocument/2006/relationships/image" Target="../media/image80.wmf"/><Relationship Id="rId9" Type="http://schemas.openxmlformats.org/officeDocument/2006/relationships/oleObject" Target="../embeddings/oleObject34.bin"/></Relationships>
</file>

<file path=ppt/slides/_rels/slide38.xml.rels><?xml version="1.0" encoding="UTF-8" standalone="yes"?>
<Relationships xmlns="http://schemas.openxmlformats.org/package/2006/relationships"><Relationship Id="rId8" Type="http://schemas.openxmlformats.org/officeDocument/2006/relationships/image" Target="../media/image86.png"/><Relationship Id="rId3" Type="http://schemas.openxmlformats.org/officeDocument/2006/relationships/notesSlide" Target="../notesSlides/notesSlide17.xml"/><Relationship Id="rId7" Type="http://schemas.openxmlformats.org/officeDocument/2006/relationships/image" Target="../media/image85.wmf"/><Relationship Id="rId2" Type="http://schemas.openxmlformats.org/officeDocument/2006/relationships/slideLayout" Target="../slideLayouts/slideLayout12.xml"/><Relationship Id="rId1" Type="http://schemas.openxmlformats.org/officeDocument/2006/relationships/vmlDrawing" Target="../drawings/vmlDrawing12.vml"/><Relationship Id="rId6" Type="http://schemas.openxmlformats.org/officeDocument/2006/relationships/oleObject" Target="../embeddings/oleObject37.bin"/><Relationship Id="rId5" Type="http://schemas.openxmlformats.org/officeDocument/2006/relationships/image" Target="../media/image84.wmf"/><Relationship Id="rId4" Type="http://schemas.openxmlformats.org/officeDocument/2006/relationships/oleObject" Target="../embeddings/oleObject36.bin"/></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87.jpg"/><Relationship Id="rId1" Type="http://schemas.openxmlformats.org/officeDocument/2006/relationships/slideLayout" Target="../slideLayouts/slideLayout2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228600"/>
            <a:ext cx="9164444" cy="830997"/>
          </a:xfrm>
          <a:prstGeom prst="rect">
            <a:avLst/>
          </a:prstGeom>
        </p:spPr>
        <p:txBody>
          <a:bodyPr wrap="square">
            <a:spAutoFit/>
          </a:bodyPr>
          <a:lstStyle/>
          <a:p>
            <a:pPr marL="82550" indent="0" algn="ctr">
              <a:lnSpc>
                <a:spcPct val="150000"/>
              </a:lnSpc>
              <a:spcBef>
                <a:spcPts val="0"/>
              </a:spcBef>
              <a:buFont typeface="Wingdings 2" panose="05020102010507070707" pitchFamily="18" charset="2"/>
              <a:buNone/>
              <a:defRPr/>
            </a:pPr>
            <a:r>
              <a:rPr lang="en-US" altLang="vi-VN" sz="3200" dirty="0" err="1">
                <a:solidFill>
                  <a:srgbClr val="3333FF"/>
                </a:solidFill>
                <a:latin typeface="Times New Roman" panose="02020603050405020304" pitchFamily="18" charset="0"/>
                <a:cs typeface="Times New Roman" panose="02020603050405020304" pitchFamily="18" charset="0"/>
              </a:rPr>
              <a:t>TRƯỜNG</a:t>
            </a:r>
            <a:r>
              <a:rPr lang="en-US" altLang="vi-VN" sz="3200" dirty="0">
                <a:solidFill>
                  <a:srgbClr val="3333FF"/>
                </a:solidFill>
                <a:latin typeface="Times New Roman" panose="02020603050405020304" pitchFamily="18" charset="0"/>
                <a:cs typeface="Times New Roman" panose="02020603050405020304" pitchFamily="18" charset="0"/>
              </a:rPr>
              <a:t> CAO </a:t>
            </a:r>
            <a:r>
              <a:rPr lang="en-US" altLang="vi-VN" sz="3200" dirty="0" err="1">
                <a:solidFill>
                  <a:srgbClr val="3333FF"/>
                </a:solidFill>
                <a:latin typeface="Times New Roman" panose="02020603050405020304" pitchFamily="18" charset="0"/>
                <a:cs typeface="Times New Roman" panose="02020603050405020304" pitchFamily="18" charset="0"/>
              </a:rPr>
              <a:t>ĐẲNG</a:t>
            </a:r>
            <a:r>
              <a:rPr lang="en-US" altLang="vi-VN" sz="3200" dirty="0">
                <a:solidFill>
                  <a:srgbClr val="3333FF"/>
                </a:solidFill>
                <a:latin typeface="Times New Roman" panose="02020603050405020304" pitchFamily="18" charset="0"/>
                <a:cs typeface="Times New Roman" panose="02020603050405020304" pitchFamily="18" charset="0"/>
              </a:rPr>
              <a:t> </a:t>
            </a:r>
            <a:r>
              <a:rPr lang="en-US" altLang="vi-VN" sz="3200" dirty="0" err="1">
                <a:solidFill>
                  <a:srgbClr val="3333FF"/>
                </a:solidFill>
                <a:latin typeface="Times New Roman" panose="02020603050405020304" pitchFamily="18" charset="0"/>
                <a:cs typeface="Times New Roman" panose="02020603050405020304" pitchFamily="18" charset="0"/>
              </a:rPr>
              <a:t>LÝ</a:t>
            </a:r>
            <a:r>
              <a:rPr lang="en-US" altLang="vi-VN" sz="3200" dirty="0">
                <a:solidFill>
                  <a:srgbClr val="3333FF"/>
                </a:solidFill>
                <a:latin typeface="Times New Roman" panose="02020603050405020304" pitchFamily="18" charset="0"/>
                <a:cs typeface="Times New Roman" panose="02020603050405020304" pitchFamily="18" charset="0"/>
              </a:rPr>
              <a:t> </a:t>
            </a:r>
            <a:r>
              <a:rPr lang="en-US" altLang="vi-VN" sz="3200" dirty="0" err="1">
                <a:solidFill>
                  <a:srgbClr val="3333FF"/>
                </a:solidFill>
                <a:latin typeface="Times New Roman" panose="02020603050405020304" pitchFamily="18" charset="0"/>
                <a:cs typeface="Times New Roman" panose="02020603050405020304" pitchFamily="18" charset="0"/>
              </a:rPr>
              <a:t>TỰ</a:t>
            </a:r>
            <a:r>
              <a:rPr lang="en-US" altLang="vi-VN" sz="3200" dirty="0">
                <a:solidFill>
                  <a:srgbClr val="3333FF"/>
                </a:solidFill>
                <a:latin typeface="Times New Roman" panose="02020603050405020304" pitchFamily="18" charset="0"/>
                <a:cs typeface="Times New Roman" panose="02020603050405020304" pitchFamily="18" charset="0"/>
              </a:rPr>
              <a:t> </a:t>
            </a:r>
            <a:r>
              <a:rPr lang="en-US" altLang="vi-VN" sz="3200" dirty="0" err="1">
                <a:solidFill>
                  <a:srgbClr val="3333FF"/>
                </a:solidFill>
                <a:latin typeface="Times New Roman" panose="02020603050405020304" pitchFamily="18" charset="0"/>
                <a:cs typeface="Times New Roman" panose="02020603050405020304" pitchFamily="18" charset="0"/>
              </a:rPr>
              <a:t>TRỌNG</a:t>
            </a:r>
            <a:r>
              <a:rPr lang="en-US" altLang="vi-VN" sz="3200" dirty="0">
                <a:solidFill>
                  <a:srgbClr val="3333FF"/>
                </a:solidFill>
                <a:latin typeface="Times New Roman" panose="02020603050405020304" pitchFamily="18" charset="0"/>
                <a:cs typeface="Times New Roman" panose="02020603050405020304" pitchFamily="18" charset="0"/>
              </a:rPr>
              <a:t> </a:t>
            </a:r>
            <a:r>
              <a:rPr lang="en-US" altLang="vi-VN" sz="3200" dirty="0" err="1">
                <a:solidFill>
                  <a:srgbClr val="3333FF"/>
                </a:solidFill>
                <a:latin typeface="Times New Roman" panose="02020603050405020304" pitchFamily="18" charset="0"/>
                <a:cs typeface="Times New Roman" panose="02020603050405020304" pitchFamily="18" charset="0"/>
              </a:rPr>
              <a:t>TP.HCM</a:t>
            </a:r>
            <a:endParaRPr lang="en-US" altLang="vi-VN" sz="3200" dirty="0">
              <a:solidFill>
                <a:srgbClr val="3333FF"/>
              </a:solidFill>
              <a:latin typeface="Times New Roman" panose="02020603050405020304" pitchFamily="18" charset="0"/>
              <a:cs typeface="Times New Roman" panose="02020603050405020304" pitchFamily="18" charset="0"/>
            </a:endParaRPr>
          </a:p>
        </p:txBody>
      </p:sp>
      <p:sp>
        <p:nvSpPr>
          <p:cNvPr id="6" name="Rectangle 5"/>
          <p:cNvSpPr/>
          <p:nvPr/>
        </p:nvSpPr>
        <p:spPr>
          <a:xfrm>
            <a:off x="2514600" y="1600200"/>
            <a:ext cx="2502608" cy="742511"/>
          </a:xfrm>
          <a:prstGeom prst="rect">
            <a:avLst/>
          </a:prstGeom>
        </p:spPr>
        <p:txBody>
          <a:bodyPr wrap="none">
            <a:spAutoFit/>
          </a:bodyPr>
          <a:lstStyle/>
          <a:p>
            <a:pPr marL="82550" indent="0" algn="ctr">
              <a:lnSpc>
                <a:spcPct val="150000"/>
              </a:lnSpc>
              <a:spcBef>
                <a:spcPts val="0"/>
              </a:spcBef>
              <a:buFont typeface="Wingdings 2" panose="05020102010507070707" pitchFamily="18" charset="2"/>
              <a:buNone/>
              <a:defRPr/>
            </a:pPr>
            <a:r>
              <a:rPr lang="en-US" altLang="vi-VN" sz="3200" dirty="0" err="1">
                <a:latin typeface="Times New Roman" panose="02020603050405020304" pitchFamily="18" charset="0"/>
                <a:cs typeface="Times New Roman" panose="02020603050405020304" pitchFamily="18" charset="0"/>
              </a:rPr>
              <a:t>BÀI</a:t>
            </a:r>
            <a:r>
              <a:rPr lang="en-US" altLang="vi-VN" sz="3200" dirty="0">
                <a:latin typeface="Times New Roman" panose="02020603050405020304" pitchFamily="18" charset="0"/>
                <a:cs typeface="Times New Roman" panose="02020603050405020304" pitchFamily="18" charset="0"/>
              </a:rPr>
              <a:t> </a:t>
            </a:r>
            <a:r>
              <a:rPr lang="en-US" altLang="vi-VN" sz="3200" dirty="0" err="1">
                <a:latin typeface="Times New Roman" panose="02020603050405020304" pitchFamily="18" charset="0"/>
                <a:cs typeface="Times New Roman" panose="02020603050405020304" pitchFamily="18" charset="0"/>
              </a:rPr>
              <a:t>GIẢNG</a:t>
            </a:r>
            <a:r>
              <a:rPr lang="en-US" altLang="vi-VN" sz="3200" dirty="0">
                <a:latin typeface="Times New Roman" panose="02020603050405020304" pitchFamily="18" charset="0"/>
                <a:cs typeface="Times New Roman" panose="02020603050405020304" pitchFamily="18" charset="0"/>
              </a:rPr>
              <a:t> </a:t>
            </a:r>
            <a:endParaRPr lang="ru-RU" altLang="vi-VN" sz="3200" dirty="0">
              <a:latin typeface="Times New Roman" panose="02020603050405020304" pitchFamily="18" charset="0"/>
              <a:cs typeface="Times New Roman" panose="02020603050405020304" pitchFamily="18" charset="0"/>
            </a:endParaRPr>
          </a:p>
        </p:txBody>
      </p:sp>
      <p:sp>
        <p:nvSpPr>
          <p:cNvPr id="7" name="Rectangle 6"/>
          <p:cNvSpPr/>
          <p:nvPr/>
        </p:nvSpPr>
        <p:spPr>
          <a:xfrm>
            <a:off x="914400" y="2342711"/>
            <a:ext cx="6694781" cy="830997"/>
          </a:xfrm>
          <a:prstGeom prst="rect">
            <a:avLst/>
          </a:prstGeom>
        </p:spPr>
        <p:txBody>
          <a:bodyPr wrap="none">
            <a:spAutoFit/>
          </a:bodyPr>
          <a:lstStyle/>
          <a:p>
            <a:pPr marL="82550" indent="0" algn="ctr">
              <a:lnSpc>
                <a:spcPct val="150000"/>
              </a:lnSpc>
              <a:spcBef>
                <a:spcPts val="0"/>
              </a:spcBef>
              <a:buFont typeface="Wingdings 2" panose="05020102010507070707" pitchFamily="18" charset="2"/>
              <a:buNone/>
              <a:defRPr/>
            </a:pPr>
            <a:r>
              <a:rPr lang="en-US" sz="3200" b="1" dirty="0" err="1">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NGUYÊN</a:t>
            </a:r>
            <a:r>
              <a:rPr lang="en-US" sz="3200" b="1" dirty="0">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 </a:t>
            </a:r>
            <a:r>
              <a:rPr lang="en-US" sz="3200" b="1" dirty="0" err="1">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LÝ</a:t>
            </a:r>
            <a:r>
              <a:rPr lang="en-US" sz="3200" b="1" dirty="0">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 - CHI </a:t>
            </a:r>
            <a:r>
              <a:rPr lang="en-US" sz="3200" b="1" dirty="0" err="1">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TIẾT</a:t>
            </a:r>
            <a:r>
              <a:rPr lang="en-US" sz="3200" b="1" dirty="0">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 </a:t>
            </a:r>
            <a:r>
              <a:rPr lang="en-US" sz="3200" b="1" dirty="0" err="1">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MÁY</a:t>
            </a:r>
            <a:r>
              <a:rPr lang="en-US" sz="3200" b="1" dirty="0">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       </a:t>
            </a:r>
            <a:endParaRPr lang="en-US" sz="3200" b="1" dirty="0">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endParaRPr>
          </a:p>
        </p:txBody>
      </p:sp>
      <p:sp>
        <p:nvSpPr>
          <p:cNvPr id="8" name="Rectangle 7"/>
          <p:cNvSpPr/>
          <p:nvPr/>
        </p:nvSpPr>
        <p:spPr>
          <a:xfrm>
            <a:off x="1066800" y="3260147"/>
            <a:ext cx="5763694" cy="584775"/>
          </a:xfrm>
          <a:prstGeom prst="rect">
            <a:avLst/>
          </a:prstGeom>
        </p:spPr>
        <p:txBody>
          <a:bodyPr wrap="none">
            <a:spAutoFit/>
          </a:bodyPr>
          <a:lstStyle/>
          <a:p>
            <a:r>
              <a:rPr lang="en-US" sz="3200" dirty="0" err="1">
                <a:solidFill>
                  <a:srgbClr val="3333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Giảng</a:t>
            </a:r>
            <a:r>
              <a:rPr lang="en-US" sz="3200" dirty="0">
                <a:solidFill>
                  <a:srgbClr val="3333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 </a:t>
            </a:r>
            <a:r>
              <a:rPr lang="en-US" sz="3200" dirty="0" err="1">
                <a:solidFill>
                  <a:srgbClr val="3333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viên</a:t>
            </a:r>
            <a:r>
              <a:rPr lang="en-US" sz="3200" dirty="0">
                <a:solidFill>
                  <a:srgbClr val="3333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 </a:t>
            </a:r>
            <a:r>
              <a:rPr lang="en-US" sz="3200" dirty="0" err="1">
                <a:solidFill>
                  <a:srgbClr val="3333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Nguyễn</a:t>
            </a:r>
            <a:r>
              <a:rPr lang="en-US" sz="3200" dirty="0">
                <a:solidFill>
                  <a:srgbClr val="3333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 </a:t>
            </a:r>
            <a:r>
              <a:rPr lang="en-US" sz="3200" dirty="0" err="1">
                <a:solidFill>
                  <a:srgbClr val="3333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Thanh</a:t>
            </a:r>
            <a:r>
              <a:rPr lang="en-US" sz="3200" dirty="0">
                <a:solidFill>
                  <a:srgbClr val="3333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 </a:t>
            </a:r>
            <a:r>
              <a:rPr lang="en-US" sz="3200" dirty="0" err="1">
                <a:solidFill>
                  <a:srgbClr val="3333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Giang</a:t>
            </a:r>
            <a:endParaRPr lang="en-US" sz="3200" dirty="0"/>
          </a:p>
        </p:txBody>
      </p:sp>
      <p:sp>
        <p:nvSpPr>
          <p:cNvPr id="9" name="Rectangle 8"/>
          <p:cNvSpPr/>
          <p:nvPr/>
        </p:nvSpPr>
        <p:spPr>
          <a:xfrm>
            <a:off x="1083527" y="3953663"/>
            <a:ext cx="4572000" cy="1077218"/>
          </a:xfrm>
          <a:prstGeom prst="rect">
            <a:avLst/>
          </a:prstGeom>
        </p:spPr>
        <p:txBody>
          <a:bodyPr>
            <a:spAutoFit/>
          </a:bodyPr>
          <a:lstStyle/>
          <a:p>
            <a:r>
              <a:rPr lang="en-US" sz="3200" dirty="0" err="1">
                <a:effectLst>
                  <a:outerShdw blurRad="38100" dist="38100" dir="2700000" algn="tl">
                    <a:srgbClr val="C0C0C0"/>
                  </a:outerShdw>
                </a:effectLst>
                <a:latin typeface="Times New Roman" panose="02020603050405020304" pitchFamily="18" charset="0"/>
                <a:cs typeface="Times New Roman" panose="02020603050405020304" pitchFamily="18" charset="0"/>
              </a:rPr>
              <a:t>Khoa</a:t>
            </a:r>
            <a:r>
              <a:rPr lang="en-US" sz="3200" dirty="0">
                <a:effectLst>
                  <a:outerShdw blurRad="38100" dist="38100" dir="2700000" algn="tl">
                    <a:srgbClr val="C0C0C0"/>
                  </a:outerShdw>
                </a:effectLst>
                <a:latin typeface="Times New Roman" panose="02020603050405020304" pitchFamily="18" charset="0"/>
                <a:cs typeface="Times New Roman" panose="02020603050405020304" pitchFamily="18" charset="0"/>
              </a:rPr>
              <a:t> : </a:t>
            </a:r>
            <a:r>
              <a:rPr lang="en-US" sz="3200" dirty="0" err="1">
                <a:effectLst>
                  <a:outerShdw blurRad="38100" dist="38100" dir="2700000" algn="tl">
                    <a:srgbClr val="C0C0C0"/>
                  </a:outerShdw>
                </a:effectLst>
                <a:latin typeface="Times New Roman" panose="02020603050405020304" pitchFamily="18" charset="0"/>
                <a:cs typeface="Times New Roman" panose="02020603050405020304" pitchFamily="18" charset="0"/>
              </a:rPr>
              <a:t>Cơ</a:t>
            </a:r>
            <a:r>
              <a:rPr lang="en-US" sz="3200" dirty="0">
                <a:effectLst>
                  <a:outerShdw blurRad="38100" dist="38100" dir="2700000" algn="tl">
                    <a:srgbClr val="C0C0C0"/>
                  </a:outerShdw>
                </a:effectLst>
                <a:latin typeface="Times New Roman" panose="02020603050405020304" pitchFamily="18" charset="0"/>
                <a:cs typeface="Times New Roman" panose="02020603050405020304" pitchFamily="18" charset="0"/>
              </a:rPr>
              <a:t> </a:t>
            </a:r>
            <a:r>
              <a:rPr lang="en-US" sz="3200" dirty="0" err="1">
                <a:effectLst>
                  <a:outerShdw blurRad="38100" dist="38100" dir="2700000" algn="tl">
                    <a:srgbClr val="C0C0C0"/>
                  </a:outerShdw>
                </a:effectLst>
                <a:latin typeface="Times New Roman" panose="02020603050405020304" pitchFamily="18" charset="0"/>
                <a:cs typeface="Times New Roman" panose="02020603050405020304" pitchFamily="18" charset="0"/>
              </a:rPr>
              <a:t>khí</a:t>
            </a:r>
            <a:r>
              <a:rPr lang="en-US" sz="3200" dirty="0">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
            </a:r>
            <a:br>
              <a:rPr lang="en-US" sz="3200" dirty="0">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br>
            <a:endParaRPr lang="en-US" sz="3200" dirty="0"/>
          </a:p>
        </p:txBody>
      </p:sp>
    </p:spTree>
    <p:extLst>
      <p:ext uri="{BB962C8B-B14F-4D97-AF65-F5344CB8AC3E}">
        <p14:creationId xmlns:p14="http://schemas.microsoft.com/office/powerpoint/2010/main" val="38786093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1371600"/>
            <a:ext cx="8229600" cy="1139825"/>
          </a:xfrm>
        </p:spPr>
        <p:txBody>
          <a:bodyPr/>
          <a:lstStyle/>
          <a:p>
            <a:r>
              <a:rPr lang="en-US" dirty="0" smtClean="0"/>
              <a:t>           </a:t>
            </a:r>
            <a:r>
              <a:rPr lang="en-US" dirty="0" err="1" smtClean="0"/>
              <a:t>Chương</a:t>
            </a:r>
            <a:r>
              <a:rPr lang="en-US" dirty="0" smtClean="0"/>
              <a:t> </a:t>
            </a:r>
            <a:r>
              <a:rPr lang="en-US" dirty="0" smtClean="0"/>
              <a:t>7 </a:t>
            </a:r>
            <a:endParaRPr lang="en-US" dirty="0"/>
          </a:p>
        </p:txBody>
      </p:sp>
      <p:sp>
        <p:nvSpPr>
          <p:cNvPr id="5" name="Rectangle 4"/>
          <p:cNvSpPr/>
          <p:nvPr/>
        </p:nvSpPr>
        <p:spPr>
          <a:xfrm>
            <a:off x="3352800" y="2667000"/>
            <a:ext cx="4495800" cy="707886"/>
          </a:xfrm>
          <a:prstGeom prst="rect">
            <a:avLst/>
          </a:prstGeom>
        </p:spPr>
        <p:txBody>
          <a:bodyPr wrap="square">
            <a:spAutoFit/>
          </a:bodyPr>
          <a:lstStyle/>
          <a:p>
            <a:r>
              <a:rPr lang="en-US" sz="4000" dirty="0">
                <a:solidFill>
                  <a:srgbClr val="FF0000"/>
                </a:solidFill>
              </a:rPr>
              <a:t>TRỤC</a:t>
            </a:r>
          </a:p>
        </p:txBody>
      </p:sp>
      <p:sp>
        <p:nvSpPr>
          <p:cNvPr id="3" name="Rectangle 2"/>
          <p:cNvSpPr/>
          <p:nvPr/>
        </p:nvSpPr>
        <p:spPr>
          <a:xfrm>
            <a:off x="152400" y="228600"/>
            <a:ext cx="8872654" cy="830997"/>
          </a:xfrm>
          <a:prstGeom prst="rect">
            <a:avLst/>
          </a:prstGeom>
        </p:spPr>
        <p:txBody>
          <a:bodyPr wrap="square">
            <a:spAutoFit/>
          </a:bodyPr>
          <a:lstStyle/>
          <a:p>
            <a:pPr marL="82550" indent="0" algn="ctr">
              <a:lnSpc>
                <a:spcPct val="150000"/>
              </a:lnSpc>
              <a:spcBef>
                <a:spcPts val="0"/>
              </a:spcBef>
              <a:buFont typeface="Wingdings 2" panose="05020102010507070707" pitchFamily="18" charset="2"/>
              <a:buNone/>
              <a:defRPr/>
            </a:pPr>
            <a:r>
              <a:rPr lang="en-US" altLang="vi-VN" sz="3200" dirty="0" err="1">
                <a:solidFill>
                  <a:srgbClr val="3333FF"/>
                </a:solidFill>
                <a:latin typeface="Times New Roman" panose="02020603050405020304" pitchFamily="18" charset="0"/>
                <a:cs typeface="Times New Roman" panose="02020603050405020304" pitchFamily="18" charset="0"/>
              </a:rPr>
              <a:t>TRƯỜNG</a:t>
            </a:r>
            <a:r>
              <a:rPr lang="en-US" altLang="vi-VN" sz="3200" dirty="0">
                <a:solidFill>
                  <a:srgbClr val="3333FF"/>
                </a:solidFill>
                <a:latin typeface="Times New Roman" panose="02020603050405020304" pitchFamily="18" charset="0"/>
                <a:cs typeface="Times New Roman" panose="02020603050405020304" pitchFamily="18" charset="0"/>
              </a:rPr>
              <a:t> CAO </a:t>
            </a:r>
            <a:r>
              <a:rPr lang="en-US" altLang="vi-VN" sz="3200" dirty="0" err="1">
                <a:solidFill>
                  <a:srgbClr val="3333FF"/>
                </a:solidFill>
                <a:latin typeface="Times New Roman" panose="02020603050405020304" pitchFamily="18" charset="0"/>
                <a:cs typeface="Times New Roman" panose="02020603050405020304" pitchFamily="18" charset="0"/>
              </a:rPr>
              <a:t>ĐẲNG</a:t>
            </a:r>
            <a:r>
              <a:rPr lang="en-US" altLang="vi-VN" sz="3200" dirty="0">
                <a:solidFill>
                  <a:srgbClr val="3333FF"/>
                </a:solidFill>
                <a:latin typeface="Times New Roman" panose="02020603050405020304" pitchFamily="18" charset="0"/>
                <a:cs typeface="Times New Roman" panose="02020603050405020304" pitchFamily="18" charset="0"/>
              </a:rPr>
              <a:t> </a:t>
            </a:r>
            <a:r>
              <a:rPr lang="en-US" altLang="vi-VN" sz="3200" dirty="0" err="1">
                <a:solidFill>
                  <a:srgbClr val="3333FF"/>
                </a:solidFill>
                <a:latin typeface="Times New Roman" panose="02020603050405020304" pitchFamily="18" charset="0"/>
                <a:cs typeface="Times New Roman" panose="02020603050405020304" pitchFamily="18" charset="0"/>
              </a:rPr>
              <a:t>LÝ</a:t>
            </a:r>
            <a:r>
              <a:rPr lang="en-US" altLang="vi-VN" sz="3200" dirty="0">
                <a:solidFill>
                  <a:srgbClr val="3333FF"/>
                </a:solidFill>
                <a:latin typeface="Times New Roman" panose="02020603050405020304" pitchFamily="18" charset="0"/>
                <a:cs typeface="Times New Roman" panose="02020603050405020304" pitchFamily="18" charset="0"/>
              </a:rPr>
              <a:t> </a:t>
            </a:r>
            <a:r>
              <a:rPr lang="en-US" altLang="vi-VN" sz="3200" dirty="0" err="1">
                <a:solidFill>
                  <a:srgbClr val="3333FF"/>
                </a:solidFill>
                <a:latin typeface="Times New Roman" panose="02020603050405020304" pitchFamily="18" charset="0"/>
                <a:cs typeface="Times New Roman" panose="02020603050405020304" pitchFamily="18" charset="0"/>
              </a:rPr>
              <a:t>TỰ</a:t>
            </a:r>
            <a:r>
              <a:rPr lang="en-US" altLang="vi-VN" sz="3200" dirty="0">
                <a:solidFill>
                  <a:srgbClr val="3333FF"/>
                </a:solidFill>
                <a:latin typeface="Times New Roman" panose="02020603050405020304" pitchFamily="18" charset="0"/>
                <a:cs typeface="Times New Roman" panose="02020603050405020304" pitchFamily="18" charset="0"/>
              </a:rPr>
              <a:t> </a:t>
            </a:r>
            <a:r>
              <a:rPr lang="en-US" altLang="vi-VN" sz="3200" dirty="0" err="1">
                <a:solidFill>
                  <a:srgbClr val="3333FF"/>
                </a:solidFill>
                <a:latin typeface="Times New Roman" panose="02020603050405020304" pitchFamily="18" charset="0"/>
                <a:cs typeface="Times New Roman" panose="02020603050405020304" pitchFamily="18" charset="0"/>
              </a:rPr>
              <a:t>TRỌNG</a:t>
            </a:r>
            <a:r>
              <a:rPr lang="en-US" altLang="vi-VN" sz="3200" dirty="0">
                <a:solidFill>
                  <a:srgbClr val="3333FF"/>
                </a:solidFill>
                <a:latin typeface="Times New Roman" panose="02020603050405020304" pitchFamily="18" charset="0"/>
                <a:cs typeface="Times New Roman" panose="02020603050405020304" pitchFamily="18" charset="0"/>
              </a:rPr>
              <a:t> </a:t>
            </a:r>
            <a:r>
              <a:rPr lang="en-US" altLang="vi-VN" sz="3200" dirty="0" err="1">
                <a:solidFill>
                  <a:srgbClr val="3333FF"/>
                </a:solidFill>
                <a:latin typeface="Times New Roman" panose="02020603050405020304" pitchFamily="18" charset="0"/>
                <a:cs typeface="Times New Roman" panose="02020603050405020304" pitchFamily="18" charset="0"/>
              </a:rPr>
              <a:t>TP.HCM</a:t>
            </a:r>
            <a:endParaRPr lang="en-US" altLang="vi-VN" sz="3200" dirty="0">
              <a:solidFill>
                <a:srgbClr val="3333FF"/>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1550881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09800" y="533400"/>
            <a:ext cx="5334000" cy="707886"/>
          </a:xfrm>
          <a:prstGeom prst="rect">
            <a:avLst/>
          </a:prstGeom>
          <a:noFill/>
        </p:spPr>
        <p:txBody>
          <a:bodyPr wrap="square" rtlCol="0">
            <a:spAutoFit/>
          </a:bodyPr>
          <a:lstStyle/>
          <a:p>
            <a:pPr algn="ctr"/>
            <a:r>
              <a:rPr lang="en-US" sz="4000" b="1" smtClean="0">
                <a:solidFill>
                  <a:srgbClr val="FF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NỘI DUNG</a:t>
            </a:r>
            <a:endParaRPr lang="en-US" sz="4000" b="1">
              <a:solidFill>
                <a:srgbClr val="FF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p:txBody>
      </p:sp>
      <p:sp>
        <p:nvSpPr>
          <p:cNvPr id="3" name="TextBox 2"/>
          <p:cNvSpPr txBox="1"/>
          <p:nvPr/>
        </p:nvSpPr>
        <p:spPr>
          <a:xfrm>
            <a:off x="419100" y="1981200"/>
            <a:ext cx="8724900" cy="3508653"/>
          </a:xfrm>
          <a:prstGeom prst="rect">
            <a:avLst/>
          </a:prstGeom>
          <a:noFill/>
        </p:spPr>
        <p:txBody>
          <a:bodyPr wrap="square" rtlCol="0">
            <a:spAutoFit/>
          </a:bodyPr>
          <a:lstStyle/>
          <a:p>
            <a:pPr marL="914400" indent="-914400">
              <a:lnSpc>
                <a:spcPct val="150000"/>
              </a:lnSpc>
              <a:spcBef>
                <a:spcPts val="600"/>
              </a:spcBef>
              <a:spcAft>
                <a:spcPts val="600"/>
              </a:spcAft>
              <a:buFont typeface="+mj-lt"/>
              <a:buAutoNum type="romanUcPeriod"/>
            </a:pPr>
            <a:r>
              <a:rPr lang="en-US" sz="3200" smtClean="0">
                <a:solidFill>
                  <a:srgbClr val="0000FF"/>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KHÁI NIỆM CHUNG</a:t>
            </a:r>
          </a:p>
          <a:p>
            <a:pPr marL="914400" indent="-914400">
              <a:lnSpc>
                <a:spcPct val="150000"/>
              </a:lnSpc>
              <a:spcBef>
                <a:spcPts val="600"/>
              </a:spcBef>
              <a:spcAft>
                <a:spcPts val="600"/>
              </a:spcAft>
              <a:buFont typeface="+mj-lt"/>
              <a:buAutoNum type="romanUcPeriod"/>
            </a:pPr>
            <a:r>
              <a:rPr lang="en-US" sz="3200" smtClean="0">
                <a:solidFill>
                  <a:srgbClr val="0000FF"/>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KẾT CẤU VÀ VẬT LIỆU CHẾ TẠO TRỤC</a:t>
            </a:r>
          </a:p>
          <a:p>
            <a:pPr marL="914400" indent="-914400">
              <a:lnSpc>
                <a:spcPct val="150000"/>
              </a:lnSpc>
              <a:spcBef>
                <a:spcPts val="600"/>
              </a:spcBef>
              <a:spcAft>
                <a:spcPts val="600"/>
              </a:spcAft>
              <a:buFont typeface="+mj-lt"/>
              <a:buAutoNum type="romanUcPeriod"/>
            </a:pPr>
            <a:r>
              <a:rPr lang="en-US" sz="3200" smtClean="0">
                <a:solidFill>
                  <a:srgbClr val="0000FF"/>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CÁC DẠNG HỎNG VÀ CHỈ TIÊU TÍNH</a:t>
            </a:r>
          </a:p>
          <a:p>
            <a:pPr marL="914400" indent="-914400">
              <a:lnSpc>
                <a:spcPct val="150000"/>
              </a:lnSpc>
              <a:spcBef>
                <a:spcPts val="600"/>
              </a:spcBef>
              <a:spcAft>
                <a:spcPts val="600"/>
              </a:spcAft>
              <a:buFont typeface="+mj-lt"/>
              <a:buAutoNum type="romanUcPeriod"/>
            </a:pPr>
            <a:r>
              <a:rPr lang="en-US" sz="3200" smtClean="0">
                <a:solidFill>
                  <a:srgbClr val="0000FF"/>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TÍNH TRỤC THEO CHỈ TIÊU ĐỘ BỀN</a:t>
            </a:r>
          </a:p>
        </p:txBody>
      </p:sp>
      <p:sp>
        <p:nvSpPr>
          <p:cNvPr id="4" name="TextBox 3"/>
          <p:cNvSpPr txBox="1"/>
          <p:nvPr/>
        </p:nvSpPr>
        <p:spPr>
          <a:xfrm>
            <a:off x="228600" y="5997863"/>
            <a:ext cx="8915400" cy="830997"/>
          </a:xfrm>
          <a:prstGeom prst="rect">
            <a:avLst/>
          </a:prstGeom>
          <a:noFill/>
        </p:spPr>
        <p:txBody>
          <a:bodyPr wrap="square" rtlCol="0">
            <a:spAutoFit/>
          </a:bodyPr>
          <a:lstStyle/>
          <a:p>
            <a:pPr algn="just"/>
            <a:r>
              <a:rPr lang="en-US" sz="2400" b="1" i="1" u="sng" smtClean="0">
                <a:solidFill>
                  <a:srgbClr val="FF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Key word:</a:t>
            </a:r>
            <a:r>
              <a:rPr lang="en-US" sz="2400" smtClean="0">
                <a:solidFill>
                  <a:srgbClr val="FF0000"/>
                </a:solidFill>
                <a:latin typeface="Tahoma" panose="020B0604030504040204" pitchFamily="34" charset="0"/>
                <a:ea typeface="Tahoma" panose="020B0604030504040204" pitchFamily="34" charset="0"/>
                <a:cs typeface="Tahoma" panose="020B0604030504040204" pitchFamily="34" charset="0"/>
              </a:rPr>
              <a:t>  Shafts, </a:t>
            </a:r>
            <a:r>
              <a:rPr lang="en-US" sz="2400">
                <a:solidFill>
                  <a:srgbClr val="FF0000"/>
                </a:solidFill>
                <a:latin typeface="Tahoma" panose="020B0604030504040204" pitchFamily="34" charset="0"/>
                <a:ea typeface="Tahoma" panose="020B0604030504040204" pitchFamily="34" charset="0"/>
                <a:cs typeface="Tahoma" panose="020B0604030504040204" pitchFamily="34" charset="0"/>
              </a:rPr>
              <a:t>Gear </a:t>
            </a:r>
            <a:r>
              <a:rPr lang="en-US" sz="2400" smtClean="0">
                <a:solidFill>
                  <a:srgbClr val="FF0000"/>
                </a:solidFill>
                <a:latin typeface="Tahoma" panose="020B0604030504040204" pitchFamily="34" charset="0"/>
                <a:ea typeface="Tahoma" panose="020B0604030504040204" pitchFamily="34" charset="0"/>
                <a:cs typeface="Tahoma" panose="020B0604030504040204" pitchFamily="34" charset="0"/>
              </a:rPr>
              <a:t>Shaft,</a:t>
            </a:r>
            <a:r>
              <a:rPr lang="en-US" sz="2400" b="1" smtClean="0">
                <a:solidFill>
                  <a:srgbClr val="FF0000"/>
                </a:solidFill>
                <a:latin typeface="Tahoma" panose="020B0604030504040204" pitchFamily="34" charset="0"/>
                <a:ea typeface="Tahoma" panose="020B0604030504040204" pitchFamily="34" charset="0"/>
                <a:cs typeface="Tahoma" panose="020B0604030504040204" pitchFamily="34" charset="0"/>
              </a:rPr>
              <a:t> </a:t>
            </a:r>
            <a:r>
              <a:rPr lang="en-US" sz="2400">
                <a:solidFill>
                  <a:srgbClr val="FF0000"/>
                </a:solidFill>
                <a:latin typeface="Tahoma" panose="020B0604030504040204" pitchFamily="34" charset="0"/>
                <a:ea typeface="Tahoma" panose="020B0604030504040204" pitchFamily="34" charset="0"/>
                <a:cs typeface="Tahoma" panose="020B0604030504040204" pitchFamily="34" charset="0"/>
              </a:rPr>
              <a:t>cardan </a:t>
            </a:r>
            <a:r>
              <a:rPr lang="en-US" sz="2400" smtClean="0">
                <a:solidFill>
                  <a:srgbClr val="FF0000"/>
                </a:solidFill>
                <a:latin typeface="Tahoma" panose="020B0604030504040204" pitchFamily="34" charset="0"/>
                <a:ea typeface="Tahoma" panose="020B0604030504040204" pitchFamily="34" charset="0"/>
                <a:cs typeface="Tahoma" panose="020B0604030504040204" pitchFamily="34" charset="0"/>
              </a:rPr>
              <a:t>shaft, camshaft, </a:t>
            </a:r>
            <a:r>
              <a:rPr lang="en-US" sz="2400">
                <a:solidFill>
                  <a:srgbClr val="FF0000"/>
                </a:solidFill>
                <a:latin typeface="Tahoma" panose="020B0604030504040204" pitchFamily="34" charset="0"/>
                <a:ea typeface="Tahoma" panose="020B0604030504040204" pitchFamily="34" charset="0"/>
                <a:cs typeface="Tahoma" panose="020B0604030504040204" pitchFamily="34" charset="0"/>
              </a:rPr>
              <a:t>Flexible </a:t>
            </a:r>
            <a:r>
              <a:rPr lang="en-US" sz="2400" smtClean="0">
                <a:solidFill>
                  <a:srgbClr val="FF0000"/>
                </a:solidFill>
                <a:latin typeface="Tahoma" panose="020B0604030504040204" pitchFamily="34" charset="0"/>
                <a:ea typeface="Tahoma" panose="020B0604030504040204" pitchFamily="34" charset="0"/>
                <a:cs typeface="Tahoma" panose="020B0604030504040204" pitchFamily="34" charset="0"/>
              </a:rPr>
              <a:t>Shaft…</a:t>
            </a:r>
            <a:endParaRPr lang="en-US" sz="2400">
              <a:solidFill>
                <a:srgbClr val="FF0000"/>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848304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6" presetClass="entr" presetSubtype="16"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circle(in)">
                                      <p:cBhvr>
                                        <p:cTn id="11" dur="2000"/>
                                        <p:tgtEl>
                                          <p:spTgt spid="3">
                                            <p:txEl>
                                              <p:pRg st="1" end="1"/>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4" fill="hold" nodeType="click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Effect transition="in" filter="wipe(down)">
                                      <p:cBhvr>
                                        <p:cTn id="16" dur="5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4" fill="hold"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wipe(down)">
                                      <p:cBhvr>
                                        <p:cTn id="21" dur="500"/>
                                        <p:tgtEl>
                                          <p:spTgt spid="3">
                                            <p:txEl>
                                              <p:pRg st="3" end="3"/>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4" fill="hold" grpId="0" nodeType="click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wipe(down)">
                                      <p:cBhvr>
                                        <p:cTn id="26"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stretch>
            <a:fillRect/>
          </a:stretch>
        </p:blipFill>
        <p:spPr>
          <a:xfrm>
            <a:off x="457200" y="3962400"/>
            <a:ext cx="3810000" cy="2571750"/>
          </a:xfrm>
          <a:prstGeom prst="rect">
            <a:avLst/>
          </a:prstGeom>
        </p:spPr>
      </p:pic>
      <p:pic>
        <p:nvPicPr>
          <p:cNvPr id="7" name="Picture 6"/>
          <p:cNvPicPr>
            <a:picLocks noChangeAspect="1"/>
          </p:cNvPicPr>
          <p:nvPr/>
        </p:nvPicPr>
        <p:blipFill rotWithShape="1">
          <a:blip r:embed="rId4" cstate="print">
            <a:extLst>
              <a:ext uri="{28A0092B-C50C-407E-A947-70E740481C1C}">
                <a14:useLocalDpi xmlns:a14="http://schemas.microsoft.com/office/drawing/2010/main" val="0"/>
              </a:ext>
            </a:extLst>
          </a:blip>
          <a:srcRect l="8834" r="10404"/>
          <a:stretch/>
        </p:blipFill>
        <p:spPr>
          <a:xfrm>
            <a:off x="4581525" y="3508486"/>
            <a:ext cx="4038600" cy="3333748"/>
          </a:xfrm>
          <a:prstGeom prst="rect">
            <a:avLst/>
          </a:prstGeom>
        </p:spPr>
      </p:pic>
      <p:pic>
        <p:nvPicPr>
          <p:cNvPr id="9" name="Picture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76225" y="152400"/>
            <a:ext cx="2838450" cy="2838450"/>
          </a:xfrm>
          <a:prstGeom prst="rect">
            <a:avLst/>
          </a:prstGeom>
        </p:spPr>
      </p:pic>
      <p:pic>
        <p:nvPicPr>
          <p:cNvPr id="10" name="Picture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109420" y="411670"/>
            <a:ext cx="5505450" cy="3096816"/>
          </a:xfrm>
          <a:prstGeom prst="rect">
            <a:avLst/>
          </a:prstGeom>
        </p:spPr>
      </p:pic>
    </p:spTree>
    <p:extLst>
      <p:ext uri="{BB962C8B-B14F-4D97-AF65-F5344CB8AC3E}">
        <p14:creationId xmlns:p14="http://schemas.microsoft.com/office/powerpoint/2010/main" val="4998858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anim calcmode="lin" valueType="num">
                                      <p:cBhvr>
                                        <p:cTn id="13" dur="1000" fill="hold"/>
                                        <p:tgtEl>
                                          <p:spTgt spid="10"/>
                                        </p:tgtEl>
                                        <p:attrNameLst>
                                          <p:attrName>ppt_x</p:attrName>
                                        </p:attrNameLst>
                                      </p:cBhvr>
                                      <p:tavLst>
                                        <p:tav tm="0">
                                          <p:val>
                                            <p:strVal val="#ppt_x"/>
                                          </p:val>
                                        </p:tav>
                                        <p:tav tm="100000">
                                          <p:val>
                                            <p:strVal val="#ppt_x"/>
                                          </p:val>
                                        </p:tav>
                                      </p:tavLst>
                                    </p:anim>
                                    <p:anim calcmode="lin" valueType="num">
                                      <p:cBhvr>
                                        <p:cTn id="14"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arn(inVertical)">
                                      <p:cBhvr>
                                        <p:cTn id="19" dur="500"/>
                                        <p:tgtEl>
                                          <p:spTgt spid="6"/>
                                        </p:tgtEl>
                                      </p:cBhvr>
                                    </p:animEffect>
                                  </p:childTnLst>
                                </p:cTn>
                              </p:par>
                              <p:par>
                                <p:cTn id="20" presetID="16" presetClass="entr" presetSubtype="21"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arn(inVertical)">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28600" y="253425"/>
            <a:ext cx="4523995" cy="584775"/>
          </a:xfrm>
          <a:prstGeom prst="rect">
            <a:avLst/>
          </a:prstGeom>
        </p:spPr>
        <p:txBody>
          <a:bodyPr wrap="none">
            <a:spAutoFit/>
          </a:bodyPr>
          <a:lstStyle/>
          <a:p>
            <a:pPr marL="571500" lvl="0" indent="-571500" fontAlgn="base">
              <a:buFont typeface="+mj-lt"/>
              <a:buAutoNum type="romanUcPeriod"/>
            </a:pPr>
            <a:r>
              <a:rPr lang="en-US" sz="3200" b="1" cap="all" dirty="0" err="1" smtClean="0">
                <a:solidFill>
                  <a:srgbClr val="FF0000"/>
                </a:solidFill>
                <a:effectLst>
                  <a:glow>
                    <a:srgbClr val="000000"/>
                  </a:glow>
                  <a:outerShdw sx="0" sy="0">
                    <a:srgbClr val="000000"/>
                  </a:outerShdw>
                  <a:reflection stA="0" endPos="0" fadeDir="0" sx="0" sy="0"/>
                </a:effectLst>
              </a:rPr>
              <a:t>Khái</a:t>
            </a:r>
            <a:r>
              <a:rPr lang="en-US" sz="3200" b="1" cap="all" dirty="0" smtClean="0">
                <a:solidFill>
                  <a:srgbClr val="FF0000"/>
                </a:solidFill>
                <a:effectLst>
                  <a:glow>
                    <a:srgbClr val="000000"/>
                  </a:glow>
                  <a:outerShdw sx="0" sy="0">
                    <a:srgbClr val="000000"/>
                  </a:outerShdw>
                  <a:reflection stA="0" endPos="0" fadeDir="0" sx="0" sy="0"/>
                </a:effectLst>
              </a:rPr>
              <a:t> </a:t>
            </a:r>
            <a:r>
              <a:rPr lang="en-US" sz="3200" b="1" cap="all" dirty="0" err="1" smtClean="0">
                <a:solidFill>
                  <a:srgbClr val="FF0000"/>
                </a:solidFill>
                <a:effectLst>
                  <a:glow>
                    <a:srgbClr val="000000"/>
                  </a:glow>
                  <a:outerShdw sx="0" sy="0">
                    <a:srgbClr val="000000"/>
                  </a:outerShdw>
                  <a:reflection stA="0" endPos="0" fadeDir="0" sx="0" sy="0"/>
                </a:effectLst>
              </a:rPr>
              <a:t>niệm</a:t>
            </a:r>
            <a:r>
              <a:rPr lang="en-US" sz="3200" b="1" cap="all" dirty="0" smtClean="0">
                <a:solidFill>
                  <a:srgbClr val="FF0000"/>
                </a:solidFill>
                <a:effectLst>
                  <a:glow>
                    <a:srgbClr val="000000"/>
                  </a:glow>
                  <a:outerShdw sx="0" sy="0">
                    <a:srgbClr val="000000"/>
                  </a:outerShdw>
                  <a:reflection stA="0" endPos="0" fadeDir="0" sx="0" sy="0"/>
                </a:effectLst>
              </a:rPr>
              <a:t> </a:t>
            </a:r>
            <a:r>
              <a:rPr lang="en-US" sz="3200" b="1" cap="all" dirty="0" err="1" smtClean="0">
                <a:solidFill>
                  <a:srgbClr val="FF0000"/>
                </a:solidFill>
                <a:effectLst>
                  <a:glow>
                    <a:srgbClr val="000000"/>
                  </a:glow>
                  <a:outerShdw sx="0" sy="0">
                    <a:srgbClr val="000000"/>
                  </a:outerShdw>
                  <a:reflection stA="0" endPos="0" fadeDir="0" sx="0" sy="0"/>
                </a:effectLst>
              </a:rPr>
              <a:t>chung</a:t>
            </a:r>
            <a:endParaRPr lang="en-US" sz="3200" b="1" cap="all" dirty="0">
              <a:solidFill>
                <a:srgbClr val="FF0000"/>
              </a:solidFill>
              <a:effectLst>
                <a:glow>
                  <a:srgbClr val="000000"/>
                </a:glow>
                <a:outerShdw sx="0" sy="0">
                  <a:srgbClr val="000000"/>
                </a:outerShdw>
                <a:reflection stA="0" endPos="0" fadeDir="0" sx="0" sy="0"/>
              </a:effectLst>
            </a:endParaRPr>
          </a:p>
        </p:txBody>
      </p:sp>
      <p:sp>
        <p:nvSpPr>
          <p:cNvPr id="12" name="TextBox 11"/>
          <p:cNvSpPr txBox="1"/>
          <p:nvPr/>
        </p:nvSpPr>
        <p:spPr>
          <a:xfrm>
            <a:off x="457200" y="990600"/>
            <a:ext cx="6336704" cy="523220"/>
          </a:xfrm>
          <a:prstGeom prst="rect">
            <a:avLst/>
          </a:prstGeom>
          <a:noFill/>
        </p:spPr>
        <p:txBody>
          <a:bodyPr wrap="square" rtlCol="0">
            <a:spAutoFit/>
          </a:bodyPr>
          <a:lstStyle/>
          <a:p>
            <a:pPr marL="514350" lvl="0" indent="-514350">
              <a:buFont typeface="+mj-lt"/>
              <a:buAutoNum type="arabicPeriod"/>
            </a:pPr>
            <a:r>
              <a:rPr lang="en-US" sz="2800" b="1" dirty="0" err="1" smtClean="0">
                <a:solidFill>
                  <a:srgbClr val="0000FF"/>
                </a:solidFill>
                <a:effectLst>
                  <a:glow>
                    <a:srgbClr val="000000"/>
                  </a:glow>
                  <a:outerShdw sx="0" sy="0">
                    <a:srgbClr val="000000"/>
                  </a:outerShdw>
                  <a:reflection stA="0" endPos="0" fadeDir="0" sx="0" sy="0"/>
                </a:effectLst>
              </a:rPr>
              <a:t>Định</a:t>
            </a:r>
            <a:r>
              <a:rPr lang="en-US" sz="2800" b="1" dirty="0" smtClean="0">
                <a:solidFill>
                  <a:srgbClr val="0000FF"/>
                </a:solidFill>
                <a:effectLst>
                  <a:glow>
                    <a:srgbClr val="000000"/>
                  </a:glow>
                  <a:outerShdw sx="0" sy="0">
                    <a:srgbClr val="000000"/>
                  </a:outerShdw>
                  <a:reflection stA="0" endPos="0" fadeDir="0" sx="0" sy="0"/>
                </a:effectLst>
              </a:rPr>
              <a:t> </a:t>
            </a:r>
            <a:r>
              <a:rPr lang="en-US" sz="2800" b="1" dirty="0" err="1" smtClean="0">
                <a:solidFill>
                  <a:srgbClr val="0000FF"/>
                </a:solidFill>
                <a:effectLst>
                  <a:glow>
                    <a:srgbClr val="000000"/>
                  </a:glow>
                  <a:outerShdw sx="0" sy="0">
                    <a:srgbClr val="000000"/>
                  </a:outerShdw>
                  <a:reflection stA="0" endPos="0" fadeDir="0" sx="0" sy="0"/>
                </a:effectLst>
              </a:rPr>
              <a:t>nghĩa</a:t>
            </a:r>
            <a:endParaRPr lang="en-US" sz="2800" b="1" dirty="0">
              <a:solidFill>
                <a:srgbClr val="0000FF"/>
              </a:solidFill>
              <a:effectLst>
                <a:glow>
                  <a:srgbClr val="000000"/>
                </a:glow>
                <a:outerShdw sx="0" sy="0">
                  <a:srgbClr val="000000"/>
                </a:outerShdw>
                <a:reflection stA="0" endPos="0" fadeDir="0" sx="0" sy="0"/>
              </a:effectLst>
            </a:endParaRPr>
          </a:p>
        </p:txBody>
      </p:sp>
      <p:pic>
        <p:nvPicPr>
          <p:cNvPr id="9" name="Picture 8"/>
          <p:cNvPicPr>
            <a:picLocks noChangeAspect="1"/>
          </p:cNvPicPr>
          <p:nvPr/>
        </p:nvPicPr>
        <p:blipFill>
          <a:blip r:embed="rId3"/>
          <a:stretch>
            <a:fillRect/>
          </a:stretch>
        </p:blipFill>
        <p:spPr>
          <a:xfrm>
            <a:off x="4271999" y="1371600"/>
            <a:ext cx="4850980" cy="3371020"/>
          </a:xfrm>
          <a:prstGeom prst="rect">
            <a:avLst/>
          </a:prstGeom>
        </p:spPr>
      </p:pic>
      <p:pic>
        <p:nvPicPr>
          <p:cNvPr id="7" name="Picture 6"/>
          <p:cNvPicPr>
            <a:picLocks noChangeAspect="1"/>
          </p:cNvPicPr>
          <p:nvPr/>
        </p:nvPicPr>
        <p:blipFill>
          <a:blip r:embed="rId4"/>
          <a:stretch>
            <a:fillRect/>
          </a:stretch>
        </p:blipFill>
        <p:spPr>
          <a:xfrm>
            <a:off x="270287" y="4382641"/>
            <a:ext cx="4591050" cy="2352675"/>
          </a:xfrm>
          <a:prstGeom prst="rect">
            <a:avLst/>
          </a:prstGeom>
        </p:spPr>
      </p:pic>
      <p:pic>
        <p:nvPicPr>
          <p:cNvPr id="36" name="Picture 3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066357" y="4633977"/>
            <a:ext cx="3846202" cy="2163488"/>
          </a:xfrm>
          <a:prstGeom prst="rect">
            <a:avLst/>
          </a:prstGeom>
        </p:spPr>
      </p:pic>
      <p:pic>
        <p:nvPicPr>
          <p:cNvPr id="37" name="Picture 3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774971" y="974103"/>
            <a:ext cx="5337498" cy="3469374"/>
          </a:xfrm>
          <a:prstGeom prst="rect">
            <a:avLst/>
          </a:prstGeom>
        </p:spPr>
      </p:pic>
      <p:cxnSp>
        <p:nvCxnSpPr>
          <p:cNvPr id="38" name="Straight Arrow Connector 37"/>
          <p:cNvCxnSpPr/>
          <p:nvPr/>
        </p:nvCxnSpPr>
        <p:spPr bwMode="auto">
          <a:xfrm flipV="1">
            <a:off x="6989458" y="2438400"/>
            <a:ext cx="97142" cy="3277321"/>
          </a:xfrm>
          <a:prstGeom prst="straightConnector1">
            <a:avLst/>
          </a:prstGeom>
          <a:solidFill>
            <a:schemeClr val="accent1"/>
          </a:solidFill>
          <a:ln w="57150" cap="sq" cmpd="sng" algn="ctr">
            <a:solidFill>
              <a:srgbClr val="FF0000"/>
            </a:solidFill>
            <a:prstDash val="solid"/>
            <a:round/>
            <a:headEnd type="none" w="sm" len="sm"/>
            <a:tailEnd type="triangle"/>
          </a:ln>
          <a:effectLst/>
        </p:spPr>
      </p:cxnSp>
      <p:sp>
        <p:nvSpPr>
          <p:cNvPr id="43" name="Rectangle 42"/>
          <p:cNvSpPr/>
          <p:nvPr/>
        </p:nvSpPr>
        <p:spPr>
          <a:xfrm>
            <a:off x="381000" y="1582318"/>
            <a:ext cx="8731469" cy="1754326"/>
          </a:xfrm>
          <a:prstGeom prst="rect">
            <a:avLst/>
          </a:prstGeom>
        </p:spPr>
        <p:txBody>
          <a:bodyPr wrap="square">
            <a:spAutoFit/>
          </a:bodyPr>
          <a:lstStyle/>
          <a:p>
            <a:pPr algn="just">
              <a:lnSpc>
                <a:spcPct val="150000"/>
              </a:lnSpc>
            </a:pPr>
            <a:r>
              <a:rPr lang="en-US" sz="2400" i="1" dirty="0" err="1">
                <a:effectLst>
                  <a:outerShdw blurRad="38100" dist="38100" dir="2700000" algn="tl">
                    <a:srgbClr val="000000">
                      <a:alpha val="43137"/>
                    </a:srgbClr>
                  </a:outerShdw>
                </a:effectLst>
              </a:rPr>
              <a:t>Trục</a:t>
            </a:r>
            <a:r>
              <a:rPr lang="en-US" sz="2400" i="1" dirty="0">
                <a:effectLst>
                  <a:outerShdw blurRad="38100" dist="38100" dir="2700000" algn="tl">
                    <a:srgbClr val="000000">
                      <a:alpha val="43137"/>
                    </a:srgbClr>
                  </a:outerShdw>
                </a:effectLst>
              </a:rPr>
              <a:t> </a:t>
            </a:r>
            <a:r>
              <a:rPr lang="en-US" sz="2400" i="1" dirty="0" err="1">
                <a:effectLst>
                  <a:outerShdw blurRad="38100" dist="38100" dir="2700000" algn="tl">
                    <a:srgbClr val="000000">
                      <a:alpha val="43137"/>
                    </a:srgbClr>
                  </a:outerShdw>
                </a:effectLst>
              </a:rPr>
              <a:t>là</a:t>
            </a:r>
            <a:r>
              <a:rPr lang="en-US" sz="2400" i="1" dirty="0">
                <a:effectLst>
                  <a:outerShdw blurRad="38100" dist="38100" dir="2700000" algn="tl">
                    <a:srgbClr val="000000">
                      <a:alpha val="43137"/>
                    </a:srgbClr>
                  </a:outerShdw>
                </a:effectLst>
              </a:rPr>
              <a:t> chi </a:t>
            </a:r>
            <a:r>
              <a:rPr lang="en-US" sz="2400" i="1" dirty="0" err="1">
                <a:effectLst>
                  <a:outerShdw blurRad="38100" dist="38100" dir="2700000" algn="tl">
                    <a:srgbClr val="000000">
                      <a:alpha val="43137"/>
                    </a:srgbClr>
                  </a:outerShdw>
                </a:effectLst>
              </a:rPr>
              <a:t>tiết</a:t>
            </a:r>
            <a:r>
              <a:rPr lang="en-US" sz="2400" i="1" dirty="0">
                <a:effectLst>
                  <a:outerShdw blurRad="38100" dist="38100" dir="2700000" algn="tl">
                    <a:srgbClr val="000000">
                      <a:alpha val="43137"/>
                    </a:srgbClr>
                  </a:outerShdw>
                </a:effectLst>
              </a:rPr>
              <a:t> </a:t>
            </a:r>
            <a:r>
              <a:rPr lang="en-US" sz="2400" i="1" dirty="0" err="1">
                <a:effectLst>
                  <a:outerShdw blurRad="38100" dist="38100" dir="2700000" algn="tl">
                    <a:srgbClr val="000000">
                      <a:alpha val="43137"/>
                    </a:srgbClr>
                  </a:outerShdw>
                </a:effectLst>
              </a:rPr>
              <a:t>máy</a:t>
            </a:r>
            <a:r>
              <a:rPr lang="en-US" sz="2400" i="1" dirty="0">
                <a:effectLst>
                  <a:outerShdw blurRad="38100" dist="38100" dir="2700000" algn="tl">
                    <a:srgbClr val="000000">
                      <a:alpha val="43137"/>
                    </a:srgbClr>
                  </a:outerShdw>
                </a:effectLst>
              </a:rPr>
              <a:t> </a:t>
            </a:r>
            <a:r>
              <a:rPr lang="en-US" sz="2400" i="1" dirty="0" err="1">
                <a:effectLst>
                  <a:outerShdw blurRad="38100" dist="38100" dir="2700000" algn="tl">
                    <a:srgbClr val="000000">
                      <a:alpha val="43137"/>
                    </a:srgbClr>
                  </a:outerShdw>
                </a:effectLst>
              </a:rPr>
              <a:t>để</a:t>
            </a:r>
            <a:r>
              <a:rPr lang="en-US" sz="2400" i="1" dirty="0">
                <a:effectLst>
                  <a:outerShdw blurRad="38100" dist="38100" dir="2700000" algn="tl">
                    <a:srgbClr val="000000">
                      <a:alpha val="43137"/>
                    </a:srgbClr>
                  </a:outerShdw>
                </a:effectLst>
              </a:rPr>
              <a:t> </a:t>
            </a:r>
            <a:r>
              <a:rPr lang="en-US" sz="2400" i="1" dirty="0" err="1">
                <a:effectLst>
                  <a:outerShdw blurRad="38100" dist="38100" dir="2700000" algn="tl">
                    <a:srgbClr val="000000">
                      <a:alpha val="43137"/>
                    </a:srgbClr>
                  </a:outerShdw>
                </a:effectLst>
              </a:rPr>
              <a:t>đỡ</a:t>
            </a:r>
            <a:r>
              <a:rPr lang="en-US" sz="2400" i="1" dirty="0">
                <a:effectLst>
                  <a:outerShdw blurRad="38100" dist="38100" dir="2700000" algn="tl">
                    <a:srgbClr val="000000">
                      <a:alpha val="43137"/>
                    </a:srgbClr>
                  </a:outerShdw>
                </a:effectLst>
              </a:rPr>
              <a:t> </a:t>
            </a:r>
            <a:r>
              <a:rPr lang="en-US" sz="2400" i="1" dirty="0" err="1">
                <a:effectLst>
                  <a:outerShdw blurRad="38100" dist="38100" dir="2700000" algn="tl">
                    <a:srgbClr val="000000">
                      <a:alpha val="43137"/>
                    </a:srgbClr>
                  </a:outerShdw>
                </a:effectLst>
              </a:rPr>
              <a:t>các</a:t>
            </a:r>
            <a:r>
              <a:rPr lang="en-US" sz="2400" i="1" dirty="0">
                <a:effectLst>
                  <a:outerShdw blurRad="38100" dist="38100" dir="2700000" algn="tl">
                    <a:srgbClr val="000000">
                      <a:alpha val="43137"/>
                    </a:srgbClr>
                  </a:outerShdw>
                </a:effectLst>
              </a:rPr>
              <a:t> chi </a:t>
            </a:r>
            <a:r>
              <a:rPr lang="en-US" sz="2400" i="1" dirty="0" err="1">
                <a:effectLst>
                  <a:outerShdw blurRad="38100" dist="38100" dir="2700000" algn="tl">
                    <a:srgbClr val="000000">
                      <a:alpha val="43137"/>
                    </a:srgbClr>
                  </a:outerShdw>
                </a:effectLst>
              </a:rPr>
              <a:t>tiết</a:t>
            </a:r>
            <a:r>
              <a:rPr lang="en-US" sz="2400" i="1" dirty="0">
                <a:effectLst>
                  <a:outerShdw blurRad="38100" dist="38100" dir="2700000" algn="tl">
                    <a:srgbClr val="000000">
                      <a:alpha val="43137"/>
                    </a:srgbClr>
                  </a:outerShdw>
                </a:effectLst>
              </a:rPr>
              <a:t> </a:t>
            </a:r>
            <a:r>
              <a:rPr lang="en-US" sz="2400" i="1" dirty="0" err="1">
                <a:effectLst>
                  <a:outerShdw blurRad="38100" dist="38100" dir="2700000" algn="tl">
                    <a:srgbClr val="000000">
                      <a:alpha val="43137"/>
                    </a:srgbClr>
                  </a:outerShdw>
                </a:effectLst>
              </a:rPr>
              <a:t>máy</a:t>
            </a:r>
            <a:r>
              <a:rPr lang="en-US" sz="2400" i="1" dirty="0">
                <a:effectLst>
                  <a:outerShdw blurRad="38100" dist="38100" dir="2700000" algn="tl">
                    <a:srgbClr val="000000">
                      <a:alpha val="43137"/>
                    </a:srgbClr>
                  </a:outerShdw>
                </a:effectLst>
              </a:rPr>
              <a:t> quay (</a:t>
            </a:r>
            <a:r>
              <a:rPr lang="en-US" sz="2400" i="1" dirty="0" err="1">
                <a:effectLst>
                  <a:outerShdw blurRad="38100" dist="38100" dir="2700000" algn="tl">
                    <a:srgbClr val="000000">
                      <a:alpha val="43137"/>
                    </a:srgbClr>
                  </a:outerShdw>
                </a:effectLst>
              </a:rPr>
              <a:t>bánh</a:t>
            </a:r>
            <a:r>
              <a:rPr lang="en-US" sz="2400" i="1" dirty="0">
                <a:effectLst>
                  <a:outerShdw blurRad="38100" dist="38100" dir="2700000" algn="tl">
                    <a:srgbClr val="000000">
                      <a:alpha val="43137"/>
                    </a:srgbClr>
                  </a:outerShdw>
                </a:effectLst>
              </a:rPr>
              <a:t> </a:t>
            </a:r>
            <a:r>
              <a:rPr lang="en-US" sz="2400" i="1" dirty="0" err="1">
                <a:effectLst>
                  <a:outerShdw blurRad="38100" dist="38100" dir="2700000" algn="tl">
                    <a:srgbClr val="000000">
                      <a:alpha val="43137"/>
                    </a:srgbClr>
                  </a:outerShdw>
                </a:effectLst>
              </a:rPr>
              <a:t>răng</a:t>
            </a:r>
            <a:r>
              <a:rPr lang="en-US" sz="2400" i="1">
                <a:effectLst>
                  <a:outerShdw blurRad="38100" dist="38100" dir="2700000" algn="tl">
                    <a:srgbClr val="000000">
                      <a:alpha val="43137"/>
                    </a:srgbClr>
                  </a:outerShdw>
                </a:effectLst>
              </a:rPr>
              <a:t>, </a:t>
            </a:r>
            <a:r>
              <a:rPr lang="en-US" sz="2400" i="1" smtClean="0">
                <a:effectLst>
                  <a:outerShdw blurRad="38100" dist="38100" dir="2700000" algn="tl">
                    <a:srgbClr val="000000">
                      <a:alpha val="43137"/>
                    </a:srgbClr>
                  </a:outerShdw>
                </a:effectLst>
              </a:rPr>
              <a:t>bánh đai,…), </a:t>
            </a:r>
            <a:r>
              <a:rPr lang="en-US" sz="2400" i="1" dirty="0" err="1">
                <a:effectLst>
                  <a:outerShdw blurRad="38100" dist="38100" dir="2700000" algn="tl">
                    <a:srgbClr val="000000">
                      <a:alpha val="43137"/>
                    </a:srgbClr>
                  </a:outerShdw>
                </a:effectLst>
              </a:rPr>
              <a:t>truyền</a:t>
            </a:r>
            <a:r>
              <a:rPr lang="en-US" sz="2400" i="1" dirty="0">
                <a:effectLst>
                  <a:outerShdw blurRad="38100" dist="38100" dir="2700000" algn="tl">
                    <a:srgbClr val="000000">
                      <a:alpha val="43137"/>
                    </a:srgbClr>
                  </a:outerShdw>
                </a:effectLst>
              </a:rPr>
              <a:t> moment </a:t>
            </a:r>
            <a:r>
              <a:rPr lang="en-US" sz="2400" i="1" dirty="0" err="1">
                <a:effectLst>
                  <a:outerShdw blurRad="38100" dist="38100" dir="2700000" algn="tl">
                    <a:srgbClr val="000000">
                      <a:alpha val="43137"/>
                    </a:srgbClr>
                  </a:outerShdw>
                </a:effectLst>
              </a:rPr>
              <a:t>xoắn</a:t>
            </a:r>
            <a:r>
              <a:rPr lang="en-US" sz="2400" i="1" dirty="0">
                <a:effectLst>
                  <a:outerShdw blurRad="38100" dist="38100" dir="2700000" algn="tl">
                    <a:srgbClr val="000000">
                      <a:alpha val="43137"/>
                    </a:srgbClr>
                  </a:outerShdw>
                </a:effectLst>
              </a:rPr>
              <a:t> </a:t>
            </a:r>
            <a:r>
              <a:rPr lang="en-US" sz="2400" i="1" dirty="0" err="1">
                <a:effectLst>
                  <a:outerShdw blurRad="38100" dist="38100" dir="2700000" algn="tl">
                    <a:srgbClr val="000000">
                      <a:alpha val="43137"/>
                    </a:srgbClr>
                  </a:outerShdw>
                </a:effectLst>
              </a:rPr>
              <a:t>hoặc</a:t>
            </a:r>
            <a:r>
              <a:rPr lang="en-US" sz="2400" i="1" dirty="0">
                <a:effectLst>
                  <a:outerShdw blurRad="38100" dist="38100" dir="2700000" algn="tl">
                    <a:srgbClr val="000000">
                      <a:alpha val="43137"/>
                    </a:srgbClr>
                  </a:outerShdw>
                </a:effectLst>
              </a:rPr>
              <a:t> </a:t>
            </a:r>
            <a:r>
              <a:rPr lang="en-US" sz="2400" i="1" dirty="0" err="1">
                <a:effectLst>
                  <a:outerShdw blurRad="38100" dist="38100" dir="2700000" algn="tl">
                    <a:srgbClr val="000000">
                      <a:alpha val="43137"/>
                    </a:srgbClr>
                  </a:outerShdw>
                </a:effectLst>
              </a:rPr>
              <a:t>thực</a:t>
            </a:r>
            <a:r>
              <a:rPr lang="en-US" sz="2400" i="1" dirty="0">
                <a:effectLst>
                  <a:outerShdw blurRad="38100" dist="38100" dir="2700000" algn="tl">
                    <a:srgbClr val="000000">
                      <a:alpha val="43137"/>
                    </a:srgbClr>
                  </a:outerShdw>
                </a:effectLst>
              </a:rPr>
              <a:t> </a:t>
            </a:r>
            <a:r>
              <a:rPr lang="en-US" sz="2400" i="1" dirty="0" err="1">
                <a:effectLst>
                  <a:outerShdw blurRad="38100" dist="38100" dir="2700000" algn="tl">
                    <a:srgbClr val="000000">
                      <a:alpha val="43137"/>
                    </a:srgbClr>
                  </a:outerShdw>
                </a:effectLst>
              </a:rPr>
              <a:t>hiện</a:t>
            </a:r>
            <a:r>
              <a:rPr lang="en-US" sz="2400" i="1" dirty="0">
                <a:effectLst>
                  <a:outerShdw blurRad="38100" dist="38100" dir="2700000" algn="tl">
                    <a:srgbClr val="000000">
                      <a:alpha val="43137"/>
                    </a:srgbClr>
                  </a:outerShdw>
                </a:effectLst>
              </a:rPr>
              <a:t> </a:t>
            </a:r>
            <a:r>
              <a:rPr lang="en-US" sz="2400" i="1" dirty="0" err="1">
                <a:effectLst>
                  <a:outerShdw blurRad="38100" dist="38100" dir="2700000" algn="tl">
                    <a:srgbClr val="000000">
                      <a:alpha val="43137"/>
                    </a:srgbClr>
                  </a:outerShdw>
                </a:effectLst>
              </a:rPr>
              <a:t>cả</a:t>
            </a:r>
            <a:r>
              <a:rPr lang="en-US" sz="2400" i="1" dirty="0">
                <a:effectLst>
                  <a:outerShdw blurRad="38100" dist="38100" dir="2700000" algn="tl">
                    <a:srgbClr val="000000">
                      <a:alpha val="43137"/>
                    </a:srgbClr>
                  </a:outerShdw>
                </a:effectLst>
              </a:rPr>
              <a:t> </a:t>
            </a:r>
            <a:r>
              <a:rPr lang="en-US" sz="2400" i="1" dirty="0" err="1">
                <a:effectLst>
                  <a:outerShdw blurRad="38100" dist="38100" dir="2700000" algn="tl">
                    <a:srgbClr val="000000">
                      <a:alpha val="43137"/>
                    </a:srgbClr>
                  </a:outerShdw>
                </a:effectLst>
              </a:rPr>
              <a:t>hai</a:t>
            </a:r>
            <a:r>
              <a:rPr lang="en-US" sz="2400" i="1" dirty="0">
                <a:effectLst>
                  <a:outerShdw blurRad="38100" dist="38100" dir="2700000" algn="tl">
                    <a:srgbClr val="000000">
                      <a:alpha val="43137"/>
                    </a:srgbClr>
                  </a:outerShdw>
                </a:effectLst>
              </a:rPr>
              <a:t> </a:t>
            </a:r>
            <a:r>
              <a:rPr lang="en-US" sz="2400" i="1" dirty="0" err="1">
                <a:effectLst>
                  <a:outerShdw blurRad="38100" dist="38100" dir="2700000" algn="tl">
                    <a:srgbClr val="000000">
                      <a:alpha val="43137"/>
                    </a:srgbClr>
                  </a:outerShdw>
                </a:effectLst>
              </a:rPr>
              <a:t>nhiệm</a:t>
            </a:r>
            <a:r>
              <a:rPr lang="en-US" sz="2400" i="1" dirty="0">
                <a:effectLst>
                  <a:outerShdw blurRad="38100" dist="38100" dir="2700000" algn="tl">
                    <a:srgbClr val="000000">
                      <a:alpha val="43137"/>
                    </a:srgbClr>
                  </a:outerShdw>
                </a:effectLst>
              </a:rPr>
              <a:t> </a:t>
            </a:r>
            <a:r>
              <a:rPr lang="en-US" sz="2400" i="1" dirty="0" err="1">
                <a:effectLst>
                  <a:outerShdw blurRad="38100" dist="38100" dir="2700000" algn="tl">
                    <a:srgbClr val="000000">
                      <a:alpha val="43137"/>
                    </a:srgbClr>
                  </a:outerShdw>
                </a:effectLst>
              </a:rPr>
              <a:t>vụ</a:t>
            </a:r>
            <a:r>
              <a:rPr lang="en-US" sz="2400" i="1" dirty="0">
                <a:effectLst>
                  <a:outerShdw blurRad="38100" dist="38100" dir="2700000" algn="tl">
                    <a:srgbClr val="000000">
                      <a:alpha val="43137"/>
                    </a:srgbClr>
                  </a:outerShdw>
                </a:effectLst>
              </a:rPr>
              <a:t> </a:t>
            </a:r>
            <a:r>
              <a:rPr lang="en-US" sz="2400" i="1" dirty="0" err="1">
                <a:effectLst>
                  <a:outerShdw blurRad="38100" dist="38100" dir="2700000" algn="tl">
                    <a:srgbClr val="000000">
                      <a:alpha val="43137"/>
                    </a:srgbClr>
                  </a:outerShdw>
                </a:effectLst>
              </a:rPr>
              <a:t>trên</a:t>
            </a:r>
            <a:r>
              <a:rPr lang="en-US" sz="2400" i="1" dirty="0">
                <a:effectLst>
                  <a:outerShdw blurRad="38100" dist="38100" dir="2700000" algn="tl">
                    <a:srgbClr val="000000">
                      <a:alpha val="43137"/>
                    </a:srgbClr>
                  </a:outerShdw>
                </a:effectLst>
              </a:rPr>
              <a:t>.</a:t>
            </a:r>
          </a:p>
        </p:txBody>
      </p:sp>
    </p:spTree>
    <p:extLst>
      <p:ext uri="{BB962C8B-B14F-4D97-AF65-F5344CB8AC3E}">
        <p14:creationId xmlns:p14="http://schemas.microsoft.com/office/powerpoint/2010/main" val="10510346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xit" presetSubtype="4" fill="hold" nodeType="clickEffect">
                                  <p:stCondLst>
                                    <p:cond delay="0"/>
                                  </p:stCondLst>
                                  <p:childTnLst>
                                    <p:anim calcmode="lin" valueType="num">
                                      <p:cBhvr additive="base">
                                        <p:cTn id="21" dur="500"/>
                                        <p:tgtEl>
                                          <p:spTgt spid="9"/>
                                        </p:tgtEl>
                                        <p:attrNameLst>
                                          <p:attrName>ppt_x</p:attrName>
                                        </p:attrNameLst>
                                      </p:cBhvr>
                                      <p:tavLst>
                                        <p:tav tm="0">
                                          <p:val>
                                            <p:strVal val="ppt_x"/>
                                          </p:val>
                                        </p:tav>
                                        <p:tav tm="100000">
                                          <p:val>
                                            <p:strVal val="ppt_x"/>
                                          </p:val>
                                        </p:tav>
                                      </p:tavLst>
                                    </p:anim>
                                    <p:anim calcmode="lin" valueType="num">
                                      <p:cBhvr additive="base">
                                        <p:cTn id="22" dur="500"/>
                                        <p:tgtEl>
                                          <p:spTgt spid="9"/>
                                        </p:tgtEl>
                                        <p:attrNameLst>
                                          <p:attrName>ppt_y</p:attrName>
                                        </p:attrNameLst>
                                      </p:cBhvr>
                                      <p:tavLst>
                                        <p:tav tm="0">
                                          <p:val>
                                            <p:strVal val="ppt_y"/>
                                          </p:val>
                                        </p:tav>
                                        <p:tav tm="100000">
                                          <p:val>
                                            <p:strVal val="1+ppt_h/2"/>
                                          </p:val>
                                        </p:tav>
                                      </p:tavLst>
                                    </p:anim>
                                    <p:set>
                                      <p:cBhvr>
                                        <p:cTn id="23" dur="1" fill="hold">
                                          <p:stCondLst>
                                            <p:cond delay="499"/>
                                          </p:stCondLst>
                                        </p:cTn>
                                        <p:tgtEl>
                                          <p:spTgt spid="9"/>
                                        </p:tgtEl>
                                        <p:attrNameLst>
                                          <p:attrName>style.visibility</p:attrName>
                                        </p:attrNameLst>
                                      </p:cBhvr>
                                      <p:to>
                                        <p:strVal val="hidden"/>
                                      </p:to>
                                    </p:set>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nodeType="clickEffect">
                                  <p:stCondLst>
                                    <p:cond delay="0"/>
                                  </p:stCondLst>
                                  <p:childTnLst>
                                    <p:set>
                                      <p:cBhvr>
                                        <p:cTn id="27" dur="1" fill="hold">
                                          <p:stCondLst>
                                            <p:cond delay="0"/>
                                          </p:stCondLst>
                                        </p:cTn>
                                        <p:tgtEl>
                                          <p:spTgt spid="36"/>
                                        </p:tgtEl>
                                        <p:attrNameLst>
                                          <p:attrName>style.visibility</p:attrName>
                                        </p:attrNameLst>
                                      </p:cBhvr>
                                      <p:to>
                                        <p:strVal val="visible"/>
                                      </p:to>
                                    </p:set>
                                    <p:anim calcmode="lin" valueType="num">
                                      <p:cBhvr additive="base">
                                        <p:cTn id="28" dur="500" fill="hold"/>
                                        <p:tgtEl>
                                          <p:spTgt spid="36"/>
                                        </p:tgtEl>
                                        <p:attrNameLst>
                                          <p:attrName>ppt_x</p:attrName>
                                        </p:attrNameLst>
                                      </p:cBhvr>
                                      <p:tavLst>
                                        <p:tav tm="0">
                                          <p:val>
                                            <p:strVal val="#ppt_x"/>
                                          </p:val>
                                        </p:tav>
                                        <p:tav tm="100000">
                                          <p:val>
                                            <p:strVal val="#ppt_x"/>
                                          </p:val>
                                        </p:tav>
                                      </p:tavLst>
                                    </p:anim>
                                    <p:anim calcmode="lin" valueType="num">
                                      <p:cBhvr additive="base">
                                        <p:cTn id="29"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nodeType="clickEffect">
                                  <p:stCondLst>
                                    <p:cond delay="0"/>
                                  </p:stCondLst>
                                  <p:childTnLst>
                                    <p:set>
                                      <p:cBhvr>
                                        <p:cTn id="33" dur="1" fill="hold">
                                          <p:stCondLst>
                                            <p:cond delay="0"/>
                                          </p:stCondLst>
                                        </p:cTn>
                                        <p:tgtEl>
                                          <p:spTgt spid="38"/>
                                        </p:tgtEl>
                                        <p:attrNameLst>
                                          <p:attrName>style.visibility</p:attrName>
                                        </p:attrNameLst>
                                      </p:cBhvr>
                                      <p:to>
                                        <p:strVal val="visible"/>
                                      </p:to>
                                    </p:set>
                                    <p:anim calcmode="lin" valueType="num">
                                      <p:cBhvr additive="base">
                                        <p:cTn id="34" dur="500" fill="hold"/>
                                        <p:tgtEl>
                                          <p:spTgt spid="38"/>
                                        </p:tgtEl>
                                        <p:attrNameLst>
                                          <p:attrName>ppt_x</p:attrName>
                                        </p:attrNameLst>
                                      </p:cBhvr>
                                      <p:tavLst>
                                        <p:tav tm="0">
                                          <p:val>
                                            <p:strVal val="#ppt_x"/>
                                          </p:val>
                                        </p:tav>
                                        <p:tav tm="100000">
                                          <p:val>
                                            <p:strVal val="#ppt_x"/>
                                          </p:val>
                                        </p:tav>
                                      </p:tavLst>
                                    </p:anim>
                                    <p:anim calcmode="lin" valueType="num">
                                      <p:cBhvr additive="base">
                                        <p:cTn id="35" dur="500" fill="hold"/>
                                        <p:tgtEl>
                                          <p:spTgt spid="38"/>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37"/>
                                        </p:tgtEl>
                                        <p:attrNameLst>
                                          <p:attrName>style.visibility</p:attrName>
                                        </p:attrNameLst>
                                      </p:cBhvr>
                                      <p:to>
                                        <p:strVal val="visible"/>
                                      </p:to>
                                    </p:set>
                                    <p:anim calcmode="lin" valueType="num">
                                      <p:cBhvr additive="base">
                                        <p:cTn id="38" dur="500" fill="hold"/>
                                        <p:tgtEl>
                                          <p:spTgt spid="37"/>
                                        </p:tgtEl>
                                        <p:attrNameLst>
                                          <p:attrName>ppt_x</p:attrName>
                                        </p:attrNameLst>
                                      </p:cBhvr>
                                      <p:tavLst>
                                        <p:tav tm="0">
                                          <p:val>
                                            <p:strVal val="#ppt_x"/>
                                          </p:val>
                                        </p:tav>
                                        <p:tav tm="100000">
                                          <p:val>
                                            <p:strVal val="#ppt_x"/>
                                          </p:val>
                                        </p:tav>
                                      </p:tavLst>
                                    </p:anim>
                                    <p:anim calcmode="lin" valueType="num">
                                      <p:cBhvr additive="base">
                                        <p:cTn id="39"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xit" presetSubtype="4" fill="hold" nodeType="clickEffect">
                                  <p:stCondLst>
                                    <p:cond delay="0"/>
                                  </p:stCondLst>
                                  <p:childTnLst>
                                    <p:anim calcmode="lin" valueType="num">
                                      <p:cBhvr additive="base">
                                        <p:cTn id="43" dur="500"/>
                                        <p:tgtEl>
                                          <p:spTgt spid="38"/>
                                        </p:tgtEl>
                                        <p:attrNameLst>
                                          <p:attrName>ppt_x</p:attrName>
                                        </p:attrNameLst>
                                      </p:cBhvr>
                                      <p:tavLst>
                                        <p:tav tm="0">
                                          <p:val>
                                            <p:strVal val="ppt_x"/>
                                          </p:val>
                                        </p:tav>
                                        <p:tav tm="100000">
                                          <p:val>
                                            <p:strVal val="ppt_x"/>
                                          </p:val>
                                        </p:tav>
                                      </p:tavLst>
                                    </p:anim>
                                    <p:anim calcmode="lin" valueType="num">
                                      <p:cBhvr additive="base">
                                        <p:cTn id="44" dur="500"/>
                                        <p:tgtEl>
                                          <p:spTgt spid="38"/>
                                        </p:tgtEl>
                                        <p:attrNameLst>
                                          <p:attrName>ppt_y</p:attrName>
                                        </p:attrNameLst>
                                      </p:cBhvr>
                                      <p:tavLst>
                                        <p:tav tm="0">
                                          <p:val>
                                            <p:strVal val="ppt_y"/>
                                          </p:val>
                                        </p:tav>
                                        <p:tav tm="100000">
                                          <p:val>
                                            <p:strVal val="1+ppt_h/2"/>
                                          </p:val>
                                        </p:tav>
                                      </p:tavLst>
                                    </p:anim>
                                    <p:set>
                                      <p:cBhvr>
                                        <p:cTn id="45" dur="1" fill="hold">
                                          <p:stCondLst>
                                            <p:cond delay="499"/>
                                          </p:stCondLst>
                                        </p:cTn>
                                        <p:tgtEl>
                                          <p:spTgt spid="38"/>
                                        </p:tgtEl>
                                        <p:attrNameLst>
                                          <p:attrName>style.visibility</p:attrName>
                                        </p:attrNameLst>
                                      </p:cBhvr>
                                      <p:to>
                                        <p:strVal val="hidden"/>
                                      </p:to>
                                    </p:set>
                                  </p:childTnLst>
                                </p:cTn>
                              </p:par>
                              <p:par>
                                <p:cTn id="46" presetID="2" presetClass="exit" presetSubtype="4" fill="hold" nodeType="withEffect">
                                  <p:stCondLst>
                                    <p:cond delay="0"/>
                                  </p:stCondLst>
                                  <p:childTnLst>
                                    <p:anim calcmode="lin" valueType="num">
                                      <p:cBhvr additive="base">
                                        <p:cTn id="47" dur="500"/>
                                        <p:tgtEl>
                                          <p:spTgt spid="37"/>
                                        </p:tgtEl>
                                        <p:attrNameLst>
                                          <p:attrName>ppt_x</p:attrName>
                                        </p:attrNameLst>
                                      </p:cBhvr>
                                      <p:tavLst>
                                        <p:tav tm="0">
                                          <p:val>
                                            <p:strVal val="ppt_x"/>
                                          </p:val>
                                        </p:tav>
                                        <p:tav tm="100000">
                                          <p:val>
                                            <p:strVal val="ppt_x"/>
                                          </p:val>
                                        </p:tav>
                                      </p:tavLst>
                                    </p:anim>
                                    <p:anim calcmode="lin" valueType="num">
                                      <p:cBhvr additive="base">
                                        <p:cTn id="48" dur="500"/>
                                        <p:tgtEl>
                                          <p:spTgt spid="37"/>
                                        </p:tgtEl>
                                        <p:attrNameLst>
                                          <p:attrName>ppt_y</p:attrName>
                                        </p:attrNameLst>
                                      </p:cBhvr>
                                      <p:tavLst>
                                        <p:tav tm="0">
                                          <p:val>
                                            <p:strVal val="ppt_y"/>
                                          </p:val>
                                        </p:tav>
                                        <p:tav tm="100000">
                                          <p:val>
                                            <p:strVal val="1+ppt_h/2"/>
                                          </p:val>
                                        </p:tav>
                                      </p:tavLst>
                                    </p:anim>
                                    <p:set>
                                      <p:cBhvr>
                                        <p:cTn id="49" dur="1" fill="hold">
                                          <p:stCondLst>
                                            <p:cond delay="499"/>
                                          </p:stCondLst>
                                        </p:cTn>
                                        <p:tgtEl>
                                          <p:spTgt spid="37"/>
                                        </p:tgtEl>
                                        <p:attrNameLst>
                                          <p:attrName>style.visibility</p:attrName>
                                        </p:attrNameLst>
                                      </p:cBhvr>
                                      <p:to>
                                        <p:strVal val="hidden"/>
                                      </p:to>
                                    </p:set>
                                  </p:childTnLst>
                                </p:cTn>
                              </p:par>
                            </p:childTnLst>
                          </p:cTn>
                        </p:par>
                      </p:childTnLst>
                    </p:cTn>
                  </p:par>
                  <p:par>
                    <p:cTn id="50" fill="hold">
                      <p:stCondLst>
                        <p:cond delay="indefinite"/>
                      </p:stCondLst>
                      <p:childTnLst>
                        <p:par>
                          <p:cTn id="51" fill="hold">
                            <p:stCondLst>
                              <p:cond delay="0"/>
                            </p:stCondLst>
                            <p:childTnLst>
                              <p:par>
                                <p:cTn id="52" presetID="16" presetClass="entr" presetSubtype="21" fill="hold" grpId="0" nodeType="clickEffect">
                                  <p:stCondLst>
                                    <p:cond delay="0"/>
                                  </p:stCondLst>
                                  <p:childTnLst>
                                    <p:set>
                                      <p:cBhvr>
                                        <p:cTn id="53" dur="1" fill="hold">
                                          <p:stCondLst>
                                            <p:cond delay="0"/>
                                          </p:stCondLst>
                                        </p:cTn>
                                        <p:tgtEl>
                                          <p:spTgt spid="43"/>
                                        </p:tgtEl>
                                        <p:attrNameLst>
                                          <p:attrName>style.visibility</p:attrName>
                                        </p:attrNameLst>
                                      </p:cBhvr>
                                      <p:to>
                                        <p:strVal val="visible"/>
                                      </p:to>
                                    </p:set>
                                    <p:animEffect transition="in" filter="barn(inVertical)">
                                      <p:cBhvr>
                                        <p:cTn id="54"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4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28600" y="253425"/>
            <a:ext cx="4523995" cy="584775"/>
          </a:xfrm>
          <a:prstGeom prst="rect">
            <a:avLst/>
          </a:prstGeom>
        </p:spPr>
        <p:txBody>
          <a:bodyPr wrap="none">
            <a:spAutoFit/>
          </a:bodyPr>
          <a:lstStyle/>
          <a:p>
            <a:pPr marL="571500" lvl="0" indent="-571500" fontAlgn="base">
              <a:buFont typeface="+mj-lt"/>
              <a:buAutoNum type="romanUcPeriod"/>
            </a:pPr>
            <a:r>
              <a:rPr lang="en-US" sz="3200" b="1" cap="all" dirty="0" err="1" smtClean="0">
                <a:solidFill>
                  <a:srgbClr val="FF0000"/>
                </a:solidFill>
                <a:effectLst>
                  <a:glow>
                    <a:srgbClr val="000000"/>
                  </a:glow>
                  <a:outerShdw sx="0" sy="0">
                    <a:srgbClr val="000000"/>
                  </a:outerShdw>
                  <a:reflection stA="0" endPos="0" fadeDir="0" sx="0" sy="0"/>
                </a:effectLst>
              </a:rPr>
              <a:t>Khái</a:t>
            </a:r>
            <a:r>
              <a:rPr lang="en-US" sz="3200" b="1" cap="all" dirty="0" smtClean="0">
                <a:solidFill>
                  <a:srgbClr val="FF0000"/>
                </a:solidFill>
                <a:effectLst>
                  <a:glow>
                    <a:srgbClr val="000000"/>
                  </a:glow>
                  <a:outerShdw sx="0" sy="0">
                    <a:srgbClr val="000000"/>
                  </a:outerShdw>
                  <a:reflection stA="0" endPos="0" fadeDir="0" sx="0" sy="0"/>
                </a:effectLst>
              </a:rPr>
              <a:t> </a:t>
            </a:r>
            <a:r>
              <a:rPr lang="en-US" sz="3200" b="1" cap="all" dirty="0" err="1" smtClean="0">
                <a:solidFill>
                  <a:srgbClr val="FF0000"/>
                </a:solidFill>
                <a:effectLst>
                  <a:glow>
                    <a:srgbClr val="000000"/>
                  </a:glow>
                  <a:outerShdw sx="0" sy="0">
                    <a:srgbClr val="000000"/>
                  </a:outerShdw>
                  <a:reflection stA="0" endPos="0" fadeDir="0" sx="0" sy="0"/>
                </a:effectLst>
              </a:rPr>
              <a:t>niệm</a:t>
            </a:r>
            <a:r>
              <a:rPr lang="en-US" sz="3200" b="1" cap="all" dirty="0" smtClean="0">
                <a:solidFill>
                  <a:srgbClr val="FF0000"/>
                </a:solidFill>
                <a:effectLst>
                  <a:glow>
                    <a:srgbClr val="000000"/>
                  </a:glow>
                  <a:outerShdw sx="0" sy="0">
                    <a:srgbClr val="000000"/>
                  </a:outerShdw>
                  <a:reflection stA="0" endPos="0" fadeDir="0" sx="0" sy="0"/>
                </a:effectLst>
              </a:rPr>
              <a:t> </a:t>
            </a:r>
            <a:r>
              <a:rPr lang="en-US" sz="3200" b="1" cap="all" dirty="0" err="1" smtClean="0">
                <a:solidFill>
                  <a:srgbClr val="FF0000"/>
                </a:solidFill>
                <a:effectLst>
                  <a:glow>
                    <a:srgbClr val="000000"/>
                  </a:glow>
                  <a:outerShdw sx="0" sy="0">
                    <a:srgbClr val="000000"/>
                  </a:outerShdw>
                  <a:reflection stA="0" endPos="0" fadeDir="0" sx="0" sy="0"/>
                </a:effectLst>
              </a:rPr>
              <a:t>chung</a:t>
            </a:r>
            <a:endParaRPr lang="en-US" sz="3200" b="1" cap="all" dirty="0">
              <a:solidFill>
                <a:srgbClr val="FF0000"/>
              </a:solidFill>
              <a:effectLst>
                <a:glow>
                  <a:srgbClr val="000000"/>
                </a:glow>
                <a:outerShdw sx="0" sy="0">
                  <a:srgbClr val="000000"/>
                </a:outerShdw>
                <a:reflection stA="0" endPos="0" fadeDir="0" sx="0" sy="0"/>
              </a:effectLst>
            </a:endParaRPr>
          </a:p>
        </p:txBody>
      </p:sp>
      <p:sp>
        <p:nvSpPr>
          <p:cNvPr id="12" name="TextBox 11"/>
          <p:cNvSpPr txBox="1"/>
          <p:nvPr/>
        </p:nvSpPr>
        <p:spPr>
          <a:xfrm>
            <a:off x="457200" y="990600"/>
            <a:ext cx="6336704" cy="523220"/>
          </a:xfrm>
          <a:prstGeom prst="rect">
            <a:avLst/>
          </a:prstGeom>
          <a:noFill/>
        </p:spPr>
        <p:txBody>
          <a:bodyPr wrap="square" rtlCol="0">
            <a:spAutoFit/>
          </a:bodyPr>
          <a:lstStyle/>
          <a:p>
            <a:pPr marL="514350" lvl="0" indent="-514350">
              <a:buFont typeface="+mj-lt"/>
              <a:buAutoNum type="arabicPeriod" startAt="2"/>
            </a:pPr>
            <a:r>
              <a:rPr lang="en-US" sz="2800" b="1" dirty="0" err="1" smtClean="0">
                <a:solidFill>
                  <a:srgbClr val="0000FF"/>
                </a:solidFill>
                <a:effectLst>
                  <a:glow>
                    <a:srgbClr val="000000"/>
                  </a:glow>
                  <a:outerShdw sx="0" sy="0">
                    <a:srgbClr val="000000"/>
                  </a:outerShdw>
                  <a:reflection stA="0" endPos="0" fadeDir="0" sx="0" sy="0"/>
                </a:effectLst>
              </a:rPr>
              <a:t>Phân</a:t>
            </a:r>
            <a:r>
              <a:rPr lang="en-US" sz="2800" b="1" dirty="0" smtClean="0">
                <a:solidFill>
                  <a:srgbClr val="0000FF"/>
                </a:solidFill>
                <a:effectLst>
                  <a:glow>
                    <a:srgbClr val="000000"/>
                  </a:glow>
                  <a:outerShdw sx="0" sy="0">
                    <a:srgbClr val="000000"/>
                  </a:outerShdw>
                  <a:reflection stA="0" endPos="0" fadeDir="0" sx="0" sy="0"/>
                </a:effectLst>
              </a:rPr>
              <a:t> </a:t>
            </a:r>
            <a:r>
              <a:rPr lang="en-US" sz="2800" b="1" dirty="0" err="1" smtClean="0">
                <a:solidFill>
                  <a:srgbClr val="0000FF"/>
                </a:solidFill>
                <a:effectLst>
                  <a:glow>
                    <a:srgbClr val="000000"/>
                  </a:glow>
                  <a:outerShdw sx="0" sy="0">
                    <a:srgbClr val="000000"/>
                  </a:outerShdw>
                  <a:reflection stA="0" endPos="0" fadeDir="0" sx="0" sy="0"/>
                </a:effectLst>
              </a:rPr>
              <a:t>loại</a:t>
            </a:r>
            <a:endParaRPr lang="en-US" sz="2800" b="1" dirty="0">
              <a:solidFill>
                <a:srgbClr val="0000FF"/>
              </a:solidFill>
              <a:effectLst>
                <a:glow>
                  <a:srgbClr val="000000"/>
                </a:glow>
                <a:outerShdw sx="0" sy="0">
                  <a:srgbClr val="000000"/>
                </a:outerShdw>
                <a:reflection stA="0" endPos="0" fadeDir="0" sx="0" sy="0"/>
              </a:effectLst>
            </a:endParaRPr>
          </a:p>
        </p:txBody>
      </p:sp>
      <p:sp>
        <p:nvSpPr>
          <p:cNvPr id="7" name="AutoShape 13"/>
          <p:cNvSpPr>
            <a:spLocks noChangeArrowheads="1"/>
          </p:cNvSpPr>
          <p:nvPr/>
        </p:nvSpPr>
        <p:spPr bwMode="auto">
          <a:xfrm>
            <a:off x="4523995" y="1403984"/>
            <a:ext cx="4248000" cy="805816"/>
          </a:xfrm>
          <a:prstGeom prst="bevel">
            <a:avLst>
              <a:gd name="adj" fmla="val 12500"/>
            </a:avLst>
          </a:prstGeom>
          <a:solidFill>
            <a:srgbClr val="FF0000"/>
          </a:solidFill>
          <a:ln w="9525">
            <a:solidFill>
              <a:srgbClr val="000000"/>
            </a:solidFill>
            <a:miter lim="800000"/>
            <a:headEnd/>
            <a:tailEnd/>
          </a:ln>
        </p:spPr>
        <p:txBody>
          <a:bodyPr wrap="none" anchor="ctr"/>
          <a:lstStyle/>
          <a:p>
            <a:pPr algn="ctr" eaLnBrk="0" hangingPunct="0"/>
            <a:r>
              <a:rPr lang="en-US" sz="2400" b="1" dirty="0" err="1" smtClean="0">
                <a:solidFill>
                  <a:srgbClr val="FFFFFF"/>
                </a:solidFill>
              </a:rPr>
              <a:t>Đặc</a:t>
            </a:r>
            <a:r>
              <a:rPr lang="en-US" sz="2400" b="1" dirty="0" smtClean="0">
                <a:solidFill>
                  <a:srgbClr val="FFFFFF"/>
                </a:solidFill>
              </a:rPr>
              <a:t> </a:t>
            </a:r>
            <a:r>
              <a:rPr lang="en-US" sz="2400" b="1" dirty="0" err="1" smtClean="0">
                <a:solidFill>
                  <a:srgbClr val="FFFFFF"/>
                </a:solidFill>
              </a:rPr>
              <a:t>điểm</a:t>
            </a:r>
            <a:r>
              <a:rPr lang="en-US" sz="2400" b="1" dirty="0" smtClean="0">
                <a:solidFill>
                  <a:srgbClr val="FFFFFF"/>
                </a:solidFill>
              </a:rPr>
              <a:t> </a:t>
            </a:r>
            <a:r>
              <a:rPr lang="en-US" sz="2400" b="1" dirty="0" err="1" smtClean="0">
                <a:solidFill>
                  <a:srgbClr val="FFFFFF"/>
                </a:solidFill>
              </a:rPr>
              <a:t>chịu</a:t>
            </a:r>
            <a:r>
              <a:rPr lang="en-US" sz="2400" b="1" dirty="0" smtClean="0">
                <a:solidFill>
                  <a:srgbClr val="FFFFFF"/>
                </a:solidFill>
              </a:rPr>
              <a:t> </a:t>
            </a:r>
            <a:r>
              <a:rPr lang="en-US" sz="2400" b="1" dirty="0" err="1" smtClean="0">
                <a:solidFill>
                  <a:srgbClr val="FFFFFF"/>
                </a:solidFill>
              </a:rPr>
              <a:t>tải</a:t>
            </a:r>
            <a:r>
              <a:rPr lang="en-US" sz="2400" b="1" dirty="0" smtClean="0">
                <a:solidFill>
                  <a:srgbClr val="FFFFFF"/>
                </a:solidFill>
              </a:rPr>
              <a:t> </a:t>
            </a:r>
            <a:r>
              <a:rPr lang="en-US" sz="2400" b="1" dirty="0" err="1" smtClean="0">
                <a:solidFill>
                  <a:srgbClr val="FFFFFF"/>
                </a:solidFill>
              </a:rPr>
              <a:t>trọng</a:t>
            </a:r>
            <a:endParaRPr lang="en-US" sz="2400" b="1" dirty="0">
              <a:solidFill>
                <a:srgbClr val="FFFFFF"/>
              </a:solidFill>
            </a:endParaRPr>
          </a:p>
        </p:txBody>
      </p:sp>
      <p:sp>
        <p:nvSpPr>
          <p:cNvPr id="8" name="Rectangle 14"/>
          <p:cNvSpPr>
            <a:spLocks noChangeArrowheads="1"/>
          </p:cNvSpPr>
          <p:nvPr/>
        </p:nvSpPr>
        <p:spPr bwMode="auto">
          <a:xfrm>
            <a:off x="228600" y="3436621"/>
            <a:ext cx="3370710" cy="601980"/>
          </a:xfrm>
          <a:prstGeom prst="rect">
            <a:avLst/>
          </a:prstGeom>
          <a:noFill/>
          <a:ln w="9525">
            <a:noFill/>
            <a:miter lim="800000"/>
            <a:headEnd/>
            <a:tailEnd/>
          </a:ln>
          <a:effectLst/>
        </p:spPr>
        <p:txBody>
          <a:bodyPr anchor="ctr"/>
          <a:lstStyle/>
          <a:p>
            <a:pPr algn="ctr">
              <a:defRPr/>
            </a:pPr>
            <a:r>
              <a:rPr lang="en-US" sz="2800" b="1" dirty="0" smtClean="0">
                <a:solidFill>
                  <a:srgbClr val="000000"/>
                </a:solidFill>
                <a:effectLst>
                  <a:outerShdw blurRad="38100" dist="38100" dir="2700000" algn="tl">
                    <a:srgbClr val="C0C0C0"/>
                  </a:outerShdw>
                </a:effectLst>
              </a:rPr>
              <a:t>PHÂN LOẠI THEO</a:t>
            </a:r>
            <a:endParaRPr lang="en-US" sz="2800" b="1" dirty="0">
              <a:solidFill>
                <a:srgbClr val="000000"/>
              </a:solidFill>
              <a:effectLst>
                <a:outerShdw blurRad="38100" dist="38100" dir="2700000" algn="tl">
                  <a:srgbClr val="C0C0C0"/>
                </a:outerShdw>
              </a:effectLst>
            </a:endParaRPr>
          </a:p>
        </p:txBody>
      </p:sp>
      <p:sp>
        <p:nvSpPr>
          <p:cNvPr id="9" name="Line 15"/>
          <p:cNvSpPr>
            <a:spLocks noChangeShapeType="1"/>
          </p:cNvSpPr>
          <p:nvPr/>
        </p:nvSpPr>
        <p:spPr bwMode="auto">
          <a:xfrm>
            <a:off x="3502818" y="3737611"/>
            <a:ext cx="1021177" cy="627698"/>
          </a:xfrm>
          <a:prstGeom prst="line">
            <a:avLst/>
          </a:prstGeom>
          <a:noFill/>
          <a:ln w="50800">
            <a:solidFill>
              <a:srgbClr val="0000CC"/>
            </a:solidFill>
            <a:round/>
            <a:headEnd/>
            <a:tailEnd type="stealth" w="lg" len="lg"/>
          </a:ln>
          <a:effectLst/>
        </p:spPr>
        <p:txBody>
          <a:bodyPr/>
          <a:lstStyle/>
          <a:p>
            <a:pPr>
              <a:defRPr/>
            </a:pPr>
            <a:endParaRPr lang="vi-VN">
              <a:cs typeface="+mn-cs"/>
            </a:endParaRPr>
          </a:p>
        </p:txBody>
      </p:sp>
      <p:sp>
        <p:nvSpPr>
          <p:cNvPr id="10" name="Line 16"/>
          <p:cNvSpPr>
            <a:spLocks noChangeShapeType="1"/>
          </p:cNvSpPr>
          <p:nvPr/>
        </p:nvSpPr>
        <p:spPr bwMode="auto">
          <a:xfrm>
            <a:off x="3502819" y="3737610"/>
            <a:ext cx="992982" cy="2053589"/>
          </a:xfrm>
          <a:prstGeom prst="line">
            <a:avLst/>
          </a:prstGeom>
          <a:noFill/>
          <a:ln w="50800">
            <a:solidFill>
              <a:srgbClr val="0000CC"/>
            </a:solidFill>
            <a:round/>
            <a:headEnd/>
            <a:tailEnd type="stealth" w="lg" len="lg"/>
          </a:ln>
          <a:effectLst/>
        </p:spPr>
        <p:txBody>
          <a:bodyPr/>
          <a:lstStyle/>
          <a:p>
            <a:pPr>
              <a:defRPr/>
            </a:pPr>
            <a:endParaRPr lang="vi-VN">
              <a:cs typeface="+mn-cs"/>
            </a:endParaRPr>
          </a:p>
        </p:txBody>
      </p:sp>
      <p:sp>
        <p:nvSpPr>
          <p:cNvPr id="11" name="AutoShape 13"/>
          <p:cNvSpPr>
            <a:spLocks noChangeArrowheads="1"/>
          </p:cNvSpPr>
          <p:nvPr/>
        </p:nvSpPr>
        <p:spPr bwMode="auto">
          <a:xfrm>
            <a:off x="4495800" y="2667000"/>
            <a:ext cx="4248000" cy="805816"/>
          </a:xfrm>
          <a:prstGeom prst="bevel">
            <a:avLst>
              <a:gd name="adj" fmla="val 12500"/>
            </a:avLst>
          </a:prstGeom>
          <a:solidFill>
            <a:srgbClr val="0070C0"/>
          </a:solidFill>
          <a:ln w="9525">
            <a:solidFill>
              <a:srgbClr val="000000"/>
            </a:solidFill>
            <a:miter lim="800000"/>
            <a:headEnd/>
            <a:tailEnd/>
          </a:ln>
        </p:spPr>
        <p:txBody>
          <a:bodyPr wrap="none" anchor="ctr"/>
          <a:lstStyle/>
          <a:p>
            <a:pPr algn="ctr" eaLnBrk="0" hangingPunct="0"/>
            <a:r>
              <a:rPr lang="en-US" sz="2400" b="1" dirty="0" err="1" smtClean="0">
                <a:solidFill>
                  <a:srgbClr val="FFFFFF"/>
                </a:solidFill>
              </a:rPr>
              <a:t>Hình</a:t>
            </a:r>
            <a:r>
              <a:rPr lang="en-US" sz="2400" b="1" dirty="0" smtClean="0">
                <a:solidFill>
                  <a:srgbClr val="FFFFFF"/>
                </a:solidFill>
              </a:rPr>
              <a:t> </a:t>
            </a:r>
            <a:r>
              <a:rPr lang="en-US" sz="2400" b="1" dirty="0" err="1" smtClean="0">
                <a:solidFill>
                  <a:srgbClr val="FFFFFF"/>
                </a:solidFill>
              </a:rPr>
              <a:t>dạng</a:t>
            </a:r>
            <a:r>
              <a:rPr lang="en-US" sz="2400" b="1" dirty="0" smtClean="0">
                <a:solidFill>
                  <a:srgbClr val="FFFFFF"/>
                </a:solidFill>
              </a:rPr>
              <a:t> </a:t>
            </a:r>
            <a:r>
              <a:rPr lang="en-US" sz="2400" b="1" dirty="0" err="1" smtClean="0">
                <a:solidFill>
                  <a:srgbClr val="FFFFFF"/>
                </a:solidFill>
              </a:rPr>
              <a:t>đường</a:t>
            </a:r>
            <a:r>
              <a:rPr lang="en-US" sz="2400" b="1" dirty="0" smtClean="0">
                <a:solidFill>
                  <a:srgbClr val="FFFFFF"/>
                </a:solidFill>
              </a:rPr>
              <a:t> </a:t>
            </a:r>
            <a:r>
              <a:rPr lang="en-US" sz="2400" b="1" dirty="0" err="1" smtClean="0">
                <a:solidFill>
                  <a:srgbClr val="FFFFFF"/>
                </a:solidFill>
              </a:rPr>
              <a:t>tâm</a:t>
            </a:r>
            <a:r>
              <a:rPr lang="en-US" sz="2400" b="1" dirty="0" smtClean="0">
                <a:solidFill>
                  <a:srgbClr val="FFFFFF"/>
                </a:solidFill>
              </a:rPr>
              <a:t> </a:t>
            </a:r>
            <a:r>
              <a:rPr lang="en-US" sz="2400" b="1" dirty="0" err="1" smtClean="0">
                <a:solidFill>
                  <a:srgbClr val="FFFFFF"/>
                </a:solidFill>
              </a:rPr>
              <a:t>trục</a:t>
            </a:r>
            <a:endParaRPr lang="en-US" sz="2400" b="1" dirty="0">
              <a:solidFill>
                <a:srgbClr val="FFFFFF"/>
              </a:solidFill>
            </a:endParaRPr>
          </a:p>
        </p:txBody>
      </p:sp>
      <p:sp>
        <p:nvSpPr>
          <p:cNvPr id="13" name="AutoShape 13"/>
          <p:cNvSpPr>
            <a:spLocks noChangeArrowheads="1"/>
          </p:cNvSpPr>
          <p:nvPr/>
        </p:nvSpPr>
        <p:spPr bwMode="auto">
          <a:xfrm>
            <a:off x="4495801" y="3962400"/>
            <a:ext cx="4248000" cy="805816"/>
          </a:xfrm>
          <a:prstGeom prst="bevel">
            <a:avLst>
              <a:gd name="adj" fmla="val 12500"/>
            </a:avLst>
          </a:prstGeom>
          <a:solidFill>
            <a:srgbClr val="FFFF00"/>
          </a:solidFill>
          <a:ln w="9525">
            <a:solidFill>
              <a:srgbClr val="000000"/>
            </a:solidFill>
            <a:miter lim="800000"/>
            <a:headEnd/>
            <a:tailEnd/>
          </a:ln>
        </p:spPr>
        <p:txBody>
          <a:bodyPr wrap="none" anchor="ctr"/>
          <a:lstStyle/>
          <a:p>
            <a:pPr algn="ctr" eaLnBrk="0" hangingPunct="0"/>
            <a:r>
              <a:rPr lang="en-US" sz="2400" b="1" dirty="0" err="1" smtClean="0"/>
              <a:t>Cấu</a:t>
            </a:r>
            <a:r>
              <a:rPr lang="en-US" sz="2400" b="1" dirty="0" smtClean="0"/>
              <a:t> </a:t>
            </a:r>
            <a:r>
              <a:rPr lang="en-US" sz="2400" b="1" dirty="0" err="1" smtClean="0"/>
              <a:t>tạo</a:t>
            </a:r>
            <a:r>
              <a:rPr lang="en-US" sz="2400" b="1" dirty="0" smtClean="0"/>
              <a:t> </a:t>
            </a:r>
            <a:r>
              <a:rPr lang="en-US" sz="2400" b="1" dirty="0" err="1" smtClean="0"/>
              <a:t>trục</a:t>
            </a:r>
            <a:r>
              <a:rPr lang="en-US" sz="2400" b="1" dirty="0" smtClean="0"/>
              <a:t> </a:t>
            </a:r>
            <a:r>
              <a:rPr lang="en-US" sz="2400" b="1" dirty="0" err="1" smtClean="0"/>
              <a:t>thẳng</a:t>
            </a:r>
            <a:endParaRPr lang="en-US" sz="2400" b="1" dirty="0"/>
          </a:p>
        </p:txBody>
      </p:sp>
      <p:sp>
        <p:nvSpPr>
          <p:cNvPr id="14" name="AutoShape 13"/>
          <p:cNvSpPr>
            <a:spLocks noChangeArrowheads="1"/>
          </p:cNvSpPr>
          <p:nvPr/>
        </p:nvSpPr>
        <p:spPr bwMode="auto">
          <a:xfrm>
            <a:off x="4495801" y="5290184"/>
            <a:ext cx="4248000" cy="805816"/>
          </a:xfrm>
          <a:prstGeom prst="bevel">
            <a:avLst>
              <a:gd name="adj" fmla="val 12500"/>
            </a:avLst>
          </a:prstGeom>
          <a:solidFill>
            <a:srgbClr val="00B0F0"/>
          </a:solidFill>
          <a:ln w="9525">
            <a:solidFill>
              <a:srgbClr val="000000"/>
            </a:solidFill>
            <a:miter lim="800000"/>
            <a:headEnd/>
            <a:tailEnd/>
          </a:ln>
        </p:spPr>
        <p:txBody>
          <a:bodyPr wrap="none" anchor="ctr"/>
          <a:lstStyle/>
          <a:p>
            <a:pPr algn="ctr" eaLnBrk="0" hangingPunct="0"/>
            <a:r>
              <a:rPr lang="en-US" sz="2400" b="1" dirty="0" err="1" smtClean="0"/>
              <a:t>Tiết</a:t>
            </a:r>
            <a:r>
              <a:rPr lang="en-US" sz="2400" b="1" dirty="0" smtClean="0"/>
              <a:t> </a:t>
            </a:r>
            <a:r>
              <a:rPr lang="en-US" sz="2400" b="1" dirty="0" err="1" smtClean="0"/>
              <a:t>diện</a:t>
            </a:r>
            <a:r>
              <a:rPr lang="en-US" sz="2400" b="1" dirty="0" smtClean="0"/>
              <a:t> </a:t>
            </a:r>
            <a:r>
              <a:rPr lang="en-US" sz="2400" b="1" dirty="0" err="1" smtClean="0"/>
              <a:t>trục</a:t>
            </a:r>
            <a:endParaRPr lang="en-US" sz="2400" b="1" dirty="0"/>
          </a:p>
        </p:txBody>
      </p:sp>
      <p:sp>
        <p:nvSpPr>
          <p:cNvPr id="15" name="Line 15"/>
          <p:cNvSpPr>
            <a:spLocks noChangeShapeType="1"/>
          </p:cNvSpPr>
          <p:nvPr/>
        </p:nvSpPr>
        <p:spPr bwMode="auto">
          <a:xfrm flipV="1">
            <a:off x="3502818" y="3069907"/>
            <a:ext cx="992982" cy="667702"/>
          </a:xfrm>
          <a:prstGeom prst="line">
            <a:avLst/>
          </a:prstGeom>
          <a:noFill/>
          <a:ln w="50800">
            <a:solidFill>
              <a:srgbClr val="0000CC"/>
            </a:solidFill>
            <a:round/>
            <a:headEnd/>
            <a:tailEnd type="stealth" w="lg" len="lg"/>
          </a:ln>
          <a:effectLst/>
        </p:spPr>
        <p:txBody>
          <a:bodyPr/>
          <a:lstStyle/>
          <a:p>
            <a:pPr>
              <a:defRPr/>
            </a:pPr>
            <a:endParaRPr lang="vi-VN">
              <a:cs typeface="+mn-cs"/>
            </a:endParaRPr>
          </a:p>
        </p:txBody>
      </p:sp>
      <p:sp>
        <p:nvSpPr>
          <p:cNvPr id="16" name="Line 16"/>
          <p:cNvSpPr>
            <a:spLocks noChangeShapeType="1"/>
          </p:cNvSpPr>
          <p:nvPr/>
        </p:nvSpPr>
        <p:spPr bwMode="auto">
          <a:xfrm flipV="1">
            <a:off x="3502819" y="1806892"/>
            <a:ext cx="1021176" cy="1930718"/>
          </a:xfrm>
          <a:prstGeom prst="line">
            <a:avLst/>
          </a:prstGeom>
          <a:noFill/>
          <a:ln w="50800">
            <a:solidFill>
              <a:srgbClr val="0000CC"/>
            </a:solidFill>
            <a:round/>
            <a:headEnd/>
            <a:tailEnd type="stealth" w="lg" len="lg"/>
          </a:ln>
          <a:effectLst/>
        </p:spPr>
        <p:txBody>
          <a:bodyPr/>
          <a:lstStyle/>
          <a:p>
            <a:pPr>
              <a:defRPr/>
            </a:pPr>
            <a:endParaRPr lang="vi-VN">
              <a:cs typeface="+mn-cs"/>
            </a:endParaRPr>
          </a:p>
        </p:txBody>
      </p:sp>
    </p:spTree>
    <p:extLst>
      <p:ext uri="{BB962C8B-B14F-4D97-AF65-F5344CB8AC3E}">
        <p14:creationId xmlns:p14="http://schemas.microsoft.com/office/powerpoint/2010/main" val="39821416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1"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1000" fill="hold"/>
                                        <p:tgtEl>
                                          <p:spTgt spid="8"/>
                                        </p:tgtEl>
                                        <p:attrNameLst>
                                          <p:attrName>ppt_x</p:attrName>
                                        </p:attrNameLst>
                                      </p:cBhvr>
                                      <p:tavLst>
                                        <p:tav tm="0">
                                          <p:val>
                                            <p:strVal val="#ppt_x"/>
                                          </p:val>
                                        </p:tav>
                                        <p:tav tm="100000">
                                          <p:val>
                                            <p:strVal val="#ppt_x"/>
                                          </p:val>
                                        </p:tav>
                                      </p:tavLst>
                                    </p:anim>
                                    <p:anim calcmode="lin" valueType="num">
                                      <p:cBhvr additive="base">
                                        <p:cTn id="12" dur="1000" fill="hold"/>
                                        <p:tgtEl>
                                          <p:spTgt spid="8"/>
                                        </p:tgtEl>
                                        <p:attrNameLst>
                                          <p:attrName>ppt_y</p:attrName>
                                        </p:attrNameLst>
                                      </p:cBhvr>
                                      <p:tavLst>
                                        <p:tav tm="0">
                                          <p:val>
                                            <p:strVal val="0-#ppt_h/2"/>
                                          </p:val>
                                        </p:tav>
                                        <p:tav tm="100000">
                                          <p:val>
                                            <p:strVal val="#ppt_y"/>
                                          </p:val>
                                        </p:tav>
                                      </p:tavLst>
                                    </p:anim>
                                  </p:childTnLst>
                                </p:cTn>
                              </p:par>
                              <p:par>
                                <p:cTn id="13" presetID="2" presetClass="entr" presetSubtype="1"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1000" fill="hold"/>
                                        <p:tgtEl>
                                          <p:spTgt spid="9"/>
                                        </p:tgtEl>
                                        <p:attrNameLst>
                                          <p:attrName>ppt_x</p:attrName>
                                        </p:attrNameLst>
                                      </p:cBhvr>
                                      <p:tavLst>
                                        <p:tav tm="0">
                                          <p:val>
                                            <p:strVal val="#ppt_x"/>
                                          </p:val>
                                        </p:tav>
                                        <p:tav tm="100000">
                                          <p:val>
                                            <p:strVal val="#ppt_x"/>
                                          </p:val>
                                        </p:tav>
                                      </p:tavLst>
                                    </p:anim>
                                    <p:anim calcmode="lin" valueType="num">
                                      <p:cBhvr additive="base">
                                        <p:cTn id="16" dur="1000" fill="hold"/>
                                        <p:tgtEl>
                                          <p:spTgt spid="9"/>
                                        </p:tgtEl>
                                        <p:attrNameLst>
                                          <p:attrName>ppt_y</p:attrName>
                                        </p:attrNameLst>
                                      </p:cBhvr>
                                      <p:tavLst>
                                        <p:tav tm="0">
                                          <p:val>
                                            <p:strVal val="0-#ppt_h/2"/>
                                          </p:val>
                                        </p:tav>
                                        <p:tav tm="100000">
                                          <p:val>
                                            <p:strVal val="#ppt_y"/>
                                          </p:val>
                                        </p:tav>
                                      </p:tavLst>
                                    </p:anim>
                                  </p:childTnLst>
                                </p:cTn>
                              </p:par>
                              <p:par>
                                <p:cTn id="17" presetID="2" presetClass="entr" presetSubtype="1"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1000" fill="hold"/>
                                        <p:tgtEl>
                                          <p:spTgt spid="10"/>
                                        </p:tgtEl>
                                        <p:attrNameLst>
                                          <p:attrName>ppt_x</p:attrName>
                                        </p:attrNameLst>
                                      </p:cBhvr>
                                      <p:tavLst>
                                        <p:tav tm="0">
                                          <p:val>
                                            <p:strVal val="#ppt_x"/>
                                          </p:val>
                                        </p:tav>
                                        <p:tav tm="100000">
                                          <p:val>
                                            <p:strVal val="#ppt_x"/>
                                          </p:val>
                                        </p:tav>
                                      </p:tavLst>
                                    </p:anim>
                                    <p:anim calcmode="lin" valueType="num">
                                      <p:cBhvr additive="base">
                                        <p:cTn id="20" dur="1000" fill="hold"/>
                                        <p:tgtEl>
                                          <p:spTgt spid="10"/>
                                        </p:tgtEl>
                                        <p:attrNameLst>
                                          <p:attrName>ppt_y</p:attrName>
                                        </p:attrNameLst>
                                      </p:cBhvr>
                                      <p:tavLst>
                                        <p:tav tm="0">
                                          <p:val>
                                            <p:strVal val="0-#ppt_h/2"/>
                                          </p:val>
                                        </p:tav>
                                        <p:tav tm="100000">
                                          <p:val>
                                            <p:strVal val="#ppt_y"/>
                                          </p:val>
                                        </p:tav>
                                      </p:tavLst>
                                    </p:anim>
                                  </p:childTnLst>
                                </p:cTn>
                              </p:par>
                              <p:par>
                                <p:cTn id="21" presetID="8" presetClass="entr" presetSubtype="32"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diamond(out)">
                                      <p:cBhvr>
                                        <p:cTn id="23" dur="1000"/>
                                        <p:tgtEl>
                                          <p:spTgt spid="7"/>
                                        </p:tgtEl>
                                      </p:cBhvr>
                                    </p:animEffect>
                                  </p:childTnLst>
                                </p:cTn>
                              </p:par>
                              <p:par>
                                <p:cTn id="24" presetID="8" presetClass="entr" presetSubtype="32"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diamond(out)">
                                      <p:cBhvr>
                                        <p:cTn id="26" dur="1000"/>
                                        <p:tgtEl>
                                          <p:spTgt spid="11"/>
                                        </p:tgtEl>
                                      </p:cBhvr>
                                    </p:animEffect>
                                  </p:childTnLst>
                                </p:cTn>
                              </p:par>
                              <p:par>
                                <p:cTn id="27" presetID="8" presetClass="entr" presetSubtype="32"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diamond(out)">
                                      <p:cBhvr>
                                        <p:cTn id="29" dur="1000"/>
                                        <p:tgtEl>
                                          <p:spTgt spid="13"/>
                                        </p:tgtEl>
                                      </p:cBhvr>
                                    </p:animEffect>
                                  </p:childTnLst>
                                </p:cTn>
                              </p:par>
                              <p:par>
                                <p:cTn id="30" presetID="8" presetClass="entr" presetSubtype="32" fill="hold" grpId="0" nodeType="with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diamond(out)">
                                      <p:cBhvr>
                                        <p:cTn id="32" dur="1000"/>
                                        <p:tgtEl>
                                          <p:spTgt spid="14"/>
                                        </p:tgtEl>
                                      </p:cBhvr>
                                    </p:animEffect>
                                  </p:childTnLst>
                                </p:cTn>
                              </p:par>
                              <p:par>
                                <p:cTn id="33" presetID="2" presetClass="entr" presetSubtype="1" fill="hold" nodeType="withEffect">
                                  <p:stCondLst>
                                    <p:cond delay="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1000" fill="hold"/>
                                        <p:tgtEl>
                                          <p:spTgt spid="15"/>
                                        </p:tgtEl>
                                        <p:attrNameLst>
                                          <p:attrName>ppt_x</p:attrName>
                                        </p:attrNameLst>
                                      </p:cBhvr>
                                      <p:tavLst>
                                        <p:tav tm="0">
                                          <p:val>
                                            <p:strVal val="#ppt_x"/>
                                          </p:val>
                                        </p:tav>
                                        <p:tav tm="100000">
                                          <p:val>
                                            <p:strVal val="#ppt_x"/>
                                          </p:val>
                                        </p:tav>
                                      </p:tavLst>
                                    </p:anim>
                                    <p:anim calcmode="lin" valueType="num">
                                      <p:cBhvr additive="base">
                                        <p:cTn id="36" dur="1000" fill="hold"/>
                                        <p:tgtEl>
                                          <p:spTgt spid="15"/>
                                        </p:tgtEl>
                                        <p:attrNameLst>
                                          <p:attrName>ppt_y</p:attrName>
                                        </p:attrNameLst>
                                      </p:cBhvr>
                                      <p:tavLst>
                                        <p:tav tm="0">
                                          <p:val>
                                            <p:strVal val="0-#ppt_h/2"/>
                                          </p:val>
                                        </p:tav>
                                        <p:tav tm="100000">
                                          <p:val>
                                            <p:strVal val="#ppt_y"/>
                                          </p:val>
                                        </p:tav>
                                      </p:tavLst>
                                    </p:anim>
                                  </p:childTnLst>
                                </p:cTn>
                              </p:par>
                              <p:par>
                                <p:cTn id="37" presetID="2" presetClass="entr" presetSubtype="1" fill="hold" nodeType="withEffect">
                                  <p:stCondLst>
                                    <p:cond delay="0"/>
                                  </p:stCondLst>
                                  <p:childTnLst>
                                    <p:set>
                                      <p:cBhvr>
                                        <p:cTn id="38" dur="1" fill="hold">
                                          <p:stCondLst>
                                            <p:cond delay="0"/>
                                          </p:stCondLst>
                                        </p:cTn>
                                        <p:tgtEl>
                                          <p:spTgt spid="16"/>
                                        </p:tgtEl>
                                        <p:attrNameLst>
                                          <p:attrName>style.visibility</p:attrName>
                                        </p:attrNameLst>
                                      </p:cBhvr>
                                      <p:to>
                                        <p:strVal val="visible"/>
                                      </p:to>
                                    </p:set>
                                    <p:anim calcmode="lin" valueType="num">
                                      <p:cBhvr additive="base">
                                        <p:cTn id="39" dur="1000" fill="hold"/>
                                        <p:tgtEl>
                                          <p:spTgt spid="16"/>
                                        </p:tgtEl>
                                        <p:attrNameLst>
                                          <p:attrName>ppt_x</p:attrName>
                                        </p:attrNameLst>
                                      </p:cBhvr>
                                      <p:tavLst>
                                        <p:tav tm="0">
                                          <p:val>
                                            <p:strVal val="#ppt_x"/>
                                          </p:val>
                                        </p:tav>
                                        <p:tav tm="100000">
                                          <p:val>
                                            <p:strVal val="#ppt_x"/>
                                          </p:val>
                                        </p:tav>
                                      </p:tavLst>
                                    </p:anim>
                                    <p:anim calcmode="lin" valueType="num">
                                      <p:cBhvr additive="base">
                                        <p:cTn id="40" dur="1000" fill="hold"/>
                                        <p:tgtEl>
                                          <p:spTgt spid="1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7" grpId="0" animBg="1"/>
      <p:bldP spid="8" grpId="0"/>
      <p:bldP spid="11" grpId="0" animBg="1"/>
      <p:bldP spid="13" grpId="0" animBg="1"/>
      <p:bldP spid="1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28600" y="253425"/>
            <a:ext cx="4523995" cy="584775"/>
          </a:xfrm>
          <a:prstGeom prst="rect">
            <a:avLst/>
          </a:prstGeom>
        </p:spPr>
        <p:txBody>
          <a:bodyPr wrap="none">
            <a:spAutoFit/>
          </a:bodyPr>
          <a:lstStyle/>
          <a:p>
            <a:pPr marL="571500" lvl="0" indent="-571500" fontAlgn="base">
              <a:buFont typeface="+mj-lt"/>
              <a:buAutoNum type="romanUcPeriod"/>
            </a:pPr>
            <a:r>
              <a:rPr lang="en-US" sz="3200" b="1" cap="all" dirty="0" err="1" smtClean="0">
                <a:solidFill>
                  <a:srgbClr val="FF0000"/>
                </a:solidFill>
                <a:effectLst>
                  <a:glow>
                    <a:srgbClr val="000000"/>
                  </a:glow>
                  <a:outerShdw sx="0" sy="0">
                    <a:srgbClr val="000000"/>
                  </a:outerShdw>
                  <a:reflection stA="0" endPos="0" fadeDir="0" sx="0" sy="0"/>
                </a:effectLst>
              </a:rPr>
              <a:t>Khái</a:t>
            </a:r>
            <a:r>
              <a:rPr lang="en-US" sz="3200" b="1" cap="all" dirty="0" smtClean="0">
                <a:solidFill>
                  <a:srgbClr val="FF0000"/>
                </a:solidFill>
                <a:effectLst>
                  <a:glow>
                    <a:srgbClr val="000000"/>
                  </a:glow>
                  <a:outerShdw sx="0" sy="0">
                    <a:srgbClr val="000000"/>
                  </a:outerShdw>
                  <a:reflection stA="0" endPos="0" fadeDir="0" sx="0" sy="0"/>
                </a:effectLst>
              </a:rPr>
              <a:t> </a:t>
            </a:r>
            <a:r>
              <a:rPr lang="en-US" sz="3200" b="1" cap="all" dirty="0" err="1" smtClean="0">
                <a:solidFill>
                  <a:srgbClr val="FF0000"/>
                </a:solidFill>
                <a:effectLst>
                  <a:glow>
                    <a:srgbClr val="000000"/>
                  </a:glow>
                  <a:outerShdw sx="0" sy="0">
                    <a:srgbClr val="000000"/>
                  </a:outerShdw>
                  <a:reflection stA="0" endPos="0" fadeDir="0" sx="0" sy="0"/>
                </a:effectLst>
              </a:rPr>
              <a:t>niệm</a:t>
            </a:r>
            <a:r>
              <a:rPr lang="en-US" sz="3200" b="1" cap="all" dirty="0" smtClean="0">
                <a:solidFill>
                  <a:srgbClr val="FF0000"/>
                </a:solidFill>
                <a:effectLst>
                  <a:glow>
                    <a:srgbClr val="000000"/>
                  </a:glow>
                  <a:outerShdw sx="0" sy="0">
                    <a:srgbClr val="000000"/>
                  </a:outerShdw>
                  <a:reflection stA="0" endPos="0" fadeDir="0" sx="0" sy="0"/>
                </a:effectLst>
              </a:rPr>
              <a:t> </a:t>
            </a:r>
            <a:r>
              <a:rPr lang="en-US" sz="3200" b="1" cap="all" dirty="0" err="1" smtClean="0">
                <a:solidFill>
                  <a:srgbClr val="FF0000"/>
                </a:solidFill>
                <a:effectLst>
                  <a:glow>
                    <a:srgbClr val="000000"/>
                  </a:glow>
                  <a:outerShdw sx="0" sy="0">
                    <a:srgbClr val="000000"/>
                  </a:outerShdw>
                  <a:reflection stA="0" endPos="0" fadeDir="0" sx="0" sy="0"/>
                </a:effectLst>
              </a:rPr>
              <a:t>chung</a:t>
            </a:r>
            <a:endParaRPr lang="en-US" sz="3200" b="1" cap="all" dirty="0">
              <a:solidFill>
                <a:srgbClr val="FF0000"/>
              </a:solidFill>
              <a:effectLst>
                <a:glow>
                  <a:srgbClr val="000000"/>
                </a:glow>
                <a:outerShdw sx="0" sy="0">
                  <a:srgbClr val="000000"/>
                </a:outerShdw>
                <a:reflection stA="0" endPos="0" fadeDir="0" sx="0" sy="0"/>
              </a:effectLst>
            </a:endParaRPr>
          </a:p>
        </p:txBody>
      </p:sp>
      <p:sp>
        <p:nvSpPr>
          <p:cNvPr id="12" name="TextBox 11"/>
          <p:cNvSpPr txBox="1"/>
          <p:nvPr/>
        </p:nvSpPr>
        <p:spPr>
          <a:xfrm>
            <a:off x="457200" y="990600"/>
            <a:ext cx="6336704" cy="523220"/>
          </a:xfrm>
          <a:prstGeom prst="rect">
            <a:avLst/>
          </a:prstGeom>
          <a:noFill/>
        </p:spPr>
        <p:txBody>
          <a:bodyPr wrap="square" rtlCol="0">
            <a:spAutoFit/>
          </a:bodyPr>
          <a:lstStyle/>
          <a:p>
            <a:pPr marL="514350" lvl="0" indent="-514350">
              <a:buFont typeface="+mj-lt"/>
              <a:buAutoNum type="arabicPeriod" startAt="2"/>
            </a:pPr>
            <a:r>
              <a:rPr lang="en-US" sz="2800" b="1" dirty="0" err="1" smtClean="0">
                <a:solidFill>
                  <a:srgbClr val="0000FF"/>
                </a:solidFill>
                <a:effectLst>
                  <a:glow>
                    <a:srgbClr val="000000"/>
                  </a:glow>
                  <a:outerShdw sx="0" sy="0">
                    <a:srgbClr val="000000"/>
                  </a:outerShdw>
                  <a:reflection stA="0" endPos="0" fadeDir="0" sx="0" sy="0"/>
                </a:effectLst>
              </a:rPr>
              <a:t>Phân</a:t>
            </a:r>
            <a:r>
              <a:rPr lang="en-US" sz="2800" b="1" dirty="0" smtClean="0">
                <a:solidFill>
                  <a:srgbClr val="0000FF"/>
                </a:solidFill>
                <a:effectLst>
                  <a:glow>
                    <a:srgbClr val="000000"/>
                  </a:glow>
                  <a:outerShdw sx="0" sy="0">
                    <a:srgbClr val="000000"/>
                  </a:outerShdw>
                  <a:reflection stA="0" endPos="0" fadeDir="0" sx="0" sy="0"/>
                </a:effectLst>
              </a:rPr>
              <a:t> </a:t>
            </a:r>
            <a:r>
              <a:rPr lang="en-US" sz="2800" b="1" dirty="0" err="1" smtClean="0">
                <a:solidFill>
                  <a:srgbClr val="0000FF"/>
                </a:solidFill>
                <a:effectLst>
                  <a:glow>
                    <a:srgbClr val="000000"/>
                  </a:glow>
                  <a:outerShdw sx="0" sy="0">
                    <a:srgbClr val="000000"/>
                  </a:outerShdw>
                  <a:reflection stA="0" endPos="0" fadeDir="0" sx="0" sy="0"/>
                </a:effectLst>
              </a:rPr>
              <a:t>loại</a:t>
            </a:r>
            <a:endParaRPr lang="en-US" sz="2800" b="1" dirty="0">
              <a:solidFill>
                <a:srgbClr val="0000FF"/>
              </a:solidFill>
              <a:effectLst>
                <a:glow>
                  <a:srgbClr val="000000"/>
                </a:glow>
                <a:outerShdw sx="0" sy="0">
                  <a:srgbClr val="000000"/>
                </a:outerShdw>
                <a:reflection stA="0" endPos="0" fadeDir="0" sx="0" sy="0"/>
              </a:effectLst>
            </a:endParaRPr>
          </a:p>
        </p:txBody>
      </p:sp>
      <p:sp>
        <p:nvSpPr>
          <p:cNvPr id="7" name="AutoShape 13"/>
          <p:cNvSpPr>
            <a:spLocks noChangeArrowheads="1"/>
          </p:cNvSpPr>
          <p:nvPr/>
        </p:nvSpPr>
        <p:spPr bwMode="auto">
          <a:xfrm>
            <a:off x="2743200" y="1449068"/>
            <a:ext cx="4500000" cy="805816"/>
          </a:xfrm>
          <a:prstGeom prst="bevel">
            <a:avLst>
              <a:gd name="adj" fmla="val 12500"/>
            </a:avLst>
          </a:prstGeom>
          <a:solidFill>
            <a:srgbClr val="0000FF"/>
          </a:solidFill>
          <a:ln w="9525">
            <a:solidFill>
              <a:srgbClr val="000000"/>
            </a:solidFill>
            <a:miter lim="800000"/>
            <a:headEnd/>
            <a:tailEnd/>
          </a:ln>
        </p:spPr>
        <p:txBody>
          <a:bodyPr wrap="none" anchor="ctr"/>
          <a:lstStyle/>
          <a:p>
            <a:pPr algn="ctr" eaLnBrk="0" hangingPunct="0"/>
            <a:r>
              <a:rPr lang="en-US" sz="2800" b="1" dirty="0" err="1" smtClean="0">
                <a:solidFill>
                  <a:srgbClr val="FFFFFF"/>
                </a:solidFill>
              </a:rPr>
              <a:t>Đặc</a:t>
            </a:r>
            <a:r>
              <a:rPr lang="en-US" sz="2800" b="1" dirty="0" smtClean="0">
                <a:solidFill>
                  <a:srgbClr val="FFFFFF"/>
                </a:solidFill>
              </a:rPr>
              <a:t> </a:t>
            </a:r>
            <a:r>
              <a:rPr lang="en-US" sz="2800" b="1" dirty="0" err="1" smtClean="0">
                <a:solidFill>
                  <a:srgbClr val="FFFFFF"/>
                </a:solidFill>
              </a:rPr>
              <a:t>điểm</a:t>
            </a:r>
            <a:r>
              <a:rPr lang="en-US" sz="2800" b="1" dirty="0" smtClean="0">
                <a:solidFill>
                  <a:srgbClr val="FFFFFF"/>
                </a:solidFill>
              </a:rPr>
              <a:t> </a:t>
            </a:r>
            <a:r>
              <a:rPr lang="en-US" sz="2800" b="1" dirty="0" err="1" smtClean="0">
                <a:solidFill>
                  <a:srgbClr val="FFFFFF"/>
                </a:solidFill>
              </a:rPr>
              <a:t>chịu</a:t>
            </a:r>
            <a:r>
              <a:rPr lang="en-US" sz="2800" b="1" dirty="0" smtClean="0">
                <a:solidFill>
                  <a:srgbClr val="FFFFFF"/>
                </a:solidFill>
              </a:rPr>
              <a:t> </a:t>
            </a:r>
            <a:r>
              <a:rPr lang="en-US" sz="2800" b="1" dirty="0" err="1" smtClean="0">
                <a:solidFill>
                  <a:srgbClr val="FFFFFF"/>
                </a:solidFill>
              </a:rPr>
              <a:t>tải</a:t>
            </a:r>
            <a:r>
              <a:rPr lang="en-US" sz="2800" b="1" dirty="0" smtClean="0">
                <a:solidFill>
                  <a:srgbClr val="FFFFFF"/>
                </a:solidFill>
              </a:rPr>
              <a:t> </a:t>
            </a:r>
            <a:r>
              <a:rPr lang="en-US" sz="2800" b="1" dirty="0" err="1" smtClean="0">
                <a:solidFill>
                  <a:srgbClr val="FFFFFF"/>
                </a:solidFill>
              </a:rPr>
              <a:t>trọng</a:t>
            </a:r>
            <a:endParaRPr lang="en-US" sz="2800" b="1" dirty="0">
              <a:solidFill>
                <a:srgbClr val="FFFFFF"/>
              </a:solidFill>
            </a:endParaRPr>
          </a:p>
        </p:txBody>
      </p:sp>
      <p:sp>
        <p:nvSpPr>
          <p:cNvPr id="16" name="Line 16"/>
          <p:cNvSpPr>
            <a:spLocks noChangeShapeType="1"/>
          </p:cNvSpPr>
          <p:nvPr/>
        </p:nvSpPr>
        <p:spPr bwMode="auto">
          <a:xfrm flipH="1">
            <a:off x="2438400" y="2254884"/>
            <a:ext cx="2554800" cy="1054100"/>
          </a:xfrm>
          <a:prstGeom prst="line">
            <a:avLst/>
          </a:prstGeom>
          <a:noFill/>
          <a:ln w="50800">
            <a:solidFill>
              <a:srgbClr val="0000CC"/>
            </a:solidFill>
            <a:round/>
            <a:headEnd/>
            <a:tailEnd type="stealth" w="lg" len="lg"/>
          </a:ln>
          <a:effectLst/>
        </p:spPr>
        <p:txBody>
          <a:bodyPr/>
          <a:lstStyle/>
          <a:p>
            <a:pPr>
              <a:defRPr/>
            </a:pPr>
            <a:endParaRPr lang="vi-VN">
              <a:cs typeface="+mn-cs"/>
            </a:endParaRPr>
          </a:p>
        </p:txBody>
      </p:sp>
      <p:sp>
        <p:nvSpPr>
          <p:cNvPr id="17" name="AutoShape 13"/>
          <p:cNvSpPr>
            <a:spLocks noChangeArrowheads="1"/>
          </p:cNvSpPr>
          <p:nvPr/>
        </p:nvSpPr>
        <p:spPr bwMode="auto">
          <a:xfrm>
            <a:off x="1143000" y="3308984"/>
            <a:ext cx="2590800" cy="805816"/>
          </a:xfrm>
          <a:prstGeom prst="bevel">
            <a:avLst>
              <a:gd name="adj" fmla="val 12500"/>
            </a:avLst>
          </a:prstGeom>
          <a:solidFill>
            <a:srgbClr val="FFFF00"/>
          </a:solidFill>
          <a:ln w="9525">
            <a:solidFill>
              <a:srgbClr val="000000"/>
            </a:solidFill>
            <a:miter lim="800000"/>
            <a:headEnd/>
            <a:tailEnd/>
          </a:ln>
        </p:spPr>
        <p:txBody>
          <a:bodyPr wrap="none" anchor="ctr"/>
          <a:lstStyle/>
          <a:p>
            <a:pPr algn="ctr" eaLnBrk="0" hangingPunct="0"/>
            <a:r>
              <a:rPr lang="en-US" sz="2800" b="1" dirty="0" err="1" smtClean="0"/>
              <a:t>Trục</a:t>
            </a:r>
            <a:r>
              <a:rPr lang="en-US" sz="2800" b="1" dirty="0" smtClean="0"/>
              <a:t> </a:t>
            </a:r>
            <a:r>
              <a:rPr lang="en-US" sz="2800" b="1" dirty="0" err="1" smtClean="0"/>
              <a:t>truyền</a:t>
            </a:r>
            <a:endParaRPr lang="en-US" sz="2800" b="1" dirty="0"/>
          </a:p>
        </p:txBody>
      </p:sp>
      <p:sp>
        <p:nvSpPr>
          <p:cNvPr id="18" name="AutoShape 13"/>
          <p:cNvSpPr>
            <a:spLocks noChangeArrowheads="1"/>
          </p:cNvSpPr>
          <p:nvPr/>
        </p:nvSpPr>
        <p:spPr bwMode="auto">
          <a:xfrm>
            <a:off x="5943600" y="3277868"/>
            <a:ext cx="2590800" cy="805816"/>
          </a:xfrm>
          <a:prstGeom prst="bevel">
            <a:avLst>
              <a:gd name="adj" fmla="val 12500"/>
            </a:avLst>
          </a:prstGeom>
          <a:solidFill>
            <a:srgbClr val="FF0000"/>
          </a:solidFill>
          <a:ln w="9525">
            <a:solidFill>
              <a:srgbClr val="000000"/>
            </a:solidFill>
            <a:miter lim="800000"/>
            <a:headEnd/>
            <a:tailEnd/>
          </a:ln>
        </p:spPr>
        <p:txBody>
          <a:bodyPr wrap="none" anchor="ctr"/>
          <a:lstStyle/>
          <a:p>
            <a:pPr algn="ctr" eaLnBrk="0" hangingPunct="0"/>
            <a:r>
              <a:rPr lang="en-US" sz="2800" b="1" dirty="0" err="1" smtClean="0">
                <a:solidFill>
                  <a:schemeClr val="bg1"/>
                </a:solidFill>
              </a:rPr>
              <a:t>Trục</a:t>
            </a:r>
            <a:r>
              <a:rPr lang="en-US" sz="2800" b="1" dirty="0" smtClean="0">
                <a:solidFill>
                  <a:schemeClr val="bg1"/>
                </a:solidFill>
              </a:rPr>
              <a:t> </a:t>
            </a:r>
            <a:r>
              <a:rPr lang="en-US" sz="2800" b="1" dirty="0" err="1" smtClean="0">
                <a:solidFill>
                  <a:schemeClr val="bg1"/>
                </a:solidFill>
              </a:rPr>
              <a:t>tâm</a:t>
            </a:r>
            <a:endParaRPr lang="en-US" sz="2800" b="1" dirty="0">
              <a:solidFill>
                <a:schemeClr val="bg1"/>
              </a:solidFill>
            </a:endParaRPr>
          </a:p>
        </p:txBody>
      </p:sp>
      <p:sp>
        <p:nvSpPr>
          <p:cNvPr id="2" name="TextBox 1"/>
          <p:cNvSpPr txBox="1"/>
          <p:nvPr/>
        </p:nvSpPr>
        <p:spPr>
          <a:xfrm>
            <a:off x="457200" y="4634975"/>
            <a:ext cx="3162300" cy="907941"/>
          </a:xfrm>
          <a:prstGeom prst="rect">
            <a:avLst/>
          </a:prstGeom>
          <a:noFill/>
        </p:spPr>
        <p:txBody>
          <a:bodyPr wrap="square" rtlCol="0">
            <a:spAutoFit/>
          </a:bodyPr>
          <a:lstStyle/>
          <a:p>
            <a:pPr marL="342900" indent="-342900">
              <a:spcAft>
                <a:spcPts val="600"/>
              </a:spcAft>
              <a:buClr>
                <a:srgbClr val="FF0000"/>
              </a:buClr>
              <a:buFont typeface="Wingdings" pitchFamily="2" charset="2"/>
              <a:buChar char="Ø"/>
            </a:pPr>
            <a:r>
              <a:rPr lang="en-US" sz="2400" dirty="0" err="1" smtClean="0"/>
              <a:t>Trục</a:t>
            </a:r>
            <a:r>
              <a:rPr lang="en-US" sz="2400" dirty="0" smtClean="0"/>
              <a:t> </a:t>
            </a:r>
            <a:r>
              <a:rPr lang="en-US" sz="2400" dirty="0" err="1" smtClean="0"/>
              <a:t>truyền</a:t>
            </a:r>
            <a:r>
              <a:rPr lang="en-US" sz="2400" dirty="0" smtClean="0"/>
              <a:t> </a:t>
            </a:r>
            <a:r>
              <a:rPr lang="en-US" sz="2400" dirty="0" err="1" smtClean="0"/>
              <a:t>động</a:t>
            </a:r>
            <a:endParaRPr lang="en-US" sz="2400" dirty="0" smtClean="0"/>
          </a:p>
          <a:p>
            <a:pPr marL="342900" indent="-342900">
              <a:spcAft>
                <a:spcPts val="600"/>
              </a:spcAft>
              <a:buClr>
                <a:srgbClr val="FF0000"/>
              </a:buClr>
              <a:buFont typeface="Wingdings" pitchFamily="2" charset="2"/>
              <a:buChar char="Ø"/>
            </a:pPr>
            <a:r>
              <a:rPr lang="en-US" sz="2400" dirty="0" err="1" smtClean="0"/>
              <a:t>Trục</a:t>
            </a:r>
            <a:r>
              <a:rPr lang="en-US" sz="2400" dirty="0" smtClean="0"/>
              <a:t> </a:t>
            </a:r>
            <a:r>
              <a:rPr lang="en-US" sz="2400" dirty="0" err="1" smtClean="0"/>
              <a:t>chính</a:t>
            </a:r>
            <a:endParaRPr lang="en-US" sz="2400" dirty="0"/>
          </a:p>
        </p:txBody>
      </p:sp>
      <p:sp>
        <p:nvSpPr>
          <p:cNvPr id="20" name="TextBox 19"/>
          <p:cNvSpPr txBox="1"/>
          <p:nvPr/>
        </p:nvSpPr>
        <p:spPr>
          <a:xfrm>
            <a:off x="5562600" y="4652697"/>
            <a:ext cx="3575573" cy="907941"/>
          </a:xfrm>
          <a:prstGeom prst="rect">
            <a:avLst/>
          </a:prstGeom>
          <a:noFill/>
        </p:spPr>
        <p:txBody>
          <a:bodyPr wrap="square" rtlCol="0">
            <a:spAutoFit/>
          </a:bodyPr>
          <a:lstStyle/>
          <a:p>
            <a:pPr marL="342900" indent="-342900">
              <a:spcAft>
                <a:spcPts val="600"/>
              </a:spcAft>
              <a:buClr>
                <a:srgbClr val="FF0000"/>
              </a:buClr>
              <a:buFont typeface="Wingdings" pitchFamily="2" charset="2"/>
              <a:buChar char="Ø"/>
            </a:pPr>
            <a:r>
              <a:rPr lang="en-US" sz="2400" err="1" smtClean="0"/>
              <a:t>Trục</a:t>
            </a:r>
            <a:r>
              <a:rPr lang="en-US" sz="2400" smtClean="0"/>
              <a:t> tâm không </a:t>
            </a:r>
            <a:r>
              <a:rPr lang="en-US" sz="2400" dirty="0" smtClean="0"/>
              <a:t>quay</a:t>
            </a:r>
          </a:p>
          <a:p>
            <a:pPr marL="342900" indent="-342900">
              <a:spcAft>
                <a:spcPts val="600"/>
              </a:spcAft>
              <a:buClr>
                <a:srgbClr val="FF0000"/>
              </a:buClr>
              <a:buFont typeface="Wingdings" pitchFamily="2" charset="2"/>
              <a:buChar char="Ø"/>
            </a:pPr>
            <a:r>
              <a:rPr lang="en-US" sz="2400" err="1" smtClean="0"/>
              <a:t>Trục</a:t>
            </a:r>
            <a:r>
              <a:rPr lang="en-US" sz="2400" smtClean="0"/>
              <a:t> tâm quay</a:t>
            </a:r>
            <a:endParaRPr lang="en-US" sz="2400" dirty="0"/>
          </a:p>
        </p:txBody>
      </p:sp>
      <p:sp>
        <p:nvSpPr>
          <p:cNvPr id="21" name="Line 16"/>
          <p:cNvSpPr>
            <a:spLocks noChangeShapeType="1"/>
          </p:cNvSpPr>
          <p:nvPr/>
        </p:nvSpPr>
        <p:spPr bwMode="auto">
          <a:xfrm>
            <a:off x="4993200" y="2254884"/>
            <a:ext cx="2250000" cy="1022984"/>
          </a:xfrm>
          <a:prstGeom prst="line">
            <a:avLst/>
          </a:prstGeom>
          <a:noFill/>
          <a:ln w="50800">
            <a:solidFill>
              <a:srgbClr val="0000CC"/>
            </a:solidFill>
            <a:round/>
            <a:headEnd/>
            <a:tailEnd type="stealth" w="lg" len="lg"/>
          </a:ln>
          <a:effectLst/>
        </p:spPr>
        <p:txBody>
          <a:bodyPr/>
          <a:lstStyle/>
          <a:p>
            <a:pPr>
              <a:defRPr/>
            </a:pPr>
            <a:endParaRPr lang="vi-VN">
              <a:cs typeface="+mn-cs"/>
            </a:endParaRPr>
          </a:p>
        </p:txBody>
      </p:sp>
      <p:pic>
        <p:nvPicPr>
          <p:cNvPr id="6" name="Picture 5"/>
          <p:cNvPicPr>
            <a:picLocks noChangeAspect="1"/>
          </p:cNvPicPr>
          <p:nvPr/>
        </p:nvPicPr>
        <p:blipFill>
          <a:blip r:embed="rId3"/>
          <a:stretch>
            <a:fillRect/>
          </a:stretch>
        </p:blipFill>
        <p:spPr>
          <a:xfrm>
            <a:off x="5147343" y="4394734"/>
            <a:ext cx="3781425" cy="2228850"/>
          </a:xfrm>
          <a:prstGeom prst="rect">
            <a:avLst/>
          </a:prstGeom>
        </p:spPr>
      </p:pic>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147343" y="4326416"/>
            <a:ext cx="3675602" cy="2425210"/>
          </a:xfrm>
          <a:prstGeom prst="rect">
            <a:avLst/>
          </a:prstGeom>
        </p:spPr>
      </p:pic>
      <p:pic>
        <p:nvPicPr>
          <p:cNvPr id="3" name="Picture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020276" y="2179626"/>
            <a:ext cx="6096000" cy="4572000"/>
          </a:xfrm>
          <a:prstGeom prst="rect">
            <a:avLst/>
          </a:prstGeom>
        </p:spPr>
      </p:pic>
    </p:spTree>
    <p:extLst>
      <p:ext uri="{BB962C8B-B14F-4D97-AF65-F5344CB8AC3E}">
        <p14:creationId xmlns:p14="http://schemas.microsoft.com/office/powerpoint/2010/main" val="30997550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additive="base">
                                        <p:cTn id="12" dur="500" fill="hold"/>
                                        <p:tgtEl>
                                          <p:spTgt spid="16"/>
                                        </p:tgtEl>
                                        <p:attrNameLst>
                                          <p:attrName>ppt_x</p:attrName>
                                        </p:attrNameLst>
                                      </p:cBhvr>
                                      <p:tavLst>
                                        <p:tav tm="0">
                                          <p:val>
                                            <p:strVal val="#ppt_x"/>
                                          </p:val>
                                        </p:tav>
                                        <p:tav tm="100000">
                                          <p:val>
                                            <p:strVal val="#ppt_x"/>
                                          </p:val>
                                        </p:tav>
                                      </p:tavLst>
                                    </p:anim>
                                    <p:anim calcmode="lin" valueType="num">
                                      <p:cBhvr additive="base">
                                        <p:cTn id="13" dur="500" fill="hold"/>
                                        <p:tgtEl>
                                          <p:spTgt spid="16"/>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17"/>
                                        </p:tgtEl>
                                        <p:attrNameLst>
                                          <p:attrName>style.visibility</p:attrName>
                                        </p:attrNameLst>
                                      </p:cBhvr>
                                      <p:to>
                                        <p:strVal val="visible"/>
                                      </p:to>
                                    </p:set>
                                    <p:anim calcmode="lin" valueType="num">
                                      <p:cBhvr additive="base">
                                        <p:cTn id="16" dur="500" fill="hold"/>
                                        <p:tgtEl>
                                          <p:spTgt spid="17"/>
                                        </p:tgtEl>
                                        <p:attrNameLst>
                                          <p:attrName>ppt_x</p:attrName>
                                        </p:attrNameLst>
                                      </p:cBhvr>
                                      <p:tavLst>
                                        <p:tav tm="0">
                                          <p:val>
                                            <p:strVal val="#ppt_x"/>
                                          </p:val>
                                        </p:tav>
                                        <p:tav tm="100000">
                                          <p:val>
                                            <p:strVal val="#ppt_x"/>
                                          </p:val>
                                        </p:tav>
                                      </p:tavLst>
                                    </p:anim>
                                    <p:anim calcmode="lin" valueType="num">
                                      <p:cBhvr additive="base">
                                        <p:cTn id="17"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wipe(down)">
                                      <p:cBhvr>
                                        <p:cTn id="22" dur="500"/>
                                        <p:tgtEl>
                                          <p:spTgt spid="21"/>
                                        </p:tgtEl>
                                      </p:cBhvr>
                                    </p:animEffect>
                                  </p:childTnLst>
                                </p:cTn>
                              </p:par>
                              <p:par>
                                <p:cTn id="23" presetID="22" presetClass="entr" presetSubtype="4" fill="hold" grpId="0" nodeType="with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wipe(down)">
                                      <p:cBhvr>
                                        <p:cTn id="25" dur="500"/>
                                        <p:tgtEl>
                                          <p:spTgt spid="18"/>
                                        </p:tgtEl>
                                      </p:cBhvr>
                                    </p:animEffect>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2"/>
                                        </p:tgtEl>
                                        <p:attrNameLst>
                                          <p:attrName>style.visibility</p:attrName>
                                        </p:attrNameLst>
                                      </p:cBhvr>
                                      <p:to>
                                        <p:strVal val="visible"/>
                                      </p:to>
                                    </p:set>
                                    <p:animEffect transition="in" filter="fade">
                                      <p:cBhvr>
                                        <p:cTn id="30" dur="1000"/>
                                        <p:tgtEl>
                                          <p:spTgt spid="2"/>
                                        </p:tgtEl>
                                      </p:cBhvr>
                                    </p:animEffect>
                                    <p:anim calcmode="lin" valueType="num">
                                      <p:cBhvr>
                                        <p:cTn id="31" dur="1000" fill="hold"/>
                                        <p:tgtEl>
                                          <p:spTgt spid="2"/>
                                        </p:tgtEl>
                                        <p:attrNameLst>
                                          <p:attrName>ppt_x</p:attrName>
                                        </p:attrNameLst>
                                      </p:cBhvr>
                                      <p:tavLst>
                                        <p:tav tm="0">
                                          <p:val>
                                            <p:strVal val="#ppt_x"/>
                                          </p:val>
                                        </p:tav>
                                        <p:tav tm="100000">
                                          <p:val>
                                            <p:strVal val="#ppt_x"/>
                                          </p:val>
                                        </p:tav>
                                      </p:tavLst>
                                    </p:anim>
                                    <p:anim calcmode="lin" valueType="num">
                                      <p:cBhvr>
                                        <p:cTn id="32"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gtEl>
                                        <p:attrNameLst>
                                          <p:attrName>style.visibility</p:attrName>
                                        </p:attrNameLst>
                                      </p:cBhvr>
                                      <p:to>
                                        <p:strVal val="visible"/>
                                      </p:to>
                                    </p:set>
                                    <p:anim calcmode="lin" valueType="num">
                                      <p:cBhvr additive="base">
                                        <p:cTn id="37" dur="500" fill="hold"/>
                                        <p:tgtEl>
                                          <p:spTgt spid="3"/>
                                        </p:tgtEl>
                                        <p:attrNameLst>
                                          <p:attrName>ppt_x</p:attrName>
                                        </p:attrNameLst>
                                      </p:cBhvr>
                                      <p:tavLst>
                                        <p:tav tm="0">
                                          <p:val>
                                            <p:strVal val="#ppt_x"/>
                                          </p:val>
                                        </p:tav>
                                        <p:tav tm="100000">
                                          <p:val>
                                            <p:strVal val="#ppt_x"/>
                                          </p:val>
                                        </p:tav>
                                      </p:tavLst>
                                    </p:anim>
                                    <p:anim calcmode="lin" valueType="num">
                                      <p:cBhvr additive="base">
                                        <p:cTn id="3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xit" presetSubtype="4" fill="hold" nodeType="clickEffect">
                                  <p:stCondLst>
                                    <p:cond delay="0"/>
                                  </p:stCondLst>
                                  <p:childTnLst>
                                    <p:anim calcmode="lin" valueType="num">
                                      <p:cBhvr additive="base">
                                        <p:cTn id="42" dur="500"/>
                                        <p:tgtEl>
                                          <p:spTgt spid="3"/>
                                        </p:tgtEl>
                                        <p:attrNameLst>
                                          <p:attrName>ppt_x</p:attrName>
                                        </p:attrNameLst>
                                      </p:cBhvr>
                                      <p:tavLst>
                                        <p:tav tm="0">
                                          <p:val>
                                            <p:strVal val="ppt_x"/>
                                          </p:val>
                                        </p:tav>
                                        <p:tav tm="100000">
                                          <p:val>
                                            <p:strVal val="ppt_x"/>
                                          </p:val>
                                        </p:tav>
                                      </p:tavLst>
                                    </p:anim>
                                    <p:anim calcmode="lin" valueType="num">
                                      <p:cBhvr additive="base">
                                        <p:cTn id="43" dur="500"/>
                                        <p:tgtEl>
                                          <p:spTgt spid="3"/>
                                        </p:tgtEl>
                                        <p:attrNameLst>
                                          <p:attrName>ppt_y</p:attrName>
                                        </p:attrNameLst>
                                      </p:cBhvr>
                                      <p:tavLst>
                                        <p:tav tm="0">
                                          <p:val>
                                            <p:strVal val="ppt_y"/>
                                          </p:val>
                                        </p:tav>
                                        <p:tav tm="100000">
                                          <p:val>
                                            <p:strVal val="1+ppt_h/2"/>
                                          </p:val>
                                        </p:tav>
                                      </p:tavLst>
                                    </p:anim>
                                    <p:set>
                                      <p:cBhvr>
                                        <p:cTn id="44" dur="1" fill="hold">
                                          <p:stCondLst>
                                            <p:cond delay="499"/>
                                          </p:stCondLst>
                                        </p:cTn>
                                        <p:tgtEl>
                                          <p:spTgt spid="3"/>
                                        </p:tgtEl>
                                        <p:attrNameLst>
                                          <p:attrName>style.visibility</p:attrName>
                                        </p:attrNameLst>
                                      </p:cBhvr>
                                      <p:to>
                                        <p:strVal val="hidden"/>
                                      </p:to>
                                    </p:se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nodeType="clickEffect">
                                  <p:stCondLst>
                                    <p:cond delay="0"/>
                                  </p:stCondLst>
                                  <p:childTnLst>
                                    <p:set>
                                      <p:cBhvr>
                                        <p:cTn id="48" dur="1" fill="hold">
                                          <p:stCondLst>
                                            <p:cond delay="0"/>
                                          </p:stCondLst>
                                        </p:cTn>
                                        <p:tgtEl>
                                          <p:spTgt spid="20">
                                            <p:txEl>
                                              <p:pRg st="0" end="0"/>
                                            </p:txEl>
                                          </p:spTgt>
                                        </p:tgtEl>
                                        <p:attrNameLst>
                                          <p:attrName>style.visibility</p:attrName>
                                        </p:attrNameLst>
                                      </p:cBhvr>
                                      <p:to>
                                        <p:strVal val="visible"/>
                                      </p:to>
                                    </p:set>
                                    <p:animEffect transition="in" filter="fade">
                                      <p:cBhvr>
                                        <p:cTn id="49" dur="500"/>
                                        <p:tgtEl>
                                          <p:spTgt spid="20">
                                            <p:txEl>
                                              <p:pRg st="0" end="0"/>
                                            </p:txEl>
                                          </p:spTgt>
                                        </p:tgtEl>
                                      </p:cBhvr>
                                    </p:animEffect>
                                  </p:childTnLst>
                                </p:cTn>
                              </p:par>
                            </p:childTnLst>
                          </p:cTn>
                        </p:par>
                      </p:childTnLst>
                    </p:cTn>
                  </p:par>
                  <p:par>
                    <p:cTn id="50" fill="hold">
                      <p:stCondLst>
                        <p:cond delay="indefinite"/>
                      </p:stCondLst>
                      <p:childTnLst>
                        <p:par>
                          <p:cTn id="51" fill="hold">
                            <p:stCondLst>
                              <p:cond delay="0"/>
                            </p:stCondLst>
                            <p:childTnLst>
                              <p:par>
                                <p:cTn id="52" presetID="22" presetClass="entr" presetSubtype="4" fill="hold" nodeType="clickEffect">
                                  <p:stCondLst>
                                    <p:cond delay="0"/>
                                  </p:stCondLst>
                                  <p:childTnLst>
                                    <p:set>
                                      <p:cBhvr>
                                        <p:cTn id="53" dur="1" fill="hold">
                                          <p:stCondLst>
                                            <p:cond delay="0"/>
                                          </p:stCondLst>
                                        </p:cTn>
                                        <p:tgtEl>
                                          <p:spTgt spid="6"/>
                                        </p:tgtEl>
                                        <p:attrNameLst>
                                          <p:attrName>style.visibility</p:attrName>
                                        </p:attrNameLst>
                                      </p:cBhvr>
                                      <p:to>
                                        <p:strVal val="visible"/>
                                      </p:to>
                                    </p:set>
                                    <p:animEffect transition="in" filter="wipe(down)">
                                      <p:cBhvr>
                                        <p:cTn id="54" dur="500"/>
                                        <p:tgtEl>
                                          <p:spTgt spid="6"/>
                                        </p:tgtEl>
                                      </p:cBhvr>
                                    </p:animEffect>
                                  </p:childTnLst>
                                </p:cTn>
                              </p:par>
                            </p:childTnLst>
                          </p:cTn>
                        </p:par>
                      </p:childTnLst>
                    </p:cTn>
                  </p:par>
                  <p:par>
                    <p:cTn id="55" fill="hold">
                      <p:stCondLst>
                        <p:cond delay="indefinite"/>
                      </p:stCondLst>
                      <p:childTnLst>
                        <p:par>
                          <p:cTn id="56" fill="hold">
                            <p:stCondLst>
                              <p:cond delay="0"/>
                            </p:stCondLst>
                            <p:childTnLst>
                              <p:par>
                                <p:cTn id="57" presetID="42" presetClass="exit" presetSubtype="0" fill="hold" nodeType="clickEffect">
                                  <p:stCondLst>
                                    <p:cond delay="0"/>
                                  </p:stCondLst>
                                  <p:childTnLst>
                                    <p:animEffect transition="out" filter="fade">
                                      <p:cBhvr>
                                        <p:cTn id="58" dur="1000"/>
                                        <p:tgtEl>
                                          <p:spTgt spid="6"/>
                                        </p:tgtEl>
                                      </p:cBhvr>
                                    </p:animEffect>
                                    <p:anim calcmode="lin" valueType="num">
                                      <p:cBhvr>
                                        <p:cTn id="59" dur="1000"/>
                                        <p:tgtEl>
                                          <p:spTgt spid="6"/>
                                        </p:tgtEl>
                                        <p:attrNameLst>
                                          <p:attrName>ppt_x</p:attrName>
                                        </p:attrNameLst>
                                      </p:cBhvr>
                                      <p:tavLst>
                                        <p:tav tm="0">
                                          <p:val>
                                            <p:strVal val="ppt_x"/>
                                          </p:val>
                                        </p:tav>
                                        <p:tav tm="100000">
                                          <p:val>
                                            <p:strVal val="ppt_x"/>
                                          </p:val>
                                        </p:tav>
                                      </p:tavLst>
                                    </p:anim>
                                    <p:anim calcmode="lin" valueType="num">
                                      <p:cBhvr>
                                        <p:cTn id="60" dur="1000"/>
                                        <p:tgtEl>
                                          <p:spTgt spid="6"/>
                                        </p:tgtEl>
                                        <p:attrNameLst>
                                          <p:attrName>ppt_y</p:attrName>
                                        </p:attrNameLst>
                                      </p:cBhvr>
                                      <p:tavLst>
                                        <p:tav tm="0">
                                          <p:val>
                                            <p:strVal val="ppt_y"/>
                                          </p:val>
                                        </p:tav>
                                        <p:tav tm="100000">
                                          <p:val>
                                            <p:strVal val="ppt_y+.1"/>
                                          </p:val>
                                        </p:tav>
                                      </p:tavLst>
                                    </p:anim>
                                    <p:set>
                                      <p:cBhvr>
                                        <p:cTn id="61" dur="1" fill="hold">
                                          <p:stCondLst>
                                            <p:cond delay="999"/>
                                          </p:stCondLst>
                                        </p:cTn>
                                        <p:tgtEl>
                                          <p:spTgt spid="6"/>
                                        </p:tgtEl>
                                        <p:attrNameLst>
                                          <p:attrName>style.visibility</p:attrName>
                                        </p:attrNameLst>
                                      </p:cBhvr>
                                      <p:to>
                                        <p:strVal val="hidden"/>
                                      </p:to>
                                    </p:set>
                                  </p:childTnLst>
                                </p:cTn>
                              </p:par>
                            </p:childTnLst>
                          </p:cTn>
                        </p:par>
                      </p:childTnLst>
                    </p:cTn>
                  </p:par>
                  <p:par>
                    <p:cTn id="62" fill="hold">
                      <p:stCondLst>
                        <p:cond delay="indefinite"/>
                      </p:stCondLst>
                      <p:childTnLst>
                        <p:par>
                          <p:cTn id="63" fill="hold">
                            <p:stCondLst>
                              <p:cond delay="0"/>
                            </p:stCondLst>
                            <p:childTnLst>
                              <p:par>
                                <p:cTn id="64" presetID="16" presetClass="entr" presetSubtype="21" fill="hold" nodeType="clickEffect">
                                  <p:stCondLst>
                                    <p:cond delay="0"/>
                                  </p:stCondLst>
                                  <p:childTnLst>
                                    <p:set>
                                      <p:cBhvr>
                                        <p:cTn id="65" dur="1" fill="hold">
                                          <p:stCondLst>
                                            <p:cond delay="0"/>
                                          </p:stCondLst>
                                        </p:cTn>
                                        <p:tgtEl>
                                          <p:spTgt spid="20">
                                            <p:txEl>
                                              <p:pRg st="1" end="1"/>
                                            </p:txEl>
                                          </p:spTgt>
                                        </p:tgtEl>
                                        <p:attrNameLst>
                                          <p:attrName>style.visibility</p:attrName>
                                        </p:attrNameLst>
                                      </p:cBhvr>
                                      <p:to>
                                        <p:strVal val="visible"/>
                                      </p:to>
                                    </p:set>
                                    <p:animEffect transition="in" filter="barn(inVertical)">
                                      <p:cBhvr>
                                        <p:cTn id="66" dur="500"/>
                                        <p:tgtEl>
                                          <p:spTgt spid="20">
                                            <p:txEl>
                                              <p:pRg st="1" end="1"/>
                                            </p:txEl>
                                          </p:spTgt>
                                        </p:tgtEl>
                                      </p:cBhvr>
                                    </p:animEffect>
                                  </p:childTnLst>
                                </p:cTn>
                              </p:par>
                            </p:childTnLst>
                          </p:cTn>
                        </p:par>
                      </p:childTnLst>
                    </p:cTn>
                  </p:par>
                  <p:par>
                    <p:cTn id="67" fill="hold">
                      <p:stCondLst>
                        <p:cond delay="indefinite"/>
                      </p:stCondLst>
                      <p:childTnLst>
                        <p:par>
                          <p:cTn id="68" fill="hold">
                            <p:stCondLst>
                              <p:cond delay="0"/>
                            </p:stCondLst>
                            <p:childTnLst>
                              <p:par>
                                <p:cTn id="69" presetID="6" presetClass="entr" presetSubtype="16" fill="hold" nodeType="clickEffect">
                                  <p:stCondLst>
                                    <p:cond delay="0"/>
                                  </p:stCondLst>
                                  <p:childTnLst>
                                    <p:set>
                                      <p:cBhvr>
                                        <p:cTn id="70" dur="1" fill="hold">
                                          <p:stCondLst>
                                            <p:cond delay="0"/>
                                          </p:stCondLst>
                                        </p:cTn>
                                        <p:tgtEl>
                                          <p:spTgt spid="4"/>
                                        </p:tgtEl>
                                        <p:attrNameLst>
                                          <p:attrName>style.visibility</p:attrName>
                                        </p:attrNameLst>
                                      </p:cBhvr>
                                      <p:to>
                                        <p:strVal val="visible"/>
                                      </p:to>
                                    </p:set>
                                    <p:animEffect transition="in" filter="circle(in)">
                                      <p:cBhvr>
                                        <p:cTn id="71" dur="2000"/>
                                        <p:tgtEl>
                                          <p:spTgt spid="4"/>
                                        </p:tgtEl>
                                      </p:cBhvr>
                                    </p:animEffect>
                                  </p:childTnLst>
                                </p:cTn>
                              </p:par>
                            </p:childTnLst>
                          </p:cTn>
                        </p:par>
                      </p:childTnLst>
                    </p:cTn>
                  </p:par>
                  <p:par>
                    <p:cTn id="72" fill="hold">
                      <p:stCondLst>
                        <p:cond delay="indefinite"/>
                      </p:stCondLst>
                      <p:childTnLst>
                        <p:par>
                          <p:cTn id="73" fill="hold">
                            <p:stCondLst>
                              <p:cond delay="0"/>
                            </p:stCondLst>
                            <p:childTnLst>
                              <p:par>
                                <p:cTn id="74" presetID="2" presetClass="exit" presetSubtype="4" fill="hold" nodeType="clickEffect">
                                  <p:stCondLst>
                                    <p:cond delay="0"/>
                                  </p:stCondLst>
                                  <p:childTnLst>
                                    <p:anim calcmode="lin" valueType="num">
                                      <p:cBhvr additive="base">
                                        <p:cTn id="75" dur="500"/>
                                        <p:tgtEl>
                                          <p:spTgt spid="4"/>
                                        </p:tgtEl>
                                        <p:attrNameLst>
                                          <p:attrName>ppt_x</p:attrName>
                                        </p:attrNameLst>
                                      </p:cBhvr>
                                      <p:tavLst>
                                        <p:tav tm="0">
                                          <p:val>
                                            <p:strVal val="ppt_x"/>
                                          </p:val>
                                        </p:tav>
                                        <p:tav tm="100000">
                                          <p:val>
                                            <p:strVal val="ppt_x"/>
                                          </p:val>
                                        </p:tav>
                                      </p:tavLst>
                                    </p:anim>
                                    <p:anim calcmode="lin" valueType="num">
                                      <p:cBhvr additive="base">
                                        <p:cTn id="76" dur="500"/>
                                        <p:tgtEl>
                                          <p:spTgt spid="4"/>
                                        </p:tgtEl>
                                        <p:attrNameLst>
                                          <p:attrName>ppt_y</p:attrName>
                                        </p:attrNameLst>
                                      </p:cBhvr>
                                      <p:tavLst>
                                        <p:tav tm="0">
                                          <p:val>
                                            <p:strVal val="ppt_y"/>
                                          </p:val>
                                        </p:tav>
                                        <p:tav tm="100000">
                                          <p:val>
                                            <p:strVal val="1+ppt_h/2"/>
                                          </p:val>
                                        </p:tav>
                                      </p:tavLst>
                                    </p:anim>
                                    <p:set>
                                      <p:cBhvr>
                                        <p:cTn id="77"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6" grpId="0" animBg="1"/>
      <p:bldP spid="17" grpId="0" animBg="1"/>
      <p:bldP spid="18" grpId="0" animBg="1"/>
      <p:bldP spid="2" grpId="0"/>
      <p:bldP spid="21"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28600" y="253425"/>
            <a:ext cx="4523995" cy="584775"/>
          </a:xfrm>
          <a:prstGeom prst="rect">
            <a:avLst/>
          </a:prstGeom>
        </p:spPr>
        <p:txBody>
          <a:bodyPr wrap="none">
            <a:spAutoFit/>
          </a:bodyPr>
          <a:lstStyle/>
          <a:p>
            <a:pPr marL="571500" lvl="0" indent="-571500" fontAlgn="base">
              <a:buFont typeface="+mj-lt"/>
              <a:buAutoNum type="romanUcPeriod"/>
            </a:pPr>
            <a:r>
              <a:rPr lang="en-US" sz="3200" b="1" cap="all" dirty="0" err="1" smtClean="0">
                <a:solidFill>
                  <a:srgbClr val="FF0000"/>
                </a:solidFill>
                <a:effectLst>
                  <a:glow>
                    <a:srgbClr val="000000"/>
                  </a:glow>
                  <a:outerShdw sx="0" sy="0">
                    <a:srgbClr val="000000"/>
                  </a:outerShdw>
                  <a:reflection stA="0" endPos="0" fadeDir="0" sx="0" sy="0"/>
                </a:effectLst>
              </a:rPr>
              <a:t>Khái</a:t>
            </a:r>
            <a:r>
              <a:rPr lang="en-US" sz="3200" b="1" cap="all" dirty="0" smtClean="0">
                <a:solidFill>
                  <a:srgbClr val="FF0000"/>
                </a:solidFill>
                <a:effectLst>
                  <a:glow>
                    <a:srgbClr val="000000"/>
                  </a:glow>
                  <a:outerShdw sx="0" sy="0">
                    <a:srgbClr val="000000"/>
                  </a:outerShdw>
                  <a:reflection stA="0" endPos="0" fadeDir="0" sx="0" sy="0"/>
                </a:effectLst>
              </a:rPr>
              <a:t> </a:t>
            </a:r>
            <a:r>
              <a:rPr lang="en-US" sz="3200" b="1" cap="all" dirty="0" err="1" smtClean="0">
                <a:solidFill>
                  <a:srgbClr val="FF0000"/>
                </a:solidFill>
                <a:effectLst>
                  <a:glow>
                    <a:srgbClr val="000000"/>
                  </a:glow>
                  <a:outerShdw sx="0" sy="0">
                    <a:srgbClr val="000000"/>
                  </a:outerShdw>
                  <a:reflection stA="0" endPos="0" fadeDir="0" sx="0" sy="0"/>
                </a:effectLst>
              </a:rPr>
              <a:t>niệm</a:t>
            </a:r>
            <a:r>
              <a:rPr lang="en-US" sz="3200" b="1" cap="all" dirty="0" smtClean="0">
                <a:solidFill>
                  <a:srgbClr val="FF0000"/>
                </a:solidFill>
                <a:effectLst>
                  <a:glow>
                    <a:srgbClr val="000000"/>
                  </a:glow>
                  <a:outerShdw sx="0" sy="0">
                    <a:srgbClr val="000000"/>
                  </a:outerShdw>
                  <a:reflection stA="0" endPos="0" fadeDir="0" sx="0" sy="0"/>
                </a:effectLst>
              </a:rPr>
              <a:t> </a:t>
            </a:r>
            <a:r>
              <a:rPr lang="en-US" sz="3200" b="1" cap="all" dirty="0" err="1" smtClean="0">
                <a:solidFill>
                  <a:srgbClr val="FF0000"/>
                </a:solidFill>
                <a:effectLst>
                  <a:glow>
                    <a:srgbClr val="000000"/>
                  </a:glow>
                  <a:outerShdw sx="0" sy="0">
                    <a:srgbClr val="000000"/>
                  </a:outerShdw>
                  <a:reflection stA="0" endPos="0" fadeDir="0" sx="0" sy="0"/>
                </a:effectLst>
              </a:rPr>
              <a:t>chung</a:t>
            </a:r>
            <a:endParaRPr lang="en-US" sz="3200" b="1" cap="all" dirty="0">
              <a:solidFill>
                <a:srgbClr val="FF0000"/>
              </a:solidFill>
              <a:effectLst>
                <a:glow>
                  <a:srgbClr val="000000"/>
                </a:glow>
                <a:outerShdw sx="0" sy="0">
                  <a:srgbClr val="000000"/>
                </a:outerShdw>
                <a:reflection stA="0" endPos="0" fadeDir="0" sx="0" sy="0"/>
              </a:effectLst>
            </a:endParaRPr>
          </a:p>
        </p:txBody>
      </p:sp>
      <p:sp>
        <p:nvSpPr>
          <p:cNvPr id="12" name="TextBox 11"/>
          <p:cNvSpPr txBox="1"/>
          <p:nvPr/>
        </p:nvSpPr>
        <p:spPr>
          <a:xfrm>
            <a:off x="457200" y="990600"/>
            <a:ext cx="6336704" cy="523220"/>
          </a:xfrm>
          <a:prstGeom prst="rect">
            <a:avLst/>
          </a:prstGeom>
          <a:noFill/>
        </p:spPr>
        <p:txBody>
          <a:bodyPr wrap="square" rtlCol="0">
            <a:spAutoFit/>
          </a:bodyPr>
          <a:lstStyle/>
          <a:p>
            <a:pPr marL="514350" lvl="0" indent="-514350">
              <a:buFont typeface="+mj-lt"/>
              <a:buAutoNum type="arabicPeriod" startAt="2"/>
            </a:pPr>
            <a:r>
              <a:rPr lang="en-US" sz="2800" b="1" dirty="0" err="1" smtClean="0">
                <a:solidFill>
                  <a:srgbClr val="0000FF"/>
                </a:solidFill>
                <a:effectLst>
                  <a:glow>
                    <a:srgbClr val="000000"/>
                  </a:glow>
                  <a:outerShdw sx="0" sy="0">
                    <a:srgbClr val="000000"/>
                  </a:outerShdw>
                  <a:reflection stA="0" endPos="0" fadeDir="0" sx="0" sy="0"/>
                </a:effectLst>
              </a:rPr>
              <a:t>Phân</a:t>
            </a:r>
            <a:r>
              <a:rPr lang="en-US" sz="2800" b="1" dirty="0" smtClean="0">
                <a:solidFill>
                  <a:srgbClr val="0000FF"/>
                </a:solidFill>
                <a:effectLst>
                  <a:glow>
                    <a:srgbClr val="000000"/>
                  </a:glow>
                  <a:outerShdw sx="0" sy="0">
                    <a:srgbClr val="000000"/>
                  </a:outerShdw>
                  <a:reflection stA="0" endPos="0" fadeDir="0" sx="0" sy="0"/>
                </a:effectLst>
              </a:rPr>
              <a:t> </a:t>
            </a:r>
            <a:r>
              <a:rPr lang="en-US" sz="2800" b="1" dirty="0" err="1" smtClean="0">
                <a:solidFill>
                  <a:srgbClr val="0000FF"/>
                </a:solidFill>
                <a:effectLst>
                  <a:glow>
                    <a:srgbClr val="000000"/>
                  </a:glow>
                  <a:outerShdw sx="0" sy="0">
                    <a:srgbClr val="000000"/>
                  </a:outerShdw>
                  <a:reflection stA="0" endPos="0" fadeDir="0" sx="0" sy="0"/>
                </a:effectLst>
              </a:rPr>
              <a:t>loại</a:t>
            </a:r>
            <a:endParaRPr lang="en-US" sz="2800" b="1" dirty="0">
              <a:solidFill>
                <a:srgbClr val="0000FF"/>
              </a:solidFill>
              <a:effectLst>
                <a:glow>
                  <a:srgbClr val="000000"/>
                </a:glow>
                <a:outerShdw sx="0" sy="0">
                  <a:srgbClr val="000000"/>
                </a:outerShdw>
                <a:reflection stA="0" endPos="0" fadeDir="0" sx="0" sy="0"/>
              </a:effectLst>
            </a:endParaRPr>
          </a:p>
        </p:txBody>
      </p:sp>
      <p:sp>
        <p:nvSpPr>
          <p:cNvPr id="7" name="AutoShape 13"/>
          <p:cNvSpPr>
            <a:spLocks noChangeArrowheads="1"/>
          </p:cNvSpPr>
          <p:nvPr/>
        </p:nvSpPr>
        <p:spPr bwMode="auto">
          <a:xfrm>
            <a:off x="2362200" y="1447800"/>
            <a:ext cx="4953000" cy="805816"/>
          </a:xfrm>
          <a:prstGeom prst="bevel">
            <a:avLst>
              <a:gd name="adj" fmla="val 12500"/>
            </a:avLst>
          </a:prstGeom>
          <a:solidFill>
            <a:srgbClr val="0000FF"/>
          </a:solidFill>
          <a:ln w="9525">
            <a:solidFill>
              <a:srgbClr val="000000"/>
            </a:solidFill>
            <a:miter lim="800000"/>
            <a:headEnd/>
            <a:tailEnd/>
          </a:ln>
        </p:spPr>
        <p:txBody>
          <a:bodyPr wrap="none" anchor="ctr"/>
          <a:lstStyle/>
          <a:p>
            <a:pPr algn="ctr" eaLnBrk="0" hangingPunct="0"/>
            <a:r>
              <a:rPr lang="en-US" sz="2800" b="1" dirty="0" err="1" smtClean="0">
                <a:solidFill>
                  <a:srgbClr val="FFFFFF"/>
                </a:solidFill>
              </a:rPr>
              <a:t>Hình</a:t>
            </a:r>
            <a:r>
              <a:rPr lang="en-US" sz="2800" b="1" dirty="0" smtClean="0">
                <a:solidFill>
                  <a:srgbClr val="FFFFFF"/>
                </a:solidFill>
              </a:rPr>
              <a:t> </a:t>
            </a:r>
            <a:r>
              <a:rPr lang="en-US" sz="2800" b="1" dirty="0" err="1" smtClean="0">
                <a:solidFill>
                  <a:srgbClr val="FFFFFF"/>
                </a:solidFill>
              </a:rPr>
              <a:t>dạng</a:t>
            </a:r>
            <a:r>
              <a:rPr lang="en-US" sz="2800" b="1" dirty="0" smtClean="0">
                <a:solidFill>
                  <a:srgbClr val="FFFFFF"/>
                </a:solidFill>
              </a:rPr>
              <a:t> </a:t>
            </a:r>
            <a:r>
              <a:rPr lang="en-US" sz="2800" b="1" dirty="0" err="1" smtClean="0">
                <a:solidFill>
                  <a:srgbClr val="FFFFFF"/>
                </a:solidFill>
              </a:rPr>
              <a:t>đường</a:t>
            </a:r>
            <a:r>
              <a:rPr lang="en-US" sz="2800" b="1" dirty="0" smtClean="0">
                <a:solidFill>
                  <a:srgbClr val="FFFFFF"/>
                </a:solidFill>
              </a:rPr>
              <a:t> </a:t>
            </a:r>
            <a:r>
              <a:rPr lang="en-US" sz="2800" b="1" dirty="0" err="1" smtClean="0">
                <a:solidFill>
                  <a:srgbClr val="FFFFFF"/>
                </a:solidFill>
              </a:rPr>
              <a:t>tâm</a:t>
            </a:r>
            <a:r>
              <a:rPr lang="en-US" sz="2800" b="1" dirty="0" smtClean="0">
                <a:solidFill>
                  <a:srgbClr val="FFFFFF"/>
                </a:solidFill>
              </a:rPr>
              <a:t> </a:t>
            </a:r>
            <a:r>
              <a:rPr lang="en-US" sz="2800" b="1" dirty="0" err="1" smtClean="0">
                <a:solidFill>
                  <a:srgbClr val="FFFFFF"/>
                </a:solidFill>
              </a:rPr>
              <a:t>trục</a:t>
            </a:r>
            <a:endParaRPr lang="en-US" sz="2800" b="1" dirty="0">
              <a:solidFill>
                <a:srgbClr val="FFFFFF"/>
              </a:solidFill>
            </a:endParaRPr>
          </a:p>
        </p:txBody>
      </p:sp>
      <p:sp>
        <p:nvSpPr>
          <p:cNvPr id="16" name="Line 16"/>
          <p:cNvSpPr>
            <a:spLocks noChangeShapeType="1"/>
          </p:cNvSpPr>
          <p:nvPr/>
        </p:nvSpPr>
        <p:spPr bwMode="auto">
          <a:xfrm flipH="1">
            <a:off x="1447799" y="2253616"/>
            <a:ext cx="3304795" cy="1054100"/>
          </a:xfrm>
          <a:prstGeom prst="line">
            <a:avLst/>
          </a:prstGeom>
          <a:noFill/>
          <a:ln w="50800">
            <a:solidFill>
              <a:srgbClr val="0000CC"/>
            </a:solidFill>
            <a:round/>
            <a:headEnd/>
            <a:tailEnd type="stealth" w="lg" len="lg"/>
          </a:ln>
          <a:effectLst/>
        </p:spPr>
        <p:txBody>
          <a:bodyPr/>
          <a:lstStyle/>
          <a:p>
            <a:pPr>
              <a:defRPr/>
            </a:pPr>
            <a:endParaRPr lang="vi-VN">
              <a:cs typeface="+mn-cs"/>
            </a:endParaRPr>
          </a:p>
        </p:txBody>
      </p:sp>
      <p:sp>
        <p:nvSpPr>
          <p:cNvPr id="17" name="AutoShape 13"/>
          <p:cNvSpPr>
            <a:spLocks noChangeArrowheads="1"/>
          </p:cNvSpPr>
          <p:nvPr/>
        </p:nvSpPr>
        <p:spPr bwMode="auto">
          <a:xfrm>
            <a:off x="381000" y="3307716"/>
            <a:ext cx="2590800" cy="805816"/>
          </a:xfrm>
          <a:prstGeom prst="bevel">
            <a:avLst>
              <a:gd name="adj" fmla="val 12500"/>
            </a:avLst>
          </a:prstGeom>
          <a:solidFill>
            <a:srgbClr val="FFFF00"/>
          </a:solidFill>
          <a:ln w="9525">
            <a:solidFill>
              <a:srgbClr val="000000"/>
            </a:solidFill>
            <a:miter lim="800000"/>
            <a:headEnd/>
            <a:tailEnd/>
          </a:ln>
        </p:spPr>
        <p:txBody>
          <a:bodyPr wrap="none" anchor="ctr"/>
          <a:lstStyle/>
          <a:p>
            <a:pPr algn="ctr" eaLnBrk="0" hangingPunct="0"/>
            <a:r>
              <a:rPr lang="en-US" sz="2800" b="1" dirty="0" err="1" smtClean="0"/>
              <a:t>Trục</a:t>
            </a:r>
            <a:r>
              <a:rPr lang="en-US" sz="2800" b="1" dirty="0" smtClean="0"/>
              <a:t> </a:t>
            </a:r>
            <a:r>
              <a:rPr lang="en-US" sz="2800" b="1" dirty="0" err="1" smtClean="0"/>
              <a:t>thẳng</a:t>
            </a:r>
            <a:endParaRPr lang="en-US" sz="2800" b="1" dirty="0"/>
          </a:p>
        </p:txBody>
      </p:sp>
      <p:sp>
        <p:nvSpPr>
          <p:cNvPr id="18" name="AutoShape 13"/>
          <p:cNvSpPr>
            <a:spLocks noChangeArrowheads="1"/>
          </p:cNvSpPr>
          <p:nvPr/>
        </p:nvSpPr>
        <p:spPr bwMode="auto">
          <a:xfrm>
            <a:off x="6400800" y="3308984"/>
            <a:ext cx="2590800" cy="805816"/>
          </a:xfrm>
          <a:prstGeom prst="bevel">
            <a:avLst>
              <a:gd name="adj" fmla="val 12500"/>
            </a:avLst>
          </a:prstGeom>
          <a:solidFill>
            <a:srgbClr val="FF0000"/>
          </a:solidFill>
          <a:ln w="9525">
            <a:solidFill>
              <a:srgbClr val="000000"/>
            </a:solidFill>
            <a:miter lim="800000"/>
            <a:headEnd/>
            <a:tailEnd/>
          </a:ln>
        </p:spPr>
        <p:txBody>
          <a:bodyPr wrap="none" anchor="ctr"/>
          <a:lstStyle/>
          <a:p>
            <a:pPr algn="ctr" eaLnBrk="0" hangingPunct="0"/>
            <a:r>
              <a:rPr lang="en-US" sz="2800" b="1" dirty="0" err="1" smtClean="0">
                <a:solidFill>
                  <a:schemeClr val="bg1"/>
                </a:solidFill>
              </a:rPr>
              <a:t>Trục</a:t>
            </a:r>
            <a:r>
              <a:rPr lang="en-US" sz="2800" b="1" dirty="0" smtClean="0">
                <a:solidFill>
                  <a:schemeClr val="bg1"/>
                </a:solidFill>
              </a:rPr>
              <a:t> </a:t>
            </a:r>
            <a:r>
              <a:rPr lang="en-US" sz="2800" b="1" dirty="0" err="1" smtClean="0">
                <a:solidFill>
                  <a:schemeClr val="bg1"/>
                </a:solidFill>
              </a:rPr>
              <a:t>mềm</a:t>
            </a:r>
            <a:endParaRPr lang="en-US" sz="2800" b="1" dirty="0">
              <a:solidFill>
                <a:schemeClr val="bg1"/>
              </a:solidFill>
            </a:endParaRPr>
          </a:p>
        </p:txBody>
      </p:sp>
      <p:sp>
        <p:nvSpPr>
          <p:cNvPr id="21" name="Line 16"/>
          <p:cNvSpPr>
            <a:spLocks noChangeShapeType="1"/>
          </p:cNvSpPr>
          <p:nvPr/>
        </p:nvSpPr>
        <p:spPr bwMode="auto">
          <a:xfrm>
            <a:off x="4752594" y="2253616"/>
            <a:ext cx="2943606" cy="1055368"/>
          </a:xfrm>
          <a:prstGeom prst="line">
            <a:avLst/>
          </a:prstGeom>
          <a:noFill/>
          <a:ln w="50800">
            <a:solidFill>
              <a:srgbClr val="0000CC"/>
            </a:solidFill>
            <a:round/>
            <a:headEnd/>
            <a:tailEnd type="stealth" w="lg" len="lg"/>
          </a:ln>
          <a:effectLst/>
        </p:spPr>
        <p:txBody>
          <a:bodyPr/>
          <a:lstStyle/>
          <a:p>
            <a:pPr>
              <a:defRPr/>
            </a:pPr>
            <a:endParaRPr lang="vi-VN">
              <a:cs typeface="+mn-cs"/>
            </a:endParaRPr>
          </a:p>
        </p:txBody>
      </p:sp>
      <p:sp>
        <p:nvSpPr>
          <p:cNvPr id="11" name="AutoShape 13"/>
          <p:cNvSpPr>
            <a:spLocks noChangeArrowheads="1"/>
          </p:cNvSpPr>
          <p:nvPr/>
        </p:nvSpPr>
        <p:spPr bwMode="auto">
          <a:xfrm>
            <a:off x="3352800" y="3308984"/>
            <a:ext cx="2590800" cy="805816"/>
          </a:xfrm>
          <a:prstGeom prst="bevel">
            <a:avLst>
              <a:gd name="adj" fmla="val 12500"/>
            </a:avLst>
          </a:prstGeom>
          <a:solidFill>
            <a:srgbClr val="00B050"/>
          </a:solidFill>
          <a:ln w="9525">
            <a:solidFill>
              <a:srgbClr val="000000"/>
            </a:solidFill>
            <a:miter lim="800000"/>
            <a:headEnd/>
            <a:tailEnd/>
          </a:ln>
        </p:spPr>
        <p:txBody>
          <a:bodyPr wrap="none" anchor="ctr"/>
          <a:lstStyle/>
          <a:p>
            <a:pPr algn="ctr" eaLnBrk="0" hangingPunct="0"/>
            <a:r>
              <a:rPr lang="en-US" sz="2800" b="1" dirty="0" err="1" smtClean="0">
                <a:solidFill>
                  <a:srgbClr val="0000FF"/>
                </a:solidFill>
              </a:rPr>
              <a:t>Trục</a:t>
            </a:r>
            <a:r>
              <a:rPr lang="en-US" sz="2800" b="1" dirty="0" smtClean="0">
                <a:solidFill>
                  <a:srgbClr val="0000FF"/>
                </a:solidFill>
              </a:rPr>
              <a:t> </a:t>
            </a:r>
            <a:r>
              <a:rPr lang="en-US" sz="2800" b="1" dirty="0" err="1" smtClean="0">
                <a:solidFill>
                  <a:srgbClr val="0000FF"/>
                </a:solidFill>
              </a:rPr>
              <a:t>khuỷu</a:t>
            </a:r>
            <a:endParaRPr lang="en-US" sz="2800" b="1" dirty="0">
              <a:solidFill>
                <a:srgbClr val="0000FF"/>
              </a:solidFill>
            </a:endParaRPr>
          </a:p>
        </p:txBody>
      </p:sp>
      <p:sp>
        <p:nvSpPr>
          <p:cNvPr id="13" name="Line 16"/>
          <p:cNvSpPr>
            <a:spLocks noChangeShapeType="1"/>
          </p:cNvSpPr>
          <p:nvPr/>
        </p:nvSpPr>
        <p:spPr bwMode="auto">
          <a:xfrm>
            <a:off x="4752592" y="2253616"/>
            <a:ext cx="2" cy="1054100"/>
          </a:xfrm>
          <a:prstGeom prst="line">
            <a:avLst/>
          </a:prstGeom>
          <a:noFill/>
          <a:ln w="50800">
            <a:solidFill>
              <a:srgbClr val="0000CC"/>
            </a:solidFill>
            <a:round/>
            <a:headEnd/>
            <a:tailEnd type="stealth" w="lg" len="lg"/>
          </a:ln>
          <a:effectLst/>
        </p:spPr>
        <p:txBody>
          <a:bodyPr/>
          <a:lstStyle/>
          <a:p>
            <a:pPr>
              <a:defRPr/>
            </a:pPr>
            <a:endParaRPr lang="vi-VN">
              <a:cs typeface="+mn-cs"/>
            </a:endParaRPr>
          </a:p>
        </p:txBody>
      </p:sp>
      <p:pic>
        <p:nvPicPr>
          <p:cNvPr id="90114" name="Picture 2" descr="C:\Users\NN\Desktop\288282.jpeg"/>
          <p:cNvPicPr>
            <a:picLocks noChangeAspect="1" noChangeArrowheads="1"/>
          </p:cNvPicPr>
          <p:nvPr/>
        </p:nvPicPr>
        <p:blipFill rotWithShape="1">
          <a:blip r:embed="rId2">
            <a:extLst>
              <a:ext uri="{28A0092B-C50C-407E-A947-70E740481C1C}">
                <a14:useLocalDpi xmlns:a14="http://schemas.microsoft.com/office/drawing/2010/main" val="0"/>
              </a:ext>
            </a:extLst>
          </a:blip>
          <a:srcRect l="6722" t="25045" b="24865"/>
          <a:stretch/>
        </p:blipFill>
        <p:spPr bwMode="auto">
          <a:xfrm>
            <a:off x="5432042" y="4660780"/>
            <a:ext cx="3613150" cy="167640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98056" y="4356092"/>
            <a:ext cx="3245944" cy="2163962"/>
          </a:xfrm>
          <a:prstGeom prst="rect">
            <a:avLst/>
          </a:prstGeom>
        </p:spPr>
      </p:pic>
      <p:pic>
        <p:nvPicPr>
          <p:cNvPr id="3" name="Picture 2"/>
          <p:cNvPicPr>
            <a:picLocks noChangeAspect="1"/>
          </p:cNvPicPr>
          <p:nvPr/>
        </p:nvPicPr>
        <p:blipFill rotWithShape="1">
          <a:blip r:embed="rId4">
            <a:extLst>
              <a:ext uri="{28A0092B-C50C-407E-A947-70E740481C1C}">
                <a14:useLocalDpi xmlns:a14="http://schemas.microsoft.com/office/drawing/2010/main" val="0"/>
              </a:ext>
            </a:extLst>
          </a:blip>
          <a:srcRect l="1514" t="38503" r="3579" b="29089"/>
          <a:stretch/>
        </p:blipFill>
        <p:spPr>
          <a:xfrm>
            <a:off x="1628392" y="4754762"/>
            <a:ext cx="6248400" cy="1600200"/>
          </a:xfrm>
          <a:prstGeom prst="rect">
            <a:avLst/>
          </a:prstGeom>
        </p:spPr>
      </p:pic>
      <p:pic>
        <p:nvPicPr>
          <p:cNvPr id="14" name="Picture 13"/>
          <p:cNvPicPr>
            <a:picLocks noChangeAspect="1"/>
          </p:cNvPicPr>
          <p:nvPr/>
        </p:nvPicPr>
        <p:blipFill>
          <a:blip r:embed="rId5"/>
          <a:stretch>
            <a:fillRect/>
          </a:stretch>
        </p:blipFill>
        <p:spPr>
          <a:xfrm>
            <a:off x="364906" y="4734444"/>
            <a:ext cx="5610225" cy="1714500"/>
          </a:xfrm>
          <a:prstGeom prst="rect">
            <a:avLst/>
          </a:prstGeom>
        </p:spPr>
      </p:pic>
      <p:pic>
        <p:nvPicPr>
          <p:cNvPr id="4" name="Picture 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161746" y="4328419"/>
            <a:ext cx="2972908" cy="2526550"/>
          </a:xfrm>
          <a:prstGeom prst="rect">
            <a:avLst/>
          </a:prstGeom>
        </p:spPr>
      </p:pic>
    </p:spTree>
    <p:extLst>
      <p:ext uri="{BB962C8B-B14F-4D97-AF65-F5344CB8AC3E}">
        <p14:creationId xmlns:p14="http://schemas.microsoft.com/office/powerpoint/2010/main" val="3839581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1000"/>
                                        <p:tgtEl>
                                          <p:spTgt spid="16"/>
                                        </p:tgtEl>
                                      </p:cBhvr>
                                    </p:animEffect>
                                    <p:anim calcmode="lin" valueType="num">
                                      <p:cBhvr>
                                        <p:cTn id="15" dur="1000" fill="hold"/>
                                        <p:tgtEl>
                                          <p:spTgt spid="16"/>
                                        </p:tgtEl>
                                        <p:attrNameLst>
                                          <p:attrName>ppt_x</p:attrName>
                                        </p:attrNameLst>
                                      </p:cBhvr>
                                      <p:tavLst>
                                        <p:tav tm="0">
                                          <p:val>
                                            <p:strVal val="#ppt_x"/>
                                          </p:val>
                                        </p:tav>
                                        <p:tav tm="100000">
                                          <p:val>
                                            <p:strVal val="#ppt_x"/>
                                          </p:val>
                                        </p:tav>
                                      </p:tavLst>
                                    </p:anim>
                                    <p:anim calcmode="lin" valueType="num">
                                      <p:cBhvr>
                                        <p:cTn id="16" dur="1000" fill="hold"/>
                                        <p:tgtEl>
                                          <p:spTgt spid="16"/>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1000"/>
                                        <p:tgtEl>
                                          <p:spTgt spid="17"/>
                                        </p:tgtEl>
                                      </p:cBhvr>
                                    </p:animEffect>
                                    <p:anim calcmode="lin" valueType="num">
                                      <p:cBhvr>
                                        <p:cTn id="20" dur="1000" fill="hold"/>
                                        <p:tgtEl>
                                          <p:spTgt spid="17"/>
                                        </p:tgtEl>
                                        <p:attrNameLst>
                                          <p:attrName>ppt_x</p:attrName>
                                        </p:attrNameLst>
                                      </p:cBhvr>
                                      <p:tavLst>
                                        <p:tav tm="0">
                                          <p:val>
                                            <p:strVal val="#ppt_x"/>
                                          </p:val>
                                        </p:tav>
                                        <p:tav tm="100000">
                                          <p:val>
                                            <p:strVal val="#ppt_x"/>
                                          </p:val>
                                        </p:tav>
                                      </p:tavLst>
                                    </p:anim>
                                    <p:anim calcmode="lin" valueType="num">
                                      <p:cBhvr>
                                        <p:cTn id="21"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fade">
                                      <p:cBhvr>
                                        <p:cTn id="26" dur="500"/>
                                        <p:tgtEl>
                                          <p:spTgt spid="14"/>
                                        </p:tgtEl>
                                      </p:cBhvr>
                                    </p:animEffect>
                                  </p:childTnLst>
                                </p:cTn>
                              </p:par>
                            </p:childTnLst>
                          </p:cTn>
                        </p:par>
                      </p:childTnLst>
                    </p:cTn>
                  </p:par>
                  <p:par>
                    <p:cTn id="27" fill="hold">
                      <p:stCondLst>
                        <p:cond delay="indefinite"/>
                      </p:stCondLst>
                      <p:childTnLst>
                        <p:par>
                          <p:cTn id="28" fill="hold">
                            <p:stCondLst>
                              <p:cond delay="0"/>
                            </p:stCondLst>
                            <p:childTnLst>
                              <p:par>
                                <p:cTn id="29" presetID="2" presetClass="exit" presetSubtype="4" fill="hold" nodeType="clickEffect">
                                  <p:stCondLst>
                                    <p:cond delay="0"/>
                                  </p:stCondLst>
                                  <p:childTnLst>
                                    <p:anim calcmode="lin" valueType="num">
                                      <p:cBhvr additive="base">
                                        <p:cTn id="30" dur="500"/>
                                        <p:tgtEl>
                                          <p:spTgt spid="14"/>
                                        </p:tgtEl>
                                        <p:attrNameLst>
                                          <p:attrName>ppt_x</p:attrName>
                                        </p:attrNameLst>
                                      </p:cBhvr>
                                      <p:tavLst>
                                        <p:tav tm="0">
                                          <p:val>
                                            <p:strVal val="ppt_x"/>
                                          </p:val>
                                        </p:tav>
                                        <p:tav tm="100000">
                                          <p:val>
                                            <p:strVal val="ppt_x"/>
                                          </p:val>
                                        </p:tav>
                                      </p:tavLst>
                                    </p:anim>
                                    <p:anim calcmode="lin" valueType="num">
                                      <p:cBhvr additive="base">
                                        <p:cTn id="31" dur="500"/>
                                        <p:tgtEl>
                                          <p:spTgt spid="14"/>
                                        </p:tgtEl>
                                        <p:attrNameLst>
                                          <p:attrName>ppt_y</p:attrName>
                                        </p:attrNameLst>
                                      </p:cBhvr>
                                      <p:tavLst>
                                        <p:tav tm="0">
                                          <p:val>
                                            <p:strVal val="ppt_y"/>
                                          </p:val>
                                        </p:tav>
                                        <p:tav tm="100000">
                                          <p:val>
                                            <p:strVal val="1+ppt_h/2"/>
                                          </p:val>
                                        </p:tav>
                                      </p:tavLst>
                                    </p:anim>
                                    <p:set>
                                      <p:cBhvr>
                                        <p:cTn id="32" dur="1" fill="hold">
                                          <p:stCondLst>
                                            <p:cond delay="499"/>
                                          </p:stCondLst>
                                        </p:cTn>
                                        <p:tgtEl>
                                          <p:spTgt spid="14"/>
                                        </p:tgtEl>
                                        <p:attrNameLst>
                                          <p:attrName>style.visibility</p:attrName>
                                        </p:attrNameLst>
                                      </p:cBhvr>
                                      <p:to>
                                        <p:strVal val="hidden"/>
                                      </p:to>
                                    </p:se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wipe(down)">
                                      <p:cBhvr>
                                        <p:cTn id="37" dur="500"/>
                                        <p:tgtEl>
                                          <p:spTgt spid="13"/>
                                        </p:tgtEl>
                                      </p:cBhvr>
                                    </p:animEffect>
                                  </p:childTnLst>
                                </p:cTn>
                              </p:par>
                              <p:par>
                                <p:cTn id="38" presetID="22" presetClass="entr" presetSubtype="4" fill="hold" grpId="0" nodeType="with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wipe(down)">
                                      <p:cBhvr>
                                        <p:cTn id="40" dur="500"/>
                                        <p:tgtEl>
                                          <p:spTgt spid="11"/>
                                        </p:tgtEl>
                                      </p:cBhvr>
                                    </p:animEffect>
                                  </p:childTnLst>
                                </p:cTn>
                              </p:par>
                            </p:childTnLst>
                          </p:cTn>
                        </p:par>
                      </p:childTnLst>
                    </p:cTn>
                  </p:par>
                  <p:par>
                    <p:cTn id="41" fill="hold">
                      <p:stCondLst>
                        <p:cond delay="indefinite"/>
                      </p:stCondLst>
                      <p:childTnLst>
                        <p:par>
                          <p:cTn id="42" fill="hold">
                            <p:stCondLst>
                              <p:cond delay="0"/>
                            </p:stCondLst>
                            <p:childTnLst>
                              <p:par>
                                <p:cTn id="43" presetID="14" presetClass="entr" presetSubtype="10" fill="hold" nodeType="clickEffect">
                                  <p:stCondLst>
                                    <p:cond delay="0"/>
                                  </p:stCondLst>
                                  <p:childTnLst>
                                    <p:set>
                                      <p:cBhvr>
                                        <p:cTn id="44" dur="1" fill="hold">
                                          <p:stCondLst>
                                            <p:cond delay="0"/>
                                          </p:stCondLst>
                                        </p:cTn>
                                        <p:tgtEl>
                                          <p:spTgt spid="3"/>
                                        </p:tgtEl>
                                        <p:attrNameLst>
                                          <p:attrName>style.visibility</p:attrName>
                                        </p:attrNameLst>
                                      </p:cBhvr>
                                      <p:to>
                                        <p:strVal val="visible"/>
                                      </p:to>
                                    </p:set>
                                    <p:animEffect transition="in" filter="randombar(horizontal)">
                                      <p:cBhvr>
                                        <p:cTn id="45" dur="500"/>
                                        <p:tgtEl>
                                          <p:spTgt spid="3"/>
                                        </p:tgtEl>
                                      </p:cBhvr>
                                    </p:animEffect>
                                  </p:childTnLst>
                                </p:cTn>
                              </p:par>
                            </p:childTnLst>
                          </p:cTn>
                        </p:par>
                      </p:childTnLst>
                    </p:cTn>
                  </p:par>
                  <p:par>
                    <p:cTn id="46" fill="hold">
                      <p:stCondLst>
                        <p:cond delay="indefinite"/>
                      </p:stCondLst>
                      <p:childTnLst>
                        <p:par>
                          <p:cTn id="47" fill="hold">
                            <p:stCondLst>
                              <p:cond delay="0"/>
                            </p:stCondLst>
                            <p:childTnLst>
                              <p:par>
                                <p:cTn id="48" presetID="42" presetClass="exit" presetSubtype="0" fill="hold" nodeType="clickEffect">
                                  <p:stCondLst>
                                    <p:cond delay="0"/>
                                  </p:stCondLst>
                                  <p:childTnLst>
                                    <p:animEffect transition="out" filter="fade">
                                      <p:cBhvr>
                                        <p:cTn id="49" dur="1000"/>
                                        <p:tgtEl>
                                          <p:spTgt spid="3"/>
                                        </p:tgtEl>
                                      </p:cBhvr>
                                    </p:animEffect>
                                    <p:anim calcmode="lin" valueType="num">
                                      <p:cBhvr>
                                        <p:cTn id="50" dur="1000"/>
                                        <p:tgtEl>
                                          <p:spTgt spid="3"/>
                                        </p:tgtEl>
                                        <p:attrNameLst>
                                          <p:attrName>ppt_x</p:attrName>
                                        </p:attrNameLst>
                                      </p:cBhvr>
                                      <p:tavLst>
                                        <p:tav tm="0">
                                          <p:val>
                                            <p:strVal val="ppt_x"/>
                                          </p:val>
                                        </p:tav>
                                        <p:tav tm="100000">
                                          <p:val>
                                            <p:strVal val="ppt_x"/>
                                          </p:val>
                                        </p:tav>
                                      </p:tavLst>
                                    </p:anim>
                                    <p:anim calcmode="lin" valueType="num">
                                      <p:cBhvr>
                                        <p:cTn id="51" dur="1000"/>
                                        <p:tgtEl>
                                          <p:spTgt spid="3"/>
                                        </p:tgtEl>
                                        <p:attrNameLst>
                                          <p:attrName>ppt_y</p:attrName>
                                        </p:attrNameLst>
                                      </p:cBhvr>
                                      <p:tavLst>
                                        <p:tav tm="0">
                                          <p:val>
                                            <p:strVal val="ppt_y"/>
                                          </p:val>
                                        </p:tav>
                                        <p:tav tm="100000">
                                          <p:val>
                                            <p:strVal val="ppt_y+.1"/>
                                          </p:val>
                                        </p:tav>
                                      </p:tavLst>
                                    </p:anim>
                                    <p:set>
                                      <p:cBhvr>
                                        <p:cTn id="52" dur="1" fill="hold">
                                          <p:stCondLst>
                                            <p:cond delay="999"/>
                                          </p:stCondLst>
                                        </p:cTn>
                                        <p:tgtEl>
                                          <p:spTgt spid="3"/>
                                        </p:tgtEl>
                                        <p:attrNameLst>
                                          <p:attrName>style.visibility</p:attrName>
                                        </p:attrNameLst>
                                      </p:cBhvr>
                                      <p:to>
                                        <p:strVal val="hidden"/>
                                      </p:to>
                                    </p:set>
                                  </p:childTnLst>
                                </p:cTn>
                              </p:par>
                            </p:childTnLst>
                          </p:cTn>
                        </p:par>
                      </p:childTnLst>
                    </p:cTn>
                  </p:par>
                  <p:par>
                    <p:cTn id="53" fill="hold">
                      <p:stCondLst>
                        <p:cond delay="indefinite"/>
                      </p:stCondLst>
                      <p:childTnLst>
                        <p:par>
                          <p:cTn id="54" fill="hold">
                            <p:stCondLst>
                              <p:cond delay="0"/>
                            </p:stCondLst>
                            <p:childTnLst>
                              <p:par>
                                <p:cTn id="55" presetID="22" presetClass="entr" presetSubtype="4" fill="hold" grpId="0" nodeType="clickEffect">
                                  <p:stCondLst>
                                    <p:cond delay="0"/>
                                  </p:stCondLst>
                                  <p:childTnLst>
                                    <p:set>
                                      <p:cBhvr>
                                        <p:cTn id="56" dur="1" fill="hold">
                                          <p:stCondLst>
                                            <p:cond delay="0"/>
                                          </p:stCondLst>
                                        </p:cTn>
                                        <p:tgtEl>
                                          <p:spTgt spid="21"/>
                                        </p:tgtEl>
                                        <p:attrNameLst>
                                          <p:attrName>style.visibility</p:attrName>
                                        </p:attrNameLst>
                                      </p:cBhvr>
                                      <p:to>
                                        <p:strVal val="visible"/>
                                      </p:to>
                                    </p:set>
                                    <p:animEffect transition="in" filter="wipe(down)">
                                      <p:cBhvr>
                                        <p:cTn id="57" dur="500"/>
                                        <p:tgtEl>
                                          <p:spTgt spid="21"/>
                                        </p:tgtEl>
                                      </p:cBhvr>
                                    </p:animEffect>
                                  </p:childTnLst>
                                </p:cTn>
                              </p:par>
                              <p:par>
                                <p:cTn id="58" presetID="22" presetClass="entr" presetSubtype="4" fill="hold" grpId="0" nodeType="withEffect">
                                  <p:stCondLst>
                                    <p:cond delay="0"/>
                                  </p:stCondLst>
                                  <p:childTnLst>
                                    <p:set>
                                      <p:cBhvr>
                                        <p:cTn id="59" dur="1" fill="hold">
                                          <p:stCondLst>
                                            <p:cond delay="0"/>
                                          </p:stCondLst>
                                        </p:cTn>
                                        <p:tgtEl>
                                          <p:spTgt spid="18"/>
                                        </p:tgtEl>
                                        <p:attrNameLst>
                                          <p:attrName>style.visibility</p:attrName>
                                        </p:attrNameLst>
                                      </p:cBhvr>
                                      <p:to>
                                        <p:strVal val="visible"/>
                                      </p:to>
                                    </p:set>
                                    <p:animEffect transition="in" filter="wipe(down)">
                                      <p:cBhvr>
                                        <p:cTn id="60" dur="500"/>
                                        <p:tgtEl>
                                          <p:spTgt spid="18"/>
                                        </p:tgtEl>
                                      </p:cBhvr>
                                    </p:animEffect>
                                  </p:childTnLst>
                                </p:cTn>
                              </p:par>
                            </p:childTnLst>
                          </p:cTn>
                        </p:par>
                      </p:childTnLst>
                    </p:cTn>
                  </p:par>
                  <p:par>
                    <p:cTn id="61" fill="hold">
                      <p:stCondLst>
                        <p:cond delay="indefinite"/>
                      </p:stCondLst>
                      <p:childTnLst>
                        <p:par>
                          <p:cTn id="62" fill="hold">
                            <p:stCondLst>
                              <p:cond delay="0"/>
                            </p:stCondLst>
                            <p:childTnLst>
                              <p:par>
                                <p:cTn id="63" presetID="42" presetClass="entr" presetSubtype="0" fill="hold" nodeType="clickEffect">
                                  <p:stCondLst>
                                    <p:cond delay="0"/>
                                  </p:stCondLst>
                                  <p:childTnLst>
                                    <p:set>
                                      <p:cBhvr>
                                        <p:cTn id="64" dur="1" fill="hold">
                                          <p:stCondLst>
                                            <p:cond delay="0"/>
                                          </p:stCondLst>
                                        </p:cTn>
                                        <p:tgtEl>
                                          <p:spTgt spid="90114"/>
                                        </p:tgtEl>
                                        <p:attrNameLst>
                                          <p:attrName>style.visibility</p:attrName>
                                        </p:attrNameLst>
                                      </p:cBhvr>
                                      <p:to>
                                        <p:strVal val="visible"/>
                                      </p:to>
                                    </p:set>
                                    <p:animEffect transition="in" filter="fade">
                                      <p:cBhvr>
                                        <p:cTn id="65" dur="1000"/>
                                        <p:tgtEl>
                                          <p:spTgt spid="90114"/>
                                        </p:tgtEl>
                                      </p:cBhvr>
                                    </p:animEffect>
                                    <p:anim calcmode="lin" valueType="num">
                                      <p:cBhvr>
                                        <p:cTn id="66" dur="1000" fill="hold"/>
                                        <p:tgtEl>
                                          <p:spTgt spid="90114"/>
                                        </p:tgtEl>
                                        <p:attrNameLst>
                                          <p:attrName>ppt_x</p:attrName>
                                        </p:attrNameLst>
                                      </p:cBhvr>
                                      <p:tavLst>
                                        <p:tav tm="0">
                                          <p:val>
                                            <p:strVal val="#ppt_x"/>
                                          </p:val>
                                        </p:tav>
                                        <p:tav tm="100000">
                                          <p:val>
                                            <p:strVal val="#ppt_x"/>
                                          </p:val>
                                        </p:tav>
                                      </p:tavLst>
                                    </p:anim>
                                    <p:anim calcmode="lin" valueType="num">
                                      <p:cBhvr>
                                        <p:cTn id="67" dur="1000" fill="hold"/>
                                        <p:tgtEl>
                                          <p:spTgt spid="90114"/>
                                        </p:tgtEl>
                                        <p:attrNameLst>
                                          <p:attrName>ppt_y</p:attrName>
                                        </p:attrNameLst>
                                      </p:cBhvr>
                                      <p:tavLst>
                                        <p:tav tm="0">
                                          <p:val>
                                            <p:strVal val="#ppt_y+.1"/>
                                          </p:val>
                                        </p:tav>
                                        <p:tav tm="100000">
                                          <p:val>
                                            <p:strVal val="#ppt_y"/>
                                          </p:val>
                                        </p:tav>
                                      </p:tavLst>
                                    </p:anim>
                                  </p:childTnLst>
                                </p:cTn>
                              </p:par>
                            </p:childTnLst>
                          </p:cTn>
                        </p:par>
                      </p:childTnLst>
                    </p:cTn>
                  </p:par>
                  <p:par>
                    <p:cTn id="68" fill="hold">
                      <p:stCondLst>
                        <p:cond delay="indefinite"/>
                      </p:stCondLst>
                      <p:childTnLst>
                        <p:par>
                          <p:cTn id="69" fill="hold">
                            <p:stCondLst>
                              <p:cond delay="0"/>
                            </p:stCondLst>
                            <p:childTnLst>
                              <p:par>
                                <p:cTn id="70" presetID="21" presetClass="exit" presetSubtype="1" fill="hold" nodeType="clickEffect">
                                  <p:stCondLst>
                                    <p:cond delay="0"/>
                                  </p:stCondLst>
                                  <p:childTnLst>
                                    <p:animEffect transition="out" filter="wheel(1)">
                                      <p:cBhvr>
                                        <p:cTn id="71" dur="2000"/>
                                        <p:tgtEl>
                                          <p:spTgt spid="90114"/>
                                        </p:tgtEl>
                                      </p:cBhvr>
                                    </p:animEffect>
                                    <p:set>
                                      <p:cBhvr>
                                        <p:cTn id="72" dur="1" fill="hold">
                                          <p:stCondLst>
                                            <p:cond delay="1999"/>
                                          </p:stCondLst>
                                        </p:cTn>
                                        <p:tgtEl>
                                          <p:spTgt spid="90114"/>
                                        </p:tgtEl>
                                        <p:attrNameLst>
                                          <p:attrName>style.visibility</p:attrName>
                                        </p:attrNameLst>
                                      </p:cBhvr>
                                      <p:to>
                                        <p:strVal val="hidden"/>
                                      </p:to>
                                    </p:set>
                                  </p:childTnLst>
                                </p:cTn>
                              </p:par>
                            </p:childTnLst>
                          </p:cTn>
                        </p:par>
                      </p:childTnLst>
                    </p:cTn>
                  </p:par>
                  <p:par>
                    <p:cTn id="73" fill="hold">
                      <p:stCondLst>
                        <p:cond delay="indefinite"/>
                      </p:stCondLst>
                      <p:childTnLst>
                        <p:par>
                          <p:cTn id="74" fill="hold">
                            <p:stCondLst>
                              <p:cond delay="0"/>
                            </p:stCondLst>
                            <p:childTnLst>
                              <p:par>
                                <p:cTn id="75" presetID="16" presetClass="entr" presetSubtype="21" fill="hold" nodeType="clickEffect">
                                  <p:stCondLst>
                                    <p:cond delay="0"/>
                                  </p:stCondLst>
                                  <p:childTnLst>
                                    <p:set>
                                      <p:cBhvr>
                                        <p:cTn id="76" dur="1" fill="hold">
                                          <p:stCondLst>
                                            <p:cond delay="0"/>
                                          </p:stCondLst>
                                        </p:cTn>
                                        <p:tgtEl>
                                          <p:spTgt spid="2"/>
                                        </p:tgtEl>
                                        <p:attrNameLst>
                                          <p:attrName>style.visibility</p:attrName>
                                        </p:attrNameLst>
                                      </p:cBhvr>
                                      <p:to>
                                        <p:strVal val="visible"/>
                                      </p:to>
                                    </p:set>
                                    <p:animEffect transition="in" filter="barn(inVertical)">
                                      <p:cBhvr>
                                        <p:cTn id="77" dur="500"/>
                                        <p:tgtEl>
                                          <p:spTgt spid="2"/>
                                        </p:tgtEl>
                                      </p:cBhvr>
                                    </p:animEffect>
                                  </p:childTnLst>
                                </p:cTn>
                              </p:par>
                            </p:childTnLst>
                          </p:cTn>
                        </p:par>
                      </p:childTnLst>
                    </p:cTn>
                  </p:par>
                  <p:par>
                    <p:cTn id="78" fill="hold">
                      <p:stCondLst>
                        <p:cond delay="indefinite"/>
                      </p:stCondLst>
                      <p:childTnLst>
                        <p:par>
                          <p:cTn id="79" fill="hold">
                            <p:stCondLst>
                              <p:cond delay="0"/>
                            </p:stCondLst>
                            <p:childTnLst>
                              <p:par>
                                <p:cTn id="80" presetID="42" presetClass="exit" presetSubtype="0" fill="hold" nodeType="clickEffect">
                                  <p:stCondLst>
                                    <p:cond delay="0"/>
                                  </p:stCondLst>
                                  <p:childTnLst>
                                    <p:animEffect transition="out" filter="fade">
                                      <p:cBhvr>
                                        <p:cTn id="81" dur="1000"/>
                                        <p:tgtEl>
                                          <p:spTgt spid="2"/>
                                        </p:tgtEl>
                                      </p:cBhvr>
                                    </p:animEffect>
                                    <p:anim calcmode="lin" valueType="num">
                                      <p:cBhvr>
                                        <p:cTn id="82" dur="1000"/>
                                        <p:tgtEl>
                                          <p:spTgt spid="2"/>
                                        </p:tgtEl>
                                        <p:attrNameLst>
                                          <p:attrName>ppt_x</p:attrName>
                                        </p:attrNameLst>
                                      </p:cBhvr>
                                      <p:tavLst>
                                        <p:tav tm="0">
                                          <p:val>
                                            <p:strVal val="ppt_x"/>
                                          </p:val>
                                        </p:tav>
                                        <p:tav tm="100000">
                                          <p:val>
                                            <p:strVal val="ppt_x"/>
                                          </p:val>
                                        </p:tav>
                                      </p:tavLst>
                                    </p:anim>
                                    <p:anim calcmode="lin" valueType="num">
                                      <p:cBhvr>
                                        <p:cTn id="83" dur="1000"/>
                                        <p:tgtEl>
                                          <p:spTgt spid="2"/>
                                        </p:tgtEl>
                                        <p:attrNameLst>
                                          <p:attrName>ppt_y</p:attrName>
                                        </p:attrNameLst>
                                      </p:cBhvr>
                                      <p:tavLst>
                                        <p:tav tm="0">
                                          <p:val>
                                            <p:strVal val="ppt_y"/>
                                          </p:val>
                                        </p:tav>
                                        <p:tav tm="100000">
                                          <p:val>
                                            <p:strVal val="ppt_y+.1"/>
                                          </p:val>
                                        </p:tav>
                                      </p:tavLst>
                                    </p:anim>
                                    <p:set>
                                      <p:cBhvr>
                                        <p:cTn id="84" dur="1" fill="hold">
                                          <p:stCondLst>
                                            <p:cond delay="999"/>
                                          </p:stCondLst>
                                        </p:cTn>
                                        <p:tgtEl>
                                          <p:spTgt spid="2"/>
                                        </p:tgtEl>
                                        <p:attrNameLst>
                                          <p:attrName>style.visibility</p:attrName>
                                        </p:attrNameLst>
                                      </p:cBhvr>
                                      <p:to>
                                        <p:strVal val="hidden"/>
                                      </p:to>
                                    </p:set>
                                  </p:childTnLst>
                                </p:cTn>
                              </p:par>
                            </p:childTnLst>
                          </p:cTn>
                        </p:par>
                      </p:childTnLst>
                    </p:cTn>
                  </p:par>
                  <p:par>
                    <p:cTn id="85" fill="hold">
                      <p:stCondLst>
                        <p:cond delay="indefinite"/>
                      </p:stCondLst>
                      <p:childTnLst>
                        <p:par>
                          <p:cTn id="86" fill="hold">
                            <p:stCondLst>
                              <p:cond delay="0"/>
                            </p:stCondLst>
                            <p:childTnLst>
                              <p:par>
                                <p:cTn id="87" presetID="2" presetClass="entr" presetSubtype="4" fill="hold" nodeType="clickEffect">
                                  <p:stCondLst>
                                    <p:cond delay="0"/>
                                  </p:stCondLst>
                                  <p:childTnLst>
                                    <p:set>
                                      <p:cBhvr>
                                        <p:cTn id="88" dur="1" fill="hold">
                                          <p:stCondLst>
                                            <p:cond delay="0"/>
                                          </p:stCondLst>
                                        </p:cTn>
                                        <p:tgtEl>
                                          <p:spTgt spid="4"/>
                                        </p:tgtEl>
                                        <p:attrNameLst>
                                          <p:attrName>style.visibility</p:attrName>
                                        </p:attrNameLst>
                                      </p:cBhvr>
                                      <p:to>
                                        <p:strVal val="visible"/>
                                      </p:to>
                                    </p:set>
                                    <p:anim calcmode="lin" valueType="num">
                                      <p:cBhvr additive="base">
                                        <p:cTn id="89" dur="500" fill="hold"/>
                                        <p:tgtEl>
                                          <p:spTgt spid="4"/>
                                        </p:tgtEl>
                                        <p:attrNameLst>
                                          <p:attrName>ppt_x</p:attrName>
                                        </p:attrNameLst>
                                      </p:cBhvr>
                                      <p:tavLst>
                                        <p:tav tm="0">
                                          <p:val>
                                            <p:strVal val="#ppt_x"/>
                                          </p:val>
                                        </p:tav>
                                        <p:tav tm="100000">
                                          <p:val>
                                            <p:strVal val="#ppt_x"/>
                                          </p:val>
                                        </p:tav>
                                      </p:tavLst>
                                    </p:anim>
                                    <p:anim calcmode="lin" valueType="num">
                                      <p:cBhvr additive="base">
                                        <p:cTn id="9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1" fill="hold">
                      <p:stCondLst>
                        <p:cond delay="indefinite"/>
                      </p:stCondLst>
                      <p:childTnLst>
                        <p:par>
                          <p:cTn id="92" fill="hold">
                            <p:stCondLst>
                              <p:cond delay="0"/>
                            </p:stCondLst>
                            <p:childTnLst>
                              <p:par>
                                <p:cTn id="93" presetID="2" presetClass="exit" presetSubtype="4" fill="hold" nodeType="clickEffect">
                                  <p:stCondLst>
                                    <p:cond delay="0"/>
                                  </p:stCondLst>
                                  <p:childTnLst>
                                    <p:anim calcmode="lin" valueType="num">
                                      <p:cBhvr additive="base">
                                        <p:cTn id="94" dur="500"/>
                                        <p:tgtEl>
                                          <p:spTgt spid="4"/>
                                        </p:tgtEl>
                                        <p:attrNameLst>
                                          <p:attrName>ppt_x</p:attrName>
                                        </p:attrNameLst>
                                      </p:cBhvr>
                                      <p:tavLst>
                                        <p:tav tm="0">
                                          <p:val>
                                            <p:strVal val="ppt_x"/>
                                          </p:val>
                                        </p:tav>
                                        <p:tav tm="100000">
                                          <p:val>
                                            <p:strVal val="ppt_x"/>
                                          </p:val>
                                        </p:tav>
                                      </p:tavLst>
                                    </p:anim>
                                    <p:anim calcmode="lin" valueType="num">
                                      <p:cBhvr additive="base">
                                        <p:cTn id="95" dur="500"/>
                                        <p:tgtEl>
                                          <p:spTgt spid="4"/>
                                        </p:tgtEl>
                                        <p:attrNameLst>
                                          <p:attrName>ppt_y</p:attrName>
                                        </p:attrNameLst>
                                      </p:cBhvr>
                                      <p:tavLst>
                                        <p:tav tm="0">
                                          <p:val>
                                            <p:strVal val="ppt_y"/>
                                          </p:val>
                                        </p:tav>
                                        <p:tav tm="100000">
                                          <p:val>
                                            <p:strVal val="1+ppt_h/2"/>
                                          </p:val>
                                        </p:tav>
                                      </p:tavLst>
                                    </p:anim>
                                    <p:set>
                                      <p:cBhvr>
                                        <p:cTn id="96"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6" grpId="0" animBg="1"/>
      <p:bldP spid="17" grpId="0" animBg="1"/>
      <p:bldP spid="18" grpId="0" animBg="1"/>
      <p:bldP spid="21" grpId="0" animBg="1"/>
      <p:bldP spid="11" grpId="0" animBg="1"/>
      <p:bldP spid="1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28600" y="253425"/>
            <a:ext cx="4523995" cy="584775"/>
          </a:xfrm>
          <a:prstGeom prst="rect">
            <a:avLst/>
          </a:prstGeom>
        </p:spPr>
        <p:txBody>
          <a:bodyPr wrap="none">
            <a:spAutoFit/>
          </a:bodyPr>
          <a:lstStyle/>
          <a:p>
            <a:pPr marL="571500" lvl="0" indent="-571500" fontAlgn="base">
              <a:buFont typeface="+mj-lt"/>
              <a:buAutoNum type="romanUcPeriod"/>
            </a:pPr>
            <a:r>
              <a:rPr lang="en-US" sz="3200" b="1" cap="all" dirty="0" err="1" smtClean="0">
                <a:solidFill>
                  <a:srgbClr val="FF0000"/>
                </a:solidFill>
                <a:effectLst>
                  <a:glow>
                    <a:srgbClr val="000000"/>
                  </a:glow>
                  <a:outerShdw sx="0" sy="0">
                    <a:srgbClr val="000000"/>
                  </a:outerShdw>
                  <a:reflection stA="0" endPos="0" fadeDir="0" sx="0" sy="0"/>
                </a:effectLst>
              </a:rPr>
              <a:t>Khái</a:t>
            </a:r>
            <a:r>
              <a:rPr lang="en-US" sz="3200" b="1" cap="all" dirty="0" smtClean="0">
                <a:solidFill>
                  <a:srgbClr val="FF0000"/>
                </a:solidFill>
                <a:effectLst>
                  <a:glow>
                    <a:srgbClr val="000000"/>
                  </a:glow>
                  <a:outerShdw sx="0" sy="0">
                    <a:srgbClr val="000000"/>
                  </a:outerShdw>
                  <a:reflection stA="0" endPos="0" fadeDir="0" sx="0" sy="0"/>
                </a:effectLst>
              </a:rPr>
              <a:t> </a:t>
            </a:r>
            <a:r>
              <a:rPr lang="en-US" sz="3200" b="1" cap="all" dirty="0" err="1" smtClean="0">
                <a:solidFill>
                  <a:srgbClr val="FF0000"/>
                </a:solidFill>
                <a:effectLst>
                  <a:glow>
                    <a:srgbClr val="000000"/>
                  </a:glow>
                  <a:outerShdw sx="0" sy="0">
                    <a:srgbClr val="000000"/>
                  </a:outerShdw>
                  <a:reflection stA="0" endPos="0" fadeDir="0" sx="0" sy="0"/>
                </a:effectLst>
              </a:rPr>
              <a:t>niệm</a:t>
            </a:r>
            <a:r>
              <a:rPr lang="en-US" sz="3200" b="1" cap="all" dirty="0" smtClean="0">
                <a:solidFill>
                  <a:srgbClr val="FF0000"/>
                </a:solidFill>
                <a:effectLst>
                  <a:glow>
                    <a:srgbClr val="000000"/>
                  </a:glow>
                  <a:outerShdw sx="0" sy="0">
                    <a:srgbClr val="000000"/>
                  </a:outerShdw>
                  <a:reflection stA="0" endPos="0" fadeDir="0" sx="0" sy="0"/>
                </a:effectLst>
              </a:rPr>
              <a:t> </a:t>
            </a:r>
            <a:r>
              <a:rPr lang="en-US" sz="3200" b="1" cap="all" dirty="0" err="1" smtClean="0">
                <a:solidFill>
                  <a:srgbClr val="FF0000"/>
                </a:solidFill>
                <a:effectLst>
                  <a:glow>
                    <a:srgbClr val="000000"/>
                  </a:glow>
                  <a:outerShdw sx="0" sy="0">
                    <a:srgbClr val="000000"/>
                  </a:outerShdw>
                  <a:reflection stA="0" endPos="0" fadeDir="0" sx="0" sy="0"/>
                </a:effectLst>
              </a:rPr>
              <a:t>chung</a:t>
            </a:r>
            <a:endParaRPr lang="en-US" sz="3200" b="1" cap="all" dirty="0">
              <a:solidFill>
                <a:srgbClr val="FF0000"/>
              </a:solidFill>
              <a:effectLst>
                <a:glow>
                  <a:srgbClr val="000000"/>
                </a:glow>
                <a:outerShdw sx="0" sy="0">
                  <a:srgbClr val="000000"/>
                </a:outerShdw>
                <a:reflection stA="0" endPos="0" fadeDir="0" sx="0" sy="0"/>
              </a:effectLst>
            </a:endParaRPr>
          </a:p>
        </p:txBody>
      </p:sp>
      <p:sp>
        <p:nvSpPr>
          <p:cNvPr id="12" name="TextBox 11"/>
          <p:cNvSpPr txBox="1"/>
          <p:nvPr/>
        </p:nvSpPr>
        <p:spPr>
          <a:xfrm>
            <a:off x="457200" y="990600"/>
            <a:ext cx="6336704" cy="523220"/>
          </a:xfrm>
          <a:prstGeom prst="rect">
            <a:avLst/>
          </a:prstGeom>
          <a:noFill/>
        </p:spPr>
        <p:txBody>
          <a:bodyPr wrap="square" rtlCol="0">
            <a:spAutoFit/>
          </a:bodyPr>
          <a:lstStyle/>
          <a:p>
            <a:pPr marL="514350" lvl="0" indent="-514350">
              <a:buFont typeface="+mj-lt"/>
              <a:buAutoNum type="arabicPeriod" startAt="2"/>
            </a:pPr>
            <a:r>
              <a:rPr lang="en-US" sz="2800" b="1" dirty="0" err="1" smtClean="0">
                <a:solidFill>
                  <a:srgbClr val="0000FF"/>
                </a:solidFill>
                <a:effectLst>
                  <a:glow>
                    <a:srgbClr val="000000"/>
                  </a:glow>
                  <a:outerShdw sx="0" sy="0">
                    <a:srgbClr val="000000"/>
                  </a:outerShdw>
                  <a:reflection stA="0" endPos="0" fadeDir="0" sx="0" sy="0"/>
                </a:effectLst>
              </a:rPr>
              <a:t>Phân</a:t>
            </a:r>
            <a:r>
              <a:rPr lang="en-US" sz="2800" b="1" dirty="0" smtClean="0">
                <a:solidFill>
                  <a:srgbClr val="0000FF"/>
                </a:solidFill>
                <a:effectLst>
                  <a:glow>
                    <a:srgbClr val="000000"/>
                  </a:glow>
                  <a:outerShdw sx="0" sy="0">
                    <a:srgbClr val="000000"/>
                  </a:outerShdw>
                  <a:reflection stA="0" endPos="0" fadeDir="0" sx="0" sy="0"/>
                </a:effectLst>
              </a:rPr>
              <a:t> </a:t>
            </a:r>
            <a:r>
              <a:rPr lang="en-US" sz="2800" b="1" dirty="0" err="1" smtClean="0">
                <a:solidFill>
                  <a:srgbClr val="0000FF"/>
                </a:solidFill>
                <a:effectLst>
                  <a:glow>
                    <a:srgbClr val="000000"/>
                  </a:glow>
                  <a:outerShdw sx="0" sy="0">
                    <a:srgbClr val="000000"/>
                  </a:outerShdw>
                  <a:reflection stA="0" endPos="0" fadeDir="0" sx="0" sy="0"/>
                </a:effectLst>
              </a:rPr>
              <a:t>loại</a:t>
            </a:r>
            <a:endParaRPr lang="en-US" sz="2800" b="1" dirty="0">
              <a:solidFill>
                <a:srgbClr val="0000FF"/>
              </a:solidFill>
              <a:effectLst>
                <a:glow>
                  <a:srgbClr val="000000"/>
                </a:glow>
                <a:outerShdw sx="0" sy="0">
                  <a:srgbClr val="000000"/>
                </a:outerShdw>
                <a:reflection stA="0" endPos="0" fadeDir="0" sx="0" sy="0"/>
              </a:effectLst>
            </a:endParaRPr>
          </a:p>
        </p:txBody>
      </p:sp>
      <p:sp>
        <p:nvSpPr>
          <p:cNvPr id="7" name="AutoShape 13"/>
          <p:cNvSpPr>
            <a:spLocks noChangeArrowheads="1"/>
          </p:cNvSpPr>
          <p:nvPr/>
        </p:nvSpPr>
        <p:spPr bwMode="auto">
          <a:xfrm>
            <a:off x="2362200" y="1447800"/>
            <a:ext cx="4953000" cy="805816"/>
          </a:xfrm>
          <a:prstGeom prst="bevel">
            <a:avLst>
              <a:gd name="adj" fmla="val 12500"/>
            </a:avLst>
          </a:prstGeom>
          <a:solidFill>
            <a:srgbClr val="0000FF"/>
          </a:solidFill>
          <a:ln w="9525">
            <a:solidFill>
              <a:srgbClr val="000000"/>
            </a:solidFill>
            <a:miter lim="800000"/>
            <a:headEnd/>
            <a:tailEnd/>
          </a:ln>
        </p:spPr>
        <p:txBody>
          <a:bodyPr wrap="none" anchor="ctr"/>
          <a:lstStyle/>
          <a:p>
            <a:pPr algn="ctr" eaLnBrk="0" hangingPunct="0"/>
            <a:r>
              <a:rPr lang="en-US" sz="2800" b="1" dirty="0" err="1" smtClean="0">
                <a:solidFill>
                  <a:srgbClr val="FFFFFF"/>
                </a:solidFill>
              </a:rPr>
              <a:t>Cấu</a:t>
            </a:r>
            <a:r>
              <a:rPr lang="en-US" sz="2800" b="1" dirty="0" smtClean="0">
                <a:solidFill>
                  <a:srgbClr val="FFFFFF"/>
                </a:solidFill>
              </a:rPr>
              <a:t> </a:t>
            </a:r>
            <a:r>
              <a:rPr lang="en-US" sz="2800" b="1" dirty="0" err="1" smtClean="0">
                <a:solidFill>
                  <a:srgbClr val="FFFFFF"/>
                </a:solidFill>
              </a:rPr>
              <a:t>tạo</a:t>
            </a:r>
            <a:r>
              <a:rPr lang="en-US" sz="2800" b="1" dirty="0" smtClean="0">
                <a:solidFill>
                  <a:srgbClr val="FFFFFF"/>
                </a:solidFill>
              </a:rPr>
              <a:t> </a:t>
            </a:r>
            <a:r>
              <a:rPr lang="en-US" sz="2800" b="1" dirty="0" err="1" smtClean="0">
                <a:solidFill>
                  <a:srgbClr val="FFFFFF"/>
                </a:solidFill>
              </a:rPr>
              <a:t>trục</a:t>
            </a:r>
            <a:r>
              <a:rPr lang="en-US" sz="2800" b="1" dirty="0" smtClean="0">
                <a:solidFill>
                  <a:srgbClr val="FFFFFF"/>
                </a:solidFill>
              </a:rPr>
              <a:t> </a:t>
            </a:r>
            <a:r>
              <a:rPr lang="en-US" sz="2800" b="1" dirty="0" err="1" smtClean="0">
                <a:solidFill>
                  <a:srgbClr val="FFFFFF"/>
                </a:solidFill>
              </a:rPr>
              <a:t>thẳng</a:t>
            </a:r>
            <a:endParaRPr lang="en-US" sz="2800" b="1" dirty="0">
              <a:solidFill>
                <a:srgbClr val="FFFFFF"/>
              </a:solidFill>
            </a:endParaRPr>
          </a:p>
        </p:txBody>
      </p:sp>
      <p:sp>
        <p:nvSpPr>
          <p:cNvPr id="16" name="Line 16"/>
          <p:cNvSpPr>
            <a:spLocks noChangeShapeType="1"/>
          </p:cNvSpPr>
          <p:nvPr/>
        </p:nvSpPr>
        <p:spPr bwMode="auto">
          <a:xfrm flipH="1">
            <a:off x="1447799" y="2253616"/>
            <a:ext cx="3304795" cy="1054100"/>
          </a:xfrm>
          <a:prstGeom prst="line">
            <a:avLst/>
          </a:prstGeom>
          <a:noFill/>
          <a:ln w="50800">
            <a:solidFill>
              <a:srgbClr val="0000CC"/>
            </a:solidFill>
            <a:round/>
            <a:headEnd/>
            <a:tailEnd type="stealth" w="lg" len="lg"/>
          </a:ln>
          <a:effectLst/>
        </p:spPr>
        <p:txBody>
          <a:bodyPr/>
          <a:lstStyle/>
          <a:p>
            <a:pPr>
              <a:defRPr/>
            </a:pPr>
            <a:endParaRPr lang="vi-VN">
              <a:cs typeface="+mn-cs"/>
            </a:endParaRPr>
          </a:p>
        </p:txBody>
      </p:sp>
      <p:sp>
        <p:nvSpPr>
          <p:cNvPr id="17" name="AutoShape 13"/>
          <p:cNvSpPr>
            <a:spLocks noChangeArrowheads="1"/>
          </p:cNvSpPr>
          <p:nvPr/>
        </p:nvSpPr>
        <p:spPr bwMode="auto">
          <a:xfrm>
            <a:off x="381000" y="3307716"/>
            <a:ext cx="2590800" cy="805816"/>
          </a:xfrm>
          <a:prstGeom prst="bevel">
            <a:avLst>
              <a:gd name="adj" fmla="val 12500"/>
            </a:avLst>
          </a:prstGeom>
          <a:solidFill>
            <a:srgbClr val="FFFF00"/>
          </a:solidFill>
          <a:ln w="9525">
            <a:solidFill>
              <a:srgbClr val="000000"/>
            </a:solidFill>
            <a:miter lim="800000"/>
            <a:headEnd/>
            <a:tailEnd/>
          </a:ln>
        </p:spPr>
        <p:txBody>
          <a:bodyPr wrap="none" anchor="ctr"/>
          <a:lstStyle/>
          <a:p>
            <a:pPr algn="ctr" eaLnBrk="0" hangingPunct="0"/>
            <a:r>
              <a:rPr lang="en-US" sz="2800" b="1" dirty="0" err="1" smtClean="0"/>
              <a:t>Trục</a:t>
            </a:r>
            <a:r>
              <a:rPr lang="en-US" sz="2800" b="1" dirty="0" smtClean="0"/>
              <a:t> </a:t>
            </a:r>
            <a:r>
              <a:rPr lang="en-US" sz="2800" b="1" dirty="0" err="1" smtClean="0"/>
              <a:t>trơn</a:t>
            </a:r>
            <a:endParaRPr lang="en-US" sz="2800" b="1" dirty="0"/>
          </a:p>
        </p:txBody>
      </p:sp>
      <p:sp>
        <p:nvSpPr>
          <p:cNvPr id="18" name="AutoShape 13"/>
          <p:cNvSpPr>
            <a:spLocks noChangeArrowheads="1"/>
          </p:cNvSpPr>
          <p:nvPr/>
        </p:nvSpPr>
        <p:spPr bwMode="auto">
          <a:xfrm>
            <a:off x="6400800" y="3308984"/>
            <a:ext cx="2590800" cy="805816"/>
          </a:xfrm>
          <a:prstGeom prst="bevel">
            <a:avLst>
              <a:gd name="adj" fmla="val 12500"/>
            </a:avLst>
          </a:prstGeom>
          <a:solidFill>
            <a:srgbClr val="FF0000"/>
          </a:solidFill>
          <a:ln w="9525">
            <a:solidFill>
              <a:srgbClr val="000000"/>
            </a:solidFill>
            <a:miter lim="800000"/>
            <a:headEnd/>
            <a:tailEnd/>
          </a:ln>
        </p:spPr>
        <p:txBody>
          <a:bodyPr wrap="none" anchor="ctr"/>
          <a:lstStyle/>
          <a:p>
            <a:pPr algn="ctr" eaLnBrk="0" hangingPunct="0"/>
            <a:r>
              <a:rPr lang="en-US" sz="2800" b="1" dirty="0" err="1" smtClean="0">
                <a:solidFill>
                  <a:schemeClr val="bg1"/>
                </a:solidFill>
              </a:rPr>
              <a:t>Trục</a:t>
            </a:r>
            <a:r>
              <a:rPr lang="en-US" sz="2800" b="1" dirty="0" smtClean="0">
                <a:solidFill>
                  <a:schemeClr val="bg1"/>
                </a:solidFill>
              </a:rPr>
              <a:t> </a:t>
            </a:r>
            <a:r>
              <a:rPr lang="en-US" sz="2800" b="1" dirty="0" err="1" smtClean="0">
                <a:solidFill>
                  <a:schemeClr val="bg1"/>
                </a:solidFill>
              </a:rPr>
              <a:t>rỗng</a:t>
            </a:r>
            <a:endParaRPr lang="en-US" sz="2800" b="1" dirty="0">
              <a:solidFill>
                <a:schemeClr val="bg1"/>
              </a:solidFill>
            </a:endParaRPr>
          </a:p>
        </p:txBody>
      </p:sp>
      <p:sp>
        <p:nvSpPr>
          <p:cNvPr id="21" name="Line 16"/>
          <p:cNvSpPr>
            <a:spLocks noChangeShapeType="1"/>
          </p:cNvSpPr>
          <p:nvPr/>
        </p:nvSpPr>
        <p:spPr bwMode="auto">
          <a:xfrm>
            <a:off x="4752594" y="2253616"/>
            <a:ext cx="2943606" cy="1055368"/>
          </a:xfrm>
          <a:prstGeom prst="line">
            <a:avLst/>
          </a:prstGeom>
          <a:noFill/>
          <a:ln w="50800">
            <a:solidFill>
              <a:srgbClr val="0000CC"/>
            </a:solidFill>
            <a:round/>
            <a:headEnd/>
            <a:tailEnd type="stealth" w="lg" len="lg"/>
          </a:ln>
          <a:effectLst/>
        </p:spPr>
        <p:txBody>
          <a:bodyPr/>
          <a:lstStyle/>
          <a:p>
            <a:pPr>
              <a:defRPr/>
            </a:pPr>
            <a:endParaRPr lang="vi-VN">
              <a:cs typeface="+mn-cs"/>
            </a:endParaRPr>
          </a:p>
        </p:txBody>
      </p:sp>
      <p:sp>
        <p:nvSpPr>
          <p:cNvPr id="11" name="AutoShape 13"/>
          <p:cNvSpPr>
            <a:spLocks noChangeArrowheads="1"/>
          </p:cNvSpPr>
          <p:nvPr/>
        </p:nvSpPr>
        <p:spPr bwMode="auto">
          <a:xfrm>
            <a:off x="3352800" y="3308984"/>
            <a:ext cx="2590800" cy="805816"/>
          </a:xfrm>
          <a:prstGeom prst="bevel">
            <a:avLst>
              <a:gd name="adj" fmla="val 12500"/>
            </a:avLst>
          </a:prstGeom>
          <a:solidFill>
            <a:srgbClr val="00B050"/>
          </a:solidFill>
          <a:ln w="9525">
            <a:solidFill>
              <a:srgbClr val="000000"/>
            </a:solidFill>
            <a:miter lim="800000"/>
            <a:headEnd/>
            <a:tailEnd/>
          </a:ln>
        </p:spPr>
        <p:txBody>
          <a:bodyPr wrap="none" anchor="ctr"/>
          <a:lstStyle/>
          <a:p>
            <a:pPr algn="ctr" eaLnBrk="0" hangingPunct="0"/>
            <a:r>
              <a:rPr lang="en-US" sz="2800" b="1" dirty="0" err="1" smtClean="0"/>
              <a:t>Trục</a:t>
            </a:r>
            <a:r>
              <a:rPr lang="en-US" sz="2800" b="1" dirty="0" smtClean="0"/>
              <a:t> </a:t>
            </a:r>
            <a:r>
              <a:rPr lang="en-US" sz="2800" b="1" dirty="0" err="1" smtClean="0"/>
              <a:t>bậc</a:t>
            </a:r>
            <a:endParaRPr lang="en-US" sz="2800" b="1" dirty="0"/>
          </a:p>
        </p:txBody>
      </p:sp>
      <p:sp>
        <p:nvSpPr>
          <p:cNvPr id="13" name="Line 16"/>
          <p:cNvSpPr>
            <a:spLocks noChangeShapeType="1"/>
          </p:cNvSpPr>
          <p:nvPr/>
        </p:nvSpPr>
        <p:spPr bwMode="auto">
          <a:xfrm>
            <a:off x="4752592" y="2209800"/>
            <a:ext cx="2" cy="1054100"/>
          </a:xfrm>
          <a:prstGeom prst="line">
            <a:avLst/>
          </a:prstGeom>
          <a:noFill/>
          <a:ln w="50800">
            <a:solidFill>
              <a:srgbClr val="0000CC"/>
            </a:solidFill>
            <a:round/>
            <a:headEnd/>
            <a:tailEnd type="stealth" w="lg" len="lg"/>
          </a:ln>
          <a:effectLst/>
        </p:spPr>
        <p:txBody>
          <a:bodyPr/>
          <a:lstStyle/>
          <a:p>
            <a:pPr>
              <a:defRPr/>
            </a:pPr>
            <a:endParaRPr lang="vi-VN">
              <a:cs typeface="+mn-cs"/>
            </a:endParaRPr>
          </a:p>
        </p:txBody>
      </p:sp>
      <p:pic>
        <p:nvPicPr>
          <p:cNvPr id="3" name="Picture 2"/>
          <p:cNvPicPr>
            <a:picLocks noChangeAspect="1"/>
          </p:cNvPicPr>
          <p:nvPr/>
        </p:nvPicPr>
        <p:blipFill>
          <a:blip r:embed="rId2"/>
          <a:stretch>
            <a:fillRect/>
          </a:stretch>
        </p:blipFill>
        <p:spPr>
          <a:xfrm>
            <a:off x="228600" y="5351736"/>
            <a:ext cx="4762500" cy="685800"/>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76800" y="4656902"/>
            <a:ext cx="4267200" cy="1543456"/>
          </a:xfrm>
          <a:prstGeom prst="rect">
            <a:avLst/>
          </a:prstGeom>
        </p:spPr>
      </p:pic>
      <p:pic>
        <p:nvPicPr>
          <p:cNvPr id="2" name="Picture 1"/>
          <p:cNvPicPr>
            <a:picLocks noChangeAspect="1"/>
          </p:cNvPicPr>
          <p:nvPr/>
        </p:nvPicPr>
        <p:blipFill>
          <a:blip r:embed="rId4"/>
          <a:stretch>
            <a:fillRect/>
          </a:stretch>
        </p:blipFill>
        <p:spPr>
          <a:xfrm>
            <a:off x="1638299" y="4656902"/>
            <a:ext cx="6400802" cy="1885026"/>
          </a:xfrm>
          <a:prstGeom prst="rect">
            <a:avLst/>
          </a:prstGeom>
        </p:spPr>
      </p:pic>
      <p:pic>
        <p:nvPicPr>
          <p:cNvPr id="4" name="Picture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705101" y="1713232"/>
            <a:ext cx="6400800" cy="4800600"/>
          </a:xfrm>
          <a:prstGeom prst="rect">
            <a:avLst/>
          </a:prstGeom>
        </p:spPr>
      </p:pic>
    </p:spTree>
    <p:extLst>
      <p:ext uri="{BB962C8B-B14F-4D97-AF65-F5344CB8AC3E}">
        <p14:creationId xmlns:p14="http://schemas.microsoft.com/office/powerpoint/2010/main" val="18306526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1000"/>
                                        <p:tgtEl>
                                          <p:spTgt spid="16"/>
                                        </p:tgtEl>
                                      </p:cBhvr>
                                    </p:animEffect>
                                    <p:anim calcmode="lin" valueType="num">
                                      <p:cBhvr>
                                        <p:cTn id="15" dur="1000" fill="hold"/>
                                        <p:tgtEl>
                                          <p:spTgt spid="16"/>
                                        </p:tgtEl>
                                        <p:attrNameLst>
                                          <p:attrName>ppt_x</p:attrName>
                                        </p:attrNameLst>
                                      </p:cBhvr>
                                      <p:tavLst>
                                        <p:tav tm="0">
                                          <p:val>
                                            <p:strVal val="#ppt_x"/>
                                          </p:val>
                                        </p:tav>
                                        <p:tav tm="100000">
                                          <p:val>
                                            <p:strVal val="#ppt_x"/>
                                          </p:val>
                                        </p:tav>
                                      </p:tavLst>
                                    </p:anim>
                                    <p:anim calcmode="lin" valueType="num">
                                      <p:cBhvr>
                                        <p:cTn id="16" dur="1000" fill="hold"/>
                                        <p:tgtEl>
                                          <p:spTgt spid="16"/>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1000"/>
                                        <p:tgtEl>
                                          <p:spTgt spid="17"/>
                                        </p:tgtEl>
                                      </p:cBhvr>
                                    </p:animEffect>
                                    <p:anim calcmode="lin" valueType="num">
                                      <p:cBhvr>
                                        <p:cTn id="20" dur="1000" fill="hold"/>
                                        <p:tgtEl>
                                          <p:spTgt spid="17"/>
                                        </p:tgtEl>
                                        <p:attrNameLst>
                                          <p:attrName>ppt_x</p:attrName>
                                        </p:attrNameLst>
                                      </p:cBhvr>
                                      <p:tavLst>
                                        <p:tav tm="0">
                                          <p:val>
                                            <p:strVal val="#ppt_x"/>
                                          </p:val>
                                        </p:tav>
                                        <p:tav tm="100000">
                                          <p:val>
                                            <p:strVal val="#ppt_x"/>
                                          </p:val>
                                        </p:tav>
                                      </p:tavLst>
                                    </p:anim>
                                    <p:anim calcmode="lin" valueType="num">
                                      <p:cBhvr>
                                        <p:cTn id="21"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nodeType="clickEffect">
                                  <p:stCondLst>
                                    <p:cond delay="0"/>
                                  </p:stCondLst>
                                  <p:childTnLst>
                                    <p:set>
                                      <p:cBhvr>
                                        <p:cTn id="25" dur="1" fill="hold">
                                          <p:stCondLst>
                                            <p:cond delay="0"/>
                                          </p:stCondLst>
                                        </p:cTn>
                                        <p:tgtEl>
                                          <p:spTgt spid="3"/>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2" presetClass="exit" presetSubtype="4" fill="hold" nodeType="clickEffect">
                                  <p:stCondLst>
                                    <p:cond delay="0"/>
                                  </p:stCondLst>
                                  <p:childTnLst>
                                    <p:anim calcmode="lin" valueType="num">
                                      <p:cBhvr additive="base">
                                        <p:cTn id="29" dur="500"/>
                                        <p:tgtEl>
                                          <p:spTgt spid="3"/>
                                        </p:tgtEl>
                                        <p:attrNameLst>
                                          <p:attrName>ppt_x</p:attrName>
                                        </p:attrNameLst>
                                      </p:cBhvr>
                                      <p:tavLst>
                                        <p:tav tm="0">
                                          <p:val>
                                            <p:strVal val="ppt_x"/>
                                          </p:val>
                                        </p:tav>
                                        <p:tav tm="100000">
                                          <p:val>
                                            <p:strVal val="ppt_x"/>
                                          </p:val>
                                        </p:tav>
                                      </p:tavLst>
                                    </p:anim>
                                    <p:anim calcmode="lin" valueType="num">
                                      <p:cBhvr additive="base">
                                        <p:cTn id="30" dur="500"/>
                                        <p:tgtEl>
                                          <p:spTgt spid="3"/>
                                        </p:tgtEl>
                                        <p:attrNameLst>
                                          <p:attrName>ppt_y</p:attrName>
                                        </p:attrNameLst>
                                      </p:cBhvr>
                                      <p:tavLst>
                                        <p:tav tm="0">
                                          <p:val>
                                            <p:strVal val="ppt_y"/>
                                          </p:val>
                                        </p:tav>
                                        <p:tav tm="100000">
                                          <p:val>
                                            <p:strVal val="1+ppt_h/2"/>
                                          </p:val>
                                        </p:tav>
                                      </p:tavLst>
                                    </p:anim>
                                    <p:set>
                                      <p:cBhvr>
                                        <p:cTn id="31" dur="1" fill="hold">
                                          <p:stCondLst>
                                            <p:cond delay="499"/>
                                          </p:stCondLst>
                                        </p:cTn>
                                        <p:tgtEl>
                                          <p:spTgt spid="3"/>
                                        </p:tgtEl>
                                        <p:attrNameLst>
                                          <p:attrName>style.visibility</p:attrName>
                                        </p:attrNameLst>
                                      </p:cBhvr>
                                      <p:to>
                                        <p:strVal val="hidden"/>
                                      </p:to>
                                    </p:set>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nodeType="clickEffect">
                                  <p:stCondLst>
                                    <p:cond delay="0"/>
                                  </p:stCondLst>
                                  <p:childTnLst>
                                    <p:set>
                                      <p:cBhvr>
                                        <p:cTn id="35" dur="1" fill="hold">
                                          <p:stCondLst>
                                            <p:cond delay="0"/>
                                          </p:stCondLst>
                                        </p:cTn>
                                        <p:tgtEl>
                                          <p:spTgt spid="4"/>
                                        </p:tgtEl>
                                        <p:attrNameLst>
                                          <p:attrName>style.visibility</p:attrName>
                                        </p:attrNameLst>
                                      </p:cBhvr>
                                      <p:to>
                                        <p:strVal val="visible"/>
                                      </p:to>
                                    </p:set>
                                    <p:anim calcmode="lin" valueType="num">
                                      <p:cBhvr additive="base">
                                        <p:cTn id="36" dur="500" fill="hold"/>
                                        <p:tgtEl>
                                          <p:spTgt spid="4"/>
                                        </p:tgtEl>
                                        <p:attrNameLst>
                                          <p:attrName>ppt_x</p:attrName>
                                        </p:attrNameLst>
                                      </p:cBhvr>
                                      <p:tavLst>
                                        <p:tav tm="0">
                                          <p:val>
                                            <p:strVal val="#ppt_x"/>
                                          </p:val>
                                        </p:tav>
                                        <p:tav tm="100000">
                                          <p:val>
                                            <p:strVal val="#ppt_x"/>
                                          </p:val>
                                        </p:tav>
                                      </p:tavLst>
                                    </p:anim>
                                    <p:anim calcmode="lin" valueType="num">
                                      <p:cBhvr additive="base">
                                        <p:cTn id="37"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xit" presetSubtype="4" fill="hold" nodeType="clickEffect">
                                  <p:stCondLst>
                                    <p:cond delay="0"/>
                                  </p:stCondLst>
                                  <p:childTnLst>
                                    <p:anim calcmode="lin" valueType="num">
                                      <p:cBhvr additive="base">
                                        <p:cTn id="41" dur="500"/>
                                        <p:tgtEl>
                                          <p:spTgt spid="4"/>
                                        </p:tgtEl>
                                        <p:attrNameLst>
                                          <p:attrName>ppt_x</p:attrName>
                                        </p:attrNameLst>
                                      </p:cBhvr>
                                      <p:tavLst>
                                        <p:tav tm="0">
                                          <p:val>
                                            <p:strVal val="ppt_x"/>
                                          </p:val>
                                        </p:tav>
                                        <p:tav tm="100000">
                                          <p:val>
                                            <p:strVal val="ppt_x"/>
                                          </p:val>
                                        </p:tav>
                                      </p:tavLst>
                                    </p:anim>
                                    <p:anim calcmode="lin" valueType="num">
                                      <p:cBhvr additive="base">
                                        <p:cTn id="42" dur="500"/>
                                        <p:tgtEl>
                                          <p:spTgt spid="4"/>
                                        </p:tgtEl>
                                        <p:attrNameLst>
                                          <p:attrName>ppt_y</p:attrName>
                                        </p:attrNameLst>
                                      </p:cBhvr>
                                      <p:tavLst>
                                        <p:tav tm="0">
                                          <p:val>
                                            <p:strVal val="ppt_y"/>
                                          </p:val>
                                        </p:tav>
                                        <p:tav tm="100000">
                                          <p:val>
                                            <p:strVal val="1+ppt_h/2"/>
                                          </p:val>
                                        </p:tav>
                                      </p:tavLst>
                                    </p:anim>
                                    <p:set>
                                      <p:cBhvr>
                                        <p:cTn id="43" dur="1" fill="hold">
                                          <p:stCondLst>
                                            <p:cond delay="499"/>
                                          </p:stCondLst>
                                        </p:cTn>
                                        <p:tgtEl>
                                          <p:spTgt spid="4"/>
                                        </p:tgtEl>
                                        <p:attrNameLst>
                                          <p:attrName>style.visibility</p:attrName>
                                        </p:attrNameLst>
                                      </p:cBhvr>
                                      <p:to>
                                        <p:strVal val="hidden"/>
                                      </p:to>
                                    </p:set>
                                  </p:childTnLst>
                                </p:cTn>
                              </p:par>
                            </p:childTnLst>
                          </p:cTn>
                        </p:par>
                      </p:childTnLst>
                    </p:cTn>
                  </p:par>
                  <p:par>
                    <p:cTn id="44" fill="hold">
                      <p:stCondLst>
                        <p:cond delay="indefinite"/>
                      </p:stCondLst>
                      <p:childTnLst>
                        <p:par>
                          <p:cTn id="45" fill="hold">
                            <p:stCondLst>
                              <p:cond delay="0"/>
                            </p:stCondLst>
                            <p:childTnLst>
                              <p:par>
                                <p:cTn id="46" presetID="42" presetClass="entr" presetSubtype="0" fill="hold" grpId="0" nodeType="click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fade">
                                      <p:cBhvr>
                                        <p:cTn id="48" dur="1000"/>
                                        <p:tgtEl>
                                          <p:spTgt spid="11"/>
                                        </p:tgtEl>
                                      </p:cBhvr>
                                    </p:animEffect>
                                    <p:anim calcmode="lin" valueType="num">
                                      <p:cBhvr>
                                        <p:cTn id="49" dur="1000" fill="hold"/>
                                        <p:tgtEl>
                                          <p:spTgt spid="11"/>
                                        </p:tgtEl>
                                        <p:attrNameLst>
                                          <p:attrName>ppt_x</p:attrName>
                                        </p:attrNameLst>
                                      </p:cBhvr>
                                      <p:tavLst>
                                        <p:tav tm="0">
                                          <p:val>
                                            <p:strVal val="#ppt_x"/>
                                          </p:val>
                                        </p:tav>
                                        <p:tav tm="100000">
                                          <p:val>
                                            <p:strVal val="#ppt_x"/>
                                          </p:val>
                                        </p:tav>
                                      </p:tavLst>
                                    </p:anim>
                                    <p:anim calcmode="lin" valueType="num">
                                      <p:cBhvr>
                                        <p:cTn id="50" dur="1000" fill="hold"/>
                                        <p:tgtEl>
                                          <p:spTgt spid="11"/>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13"/>
                                        </p:tgtEl>
                                        <p:attrNameLst>
                                          <p:attrName>style.visibility</p:attrName>
                                        </p:attrNameLst>
                                      </p:cBhvr>
                                      <p:to>
                                        <p:strVal val="visible"/>
                                      </p:to>
                                    </p:set>
                                    <p:animEffect transition="in" filter="fade">
                                      <p:cBhvr>
                                        <p:cTn id="53" dur="1000"/>
                                        <p:tgtEl>
                                          <p:spTgt spid="13"/>
                                        </p:tgtEl>
                                      </p:cBhvr>
                                    </p:animEffect>
                                    <p:anim calcmode="lin" valueType="num">
                                      <p:cBhvr>
                                        <p:cTn id="54" dur="1000" fill="hold"/>
                                        <p:tgtEl>
                                          <p:spTgt spid="13"/>
                                        </p:tgtEl>
                                        <p:attrNameLst>
                                          <p:attrName>ppt_x</p:attrName>
                                        </p:attrNameLst>
                                      </p:cBhvr>
                                      <p:tavLst>
                                        <p:tav tm="0">
                                          <p:val>
                                            <p:strVal val="#ppt_x"/>
                                          </p:val>
                                        </p:tav>
                                        <p:tav tm="100000">
                                          <p:val>
                                            <p:strVal val="#ppt_x"/>
                                          </p:val>
                                        </p:tav>
                                      </p:tavLst>
                                    </p:anim>
                                    <p:anim calcmode="lin" valueType="num">
                                      <p:cBhvr>
                                        <p:cTn id="55"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2" presetClass="entr" presetSubtype="4" fill="hold" nodeType="clickEffect">
                                  <p:stCondLst>
                                    <p:cond delay="0"/>
                                  </p:stCondLst>
                                  <p:childTnLst>
                                    <p:set>
                                      <p:cBhvr>
                                        <p:cTn id="59" dur="1" fill="hold">
                                          <p:stCondLst>
                                            <p:cond delay="0"/>
                                          </p:stCondLst>
                                        </p:cTn>
                                        <p:tgtEl>
                                          <p:spTgt spid="2"/>
                                        </p:tgtEl>
                                        <p:attrNameLst>
                                          <p:attrName>style.visibility</p:attrName>
                                        </p:attrNameLst>
                                      </p:cBhvr>
                                      <p:to>
                                        <p:strVal val="visible"/>
                                      </p:to>
                                    </p:set>
                                    <p:anim calcmode="lin" valueType="num">
                                      <p:cBhvr additive="base">
                                        <p:cTn id="60" dur="500" fill="hold"/>
                                        <p:tgtEl>
                                          <p:spTgt spid="2"/>
                                        </p:tgtEl>
                                        <p:attrNameLst>
                                          <p:attrName>ppt_x</p:attrName>
                                        </p:attrNameLst>
                                      </p:cBhvr>
                                      <p:tavLst>
                                        <p:tav tm="0">
                                          <p:val>
                                            <p:strVal val="#ppt_x"/>
                                          </p:val>
                                        </p:tav>
                                        <p:tav tm="100000">
                                          <p:val>
                                            <p:strVal val="#ppt_x"/>
                                          </p:val>
                                        </p:tav>
                                      </p:tavLst>
                                    </p:anim>
                                    <p:anim calcmode="lin" valueType="num">
                                      <p:cBhvr additive="base">
                                        <p:cTn id="61"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2" presetClass="exit" presetSubtype="4" fill="hold" nodeType="clickEffect">
                                  <p:stCondLst>
                                    <p:cond delay="0"/>
                                  </p:stCondLst>
                                  <p:childTnLst>
                                    <p:anim calcmode="lin" valueType="num">
                                      <p:cBhvr additive="base">
                                        <p:cTn id="65" dur="500"/>
                                        <p:tgtEl>
                                          <p:spTgt spid="2"/>
                                        </p:tgtEl>
                                        <p:attrNameLst>
                                          <p:attrName>ppt_x</p:attrName>
                                        </p:attrNameLst>
                                      </p:cBhvr>
                                      <p:tavLst>
                                        <p:tav tm="0">
                                          <p:val>
                                            <p:strVal val="ppt_x"/>
                                          </p:val>
                                        </p:tav>
                                        <p:tav tm="100000">
                                          <p:val>
                                            <p:strVal val="ppt_x"/>
                                          </p:val>
                                        </p:tav>
                                      </p:tavLst>
                                    </p:anim>
                                    <p:anim calcmode="lin" valueType="num">
                                      <p:cBhvr additive="base">
                                        <p:cTn id="66" dur="500"/>
                                        <p:tgtEl>
                                          <p:spTgt spid="2"/>
                                        </p:tgtEl>
                                        <p:attrNameLst>
                                          <p:attrName>ppt_y</p:attrName>
                                        </p:attrNameLst>
                                      </p:cBhvr>
                                      <p:tavLst>
                                        <p:tav tm="0">
                                          <p:val>
                                            <p:strVal val="ppt_y"/>
                                          </p:val>
                                        </p:tav>
                                        <p:tav tm="100000">
                                          <p:val>
                                            <p:strVal val="1+ppt_h/2"/>
                                          </p:val>
                                        </p:tav>
                                      </p:tavLst>
                                    </p:anim>
                                    <p:set>
                                      <p:cBhvr>
                                        <p:cTn id="67" dur="1" fill="hold">
                                          <p:stCondLst>
                                            <p:cond delay="499"/>
                                          </p:stCondLst>
                                        </p:cTn>
                                        <p:tgtEl>
                                          <p:spTgt spid="2"/>
                                        </p:tgtEl>
                                        <p:attrNameLst>
                                          <p:attrName>style.visibility</p:attrName>
                                        </p:attrNameLst>
                                      </p:cBhvr>
                                      <p:to>
                                        <p:strVal val="hidden"/>
                                      </p:to>
                                    </p:set>
                                  </p:childTnLst>
                                </p:cTn>
                              </p:par>
                            </p:childTnLst>
                          </p:cTn>
                        </p:par>
                      </p:childTnLst>
                    </p:cTn>
                  </p:par>
                  <p:par>
                    <p:cTn id="68" fill="hold">
                      <p:stCondLst>
                        <p:cond delay="indefinite"/>
                      </p:stCondLst>
                      <p:childTnLst>
                        <p:par>
                          <p:cTn id="69" fill="hold">
                            <p:stCondLst>
                              <p:cond delay="0"/>
                            </p:stCondLst>
                            <p:childTnLst>
                              <p:par>
                                <p:cTn id="70" presetID="42" presetClass="entr" presetSubtype="0" fill="hold" grpId="0" nodeType="clickEffect">
                                  <p:stCondLst>
                                    <p:cond delay="0"/>
                                  </p:stCondLst>
                                  <p:childTnLst>
                                    <p:set>
                                      <p:cBhvr>
                                        <p:cTn id="71" dur="1" fill="hold">
                                          <p:stCondLst>
                                            <p:cond delay="0"/>
                                          </p:stCondLst>
                                        </p:cTn>
                                        <p:tgtEl>
                                          <p:spTgt spid="18"/>
                                        </p:tgtEl>
                                        <p:attrNameLst>
                                          <p:attrName>style.visibility</p:attrName>
                                        </p:attrNameLst>
                                      </p:cBhvr>
                                      <p:to>
                                        <p:strVal val="visible"/>
                                      </p:to>
                                    </p:set>
                                    <p:animEffect transition="in" filter="fade">
                                      <p:cBhvr>
                                        <p:cTn id="72" dur="1000"/>
                                        <p:tgtEl>
                                          <p:spTgt spid="18"/>
                                        </p:tgtEl>
                                      </p:cBhvr>
                                    </p:animEffect>
                                    <p:anim calcmode="lin" valueType="num">
                                      <p:cBhvr>
                                        <p:cTn id="73" dur="1000" fill="hold"/>
                                        <p:tgtEl>
                                          <p:spTgt spid="18"/>
                                        </p:tgtEl>
                                        <p:attrNameLst>
                                          <p:attrName>ppt_x</p:attrName>
                                        </p:attrNameLst>
                                      </p:cBhvr>
                                      <p:tavLst>
                                        <p:tav tm="0">
                                          <p:val>
                                            <p:strVal val="#ppt_x"/>
                                          </p:val>
                                        </p:tav>
                                        <p:tav tm="100000">
                                          <p:val>
                                            <p:strVal val="#ppt_x"/>
                                          </p:val>
                                        </p:tav>
                                      </p:tavLst>
                                    </p:anim>
                                    <p:anim calcmode="lin" valueType="num">
                                      <p:cBhvr>
                                        <p:cTn id="74" dur="1000" fill="hold"/>
                                        <p:tgtEl>
                                          <p:spTgt spid="18"/>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21"/>
                                        </p:tgtEl>
                                        <p:attrNameLst>
                                          <p:attrName>style.visibility</p:attrName>
                                        </p:attrNameLst>
                                      </p:cBhvr>
                                      <p:to>
                                        <p:strVal val="visible"/>
                                      </p:to>
                                    </p:set>
                                    <p:animEffect transition="in" filter="fade">
                                      <p:cBhvr>
                                        <p:cTn id="77" dur="1000"/>
                                        <p:tgtEl>
                                          <p:spTgt spid="21"/>
                                        </p:tgtEl>
                                      </p:cBhvr>
                                    </p:animEffect>
                                    <p:anim calcmode="lin" valueType="num">
                                      <p:cBhvr>
                                        <p:cTn id="78" dur="1000" fill="hold"/>
                                        <p:tgtEl>
                                          <p:spTgt spid="21"/>
                                        </p:tgtEl>
                                        <p:attrNameLst>
                                          <p:attrName>ppt_x</p:attrName>
                                        </p:attrNameLst>
                                      </p:cBhvr>
                                      <p:tavLst>
                                        <p:tav tm="0">
                                          <p:val>
                                            <p:strVal val="#ppt_x"/>
                                          </p:val>
                                        </p:tav>
                                        <p:tav tm="100000">
                                          <p:val>
                                            <p:strVal val="#ppt_x"/>
                                          </p:val>
                                        </p:tav>
                                      </p:tavLst>
                                    </p:anim>
                                    <p:anim calcmode="lin" valueType="num">
                                      <p:cBhvr>
                                        <p:cTn id="79"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80" fill="hold">
                      <p:stCondLst>
                        <p:cond delay="indefinite"/>
                      </p:stCondLst>
                      <p:childTnLst>
                        <p:par>
                          <p:cTn id="81" fill="hold">
                            <p:stCondLst>
                              <p:cond delay="0"/>
                            </p:stCondLst>
                            <p:childTnLst>
                              <p:par>
                                <p:cTn id="82" presetID="6" presetClass="entr" presetSubtype="16" fill="hold" nodeType="clickEffect">
                                  <p:stCondLst>
                                    <p:cond delay="0"/>
                                  </p:stCondLst>
                                  <p:childTnLst>
                                    <p:set>
                                      <p:cBhvr>
                                        <p:cTn id="83" dur="1" fill="hold">
                                          <p:stCondLst>
                                            <p:cond delay="0"/>
                                          </p:stCondLst>
                                        </p:cTn>
                                        <p:tgtEl>
                                          <p:spTgt spid="6"/>
                                        </p:tgtEl>
                                        <p:attrNameLst>
                                          <p:attrName>style.visibility</p:attrName>
                                        </p:attrNameLst>
                                      </p:cBhvr>
                                      <p:to>
                                        <p:strVal val="visible"/>
                                      </p:to>
                                    </p:set>
                                    <p:animEffect transition="in" filter="circle(in)">
                                      <p:cBhvr>
                                        <p:cTn id="84" dur="2000"/>
                                        <p:tgtEl>
                                          <p:spTgt spid="6"/>
                                        </p:tgtEl>
                                      </p:cBhvr>
                                    </p:animEffect>
                                  </p:childTnLst>
                                </p:cTn>
                              </p:par>
                            </p:childTnLst>
                          </p:cTn>
                        </p:par>
                      </p:childTnLst>
                    </p:cTn>
                  </p:par>
                  <p:par>
                    <p:cTn id="85" fill="hold">
                      <p:stCondLst>
                        <p:cond delay="indefinite"/>
                      </p:stCondLst>
                      <p:childTnLst>
                        <p:par>
                          <p:cTn id="86" fill="hold">
                            <p:stCondLst>
                              <p:cond delay="0"/>
                            </p:stCondLst>
                            <p:childTnLst>
                              <p:par>
                                <p:cTn id="87" presetID="2" presetClass="exit" presetSubtype="4" fill="hold" nodeType="clickEffect">
                                  <p:stCondLst>
                                    <p:cond delay="0"/>
                                  </p:stCondLst>
                                  <p:childTnLst>
                                    <p:anim calcmode="lin" valueType="num">
                                      <p:cBhvr additive="base">
                                        <p:cTn id="88" dur="500"/>
                                        <p:tgtEl>
                                          <p:spTgt spid="6"/>
                                        </p:tgtEl>
                                        <p:attrNameLst>
                                          <p:attrName>ppt_x</p:attrName>
                                        </p:attrNameLst>
                                      </p:cBhvr>
                                      <p:tavLst>
                                        <p:tav tm="0">
                                          <p:val>
                                            <p:strVal val="ppt_x"/>
                                          </p:val>
                                        </p:tav>
                                        <p:tav tm="100000">
                                          <p:val>
                                            <p:strVal val="ppt_x"/>
                                          </p:val>
                                        </p:tav>
                                      </p:tavLst>
                                    </p:anim>
                                    <p:anim calcmode="lin" valueType="num">
                                      <p:cBhvr additive="base">
                                        <p:cTn id="89" dur="500"/>
                                        <p:tgtEl>
                                          <p:spTgt spid="6"/>
                                        </p:tgtEl>
                                        <p:attrNameLst>
                                          <p:attrName>ppt_y</p:attrName>
                                        </p:attrNameLst>
                                      </p:cBhvr>
                                      <p:tavLst>
                                        <p:tav tm="0">
                                          <p:val>
                                            <p:strVal val="ppt_y"/>
                                          </p:val>
                                        </p:tav>
                                        <p:tav tm="100000">
                                          <p:val>
                                            <p:strVal val="1+ppt_h/2"/>
                                          </p:val>
                                        </p:tav>
                                      </p:tavLst>
                                    </p:anim>
                                    <p:set>
                                      <p:cBhvr>
                                        <p:cTn id="90" dur="1" fill="hold">
                                          <p:stCondLst>
                                            <p:cond delay="4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6" grpId="0" animBg="1"/>
      <p:bldP spid="17" grpId="0" animBg="1"/>
      <p:bldP spid="18" grpId="0" animBg="1"/>
      <p:bldP spid="21" grpId="0" animBg="1"/>
      <p:bldP spid="11" grpId="0" animBg="1"/>
      <p:bldP spid="1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28600" y="253425"/>
            <a:ext cx="4523995" cy="584775"/>
          </a:xfrm>
          <a:prstGeom prst="rect">
            <a:avLst/>
          </a:prstGeom>
        </p:spPr>
        <p:txBody>
          <a:bodyPr wrap="none">
            <a:spAutoFit/>
          </a:bodyPr>
          <a:lstStyle/>
          <a:p>
            <a:pPr marL="571500" lvl="0" indent="-571500" fontAlgn="base">
              <a:buFont typeface="+mj-lt"/>
              <a:buAutoNum type="romanUcPeriod"/>
            </a:pPr>
            <a:r>
              <a:rPr lang="en-US" sz="3200" b="1" cap="all" dirty="0" err="1" smtClean="0">
                <a:solidFill>
                  <a:srgbClr val="FF0000"/>
                </a:solidFill>
                <a:effectLst>
                  <a:glow>
                    <a:srgbClr val="000000"/>
                  </a:glow>
                  <a:outerShdw sx="0" sy="0">
                    <a:srgbClr val="000000"/>
                  </a:outerShdw>
                  <a:reflection stA="0" endPos="0" fadeDir="0" sx="0" sy="0"/>
                </a:effectLst>
              </a:rPr>
              <a:t>Khái</a:t>
            </a:r>
            <a:r>
              <a:rPr lang="en-US" sz="3200" b="1" cap="all" dirty="0" smtClean="0">
                <a:solidFill>
                  <a:srgbClr val="FF0000"/>
                </a:solidFill>
                <a:effectLst>
                  <a:glow>
                    <a:srgbClr val="000000"/>
                  </a:glow>
                  <a:outerShdw sx="0" sy="0">
                    <a:srgbClr val="000000"/>
                  </a:outerShdw>
                  <a:reflection stA="0" endPos="0" fadeDir="0" sx="0" sy="0"/>
                </a:effectLst>
              </a:rPr>
              <a:t> </a:t>
            </a:r>
            <a:r>
              <a:rPr lang="en-US" sz="3200" b="1" cap="all" dirty="0" err="1" smtClean="0">
                <a:solidFill>
                  <a:srgbClr val="FF0000"/>
                </a:solidFill>
                <a:effectLst>
                  <a:glow>
                    <a:srgbClr val="000000"/>
                  </a:glow>
                  <a:outerShdw sx="0" sy="0">
                    <a:srgbClr val="000000"/>
                  </a:outerShdw>
                  <a:reflection stA="0" endPos="0" fadeDir="0" sx="0" sy="0"/>
                </a:effectLst>
              </a:rPr>
              <a:t>niệm</a:t>
            </a:r>
            <a:r>
              <a:rPr lang="en-US" sz="3200" b="1" cap="all" dirty="0" smtClean="0">
                <a:solidFill>
                  <a:srgbClr val="FF0000"/>
                </a:solidFill>
                <a:effectLst>
                  <a:glow>
                    <a:srgbClr val="000000"/>
                  </a:glow>
                  <a:outerShdw sx="0" sy="0">
                    <a:srgbClr val="000000"/>
                  </a:outerShdw>
                  <a:reflection stA="0" endPos="0" fadeDir="0" sx="0" sy="0"/>
                </a:effectLst>
              </a:rPr>
              <a:t> </a:t>
            </a:r>
            <a:r>
              <a:rPr lang="en-US" sz="3200" b="1" cap="all" dirty="0" err="1" smtClean="0">
                <a:solidFill>
                  <a:srgbClr val="FF0000"/>
                </a:solidFill>
                <a:effectLst>
                  <a:glow>
                    <a:srgbClr val="000000"/>
                  </a:glow>
                  <a:outerShdw sx="0" sy="0">
                    <a:srgbClr val="000000"/>
                  </a:outerShdw>
                  <a:reflection stA="0" endPos="0" fadeDir="0" sx="0" sy="0"/>
                </a:effectLst>
              </a:rPr>
              <a:t>chung</a:t>
            </a:r>
            <a:endParaRPr lang="en-US" sz="3200" b="1" cap="all" dirty="0">
              <a:solidFill>
                <a:srgbClr val="FF0000"/>
              </a:solidFill>
              <a:effectLst>
                <a:glow>
                  <a:srgbClr val="000000"/>
                </a:glow>
                <a:outerShdw sx="0" sy="0">
                  <a:srgbClr val="000000"/>
                </a:outerShdw>
                <a:reflection stA="0" endPos="0" fadeDir="0" sx="0" sy="0"/>
              </a:effectLst>
            </a:endParaRPr>
          </a:p>
        </p:txBody>
      </p:sp>
      <p:sp>
        <p:nvSpPr>
          <p:cNvPr id="12" name="TextBox 11"/>
          <p:cNvSpPr txBox="1"/>
          <p:nvPr/>
        </p:nvSpPr>
        <p:spPr>
          <a:xfrm>
            <a:off x="457200" y="990600"/>
            <a:ext cx="6336704" cy="523220"/>
          </a:xfrm>
          <a:prstGeom prst="rect">
            <a:avLst/>
          </a:prstGeom>
          <a:noFill/>
        </p:spPr>
        <p:txBody>
          <a:bodyPr wrap="square" rtlCol="0">
            <a:spAutoFit/>
          </a:bodyPr>
          <a:lstStyle/>
          <a:p>
            <a:pPr marL="514350" lvl="0" indent="-514350">
              <a:buFont typeface="+mj-lt"/>
              <a:buAutoNum type="arabicPeriod" startAt="2"/>
            </a:pPr>
            <a:r>
              <a:rPr lang="en-US" sz="2800" b="1" dirty="0" err="1" smtClean="0">
                <a:solidFill>
                  <a:srgbClr val="0000FF"/>
                </a:solidFill>
                <a:effectLst>
                  <a:glow>
                    <a:srgbClr val="000000"/>
                  </a:glow>
                  <a:outerShdw sx="0" sy="0">
                    <a:srgbClr val="000000"/>
                  </a:outerShdw>
                  <a:reflection stA="0" endPos="0" fadeDir="0" sx="0" sy="0"/>
                </a:effectLst>
              </a:rPr>
              <a:t>Phân</a:t>
            </a:r>
            <a:r>
              <a:rPr lang="en-US" sz="2800" b="1" dirty="0" smtClean="0">
                <a:solidFill>
                  <a:srgbClr val="0000FF"/>
                </a:solidFill>
                <a:effectLst>
                  <a:glow>
                    <a:srgbClr val="000000"/>
                  </a:glow>
                  <a:outerShdw sx="0" sy="0">
                    <a:srgbClr val="000000"/>
                  </a:outerShdw>
                  <a:reflection stA="0" endPos="0" fadeDir="0" sx="0" sy="0"/>
                </a:effectLst>
              </a:rPr>
              <a:t> </a:t>
            </a:r>
            <a:r>
              <a:rPr lang="en-US" sz="2800" b="1" dirty="0" err="1" smtClean="0">
                <a:solidFill>
                  <a:srgbClr val="0000FF"/>
                </a:solidFill>
                <a:effectLst>
                  <a:glow>
                    <a:srgbClr val="000000"/>
                  </a:glow>
                  <a:outerShdw sx="0" sy="0">
                    <a:srgbClr val="000000"/>
                  </a:outerShdw>
                  <a:reflection stA="0" endPos="0" fadeDir="0" sx="0" sy="0"/>
                </a:effectLst>
              </a:rPr>
              <a:t>loại</a:t>
            </a:r>
            <a:endParaRPr lang="en-US" sz="2800" b="1" dirty="0">
              <a:solidFill>
                <a:srgbClr val="0000FF"/>
              </a:solidFill>
              <a:effectLst>
                <a:glow>
                  <a:srgbClr val="000000"/>
                </a:glow>
                <a:outerShdw sx="0" sy="0">
                  <a:srgbClr val="000000"/>
                </a:outerShdw>
                <a:reflection stA="0" endPos="0" fadeDir="0" sx="0" sy="0"/>
              </a:effectLst>
            </a:endParaRPr>
          </a:p>
        </p:txBody>
      </p:sp>
      <p:sp>
        <p:nvSpPr>
          <p:cNvPr id="7" name="AutoShape 13"/>
          <p:cNvSpPr>
            <a:spLocks noChangeArrowheads="1"/>
          </p:cNvSpPr>
          <p:nvPr/>
        </p:nvSpPr>
        <p:spPr bwMode="auto">
          <a:xfrm>
            <a:off x="2362200" y="1676400"/>
            <a:ext cx="4953000" cy="805816"/>
          </a:xfrm>
          <a:prstGeom prst="bevel">
            <a:avLst>
              <a:gd name="adj" fmla="val 12500"/>
            </a:avLst>
          </a:prstGeom>
          <a:solidFill>
            <a:srgbClr val="0000FF"/>
          </a:solidFill>
          <a:ln w="9525">
            <a:solidFill>
              <a:srgbClr val="000000"/>
            </a:solidFill>
            <a:miter lim="800000"/>
            <a:headEnd/>
            <a:tailEnd/>
          </a:ln>
        </p:spPr>
        <p:txBody>
          <a:bodyPr wrap="none" anchor="ctr"/>
          <a:lstStyle/>
          <a:p>
            <a:pPr algn="ctr" eaLnBrk="0" hangingPunct="0"/>
            <a:r>
              <a:rPr lang="en-US" sz="2800" b="1" dirty="0" err="1" smtClean="0">
                <a:solidFill>
                  <a:srgbClr val="FFFFFF"/>
                </a:solidFill>
              </a:rPr>
              <a:t>Tiết</a:t>
            </a:r>
            <a:r>
              <a:rPr lang="en-US" sz="2800" b="1" dirty="0" smtClean="0">
                <a:solidFill>
                  <a:srgbClr val="FFFFFF"/>
                </a:solidFill>
              </a:rPr>
              <a:t> </a:t>
            </a:r>
            <a:r>
              <a:rPr lang="en-US" sz="2800" b="1" dirty="0" err="1" smtClean="0">
                <a:solidFill>
                  <a:srgbClr val="FFFFFF"/>
                </a:solidFill>
              </a:rPr>
              <a:t>diện</a:t>
            </a:r>
            <a:r>
              <a:rPr lang="en-US" sz="2800" b="1" dirty="0" smtClean="0">
                <a:solidFill>
                  <a:srgbClr val="FFFFFF"/>
                </a:solidFill>
              </a:rPr>
              <a:t> </a:t>
            </a:r>
            <a:r>
              <a:rPr lang="en-US" sz="2800" b="1" dirty="0" err="1" smtClean="0">
                <a:solidFill>
                  <a:srgbClr val="FFFFFF"/>
                </a:solidFill>
              </a:rPr>
              <a:t>trục</a:t>
            </a:r>
            <a:endParaRPr lang="en-US" sz="2800" b="1" dirty="0">
              <a:solidFill>
                <a:srgbClr val="FFFFFF"/>
              </a:solidFill>
            </a:endParaRPr>
          </a:p>
        </p:txBody>
      </p:sp>
      <p:sp>
        <p:nvSpPr>
          <p:cNvPr id="16" name="Line 16"/>
          <p:cNvSpPr>
            <a:spLocks noChangeShapeType="1"/>
          </p:cNvSpPr>
          <p:nvPr/>
        </p:nvSpPr>
        <p:spPr bwMode="auto">
          <a:xfrm flipH="1">
            <a:off x="1447799" y="2482216"/>
            <a:ext cx="3304795" cy="1054100"/>
          </a:xfrm>
          <a:prstGeom prst="line">
            <a:avLst/>
          </a:prstGeom>
          <a:noFill/>
          <a:ln w="50800">
            <a:solidFill>
              <a:srgbClr val="0000CC"/>
            </a:solidFill>
            <a:round/>
            <a:headEnd/>
            <a:tailEnd type="stealth" w="lg" len="lg"/>
          </a:ln>
          <a:effectLst/>
        </p:spPr>
        <p:txBody>
          <a:bodyPr/>
          <a:lstStyle/>
          <a:p>
            <a:pPr>
              <a:defRPr/>
            </a:pPr>
            <a:endParaRPr lang="vi-VN">
              <a:cs typeface="+mn-cs"/>
            </a:endParaRPr>
          </a:p>
        </p:txBody>
      </p:sp>
      <p:sp>
        <p:nvSpPr>
          <p:cNvPr id="17" name="AutoShape 13"/>
          <p:cNvSpPr>
            <a:spLocks noChangeArrowheads="1"/>
          </p:cNvSpPr>
          <p:nvPr/>
        </p:nvSpPr>
        <p:spPr bwMode="auto">
          <a:xfrm>
            <a:off x="381000" y="3536316"/>
            <a:ext cx="2590800" cy="805816"/>
          </a:xfrm>
          <a:prstGeom prst="bevel">
            <a:avLst>
              <a:gd name="adj" fmla="val 12500"/>
            </a:avLst>
          </a:prstGeom>
          <a:solidFill>
            <a:srgbClr val="FFFF00"/>
          </a:solidFill>
          <a:ln w="9525">
            <a:solidFill>
              <a:srgbClr val="000000"/>
            </a:solidFill>
            <a:miter lim="800000"/>
            <a:headEnd/>
            <a:tailEnd/>
          </a:ln>
        </p:spPr>
        <p:txBody>
          <a:bodyPr wrap="none" anchor="ctr"/>
          <a:lstStyle/>
          <a:p>
            <a:pPr algn="ctr" eaLnBrk="0" hangingPunct="0"/>
            <a:r>
              <a:rPr lang="en-US" sz="2800" b="1" dirty="0" err="1" smtClean="0"/>
              <a:t>Trục</a:t>
            </a:r>
            <a:r>
              <a:rPr lang="en-US" sz="2800" b="1" dirty="0" smtClean="0"/>
              <a:t> </a:t>
            </a:r>
            <a:r>
              <a:rPr lang="en-US" sz="2800" b="1" dirty="0" err="1" smtClean="0"/>
              <a:t>tròn</a:t>
            </a:r>
            <a:endParaRPr lang="en-US" sz="2800" b="1" dirty="0"/>
          </a:p>
        </p:txBody>
      </p:sp>
      <p:sp>
        <p:nvSpPr>
          <p:cNvPr id="21" name="Line 16"/>
          <p:cNvSpPr>
            <a:spLocks noChangeShapeType="1"/>
          </p:cNvSpPr>
          <p:nvPr/>
        </p:nvSpPr>
        <p:spPr bwMode="auto">
          <a:xfrm>
            <a:off x="4752594" y="2482216"/>
            <a:ext cx="2943606" cy="1055368"/>
          </a:xfrm>
          <a:prstGeom prst="line">
            <a:avLst/>
          </a:prstGeom>
          <a:noFill/>
          <a:ln w="50800">
            <a:solidFill>
              <a:srgbClr val="0000CC"/>
            </a:solidFill>
            <a:round/>
            <a:headEnd/>
            <a:tailEnd type="stealth" w="lg" len="lg"/>
          </a:ln>
          <a:effectLst/>
        </p:spPr>
        <p:txBody>
          <a:bodyPr/>
          <a:lstStyle/>
          <a:p>
            <a:pPr>
              <a:defRPr/>
            </a:pPr>
            <a:endParaRPr lang="vi-VN">
              <a:cs typeface="+mn-cs"/>
            </a:endParaRPr>
          </a:p>
        </p:txBody>
      </p:sp>
      <p:sp>
        <p:nvSpPr>
          <p:cNvPr id="11" name="AutoShape 13"/>
          <p:cNvSpPr>
            <a:spLocks noChangeArrowheads="1"/>
          </p:cNvSpPr>
          <p:nvPr/>
        </p:nvSpPr>
        <p:spPr bwMode="auto">
          <a:xfrm>
            <a:off x="3352800" y="3536316"/>
            <a:ext cx="2590800" cy="805816"/>
          </a:xfrm>
          <a:prstGeom prst="bevel">
            <a:avLst>
              <a:gd name="adj" fmla="val 12500"/>
            </a:avLst>
          </a:prstGeom>
          <a:solidFill>
            <a:srgbClr val="00B050"/>
          </a:solidFill>
          <a:ln w="9525">
            <a:solidFill>
              <a:srgbClr val="000000"/>
            </a:solidFill>
            <a:miter lim="800000"/>
            <a:headEnd/>
            <a:tailEnd/>
          </a:ln>
        </p:spPr>
        <p:txBody>
          <a:bodyPr wrap="none" anchor="ctr"/>
          <a:lstStyle/>
          <a:p>
            <a:pPr algn="ctr" eaLnBrk="0" hangingPunct="0"/>
            <a:r>
              <a:rPr lang="en-US" sz="2800" b="1" dirty="0" err="1" smtClean="0"/>
              <a:t>Trục</a:t>
            </a:r>
            <a:r>
              <a:rPr lang="en-US" sz="2800" b="1" dirty="0" smtClean="0"/>
              <a:t> then </a:t>
            </a:r>
            <a:r>
              <a:rPr lang="en-US" sz="2800" b="1" dirty="0" err="1" smtClean="0"/>
              <a:t>hoa</a:t>
            </a:r>
            <a:endParaRPr lang="en-US" sz="2800" b="1" dirty="0"/>
          </a:p>
        </p:txBody>
      </p:sp>
      <p:sp>
        <p:nvSpPr>
          <p:cNvPr id="13" name="AutoShape 13"/>
          <p:cNvSpPr>
            <a:spLocks noChangeArrowheads="1"/>
          </p:cNvSpPr>
          <p:nvPr/>
        </p:nvSpPr>
        <p:spPr bwMode="auto">
          <a:xfrm>
            <a:off x="6324600" y="3584018"/>
            <a:ext cx="2667000" cy="805816"/>
          </a:xfrm>
          <a:prstGeom prst="bevel">
            <a:avLst>
              <a:gd name="adj" fmla="val 12500"/>
            </a:avLst>
          </a:prstGeom>
          <a:solidFill>
            <a:srgbClr val="FF0000"/>
          </a:solidFill>
          <a:ln w="9525">
            <a:solidFill>
              <a:srgbClr val="000000"/>
            </a:solidFill>
            <a:miter lim="800000"/>
            <a:headEnd/>
            <a:tailEnd/>
          </a:ln>
        </p:spPr>
        <p:txBody>
          <a:bodyPr wrap="none" anchor="ctr"/>
          <a:lstStyle/>
          <a:p>
            <a:pPr algn="ctr" eaLnBrk="0" hangingPunct="0"/>
            <a:r>
              <a:rPr lang="en-US" sz="2800" b="1" err="1" smtClean="0"/>
              <a:t>Trục</a:t>
            </a:r>
            <a:r>
              <a:rPr lang="en-US" sz="2800" b="1" smtClean="0"/>
              <a:t> định hình</a:t>
            </a:r>
            <a:endParaRPr lang="en-US" sz="2800" b="1" dirty="0"/>
          </a:p>
        </p:txBody>
      </p:sp>
      <p:sp>
        <p:nvSpPr>
          <p:cNvPr id="14" name="Line 16"/>
          <p:cNvSpPr>
            <a:spLocks noChangeShapeType="1"/>
          </p:cNvSpPr>
          <p:nvPr/>
        </p:nvSpPr>
        <p:spPr bwMode="auto">
          <a:xfrm flipH="1">
            <a:off x="4752594" y="2482216"/>
            <a:ext cx="0" cy="1054100"/>
          </a:xfrm>
          <a:prstGeom prst="line">
            <a:avLst/>
          </a:prstGeom>
          <a:noFill/>
          <a:ln w="50800">
            <a:solidFill>
              <a:srgbClr val="0000CC"/>
            </a:solidFill>
            <a:round/>
            <a:headEnd/>
            <a:tailEnd type="stealth" w="lg" len="lg"/>
          </a:ln>
          <a:effectLst/>
        </p:spPr>
        <p:txBody>
          <a:bodyPr/>
          <a:lstStyle/>
          <a:p>
            <a:pPr>
              <a:defRPr/>
            </a:pPr>
            <a:endParaRPr lang="vi-VN">
              <a:cs typeface="+mn-cs"/>
            </a:endParaRPr>
          </a:p>
        </p:txBody>
      </p:sp>
      <p:pic>
        <p:nvPicPr>
          <p:cNvPr id="2" name="Picture 1"/>
          <p:cNvPicPr>
            <a:picLocks noChangeAspect="1"/>
          </p:cNvPicPr>
          <p:nvPr/>
        </p:nvPicPr>
        <p:blipFill>
          <a:blip r:embed="rId3"/>
          <a:stretch>
            <a:fillRect/>
          </a:stretch>
        </p:blipFill>
        <p:spPr>
          <a:xfrm>
            <a:off x="459828" y="4590416"/>
            <a:ext cx="2066926" cy="2222500"/>
          </a:xfrm>
          <a:prstGeom prst="rect">
            <a:avLst/>
          </a:prstGeom>
        </p:spPr>
      </p:pic>
      <p:pic>
        <p:nvPicPr>
          <p:cNvPr id="3" name="Picture 2"/>
          <p:cNvPicPr>
            <a:picLocks noChangeAspect="1"/>
          </p:cNvPicPr>
          <p:nvPr/>
        </p:nvPicPr>
        <p:blipFill>
          <a:blip r:embed="rId4"/>
          <a:stretch>
            <a:fillRect/>
          </a:stretch>
        </p:blipFill>
        <p:spPr>
          <a:xfrm>
            <a:off x="3560162" y="4460466"/>
            <a:ext cx="2384864" cy="2336684"/>
          </a:xfrm>
          <a:prstGeom prst="rect">
            <a:avLst/>
          </a:prstGeom>
        </p:spPr>
      </p:pic>
      <p:pic>
        <p:nvPicPr>
          <p:cNvPr id="4" name="Picture 3"/>
          <p:cNvPicPr>
            <a:picLocks noChangeAspect="1"/>
          </p:cNvPicPr>
          <p:nvPr/>
        </p:nvPicPr>
        <p:blipFill>
          <a:blip r:embed="rId5"/>
          <a:stretch>
            <a:fillRect/>
          </a:stretch>
        </p:blipFill>
        <p:spPr>
          <a:xfrm>
            <a:off x="6392404" y="4521019"/>
            <a:ext cx="2607592" cy="2271394"/>
          </a:xfrm>
          <a:prstGeom prst="rect">
            <a:avLst/>
          </a:prstGeom>
        </p:spPr>
      </p:pic>
    </p:spTree>
    <p:extLst>
      <p:ext uri="{BB962C8B-B14F-4D97-AF65-F5344CB8AC3E}">
        <p14:creationId xmlns:p14="http://schemas.microsoft.com/office/powerpoint/2010/main" val="3265612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17"/>
                                        </p:tgtEl>
                                        <p:attrNameLst>
                                          <p:attrName>style.visibility</p:attrName>
                                        </p:attrNameLst>
                                      </p:cBhvr>
                                      <p:to>
                                        <p:strVal val="visible"/>
                                      </p:to>
                                    </p:set>
                                    <p:anim calcmode="lin" valueType="num">
                                      <p:cBhvr additive="base">
                                        <p:cTn id="14" dur="500" fill="hold"/>
                                        <p:tgtEl>
                                          <p:spTgt spid="17"/>
                                        </p:tgtEl>
                                        <p:attrNameLst>
                                          <p:attrName>ppt_x</p:attrName>
                                        </p:attrNameLst>
                                      </p:cBhvr>
                                      <p:tavLst>
                                        <p:tav tm="0">
                                          <p:val>
                                            <p:strVal val="#ppt_x"/>
                                          </p:val>
                                        </p:tav>
                                        <p:tav tm="100000">
                                          <p:val>
                                            <p:strVal val="#ppt_x"/>
                                          </p:val>
                                        </p:tav>
                                      </p:tavLst>
                                    </p:anim>
                                    <p:anim calcmode="lin" valueType="num">
                                      <p:cBhvr additive="base">
                                        <p:cTn id="15" dur="500" fill="hold"/>
                                        <p:tgtEl>
                                          <p:spTgt spid="1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cBhvr additive="base">
                                        <p:cTn id="18" dur="500" fill="hold"/>
                                        <p:tgtEl>
                                          <p:spTgt spid="16"/>
                                        </p:tgtEl>
                                        <p:attrNameLst>
                                          <p:attrName>ppt_x</p:attrName>
                                        </p:attrNameLst>
                                      </p:cBhvr>
                                      <p:tavLst>
                                        <p:tav tm="0">
                                          <p:val>
                                            <p:strVal val="#ppt_x"/>
                                          </p:val>
                                        </p:tav>
                                        <p:tav tm="100000">
                                          <p:val>
                                            <p:strVal val="#ppt_x"/>
                                          </p:val>
                                        </p:tav>
                                      </p:tavLst>
                                    </p:anim>
                                    <p:anim calcmode="lin" valueType="num">
                                      <p:cBhvr additive="base">
                                        <p:cTn id="19"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nodeType="click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barn(inVertical)">
                                      <p:cBhvr>
                                        <p:cTn id="24" dur="500"/>
                                        <p:tgtEl>
                                          <p:spTgt spid="2"/>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500" fill="hold"/>
                                        <p:tgtEl>
                                          <p:spTgt spid="14"/>
                                        </p:tgtEl>
                                        <p:attrNameLst>
                                          <p:attrName>ppt_x</p:attrName>
                                        </p:attrNameLst>
                                      </p:cBhvr>
                                      <p:tavLst>
                                        <p:tav tm="0">
                                          <p:val>
                                            <p:strVal val="#ppt_x"/>
                                          </p:val>
                                        </p:tav>
                                        <p:tav tm="100000">
                                          <p:val>
                                            <p:strVal val="#ppt_x"/>
                                          </p:val>
                                        </p:tav>
                                      </p:tavLst>
                                    </p:anim>
                                    <p:anim calcmode="lin" valueType="num">
                                      <p:cBhvr additive="base">
                                        <p:cTn id="30" dur="5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500" fill="hold"/>
                                        <p:tgtEl>
                                          <p:spTgt spid="11"/>
                                        </p:tgtEl>
                                        <p:attrNameLst>
                                          <p:attrName>ppt_x</p:attrName>
                                        </p:attrNameLst>
                                      </p:cBhvr>
                                      <p:tavLst>
                                        <p:tav tm="0">
                                          <p:val>
                                            <p:strVal val="#ppt_x"/>
                                          </p:val>
                                        </p:tav>
                                        <p:tav tm="100000">
                                          <p:val>
                                            <p:strVal val="#ppt_x"/>
                                          </p:val>
                                        </p:tav>
                                      </p:tavLst>
                                    </p:anim>
                                    <p:anim calcmode="lin" valueType="num">
                                      <p:cBhvr additive="base">
                                        <p:cTn id="3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nodeType="clickEffect">
                                  <p:stCondLst>
                                    <p:cond delay="0"/>
                                  </p:stCondLst>
                                  <p:childTnLst>
                                    <p:set>
                                      <p:cBhvr>
                                        <p:cTn id="38" dur="1" fill="hold">
                                          <p:stCondLst>
                                            <p:cond delay="0"/>
                                          </p:stCondLst>
                                        </p:cTn>
                                        <p:tgtEl>
                                          <p:spTgt spid="3"/>
                                        </p:tgtEl>
                                        <p:attrNameLst>
                                          <p:attrName>style.visibility</p:attrName>
                                        </p:attrNameLst>
                                      </p:cBhvr>
                                      <p:to>
                                        <p:strVal val="visible"/>
                                      </p:to>
                                    </p:set>
                                    <p:animEffect transition="in" filter="fade">
                                      <p:cBhvr>
                                        <p:cTn id="39" dur="500"/>
                                        <p:tgtEl>
                                          <p:spTgt spid="3"/>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21"/>
                                        </p:tgtEl>
                                        <p:attrNameLst>
                                          <p:attrName>style.visibility</p:attrName>
                                        </p:attrNameLst>
                                      </p:cBhvr>
                                      <p:to>
                                        <p:strVal val="visible"/>
                                      </p:to>
                                    </p:set>
                                    <p:anim calcmode="lin" valueType="num">
                                      <p:cBhvr additive="base">
                                        <p:cTn id="44" dur="500" fill="hold"/>
                                        <p:tgtEl>
                                          <p:spTgt spid="21"/>
                                        </p:tgtEl>
                                        <p:attrNameLst>
                                          <p:attrName>ppt_x</p:attrName>
                                        </p:attrNameLst>
                                      </p:cBhvr>
                                      <p:tavLst>
                                        <p:tav tm="0">
                                          <p:val>
                                            <p:strVal val="#ppt_x"/>
                                          </p:val>
                                        </p:tav>
                                        <p:tav tm="100000">
                                          <p:val>
                                            <p:strVal val="#ppt_x"/>
                                          </p:val>
                                        </p:tav>
                                      </p:tavLst>
                                    </p:anim>
                                    <p:anim calcmode="lin" valueType="num">
                                      <p:cBhvr additive="base">
                                        <p:cTn id="45" dur="500" fill="hold"/>
                                        <p:tgtEl>
                                          <p:spTgt spid="21"/>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0"/>
                                  </p:stCondLst>
                                  <p:childTnLst>
                                    <p:set>
                                      <p:cBhvr>
                                        <p:cTn id="47" dur="1" fill="hold">
                                          <p:stCondLst>
                                            <p:cond delay="0"/>
                                          </p:stCondLst>
                                        </p:cTn>
                                        <p:tgtEl>
                                          <p:spTgt spid="13"/>
                                        </p:tgtEl>
                                        <p:attrNameLst>
                                          <p:attrName>style.visibility</p:attrName>
                                        </p:attrNameLst>
                                      </p:cBhvr>
                                      <p:to>
                                        <p:strVal val="visible"/>
                                      </p:to>
                                    </p:set>
                                    <p:anim calcmode="lin" valueType="num">
                                      <p:cBhvr additive="base">
                                        <p:cTn id="48" dur="500" fill="hold"/>
                                        <p:tgtEl>
                                          <p:spTgt spid="13"/>
                                        </p:tgtEl>
                                        <p:attrNameLst>
                                          <p:attrName>ppt_x</p:attrName>
                                        </p:attrNameLst>
                                      </p:cBhvr>
                                      <p:tavLst>
                                        <p:tav tm="0">
                                          <p:val>
                                            <p:strVal val="#ppt_x"/>
                                          </p:val>
                                        </p:tav>
                                        <p:tav tm="100000">
                                          <p:val>
                                            <p:strVal val="#ppt_x"/>
                                          </p:val>
                                        </p:tav>
                                      </p:tavLst>
                                    </p:anim>
                                    <p:anim calcmode="lin" valueType="num">
                                      <p:cBhvr additive="base">
                                        <p:cTn id="49"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2" presetClass="entr" presetSubtype="4" fill="hold" nodeType="clickEffect">
                                  <p:stCondLst>
                                    <p:cond delay="0"/>
                                  </p:stCondLst>
                                  <p:childTnLst>
                                    <p:set>
                                      <p:cBhvr>
                                        <p:cTn id="53" dur="1" fill="hold">
                                          <p:stCondLst>
                                            <p:cond delay="0"/>
                                          </p:stCondLst>
                                        </p:cTn>
                                        <p:tgtEl>
                                          <p:spTgt spid="4"/>
                                        </p:tgtEl>
                                        <p:attrNameLst>
                                          <p:attrName>style.visibility</p:attrName>
                                        </p:attrNameLst>
                                      </p:cBhvr>
                                      <p:to>
                                        <p:strVal val="visible"/>
                                      </p:to>
                                    </p:set>
                                    <p:anim calcmode="lin" valueType="num">
                                      <p:cBhvr additive="base">
                                        <p:cTn id="54" dur="500" fill="hold"/>
                                        <p:tgtEl>
                                          <p:spTgt spid="4"/>
                                        </p:tgtEl>
                                        <p:attrNameLst>
                                          <p:attrName>ppt_x</p:attrName>
                                        </p:attrNameLst>
                                      </p:cBhvr>
                                      <p:tavLst>
                                        <p:tav tm="0">
                                          <p:val>
                                            <p:strVal val="#ppt_x"/>
                                          </p:val>
                                        </p:tav>
                                        <p:tav tm="100000">
                                          <p:val>
                                            <p:strVal val="#ppt_x"/>
                                          </p:val>
                                        </p:tav>
                                      </p:tavLst>
                                    </p:anim>
                                    <p:anim calcmode="lin" valueType="num">
                                      <p:cBhvr additive="base">
                                        <p:cTn id="55"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6" grpId="0" animBg="1"/>
      <p:bldP spid="17" grpId="0" animBg="1"/>
      <p:bldP spid="21" grpId="0" animBg="1"/>
      <p:bldP spid="11" grpId="0" animBg="1"/>
      <p:bldP spid="13" grpId="0" animBg="1"/>
      <p:bldP spid="1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28600" y="253425"/>
            <a:ext cx="4523995" cy="584775"/>
          </a:xfrm>
          <a:prstGeom prst="rect">
            <a:avLst/>
          </a:prstGeom>
        </p:spPr>
        <p:txBody>
          <a:bodyPr wrap="none">
            <a:spAutoFit/>
          </a:bodyPr>
          <a:lstStyle/>
          <a:p>
            <a:pPr marL="571500" lvl="0" indent="-571500" fontAlgn="base">
              <a:buFont typeface="+mj-lt"/>
              <a:buAutoNum type="romanUcPeriod"/>
            </a:pPr>
            <a:r>
              <a:rPr lang="en-US" sz="3200" b="1" cap="all" dirty="0" err="1" smtClean="0">
                <a:solidFill>
                  <a:srgbClr val="FF0000"/>
                </a:solidFill>
                <a:effectLst>
                  <a:glow>
                    <a:srgbClr val="000000"/>
                  </a:glow>
                  <a:outerShdw sx="0" sy="0">
                    <a:srgbClr val="000000"/>
                  </a:outerShdw>
                  <a:reflection stA="0" endPos="0" fadeDir="0" sx="0" sy="0"/>
                </a:effectLst>
              </a:rPr>
              <a:t>Khái</a:t>
            </a:r>
            <a:r>
              <a:rPr lang="en-US" sz="3200" b="1" cap="all" dirty="0" smtClean="0">
                <a:solidFill>
                  <a:srgbClr val="FF0000"/>
                </a:solidFill>
                <a:effectLst>
                  <a:glow>
                    <a:srgbClr val="000000"/>
                  </a:glow>
                  <a:outerShdw sx="0" sy="0">
                    <a:srgbClr val="000000"/>
                  </a:outerShdw>
                  <a:reflection stA="0" endPos="0" fadeDir="0" sx="0" sy="0"/>
                </a:effectLst>
              </a:rPr>
              <a:t> </a:t>
            </a:r>
            <a:r>
              <a:rPr lang="en-US" sz="3200" b="1" cap="all" dirty="0" err="1" smtClean="0">
                <a:solidFill>
                  <a:srgbClr val="FF0000"/>
                </a:solidFill>
                <a:effectLst>
                  <a:glow>
                    <a:srgbClr val="000000"/>
                  </a:glow>
                  <a:outerShdw sx="0" sy="0">
                    <a:srgbClr val="000000"/>
                  </a:outerShdw>
                  <a:reflection stA="0" endPos="0" fadeDir="0" sx="0" sy="0"/>
                </a:effectLst>
              </a:rPr>
              <a:t>niệm</a:t>
            </a:r>
            <a:r>
              <a:rPr lang="en-US" sz="3200" b="1" cap="all" dirty="0" smtClean="0">
                <a:solidFill>
                  <a:srgbClr val="FF0000"/>
                </a:solidFill>
                <a:effectLst>
                  <a:glow>
                    <a:srgbClr val="000000"/>
                  </a:glow>
                  <a:outerShdw sx="0" sy="0">
                    <a:srgbClr val="000000"/>
                  </a:outerShdw>
                  <a:reflection stA="0" endPos="0" fadeDir="0" sx="0" sy="0"/>
                </a:effectLst>
              </a:rPr>
              <a:t> </a:t>
            </a:r>
            <a:r>
              <a:rPr lang="en-US" sz="3200" b="1" cap="all" dirty="0" err="1" smtClean="0">
                <a:solidFill>
                  <a:srgbClr val="FF0000"/>
                </a:solidFill>
                <a:effectLst>
                  <a:glow>
                    <a:srgbClr val="000000"/>
                  </a:glow>
                  <a:outerShdw sx="0" sy="0">
                    <a:srgbClr val="000000"/>
                  </a:outerShdw>
                  <a:reflection stA="0" endPos="0" fadeDir="0" sx="0" sy="0"/>
                </a:effectLst>
              </a:rPr>
              <a:t>chung</a:t>
            </a:r>
            <a:endParaRPr lang="en-US" sz="3200" b="1" cap="all" dirty="0">
              <a:solidFill>
                <a:srgbClr val="FF0000"/>
              </a:solidFill>
              <a:effectLst>
                <a:glow>
                  <a:srgbClr val="000000"/>
                </a:glow>
                <a:outerShdw sx="0" sy="0">
                  <a:srgbClr val="000000"/>
                </a:outerShdw>
                <a:reflection stA="0" endPos="0" fadeDir="0" sx="0" sy="0"/>
              </a:effectLst>
            </a:endParaRPr>
          </a:p>
        </p:txBody>
      </p:sp>
      <p:sp>
        <p:nvSpPr>
          <p:cNvPr id="12" name="TextBox 11"/>
          <p:cNvSpPr txBox="1"/>
          <p:nvPr/>
        </p:nvSpPr>
        <p:spPr>
          <a:xfrm>
            <a:off x="457200" y="990600"/>
            <a:ext cx="6336704" cy="523220"/>
          </a:xfrm>
          <a:prstGeom prst="rect">
            <a:avLst/>
          </a:prstGeom>
          <a:noFill/>
        </p:spPr>
        <p:txBody>
          <a:bodyPr wrap="square" rtlCol="0">
            <a:spAutoFit/>
          </a:bodyPr>
          <a:lstStyle/>
          <a:p>
            <a:pPr marL="514350" lvl="0" indent="-514350">
              <a:buFont typeface="+mj-lt"/>
              <a:buAutoNum type="arabicPeriod" startAt="2"/>
            </a:pPr>
            <a:r>
              <a:rPr lang="en-US" sz="2800" b="1" dirty="0" err="1" smtClean="0">
                <a:solidFill>
                  <a:srgbClr val="0000FF"/>
                </a:solidFill>
                <a:effectLst>
                  <a:glow>
                    <a:srgbClr val="000000"/>
                  </a:glow>
                  <a:outerShdw sx="0" sy="0">
                    <a:srgbClr val="000000"/>
                  </a:outerShdw>
                  <a:reflection stA="0" endPos="0" fadeDir="0" sx="0" sy="0"/>
                </a:effectLst>
              </a:rPr>
              <a:t>Phân</a:t>
            </a:r>
            <a:r>
              <a:rPr lang="en-US" sz="2800" b="1" dirty="0" smtClean="0">
                <a:solidFill>
                  <a:srgbClr val="0000FF"/>
                </a:solidFill>
                <a:effectLst>
                  <a:glow>
                    <a:srgbClr val="000000"/>
                  </a:glow>
                  <a:outerShdw sx="0" sy="0">
                    <a:srgbClr val="000000"/>
                  </a:outerShdw>
                  <a:reflection stA="0" endPos="0" fadeDir="0" sx="0" sy="0"/>
                </a:effectLst>
              </a:rPr>
              <a:t> </a:t>
            </a:r>
            <a:r>
              <a:rPr lang="en-US" sz="2800" b="1" dirty="0" err="1" smtClean="0">
                <a:solidFill>
                  <a:srgbClr val="0000FF"/>
                </a:solidFill>
                <a:effectLst>
                  <a:glow>
                    <a:srgbClr val="000000"/>
                  </a:glow>
                  <a:outerShdw sx="0" sy="0">
                    <a:srgbClr val="000000"/>
                  </a:outerShdw>
                  <a:reflection stA="0" endPos="0" fadeDir="0" sx="0" sy="0"/>
                </a:effectLst>
              </a:rPr>
              <a:t>loại</a:t>
            </a:r>
            <a:endParaRPr lang="en-US" sz="2800" b="1" dirty="0">
              <a:solidFill>
                <a:srgbClr val="0000FF"/>
              </a:solidFill>
              <a:effectLst>
                <a:glow>
                  <a:srgbClr val="000000"/>
                </a:glow>
                <a:outerShdw sx="0" sy="0">
                  <a:srgbClr val="000000"/>
                </a:outerShdw>
                <a:reflection stA="0" endPos="0" fadeDir="0" sx="0" sy="0"/>
              </a:effectLst>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81600" y="1371600"/>
            <a:ext cx="3352800" cy="2514600"/>
          </a:xfrm>
          <a:prstGeom prst="rect">
            <a:avLst/>
          </a:prstGeom>
        </p:spPr>
      </p:pic>
      <p:pic>
        <p:nvPicPr>
          <p:cNvPr id="10" name="Picture 9"/>
          <p:cNvPicPr>
            <a:picLocks noChangeAspect="1"/>
          </p:cNvPicPr>
          <p:nvPr/>
        </p:nvPicPr>
        <p:blipFill rotWithShape="1">
          <a:blip r:embed="rId3">
            <a:extLst>
              <a:ext uri="{28A0092B-C50C-407E-A947-70E740481C1C}">
                <a14:useLocalDpi xmlns:a14="http://schemas.microsoft.com/office/drawing/2010/main" val="0"/>
              </a:ext>
            </a:extLst>
          </a:blip>
          <a:srcRect l="20007" t="23756" r="20007" b="22506"/>
          <a:stretch/>
        </p:blipFill>
        <p:spPr>
          <a:xfrm>
            <a:off x="4876800" y="4183639"/>
            <a:ext cx="3533394" cy="2374000"/>
          </a:xfrm>
          <a:prstGeom prst="rect">
            <a:avLst/>
          </a:prstGeom>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7200" y="4354035"/>
            <a:ext cx="3486150" cy="2203604"/>
          </a:xfrm>
          <a:prstGeom prst="rect">
            <a:avLst/>
          </a:prstGeom>
        </p:spPr>
      </p:pic>
      <p:pic>
        <p:nvPicPr>
          <p:cNvPr id="11" name="Picture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57200" y="1742176"/>
            <a:ext cx="3538664" cy="1915668"/>
          </a:xfrm>
          <a:prstGeom prst="rect">
            <a:avLst/>
          </a:prstGeom>
        </p:spPr>
      </p:pic>
    </p:spTree>
    <p:extLst>
      <p:ext uri="{BB962C8B-B14F-4D97-AF65-F5344CB8AC3E}">
        <p14:creationId xmlns:p14="http://schemas.microsoft.com/office/powerpoint/2010/main" val="23854319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6" presetClass="entr" presetSubtype="21"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barn(inVertical)">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4" fill="hold" nodeType="click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wipe(down)">
                                      <p:cBhvr>
                                        <p:cTn id="16" dur="500"/>
                                        <p:tgtEl>
                                          <p:spTgt spid="10"/>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500" fill="hold"/>
                                        <p:tgtEl>
                                          <p:spTgt spid="8"/>
                                        </p:tgtEl>
                                        <p:attrNameLst>
                                          <p:attrName>ppt_x</p:attrName>
                                        </p:attrNameLst>
                                      </p:cBhvr>
                                      <p:tavLst>
                                        <p:tav tm="0">
                                          <p:val>
                                            <p:strVal val="#ppt_x"/>
                                          </p:val>
                                        </p:tav>
                                        <p:tav tm="100000">
                                          <p:val>
                                            <p:strVal val="#ppt_x"/>
                                          </p:val>
                                        </p:tav>
                                      </p:tavLst>
                                    </p:anim>
                                    <p:anim calcmode="lin" valueType="num">
                                      <p:cBhvr additive="base">
                                        <p:cTn id="2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28600" y="253425"/>
            <a:ext cx="8467383" cy="584775"/>
          </a:xfrm>
          <a:prstGeom prst="rect">
            <a:avLst/>
          </a:prstGeom>
        </p:spPr>
        <p:txBody>
          <a:bodyPr wrap="none">
            <a:spAutoFit/>
          </a:bodyPr>
          <a:lstStyle/>
          <a:p>
            <a:pPr marL="571500" lvl="0" indent="-571500" fontAlgn="base">
              <a:buFont typeface="+mj-lt"/>
              <a:buAutoNum type="romanUcPeriod" startAt="2"/>
            </a:pPr>
            <a:r>
              <a:rPr lang="en-US" sz="3200" b="1" cap="all" dirty="0" smtClean="0">
                <a:solidFill>
                  <a:srgbClr val="FF0000"/>
                </a:solidFill>
                <a:effectLst>
                  <a:glow>
                    <a:srgbClr val="000000"/>
                  </a:glow>
                  <a:outerShdw sx="0" sy="0">
                    <a:srgbClr val="000000"/>
                  </a:outerShdw>
                  <a:reflection stA="0" endPos="0" fadeDir="0" sx="0" sy="0"/>
                </a:effectLst>
              </a:rPr>
              <a:t>KẾT CẤU VÀ VẬT LIỆU CHẾ TẠO TRỤC</a:t>
            </a:r>
            <a:endParaRPr lang="en-US" sz="3200" b="1" cap="all" dirty="0">
              <a:solidFill>
                <a:srgbClr val="FF0000"/>
              </a:solidFill>
              <a:effectLst>
                <a:glow>
                  <a:srgbClr val="000000"/>
                </a:glow>
                <a:outerShdw sx="0" sy="0">
                  <a:srgbClr val="000000"/>
                </a:outerShdw>
                <a:reflection stA="0" endPos="0" fadeDir="0" sx="0" sy="0"/>
              </a:effectLst>
            </a:endParaRPr>
          </a:p>
        </p:txBody>
      </p:sp>
      <p:sp>
        <p:nvSpPr>
          <p:cNvPr id="12" name="TextBox 11"/>
          <p:cNvSpPr txBox="1"/>
          <p:nvPr/>
        </p:nvSpPr>
        <p:spPr>
          <a:xfrm>
            <a:off x="457200" y="990600"/>
            <a:ext cx="6336704" cy="523220"/>
          </a:xfrm>
          <a:prstGeom prst="rect">
            <a:avLst/>
          </a:prstGeom>
          <a:noFill/>
        </p:spPr>
        <p:txBody>
          <a:bodyPr wrap="square" rtlCol="0">
            <a:spAutoFit/>
          </a:bodyPr>
          <a:lstStyle/>
          <a:p>
            <a:pPr marL="514350" lvl="0" indent="-514350">
              <a:buFont typeface="+mj-lt"/>
              <a:buAutoNum type="arabicPeriod"/>
            </a:pPr>
            <a:r>
              <a:rPr lang="en-US" sz="2800" b="1" dirty="0" err="1" smtClean="0">
                <a:solidFill>
                  <a:srgbClr val="0000FF"/>
                </a:solidFill>
                <a:effectLst>
                  <a:glow>
                    <a:srgbClr val="000000"/>
                  </a:glow>
                  <a:outerShdw sx="0" sy="0">
                    <a:srgbClr val="000000"/>
                  </a:outerShdw>
                  <a:reflection stA="0" endPos="0" fadeDir="0" sx="0" sy="0"/>
                </a:effectLst>
              </a:rPr>
              <a:t>Kết</a:t>
            </a:r>
            <a:r>
              <a:rPr lang="en-US" sz="2800" b="1" dirty="0" smtClean="0">
                <a:solidFill>
                  <a:srgbClr val="0000FF"/>
                </a:solidFill>
                <a:effectLst>
                  <a:glow>
                    <a:srgbClr val="000000"/>
                  </a:glow>
                  <a:outerShdw sx="0" sy="0">
                    <a:srgbClr val="000000"/>
                  </a:outerShdw>
                  <a:reflection stA="0" endPos="0" fadeDir="0" sx="0" sy="0"/>
                </a:effectLst>
              </a:rPr>
              <a:t> </a:t>
            </a:r>
            <a:r>
              <a:rPr lang="en-US" sz="2800" b="1" dirty="0" err="1" smtClean="0">
                <a:solidFill>
                  <a:srgbClr val="0000FF"/>
                </a:solidFill>
                <a:effectLst>
                  <a:glow>
                    <a:srgbClr val="000000"/>
                  </a:glow>
                  <a:outerShdw sx="0" sy="0">
                    <a:srgbClr val="000000"/>
                  </a:outerShdw>
                  <a:reflection stA="0" endPos="0" fadeDir="0" sx="0" sy="0"/>
                </a:effectLst>
              </a:rPr>
              <a:t>cấu</a:t>
            </a:r>
            <a:endParaRPr lang="en-US" sz="2800" b="1" dirty="0">
              <a:solidFill>
                <a:srgbClr val="0000FF"/>
              </a:solidFill>
              <a:effectLst>
                <a:glow>
                  <a:srgbClr val="000000"/>
                </a:glow>
                <a:outerShdw sx="0" sy="0">
                  <a:srgbClr val="000000"/>
                </a:outerShdw>
                <a:reflection stA="0" endPos="0" fadeDir="0" sx="0" sy="0"/>
              </a:effectLst>
            </a:endParaRPr>
          </a:p>
        </p:txBody>
      </p:sp>
      <p:pic>
        <p:nvPicPr>
          <p:cNvPr id="7" name="Picture 6"/>
          <p:cNvPicPr/>
          <p:nvPr/>
        </p:nvPicPr>
        <p:blipFill>
          <a:blip r:embed="rId3">
            <a:extLst>
              <a:ext uri="{28A0092B-C50C-407E-A947-70E740481C1C}">
                <a14:useLocalDpi xmlns:a14="http://schemas.microsoft.com/office/drawing/2010/main" val="0"/>
              </a:ext>
            </a:extLst>
          </a:blip>
          <a:srcRect/>
          <a:stretch>
            <a:fillRect/>
          </a:stretch>
        </p:blipFill>
        <p:spPr bwMode="auto">
          <a:xfrm>
            <a:off x="1447800" y="1666220"/>
            <a:ext cx="6929480" cy="2667000"/>
          </a:xfrm>
          <a:prstGeom prst="rect">
            <a:avLst/>
          </a:prstGeom>
          <a:noFill/>
          <a:ln>
            <a:noFill/>
          </a:ln>
        </p:spPr>
      </p:pic>
      <p:graphicFrame>
        <p:nvGraphicFramePr>
          <p:cNvPr id="2" name="Table 1"/>
          <p:cNvGraphicFramePr>
            <a:graphicFrameLocks noGrp="1"/>
          </p:cNvGraphicFramePr>
          <p:nvPr>
            <p:extLst>
              <p:ext uri="{D42A27DB-BD31-4B8C-83A1-F6EECF244321}">
                <p14:modId xmlns:p14="http://schemas.microsoft.com/office/powerpoint/2010/main" val="1391922700"/>
              </p:ext>
            </p:extLst>
          </p:nvPr>
        </p:nvGraphicFramePr>
        <p:xfrm>
          <a:off x="685800" y="5029200"/>
          <a:ext cx="8280000" cy="504000"/>
        </p:xfrm>
        <a:graphic>
          <a:graphicData uri="http://schemas.openxmlformats.org/drawingml/2006/table">
            <a:tbl>
              <a:tblPr firstRow="1" firstCol="1" bandRow="1"/>
              <a:tblGrid>
                <a:gridCol w="2760000">
                  <a:extLst>
                    <a:ext uri="{9D8B030D-6E8A-4147-A177-3AD203B41FA5}">
                      <a16:colId xmlns:a16="http://schemas.microsoft.com/office/drawing/2014/main" xmlns="" val="20000"/>
                    </a:ext>
                  </a:extLst>
                </a:gridCol>
                <a:gridCol w="2760000">
                  <a:extLst>
                    <a:ext uri="{9D8B030D-6E8A-4147-A177-3AD203B41FA5}">
                      <a16:colId xmlns:a16="http://schemas.microsoft.com/office/drawing/2014/main" xmlns="" val="20001"/>
                    </a:ext>
                  </a:extLst>
                </a:gridCol>
                <a:gridCol w="2760000">
                  <a:extLst>
                    <a:ext uri="{9D8B030D-6E8A-4147-A177-3AD203B41FA5}">
                      <a16:colId xmlns:a16="http://schemas.microsoft.com/office/drawing/2014/main" xmlns="" val="20002"/>
                    </a:ext>
                  </a:extLst>
                </a:gridCol>
              </a:tblGrid>
              <a:tr h="504000">
                <a:tc>
                  <a:txBody>
                    <a:bodyPr/>
                    <a:lstStyle/>
                    <a:p>
                      <a:pPr marL="180340" algn="ctr">
                        <a:spcAft>
                          <a:spcPts val="0"/>
                        </a:spcAft>
                      </a:pPr>
                      <a:r>
                        <a:rPr lang="en-US" sz="2400" dirty="0">
                          <a:effectLst/>
                        </a:rPr>
                        <a:t>1,4 - </a:t>
                      </a:r>
                      <a:r>
                        <a:rPr lang="en-US" sz="2400" dirty="0" err="1">
                          <a:effectLst/>
                        </a:rPr>
                        <a:t>ngõng</a:t>
                      </a:r>
                      <a:r>
                        <a:rPr lang="en-US" sz="2400" dirty="0">
                          <a:effectLst/>
                        </a:rPr>
                        <a:t> </a:t>
                      </a:r>
                      <a:r>
                        <a:rPr lang="en-US" sz="2400" dirty="0" err="1" smtClean="0">
                          <a:effectLst/>
                        </a:rPr>
                        <a:t>trục</a:t>
                      </a:r>
                      <a:endParaRPr lang="en-US" sz="2400" dirty="0">
                        <a:effectLst/>
                        <a:latin typeface="Times New Roman"/>
                        <a:ea typeface="Calibri"/>
                      </a:endParaRPr>
                    </a:p>
                  </a:txBody>
                  <a:tcPr marL="166552" marR="166552" marT="0" marB="0" anchor="ctr"/>
                </a:tc>
                <a:tc>
                  <a:txBody>
                    <a:bodyPr/>
                    <a:lstStyle/>
                    <a:p>
                      <a:pPr marL="180340" algn="ctr">
                        <a:spcAft>
                          <a:spcPts val="0"/>
                        </a:spcAft>
                      </a:pPr>
                      <a:r>
                        <a:rPr lang="en-US" sz="2400" dirty="0">
                          <a:effectLst/>
                        </a:rPr>
                        <a:t>2,5 - </a:t>
                      </a:r>
                      <a:r>
                        <a:rPr lang="en-US" sz="2400" dirty="0" err="1">
                          <a:effectLst/>
                        </a:rPr>
                        <a:t>thân</a:t>
                      </a:r>
                      <a:r>
                        <a:rPr lang="en-US" sz="2400" dirty="0">
                          <a:effectLst/>
                        </a:rPr>
                        <a:t> </a:t>
                      </a:r>
                      <a:r>
                        <a:rPr lang="en-US" sz="2400" dirty="0" err="1">
                          <a:effectLst/>
                        </a:rPr>
                        <a:t>trục</a:t>
                      </a:r>
                      <a:endParaRPr lang="en-US" sz="2400" dirty="0">
                        <a:effectLst/>
                        <a:latin typeface="Times New Roman"/>
                        <a:ea typeface="Calibri"/>
                      </a:endParaRPr>
                    </a:p>
                  </a:txBody>
                  <a:tcPr marL="166552" marR="166552" marT="0" marB="0" anchor="ctr"/>
                </a:tc>
                <a:tc>
                  <a:txBody>
                    <a:bodyPr/>
                    <a:lstStyle/>
                    <a:p>
                      <a:pPr marL="180340" algn="ctr">
                        <a:spcAft>
                          <a:spcPts val="0"/>
                        </a:spcAft>
                      </a:pPr>
                      <a:r>
                        <a:rPr lang="en-US" sz="2400" dirty="0">
                          <a:effectLst/>
                        </a:rPr>
                        <a:t>3 - </a:t>
                      </a:r>
                      <a:r>
                        <a:rPr lang="en-US" sz="2400" dirty="0" err="1">
                          <a:effectLst/>
                        </a:rPr>
                        <a:t>vai</a:t>
                      </a:r>
                      <a:r>
                        <a:rPr lang="en-US" sz="2400" dirty="0">
                          <a:effectLst/>
                        </a:rPr>
                        <a:t> </a:t>
                      </a:r>
                      <a:r>
                        <a:rPr lang="en-US" sz="2400" dirty="0" err="1">
                          <a:effectLst/>
                        </a:rPr>
                        <a:t>trục</a:t>
                      </a:r>
                      <a:endParaRPr lang="en-US" sz="2400" dirty="0">
                        <a:effectLst/>
                        <a:latin typeface="Times New Roman"/>
                        <a:ea typeface="Calibri"/>
                      </a:endParaRPr>
                    </a:p>
                  </a:txBody>
                  <a:tcPr marL="166552" marR="166552" marT="0" marB="0" anchor="ctr"/>
                </a:tc>
                <a:extLst>
                  <a:ext uri="{0D108BD9-81ED-4DB2-BD59-A6C34878D82A}">
                    <a16:rowId xmlns:a16="http://schemas.microsoft.com/office/drawing/2014/main" xmlns="" val="10000"/>
                  </a:ext>
                </a:extLst>
              </a:tr>
            </a:tbl>
          </a:graphicData>
        </a:graphic>
      </p:graphicFrame>
    </p:spTree>
    <p:extLst>
      <p:ext uri="{BB962C8B-B14F-4D97-AF65-F5344CB8AC3E}">
        <p14:creationId xmlns:p14="http://schemas.microsoft.com/office/powerpoint/2010/main" val="315823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1000"/>
                                        <p:tgtEl>
                                          <p:spTgt spid="7"/>
                                        </p:tgtEl>
                                      </p:cBhvr>
                                    </p:animEffect>
                                    <p:anim calcmode="lin" valueType="num">
                                      <p:cBhvr>
                                        <p:cTn id="12" dur="1000" fill="hold"/>
                                        <p:tgtEl>
                                          <p:spTgt spid="7"/>
                                        </p:tgtEl>
                                        <p:attrNameLst>
                                          <p:attrName>ppt_x</p:attrName>
                                        </p:attrNameLst>
                                      </p:cBhvr>
                                      <p:tavLst>
                                        <p:tav tm="0">
                                          <p:val>
                                            <p:strVal val="#ppt_x"/>
                                          </p:val>
                                        </p:tav>
                                        <p:tav tm="100000">
                                          <p:val>
                                            <p:strVal val="#ppt_x"/>
                                          </p:val>
                                        </p:tav>
                                      </p:tavLst>
                                    </p:anim>
                                    <p:anim calcmode="lin" valueType="num">
                                      <p:cBhvr>
                                        <p:cTn id="1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nodeType="click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fade">
                                      <p:cBhvr>
                                        <p:cTn id="18" dur="1000"/>
                                        <p:tgtEl>
                                          <p:spTgt spid="2"/>
                                        </p:tgtEl>
                                      </p:cBhvr>
                                    </p:animEffect>
                                    <p:anim calcmode="lin" valueType="num">
                                      <p:cBhvr>
                                        <p:cTn id="19" dur="1000" fill="hold"/>
                                        <p:tgtEl>
                                          <p:spTgt spid="2"/>
                                        </p:tgtEl>
                                        <p:attrNameLst>
                                          <p:attrName>ppt_x</p:attrName>
                                        </p:attrNameLst>
                                      </p:cBhvr>
                                      <p:tavLst>
                                        <p:tav tm="0">
                                          <p:val>
                                            <p:strVal val="#ppt_x"/>
                                          </p:val>
                                        </p:tav>
                                        <p:tav tm="100000">
                                          <p:val>
                                            <p:strVal val="#ppt_x"/>
                                          </p:val>
                                        </p:tav>
                                      </p:tavLst>
                                    </p:anim>
                                    <p:anim calcmode="lin" valueType="num">
                                      <p:cBhvr>
                                        <p:cTn id="20"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28600" y="253425"/>
            <a:ext cx="8467383" cy="584775"/>
          </a:xfrm>
          <a:prstGeom prst="rect">
            <a:avLst/>
          </a:prstGeom>
        </p:spPr>
        <p:txBody>
          <a:bodyPr wrap="none">
            <a:spAutoFit/>
          </a:bodyPr>
          <a:lstStyle/>
          <a:p>
            <a:pPr marL="571500" lvl="0" indent="-571500" fontAlgn="base">
              <a:buFont typeface="+mj-lt"/>
              <a:buAutoNum type="romanUcPeriod" startAt="2"/>
            </a:pPr>
            <a:r>
              <a:rPr lang="en-US" sz="3200" b="1" cap="all" dirty="0" smtClean="0">
                <a:solidFill>
                  <a:srgbClr val="FF0000"/>
                </a:solidFill>
                <a:effectLst>
                  <a:glow>
                    <a:srgbClr val="000000"/>
                  </a:glow>
                  <a:outerShdw sx="0" sy="0">
                    <a:srgbClr val="000000"/>
                  </a:outerShdw>
                  <a:reflection stA="0" endPos="0" fadeDir="0" sx="0" sy="0"/>
                </a:effectLst>
              </a:rPr>
              <a:t>KẾT CẤU VÀ VẬT LIỆU CHẾ TẠO TRỤC</a:t>
            </a:r>
            <a:endParaRPr lang="en-US" sz="3200" b="1" cap="all" dirty="0">
              <a:solidFill>
                <a:srgbClr val="FF0000"/>
              </a:solidFill>
              <a:effectLst>
                <a:glow>
                  <a:srgbClr val="000000"/>
                </a:glow>
                <a:outerShdw sx="0" sy="0">
                  <a:srgbClr val="000000"/>
                </a:outerShdw>
                <a:reflection stA="0" endPos="0" fadeDir="0" sx="0" sy="0"/>
              </a:effectLst>
            </a:endParaRPr>
          </a:p>
        </p:txBody>
      </p:sp>
      <p:sp>
        <p:nvSpPr>
          <p:cNvPr id="12" name="TextBox 11"/>
          <p:cNvSpPr txBox="1"/>
          <p:nvPr/>
        </p:nvSpPr>
        <p:spPr>
          <a:xfrm>
            <a:off x="457200" y="990600"/>
            <a:ext cx="6336704" cy="523220"/>
          </a:xfrm>
          <a:prstGeom prst="rect">
            <a:avLst/>
          </a:prstGeom>
          <a:noFill/>
        </p:spPr>
        <p:txBody>
          <a:bodyPr wrap="square" rtlCol="0">
            <a:spAutoFit/>
          </a:bodyPr>
          <a:lstStyle/>
          <a:p>
            <a:pPr marL="514350" lvl="0" indent="-514350">
              <a:buFont typeface="+mj-lt"/>
              <a:buAutoNum type="arabicPeriod"/>
            </a:pPr>
            <a:r>
              <a:rPr lang="en-US" sz="2800" b="1" dirty="0" err="1" smtClean="0">
                <a:solidFill>
                  <a:srgbClr val="0000FF"/>
                </a:solidFill>
                <a:effectLst>
                  <a:glow>
                    <a:srgbClr val="000000"/>
                  </a:glow>
                  <a:outerShdw sx="0" sy="0">
                    <a:srgbClr val="000000"/>
                  </a:outerShdw>
                  <a:reflection stA="0" endPos="0" fadeDir="0" sx="0" sy="0"/>
                </a:effectLst>
              </a:rPr>
              <a:t>Kết</a:t>
            </a:r>
            <a:r>
              <a:rPr lang="en-US" sz="2800" b="1" dirty="0" smtClean="0">
                <a:solidFill>
                  <a:srgbClr val="0000FF"/>
                </a:solidFill>
                <a:effectLst>
                  <a:glow>
                    <a:srgbClr val="000000"/>
                  </a:glow>
                  <a:outerShdw sx="0" sy="0">
                    <a:srgbClr val="000000"/>
                  </a:outerShdw>
                  <a:reflection stA="0" endPos="0" fadeDir="0" sx="0" sy="0"/>
                </a:effectLst>
              </a:rPr>
              <a:t> </a:t>
            </a:r>
            <a:r>
              <a:rPr lang="en-US" sz="2800" b="1" dirty="0" err="1" smtClean="0">
                <a:solidFill>
                  <a:srgbClr val="0000FF"/>
                </a:solidFill>
                <a:effectLst>
                  <a:glow>
                    <a:srgbClr val="000000"/>
                  </a:glow>
                  <a:outerShdw sx="0" sy="0">
                    <a:srgbClr val="000000"/>
                  </a:outerShdw>
                  <a:reflection stA="0" endPos="0" fadeDir="0" sx="0" sy="0"/>
                </a:effectLst>
              </a:rPr>
              <a:t>cấu</a:t>
            </a:r>
            <a:endParaRPr lang="en-US" sz="2800" b="1" dirty="0">
              <a:solidFill>
                <a:srgbClr val="0000FF"/>
              </a:solidFill>
              <a:effectLst>
                <a:glow>
                  <a:srgbClr val="000000"/>
                </a:glow>
                <a:outerShdw sx="0" sy="0">
                  <a:srgbClr val="000000"/>
                </a:outerShdw>
                <a:reflection stA="0" endPos="0" fadeDir="0" sx="0" sy="0"/>
              </a:effectLst>
            </a:endParaRPr>
          </a:p>
        </p:txBody>
      </p:sp>
      <p:pic>
        <p:nvPicPr>
          <p:cNvPr id="3" name="Tiện trục dài bằng 2 dao trên máy CNC">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447800" y="1905000"/>
            <a:ext cx="6507163" cy="3657600"/>
          </a:xfrm>
          <a:prstGeom prst="rect">
            <a:avLst/>
          </a:prstGeom>
        </p:spPr>
      </p:pic>
    </p:spTree>
    <p:extLst>
      <p:ext uri="{BB962C8B-B14F-4D97-AF65-F5344CB8AC3E}">
        <p14:creationId xmlns:p14="http://schemas.microsoft.com/office/powerpoint/2010/main" val="1407378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3"/>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3"/>
                                        </p:tgtEl>
                                      </p:cBhvr>
                                    </p:cmd>
                                  </p:childTnLst>
                                </p:cTn>
                              </p:par>
                            </p:childTnLst>
                          </p:cTn>
                        </p:par>
                      </p:childTnLst>
                    </p:cTn>
                  </p:par>
                </p:childTnLst>
              </p:cTn>
              <p:nextCondLst>
                <p:cond evt="onClick" delay="0">
                  <p:tgtEl>
                    <p:spTgt spid="3"/>
                  </p:tgtEl>
                </p:cond>
              </p:nextCondLst>
            </p:seq>
            <p:video>
              <p:cMediaNode vol="80000">
                <p:cTn id="12" fill="hold" display="0">
                  <p:stCondLst>
                    <p:cond delay="indefinite"/>
                  </p:stCondLst>
                </p:cTn>
                <p:tgtEl>
                  <p:spTgt spid="3"/>
                </p:tgtEl>
              </p:cMediaNode>
            </p:video>
          </p:childTnLst>
        </p:cTn>
      </p:par>
    </p:tnLst>
    <p:bldLst>
      <p:bldP spid="1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28600" y="253425"/>
            <a:ext cx="8467383" cy="584775"/>
          </a:xfrm>
          <a:prstGeom prst="rect">
            <a:avLst/>
          </a:prstGeom>
        </p:spPr>
        <p:txBody>
          <a:bodyPr wrap="none">
            <a:spAutoFit/>
          </a:bodyPr>
          <a:lstStyle/>
          <a:p>
            <a:pPr marL="571500" lvl="0" indent="-571500" fontAlgn="base">
              <a:buFont typeface="+mj-lt"/>
              <a:buAutoNum type="romanUcPeriod" startAt="2"/>
            </a:pPr>
            <a:r>
              <a:rPr lang="en-US" sz="3200" b="1" cap="all" dirty="0" smtClean="0">
                <a:solidFill>
                  <a:srgbClr val="FF0000"/>
                </a:solidFill>
                <a:effectLst>
                  <a:glow>
                    <a:srgbClr val="000000"/>
                  </a:glow>
                  <a:outerShdw sx="0" sy="0">
                    <a:srgbClr val="000000"/>
                  </a:outerShdw>
                  <a:reflection stA="0" endPos="0" fadeDir="0" sx="0" sy="0"/>
                </a:effectLst>
              </a:rPr>
              <a:t>KẾT CẤU VÀ VẬT LIỆU CHẾ TẠO TRỤC</a:t>
            </a:r>
            <a:endParaRPr lang="en-US" sz="3200" b="1" cap="all" dirty="0">
              <a:solidFill>
                <a:srgbClr val="FF0000"/>
              </a:solidFill>
              <a:effectLst>
                <a:glow>
                  <a:srgbClr val="000000"/>
                </a:glow>
                <a:outerShdw sx="0" sy="0">
                  <a:srgbClr val="000000"/>
                </a:outerShdw>
                <a:reflection stA="0" endPos="0" fadeDir="0" sx="0" sy="0"/>
              </a:effectLst>
            </a:endParaRPr>
          </a:p>
        </p:txBody>
      </p:sp>
      <p:sp>
        <p:nvSpPr>
          <p:cNvPr id="12" name="TextBox 11"/>
          <p:cNvSpPr txBox="1"/>
          <p:nvPr/>
        </p:nvSpPr>
        <p:spPr>
          <a:xfrm>
            <a:off x="457200" y="990600"/>
            <a:ext cx="6336704" cy="523220"/>
          </a:xfrm>
          <a:prstGeom prst="rect">
            <a:avLst/>
          </a:prstGeom>
          <a:noFill/>
        </p:spPr>
        <p:txBody>
          <a:bodyPr wrap="square" rtlCol="0">
            <a:spAutoFit/>
          </a:bodyPr>
          <a:lstStyle/>
          <a:p>
            <a:pPr marL="514350" lvl="0" indent="-514350">
              <a:buFont typeface="+mj-lt"/>
              <a:buAutoNum type="arabicPeriod"/>
            </a:pPr>
            <a:r>
              <a:rPr lang="en-US" sz="2800" b="1" dirty="0" err="1" smtClean="0">
                <a:solidFill>
                  <a:srgbClr val="0000FF"/>
                </a:solidFill>
                <a:effectLst>
                  <a:glow>
                    <a:srgbClr val="000000"/>
                  </a:glow>
                  <a:outerShdw sx="0" sy="0">
                    <a:srgbClr val="000000"/>
                  </a:outerShdw>
                  <a:reflection stA="0" endPos="0" fadeDir="0" sx="0" sy="0"/>
                </a:effectLst>
              </a:rPr>
              <a:t>Kết</a:t>
            </a:r>
            <a:r>
              <a:rPr lang="en-US" sz="2800" b="1" dirty="0" smtClean="0">
                <a:solidFill>
                  <a:srgbClr val="0000FF"/>
                </a:solidFill>
                <a:effectLst>
                  <a:glow>
                    <a:srgbClr val="000000"/>
                  </a:glow>
                  <a:outerShdw sx="0" sy="0">
                    <a:srgbClr val="000000"/>
                  </a:outerShdw>
                  <a:reflection stA="0" endPos="0" fadeDir="0" sx="0" sy="0"/>
                </a:effectLst>
              </a:rPr>
              <a:t> </a:t>
            </a:r>
            <a:r>
              <a:rPr lang="en-US" sz="2800" b="1" dirty="0" err="1" smtClean="0">
                <a:solidFill>
                  <a:srgbClr val="0000FF"/>
                </a:solidFill>
                <a:effectLst>
                  <a:glow>
                    <a:srgbClr val="000000"/>
                  </a:glow>
                  <a:outerShdw sx="0" sy="0">
                    <a:srgbClr val="000000"/>
                  </a:outerShdw>
                  <a:reflection stA="0" endPos="0" fadeDir="0" sx="0" sy="0"/>
                </a:effectLst>
              </a:rPr>
              <a:t>cấu</a:t>
            </a:r>
            <a:endParaRPr lang="en-US" sz="2800" b="1" dirty="0">
              <a:solidFill>
                <a:srgbClr val="0000FF"/>
              </a:solidFill>
              <a:effectLst>
                <a:glow>
                  <a:srgbClr val="000000"/>
                </a:glow>
                <a:outerShdw sx="0" sy="0">
                  <a:srgbClr val="000000"/>
                </a:outerShdw>
                <a:reflection stA="0" endPos="0" fadeDir="0" sx="0" sy="0"/>
              </a:effectLst>
            </a:endParaRPr>
          </a:p>
        </p:txBody>
      </p:sp>
      <p:sp>
        <p:nvSpPr>
          <p:cNvPr id="6" name="TextBox 5"/>
          <p:cNvSpPr txBox="1"/>
          <p:nvPr/>
        </p:nvSpPr>
        <p:spPr>
          <a:xfrm>
            <a:off x="838200" y="1524000"/>
            <a:ext cx="8009656" cy="1569660"/>
          </a:xfrm>
          <a:prstGeom prst="rect">
            <a:avLst/>
          </a:prstGeom>
          <a:noFill/>
        </p:spPr>
        <p:txBody>
          <a:bodyPr wrap="square" rtlCol="0">
            <a:spAutoFit/>
          </a:bodyPr>
          <a:lstStyle/>
          <a:p>
            <a:pPr marL="342900" indent="-342900" algn="just">
              <a:buClr>
                <a:srgbClr val="FF0000"/>
              </a:buClr>
              <a:buFont typeface="Wingdings" pitchFamily="2" charset="2"/>
              <a:buChar char="Ø"/>
            </a:pPr>
            <a:r>
              <a:rPr lang="en-US" sz="2400" dirty="0" err="1" smtClean="0"/>
              <a:t>Ngõng</a:t>
            </a:r>
            <a:r>
              <a:rPr lang="en-US" sz="2400" dirty="0" smtClean="0"/>
              <a:t> </a:t>
            </a:r>
            <a:r>
              <a:rPr lang="en-US" sz="2400" dirty="0" err="1" smtClean="0"/>
              <a:t>trục</a:t>
            </a:r>
            <a:r>
              <a:rPr lang="en-US" sz="2400" dirty="0" smtClean="0"/>
              <a:t> </a:t>
            </a:r>
            <a:r>
              <a:rPr lang="en-US" sz="2400" dirty="0" err="1" smtClean="0"/>
              <a:t>là</a:t>
            </a:r>
            <a:r>
              <a:rPr lang="en-US" sz="2400" dirty="0" smtClean="0"/>
              <a:t> </a:t>
            </a:r>
            <a:r>
              <a:rPr lang="en-US" sz="2400" dirty="0" err="1" smtClean="0"/>
              <a:t>đoạn</a:t>
            </a:r>
            <a:r>
              <a:rPr lang="en-US" sz="2400" dirty="0" smtClean="0"/>
              <a:t> </a:t>
            </a:r>
            <a:r>
              <a:rPr lang="en-US" sz="2400" dirty="0" err="1" smtClean="0"/>
              <a:t>trục</a:t>
            </a:r>
            <a:r>
              <a:rPr lang="en-US" sz="2400" dirty="0" smtClean="0"/>
              <a:t> </a:t>
            </a:r>
            <a:r>
              <a:rPr lang="en-US" sz="2400" dirty="0" err="1" smtClean="0"/>
              <a:t>để</a:t>
            </a:r>
            <a:r>
              <a:rPr lang="en-US" sz="2400" dirty="0" smtClean="0"/>
              <a:t> </a:t>
            </a:r>
            <a:r>
              <a:rPr lang="en-US" sz="2400" dirty="0" err="1" smtClean="0"/>
              <a:t>lắp</a:t>
            </a:r>
            <a:r>
              <a:rPr lang="en-US" sz="2400" dirty="0" smtClean="0"/>
              <a:t> </a:t>
            </a:r>
            <a:r>
              <a:rPr lang="en-US" sz="2400" dirty="0" err="1" smtClean="0"/>
              <a:t>các</a:t>
            </a:r>
            <a:r>
              <a:rPr lang="en-US" sz="2400" dirty="0" smtClean="0"/>
              <a:t> ổ </a:t>
            </a:r>
            <a:r>
              <a:rPr lang="en-US" sz="2400" dirty="0" err="1" smtClean="0"/>
              <a:t>trục</a:t>
            </a:r>
            <a:r>
              <a:rPr lang="en-US" sz="2400" dirty="0" smtClean="0"/>
              <a:t>. </a:t>
            </a:r>
            <a:r>
              <a:rPr lang="en-US" sz="2400" dirty="0" err="1" smtClean="0"/>
              <a:t>Đường</a:t>
            </a:r>
            <a:r>
              <a:rPr lang="en-US" sz="2400" dirty="0" smtClean="0"/>
              <a:t> </a:t>
            </a:r>
            <a:r>
              <a:rPr lang="en-US" sz="2400" dirty="0" err="1" smtClean="0"/>
              <a:t>kính</a:t>
            </a:r>
            <a:r>
              <a:rPr lang="en-US" sz="2400" dirty="0" smtClean="0"/>
              <a:t> </a:t>
            </a:r>
            <a:r>
              <a:rPr lang="en-US" sz="2400" dirty="0" err="1" smtClean="0"/>
              <a:t>ngõng</a:t>
            </a:r>
            <a:r>
              <a:rPr lang="en-US" sz="2400" dirty="0" smtClean="0"/>
              <a:t>  </a:t>
            </a:r>
            <a:r>
              <a:rPr lang="en-US" sz="2400" dirty="0" err="1" smtClean="0"/>
              <a:t>trục</a:t>
            </a:r>
            <a:r>
              <a:rPr lang="en-US" sz="2400" dirty="0" smtClean="0"/>
              <a:t> </a:t>
            </a:r>
            <a:r>
              <a:rPr lang="en-US" sz="2400" dirty="0" err="1" smtClean="0"/>
              <a:t>chọn</a:t>
            </a:r>
            <a:r>
              <a:rPr lang="en-US" sz="2400" dirty="0" smtClean="0"/>
              <a:t> </a:t>
            </a:r>
            <a:r>
              <a:rPr lang="en-US" sz="2400" dirty="0" err="1" smtClean="0"/>
              <a:t>theo</a:t>
            </a:r>
            <a:r>
              <a:rPr lang="en-US" sz="2400" dirty="0" smtClean="0"/>
              <a:t> </a:t>
            </a:r>
            <a:r>
              <a:rPr lang="en-US" sz="2400" dirty="0" err="1" smtClean="0"/>
              <a:t>kích</a:t>
            </a:r>
            <a:r>
              <a:rPr lang="en-US" sz="2400" dirty="0" smtClean="0"/>
              <a:t> </a:t>
            </a:r>
            <a:r>
              <a:rPr lang="en-US" sz="2400" dirty="0" err="1" smtClean="0"/>
              <a:t>thước</a:t>
            </a:r>
            <a:r>
              <a:rPr lang="en-US" sz="2400" dirty="0" smtClean="0"/>
              <a:t> ổ </a:t>
            </a:r>
            <a:r>
              <a:rPr lang="en-US" sz="2400" dirty="0" err="1" smtClean="0"/>
              <a:t>trục</a:t>
            </a:r>
            <a:r>
              <a:rPr lang="en-US" sz="2400" dirty="0" smtClean="0"/>
              <a:t>. </a:t>
            </a:r>
            <a:r>
              <a:rPr lang="en-US" sz="2400" dirty="0" err="1" smtClean="0"/>
              <a:t>Đường</a:t>
            </a:r>
            <a:r>
              <a:rPr lang="en-US" sz="2400" dirty="0" smtClean="0"/>
              <a:t> </a:t>
            </a:r>
            <a:r>
              <a:rPr lang="en-US" sz="2400" dirty="0" err="1" smtClean="0"/>
              <a:t>kính</a:t>
            </a:r>
            <a:r>
              <a:rPr lang="en-US" sz="2400" dirty="0" smtClean="0"/>
              <a:t> </a:t>
            </a:r>
            <a:r>
              <a:rPr lang="en-US" sz="2400" dirty="0" err="1"/>
              <a:t>trong</a:t>
            </a:r>
            <a:r>
              <a:rPr lang="en-US" sz="2400" dirty="0"/>
              <a:t> </a:t>
            </a:r>
            <a:r>
              <a:rPr lang="en-US" sz="2400" dirty="0" err="1"/>
              <a:t>của</a:t>
            </a:r>
            <a:r>
              <a:rPr lang="en-US" sz="2400" dirty="0"/>
              <a:t> ổ </a:t>
            </a:r>
            <a:r>
              <a:rPr lang="en-US" sz="2400" dirty="0" err="1"/>
              <a:t>lăn</a:t>
            </a:r>
            <a:r>
              <a:rPr lang="en-US" sz="2400" dirty="0"/>
              <a:t> </a:t>
            </a:r>
            <a:r>
              <a:rPr lang="en-US" sz="2400" dirty="0" err="1"/>
              <a:t>tiêu</a:t>
            </a:r>
            <a:r>
              <a:rPr lang="en-US" sz="2400" dirty="0"/>
              <a:t> </a:t>
            </a:r>
            <a:r>
              <a:rPr lang="en-US" sz="2400" dirty="0" err="1"/>
              <a:t>chuẩn</a:t>
            </a:r>
            <a:r>
              <a:rPr lang="en-US" sz="2400" dirty="0"/>
              <a:t> </a:t>
            </a:r>
            <a:r>
              <a:rPr lang="en-US" sz="2400" dirty="0" err="1"/>
              <a:t>theo</a:t>
            </a:r>
            <a:r>
              <a:rPr lang="en-US" sz="2400" dirty="0"/>
              <a:t> </a:t>
            </a:r>
            <a:r>
              <a:rPr lang="en-US" sz="2400" dirty="0" err="1"/>
              <a:t>dãy</a:t>
            </a:r>
            <a:r>
              <a:rPr lang="en-US" sz="2400" dirty="0"/>
              <a:t> </a:t>
            </a:r>
            <a:r>
              <a:rPr lang="en-US" sz="2400" dirty="0" err="1"/>
              <a:t>số</a:t>
            </a:r>
            <a:r>
              <a:rPr lang="en-US" sz="2400" dirty="0"/>
              <a:t>: </a:t>
            </a:r>
            <a:r>
              <a:rPr lang="en-US" sz="2400" i="1" dirty="0">
                <a:solidFill>
                  <a:srgbClr val="0000FF"/>
                </a:solidFill>
              </a:rPr>
              <a:t>15, 17, 20, 25, 30, 35, </a:t>
            </a:r>
            <a:r>
              <a:rPr lang="en-US" sz="2400" i="1">
                <a:solidFill>
                  <a:srgbClr val="0000FF"/>
                </a:solidFill>
              </a:rPr>
              <a:t>40</a:t>
            </a:r>
            <a:r>
              <a:rPr lang="en-US" sz="2400" i="1" smtClean="0">
                <a:solidFill>
                  <a:srgbClr val="0000FF"/>
                </a:solidFill>
              </a:rPr>
              <a:t>, 45</a:t>
            </a:r>
            <a:r>
              <a:rPr lang="en-US" sz="2400" i="1" dirty="0">
                <a:solidFill>
                  <a:srgbClr val="0000FF"/>
                </a:solidFill>
              </a:rPr>
              <a:t>…</a:t>
            </a:r>
          </a:p>
        </p:txBody>
      </p:sp>
      <p:sp>
        <p:nvSpPr>
          <p:cNvPr id="8" name="TextBox 7"/>
          <p:cNvSpPr txBox="1"/>
          <p:nvPr/>
        </p:nvSpPr>
        <p:spPr>
          <a:xfrm>
            <a:off x="838200" y="3124200"/>
            <a:ext cx="8009656" cy="1938992"/>
          </a:xfrm>
          <a:prstGeom prst="rect">
            <a:avLst/>
          </a:prstGeom>
          <a:noFill/>
        </p:spPr>
        <p:txBody>
          <a:bodyPr wrap="square" rtlCol="0">
            <a:spAutoFit/>
          </a:bodyPr>
          <a:lstStyle/>
          <a:p>
            <a:pPr marL="342900" indent="-342900" algn="just">
              <a:buClr>
                <a:srgbClr val="FF0000"/>
              </a:buClr>
              <a:buFont typeface="Wingdings" pitchFamily="2" charset="2"/>
              <a:buChar char="Ø"/>
            </a:pPr>
            <a:r>
              <a:rPr lang="en-US" sz="2400" dirty="0" err="1" smtClean="0"/>
              <a:t>Thân</a:t>
            </a:r>
            <a:r>
              <a:rPr lang="en-US" sz="2400" dirty="0" smtClean="0"/>
              <a:t> </a:t>
            </a:r>
            <a:r>
              <a:rPr lang="en-US" sz="2400" dirty="0" err="1" smtClean="0"/>
              <a:t>trục</a:t>
            </a:r>
            <a:r>
              <a:rPr lang="en-US" sz="2400" dirty="0" smtClean="0"/>
              <a:t> </a:t>
            </a:r>
            <a:r>
              <a:rPr lang="en-US" sz="2400" dirty="0" err="1" smtClean="0"/>
              <a:t>là</a:t>
            </a:r>
            <a:r>
              <a:rPr lang="en-US" sz="2400" dirty="0" smtClean="0"/>
              <a:t> </a:t>
            </a:r>
            <a:r>
              <a:rPr lang="vi-VN" sz="2400" dirty="0"/>
              <a:t>đoạn trục để lắp các chi tiết </a:t>
            </a:r>
            <a:r>
              <a:rPr lang="vi-VN" sz="2400" dirty="0" smtClean="0"/>
              <a:t>quay</a:t>
            </a:r>
            <a:r>
              <a:rPr lang="en-US" sz="2400" dirty="0" smtClean="0"/>
              <a:t>.</a:t>
            </a:r>
            <a:r>
              <a:rPr lang="en-US" sz="2400" dirty="0"/>
              <a:t> </a:t>
            </a:r>
            <a:r>
              <a:rPr lang="vi-VN" sz="2400" dirty="0" smtClean="0"/>
              <a:t>Đường kính </a:t>
            </a:r>
            <a:r>
              <a:rPr lang="vi-VN" sz="2400" dirty="0"/>
              <a:t>thân trục chọn theo dãy tiêu chuẩn: </a:t>
            </a:r>
            <a:r>
              <a:rPr lang="vi-VN" sz="2400" i="1" dirty="0" smtClean="0">
                <a:solidFill>
                  <a:srgbClr val="0000FF"/>
                </a:solidFill>
              </a:rPr>
              <a:t>10</a:t>
            </a:r>
            <a:r>
              <a:rPr lang="en-US" sz="2400" i="1" dirty="0" smtClean="0">
                <a:solidFill>
                  <a:srgbClr val="0000FF"/>
                </a:solidFill>
              </a:rPr>
              <a:t>; </a:t>
            </a:r>
            <a:r>
              <a:rPr lang="vi-VN" sz="2400" i="1" dirty="0" smtClean="0">
                <a:solidFill>
                  <a:srgbClr val="0000FF"/>
                </a:solidFill>
              </a:rPr>
              <a:t>10,5</a:t>
            </a:r>
            <a:r>
              <a:rPr lang="en-US" sz="2400" i="1" dirty="0" smtClean="0">
                <a:solidFill>
                  <a:srgbClr val="0000FF"/>
                </a:solidFill>
              </a:rPr>
              <a:t>;</a:t>
            </a:r>
            <a:r>
              <a:rPr lang="vi-VN" sz="2400" i="1" dirty="0" smtClean="0">
                <a:solidFill>
                  <a:srgbClr val="0000FF"/>
                </a:solidFill>
              </a:rPr>
              <a:t> 11</a:t>
            </a:r>
            <a:r>
              <a:rPr lang="en-US" sz="2400" i="1" dirty="0" smtClean="0">
                <a:solidFill>
                  <a:srgbClr val="0000FF"/>
                </a:solidFill>
              </a:rPr>
              <a:t>;</a:t>
            </a:r>
            <a:r>
              <a:rPr lang="vi-VN" sz="2400" i="1" dirty="0" smtClean="0">
                <a:solidFill>
                  <a:srgbClr val="0000FF"/>
                </a:solidFill>
              </a:rPr>
              <a:t> 12</a:t>
            </a:r>
            <a:r>
              <a:rPr lang="en-US" sz="2400" i="1" dirty="0" smtClean="0">
                <a:solidFill>
                  <a:srgbClr val="0000FF"/>
                </a:solidFill>
              </a:rPr>
              <a:t>; </a:t>
            </a:r>
            <a:r>
              <a:rPr lang="vi-VN" sz="2400" i="1" dirty="0" smtClean="0">
                <a:solidFill>
                  <a:srgbClr val="0000FF"/>
                </a:solidFill>
              </a:rPr>
              <a:t>13</a:t>
            </a:r>
            <a:r>
              <a:rPr lang="en-US" sz="2400" i="1" dirty="0" smtClean="0">
                <a:solidFill>
                  <a:srgbClr val="0000FF"/>
                </a:solidFill>
              </a:rPr>
              <a:t>;</a:t>
            </a:r>
            <a:r>
              <a:rPr lang="vi-VN" sz="2400" i="1" dirty="0" smtClean="0">
                <a:solidFill>
                  <a:srgbClr val="0000FF"/>
                </a:solidFill>
              </a:rPr>
              <a:t> 14</a:t>
            </a:r>
            <a:r>
              <a:rPr lang="en-US" sz="2400" i="1" dirty="0" smtClean="0">
                <a:solidFill>
                  <a:srgbClr val="0000FF"/>
                </a:solidFill>
              </a:rPr>
              <a:t>;</a:t>
            </a:r>
            <a:r>
              <a:rPr lang="vi-VN" sz="2400" i="1" dirty="0" smtClean="0">
                <a:solidFill>
                  <a:srgbClr val="0000FF"/>
                </a:solidFill>
              </a:rPr>
              <a:t> 15</a:t>
            </a:r>
            <a:r>
              <a:rPr lang="en-US" sz="2400" i="1" dirty="0" smtClean="0">
                <a:solidFill>
                  <a:srgbClr val="0000FF"/>
                </a:solidFill>
              </a:rPr>
              <a:t>;</a:t>
            </a:r>
            <a:r>
              <a:rPr lang="vi-VN" sz="2400" i="1" dirty="0" smtClean="0">
                <a:solidFill>
                  <a:srgbClr val="0000FF"/>
                </a:solidFill>
              </a:rPr>
              <a:t> 16</a:t>
            </a:r>
            <a:r>
              <a:rPr lang="en-US" sz="2400" i="1" dirty="0" smtClean="0">
                <a:solidFill>
                  <a:srgbClr val="0000FF"/>
                </a:solidFill>
              </a:rPr>
              <a:t>;</a:t>
            </a:r>
            <a:r>
              <a:rPr lang="vi-VN" sz="2400" i="1" dirty="0" smtClean="0">
                <a:solidFill>
                  <a:srgbClr val="0000FF"/>
                </a:solidFill>
              </a:rPr>
              <a:t> 17</a:t>
            </a:r>
            <a:r>
              <a:rPr lang="en-US" sz="2400" i="1" dirty="0" smtClean="0">
                <a:solidFill>
                  <a:srgbClr val="0000FF"/>
                </a:solidFill>
              </a:rPr>
              <a:t>;</a:t>
            </a:r>
            <a:r>
              <a:rPr lang="vi-VN" sz="2400" i="1" dirty="0" smtClean="0">
                <a:solidFill>
                  <a:srgbClr val="0000FF"/>
                </a:solidFill>
              </a:rPr>
              <a:t> 18</a:t>
            </a:r>
            <a:r>
              <a:rPr lang="en-US" sz="2400" i="1" dirty="0" smtClean="0">
                <a:solidFill>
                  <a:srgbClr val="0000FF"/>
                </a:solidFill>
              </a:rPr>
              <a:t>;</a:t>
            </a:r>
            <a:r>
              <a:rPr lang="vi-VN" sz="2400" i="1" dirty="0" smtClean="0">
                <a:solidFill>
                  <a:srgbClr val="0000FF"/>
                </a:solidFill>
              </a:rPr>
              <a:t> 19</a:t>
            </a:r>
            <a:r>
              <a:rPr lang="en-US" sz="2400" i="1" dirty="0" smtClean="0">
                <a:solidFill>
                  <a:srgbClr val="0000FF"/>
                </a:solidFill>
              </a:rPr>
              <a:t>;</a:t>
            </a:r>
            <a:r>
              <a:rPr lang="vi-VN" sz="2400" i="1" dirty="0" smtClean="0">
                <a:solidFill>
                  <a:srgbClr val="0000FF"/>
                </a:solidFill>
              </a:rPr>
              <a:t> </a:t>
            </a:r>
            <a:r>
              <a:rPr lang="en-US" sz="2400" i="1" dirty="0" smtClean="0">
                <a:solidFill>
                  <a:srgbClr val="0000FF"/>
                </a:solidFill>
              </a:rPr>
              <a:t>2</a:t>
            </a:r>
            <a:r>
              <a:rPr lang="vi-VN" sz="2400" i="1" dirty="0" smtClean="0">
                <a:solidFill>
                  <a:srgbClr val="0000FF"/>
                </a:solidFill>
              </a:rPr>
              <a:t>0</a:t>
            </a:r>
            <a:r>
              <a:rPr lang="en-US" sz="2400" i="1" dirty="0" smtClean="0">
                <a:solidFill>
                  <a:srgbClr val="0000FF"/>
                </a:solidFill>
              </a:rPr>
              <a:t>;</a:t>
            </a:r>
            <a:r>
              <a:rPr lang="vi-VN" sz="2400" i="1" dirty="0" smtClean="0">
                <a:solidFill>
                  <a:srgbClr val="0000FF"/>
                </a:solidFill>
              </a:rPr>
              <a:t> 21</a:t>
            </a:r>
            <a:r>
              <a:rPr lang="en-US" sz="2400" i="1" dirty="0" smtClean="0">
                <a:solidFill>
                  <a:srgbClr val="0000FF"/>
                </a:solidFill>
              </a:rPr>
              <a:t>;</a:t>
            </a:r>
            <a:r>
              <a:rPr lang="vi-VN" sz="2400" i="1" dirty="0" smtClean="0">
                <a:solidFill>
                  <a:srgbClr val="0000FF"/>
                </a:solidFill>
              </a:rPr>
              <a:t> 22</a:t>
            </a:r>
            <a:r>
              <a:rPr lang="en-US" sz="2400" i="1" dirty="0" smtClean="0">
                <a:solidFill>
                  <a:srgbClr val="0000FF"/>
                </a:solidFill>
              </a:rPr>
              <a:t>;</a:t>
            </a:r>
            <a:r>
              <a:rPr lang="vi-VN" sz="2400" i="1" dirty="0" smtClean="0">
                <a:solidFill>
                  <a:srgbClr val="0000FF"/>
                </a:solidFill>
              </a:rPr>
              <a:t> 24</a:t>
            </a:r>
            <a:r>
              <a:rPr lang="en-US" sz="2400" i="1" dirty="0" smtClean="0">
                <a:solidFill>
                  <a:srgbClr val="0000FF"/>
                </a:solidFill>
              </a:rPr>
              <a:t>;</a:t>
            </a:r>
            <a:r>
              <a:rPr lang="vi-VN" sz="2400" i="1" dirty="0" smtClean="0">
                <a:solidFill>
                  <a:srgbClr val="0000FF"/>
                </a:solidFill>
              </a:rPr>
              <a:t> 25</a:t>
            </a:r>
            <a:r>
              <a:rPr lang="en-US" sz="2400" i="1" dirty="0" smtClean="0">
                <a:solidFill>
                  <a:srgbClr val="0000FF"/>
                </a:solidFill>
              </a:rPr>
              <a:t>;</a:t>
            </a:r>
            <a:r>
              <a:rPr lang="vi-VN" sz="2400" i="1" dirty="0" smtClean="0">
                <a:solidFill>
                  <a:srgbClr val="0000FF"/>
                </a:solidFill>
              </a:rPr>
              <a:t> 26</a:t>
            </a:r>
            <a:r>
              <a:rPr lang="en-US" sz="2400" i="1" dirty="0" smtClean="0">
                <a:solidFill>
                  <a:srgbClr val="0000FF"/>
                </a:solidFill>
              </a:rPr>
              <a:t>;</a:t>
            </a:r>
            <a:r>
              <a:rPr lang="vi-VN" sz="2400" i="1" dirty="0" smtClean="0">
                <a:solidFill>
                  <a:srgbClr val="0000FF"/>
                </a:solidFill>
              </a:rPr>
              <a:t> 28</a:t>
            </a:r>
            <a:r>
              <a:rPr lang="en-US" sz="2400" i="1" dirty="0" smtClean="0">
                <a:solidFill>
                  <a:srgbClr val="0000FF"/>
                </a:solidFill>
              </a:rPr>
              <a:t>;</a:t>
            </a:r>
            <a:r>
              <a:rPr lang="vi-VN" sz="2400" i="1" dirty="0" smtClean="0">
                <a:solidFill>
                  <a:srgbClr val="0000FF"/>
                </a:solidFill>
              </a:rPr>
              <a:t> 30</a:t>
            </a:r>
            <a:r>
              <a:rPr lang="en-US" sz="2400" i="1" dirty="0" smtClean="0">
                <a:solidFill>
                  <a:srgbClr val="0000FF"/>
                </a:solidFill>
              </a:rPr>
              <a:t>;</a:t>
            </a:r>
            <a:r>
              <a:rPr lang="vi-VN" sz="2400" i="1" dirty="0" smtClean="0">
                <a:solidFill>
                  <a:srgbClr val="0000FF"/>
                </a:solidFill>
              </a:rPr>
              <a:t> </a:t>
            </a:r>
            <a:r>
              <a:rPr lang="vi-VN" sz="2400" i="1" smtClean="0">
                <a:solidFill>
                  <a:srgbClr val="0000FF"/>
                </a:solidFill>
              </a:rPr>
              <a:t>32</a:t>
            </a:r>
            <a:r>
              <a:rPr lang="en-US" sz="2400" i="1" smtClean="0">
                <a:solidFill>
                  <a:srgbClr val="0000FF"/>
                </a:solidFill>
              </a:rPr>
              <a:t>; </a:t>
            </a:r>
            <a:r>
              <a:rPr lang="vi-VN" sz="2400" i="1" smtClean="0">
                <a:solidFill>
                  <a:srgbClr val="0000FF"/>
                </a:solidFill>
              </a:rPr>
              <a:t>34</a:t>
            </a:r>
            <a:r>
              <a:rPr lang="en-US" sz="2400" i="1" dirty="0">
                <a:solidFill>
                  <a:srgbClr val="0000FF"/>
                </a:solidFill>
              </a:rPr>
              <a:t>;</a:t>
            </a:r>
            <a:r>
              <a:rPr lang="vi-VN" sz="2400" i="1" dirty="0" smtClean="0">
                <a:solidFill>
                  <a:srgbClr val="0000FF"/>
                </a:solidFill>
              </a:rPr>
              <a:t> 36</a:t>
            </a:r>
            <a:r>
              <a:rPr lang="en-US" sz="2400" i="1" dirty="0" smtClean="0">
                <a:solidFill>
                  <a:srgbClr val="0000FF"/>
                </a:solidFill>
              </a:rPr>
              <a:t>;</a:t>
            </a:r>
            <a:r>
              <a:rPr lang="vi-VN" sz="2400" i="1" dirty="0" smtClean="0">
                <a:solidFill>
                  <a:srgbClr val="0000FF"/>
                </a:solidFill>
              </a:rPr>
              <a:t> 38</a:t>
            </a:r>
            <a:r>
              <a:rPr lang="en-US" sz="2400" i="1" smtClean="0">
                <a:solidFill>
                  <a:srgbClr val="0000FF"/>
                </a:solidFill>
              </a:rPr>
              <a:t>;</a:t>
            </a:r>
            <a:r>
              <a:rPr lang="vi-VN" sz="2400" i="1" smtClean="0">
                <a:solidFill>
                  <a:srgbClr val="0000FF"/>
                </a:solidFill>
              </a:rPr>
              <a:t> 40</a:t>
            </a:r>
            <a:r>
              <a:rPr lang="en-US" sz="2400" i="1" smtClean="0">
                <a:solidFill>
                  <a:srgbClr val="0000FF"/>
                </a:solidFill>
              </a:rPr>
              <a:t>, 42, 45, 50, 52, 55, 60, 63, 70, 75, 80</a:t>
            </a:r>
            <a:r>
              <a:rPr lang="vi-VN" sz="2400" i="1" smtClean="0">
                <a:solidFill>
                  <a:srgbClr val="0000FF"/>
                </a:solidFill>
              </a:rPr>
              <a:t>…</a:t>
            </a:r>
            <a:endParaRPr lang="en-US" sz="2400" i="1" dirty="0">
              <a:solidFill>
                <a:srgbClr val="0000FF"/>
              </a:solidFill>
            </a:endParaRPr>
          </a:p>
        </p:txBody>
      </p:sp>
      <p:sp>
        <p:nvSpPr>
          <p:cNvPr id="9" name="TextBox 8"/>
          <p:cNvSpPr txBox="1"/>
          <p:nvPr/>
        </p:nvSpPr>
        <p:spPr>
          <a:xfrm>
            <a:off x="914400" y="5112603"/>
            <a:ext cx="7933456" cy="830997"/>
          </a:xfrm>
          <a:prstGeom prst="rect">
            <a:avLst/>
          </a:prstGeom>
          <a:noFill/>
        </p:spPr>
        <p:txBody>
          <a:bodyPr wrap="square" rtlCol="0">
            <a:spAutoFit/>
          </a:bodyPr>
          <a:lstStyle/>
          <a:p>
            <a:pPr marL="342900" indent="-342900" algn="just">
              <a:buClr>
                <a:srgbClr val="FF0000"/>
              </a:buClr>
              <a:buFont typeface="Wingdings" pitchFamily="2" charset="2"/>
              <a:buChar char="Ø"/>
            </a:pPr>
            <a:r>
              <a:rPr lang="en-US" sz="2400" dirty="0" err="1" smtClean="0"/>
              <a:t>Vai</a:t>
            </a:r>
            <a:r>
              <a:rPr lang="en-US" sz="2400" dirty="0" smtClean="0"/>
              <a:t> </a:t>
            </a:r>
            <a:r>
              <a:rPr lang="en-US" sz="2400" dirty="0" err="1" smtClean="0"/>
              <a:t>trục</a:t>
            </a:r>
            <a:r>
              <a:rPr lang="en-US" sz="2400" dirty="0" smtClean="0"/>
              <a:t> </a:t>
            </a:r>
            <a:r>
              <a:rPr lang="en-US" sz="2400" dirty="0" err="1" smtClean="0"/>
              <a:t>là</a:t>
            </a:r>
            <a:r>
              <a:rPr lang="en-US" sz="2400" dirty="0" smtClean="0"/>
              <a:t> </a:t>
            </a:r>
            <a:r>
              <a:rPr lang="en-US" sz="2400" dirty="0" err="1" smtClean="0"/>
              <a:t>đoạn</a:t>
            </a:r>
            <a:r>
              <a:rPr lang="en-US" sz="2400" dirty="0" smtClean="0"/>
              <a:t> </a:t>
            </a:r>
            <a:r>
              <a:rPr lang="en-US" sz="2400" dirty="0" err="1" smtClean="0"/>
              <a:t>trục</a:t>
            </a:r>
            <a:r>
              <a:rPr lang="en-US" sz="2400" dirty="0" smtClean="0"/>
              <a:t> </a:t>
            </a:r>
            <a:r>
              <a:rPr lang="en-US" sz="2400" dirty="0" err="1" smtClean="0"/>
              <a:t>chặn</a:t>
            </a:r>
            <a:r>
              <a:rPr lang="en-US" sz="2400" dirty="0" smtClean="0"/>
              <a:t> </a:t>
            </a:r>
            <a:r>
              <a:rPr lang="en-US" sz="2400" dirty="0" err="1" smtClean="0"/>
              <a:t>không</a:t>
            </a:r>
            <a:r>
              <a:rPr lang="en-US" sz="2400" dirty="0" smtClean="0"/>
              <a:t> </a:t>
            </a:r>
            <a:r>
              <a:rPr lang="en-US" sz="2400" dirty="0" err="1" smtClean="0"/>
              <a:t>cho</a:t>
            </a:r>
            <a:r>
              <a:rPr lang="en-US" sz="2400" dirty="0" smtClean="0"/>
              <a:t> chi </a:t>
            </a:r>
            <a:r>
              <a:rPr lang="en-US" sz="2400" dirty="0" err="1" smtClean="0"/>
              <a:t>tiết</a:t>
            </a:r>
            <a:r>
              <a:rPr lang="en-US" sz="2400" dirty="0" smtClean="0"/>
              <a:t> di </a:t>
            </a:r>
            <a:r>
              <a:rPr lang="en-US" sz="2400" dirty="0" err="1" smtClean="0"/>
              <a:t>chuyển</a:t>
            </a:r>
            <a:r>
              <a:rPr lang="en-US" sz="2400" dirty="0" smtClean="0"/>
              <a:t> </a:t>
            </a:r>
            <a:r>
              <a:rPr lang="en-US" sz="2400" dirty="0" err="1" smtClean="0"/>
              <a:t>dọc</a:t>
            </a:r>
            <a:r>
              <a:rPr lang="en-US" sz="2400" dirty="0" smtClean="0"/>
              <a:t> </a:t>
            </a:r>
            <a:r>
              <a:rPr lang="en-US" sz="2400" dirty="0" err="1" smtClean="0"/>
              <a:t>trục</a:t>
            </a:r>
            <a:r>
              <a:rPr lang="en-US" sz="2400" dirty="0" smtClean="0"/>
              <a:t>.</a:t>
            </a:r>
            <a:endParaRPr lang="en-US" sz="2400" dirty="0"/>
          </a:p>
        </p:txBody>
      </p:sp>
      <p:sp>
        <p:nvSpPr>
          <p:cNvPr id="3" name="Rectangle 2"/>
          <p:cNvSpPr/>
          <p:nvPr/>
        </p:nvSpPr>
        <p:spPr>
          <a:xfrm>
            <a:off x="927100" y="6015335"/>
            <a:ext cx="3850734" cy="461665"/>
          </a:xfrm>
          <a:prstGeom prst="rect">
            <a:avLst/>
          </a:prstGeom>
        </p:spPr>
        <p:txBody>
          <a:bodyPr wrap="none">
            <a:spAutoFit/>
          </a:bodyPr>
          <a:lstStyle/>
          <a:p>
            <a:pPr marL="342900" indent="-342900">
              <a:buClr>
                <a:srgbClr val="FF0000"/>
              </a:buClr>
              <a:buFont typeface="Wingdings" pitchFamily="2" charset="2"/>
              <a:buChar char="Ø"/>
            </a:pPr>
            <a:r>
              <a:rPr lang="en-US" sz="2400" dirty="0" err="1"/>
              <a:t>Các</a:t>
            </a:r>
            <a:r>
              <a:rPr lang="en-US" sz="2400" dirty="0"/>
              <a:t> </a:t>
            </a:r>
            <a:r>
              <a:rPr lang="en-US" sz="2400" dirty="0" err="1"/>
              <a:t>bề</a:t>
            </a:r>
            <a:r>
              <a:rPr lang="en-US" sz="2400" dirty="0"/>
              <a:t> </a:t>
            </a:r>
            <a:r>
              <a:rPr lang="en-US" sz="2400" dirty="0" err="1"/>
              <a:t>mặt</a:t>
            </a:r>
            <a:r>
              <a:rPr lang="en-US" sz="2400" dirty="0"/>
              <a:t> </a:t>
            </a:r>
            <a:r>
              <a:rPr lang="en-US" sz="2400" dirty="0" err="1"/>
              <a:t>chuyển</a:t>
            </a:r>
            <a:r>
              <a:rPr lang="en-US" sz="2400" dirty="0"/>
              <a:t> </a:t>
            </a:r>
            <a:r>
              <a:rPr lang="en-US" sz="2400" dirty="0" err="1" smtClean="0"/>
              <a:t>tiếp</a:t>
            </a:r>
            <a:endParaRPr lang="en-US" sz="2400" dirty="0"/>
          </a:p>
        </p:txBody>
      </p:sp>
    </p:spTree>
    <p:extLst>
      <p:ext uri="{BB962C8B-B14F-4D97-AF65-F5344CB8AC3E}">
        <p14:creationId xmlns:p14="http://schemas.microsoft.com/office/powerpoint/2010/main" val="58706137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28600" y="253425"/>
            <a:ext cx="8467383" cy="584775"/>
          </a:xfrm>
          <a:prstGeom prst="rect">
            <a:avLst/>
          </a:prstGeom>
        </p:spPr>
        <p:txBody>
          <a:bodyPr wrap="none">
            <a:spAutoFit/>
          </a:bodyPr>
          <a:lstStyle/>
          <a:p>
            <a:pPr marL="571500" lvl="0" indent="-571500" fontAlgn="base">
              <a:buFont typeface="+mj-lt"/>
              <a:buAutoNum type="romanUcPeriod" startAt="2"/>
            </a:pPr>
            <a:r>
              <a:rPr lang="en-US" sz="3200" b="1" cap="all" dirty="0" smtClean="0">
                <a:solidFill>
                  <a:srgbClr val="FF0000"/>
                </a:solidFill>
                <a:effectLst>
                  <a:glow>
                    <a:srgbClr val="000000"/>
                  </a:glow>
                  <a:outerShdw sx="0" sy="0">
                    <a:srgbClr val="000000"/>
                  </a:outerShdw>
                  <a:reflection stA="0" endPos="0" fadeDir="0" sx="0" sy="0"/>
                </a:effectLst>
              </a:rPr>
              <a:t>KẾT CẤU VÀ VẬT LIỆU CHẾ TẠO TRỤC</a:t>
            </a:r>
            <a:endParaRPr lang="en-US" sz="3200" b="1" cap="all" dirty="0">
              <a:solidFill>
                <a:srgbClr val="FF0000"/>
              </a:solidFill>
              <a:effectLst>
                <a:glow>
                  <a:srgbClr val="000000"/>
                </a:glow>
                <a:outerShdw sx="0" sy="0">
                  <a:srgbClr val="000000"/>
                </a:outerShdw>
                <a:reflection stA="0" endPos="0" fadeDir="0" sx="0" sy="0"/>
              </a:effectLst>
            </a:endParaRPr>
          </a:p>
        </p:txBody>
      </p:sp>
      <p:sp>
        <p:nvSpPr>
          <p:cNvPr id="12" name="TextBox 11"/>
          <p:cNvSpPr txBox="1"/>
          <p:nvPr/>
        </p:nvSpPr>
        <p:spPr>
          <a:xfrm>
            <a:off x="457200" y="990600"/>
            <a:ext cx="6336704" cy="523220"/>
          </a:xfrm>
          <a:prstGeom prst="rect">
            <a:avLst/>
          </a:prstGeom>
          <a:noFill/>
        </p:spPr>
        <p:txBody>
          <a:bodyPr wrap="square" rtlCol="0">
            <a:spAutoFit/>
          </a:bodyPr>
          <a:lstStyle/>
          <a:p>
            <a:pPr marL="514350" lvl="0" indent="-514350">
              <a:buFont typeface="+mj-lt"/>
              <a:buAutoNum type="arabicPeriod"/>
            </a:pPr>
            <a:r>
              <a:rPr lang="en-US" sz="2800" b="1" dirty="0" err="1" smtClean="0">
                <a:solidFill>
                  <a:srgbClr val="0000FF"/>
                </a:solidFill>
                <a:effectLst>
                  <a:glow>
                    <a:srgbClr val="000000"/>
                  </a:glow>
                  <a:outerShdw sx="0" sy="0">
                    <a:srgbClr val="000000"/>
                  </a:outerShdw>
                  <a:reflection stA="0" endPos="0" fadeDir="0" sx="0" sy="0"/>
                </a:effectLst>
              </a:rPr>
              <a:t>Kết</a:t>
            </a:r>
            <a:r>
              <a:rPr lang="en-US" sz="2800" b="1" dirty="0" smtClean="0">
                <a:solidFill>
                  <a:srgbClr val="0000FF"/>
                </a:solidFill>
                <a:effectLst>
                  <a:glow>
                    <a:srgbClr val="000000"/>
                  </a:glow>
                  <a:outerShdw sx="0" sy="0">
                    <a:srgbClr val="000000"/>
                  </a:outerShdw>
                  <a:reflection stA="0" endPos="0" fadeDir="0" sx="0" sy="0"/>
                </a:effectLst>
              </a:rPr>
              <a:t> </a:t>
            </a:r>
            <a:r>
              <a:rPr lang="en-US" sz="2800" b="1" dirty="0" err="1" smtClean="0">
                <a:solidFill>
                  <a:srgbClr val="0000FF"/>
                </a:solidFill>
                <a:effectLst>
                  <a:glow>
                    <a:srgbClr val="000000"/>
                  </a:glow>
                  <a:outerShdw sx="0" sy="0">
                    <a:srgbClr val="000000"/>
                  </a:outerShdw>
                  <a:reflection stA="0" endPos="0" fadeDir="0" sx="0" sy="0"/>
                </a:effectLst>
              </a:rPr>
              <a:t>cấu</a:t>
            </a:r>
            <a:endParaRPr lang="en-US" sz="2800" b="1" dirty="0">
              <a:solidFill>
                <a:srgbClr val="0000FF"/>
              </a:solidFill>
              <a:effectLst>
                <a:glow>
                  <a:srgbClr val="000000"/>
                </a:glow>
                <a:outerShdw sx="0" sy="0">
                  <a:srgbClr val="000000"/>
                </a:outerShdw>
                <a:reflection stA="0" endPos="0" fadeDir="0" sx="0" sy="0"/>
              </a:effectLst>
            </a:endParaRPr>
          </a:p>
        </p:txBody>
      </p:sp>
      <p:sp>
        <p:nvSpPr>
          <p:cNvPr id="6" name="TextBox 5"/>
          <p:cNvSpPr txBox="1"/>
          <p:nvPr/>
        </p:nvSpPr>
        <p:spPr>
          <a:xfrm>
            <a:off x="686327" y="2438400"/>
            <a:ext cx="8009656" cy="2723823"/>
          </a:xfrm>
          <a:prstGeom prst="rect">
            <a:avLst/>
          </a:prstGeom>
          <a:noFill/>
        </p:spPr>
        <p:txBody>
          <a:bodyPr wrap="square" rtlCol="0">
            <a:spAutoFit/>
          </a:bodyPr>
          <a:lstStyle/>
          <a:p>
            <a:pPr algn="just">
              <a:buClr>
                <a:srgbClr val="FF0000"/>
              </a:buClr>
            </a:pPr>
            <a:r>
              <a:rPr lang="en-US" sz="2400" smtClean="0"/>
              <a:t>Cố định các chi tiết trên trục</a:t>
            </a:r>
          </a:p>
          <a:p>
            <a:pPr marL="457200" indent="-457200" algn="just">
              <a:spcBef>
                <a:spcPts val="1800"/>
              </a:spcBef>
              <a:spcAft>
                <a:spcPts val="1800"/>
              </a:spcAft>
              <a:buClr>
                <a:srgbClr val="FF0000"/>
              </a:buClr>
              <a:buFont typeface="Wingdings" panose="05000000000000000000" pitchFamily="2" charset="2"/>
              <a:buChar char="§"/>
            </a:pPr>
            <a:r>
              <a:rPr lang="en-US" sz="2400" i="1" smtClean="0">
                <a:solidFill>
                  <a:srgbClr val="0000FF"/>
                </a:solidFill>
              </a:rPr>
              <a:t>Thường dùng các kiểu tháo lắp được</a:t>
            </a:r>
          </a:p>
          <a:p>
            <a:pPr marL="457200" indent="-457200" algn="just">
              <a:spcBef>
                <a:spcPts val="1800"/>
              </a:spcBef>
              <a:spcAft>
                <a:spcPts val="1800"/>
              </a:spcAft>
              <a:buClr>
                <a:srgbClr val="FF0000"/>
              </a:buClr>
              <a:buFont typeface="Wingdings" panose="05000000000000000000" pitchFamily="2" charset="2"/>
              <a:buChar char="§"/>
            </a:pPr>
            <a:r>
              <a:rPr lang="en-US" sz="2400" i="1" smtClean="0">
                <a:solidFill>
                  <a:srgbClr val="0000FF"/>
                </a:solidFill>
              </a:rPr>
              <a:t>Theo phương tiếp tuyến: </a:t>
            </a:r>
            <a:r>
              <a:rPr lang="en-US" sz="2400" i="1" smtClean="0">
                <a:solidFill>
                  <a:srgbClr val="FF0000"/>
                </a:solidFill>
              </a:rPr>
              <a:t>then</a:t>
            </a:r>
            <a:r>
              <a:rPr lang="en-US" sz="2400" i="1" smtClean="0">
                <a:solidFill>
                  <a:srgbClr val="0000FF"/>
                </a:solidFill>
              </a:rPr>
              <a:t>, then hoa, độ dôi…</a:t>
            </a:r>
          </a:p>
          <a:p>
            <a:pPr marL="457200" indent="-457200" algn="just">
              <a:spcBef>
                <a:spcPts val="1800"/>
              </a:spcBef>
              <a:spcAft>
                <a:spcPts val="1800"/>
              </a:spcAft>
              <a:buClr>
                <a:srgbClr val="FF0000"/>
              </a:buClr>
              <a:buFont typeface="Wingdings" panose="05000000000000000000" pitchFamily="2" charset="2"/>
              <a:buChar char="§"/>
            </a:pPr>
            <a:r>
              <a:rPr lang="en-US" sz="2400" i="1" smtClean="0">
                <a:solidFill>
                  <a:srgbClr val="0000FF"/>
                </a:solidFill>
              </a:rPr>
              <a:t>Theo phương dọc trục: vai, bạc chặn, độ dôi…</a:t>
            </a:r>
            <a:endParaRPr lang="en-US" sz="2400" i="1" dirty="0">
              <a:solidFill>
                <a:srgbClr val="0000FF"/>
              </a:solidFill>
            </a:endParaRPr>
          </a:p>
        </p:txBody>
      </p:sp>
    </p:spTree>
    <p:extLst>
      <p:ext uri="{BB962C8B-B14F-4D97-AF65-F5344CB8AC3E}">
        <p14:creationId xmlns:p14="http://schemas.microsoft.com/office/powerpoint/2010/main" val="20483310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28600" y="253425"/>
            <a:ext cx="8467383" cy="584775"/>
          </a:xfrm>
          <a:prstGeom prst="rect">
            <a:avLst/>
          </a:prstGeom>
        </p:spPr>
        <p:txBody>
          <a:bodyPr wrap="none">
            <a:spAutoFit/>
          </a:bodyPr>
          <a:lstStyle/>
          <a:p>
            <a:pPr marL="571500" lvl="0" indent="-571500" fontAlgn="base">
              <a:buFont typeface="+mj-lt"/>
              <a:buAutoNum type="romanUcPeriod" startAt="2"/>
            </a:pPr>
            <a:r>
              <a:rPr lang="en-US" sz="3200" b="1" cap="all" dirty="0" smtClean="0">
                <a:solidFill>
                  <a:srgbClr val="FF0000"/>
                </a:solidFill>
                <a:effectLst>
                  <a:glow>
                    <a:srgbClr val="000000"/>
                  </a:glow>
                  <a:outerShdw sx="0" sy="0">
                    <a:srgbClr val="000000"/>
                  </a:outerShdw>
                  <a:reflection stA="0" endPos="0" fadeDir="0" sx="0" sy="0"/>
                </a:effectLst>
              </a:rPr>
              <a:t>KẾT CẤU VÀ VẬT LIỆU CHẾ TẠO TRỤC</a:t>
            </a:r>
            <a:endParaRPr lang="en-US" sz="3200" b="1" cap="all" dirty="0">
              <a:solidFill>
                <a:srgbClr val="FF0000"/>
              </a:solidFill>
              <a:effectLst>
                <a:glow>
                  <a:srgbClr val="000000"/>
                </a:glow>
                <a:outerShdw sx="0" sy="0">
                  <a:srgbClr val="000000"/>
                </a:outerShdw>
                <a:reflection stA="0" endPos="0" fadeDir="0" sx="0" sy="0"/>
              </a:effectLst>
            </a:endParaRPr>
          </a:p>
        </p:txBody>
      </p:sp>
      <p:sp>
        <p:nvSpPr>
          <p:cNvPr id="12" name="TextBox 11"/>
          <p:cNvSpPr txBox="1"/>
          <p:nvPr/>
        </p:nvSpPr>
        <p:spPr>
          <a:xfrm>
            <a:off x="457200" y="990600"/>
            <a:ext cx="6336704" cy="523220"/>
          </a:xfrm>
          <a:prstGeom prst="rect">
            <a:avLst/>
          </a:prstGeom>
          <a:noFill/>
        </p:spPr>
        <p:txBody>
          <a:bodyPr wrap="square" rtlCol="0">
            <a:spAutoFit/>
          </a:bodyPr>
          <a:lstStyle/>
          <a:p>
            <a:pPr marL="514350" lvl="0" indent="-514350">
              <a:buFont typeface="+mj-lt"/>
              <a:buAutoNum type="arabicPeriod"/>
            </a:pPr>
            <a:r>
              <a:rPr lang="en-US" sz="2800" b="1" dirty="0" err="1" smtClean="0">
                <a:solidFill>
                  <a:srgbClr val="0000FF"/>
                </a:solidFill>
                <a:effectLst>
                  <a:glow>
                    <a:srgbClr val="000000"/>
                  </a:glow>
                  <a:outerShdw sx="0" sy="0">
                    <a:srgbClr val="000000"/>
                  </a:outerShdw>
                  <a:reflection stA="0" endPos="0" fadeDir="0" sx="0" sy="0"/>
                </a:effectLst>
              </a:rPr>
              <a:t>Kết</a:t>
            </a:r>
            <a:r>
              <a:rPr lang="en-US" sz="2800" b="1" dirty="0" smtClean="0">
                <a:solidFill>
                  <a:srgbClr val="0000FF"/>
                </a:solidFill>
                <a:effectLst>
                  <a:glow>
                    <a:srgbClr val="000000"/>
                  </a:glow>
                  <a:outerShdw sx="0" sy="0">
                    <a:srgbClr val="000000"/>
                  </a:outerShdw>
                  <a:reflection stA="0" endPos="0" fadeDir="0" sx="0" sy="0"/>
                </a:effectLst>
              </a:rPr>
              <a:t> </a:t>
            </a:r>
            <a:r>
              <a:rPr lang="en-US" sz="2800" b="1" dirty="0" err="1" smtClean="0">
                <a:solidFill>
                  <a:srgbClr val="0000FF"/>
                </a:solidFill>
                <a:effectLst>
                  <a:glow>
                    <a:srgbClr val="000000"/>
                  </a:glow>
                  <a:outerShdw sx="0" sy="0">
                    <a:srgbClr val="000000"/>
                  </a:outerShdw>
                  <a:reflection stA="0" endPos="0" fadeDir="0" sx="0" sy="0"/>
                </a:effectLst>
              </a:rPr>
              <a:t>cấu</a:t>
            </a:r>
            <a:endParaRPr lang="en-US" sz="2800" b="1" dirty="0">
              <a:solidFill>
                <a:srgbClr val="0000FF"/>
              </a:solidFill>
              <a:effectLst>
                <a:glow>
                  <a:srgbClr val="000000"/>
                </a:glow>
                <a:outerShdw sx="0" sy="0">
                  <a:srgbClr val="000000"/>
                </a:outerShdw>
                <a:reflection stA="0" endPos="0" fadeDir="0" sx="0" sy="0"/>
              </a:effectLst>
            </a:endParaRPr>
          </a:p>
        </p:txBody>
      </p:sp>
      <p:sp>
        <p:nvSpPr>
          <p:cNvPr id="6" name="TextBox 5"/>
          <p:cNvSpPr txBox="1"/>
          <p:nvPr/>
        </p:nvSpPr>
        <p:spPr>
          <a:xfrm>
            <a:off x="354185" y="1601850"/>
            <a:ext cx="2255721" cy="461665"/>
          </a:xfrm>
          <a:prstGeom prst="rect">
            <a:avLst/>
          </a:prstGeom>
          <a:noFill/>
        </p:spPr>
        <p:txBody>
          <a:bodyPr wrap="square" rtlCol="0">
            <a:spAutoFit/>
          </a:bodyPr>
          <a:lstStyle/>
          <a:p>
            <a:pPr algn="just">
              <a:buClr>
                <a:srgbClr val="FF0000"/>
              </a:buClr>
            </a:pPr>
            <a:r>
              <a:rPr lang="en-US" sz="2400" i="1" smtClean="0">
                <a:solidFill>
                  <a:srgbClr val="FF0000"/>
                </a:solidFill>
              </a:rPr>
              <a:t>Lắp bằng then</a:t>
            </a:r>
          </a:p>
        </p:txBody>
      </p:sp>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4312" y="2138407"/>
            <a:ext cx="4444748" cy="2743200"/>
          </a:xfrm>
          <a:prstGeom prst="rect">
            <a:avLst/>
          </a:prstGeom>
        </p:spPr>
      </p:pic>
      <p:pic>
        <p:nvPicPr>
          <p:cNvPr id="16" name="Picture 15"/>
          <p:cNvPicPr>
            <a:picLocks noChangeAspect="1"/>
          </p:cNvPicPr>
          <p:nvPr/>
        </p:nvPicPr>
        <p:blipFill rotWithShape="1">
          <a:blip r:embed="rId4"/>
          <a:srcRect l="22970" t="2084" r="16307" b="8594"/>
          <a:stretch/>
        </p:blipFill>
        <p:spPr>
          <a:xfrm>
            <a:off x="4343400" y="1299865"/>
            <a:ext cx="4800600" cy="5317434"/>
          </a:xfrm>
          <a:prstGeom prst="rect">
            <a:avLst/>
          </a:prstGeom>
        </p:spPr>
      </p:pic>
      <p:pic>
        <p:nvPicPr>
          <p:cNvPr id="8" name="Picture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54185" y="3810000"/>
            <a:ext cx="2409825" cy="2619375"/>
          </a:xfrm>
          <a:prstGeom prst="rect">
            <a:avLst/>
          </a:prstGeom>
        </p:spPr>
      </p:pic>
      <p:pic>
        <p:nvPicPr>
          <p:cNvPr id="11" name="Picture 10"/>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942717" y="1349550"/>
            <a:ext cx="4671465" cy="4320914"/>
          </a:xfrm>
          <a:prstGeom prst="rect">
            <a:avLst/>
          </a:prstGeom>
        </p:spPr>
      </p:pic>
      <p:cxnSp>
        <p:nvCxnSpPr>
          <p:cNvPr id="17" name="Straight Arrow Connector 16"/>
          <p:cNvCxnSpPr/>
          <p:nvPr/>
        </p:nvCxnSpPr>
        <p:spPr bwMode="auto">
          <a:xfrm flipV="1">
            <a:off x="2025581" y="4419600"/>
            <a:ext cx="3232219" cy="1100697"/>
          </a:xfrm>
          <a:prstGeom prst="straightConnector1">
            <a:avLst/>
          </a:prstGeom>
          <a:solidFill>
            <a:schemeClr val="accent1"/>
          </a:solidFill>
          <a:ln w="76200" cap="sq" cmpd="sng" algn="ctr">
            <a:solidFill>
              <a:srgbClr val="FF0000"/>
            </a:solidFill>
            <a:prstDash val="solid"/>
            <a:round/>
            <a:headEnd type="none" w="sm" len="sm"/>
            <a:tailEnd type="triangle"/>
          </a:ln>
          <a:effectLst/>
        </p:spPr>
      </p:cxnSp>
    </p:spTree>
    <p:extLst>
      <p:ext uri="{BB962C8B-B14F-4D97-AF65-F5344CB8AC3E}">
        <p14:creationId xmlns:p14="http://schemas.microsoft.com/office/powerpoint/2010/main" val="34496946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additive="base">
                                        <p:cTn id="12" dur="500" fill="hold"/>
                                        <p:tgtEl>
                                          <p:spTgt spid="16"/>
                                        </p:tgtEl>
                                        <p:attrNameLst>
                                          <p:attrName>ppt_x</p:attrName>
                                        </p:attrNameLst>
                                      </p:cBhvr>
                                      <p:tavLst>
                                        <p:tav tm="0">
                                          <p:val>
                                            <p:strVal val="#ppt_x"/>
                                          </p:val>
                                        </p:tav>
                                        <p:tav tm="100000">
                                          <p:val>
                                            <p:strVal val="#ppt_x"/>
                                          </p:val>
                                        </p:tav>
                                      </p:tavLst>
                                    </p:anim>
                                    <p:anim calcmode="lin" valueType="num">
                                      <p:cBhvr additive="base">
                                        <p:cTn id="13"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xit" presetSubtype="4" fill="hold" nodeType="clickEffect">
                                  <p:stCondLst>
                                    <p:cond delay="0"/>
                                  </p:stCondLst>
                                  <p:childTnLst>
                                    <p:anim calcmode="lin" valueType="num">
                                      <p:cBhvr additive="base">
                                        <p:cTn id="17" dur="500"/>
                                        <p:tgtEl>
                                          <p:spTgt spid="14"/>
                                        </p:tgtEl>
                                        <p:attrNameLst>
                                          <p:attrName>ppt_x</p:attrName>
                                        </p:attrNameLst>
                                      </p:cBhvr>
                                      <p:tavLst>
                                        <p:tav tm="0">
                                          <p:val>
                                            <p:strVal val="ppt_x"/>
                                          </p:val>
                                        </p:tav>
                                        <p:tav tm="100000">
                                          <p:val>
                                            <p:strVal val="ppt_x"/>
                                          </p:val>
                                        </p:tav>
                                      </p:tavLst>
                                    </p:anim>
                                    <p:anim calcmode="lin" valueType="num">
                                      <p:cBhvr additive="base">
                                        <p:cTn id="18" dur="500"/>
                                        <p:tgtEl>
                                          <p:spTgt spid="14"/>
                                        </p:tgtEl>
                                        <p:attrNameLst>
                                          <p:attrName>ppt_y</p:attrName>
                                        </p:attrNameLst>
                                      </p:cBhvr>
                                      <p:tavLst>
                                        <p:tav tm="0">
                                          <p:val>
                                            <p:strVal val="ppt_y"/>
                                          </p:val>
                                        </p:tav>
                                        <p:tav tm="100000">
                                          <p:val>
                                            <p:strVal val="1+ppt_h/2"/>
                                          </p:val>
                                        </p:tav>
                                      </p:tavLst>
                                    </p:anim>
                                    <p:set>
                                      <p:cBhvr>
                                        <p:cTn id="19" dur="1" fill="hold">
                                          <p:stCondLst>
                                            <p:cond delay="499"/>
                                          </p:stCondLst>
                                        </p:cTn>
                                        <p:tgtEl>
                                          <p:spTgt spid="14"/>
                                        </p:tgtEl>
                                        <p:attrNameLst>
                                          <p:attrName>style.visibility</p:attrName>
                                        </p:attrNameLst>
                                      </p:cBhvr>
                                      <p:to>
                                        <p:strVal val="hidden"/>
                                      </p:to>
                                    </p:set>
                                  </p:childTnLst>
                                </p:cTn>
                              </p:par>
                              <p:par>
                                <p:cTn id="20" presetID="2" presetClass="exit" presetSubtype="4" fill="hold" nodeType="withEffect">
                                  <p:stCondLst>
                                    <p:cond delay="0"/>
                                  </p:stCondLst>
                                  <p:childTnLst>
                                    <p:anim calcmode="lin" valueType="num">
                                      <p:cBhvr additive="base">
                                        <p:cTn id="21" dur="500"/>
                                        <p:tgtEl>
                                          <p:spTgt spid="16"/>
                                        </p:tgtEl>
                                        <p:attrNameLst>
                                          <p:attrName>ppt_x</p:attrName>
                                        </p:attrNameLst>
                                      </p:cBhvr>
                                      <p:tavLst>
                                        <p:tav tm="0">
                                          <p:val>
                                            <p:strVal val="ppt_x"/>
                                          </p:val>
                                        </p:tav>
                                        <p:tav tm="100000">
                                          <p:val>
                                            <p:strVal val="ppt_x"/>
                                          </p:val>
                                        </p:tav>
                                      </p:tavLst>
                                    </p:anim>
                                    <p:anim calcmode="lin" valueType="num">
                                      <p:cBhvr additive="base">
                                        <p:cTn id="22" dur="500"/>
                                        <p:tgtEl>
                                          <p:spTgt spid="16"/>
                                        </p:tgtEl>
                                        <p:attrNameLst>
                                          <p:attrName>ppt_y</p:attrName>
                                        </p:attrNameLst>
                                      </p:cBhvr>
                                      <p:tavLst>
                                        <p:tav tm="0">
                                          <p:val>
                                            <p:strVal val="ppt_y"/>
                                          </p:val>
                                        </p:tav>
                                        <p:tav tm="100000">
                                          <p:val>
                                            <p:strVal val="1+ppt_h/2"/>
                                          </p:val>
                                        </p:tav>
                                      </p:tavLst>
                                    </p:anim>
                                    <p:set>
                                      <p:cBhvr>
                                        <p:cTn id="23" dur="1" fill="hold">
                                          <p:stCondLst>
                                            <p:cond delay="499"/>
                                          </p:stCondLst>
                                        </p:cTn>
                                        <p:tgtEl>
                                          <p:spTgt spid="16"/>
                                        </p:tgtEl>
                                        <p:attrNameLst>
                                          <p:attrName>style.visibility</p:attrName>
                                        </p:attrNameLst>
                                      </p:cBhvr>
                                      <p:to>
                                        <p:strVal val="hidden"/>
                                      </p:to>
                                    </p:set>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nodeType="click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additive="base">
                                        <p:cTn id="28" dur="500" fill="hold"/>
                                        <p:tgtEl>
                                          <p:spTgt spid="8"/>
                                        </p:tgtEl>
                                        <p:attrNameLst>
                                          <p:attrName>ppt_x</p:attrName>
                                        </p:attrNameLst>
                                      </p:cBhvr>
                                      <p:tavLst>
                                        <p:tav tm="0">
                                          <p:val>
                                            <p:strVal val="#ppt_x"/>
                                          </p:val>
                                        </p:tav>
                                        <p:tav tm="100000">
                                          <p:val>
                                            <p:strVal val="#ppt_x"/>
                                          </p:val>
                                        </p:tav>
                                      </p:tavLst>
                                    </p:anim>
                                    <p:anim calcmode="lin" valueType="num">
                                      <p:cBhvr additive="base">
                                        <p:cTn id="2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nodeType="click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500" fill="hold"/>
                                        <p:tgtEl>
                                          <p:spTgt spid="17"/>
                                        </p:tgtEl>
                                        <p:attrNameLst>
                                          <p:attrName>ppt_x</p:attrName>
                                        </p:attrNameLst>
                                      </p:cBhvr>
                                      <p:tavLst>
                                        <p:tav tm="0">
                                          <p:val>
                                            <p:strVal val="#ppt_x"/>
                                          </p:val>
                                        </p:tav>
                                        <p:tav tm="100000">
                                          <p:val>
                                            <p:strVal val="#ppt_x"/>
                                          </p:val>
                                        </p:tav>
                                      </p:tavLst>
                                    </p:anim>
                                    <p:anim calcmode="lin" valueType="num">
                                      <p:cBhvr additive="base">
                                        <p:cTn id="35" dur="500" fill="hold"/>
                                        <p:tgtEl>
                                          <p:spTgt spid="17"/>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500" fill="hold"/>
                                        <p:tgtEl>
                                          <p:spTgt spid="11"/>
                                        </p:tgtEl>
                                        <p:attrNameLst>
                                          <p:attrName>ppt_x</p:attrName>
                                        </p:attrNameLst>
                                      </p:cBhvr>
                                      <p:tavLst>
                                        <p:tav tm="0">
                                          <p:val>
                                            <p:strVal val="#ppt_x"/>
                                          </p:val>
                                        </p:tav>
                                        <p:tav tm="100000">
                                          <p:val>
                                            <p:strVal val="#ppt_x"/>
                                          </p:val>
                                        </p:tav>
                                      </p:tavLst>
                                    </p:anim>
                                    <p:anim calcmode="lin" valueType="num">
                                      <p:cBhvr additive="base">
                                        <p:cTn id="39"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28600" y="253425"/>
            <a:ext cx="8467383" cy="584775"/>
          </a:xfrm>
          <a:prstGeom prst="rect">
            <a:avLst/>
          </a:prstGeom>
        </p:spPr>
        <p:txBody>
          <a:bodyPr wrap="none">
            <a:spAutoFit/>
          </a:bodyPr>
          <a:lstStyle/>
          <a:p>
            <a:pPr marL="571500" lvl="0" indent="-571500" fontAlgn="base">
              <a:buFont typeface="+mj-lt"/>
              <a:buAutoNum type="romanUcPeriod" startAt="2"/>
            </a:pPr>
            <a:r>
              <a:rPr lang="en-US" sz="3200" b="1" cap="all" dirty="0" smtClean="0">
                <a:solidFill>
                  <a:srgbClr val="FF0000"/>
                </a:solidFill>
                <a:effectLst>
                  <a:glow>
                    <a:srgbClr val="000000"/>
                  </a:glow>
                  <a:outerShdw sx="0" sy="0">
                    <a:srgbClr val="000000"/>
                  </a:outerShdw>
                  <a:reflection stA="0" endPos="0" fadeDir="0" sx="0" sy="0"/>
                </a:effectLst>
              </a:rPr>
              <a:t>KẾT CẤU VÀ VẬT LIỆU CHẾ TẠO TRỤC</a:t>
            </a:r>
            <a:endParaRPr lang="en-US" sz="3200" b="1" cap="all" dirty="0">
              <a:solidFill>
                <a:srgbClr val="FF0000"/>
              </a:solidFill>
              <a:effectLst>
                <a:glow>
                  <a:srgbClr val="000000"/>
                </a:glow>
                <a:outerShdw sx="0" sy="0">
                  <a:srgbClr val="000000"/>
                </a:outerShdw>
                <a:reflection stA="0" endPos="0" fadeDir="0" sx="0" sy="0"/>
              </a:effectLst>
            </a:endParaRPr>
          </a:p>
        </p:txBody>
      </p:sp>
      <p:sp>
        <p:nvSpPr>
          <p:cNvPr id="12" name="TextBox 11"/>
          <p:cNvSpPr txBox="1"/>
          <p:nvPr/>
        </p:nvSpPr>
        <p:spPr>
          <a:xfrm>
            <a:off x="457200" y="990600"/>
            <a:ext cx="6336704" cy="523220"/>
          </a:xfrm>
          <a:prstGeom prst="rect">
            <a:avLst/>
          </a:prstGeom>
          <a:noFill/>
        </p:spPr>
        <p:txBody>
          <a:bodyPr wrap="square" rtlCol="0">
            <a:spAutoFit/>
          </a:bodyPr>
          <a:lstStyle/>
          <a:p>
            <a:pPr marL="514350" lvl="0" indent="-514350">
              <a:buFont typeface="+mj-lt"/>
              <a:buAutoNum type="arabicPeriod"/>
            </a:pPr>
            <a:r>
              <a:rPr lang="en-US" sz="2800" b="1" dirty="0" err="1" smtClean="0">
                <a:solidFill>
                  <a:srgbClr val="0000FF"/>
                </a:solidFill>
                <a:effectLst>
                  <a:glow>
                    <a:srgbClr val="000000"/>
                  </a:glow>
                  <a:outerShdw sx="0" sy="0">
                    <a:srgbClr val="000000"/>
                  </a:outerShdw>
                  <a:reflection stA="0" endPos="0" fadeDir="0" sx="0" sy="0"/>
                </a:effectLst>
              </a:rPr>
              <a:t>Kết</a:t>
            </a:r>
            <a:r>
              <a:rPr lang="en-US" sz="2800" b="1" dirty="0" smtClean="0">
                <a:solidFill>
                  <a:srgbClr val="0000FF"/>
                </a:solidFill>
                <a:effectLst>
                  <a:glow>
                    <a:srgbClr val="000000"/>
                  </a:glow>
                  <a:outerShdw sx="0" sy="0">
                    <a:srgbClr val="000000"/>
                  </a:outerShdw>
                  <a:reflection stA="0" endPos="0" fadeDir="0" sx="0" sy="0"/>
                </a:effectLst>
              </a:rPr>
              <a:t> </a:t>
            </a:r>
            <a:r>
              <a:rPr lang="en-US" sz="2800" b="1" dirty="0" err="1" smtClean="0">
                <a:solidFill>
                  <a:srgbClr val="0000FF"/>
                </a:solidFill>
                <a:effectLst>
                  <a:glow>
                    <a:srgbClr val="000000"/>
                  </a:glow>
                  <a:outerShdw sx="0" sy="0">
                    <a:srgbClr val="000000"/>
                  </a:outerShdw>
                  <a:reflection stA="0" endPos="0" fadeDir="0" sx="0" sy="0"/>
                </a:effectLst>
              </a:rPr>
              <a:t>cấu</a:t>
            </a:r>
            <a:endParaRPr lang="en-US" sz="2800" b="1" dirty="0">
              <a:solidFill>
                <a:srgbClr val="0000FF"/>
              </a:solidFill>
              <a:effectLst>
                <a:glow>
                  <a:srgbClr val="000000"/>
                </a:glow>
                <a:outerShdw sx="0" sy="0">
                  <a:srgbClr val="000000"/>
                </a:outerShdw>
                <a:reflection stA="0" endPos="0" fadeDir="0" sx="0" sy="0"/>
              </a:effectLst>
            </a:endParaRPr>
          </a:p>
        </p:txBody>
      </p:sp>
      <p:pic>
        <p:nvPicPr>
          <p:cNvPr id="2" name="Picture 1"/>
          <p:cNvPicPr>
            <a:picLocks noChangeAspect="1"/>
          </p:cNvPicPr>
          <p:nvPr/>
        </p:nvPicPr>
        <p:blipFill>
          <a:blip r:embed="rId2"/>
          <a:stretch>
            <a:fillRect/>
          </a:stretch>
        </p:blipFill>
        <p:spPr>
          <a:xfrm>
            <a:off x="771183" y="1513820"/>
            <a:ext cx="7924800" cy="4928374"/>
          </a:xfrm>
          <a:prstGeom prst="rect">
            <a:avLst/>
          </a:prstGeom>
        </p:spPr>
      </p:pic>
    </p:spTree>
    <p:extLst>
      <p:ext uri="{BB962C8B-B14F-4D97-AF65-F5344CB8AC3E}">
        <p14:creationId xmlns:p14="http://schemas.microsoft.com/office/powerpoint/2010/main" val="167463394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28600" y="253425"/>
            <a:ext cx="8467383" cy="584775"/>
          </a:xfrm>
          <a:prstGeom prst="rect">
            <a:avLst/>
          </a:prstGeom>
        </p:spPr>
        <p:txBody>
          <a:bodyPr wrap="none">
            <a:spAutoFit/>
          </a:bodyPr>
          <a:lstStyle/>
          <a:p>
            <a:pPr marL="571500" lvl="0" indent="-571500" fontAlgn="base">
              <a:buFont typeface="+mj-lt"/>
              <a:buAutoNum type="romanUcPeriod" startAt="2"/>
            </a:pPr>
            <a:r>
              <a:rPr lang="en-US" sz="3200" b="1" cap="all" dirty="0" smtClean="0">
                <a:solidFill>
                  <a:srgbClr val="FF0000"/>
                </a:solidFill>
                <a:effectLst>
                  <a:glow>
                    <a:srgbClr val="000000"/>
                  </a:glow>
                  <a:outerShdw sx="0" sy="0">
                    <a:srgbClr val="000000"/>
                  </a:outerShdw>
                  <a:reflection stA="0" endPos="0" fadeDir="0" sx="0" sy="0"/>
                </a:effectLst>
              </a:rPr>
              <a:t>KẾT CẤU VÀ VẬT LIỆU CHẾ TẠO TRỤC</a:t>
            </a:r>
            <a:endParaRPr lang="en-US" sz="3200" b="1" cap="all" dirty="0">
              <a:solidFill>
                <a:srgbClr val="FF0000"/>
              </a:solidFill>
              <a:effectLst>
                <a:glow>
                  <a:srgbClr val="000000"/>
                </a:glow>
                <a:outerShdw sx="0" sy="0">
                  <a:srgbClr val="000000"/>
                </a:outerShdw>
                <a:reflection stA="0" endPos="0" fadeDir="0" sx="0" sy="0"/>
              </a:effectLst>
            </a:endParaRPr>
          </a:p>
        </p:txBody>
      </p:sp>
      <p:sp>
        <p:nvSpPr>
          <p:cNvPr id="12" name="TextBox 11"/>
          <p:cNvSpPr txBox="1"/>
          <p:nvPr/>
        </p:nvSpPr>
        <p:spPr>
          <a:xfrm>
            <a:off x="457200" y="990600"/>
            <a:ext cx="6336704" cy="523220"/>
          </a:xfrm>
          <a:prstGeom prst="rect">
            <a:avLst/>
          </a:prstGeom>
          <a:noFill/>
        </p:spPr>
        <p:txBody>
          <a:bodyPr wrap="square" rtlCol="0">
            <a:spAutoFit/>
          </a:bodyPr>
          <a:lstStyle/>
          <a:p>
            <a:pPr marL="514350" lvl="0" indent="-514350">
              <a:buFont typeface="+mj-lt"/>
              <a:buAutoNum type="arabicPeriod" startAt="2"/>
            </a:pPr>
            <a:r>
              <a:rPr lang="en-US" sz="2800" b="1" dirty="0" err="1" smtClean="0">
                <a:solidFill>
                  <a:srgbClr val="0000FF"/>
                </a:solidFill>
                <a:effectLst>
                  <a:glow>
                    <a:srgbClr val="000000"/>
                  </a:glow>
                  <a:outerShdw sx="0" sy="0">
                    <a:srgbClr val="000000"/>
                  </a:outerShdw>
                  <a:reflection stA="0" endPos="0" fadeDir="0" sx="0" sy="0"/>
                </a:effectLst>
              </a:rPr>
              <a:t>Vật</a:t>
            </a:r>
            <a:r>
              <a:rPr lang="en-US" sz="2800" b="1" dirty="0" smtClean="0">
                <a:solidFill>
                  <a:srgbClr val="0000FF"/>
                </a:solidFill>
                <a:effectLst>
                  <a:glow>
                    <a:srgbClr val="000000"/>
                  </a:glow>
                  <a:outerShdw sx="0" sy="0">
                    <a:srgbClr val="000000"/>
                  </a:outerShdw>
                  <a:reflection stA="0" endPos="0" fadeDir="0" sx="0" sy="0"/>
                </a:effectLst>
              </a:rPr>
              <a:t> </a:t>
            </a:r>
            <a:r>
              <a:rPr lang="en-US" sz="2800" b="1" dirty="0" err="1" smtClean="0">
                <a:solidFill>
                  <a:srgbClr val="0000FF"/>
                </a:solidFill>
                <a:effectLst>
                  <a:glow>
                    <a:srgbClr val="000000"/>
                  </a:glow>
                  <a:outerShdw sx="0" sy="0">
                    <a:srgbClr val="000000"/>
                  </a:outerShdw>
                  <a:reflection stA="0" endPos="0" fadeDir="0" sx="0" sy="0"/>
                </a:effectLst>
              </a:rPr>
              <a:t>liệu</a:t>
            </a:r>
            <a:r>
              <a:rPr lang="en-US" sz="2800" b="1" dirty="0" smtClean="0">
                <a:solidFill>
                  <a:srgbClr val="0000FF"/>
                </a:solidFill>
                <a:effectLst>
                  <a:glow>
                    <a:srgbClr val="000000"/>
                  </a:glow>
                  <a:outerShdw sx="0" sy="0">
                    <a:srgbClr val="000000"/>
                  </a:outerShdw>
                  <a:reflection stA="0" endPos="0" fadeDir="0" sx="0" sy="0"/>
                </a:effectLst>
              </a:rPr>
              <a:t> </a:t>
            </a:r>
            <a:r>
              <a:rPr lang="en-US" sz="2800" b="1" dirty="0" err="1" smtClean="0">
                <a:solidFill>
                  <a:srgbClr val="0000FF"/>
                </a:solidFill>
                <a:effectLst>
                  <a:glow>
                    <a:srgbClr val="000000"/>
                  </a:glow>
                  <a:outerShdw sx="0" sy="0">
                    <a:srgbClr val="000000"/>
                  </a:outerShdw>
                  <a:reflection stA="0" endPos="0" fadeDir="0" sx="0" sy="0"/>
                </a:effectLst>
              </a:rPr>
              <a:t>chế</a:t>
            </a:r>
            <a:r>
              <a:rPr lang="en-US" sz="2800" b="1" dirty="0" smtClean="0">
                <a:solidFill>
                  <a:srgbClr val="0000FF"/>
                </a:solidFill>
                <a:effectLst>
                  <a:glow>
                    <a:srgbClr val="000000"/>
                  </a:glow>
                  <a:outerShdw sx="0" sy="0">
                    <a:srgbClr val="000000"/>
                  </a:outerShdw>
                  <a:reflection stA="0" endPos="0" fadeDir="0" sx="0" sy="0"/>
                </a:effectLst>
              </a:rPr>
              <a:t> </a:t>
            </a:r>
            <a:r>
              <a:rPr lang="en-US" sz="2800" b="1" dirty="0" err="1" smtClean="0">
                <a:solidFill>
                  <a:srgbClr val="0000FF"/>
                </a:solidFill>
                <a:effectLst>
                  <a:glow>
                    <a:srgbClr val="000000"/>
                  </a:glow>
                  <a:outerShdw sx="0" sy="0">
                    <a:srgbClr val="000000"/>
                  </a:outerShdw>
                  <a:reflection stA="0" endPos="0" fadeDir="0" sx="0" sy="0"/>
                </a:effectLst>
              </a:rPr>
              <a:t>tạo</a:t>
            </a:r>
            <a:r>
              <a:rPr lang="en-US" sz="2800" b="1" dirty="0" smtClean="0">
                <a:solidFill>
                  <a:srgbClr val="0000FF"/>
                </a:solidFill>
                <a:effectLst>
                  <a:glow>
                    <a:srgbClr val="000000"/>
                  </a:glow>
                  <a:outerShdw sx="0" sy="0">
                    <a:srgbClr val="000000"/>
                  </a:outerShdw>
                  <a:reflection stA="0" endPos="0" fadeDir="0" sx="0" sy="0"/>
                </a:effectLst>
              </a:rPr>
              <a:t> </a:t>
            </a:r>
            <a:r>
              <a:rPr lang="en-US" sz="2800" b="1" dirty="0" err="1" smtClean="0">
                <a:solidFill>
                  <a:srgbClr val="0000FF"/>
                </a:solidFill>
                <a:effectLst>
                  <a:glow>
                    <a:srgbClr val="000000"/>
                  </a:glow>
                  <a:outerShdw sx="0" sy="0">
                    <a:srgbClr val="000000"/>
                  </a:outerShdw>
                  <a:reflection stA="0" endPos="0" fadeDir="0" sx="0" sy="0"/>
                </a:effectLst>
              </a:rPr>
              <a:t>trục</a:t>
            </a:r>
            <a:endParaRPr lang="en-US" sz="2800" b="1" dirty="0">
              <a:solidFill>
                <a:srgbClr val="0000FF"/>
              </a:solidFill>
              <a:effectLst>
                <a:glow>
                  <a:srgbClr val="000000"/>
                </a:glow>
                <a:outerShdw sx="0" sy="0">
                  <a:srgbClr val="000000"/>
                </a:outerShdw>
                <a:reflection stA="0" endPos="0" fadeDir="0" sx="0" sy="0"/>
              </a:effectLst>
            </a:endParaRPr>
          </a:p>
        </p:txBody>
      </p:sp>
      <p:sp>
        <p:nvSpPr>
          <p:cNvPr id="11" name="Rectangle 10"/>
          <p:cNvSpPr/>
          <p:nvPr/>
        </p:nvSpPr>
        <p:spPr>
          <a:xfrm>
            <a:off x="935420" y="1967696"/>
            <a:ext cx="8208579" cy="2308324"/>
          </a:xfrm>
          <a:prstGeom prst="rect">
            <a:avLst/>
          </a:prstGeom>
        </p:spPr>
        <p:txBody>
          <a:bodyPr wrap="square">
            <a:spAutoFit/>
          </a:bodyPr>
          <a:lstStyle/>
          <a:p>
            <a:pPr marL="342900" indent="-342900">
              <a:lnSpc>
                <a:spcPct val="200000"/>
              </a:lnSpc>
              <a:buClr>
                <a:srgbClr val="FF0000"/>
              </a:buClr>
              <a:buFont typeface="Wingdings" pitchFamily="2" charset="2"/>
              <a:buChar char="Ø"/>
            </a:pPr>
            <a:r>
              <a:rPr lang="en-US" sz="2400" dirty="0" err="1"/>
              <a:t>Thép</a:t>
            </a:r>
            <a:r>
              <a:rPr lang="en-US" sz="2400" dirty="0"/>
              <a:t> </a:t>
            </a:r>
            <a:r>
              <a:rPr lang="en-US" sz="2400" dirty="0" err="1"/>
              <a:t>cacbon</a:t>
            </a:r>
            <a:r>
              <a:rPr lang="en-US" sz="2400" dirty="0"/>
              <a:t> </a:t>
            </a:r>
            <a:r>
              <a:rPr lang="en-US" sz="2400" dirty="0" err="1"/>
              <a:t>hàm</a:t>
            </a:r>
            <a:r>
              <a:rPr lang="en-US" sz="2400" dirty="0"/>
              <a:t> </a:t>
            </a:r>
            <a:r>
              <a:rPr lang="en-US" sz="2400" dirty="0" err="1"/>
              <a:t>lượng</a:t>
            </a:r>
            <a:r>
              <a:rPr lang="en-US" sz="2400" dirty="0"/>
              <a:t> </a:t>
            </a:r>
            <a:r>
              <a:rPr lang="en-US" sz="2400" dirty="0" err="1"/>
              <a:t>trung</a:t>
            </a:r>
            <a:r>
              <a:rPr lang="en-US" sz="2400" dirty="0"/>
              <a:t> </a:t>
            </a:r>
            <a:r>
              <a:rPr lang="en-US" sz="2400" dirty="0" err="1"/>
              <a:t>bình</a:t>
            </a:r>
            <a:r>
              <a:rPr lang="en-US" sz="2400" dirty="0"/>
              <a:t> </a:t>
            </a:r>
            <a:r>
              <a:rPr lang="en-US" sz="2400" dirty="0" err="1"/>
              <a:t>như</a:t>
            </a:r>
            <a:r>
              <a:rPr lang="en-US" sz="2400" dirty="0"/>
              <a:t>  </a:t>
            </a:r>
            <a:r>
              <a:rPr lang="en-US" sz="2400" err="1"/>
              <a:t>thép</a:t>
            </a:r>
            <a:r>
              <a:rPr lang="en-US" sz="2400"/>
              <a:t> </a:t>
            </a:r>
            <a:r>
              <a:rPr lang="en-US" sz="2400" smtClean="0"/>
              <a:t>C40</a:t>
            </a:r>
            <a:r>
              <a:rPr lang="en-US" sz="2400"/>
              <a:t>, </a:t>
            </a:r>
            <a:r>
              <a:rPr lang="en-US" sz="2400" smtClean="0"/>
              <a:t>C45</a:t>
            </a:r>
            <a:endParaRPr lang="en-US" sz="2400" dirty="0" smtClean="0"/>
          </a:p>
          <a:p>
            <a:pPr marL="342900" indent="-342900" algn="just">
              <a:lnSpc>
                <a:spcPct val="200000"/>
              </a:lnSpc>
              <a:buClr>
                <a:srgbClr val="FF0000"/>
              </a:buClr>
              <a:buFont typeface="Wingdings" pitchFamily="2" charset="2"/>
              <a:buChar char="Ø"/>
            </a:pPr>
            <a:r>
              <a:rPr lang="en-US" sz="2400" dirty="0" err="1"/>
              <a:t>Thép</a:t>
            </a:r>
            <a:r>
              <a:rPr lang="en-US" sz="2400" dirty="0"/>
              <a:t> </a:t>
            </a:r>
            <a:r>
              <a:rPr lang="en-US" sz="2400" dirty="0" err="1"/>
              <a:t>cacbon</a:t>
            </a:r>
            <a:r>
              <a:rPr lang="en-US" sz="2400" dirty="0"/>
              <a:t> </a:t>
            </a:r>
            <a:r>
              <a:rPr lang="en-US" sz="2400" dirty="0" err="1"/>
              <a:t>hàm</a:t>
            </a:r>
            <a:r>
              <a:rPr lang="en-US" sz="2400" dirty="0"/>
              <a:t> </a:t>
            </a:r>
            <a:r>
              <a:rPr lang="en-US" sz="2400" dirty="0" err="1"/>
              <a:t>lượng</a:t>
            </a:r>
            <a:r>
              <a:rPr lang="en-US" sz="2400" dirty="0"/>
              <a:t> </a:t>
            </a:r>
            <a:r>
              <a:rPr lang="en-US" sz="2400" dirty="0" err="1"/>
              <a:t>thấp</a:t>
            </a:r>
            <a:r>
              <a:rPr lang="en-US" sz="2400" dirty="0"/>
              <a:t> </a:t>
            </a:r>
            <a:r>
              <a:rPr lang="en-US" sz="2400" dirty="0" err="1"/>
              <a:t>như</a:t>
            </a:r>
            <a:r>
              <a:rPr lang="en-US" sz="2400" dirty="0"/>
              <a:t> </a:t>
            </a:r>
            <a:r>
              <a:rPr lang="en-US" sz="2400" err="1"/>
              <a:t>thép</a:t>
            </a:r>
            <a:r>
              <a:rPr lang="en-US" sz="2400"/>
              <a:t> </a:t>
            </a:r>
            <a:r>
              <a:rPr lang="en-US" sz="2400" smtClean="0"/>
              <a:t>C15</a:t>
            </a:r>
            <a:r>
              <a:rPr lang="en-US" sz="2400"/>
              <a:t>, </a:t>
            </a:r>
            <a:r>
              <a:rPr lang="en-US" sz="2400" smtClean="0"/>
              <a:t>C20</a:t>
            </a:r>
            <a:r>
              <a:rPr lang="en-US" sz="2400" dirty="0" smtClean="0"/>
              <a:t>.</a:t>
            </a:r>
          </a:p>
          <a:p>
            <a:pPr marL="342900" indent="-342900">
              <a:lnSpc>
                <a:spcPct val="200000"/>
              </a:lnSpc>
              <a:buClr>
                <a:srgbClr val="FF0000"/>
              </a:buClr>
              <a:buFont typeface="Wingdings" pitchFamily="2" charset="2"/>
              <a:buChar char="Ø"/>
            </a:pPr>
            <a:r>
              <a:rPr lang="en-US" sz="2400" dirty="0" err="1"/>
              <a:t>Thép</a:t>
            </a:r>
            <a:r>
              <a:rPr lang="en-US" sz="2400" dirty="0"/>
              <a:t> </a:t>
            </a:r>
            <a:r>
              <a:rPr lang="en-US" sz="2400" dirty="0" err="1"/>
              <a:t>hợp</a:t>
            </a:r>
            <a:r>
              <a:rPr lang="en-US" sz="2400" dirty="0"/>
              <a:t> </a:t>
            </a:r>
            <a:r>
              <a:rPr lang="en-US" sz="2400" dirty="0" err="1"/>
              <a:t>kim</a:t>
            </a:r>
            <a:r>
              <a:rPr lang="en-US" sz="2400" dirty="0"/>
              <a:t> </a:t>
            </a:r>
            <a:r>
              <a:rPr lang="en-US" sz="2400" dirty="0" err="1"/>
              <a:t>như</a:t>
            </a:r>
            <a:r>
              <a:rPr lang="en-US" sz="2400" dirty="0"/>
              <a:t> 40Cr, </a:t>
            </a:r>
            <a:r>
              <a:rPr lang="en-US" sz="2400" dirty="0" smtClean="0"/>
              <a:t>30CrMnTi.  </a:t>
            </a:r>
            <a:endParaRPr lang="en-US" sz="2400" dirty="0"/>
          </a:p>
        </p:txBody>
      </p:sp>
      <p:sp>
        <p:nvSpPr>
          <p:cNvPr id="2" name="Rectangle 1"/>
          <p:cNvSpPr/>
          <p:nvPr/>
        </p:nvSpPr>
        <p:spPr>
          <a:xfrm>
            <a:off x="228600" y="4729897"/>
            <a:ext cx="8915400" cy="1200329"/>
          </a:xfrm>
          <a:prstGeom prst="rect">
            <a:avLst/>
          </a:prstGeom>
        </p:spPr>
        <p:txBody>
          <a:bodyPr wrap="square">
            <a:spAutoFit/>
          </a:bodyPr>
          <a:lstStyle/>
          <a:p>
            <a:pPr algn="just">
              <a:lnSpc>
                <a:spcPct val="150000"/>
              </a:lnSpc>
            </a:pPr>
            <a:r>
              <a:rPr lang="en-US" sz="2400" i="1" dirty="0" err="1">
                <a:solidFill>
                  <a:srgbClr val="0000FF"/>
                </a:solidFill>
              </a:rPr>
              <a:t>Khi</a:t>
            </a:r>
            <a:r>
              <a:rPr lang="en-US" sz="2400" i="1" dirty="0">
                <a:solidFill>
                  <a:srgbClr val="0000FF"/>
                </a:solidFill>
              </a:rPr>
              <a:t> </a:t>
            </a:r>
            <a:r>
              <a:rPr lang="en-US" sz="2400" i="1" dirty="0" err="1">
                <a:solidFill>
                  <a:srgbClr val="0000FF"/>
                </a:solidFill>
              </a:rPr>
              <a:t>chế</a:t>
            </a:r>
            <a:r>
              <a:rPr lang="en-US" sz="2400" i="1" dirty="0">
                <a:solidFill>
                  <a:srgbClr val="0000FF"/>
                </a:solidFill>
              </a:rPr>
              <a:t> </a:t>
            </a:r>
            <a:r>
              <a:rPr lang="en-US" sz="2400" i="1" dirty="0" err="1">
                <a:solidFill>
                  <a:srgbClr val="0000FF"/>
                </a:solidFill>
              </a:rPr>
              <a:t>tạo</a:t>
            </a:r>
            <a:r>
              <a:rPr lang="en-US" sz="2400" i="1" dirty="0">
                <a:solidFill>
                  <a:srgbClr val="0000FF"/>
                </a:solidFill>
              </a:rPr>
              <a:t> </a:t>
            </a:r>
            <a:r>
              <a:rPr lang="en-US" sz="2400" i="1" dirty="0" err="1">
                <a:solidFill>
                  <a:srgbClr val="0000FF"/>
                </a:solidFill>
              </a:rPr>
              <a:t>trục</a:t>
            </a:r>
            <a:r>
              <a:rPr lang="en-US" sz="2400" i="1" dirty="0">
                <a:solidFill>
                  <a:srgbClr val="0000FF"/>
                </a:solidFill>
              </a:rPr>
              <a:t> </a:t>
            </a:r>
            <a:r>
              <a:rPr lang="en-US" sz="2400" i="1" dirty="0" err="1">
                <a:solidFill>
                  <a:srgbClr val="0000FF"/>
                </a:solidFill>
              </a:rPr>
              <a:t>thường</a:t>
            </a:r>
            <a:r>
              <a:rPr lang="en-US" sz="2400" i="1" dirty="0">
                <a:solidFill>
                  <a:srgbClr val="0000FF"/>
                </a:solidFill>
              </a:rPr>
              <a:t> </a:t>
            </a:r>
            <a:r>
              <a:rPr lang="en-US" sz="2400" i="1" dirty="0" err="1">
                <a:solidFill>
                  <a:srgbClr val="0000FF"/>
                </a:solidFill>
              </a:rPr>
              <a:t>dùng</a:t>
            </a:r>
            <a:r>
              <a:rPr lang="en-US" sz="2400" i="1" dirty="0">
                <a:solidFill>
                  <a:srgbClr val="0000FF"/>
                </a:solidFill>
              </a:rPr>
              <a:t> </a:t>
            </a:r>
            <a:r>
              <a:rPr lang="en-US" sz="2400" i="1" dirty="0" err="1">
                <a:solidFill>
                  <a:srgbClr val="0000FF"/>
                </a:solidFill>
              </a:rPr>
              <a:t>phôi</a:t>
            </a:r>
            <a:r>
              <a:rPr lang="en-US" sz="2400" i="1" dirty="0">
                <a:solidFill>
                  <a:srgbClr val="0000FF"/>
                </a:solidFill>
              </a:rPr>
              <a:t> </a:t>
            </a:r>
            <a:r>
              <a:rPr lang="en-US" sz="2400" i="1" dirty="0" err="1">
                <a:solidFill>
                  <a:srgbClr val="0000FF"/>
                </a:solidFill>
              </a:rPr>
              <a:t>cán</a:t>
            </a:r>
            <a:r>
              <a:rPr lang="en-US" sz="2400" i="1" dirty="0">
                <a:solidFill>
                  <a:srgbClr val="0000FF"/>
                </a:solidFill>
              </a:rPr>
              <a:t> </a:t>
            </a:r>
            <a:r>
              <a:rPr lang="en-US" sz="2400" i="1" dirty="0" err="1">
                <a:solidFill>
                  <a:srgbClr val="0000FF"/>
                </a:solidFill>
              </a:rPr>
              <a:t>hoặc</a:t>
            </a:r>
            <a:r>
              <a:rPr lang="en-US" sz="2400" i="1" dirty="0">
                <a:solidFill>
                  <a:srgbClr val="0000FF"/>
                </a:solidFill>
              </a:rPr>
              <a:t> </a:t>
            </a:r>
            <a:r>
              <a:rPr lang="en-US" sz="2400" i="1" dirty="0" err="1">
                <a:solidFill>
                  <a:srgbClr val="0000FF"/>
                </a:solidFill>
              </a:rPr>
              <a:t>phôi</a:t>
            </a:r>
            <a:r>
              <a:rPr lang="en-US" sz="2400" i="1" dirty="0">
                <a:solidFill>
                  <a:srgbClr val="0000FF"/>
                </a:solidFill>
              </a:rPr>
              <a:t> </a:t>
            </a:r>
            <a:r>
              <a:rPr lang="en-US" sz="2400" i="1" dirty="0" err="1">
                <a:solidFill>
                  <a:srgbClr val="0000FF"/>
                </a:solidFill>
              </a:rPr>
              <a:t>rèn</a:t>
            </a:r>
            <a:r>
              <a:rPr lang="en-US" sz="2400" i="1" dirty="0">
                <a:solidFill>
                  <a:srgbClr val="0000FF"/>
                </a:solidFill>
              </a:rPr>
              <a:t> </a:t>
            </a:r>
            <a:r>
              <a:rPr lang="en-US" sz="2400" i="1" dirty="0" err="1">
                <a:solidFill>
                  <a:srgbClr val="0000FF"/>
                </a:solidFill>
              </a:rPr>
              <a:t>ít</a:t>
            </a:r>
            <a:r>
              <a:rPr lang="en-US" sz="2400" i="1" dirty="0">
                <a:solidFill>
                  <a:srgbClr val="0000FF"/>
                </a:solidFill>
              </a:rPr>
              <a:t> </a:t>
            </a:r>
            <a:r>
              <a:rPr lang="en-US" sz="2400" i="1" dirty="0" err="1">
                <a:solidFill>
                  <a:srgbClr val="0000FF"/>
                </a:solidFill>
              </a:rPr>
              <a:t>dùng</a:t>
            </a:r>
            <a:r>
              <a:rPr lang="en-US" sz="2400" i="1" dirty="0">
                <a:solidFill>
                  <a:srgbClr val="0000FF"/>
                </a:solidFill>
              </a:rPr>
              <a:t> </a:t>
            </a:r>
            <a:r>
              <a:rPr lang="en-US" sz="2400" i="1" dirty="0" err="1">
                <a:solidFill>
                  <a:srgbClr val="0000FF"/>
                </a:solidFill>
              </a:rPr>
              <a:t>phôi</a:t>
            </a:r>
            <a:r>
              <a:rPr lang="en-US" sz="2400" i="1" dirty="0">
                <a:solidFill>
                  <a:srgbClr val="0000FF"/>
                </a:solidFill>
              </a:rPr>
              <a:t> </a:t>
            </a:r>
            <a:r>
              <a:rPr lang="en-US" sz="2400" i="1" dirty="0" err="1">
                <a:solidFill>
                  <a:srgbClr val="0000FF"/>
                </a:solidFill>
              </a:rPr>
              <a:t>đúc</a:t>
            </a:r>
            <a:r>
              <a:rPr lang="en-US" sz="2400" i="1" dirty="0">
                <a:solidFill>
                  <a:srgbClr val="0000FF"/>
                </a:solidFill>
              </a:rPr>
              <a:t>.</a:t>
            </a:r>
          </a:p>
        </p:txBody>
      </p:sp>
    </p:spTree>
    <p:extLst>
      <p:ext uri="{BB962C8B-B14F-4D97-AF65-F5344CB8AC3E}">
        <p14:creationId xmlns:p14="http://schemas.microsoft.com/office/powerpoint/2010/main" val="7887529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1000"/>
                                        <p:tgtEl>
                                          <p:spTgt spid="11"/>
                                        </p:tgtEl>
                                      </p:cBhvr>
                                    </p:animEffect>
                                    <p:anim calcmode="lin" valueType="num">
                                      <p:cBhvr>
                                        <p:cTn id="12" dur="1000" fill="hold"/>
                                        <p:tgtEl>
                                          <p:spTgt spid="11"/>
                                        </p:tgtEl>
                                        <p:attrNameLst>
                                          <p:attrName>ppt_x</p:attrName>
                                        </p:attrNameLst>
                                      </p:cBhvr>
                                      <p:tavLst>
                                        <p:tav tm="0">
                                          <p:val>
                                            <p:strVal val="#ppt_x"/>
                                          </p:val>
                                        </p:tav>
                                        <p:tav tm="100000">
                                          <p:val>
                                            <p:strVal val="#ppt_x"/>
                                          </p:val>
                                        </p:tav>
                                      </p:tavLst>
                                    </p:anim>
                                    <p:anim calcmode="lin" valueType="num">
                                      <p:cBhvr>
                                        <p:cTn id="1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ppt_x"/>
                                          </p:val>
                                        </p:tav>
                                        <p:tav tm="100000">
                                          <p:val>
                                            <p:strVal val="#ppt_x"/>
                                          </p:val>
                                        </p:tav>
                                      </p:tavLst>
                                    </p:anim>
                                    <p:anim calcmode="lin" valueType="num">
                                      <p:cBhvr additive="base">
                                        <p:cTn id="19"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1" grpId="0"/>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28600" y="253425"/>
            <a:ext cx="7943200" cy="584775"/>
          </a:xfrm>
          <a:prstGeom prst="rect">
            <a:avLst/>
          </a:prstGeom>
        </p:spPr>
        <p:txBody>
          <a:bodyPr wrap="none">
            <a:spAutoFit/>
          </a:bodyPr>
          <a:lstStyle/>
          <a:p>
            <a:pPr marL="571500" lvl="0" indent="-571500" fontAlgn="base">
              <a:buFont typeface="+mj-lt"/>
              <a:buAutoNum type="romanUcPeriod" startAt="3"/>
            </a:pPr>
            <a:r>
              <a:rPr lang="en-US" sz="3200" b="1" cap="all" dirty="0" smtClean="0">
                <a:solidFill>
                  <a:srgbClr val="FF0000"/>
                </a:solidFill>
                <a:effectLst>
                  <a:glow>
                    <a:srgbClr val="000000"/>
                  </a:glow>
                  <a:outerShdw sx="0" sy="0">
                    <a:srgbClr val="000000"/>
                  </a:outerShdw>
                  <a:reflection stA="0" endPos="0" fadeDir="0" sx="0" sy="0"/>
                </a:effectLst>
              </a:rPr>
              <a:t>CÁC DẠNG HỎNG VÀ CHỈ TIÊU TÍNH</a:t>
            </a:r>
            <a:endParaRPr lang="en-US" sz="3200" b="1" cap="all" dirty="0">
              <a:solidFill>
                <a:srgbClr val="FF0000"/>
              </a:solidFill>
              <a:effectLst>
                <a:glow>
                  <a:srgbClr val="000000"/>
                </a:glow>
                <a:outerShdw sx="0" sy="0">
                  <a:srgbClr val="000000"/>
                </a:outerShdw>
                <a:reflection stA="0" endPos="0" fadeDir="0" sx="0" sy="0"/>
              </a:effectLst>
            </a:endParaRPr>
          </a:p>
        </p:txBody>
      </p:sp>
      <p:sp>
        <p:nvSpPr>
          <p:cNvPr id="12" name="TextBox 11"/>
          <p:cNvSpPr txBox="1"/>
          <p:nvPr/>
        </p:nvSpPr>
        <p:spPr>
          <a:xfrm>
            <a:off x="457200" y="990600"/>
            <a:ext cx="6336704" cy="523220"/>
          </a:xfrm>
          <a:prstGeom prst="rect">
            <a:avLst/>
          </a:prstGeom>
          <a:noFill/>
        </p:spPr>
        <p:txBody>
          <a:bodyPr wrap="square" rtlCol="0">
            <a:spAutoFit/>
          </a:bodyPr>
          <a:lstStyle/>
          <a:p>
            <a:pPr marL="514350" lvl="0" indent="-514350">
              <a:buFont typeface="+mj-lt"/>
              <a:buAutoNum type="arabicPeriod"/>
            </a:pPr>
            <a:r>
              <a:rPr lang="en-US" sz="2800" b="1" dirty="0" err="1" smtClean="0">
                <a:solidFill>
                  <a:srgbClr val="0000FF"/>
                </a:solidFill>
                <a:effectLst>
                  <a:glow>
                    <a:srgbClr val="000000"/>
                  </a:glow>
                  <a:outerShdw sx="0" sy="0">
                    <a:srgbClr val="000000"/>
                  </a:outerShdw>
                  <a:reflection stA="0" endPos="0" fadeDir="0" sx="0" sy="0"/>
                </a:effectLst>
              </a:rPr>
              <a:t>Các</a:t>
            </a:r>
            <a:r>
              <a:rPr lang="en-US" sz="2800" b="1" dirty="0" smtClean="0">
                <a:solidFill>
                  <a:srgbClr val="0000FF"/>
                </a:solidFill>
                <a:effectLst>
                  <a:glow>
                    <a:srgbClr val="000000"/>
                  </a:glow>
                  <a:outerShdw sx="0" sy="0">
                    <a:srgbClr val="000000"/>
                  </a:outerShdw>
                  <a:reflection stA="0" endPos="0" fadeDir="0" sx="0" sy="0"/>
                </a:effectLst>
              </a:rPr>
              <a:t> </a:t>
            </a:r>
            <a:r>
              <a:rPr lang="en-US" sz="2800" b="1" dirty="0" err="1" smtClean="0">
                <a:solidFill>
                  <a:srgbClr val="0000FF"/>
                </a:solidFill>
                <a:effectLst>
                  <a:glow>
                    <a:srgbClr val="000000"/>
                  </a:glow>
                  <a:outerShdw sx="0" sy="0">
                    <a:srgbClr val="000000"/>
                  </a:outerShdw>
                  <a:reflection stA="0" endPos="0" fadeDir="0" sx="0" sy="0"/>
                </a:effectLst>
              </a:rPr>
              <a:t>dạng</a:t>
            </a:r>
            <a:r>
              <a:rPr lang="en-US" sz="2800" b="1" dirty="0" smtClean="0">
                <a:solidFill>
                  <a:srgbClr val="0000FF"/>
                </a:solidFill>
                <a:effectLst>
                  <a:glow>
                    <a:srgbClr val="000000"/>
                  </a:glow>
                  <a:outerShdw sx="0" sy="0">
                    <a:srgbClr val="000000"/>
                  </a:outerShdw>
                  <a:reflection stA="0" endPos="0" fadeDir="0" sx="0" sy="0"/>
                </a:effectLst>
              </a:rPr>
              <a:t> </a:t>
            </a:r>
            <a:r>
              <a:rPr lang="en-US" sz="2800" b="1" dirty="0" err="1" smtClean="0">
                <a:solidFill>
                  <a:srgbClr val="0000FF"/>
                </a:solidFill>
                <a:effectLst>
                  <a:glow>
                    <a:srgbClr val="000000"/>
                  </a:glow>
                  <a:outerShdw sx="0" sy="0">
                    <a:srgbClr val="000000"/>
                  </a:outerShdw>
                  <a:reflection stA="0" endPos="0" fadeDir="0" sx="0" sy="0"/>
                </a:effectLst>
              </a:rPr>
              <a:t>hỏng</a:t>
            </a:r>
            <a:endParaRPr lang="en-US" sz="2800" b="1" dirty="0">
              <a:solidFill>
                <a:srgbClr val="0000FF"/>
              </a:solidFill>
              <a:effectLst>
                <a:glow>
                  <a:srgbClr val="000000"/>
                </a:glow>
                <a:outerShdw sx="0" sy="0">
                  <a:srgbClr val="000000"/>
                </a:outerShdw>
                <a:reflection stA="0" endPos="0" fadeDir="0" sx="0" sy="0"/>
              </a:effectLst>
            </a:endParaRPr>
          </a:p>
        </p:txBody>
      </p:sp>
      <p:sp>
        <p:nvSpPr>
          <p:cNvPr id="6" name="TextBox 5"/>
          <p:cNvSpPr txBox="1"/>
          <p:nvPr/>
        </p:nvSpPr>
        <p:spPr>
          <a:xfrm>
            <a:off x="457200" y="1678021"/>
            <a:ext cx="8534400" cy="461665"/>
          </a:xfrm>
          <a:prstGeom prst="rect">
            <a:avLst/>
          </a:prstGeom>
          <a:noFill/>
        </p:spPr>
        <p:txBody>
          <a:bodyPr wrap="square" rtlCol="0">
            <a:spAutoFit/>
          </a:bodyPr>
          <a:lstStyle/>
          <a:p>
            <a:pPr marL="342900" indent="-342900" algn="just">
              <a:buClr>
                <a:srgbClr val="FF0000"/>
              </a:buClr>
              <a:buFont typeface="Wingdings" pitchFamily="2" charset="2"/>
              <a:buChar char="Ø"/>
            </a:pPr>
            <a:r>
              <a:rPr lang="en-US" sz="2400" b="1" dirty="0" err="1" smtClean="0">
                <a:solidFill>
                  <a:srgbClr val="0000FF"/>
                </a:solidFill>
              </a:rPr>
              <a:t>Gãy</a:t>
            </a:r>
            <a:r>
              <a:rPr lang="en-US" sz="2400" b="1" dirty="0" smtClean="0">
                <a:solidFill>
                  <a:srgbClr val="0000FF"/>
                </a:solidFill>
              </a:rPr>
              <a:t> </a:t>
            </a:r>
            <a:r>
              <a:rPr lang="en-US" sz="2400" b="1" dirty="0" err="1" smtClean="0">
                <a:solidFill>
                  <a:srgbClr val="0000FF"/>
                </a:solidFill>
              </a:rPr>
              <a:t>trục</a:t>
            </a:r>
            <a:r>
              <a:rPr lang="en-US" sz="2400" b="1" dirty="0" smtClean="0">
                <a:solidFill>
                  <a:srgbClr val="0000FF"/>
                </a:solidFill>
              </a:rPr>
              <a:t>: </a:t>
            </a:r>
            <a:r>
              <a:rPr lang="en-US" sz="2400" dirty="0" smtClean="0"/>
              <a:t>do </a:t>
            </a:r>
            <a:r>
              <a:rPr lang="en-US" sz="2400" dirty="0" err="1" smtClean="0"/>
              <a:t>quá</a:t>
            </a:r>
            <a:r>
              <a:rPr lang="en-US" sz="2400" dirty="0" smtClean="0"/>
              <a:t> </a:t>
            </a:r>
            <a:r>
              <a:rPr lang="en-US" sz="2400" dirty="0" err="1" smtClean="0"/>
              <a:t>tải</a:t>
            </a:r>
            <a:r>
              <a:rPr lang="en-US" sz="2400" dirty="0" smtClean="0"/>
              <a:t> </a:t>
            </a:r>
            <a:r>
              <a:rPr lang="en-US" sz="2400" dirty="0" err="1" smtClean="0"/>
              <a:t>hoặc</a:t>
            </a:r>
            <a:r>
              <a:rPr lang="en-US" sz="2400" dirty="0" smtClean="0"/>
              <a:t> </a:t>
            </a:r>
            <a:r>
              <a:rPr lang="en-US" sz="2400" smtClean="0"/>
              <a:t>do mỏi</a:t>
            </a:r>
            <a:endParaRPr lang="en-US" sz="2400" dirty="0" smtClean="0"/>
          </a:p>
        </p:txBody>
      </p:sp>
      <p:sp>
        <p:nvSpPr>
          <p:cNvPr id="7" name="Rectangle 6"/>
          <p:cNvSpPr/>
          <p:nvPr/>
        </p:nvSpPr>
        <p:spPr>
          <a:xfrm>
            <a:off x="609600" y="2936795"/>
            <a:ext cx="7848600" cy="461665"/>
          </a:xfrm>
          <a:prstGeom prst="rect">
            <a:avLst/>
          </a:prstGeom>
        </p:spPr>
        <p:txBody>
          <a:bodyPr wrap="square">
            <a:spAutoFit/>
          </a:bodyPr>
          <a:lstStyle/>
          <a:p>
            <a:pPr marL="342900" lvl="0" indent="-342900" algn="just">
              <a:buClr>
                <a:srgbClr val="FF0000"/>
              </a:buClr>
              <a:buFont typeface="Wingdings" pitchFamily="2" charset="2"/>
              <a:buChar char="Ø"/>
            </a:pPr>
            <a:r>
              <a:rPr lang="en-US" sz="2400" b="1" i="1" dirty="0" err="1">
                <a:solidFill>
                  <a:srgbClr val="0000FF"/>
                </a:solidFill>
              </a:rPr>
              <a:t>Mòn</a:t>
            </a:r>
            <a:r>
              <a:rPr lang="en-US" sz="2400" b="1" i="1" dirty="0">
                <a:solidFill>
                  <a:srgbClr val="0000FF"/>
                </a:solidFill>
              </a:rPr>
              <a:t> </a:t>
            </a:r>
            <a:r>
              <a:rPr lang="en-US" sz="2400" b="1" i="1" dirty="0" err="1" smtClean="0">
                <a:solidFill>
                  <a:srgbClr val="0000FF"/>
                </a:solidFill>
              </a:rPr>
              <a:t>trục</a:t>
            </a:r>
            <a:endParaRPr lang="en-US" sz="2400" dirty="0"/>
          </a:p>
        </p:txBody>
      </p:sp>
      <p:sp>
        <p:nvSpPr>
          <p:cNvPr id="8" name="Rectangle 7"/>
          <p:cNvSpPr/>
          <p:nvPr/>
        </p:nvSpPr>
        <p:spPr>
          <a:xfrm>
            <a:off x="609600" y="3957935"/>
            <a:ext cx="7848600" cy="461665"/>
          </a:xfrm>
          <a:prstGeom prst="rect">
            <a:avLst/>
          </a:prstGeom>
        </p:spPr>
        <p:txBody>
          <a:bodyPr wrap="square">
            <a:spAutoFit/>
          </a:bodyPr>
          <a:lstStyle/>
          <a:p>
            <a:pPr marL="342900" lvl="0" indent="-342900" algn="just">
              <a:buClr>
                <a:srgbClr val="FF0000"/>
              </a:buClr>
              <a:buFont typeface="Wingdings" pitchFamily="2" charset="2"/>
              <a:buChar char="Ø"/>
            </a:pPr>
            <a:r>
              <a:rPr lang="en-US" sz="2400" b="1" i="1" dirty="0" err="1">
                <a:solidFill>
                  <a:srgbClr val="0000FF"/>
                </a:solidFill>
              </a:rPr>
              <a:t>Trục</a:t>
            </a:r>
            <a:r>
              <a:rPr lang="en-US" sz="2400" b="1" i="1" dirty="0">
                <a:solidFill>
                  <a:srgbClr val="0000FF"/>
                </a:solidFill>
              </a:rPr>
              <a:t> </a:t>
            </a:r>
            <a:r>
              <a:rPr lang="en-US" sz="2400" b="1" i="1" dirty="0" err="1">
                <a:solidFill>
                  <a:srgbClr val="0000FF"/>
                </a:solidFill>
              </a:rPr>
              <a:t>không</a:t>
            </a:r>
            <a:r>
              <a:rPr lang="en-US" sz="2400" b="1" i="1" dirty="0">
                <a:solidFill>
                  <a:srgbClr val="0000FF"/>
                </a:solidFill>
              </a:rPr>
              <a:t> </a:t>
            </a:r>
            <a:r>
              <a:rPr lang="en-US" sz="2400" b="1" i="1" dirty="0" err="1">
                <a:solidFill>
                  <a:srgbClr val="0000FF"/>
                </a:solidFill>
              </a:rPr>
              <a:t>đủ</a:t>
            </a:r>
            <a:r>
              <a:rPr lang="en-US" sz="2400" b="1" i="1" dirty="0">
                <a:solidFill>
                  <a:srgbClr val="0000FF"/>
                </a:solidFill>
              </a:rPr>
              <a:t> </a:t>
            </a:r>
            <a:r>
              <a:rPr lang="en-US" sz="2400" b="1" i="1" dirty="0" err="1">
                <a:solidFill>
                  <a:srgbClr val="0000FF"/>
                </a:solidFill>
              </a:rPr>
              <a:t>độ</a:t>
            </a:r>
            <a:r>
              <a:rPr lang="en-US" sz="2400" b="1" i="1" dirty="0">
                <a:solidFill>
                  <a:srgbClr val="0000FF"/>
                </a:solidFill>
              </a:rPr>
              <a:t> </a:t>
            </a:r>
            <a:r>
              <a:rPr lang="en-US" sz="2400" b="1" i="1" dirty="0" err="1" smtClean="0">
                <a:solidFill>
                  <a:srgbClr val="0000FF"/>
                </a:solidFill>
              </a:rPr>
              <a:t>cứng</a:t>
            </a:r>
            <a:endParaRPr lang="en-US" sz="2400" dirty="0"/>
          </a:p>
        </p:txBody>
      </p:sp>
      <p:pic>
        <p:nvPicPr>
          <p:cNvPr id="2" name="Picture 1"/>
          <p:cNvPicPr>
            <a:picLocks noChangeAspect="1"/>
          </p:cNvPicPr>
          <p:nvPr/>
        </p:nvPicPr>
        <p:blipFill>
          <a:blip r:embed="rId3"/>
          <a:stretch>
            <a:fillRect/>
          </a:stretch>
        </p:blipFill>
        <p:spPr>
          <a:xfrm>
            <a:off x="4572000" y="989968"/>
            <a:ext cx="4443808" cy="2688230"/>
          </a:xfrm>
          <a:prstGeom prst="rect">
            <a:avLst/>
          </a:prstGeom>
        </p:spPr>
      </p:pic>
      <p:pic>
        <p:nvPicPr>
          <p:cNvPr id="9" name="Picture 3" descr="E:\TRANDAINGHIA UNIVERSITY\CTM trung cap\hinh anh\o lan\Tu lua 2.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4572000" y="4301412"/>
            <a:ext cx="3590925" cy="2314575"/>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36949" y="2514600"/>
            <a:ext cx="2555303" cy="2496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3"/>
          <p:cNvPicPr>
            <a:picLocks noChangeAspect="1"/>
          </p:cNvPicPr>
          <p:nvPr/>
        </p:nvPicPr>
        <p:blipFill rotWithShape="1">
          <a:blip r:embed="rId6" cstate="print">
            <a:extLst>
              <a:ext uri="{28A0092B-C50C-407E-A947-70E740481C1C}">
                <a14:useLocalDpi xmlns:a14="http://schemas.microsoft.com/office/drawing/2010/main" val="0"/>
              </a:ext>
            </a:extLst>
          </a:blip>
          <a:srcRect l="28334" t="22223" r="20000" b="4444"/>
          <a:stretch/>
        </p:blipFill>
        <p:spPr>
          <a:xfrm>
            <a:off x="310702" y="4844489"/>
            <a:ext cx="1706530" cy="1816628"/>
          </a:xfrm>
          <a:prstGeom prst="rect">
            <a:avLst/>
          </a:prstGeom>
        </p:spPr>
      </p:pic>
      <p:pic>
        <p:nvPicPr>
          <p:cNvPr id="11" name="Picture 10"/>
          <p:cNvPicPr>
            <a:picLocks noChangeAspect="1"/>
          </p:cNvPicPr>
          <p:nvPr/>
        </p:nvPicPr>
        <p:blipFill rotWithShape="1">
          <a:blip r:embed="rId7">
            <a:extLst>
              <a:ext uri="{28A0092B-C50C-407E-A947-70E740481C1C}">
                <a14:useLocalDpi xmlns:a14="http://schemas.microsoft.com/office/drawing/2010/main" val="0"/>
              </a:ext>
            </a:extLst>
          </a:blip>
          <a:srcRect t="25465" b="39335"/>
          <a:stretch/>
        </p:blipFill>
        <p:spPr>
          <a:xfrm rot="16200000">
            <a:off x="6111069" y="2373862"/>
            <a:ext cx="3909220" cy="1032034"/>
          </a:xfrm>
          <a:prstGeom prst="rect">
            <a:avLst/>
          </a:prstGeom>
        </p:spPr>
      </p:pic>
      <p:pic>
        <p:nvPicPr>
          <p:cNvPr id="13" name="Picture 1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626041" y="1868979"/>
            <a:ext cx="3940540" cy="4864865"/>
          </a:xfrm>
          <a:prstGeom prst="rect">
            <a:avLst/>
          </a:prstGeom>
        </p:spPr>
      </p:pic>
      <p:cxnSp>
        <p:nvCxnSpPr>
          <p:cNvPr id="15" name="Straight Arrow Connector 14"/>
          <p:cNvCxnSpPr/>
          <p:nvPr/>
        </p:nvCxnSpPr>
        <p:spPr bwMode="auto">
          <a:xfrm flipH="1">
            <a:off x="3015762" y="2788809"/>
            <a:ext cx="4953000" cy="500118"/>
          </a:xfrm>
          <a:prstGeom prst="straightConnector1">
            <a:avLst/>
          </a:prstGeom>
          <a:solidFill>
            <a:schemeClr val="accent1"/>
          </a:solidFill>
          <a:ln w="57150" cap="sq" cmpd="sng" algn="ctr">
            <a:solidFill>
              <a:srgbClr val="FF0000"/>
            </a:solidFill>
            <a:prstDash val="solid"/>
            <a:round/>
            <a:headEnd type="none" w="sm" len="sm"/>
            <a:tailEnd type="triangle"/>
          </a:ln>
          <a:effectLst/>
        </p:spPr>
      </p:cxnSp>
      <p:cxnSp>
        <p:nvCxnSpPr>
          <p:cNvPr id="20" name="Straight Arrow Connector 19"/>
          <p:cNvCxnSpPr/>
          <p:nvPr/>
        </p:nvCxnSpPr>
        <p:spPr bwMode="auto">
          <a:xfrm flipV="1">
            <a:off x="1295400" y="3677312"/>
            <a:ext cx="1680256" cy="2190089"/>
          </a:xfrm>
          <a:prstGeom prst="straightConnector1">
            <a:avLst/>
          </a:prstGeom>
          <a:solidFill>
            <a:schemeClr val="accent1"/>
          </a:solidFill>
          <a:ln w="38100" cap="sq" cmpd="sng" algn="ctr">
            <a:solidFill>
              <a:srgbClr val="FF0000"/>
            </a:solidFill>
            <a:prstDash val="solid"/>
            <a:round/>
            <a:headEnd type="none" w="sm" len="sm"/>
            <a:tailEnd type="triangle"/>
          </a:ln>
          <a:effectLst/>
        </p:spPr>
      </p:cxnSp>
    </p:spTree>
    <p:extLst>
      <p:ext uri="{BB962C8B-B14F-4D97-AF65-F5344CB8AC3E}">
        <p14:creationId xmlns:p14="http://schemas.microsoft.com/office/powerpoint/2010/main" val="22598135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1000"/>
                                        <p:tgtEl>
                                          <p:spTgt spid="6"/>
                                        </p:tgtEl>
                                      </p:cBhvr>
                                    </p:animEffect>
                                    <p:anim calcmode="lin" valueType="num">
                                      <p:cBhvr>
                                        <p:cTn id="12" dur="1000" fill="hold"/>
                                        <p:tgtEl>
                                          <p:spTgt spid="6"/>
                                        </p:tgtEl>
                                        <p:attrNameLst>
                                          <p:attrName>ppt_x</p:attrName>
                                        </p:attrNameLst>
                                      </p:cBhvr>
                                      <p:tavLst>
                                        <p:tav tm="0">
                                          <p:val>
                                            <p:strVal val="#ppt_x"/>
                                          </p:val>
                                        </p:tav>
                                        <p:tav tm="100000">
                                          <p:val>
                                            <p:strVal val="#ppt_x"/>
                                          </p:val>
                                        </p:tav>
                                      </p:tavLst>
                                    </p:anim>
                                    <p:anim calcmode="lin" valueType="num">
                                      <p:cBhvr>
                                        <p:cTn id="1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nodeType="click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wipe(down)">
                                      <p:cBhvr>
                                        <p:cTn id="18" dur="500"/>
                                        <p:tgtEl>
                                          <p:spTgt spid="2"/>
                                        </p:tgtEl>
                                      </p:cBhvr>
                                    </p:animEffec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0"/>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2" presetClass="exit" presetSubtype="4" fill="hold" nodeType="clickEffect">
                                  <p:stCondLst>
                                    <p:cond delay="0"/>
                                  </p:stCondLst>
                                  <p:childTnLst>
                                    <p:anim calcmode="lin" valueType="num">
                                      <p:cBhvr additive="base">
                                        <p:cTn id="26" dur="500"/>
                                        <p:tgtEl>
                                          <p:spTgt spid="2"/>
                                        </p:tgtEl>
                                        <p:attrNameLst>
                                          <p:attrName>ppt_x</p:attrName>
                                        </p:attrNameLst>
                                      </p:cBhvr>
                                      <p:tavLst>
                                        <p:tav tm="0">
                                          <p:val>
                                            <p:strVal val="ppt_x"/>
                                          </p:val>
                                        </p:tav>
                                        <p:tav tm="100000">
                                          <p:val>
                                            <p:strVal val="ppt_x"/>
                                          </p:val>
                                        </p:tav>
                                      </p:tavLst>
                                    </p:anim>
                                    <p:anim calcmode="lin" valueType="num">
                                      <p:cBhvr additive="base">
                                        <p:cTn id="27" dur="500"/>
                                        <p:tgtEl>
                                          <p:spTgt spid="2"/>
                                        </p:tgtEl>
                                        <p:attrNameLst>
                                          <p:attrName>ppt_y</p:attrName>
                                        </p:attrNameLst>
                                      </p:cBhvr>
                                      <p:tavLst>
                                        <p:tav tm="0">
                                          <p:val>
                                            <p:strVal val="ppt_y"/>
                                          </p:val>
                                        </p:tav>
                                        <p:tav tm="100000">
                                          <p:val>
                                            <p:strVal val="1+ppt_h/2"/>
                                          </p:val>
                                        </p:tav>
                                      </p:tavLst>
                                    </p:anim>
                                    <p:set>
                                      <p:cBhvr>
                                        <p:cTn id="28" dur="1" fill="hold">
                                          <p:stCondLst>
                                            <p:cond delay="499"/>
                                          </p:stCondLst>
                                        </p:cTn>
                                        <p:tgtEl>
                                          <p:spTgt spid="2"/>
                                        </p:tgtEl>
                                        <p:attrNameLst>
                                          <p:attrName>style.visibility</p:attrName>
                                        </p:attrNameLst>
                                      </p:cBhvr>
                                      <p:to>
                                        <p:strVal val="hidden"/>
                                      </p:to>
                                    </p:set>
                                  </p:childTnLst>
                                </p:cTn>
                              </p:par>
                              <p:par>
                                <p:cTn id="29" presetID="2" presetClass="exit" presetSubtype="4" fill="hold" nodeType="withEffect">
                                  <p:stCondLst>
                                    <p:cond delay="0"/>
                                  </p:stCondLst>
                                  <p:childTnLst>
                                    <p:anim calcmode="lin" valueType="num">
                                      <p:cBhvr additive="base">
                                        <p:cTn id="30" dur="500"/>
                                        <p:tgtEl>
                                          <p:spTgt spid="10"/>
                                        </p:tgtEl>
                                        <p:attrNameLst>
                                          <p:attrName>ppt_x</p:attrName>
                                        </p:attrNameLst>
                                      </p:cBhvr>
                                      <p:tavLst>
                                        <p:tav tm="0">
                                          <p:val>
                                            <p:strVal val="ppt_x"/>
                                          </p:val>
                                        </p:tav>
                                        <p:tav tm="100000">
                                          <p:val>
                                            <p:strVal val="ppt_x"/>
                                          </p:val>
                                        </p:tav>
                                      </p:tavLst>
                                    </p:anim>
                                    <p:anim calcmode="lin" valueType="num">
                                      <p:cBhvr additive="base">
                                        <p:cTn id="31" dur="500"/>
                                        <p:tgtEl>
                                          <p:spTgt spid="10"/>
                                        </p:tgtEl>
                                        <p:attrNameLst>
                                          <p:attrName>ppt_y</p:attrName>
                                        </p:attrNameLst>
                                      </p:cBhvr>
                                      <p:tavLst>
                                        <p:tav tm="0">
                                          <p:val>
                                            <p:strVal val="ppt_y"/>
                                          </p:val>
                                        </p:tav>
                                        <p:tav tm="100000">
                                          <p:val>
                                            <p:strVal val="1+ppt_h/2"/>
                                          </p:val>
                                        </p:tav>
                                      </p:tavLst>
                                    </p:anim>
                                    <p:set>
                                      <p:cBhvr>
                                        <p:cTn id="32" dur="1" fill="hold">
                                          <p:stCondLst>
                                            <p:cond delay="499"/>
                                          </p:stCondLst>
                                        </p:cTn>
                                        <p:tgtEl>
                                          <p:spTgt spid="10"/>
                                        </p:tgtEl>
                                        <p:attrNameLst>
                                          <p:attrName>style.visibility</p:attrName>
                                        </p:attrNameLst>
                                      </p:cBhvr>
                                      <p:to>
                                        <p:strVal val="hidden"/>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7"/>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nodeType="clickEffect">
                                  <p:stCondLst>
                                    <p:cond delay="0"/>
                                  </p:stCondLst>
                                  <p:childTnLst>
                                    <p:set>
                                      <p:cBhvr>
                                        <p:cTn id="40" dur="1" fill="hold">
                                          <p:stCondLst>
                                            <p:cond delay="0"/>
                                          </p:stCondLst>
                                        </p:cTn>
                                        <p:tgtEl>
                                          <p:spTgt spid="4"/>
                                        </p:tgtEl>
                                        <p:attrNameLst>
                                          <p:attrName>style.visibility</p:attrName>
                                        </p:attrNameLst>
                                      </p:cBhvr>
                                      <p:to>
                                        <p:strVal val="visible"/>
                                      </p:to>
                                    </p:set>
                                    <p:animEffect transition="in" filter="fade">
                                      <p:cBhvr>
                                        <p:cTn id="41" dur="1000"/>
                                        <p:tgtEl>
                                          <p:spTgt spid="4"/>
                                        </p:tgtEl>
                                      </p:cBhvr>
                                    </p:animEffect>
                                    <p:anim calcmode="lin" valueType="num">
                                      <p:cBhvr>
                                        <p:cTn id="42" dur="1000" fill="hold"/>
                                        <p:tgtEl>
                                          <p:spTgt spid="4"/>
                                        </p:tgtEl>
                                        <p:attrNameLst>
                                          <p:attrName>ppt_x</p:attrName>
                                        </p:attrNameLst>
                                      </p:cBhvr>
                                      <p:tavLst>
                                        <p:tav tm="0">
                                          <p:val>
                                            <p:strVal val="#ppt_x"/>
                                          </p:val>
                                        </p:tav>
                                        <p:tav tm="100000">
                                          <p:val>
                                            <p:strVal val="#ppt_x"/>
                                          </p:val>
                                        </p:tav>
                                      </p:tavLst>
                                    </p:anim>
                                    <p:anim calcmode="lin" valueType="num">
                                      <p:cBhvr>
                                        <p:cTn id="43" dur="1000" fill="hold"/>
                                        <p:tgtEl>
                                          <p:spTgt spid="4"/>
                                        </p:tgtEl>
                                        <p:attrNameLst>
                                          <p:attrName>ppt_y</p:attrName>
                                        </p:attrNameLst>
                                      </p:cBhvr>
                                      <p:tavLst>
                                        <p:tav tm="0">
                                          <p:val>
                                            <p:strVal val="#ppt_y+.1"/>
                                          </p:val>
                                        </p:tav>
                                        <p:tav tm="100000">
                                          <p:val>
                                            <p:strVal val="#ppt_y"/>
                                          </p:val>
                                        </p:tav>
                                      </p:tavLst>
                                    </p:anim>
                                  </p:childTnLst>
                                </p:cTn>
                              </p:par>
                              <p:par>
                                <p:cTn id="44" presetID="42" presetClass="entr" presetSubtype="0"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Effect transition="in" filter="fade">
                                      <p:cBhvr>
                                        <p:cTn id="46" dur="1000"/>
                                        <p:tgtEl>
                                          <p:spTgt spid="11"/>
                                        </p:tgtEl>
                                      </p:cBhvr>
                                    </p:animEffect>
                                    <p:anim calcmode="lin" valueType="num">
                                      <p:cBhvr>
                                        <p:cTn id="47" dur="1000" fill="hold"/>
                                        <p:tgtEl>
                                          <p:spTgt spid="11"/>
                                        </p:tgtEl>
                                        <p:attrNameLst>
                                          <p:attrName>ppt_x</p:attrName>
                                        </p:attrNameLst>
                                      </p:cBhvr>
                                      <p:tavLst>
                                        <p:tav tm="0">
                                          <p:val>
                                            <p:strVal val="#ppt_x"/>
                                          </p:val>
                                        </p:tav>
                                        <p:tav tm="100000">
                                          <p:val>
                                            <p:strVal val="#ppt_x"/>
                                          </p:val>
                                        </p:tav>
                                      </p:tavLst>
                                    </p:anim>
                                    <p:anim calcmode="lin" valueType="num">
                                      <p:cBhvr>
                                        <p:cTn id="48"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2" presetClass="entr" presetSubtype="4" fill="hold" nodeType="clickEffect">
                                  <p:stCondLst>
                                    <p:cond delay="0"/>
                                  </p:stCondLst>
                                  <p:childTnLst>
                                    <p:set>
                                      <p:cBhvr>
                                        <p:cTn id="52" dur="1" fill="hold">
                                          <p:stCondLst>
                                            <p:cond delay="0"/>
                                          </p:stCondLst>
                                        </p:cTn>
                                        <p:tgtEl>
                                          <p:spTgt spid="20"/>
                                        </p:tgtEl>
                                        <p:attrNameLst>
                                          <p:attrName>style.visibility</p:attrName>
                                        </p:attrNameLst>
                                      </p:cBhvr>
                                      <p:to>
                                        <p:strVal val="visible"/>
                                      </p:to>
                                    </p:set>
                                    <p:animEffect transition="in" filter="wipe(down)">
                                      <p:cBhvr>
                                        <p:cTn id="53" dur="500"/>
                                        <p:tgtEl>
                                          <p:spTgt spid="20"/>
                                        </p:tgtEl>
                                      </p:cBhvr>
                                    </p:animEffect>
                                  </p:childTnLst>
                                </p:cTn>
                              </p:par>
                              <p:par>
                                <p:cTn id="54" presetID="22" presetClass="entr" presetSubtype="4" fill="hold" nodeType="withEffect">
                                  <p:stCondLst>
                                    <p:cond delay="0"/>
                                  </p:stCondLst>
                                  <p:childTnLst>
                                    <p:set>
                                      <p:cBhvr>
                                        <p:cTn id="55" dur="1" fill="hold">
                                          <p:stCondLst>
                                            <p:cond delay="0"/>
                                          </p:stCondLst>
                                        </p:cTn>
                                        <p:tgtEl>
                                          <p:spTgt spid="15"/>
                                        </p:tgtEl>
                                        <p:attrNameLst>
                                          <p:attrName>style.visibility</p:attrName>
                                        </p:attrNameLst>
                                      </p:cBhvr>
                                      <p:to>
                                        <p:strVal val="visible"/>
                                      </p:to>
                                    </p:set>
                                    <p:animEffect transition="in" filter="wipe(down)">
                                      <p:cBhvr>
                                        <p:cTn id="56" dur="500"/>
                                        <p:tgtEl>
                                          <p:spTgt spid="15"/>
                                        </p:tgtEl>
                                      </p:cBhvr>
                                    </p:animEffect>
                                  </p:childTnLst>
                                </p:cTn>
                              </p:par>
                              <p:par>
                                <p:cTn id="57" presetID="22" presetClass="entr" presetSubtype="4" fill="hold" nodeType="withEffect">
                                  <p:stCondLst>
                                    <p:cond delay="0"/>
                                  </p:stCondLst>
                                  <p:childTnLst>
                                    <p:set>
                                      <p:cBhvr>
                                        <p:cTn id="58" dur="1" fill="hold">
                                          <p:stCondLst>
                                            <p:cond delay="0"/>
                                          </p:stCondLst>
                                        </p:cTn>
                                        <p:tgtEl>
                                          <p:spTgt spid="13"/>
                                        </p:tgtEl>
                                        <p:attrNameLst>
                                          <p:attrName>style.visibility</p:attrName>
                                        </p:attrNameLst>
                                      </p:cBhvr>
                                      <p:to>
                                        <p:strVal val="visible"/>
                                      </p:to>
                                    </p:set>
                                    <p:animEffect transition="in" filter="wipe(down)">
                                      <p:cBhvr>
                                        <p:cTn id="59" dur="500"/>
                                        <p:tgtEl>
                                          <p:spTgt spid="13"/>
                                        </p:tgtEl>
                                      </p:cBhvr>
                                    </p:animEffect>
                                  </p:childTnLst>
                                </p:cTn>
                              </p:par>
                            </p:childTnLst>
                          </p:cTn>
                        </p:par>
                      </p:childTnLst>
                    </p:cTn>
                  </p:par>
                  <p:par>
                    <p:cTn id="60" fill="hold">
                      <p:stCondLst>
                        <p:cond delay="indefinite"/>
                      </p:stCondLst>
                      <p:childTnLst>
                        <p:par>
                          <p:cTn id="61" fill="hold">
                            <p:stCondLst>
                              <p:cond delay="0"/>
                            </p:stCondLst>
                            <p:childTnLst>
                              <p:par>
                                <p:cTn id="62" presetID="2" presetClass="exit" presetSubtype="4" fill="hold" nodeType="clickEffect">
                                  <p:stCondLst>
                                    <p:cond delay="0"/>
                                  </p:stCondLst>
                                  <p:childTnLst>
                                    <p:anim calcmode="lin" valueType="num">
                                      <p:cBhvr additive="base">
                                        <p:cTn id="63" dur="500"/>
                                        <p:tgtEl>
                                          <p:spTgt spid="4"/>
                                        </p:tgtEl>
                                        <p:attrNameLst>
                                          <p:attrName>ppt_x</p:attrName>
                                        </p:attrNameLst>
                                      </p:cBhvr>
                                      <p:tavLst>
                                        <p:tav tm="0">
                                          <p:val>
                                            <p:strVal val="ppt_x"/>
                                          </p:val>
                                        </p:tav>
                                        <p:tav tm="100000">
                                          <p:val>
                                            <p:strVal val="ppt_x"/>
                                          </p:val>
                                        </p:tav>
                                      </p:tavLst>
                                    </p:anim>
                                    <p:anim calcmode="lin" valueType="num">
                                      <p:cBhvr additive="base">
                                        <p:cTn id="64" dur="500"/>
                                        <p:tgtEl>
                                          <p:spTgt spid="4"/>
                                        </p:tgtEl>
                                        <p:attrNameLst>
                                          <p:attrName>ppt_y</p:attrName>
                                        </p:attrNameLst>
                                      </p:cBhvr>
                                      <p:tavLst>
                                        <p:tav tm="0">
                                          <p:val>
                                            <p:strVal val="ppt_y"/>
                                          </p:val>
                                        </p:tav>
                                        <p:tav tm="100000">
                                          <p:val>
                                            <p:strVal val="1+ppt_h/2"/>
                                          </p:val>
                                        </p:tav>
                                      </p:tavLst>
                                    </p:anim>
                                    <p:set>
                                      <p:cBhvr>
                                        <p:cTn id="65" dur="1" fill="hold">
                                          <p:stCondLst>
                                            <p:cond delay="499"/>
                                          </p:stCondLst>
                                        </p:cTn>
                                        <p:tgtEl>
                                          <p:spTgt spid="4"/>
                                        </p:tgtEl>
                                        <p:attrNameLst>
                                          <p:attrName>style.visibility</p:attrName>
                                        </p:attrNameLst>
                                      </p:cBhvr>
                                      <p:to>
                                        <p:strVal val="hidden"/>
                                      </p:to>
                                    </p:set>
                                  </p:childTnLst>
                                </p:cTn>
                              </p:par>
                              <p:par>
                                <p:cTn id="66" presetID="2" presetClass="exit" presetSubtype="4" fill="hold" nodeType="withEffect">
                                  <p:stCondLst>
                                    <p:cond delay="0"/>
                                  </p:stCondLst>
                                  <p:childTnLst>
                                    <p:anim calcmode="lin" valueType="num">
                                      <p:cBhvr additive="base">
                                        <p:cTn id="67" dur="500"/>
                                        <p:tgtEl>
                                          <p:spTgt spid="11"/>
                                        </p:tgtEl>
                                        <p:attrNameLst>
                                          <p:attrName>ppt_x</p:attrName>
                                        </p:attrNameLst>
                                      </p:cBhvr>
                                      <p:tavLst>
                                        <p:tav tm="0">
                                          <p:val>
                                            <p:strVal val="ppt_x"/>
                                          </p:val>
                                        </p:tav>
                                        <p:tav tm="100000">
                                          <p:val>
                                            <p:strVal val="ppt_x"/>
                                          </p:val>
                                        </p:tav>
                                      </p:tavLst>
                                    </p:anim>
                                    <p:anim calcmode="lin" valueType="num">
                                      <p:cBhvr additive="base">
                                        <p:cTn id="68" dur="500"/>
                                        <p:tgtEl>
                                          <p:spTgt spid="11"/>
                                        </p:tgtEl>
                                        <p:attrNameLst>
                                          <p:attrName>ppt_y</p:attrName>
                                        </p:attrNameLst>
                                      </p:cBhvr>
                                      <p:tavLst>
                                        <p:tav tm="0">
                                          <p:val>
                                            <p:strVal val="ppt_y"/>
                                          </p:val>
                                        </p:tav>
                                        <p:tav tm="100000">
                                          <p:val>
                                            <p:strVal val="1+ppt_h/2"/>
                                          </p:val>
                                        </p:tav>
                                      </p:tavLst>
                                    </p:anim>
                                    <p:set>
                                      <p:cBhvr>
                                        <p:cTn id="69" dur="1" fill="hold">
                                          <p:stCondLst>
                                            <p:cond delay="499"/>
                                          </p:stCondLst>
                                        </p:cTn>
                                        <p:tgtEl>
                                          <p:spTgt spid="11"/>
                                        </p:tgtEl>
                                        <p:attrNameLst>
                                          <p:attrName>style.visibility</p:attrName>
                                        </p:attrNameLst>
                                      </p:cBhvr>
                                      <p:to>
                                        <p:strVal val="hidden"/>
                                      </p:to>
                                    </p:set>
                                  </p:childTnLst>
                                </p:cTn>
                              </p:par>
                              <p:par>
                                <p:cTn id="70" presetID="2" presetClass="exit" presetSubtype="4" fill="hold" nodeType="withEffect">
                                  <p:stCondLst>
                                    <p:cond delay="0"/>
                                  </p:stCondLst>
                                  <p:childTnLst>
                                    <p:anim calcmode="lin" valueType="num">
                                      <p:cBhvr additive="base">
                                        <p:cTn id="71" dur="500"/>
                                        <p:tgtEl>
                                          <p:spTgt spid="20"/>
                                        </p:tgtEl>
                                        <p:attrNameLst>
                                          <p:attrName>ppt_x</p:attrName>
                                        </p:attrNameLst>
                                      </p:cBhvr>
                                      <p:tavLst>
                                        <p:tav tm="0">
                                          <p:val>
                                            <p:strVal val="ppt_x"/>
                                          </p:val>
                                        </p:tav>
                                        <p:tav tm="100000">
                                          <p:val>
                                            <p:strVal val="ppt_x"/>
                                          </p:val>
                                        </p:tav>
                                      </p:tavLst>
                                    </p:anim>
                                    <p:anim calcmode="lin" valueType="num">
                                      <p:cBhvr additive="base">
                                        <p:cTn id="72" dur="500"/>
                                        <p:tgtEl>
                                          <p:spTgt spid="20"/>
                                        </p:tgtEl>
                                        <p:attrNameLst>
                                          <p:attrName>ppt_y</p:attrName>
                                        </p:attrNameLst>
                                      </p:cBhvr>
                                      <p:tavLst>
                                        <p:tav tm="0">
                                          <p:val>
                                            <p:strVal val="ppt_y"/>
                                          </p:val>
                                        </p:tav>
                                        <p:tav tm="100000">
                                          <p:val>
                                            <p:strVal val="1+ppt_h/2"/>
                                          </p:val>
                                        </p:tav>
                                      </p:tavLst>
                                    </p:anim>
                                    <p:set>
                                      <p:cBhvr>
                                        <p:cTn id="73" dur="1" fill="hold">
                                          <p:stCondLst>
                                            <p:cond delay="499"/>
                                          </p:stCondLst>
                                        </p:cTn>
                                        <p:tgtEl>
                                          <p:spTgt spid="20"/>
                                        </p:tgtEl>
                                        <p:attrNameLst>
                                          <p:attrName>style.visibility</p:attrName>
                                        </p:attrNameLst>
                                      </p:cBhvr>
                                      <p:to>
                                        <p:strVal val="hidden"/>
                                      </p:to>
                                    </p:set>
                                  </p:childTnLst>
                                </p:cTn>
                              </p:par>
                              <p:par>
                                <p:cTn id="74" presetID="2" presetClass="exit" presetSubtype="4" fill="hold" nodeType="withEffect">
                                  <p:stCondLst>
                                    <p:cond delay="0"/>
                                  </p:stCondLst>
                                  <p:childTnLst>
                                    <p:anim calcmode="lin" valueType="num">
                                      <p:cBhvr additive="base">
                                        <p:cTn id="75" dur="500"/>
                                        <p:tgtEl>
                                          <p:spTgt spid="15"/>
                                        </p:tgtEl>
                                        <p:attrNameLst>
                                          <p:attrName>ppt_x</p:attrName>
                                        </p:attrNameLst>
                                      </p:cBhvr>
                                      <p:tavLst>
                                        <p:tav tm="0">
                                          <p:val>
                                            <p:strVal val="ppt_x"/>
                                          </p:val>
                                        </p:tav>
                                        <p:tav tm="100000">
                                          <p:val>
                                            <p:strVal val="ppt_x"/>
                                          </p:val>
                                        </p:tav>
                                      </p:tavLst>
                                    </p:anim>
                                    <p:anim calcmode="lin" valueType="num">
                                      <p:cBhvr additive="base">
                                        <p:cTn id="76" dur="500"/>
                                        <p:tgtEl>
                                          <p:spTgt spid="15"/>
                                        </p:tgtEl>
                                        <p:attrNameLst>
                                          <p:attrName>ppt_y</p:attrName>
                                        </p:attrNameLst>
                                      </p:cBhvr>
                                      <p:tavLst>
                                        <p:tav tm="0">
                                          <p:val>
                                            <p:strVal val="ppt_y"/>
                                          </p:val>
                                        </p:tav>
                                        <p:tav tm="100000">
                                          <p:val>
                                            <p:strVal val="1+ppt_h/2"/>
                                          </p:val>
                                        </p:tav>
                                      </p:tavLst>
                                    </p:anim>
                                    <p:set>
                                      <p:cBhvr>
                                        <p:cTn id="77" dur="1" fill="hold">
                                          <p:stCondLst>
                                            <p:cond delay="499"/>
                                          </p:stCondLst>
                                        </p:cTn>
                                        <p:tgtEl>
                                          <p:spTgt spid="15"/>
                                        </p:tgtEl>
                                        <p:attrNameLst>
                                          <p:attrName>style.visibility</p:attrName>
                                        </p:attrNameLst>
                                      </p:cBhvr>
                                      <p:to>
                                        <p:strVal val="hidden"/>
                                      </p:to>
                                    </p:set>
                                  </p:childTnLst>
                                </p:cTn>
                              </p:par>
                              <p:par>
                                <p:cTn id="78" presetID="2" presetClass="exit" presetSubtype="4" fill="hold" nodeType="withEffect">
                                  <p:stCondLst>
                                    <p:cond delay="0"/>
                                  </p:stCondLst>
                                  <p:childTnLst>
                                    <p:anim calcmode="lin" valueType="num">
                                      <p:cBhvr additive="base">
                                        <p:cTn id="79" dur="500"/>
                                        <p:tgtEl>
                                          <p:spTgt spid="13"/>
                                        </p:tgtEl>
                                        <p:attrNameLst>
                                          <p:attrName>ppt_x</p:attrName>
                                        </p:attrNameLst>
                                      </p:cBhvr>
                                      <p:tavLst>
                                        <p:tav tm="0">
                                          <p:val>
                                            <p:strVal val="ppt_x"/>
                                          </p:val>
                                        </p:tav>
                                        <p:tav tm="100000">
                                          <p:val>
                                            <p:strVal val="ppt_x"/>
                                          </p:val>
                                        </p:tav>
                                      </p:tavLst>
                                    </p:anim>
                                    <p:anim calcmode="lin" valueType="num">
                                      <p:cBhvr additive="base">
                                        <p:cTn id="80" dur="500"/>
                                        <p:tgtEl>
                                          <p:spTgt spid="13"/>
                                        </p:tgtEl>
                                        <p:attrNameLst>
                                          <p:attrName>ppt_y</p:attrName>
                                        </p:attrNameLst>
                                      </p:cBhvr>
                                      <p:tavLst>
                                        <p:tav tm="0">
                                          <p:val>
                                            <p:strVal val="ppt_y"/>
                                          </p:val>
                                        </p:tav>
                                        <p:tav tm="100000">
                                          <p:val>
                                            <p:strVal val="1+ppt_h/2"/>
                                          </p:val>
                                        </p:tav>
                                      </p:tavLst>
                                    </p:anim>
                                    <p:set>
                                      <p:cBhvr>
                                        <p:cTn id="81" dur="1" fill="hold">
                                          <p:stCondLst>
                                            <p:cond delay="499"/>
                                          </p:stCondLst>
                                        </p:cTn>
                                        <p:tgtEl>
                                          <p:spTgt spid="13"/>
                                        </p:tgtEl>
                                        <p:attrNameLst>
                                          <p:attrName>style.visibility</p:attrName>
                                        </p:attrNameLst>
                                      </p:cBhvr>
                                      <p:to>
                                        <p:strVal val="hidden"/>
                                      </p:to>
                                    </p:set>
                                  </p:childTnLst>
                                </p:cTn>
                              </p:par>
                            </p:childTnLst>
                          </p:cTn>
                        </p:par>
                      </p:childTnLst>
                    </p:cTn>
                  </p:par>
                  <p:par>
                    <p:cTn id="82" fill="hold">
                      <p:stCondLst>
                        <p:cond delay="indefinite"/>
                      </p:stCondLst>
                      <p:childTnLst>
                        <p:par>
                          <p:cTn id="83" fill="hold">
                            <p:stCondLst>
                              <p:cond delay="0"/>
                            </p:stCondLst>
                            <p:childTnLst>
                              <p:par>
                                <p:cTn id="84" presetID="10" presetClass="entr" presetSubtype="0" fill="hold" grpId="0" nodeType="clickEffect">
                                  <p:stCondLst>
                                    <p:cond delay="0"/>
                                  </p:stCondLst>
                                  <p:childTnLst>
                                    <p:set>
                                      <p:cBhvr>
                                        <p:cTn id="85" dur="1" fill="hold">
                                          <p:stCondLst>
                                            <p:cond delay="0"/>
                                          </p:stCondLst>
                                        </p:cTn>
                                        <p:tgtEl>
                                          <p:spTgt spid="8"/>
                                        </p:tgtEl>
                                        <p:attrNameLst>
                                          <p:attrName>style.visibility</p:attrName>
                                        </p:attrNameLst>
                                      </p:cBhvr>
                                      <p:to>
                                        <p:strVal val="visible"/>
                                      </p:to>
                                    </p:set>
                                    <p:animEffect transition="in" filter="fade">
                                      <p:cBhvr>
                                        <p:cTn id="86" dur="500"/>
                                        <p:tgtEl>
                                          <p:spTgt spid="8"/>
                                        </p:tgtEl>
                                      </p:cBhvr>
                                    </p:animEffect>
                                  </p:childTnLst>
                                </p:cTn>
                              </p:par>
                            </p:childTnLst>
                          </p:cTn>
                        </p:par>
                      </p:childTnLst>
                    </p:cTn>
                  </p:par>
                  <p:par>
                    <p:cTn id="87" fill="hold">
                      <p:stCondLst>
                        <p:cond delay="indefinite"/>
                      </p:stCondLst>
                      <p:childTnLst>
                        <p:par>
                          <p:cTn id="88" fill="hold">
                            <p:stCondLst>
                              <p:cond delay="0"/>
                            </p:stCondLst>
                            <p:childTnLst>
                              <p:par>
                                <p:cTn id="89" presetID="21" presetClass="entr" presetSubtype="1" fill="hold" nodeType="clickEffect">
                                  <p:stCondLst>
                                    <p:cond delay="0"/>
                                  </p:stCondLst>
                                  <p:childTnLst>
                                    <p:set>
                                      <p:cBhvr>
                                        <p:cTn id="90" dur="1" fill="hold">
                                          <p:stCondLst>
                                            <p:cond delay="0"/>
                                          </p:stCondLst>
                                        </p:cTn>
                                        <p:tgtEl>
                                          <p:spTgt spid="9"/>
                                        </p:tgtEl>
                                        <p:attrNameLst>
                                          <p:attrName>style.visibility</p:attrName>
                                        </p:attrNameLst>
                                      </p:cBhvr>
                                      <p:to>
                                        <p:strVal val="visible"/>
                                      </p:to>
                                    </p:set>
                                    <p:animEffect transition="in" filter="wheel(1)">
                                      <p:cBhvr>
                                        <p:cTn id="91" dur="2000"/>
                                        <p:tgtEl>
                                          <p:spTgt spid="9"/>
                                        </p:tgtEl>
                                      </p:cBhvr>
                                    </p:animEffect>
                                  </p:childTnLst>
                                </p:cTn>
                              </p:par>
                            </p:childTnLst>
                          </p:cTn>
                        </p:par>
                      </p:childTnLst>
                    </p:cTn>
                  </p:par>
                  <p:par>
                    <p:cTn id="92" fill="hold">
                      <p:stCondLst>
                        <p:cond delay="indefinite"/>
                      </p:stCondLst>
                      <p:childTnLst>
                        <p:par>
                          <p:cTn id="93" fill="hold">
                            <p:stCondLst>
                              <p:cond delay="0"/>
                            </p:stCondLst>
                            <p:childTnLst>
                              <p:par>
                                <p:cTn id="94" presetID="2" presetClass="exit" presetSubtype="4" fill="hold" nodeType="clickEffect">
                                  <p:stCondLst>
                                    <p:cond delay="0"/>
                                  </p:stCondLst>
                                  <p:childTnLst>
                                    <p:anim calcmode="lin" valueType="num">
                                      <p:cBhvr additive="base">
                                        <p:cTn id="95" dur="500"/>
                                        <p:tgtEl>
                                          <p:spTgt spid="9"/>
                                        </p:tgtEl>
                                        <p:attrNameLst>
                                          <p:attrName>ppt_x</p:attrName>
                                        </p:attrNameLst>
                                      </p:cBhvr>
                                      <p:tavLst>
                                        <p:tav tm="0">
                                          <p:val>
                                            <p:strVal val="ppt_x"/>
                                          </p:val>
                                        </p:tav>
                                        <p:tav tm="100000">
                                          <p:val>
                                            <p:strVal val="ppt_x"/>
                                          </p:val>
                                        </p:tav>
                                      </p:tavLst>
                                    </p:anim>
                                    <p:anim calcmode="lin" valueType="num">
                                      <p:cBhvr additive="base">
                                        <p:cTn id="96" dur="500"/>
                                        <p:tgtEl>
                                          <p:spTgt spid="9"/>
                                        </p:tgtEl>
                                        <p:attrNameLst>
                                          <p:attrName>ppt_y</p:attrName>
                                        </p:attrNameLst>
                                      </p:cBhvr>
                                      <p:tavLst>
                                        <p:tav tm="0">
                                          <p:val>
                                            <p:strVal val="ppt_y"/>
                                          </p:val>
                                        </p:tav>
                                        <p:tav tm="100000">
                                          <p:val>
                                            <p:strVal val="1+ppt_h/2"/>
                                          </p:val>
                                        </p:tav>
                                      </p:tavLst>
                                    </p:anim>
                                    <p:set>
                                      <p:cBhvr>
                                        <p:cTn id="97" dur="1" fill="hold">
                                          <p:stCondLst>
                                            <p:cond delay="4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6" grpId="0"/>
      <p:bldP spid="7" grpId="0"/>
      <p:bldP spid="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28600" y="253425"/>
            <a:ext cx="7943200" cy="584775"/>
          </a:xfrm>
          <a:prstGeom prst="rect">
            <a:avLst/>
          </a:prstGeom>
        </p:spPr>
        <p:txBody>
          <a:bodyPr wrap="none">
            <a:spAutoFit/>
          </a:bodyPr>
          <a:lstStyle/>
          <a:p>
            <a:pPr marL="571500" lvl="0" indent="-571500" algn="just" fontAlgn="base">
              <a:buFont typeface="+mj-lt"/>
              <a:buAutoNum type="romanUcPeriod" startAt="3"/>
            </a:pPr>
            <a:r>
              <a:rPr lang="en-US" sz="3200" b="1" cap="all" dirty="0" smtClean="0">
                <a:solidFill>
                  <a:srgbClr val="FF0000"/>
                </a:solidFill>
                <a:effectLst>
                  <a:glow>
                    <a:srgbClr val="000000"/>
                  </a:glow>
                  <a:outerShdw sx="0" sy="0">
                    <a:srgbClr val="000000"/>
                  </a:outerShdw>
                  <a:reflection stA="0" endPos="0" fadeDir="0" sx="0" sy="0"/>
                </a:effectLst>
              </a:rPr>
              <a:t>CÁC DẠNG HỎNG VÀ CHỈ TIÊU TÍNH</a:t>
            </a:r>
            <a:endParaRPr lang="en-US" sz="3200" b="1" cap="all" dirty="0">
              <a:solidFill>
                <a:srgbClr val="FF0000"/>
              </a:solidFill>
              <a:effectLst>
                <a:glow>
                  <a:srgbClr val="000000"/>
                </a:glow>
                <a:outerShdw sx="0" sy="0">
                  <a:srgbClr val="000000"/>
                </a:outerShdw>
                <a:reflection stA="0" endPos="0" fadeDir="0" sx="0" sy="0"/>
              </a:effectLst>
            </a:endParaRPr>
          </a:p>
        </p:txBody>
      </p:sp>
      <p:sp>
        <p:nvSpPr>
          <p:cNvPr id="12" name="TextBox 11"/>
          <p:cNvSpPr txBox="1"/>
          <p:nvPr/>
        </p:nvSpPr>
        <p:spPr>
          <a:xfrm>
            <a:off x="457200" y="990600"/>
            <a:ext cx="6336704" cy="523220"/>
          </a:xfrm>
          <a:prstGeom prst="rect">
            <a:avLst/>
          </a:prstGeom>
          <a:noFill/>
        </p:spPr>
        <p:txBody>
          <a:bodyPr wrap="square" rtlCol="0">
            <a:spAutoFit/>
          </a:bodyPr>
          <a:lstStyle/>
          <a:p>
            <a:pPr marL="514350" lvl="0" indent="-514350" algn="just">
              <a:buFont typeface="+mj-lt"/>
              <a:buAutoNum type="arabicPeriod" startAt="2"/>
            </a:pPr>
            <a:r>
              <a:rPr lang="en-US" sz="2800" b="1" dirty="0" err="1" smtClean="0">
                <a:solidFill>
                  <a:srgbClr val="0000FF"/>
                </a:solidFill>
                <a:effectLst>
                  <a:glow>
                    <a:srgbClr val="000000"/>
                  </a:glow>
                  <a:outerShdw sx="0" sy="0">
                    <a:srgbClr val="000000"/>
                  </a:outerShdw>
                  <a:reflection stA="0" endPos="0" fadeDir="0" sx="0" sy="0"/>
                </a:effectLst>
              </a:rPr>
              <a:t>Chỉ</a:t>
            </a:r>
            <a:r>
              <a:rPr lang="en-US" sz="2800" b="1" dirty="0" smtClean="0">
                <a:solidFill>
                  <a:srgbClr val="0000FF"/>
                </a:solidFill>
                <a:effectLst>
                  <a:glow>
                    <a:srgbClr val="000000"/>
                  </a:glow>
                  <a:outerShdw sx="0" sy="0">
                    <a:srgbClr val="000000"/>
                  </a:outerShdw>
                  <a:reflection stA="0" endPos="0" fadeDir="0" sx="0" sy="0"/>
                </a:effectLst>
              </a:rPr>
              <a:t> </a:t>
            </a:r>
            <a:r>
              <a:rPr lang="en-US" sz="2800" b="1" dirty="0" err="1" smtClean="0">
                <a:solidFill>
                  <a:srgbClr val="0000FF"/>
                </a:solidFill>
                <a:effectLst>
                  <a:glow>
                    <a:srgbClr val="000000"/>
                  </a:glow>
                  <a:outerShdw sx="0" sy="0">
                    <a:srgbClr val="000000"/>
                  </a:outerShdw>
                  <a:reflection stA="0" endPos="0" fadeDir="0" sx="0" sy="0"/>
                </a:effectLst>
              </a:rPr>
              <a:t>tiêu</a:t>
            </a:r>
            <a:r>
              <a:rPr lang="en-US" sz="2800" b="1" dirty="0" smtClean="0">
                <a:solidFill>
                  <a:srgbClr val="0000FF"/>
                </a:solidFill>
                <a:effectLst>
                  <a:glow>
                    <a:srgbClr val="000000"/>
                  </a:glow>
                  <a:outerShdw sx="0" sy="0">
                    <a:srgbClr val="000000"/>
                  </a:outerShdw>
                  <a:reflection stA="0" endPos="0" fadeDir="0" sx="0" sy="0"/>
                </a:effectLst>
              </a:rPr>
              <a:t> </a:t>
            </a:r>
            <a:r>
              <a:rPr lang="en-US" sz="2800" b="1" dirty="0" err="1" smtClean="0">
                <a:solidFill>
                  <a:srgbClr val="0000FF"/>
                </a:solidFill>
                <a:effectLst>
                  <a:glow>
                    <a:srgbClr val="000000"/>
                  </a:glow>
                  <a:outerShdw sx="0" sy="0">
                    <a:srgbClr val="000000"/>
                  </a:outerShdw>
                  <a:reflection stA="0" endPos="0" fadeDir="0" sx="0" sy="0"/>
                </a:effectLst>
              </a:rPr>
              <a:t>tính</a:t>
            </a:r>
            <a:endParaRPr lang="en-US" sz="2800" b="1" dirty="0">
              <a:solidFill>
                <a:srgbClr val="0000FF"/>
              </a:solidFill>
              <a:effectLst>
                <a:glow>
                  <a:srgbClr val="000000"/>
                </a:glow>
                <a:outerShdw sx="0" sy="0">
                  <a:srgbClr val="000000"/>
                </a:outerShdw>
                <a:reflection stA="0" endPos="0" fadeDir="0" sx="0" sy="0"/>
              </a:effectLst>
            </a:endParaRPr>
          </a:p>
        </p:txBody>
      </p:sp>
      <p:sp>
        <p:nvSpPr>
          <p:cNvPr id="6" name="Rectangle 5"/>
          <p:cNvSpPr/>
          <p:nvPr/>
        </p:nvSpPr>
        <p:spPr>
          <a:xfrm>
            <a:off x="910208" y="1600200"/>
            <a:ext cx="6984776" cy="430887"/>
          </a:xfrm>
          <a:prstGeom prst="rect">
            <a:avLst/>
          </a:prstGeom>
        </p:spPr>
        <p:txBody>
          <a:bodyPr wrap="square">
            <a:spAutoFit/>
          </a:bodyPr>
          <a:lstStyle/>
          <a:p>
            <a:pPr marL="342900" indent="-342900" algn="just">
              <a:buClr>
                <a:srgbClr val="FF0000"/>
              </a:buClr>
              <a:buFont typeface="Wingdings" pitchFamily="2" charset="2"/>
              <a:buChar char="Ø"/>
            </a:pPr>
            <a:r>
              <a:rPr lang="en-US" sz="2200" dirty="0" err="1"/>
              <a:t>Đối</a:t>
            </a:r>
            <a:r>
              <a:rPr lang="en-US" sz="2200" dirty="0"/>
              <a:t> </a:t>
            </a:r>
            <a:r>
              <a:rPr lang="en-US" sz="2200" dirty="0" err="1"/>
              <a:t>với</a:t>
            </a:r>
            <a:r>
              <a:rPr lang="en-US" sz="2200" dirty="0"/>
              <a:t> </a:t>
            </a:r>
            <a:r>
              <a:rPr lang="en-US" sz="2200" dirty="0" err="1"/>
              <a:t>trục</a:t>
            </a:r>
            <a:r>
              <a:rPr lang="en-US" sz="2200" dirty="0"/>
              <a:t> </a:t>
            </a:r>
            <a:r>
              <a:rPr lang="en-US" sz="2200" dirty="0" err="1"/>
              <a:t>không</a:t>
            </a:r>
            <a:r>
              <a:rPr lang="en-US" sz="2200" dirty="0"/>
              <a:t> quay </a:t>
            </a:r>
            <a:r>
              <a:rPr lang="en-US" sz="2200" dirty="0" err="1"/>
              <a:t>và</a:t>
            </a:r>
            <a:r>
              <a:rPr lang="en-US" sz="2200" dirty="0"/>
              <a:t> </a:t>
            </a:r>
            <a:r>
              <a:rPr lang="en-US" sz="2200" dirty="0" err="1"/>
              <a:t>ứng</a:t>
            </a:r>
            <a:r>
              <a:rPr lang="en-US" sz="2200" dirty="0"/>
              <a:t> </a:t>
            </a:r>
            <a:r>
              <a:rPr lang="en-US" sz="2200" dirty="0" err="1"/>
              <a:t>suất</a:t>
            </a:r>
            <a:r>
              <a:rPr lang="en-US" sz="2200" dirty="0"/>
              <a:t> </a:t>
            </a:r>
            <a:r>
              <a:rPr lang="en-US" sz="2200" dirty="0" err="1"/>
              <a:t>không</a:t>
            </a:r>
            <a:r>
              <a:rPr lang="en-US" sz="2200" dirty="0"/>
              <a:t> </a:t>
            </a:r>
            <a:r>
              <a:rPr lang="en-US" sz="2200" dirty="0" err="1"/>
              <a:t>đổi</a:t>
            </a:r>
            <a:endParaRPr lang="en-US" sz="2200" dirty="0"/>
          </a:p>
        </p:txBody>
      </p:sp>
      <p:sp>
        <p:nvSpPr>
          <p:cNvPr id="7" name="Rectangle 6"/>
          <p:cNvSpPr/>
          <p:nvPr/>
        </p:nvSpPr>
        <p:spPr>
          <a:xfrm>
            <a:off x="5107632" y="2209800"/>
            <a:ext cx="2949846" cy="430887"/>
          </a:xfrm>
          <a:prstGeom prst="rect">
            <a:avLst/>
          </a:prstGeom>
        </p:spPr>
        <p:txBody>
          <a:bodyPr wrap="none">
            <a:spAutoFit/>
          </a:bodyPr>
          <a:lstStyle/>
          <a:p>
            <a:pPr algn="just"/>
            <a:r>
              <a:rPr lang="en-US" sz="2200" dirty="0" err="1" smtClean="0">
                <a:solidFill>
                  <a:srgbClr val="FF0000"/>
                </a:solidFill>
              </a:rPr>
              <a:t>Tính</a:t>
            </a:r>
            <a:r>
              <a:rPr lang="en-US" sz="2200" dirty="0" smtClean="0">
                <a:solidFill>
                  <a:srgbClr val="FF0000"/>
                </a:solidFill>
              </a:rPr>
              <a:t> </a:t>
            </a:r>
            <a:r>
              <a:rPr lang="en-US" sz="2200" dirty="0" err="1" smtClean="0">
                <a:solidFill>
                  <a:srgbClr val="FF0000"/>
                </a:solidFill>
              </a:rPr>
              <a:t>theo</a:t>
            </a:r>
            <a:r>
              <a:rPr lang="en-US" sz="2200" dirty="0" smtClean="0">
                <a:solidFill>
                  <a:srgbClr val="FF0000"/>
                </a:solidFill>
              </a:rPr>
              <a:t> </a:t>
            </a:r>
            <a:r>
              <a:rPr lang="en-US" sz="2200" dirty="0" err="1">
                <a:solidFill>
                  <a:srgbClr val="FF0000"/>
                </a:solidFill>
              </a:rPr>
              <a:t>độ</a:t>
            </a:r>
            <a:r>
              <a:rPr lang="en-US" sz="2200" dirty="0">
                <a:solidFill>
                  <a:srgbClr val="FF0000"/>
                </a:solidFill>
              </a:rPr>
              <a:t> </a:t>
            </a:r>
            <a:r>
              <a:rPr lang="en-US" sz="2200" dirty="0" err="1">
                <a:solidFill>
                  <a:srgbClr val="FF0000"/>
                </a:solidFill>
              </a:rPr>
              <a:t>bền</a:t>
            </a:r>
            <a:r>
              <a:rPr lang="en-US" sz="2200" dirty="0">
                <a:solidFill>
                  <a:srgbClr val="FF0000"/>
                </a:solidFill>
              </a:rPr>
              <a:t> </a:t>
            </a:r>
            <a:r>
              <a:rPr lang="en-US" sz="2200" dirty="0" err="1" smtClean="0">
                <a:solidFill>
                  <a:srgbClr val="FF0000"/>
                </a:solidFill>
              </a:rPr>
              <a:t>tĩnh</a:t>
            </a:r>
            <a:r>
              <a:rPr lang="en-US" sz="2200" dirty="0" smtClean="0">
                <a:solidFill>
                  <a:srgbClr val="FF0000"/>
                </a:solidFill>
              </a:rPr>
              <a:t>.</a:t>
            </a:r>
            <a:endParaRPr lang="en-US" sz="2200" dirty="0">
              <a:solidFill>
                <a:srgbClr val="FF0000"/>
              </a:solidFill>
            </a:endParaRPr>
          </a:p>
        </p:txBody>
      </p:sp>
      <p:sp>
        <p:nvSpPr>
          <p:cNvPr id="8" name="Rectangle 7"/>
          <p:cNvSpPr/>
          <p:nvPr/>
        </p:nvSpPr>
        <p:spPr>
          <a:xfrm>
            <a:off x="838200" y="2819400"/>
            <a:ext cx="3525324" cy="430887"/>
          </a:xfrm>
          <a:prstGeom prst="rect">
            <a:avLst/>
          </a:prstGeom>
        </p:spPr>
        <p:txBody>
          <a:bodyPr wrap="none">
            <a:spAutoFit/>
          </a:bodyPr>
          <a:lstStyle/>
          <a:p>
            <a:pPr marL="342900" indent="-342900" algn="just">
              <a:buClr>
                <a:srgbClr val="FF0000"/>
              </a:buClr>
              <a:buFont typeface="Wingdings" pitchFamily="2" charset="2"/>
              <a:buChar char="Ø"/>
            </a:pPr>
            <a:r>
              <a:rPr lang="en-US" sz="2200" dirty="0" err="1"/>
              <a:t>Đối</a:t>
            </a:r>
            <a:r>
              <a:rPr lang="en-US" sz="2200" dirty="0"/>
              <a:t> </a:t>
            </a:r>
            <a:r>
              <a:rPr lang="en-US" sz="2200" dirty="0" err="1"/>
              <a:t>với</a:t>
            </a:r>
            <a:r>
              <a:rPr lang="en-US" sz="2200" dirty="0"/>
              <a:t> </a:t>
            </a:r>
            <a:r>
              <a:rPr lang="en-US" sz="2200" dirty="0" err="1" smtClean="0"/>
              <a:t>trục</a:t>
            </a:r>
            <a:r>
              <a:rPr lang="en-US" sz="2200" dirty="0" smtClean="0"/>
              <a:t> </a:t>
            </a:r>
            <a:r>
              <a:rPr lang="en-US" sz="2200" dirty="0"/>
              <a:t>quay </a:t>
            </a:r>
            <a:r>
              <a:rPr lang="en-US" sz="2200" dirty="0" err="1"/>
              <a:t>nhanh</a:t>
            </a:r>
            <a:endParaRPr lang="en-US" sz="2200" dirty="0"/>
          </a:p>
        </p:txBody>
      </p:sp>
      <p:sp>
        <p:nvSpPr>
          <p:cNvPr id="9" name="Rectangle 8"/>
          <p:cNvSpPr/>
          <p:nvPr/>
        </p:nvSpPr>
        <p:spPr>
          <a:xfrm>
            <a:off x="5179640" y="3429000"/>
            <a:ext cx="2933816" cy="430887"/>
          </a:xfrm>
          <a:prstGeom prst="rect">
            <a:avLst/>
          </a:prstGeom>
        </p:spPr>
        <p:txBody>
          <a:bodyPr wrap="none">
            <a:spAutoFit/>
          </a:bodyPr>
          <a:lstStyle/>
          <a:p>
            <a:pPr algn="just"/>
            <a:r>
              <a:rPr lang="en-US" sz="2200" dirty="0" err="1" smtClean="0">
                <a:solidFill>
                  <a:srgbClr val="FF0000"/>
                </a:solidFill>
              </a:rPr>
              <a:t>Tính</a:t>
            </a:r>
            <a:r>
              <a:rPr lang="en-US" sz="2200" dirty="0" smtClean="0">
                <a:solidFill>
                  <a:srgbClr val="FF0000"/>
                </a:solidFill>
              </a:rPr>
              <a:t> </a:t>
            </a:r>
            <a:r>
              <a:rPr lang="en-US" sz="2200" dirty="0" err="1" smtClean="0">
                <a:solidFill>
                  <a:srgbClr val="FF0000"/>
                </a:solidFill>
              </a:rPr>
              <a:t>theo</a:t>
            </a:r>
            <a:r>
              <a:rPr lang="en-US" sz="2200" dirty="0" smtClean="0">
                <a:solidFill>
                  <a:srgbClr val="FF0000"/>
                </a:solidFill>
              </a:rPr>
              <a:t> </a:t>
            </a:r>
            <a:r>
              <a:rPr lang="en-US" sz="2200" dirty="0" err="1">
                <a:solidFill>
                  <a:srgbClr val="FF0000"/>
                </a:solidFill>
              </a:rPr>
              <a:t>độ</a:t>
            </a:r>
            <a:r>
              <a:rPr lang="en-US" sz="2200" dirty="0">
                <a:solidFill>
                  <a:srgbClr val="FF0000"/>
                </a:solidFill>
              </a:rPr>
              <a:t> </a:t>
            </a:r>
            <a:r>
              <a:rPr lang="en-US" sz="2200" dirty="0" err="1">
                <a:solidFill>
                  <a:srgbClr val="FF0000"/>
                </a:solidFill>
              </a:rPr>
              <a:t>bền</a:t>
            </a:r>
            <a:r>
              <a:rPr lang="en-US" sz="2200" dirty="0">
                <a:solidFill>
                  <a:srgbClr val="FF0000"/>
                </a:solidFill>
              </a:rPr>
              <a:t> </a:t>
            </a:r>
            <a:r>
              <a:rPr lang="en-US" sz="2200" dirty="0" err="1" smtClean="0">
                <a:solidFill>
                  <a:srgbClr val="FF0000"/>
                </a:solidFill>
              </a:rPr>
              <a:t>mỏi</a:t>
            </a:r>
            <a:r>
              <a:rPr lang="en-US" sz="2200" dirty="0" smtClean="0">
                <a:solidFill>
                  <a:srgbClr val="FF0000"/>
                </a:solidFill>
              </a:rPr>
              <a:t>.</a:t>
            </a:r>
            <a:endParaRPr lang="en-US" sz="2200" dirty="0">
              <a:solidFill>
                <a:srgbClr val="FF0000"/>
              </a:solidFill>
            </a:endParaRPr>
          </a:p>
        </p:txBody>
      </p:sp>
      <p:sp>
        <p:nvSpPr>
          <p:cNvPr id="10" name="Rectangle 9"/>
          <p:cNvSpPr/>
          <p:nvPr/>
        </p:nvSpPr>
        <p:spPr>
          <a:xfrm>
            <a:off x="863837" y="3962400"/>
            <a:ext cx="3430747" cy="430887"/>
          </a:xfrm>
          <a:prstGeom prst="rect">
            <a:avLst/>
          </a:prstGeom>
        </p:spPr>
        <p:txBody>
          <a:bodyPr wrap="none">
            <a:spAutoFit/>
          </a:bodyPr>
          <a:lstStyle/>
          <a:p>
            <a:pPr marL="342900" indent="-342900" algn="just">
              <a:buClr>
                <a:srgbClr val="FF0000"/>
              </a:buClr>
              <a:buFont typeface="Wingdings" pitchFamily="2" charset="2"/>
              <a:buChar char="Ø"/>
            </a:pPr>
            <a:r>
              <a:rPr lang="en-US" sz="2200" dirty="0" err="1"/>
              <a:t>Đối</a:t>
            </a:r>
            <a:r>
              <a:rPr lang="en-US" sz="2200" dirty="0"/>
              <a:t> </a:t>
            </a:r>
            <a:r>
              <a:rPr lang="en-US" sz="2200" dirty="0" err="1"/>
              <a:t>với</a:t>
            </a:r>
            <a:r>
              <a:rPr lang="en-US" sz="2200" dirty="0"/>
              <a:t> </a:t>
            </a:r>
            <a:r>
              <a:rPr lang="en-US" sz="2200" dirty="0" err="1"/>
              <a:t>trục</a:t>
            </a:r>
            <a:r>
              <a:rPr lang="en-US" sz="2200" dirty="0"/>
              <a:t> quay </a:t>
            </a:r>
            <a:r>
              <a:rPr lang="en-US" sz="2200" dirty="0" err="1"/>
              <a:t>chậm</a:t>
            </a:r>
            <a:endParaRPr lang="en-US" sz="2200" dirty="0"/>
          </a:p>
        </p:txBody>
      </p:sp>
      <p:sp>
        <p:nvSpPr>
          <p:cNvPr id="11" name="Rectangle 10"/>
          <p:cNvSpPr/>
          <p:nvPr/>
        </p:nvSpPr>
        <p:spPr>
          <a:xfrm>
            <a:off x="3772084" y="4648200"/>
            <a:ext cx="4881465" cy="430887"/>
          </a:xfrm>
          <a:prstGeom prst="rect">
            <a:avLst/>
          </a:prstGeom>
        </p:spPr>
        <p:txBody>
          <a:bodyPr wrap="none">
            <a:spAutoFit/>
          </a:bodyPr>
          <a:lstStyle/>
          <a:p>
            <a:pPr algn="just"/>
            <a:r>
              <a:rPr lang="en-US" sz="2200" dirty="0" err="1" smtClean="0">
                <a:solidFill>
                  <a:srgbClr val="FF0000"/>
                </a:solidFill>
              </a:rPr>
              <a:t>Tính</a:t>
            </a:r>
            <a:r>
              <a:rPr lang="en-US" sz="2200" dirty="0" smtClean="0">
                <a:solidFill>
                  <a:srgbClr val="FF0000"/>
                </a:solidFill>
              </a:rPr>
              <a:t> </a:t>
            </a:r>
            <a:r>
              <a:rPr lang="en-US" sz="2200" dirty="0" err="1" smtClean="0">
                <a:solidFill>
                  <a:srgbClr val="FF0000"/>
                </a:solidFill>
              </a:rPr>
              <a:t>theo</a:t>
            </a:r>
            <a:r>
              <a:rPr lang="en-US" sz="2200" dirty="0" smtClean="0">
                <a:solidFill>
                  <a:srgbClr val="FF0000"/>
                </a:solidFill>
              </a:rPr>
              <a:t> </a:t>
            </a:r>
            <a:r>
              <a:rPr lang="en-US" sz="2200" dirty="0" err="1">
                <a:solidFill>
                  <a:srgbClr val="FF0000"/>
                </a:solidFill>
              </a:rPr>
              <a:t>độ</a:t>
            </a:r>
            <a:r>
              <a:rPr lang="en-US" sz="2200" dirty="0">
                <a:solidFill>
                  <a:srgbClr val="FF0000"/>
                </a:solidFill>
              </a:rPr>
              <a:t> </a:t>
            </a:r>
            <a:r>
              <a:rPr lang="en-US" sz="2200" dirty="0" err="1">
                <a:solidFill>
                  <a:srgbClr val="FF0000"/>
                </a:solidFill>
              </a:rPr>
              <a:t>bền</a:t>
            </a:r>
            <a:r>
              <a:rPr lang="en-US" sz="2200" dirty="0">
                <a:solidFill>
                  <a:srgbClr val="FF0000"/>
                </a:solidFill>
              </a:rPr>
              <a:t> </a:t>
            </a:r>
            <a:r>
              <a:rPr lang="en-US" sz="2200" dirty="0" err="1">
                <a:solidFill>
                  <a:srgbClr val="FF0000"/>
                </a:solidFill>
              </a:rPr>
              <a:t>mỏi</a:t>
            </a:r>
            <a:r>
              <a:rPr lang="en-US" sz="2200" dirty="0">
                <a:solidFill>
                  <a:srgbClr val="FF0000"/>
                </a:solidFill>
              </a:rPr>
              <a:t> </a:t>
            </a:r>
            <a:r>
              <a:rPr lang="en-US" sz="2200" dirty="0" err="1">
                <a:solidFill>
                  <a:srgbClr val="FF0000"/>
                </a:solidFill>
              </a:rPr>
              <a:t>và</a:t>
            </a:r>
            <a:r>
              <a:rPr lang="en-US" sz="2200" dirty="0">
                <a:solidFill>
                  <a:srgbClr val="FF0000"/>
                </a:solidFill>
              </a:rPr>
              <a:t> </a:t>
            </a:r>
            <a:r>
              <a:rPr lang="en-US" sz="2200" dirty="0" err="1">
                <a:solidFill>
                  <a:srgbClr val="FF0000"/>
                </a:solidFill>
              </a:rPr>
              <a:t>độ</a:t>
            </a:r>
            <a:r>
              <a:rPr lang="en-US" sz="2200" dirty="0">
                <a:solidFill>
                  <a:srgbClr val="FF0000"/>
                </a:solidFill>
              </a:rPr>
              <a:t> </a:t>
            </a:r>
            <a:r>
              <a:rPr lang="en-US" sz="2200" dirty="0" err="1">
                <a:solidFill>
                  <a:srgbClr val="FF0000"/>
                </a:solidFill>
              </a:rPr>
              <a:t>bền</a:t>
            </a:r>
            <a:r>
              <a:rPr lang="en-US" sz="2200" dirty="0">
                <a:solidFill>
                  <a:srgbClr val="FF0000"/>
                </a:solidFill>
              </a:rPr>
              <a:t> </a:t>
            </a:r>
            <a:r>
              <a:rPr lang="en-US" sz="2200" dirty="0" err="1" smtClean="0">
                <a:solidFill>
                  <a:srgbClr val="FF0000"/>
                </a:solidFill>
              </a:rPr>
              <a:t>tĩnh</a:t>
            </a:r>
            <a:r>
              <a:rPr lang="en-US" sz="2200" dirty="0" smtClean="0">
                <a:solidFill>
                  <a:srgbClr val="FF0000"/>
                </a:solidFill>
              </a:rPr>
              <a:t>. </a:t>
            </a:r>
            <a:endParaRPr lang="en-US" sz="2200" dirty="0">
              <a:solidFill>
                <a:srgbClr val="FF0000"/>
              </a:solidFill>
            </a:endParaRPr>
          </a:p>
        </p:txBody>
      </p:sp>
      <p:sp>
        <p:nvSpPr>
          <p:cNvPr id="13" name="Rectangle 12"/>
          <p:cNvSpPr/>
          <p:nvPr/>
        </p:nvSpPr>
        <p:spPr>
          <a:xfrm>
            <a:off x="910208" y="5334000"/>
            <a:ext cx="7560840" cy="430887"/>
          </a:xfrm>
          <a:prstGeom prst="rect">
            <a:avLst/>
          </a:prstGeom>
        </p:spPr>
        <p:txBody>
          <a:bodyPr wrap="square">
            <a:spAutoFit/>
          </a:bodyPr>
          <a:lstStyle/>
          <a:p>
            <a:pPr marL="342900" indent="-342900" algn="just">
              <a:buClr>
                <a:srgbClr val="FF0000"/>
              </a:buClr>
              <a:buFont typeface="Wingdings" pitchFamily="2" charset="2"/>
              <a:buChar char="Ø"/>
            </a:pPr>
            <a:r>
              <a:rPr lang="en-US" sz="2200" dirty="0" err="1"/>
              <a:t>Ngoài</a:t>
            </a:r>
            <a:r>
              <a:rPr lang="en-US" sz="2200" dirty="0"/>
              <a:t> </a:t>
            </a:r>
            <a:r>
              <a:rPr lang="en-US" sz="2200" dirty="0" err="1"/>
              <a:t>ra</a:t>
            </a:r>
            <a:r>
              <a:rPr lang="en-US" sz="2200" dirty="0"/>
              <a:t> </a:t>
            </a:r>
            <a:r>
              <a:rPr lang="en-US" sz="2200" dirty="0" err="1"/>
              <a:t>để</a:t>
            </a:r>
            <a:r>
              <a:rPr lang="en-US" sz="2200" dirty="0"/>
              <a:t> </a:t>
            </a:r>
            <a:r>
              <a:rPr lang="en-US" sz="2200" dirty="0" err="1"/>
              <a:t>các</a:t>
            </a:r>
            <a:r>
              <a:rPr lang="en-US" sz="2200" dirty="0"/>
              <a:t> chi </a:t>
            </a:r>
            <a:r>
              <a:rPr lang="en-US" sz="2200" dirty="0" err="1"/>
              <a:t>tiết</a:t>
            </a:r>
            <a:r>
              <a:rPr lang="en-US" sz="2200" dirty="0"/>
              <a:t> </a:t>
            </a:r>
            <a:r>
              <a:rPr lang="en-US" sz="2200" dirty="0" err="1"/>
              <a:t>lắp</a:t>
            </a:r>
            <a:r>
              <a:rPr lang="en-US" sz="2200" dirty="0"/>
              <a:t> </a:t>
            </a:r>
            <a:r>
              <a:rPr lang="en-US" sz="2200" dirty="0" err="1"/>
              <a:t>với</a:t>
            </a:r>
            <a:r>
              <a:rPr lang="en-US" sz="2200" dirty="0"/>
              <a:t> </a:t>
            </a:r>
            <a:r>
              <a:rPr lang="en-US" sz="2200" dirty="0" err="1"/>
              <a:t>trục</a:t>
            </a:r>
            <a:r>
              <a:rPr lang="en-US" sz="2200" dirty="0"/>
              <a:t> </a:t>
            </a:r>
            <a:r>
              <a:rPr lang="en-US" sz="2200" dirty="0" err="1"/>
              <a:t>làm</a:t>
            </a:r>
            <a:r>
              <a:rPr lang="en-US" sz="2200" dirty="0"/>
              <a:t> </a:t>
            </a:r>
            <a:r>
              <a:rPr lang="en-US" sz="2200" dirty="0" err="1"/>
              <a:t>việc</a:t>
            </a:r>
            <a:r>
              <a:rPr lang="en-US" sz="2200" dirty="0"/>
              <a:t> </a:t>
            </a:r>
            <a:r>
              <a:rPr lang="en-US" sz="2200" dirty="0" err="1"/>
              <a:t>bình</a:t>
            </a:r>
            <a:r>
              <a:rPr lang="en-US" sz="2200" dirty="0"/>
              <a:t> </a:t>
            </a:r>
            <a:r>
              <a:rPr lang="en-US" sz="2200" dirty="0" err="1"/>
              <a:t>thường</a:t>
            </a:r>
            <a:endParaRPr lang="en-US" sz="2200" dirty="0"/>
          </a:p>
        </p:txBody>
      </p:sp>
      <p:sp>
        <p:nvSpPr>
          <p:cNvPr id="14" name="TextBox 13"/>
          <p:cNvSpPr txBox="1"/>
          <p:nvPr/>
        </p:nvSpPr>
        <p:spPr>
          <a:xfrm>
            <a:off x="3307432" y="6019800"/>
            <a:ext cx="5688632" cy="430887"/>
          </a:xfrm>
          <a:prstGeom prst="rect">
            <a:avLst/>
          </a:prstGeom>
          <a:noFill/>
        </p:spPr>
        <p:txBody>
          <a:bodyPr wrap="square" rtlCol="0">
            <a:spAutoFit/>
          </a:bodyPr>
          <a:lstStyle/>
          <a:p>
            <a:pPr algn="just"/>
            <a:r>
              <a:rPr lang="en-US" sz="2200" dirty="0" err="1" smtClean="0">
                <a:solidFill>
                  <a:srgbClr val="FF0000"/>
                </a:solidFill>
              </a:rPr>
              <a:t>Tính</a:t>
            </a:r>
            <a:r>
              <a:rPr lang="en-US" sz="2200" dirty="0" smtClean="0">
                <a:solidFill>
                  <a:srgbClr val="FF0000"/>
                </a:solidFill>
              </a:rPr>
              <a:t> </a:t>
            </a:r>
            <a:r>
              <a:rPr lang="en-US" sz="2200" dirty="0" err="1" smtClean="0">
                <a:solidFill>
                  <a:srgbClr val="FF0000"/>
                </a:solidFill>
              </a:rPr>
              <a:t>theo</a:t>
            </a:r>
            <a:r>
              <a:rPr lang="en-US" sz="2200" dirty="0" smtClean="0">
                <a:solidFill>
                  <a:srgbClr val="FF0000"/>
                </a:solidFill>
              </a:rPr>
              <a:t> </a:t>
            </a:r>
            <a:r>
              <a:rPr lang="en-US" sz="2200" dirty="0" err="1" smtClean="0">
                <a:solidFill>
                  <a:srgbClr val="FF0000"/>
                </a:solidFill>
              </a:rPr>
              <a:t>độ</a:t>
            </a:r>
            <a:r>
              <a:rPr lang="en-US" sz="2200" dirty="0" smtClean="0">
                <a:solidFill>
                  <a:srgbClr val="FF0000"/>
                </a:solidFill>
              </a:rPr>
              <a:t> </a:t>
            </a:r>
            <a:r>
              <a:rPr lang="en-US" sz="2200" dirty="0" err="1" smtClean="0">
                <a:solidFill>
                  <a:srgbClr val="FF0000"/>
                </a:solidFill>
              </a:rPr>
              <a:t>cứng</a:t>
            </a:r>
            <a:r>
              <a:rPr lang="en-US" sz="2200" dirty="0" smtClean="0">
                <a:solidFill>
                  <a:srgbClr val="FF0000"/>
                </a:solidFill>
              </a:rPr>
              <a:t> </a:t>
            </a:r>
            <a:r>
              <a:rPr lang="en-US" sz="2200" dirty="0" err="1" smtClean="0">
                <a:solidFill>
                  <a:srgbClr val="FF0000"/>
                </a:solidFill>
              </a:rPr>
              <a:t>và</a:t>
            </a:r>
            <a:r>
              <a:rPr lang="en-US" sz="2200" dirty="0" smtClean="0">
                <a:solidFill>
                  <a:srgbClr val="FF0000"/>
                </a:solidFill>
              </a:rPr>
              <a:t> </a:t>
            </a:r>
            <a:r>
              <a:rPr lang="en-US" sz="2200" dirty="0" err="1" smtClean="0">
                <a:solidFill>
                  <a:srgbClr val="FF0000"/>
                </a:solidFill>
              </a:rPr>
              <a:t>độ</a:t>
            </a:r>
            <a:r>
              <a:rPr lang="en-US" sz="2200" dirty="0" smtClean="0">
                <a:solidFill>
                  <a:srgbClr val="FF0000"/>
                </a:solidFill>
              </a:rPr>
              <a:t> </a:t>
            </a:r>
            <a:r>
              <a:rPr lang="en-US" sz="2200" dirty="0" err="1" smtClean="0">
                <a:solidFill>
                  <a:srgbClr val="FF0000"/>
                </a:solidFill>
              </a:rPr>
              <a:t>ổn</a:t>
            </a:r>
            <a:r>
              <a:rPr lang="en-US" sz="2200" dirty="0" smtClean="0">
                <a:solidFill>
                  <a:srgbClr val="FF0000"/>
                </a:solidFill>
              </a:rPr>
              <a:t> </a:t>
            </a:r>
            <a:r>
              <a:rPr lang="en-US" sz="2200" dirty="0" err="1" smtClean="0">
                <a:solidFill>
                  <a:srgbClr val="FF0000"/>
                </a:solidFill>
              </a:rPr>
              <a:t>định</a:t>
            </a:r>
            <a:r>
              <a:rPr lang="en-US" sz="2200" dirty="0" smtClean="0">
                <a:solidFill>
                  <a:srgbClr val="FF0000"/>
                </a:solidFill>
              </a:rPr>
              <a:t> </a:t>
            </a:r>
            <a:r>
              <a:rPr lang="en-US" sz="2200" dirty="0" err="1" smtClean="0">
                <a:solidFill>
                  <a:srgbClr val="FF0000"/>
                </a:solidFill>
              </a:rPr>
              <a:t>dao</a:t>
            </a:r>
            <a:r>
              <a:rPr lang="en-US" sz="2200" dirty="0" smtClean="0">
                <a:solidFill>
                  <a:srgbClr val="FF0000"/>
                </a:solidFill>
              </a:rPr>
              <a:t> </a:t>
            </a:r>
            <a:r>
              <a:rPr lang="en-US" sz="2200" dirty="0" err="1" smtClean="0">
                <a:solidFill>
                  <a:srgbClr val="FF0000"/>
                </a:solidFill>
              </a:rPr>
              <a:t>động</a:t>
            </a:r>
            <a:r>
              <a:rPr lang="en-US" sz="2200" dirty="0" smtClean="0">
                <a:solidFill>
                  <a:srgbClr val="FF0000"/>
                </a:solidFill>
              </a:rPr>
              <a:t>.</a:t>
            </a:r>
            <a:endParaRPr lang="en-US" sz="2200" dirty="0">
              <a:solidFill>
                <a:srgbClr val="FF0000"/>
              </a:solidFill>
            </a:endParaRPr>
          </a:p>
        </p:txBody>
      </p:sp>
      <p:sp>
        <p:nvSpPr>
          <p:cNvPr id="15" name="Right Arrow 14"/>
          <p:cNvSpPr/>
          <p:nvPr/>
        </p:nvSpPr>
        <p:spPr>
          <a:xfrm>
            <a:off x="4099520" y="2286000"/>
            <a:ext cx="822960" cy="274320"/>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a:p>
        </p:txBody>
      </p:sp>
      <p:sp>
        <p:nvSpPr>
          <p:cNvPr id="16" name="Right Arrow 15"/>
          <p:cNvSpPr/>
          <p:nvPr/>
        </p:nvSpPr>
        <p:spPr>
          <a:xfrm>
            <a:off x="4099520" y="3505200"/>
            <a:ext cx="822960" cy="274320"/>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a:p>
        </p:txBody>
      </p:sp>
      <p:sp>
        <p:nvSpPr>
          <p:cNvPr id="17" name="Right Arrow 16"/>
          <p:cNvSpPr/>
          <p:nvPr/>
        </p:nvSpPr>
        <p:spPr>
          <a:xfrm>
            <a:off x="2895952" y="4724400"/>
            <a:ext cx="822960" cy="274320"/>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a:p>
        </p:txBody>
      </p:sp>
      <p:sp>
        <p:nvSpPr>
          <p:cNvPr id="18" name="Right Arrow 17"/>
          <p:cNvSpPr/>
          <p:nvPr/>
        </p:nvSpPr>
        <p:spPr>
          <a:xfrm>
            <a:off x="2317182" y="6090647"/>
            <a:ext cx="822960" cy="274320"/>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a:p>
        </p:txBody>
      </p:sp>
    </p:spTree>
    <p:extLst>
      <p:ext uri="{BB962C8B-B14F-4D97-AF65-F5344CB8AC3E}">
        <p14:creationId xmlns:p14="http://schemas.microsoft.com/office/powerpoint/2010/main" val="24660809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1000"/>
                                        <p:tgtEl>
                                          <p:spTgt spid="6"/>
                                        </p:tgtEl>
                                      </p:cBhvr>
                                    </p:animEffect>
                                    <p:anim calcmode="lin" valueType="num">
                                      <p:cBhvr>
                                        <p:cTn id="12" dur="1000" fill="hold"/>
                                        <p:tgtEl>
                                          <p:spTgt spid="6"/>
                                        </p:tgtEl>
                                        <p:attrNameLst>
                                          <p:attrName>ppt_x</p:attrName>
                                        </p:attrNameLst>
                                      </p:cBhvr>
                                      <p:tavLst>
                                        <p:tav tm="0">
                                          <p:val>
                                            <p:strVal val="#ppt_x"/>
                                          </p:val>
                                        </p:tav>
                                        <p:tav tm="100000">
                                          <p:val>
                                            <p:strVal val="#ppt_x"/>
                                          </p:val>
                                        </p:tav>
                                      </p:tavLst>
                                    </p:anim>
                                    <p:anim calcmode="lin" valueType="num">
                                      <p:cBhvr>
                                        <p:cTn id="1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grpId="0" nodeType="click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fade">
                                      <p:cBhvr>
                                        <p:cTn id="18" dur="1000"/>
                                        <p:tgtEl>
                                          <p:spTgt spid="15"/>
                                        </p:tgtEl>
                                      </p:cBhvr>
                                    </p:animEffect>
                                    <p:anim calcmode="lin" valueType="num">
                                      <p:cBhvr>
                                        <p:cTn id="19" dur="1000" fill="hold"/>
                                        <p:tgtEl>
                                          <p:spTgt spid="15"/>
                                        </p:tgtEl>
                                        <p:attrNameLst>
                                          <p:attrName>ppt_x</p:attrName>
                                        </p:attrNameLst>
                                      </p:cBhvr>
                                      <p:tavLst>
                                        <p:tav tm="0">
                                          <p:val>
                                            <p:strVal val="#ppt_x"/>
                                          </p:val>
                                        </p:tav>
                                        <p:tav tm="100000">
                                          <p:val>
                                            <p:strVal val="#ppt_x"/>
                                          </p:val>
                                        </p:tav>
                                      </p:tavLst>
                                    </p:anim>
                                    <p:anim calcmode="lin" valueType="num">
                                      <p:cBhvr>
                                        <p:cTn id="20" dur="1000" fill="hold"/>
                                        <p:tgtEl>
                                          <p:spTgt spid="15"/>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1000"/>
                                        <p:tgtEl>
                                          <p:spTgt spid="7"/>
                                        </p:tgtEl>
                                      </p:cBhvr>
                                    </p:animEffect>
                                    <p:anim calcmode="lin" valueType="num">
                                      <p:cBhvr>
                                        <p:cTn id="24" dur="1000" fill="hold"/>
                                        <p:tgtEl>
                                          <p:spTgt spid="7"/>
                                        </p:tgtEl>
                                        <p:attrNameLst>
                                          <p:attrName>ppt_x</p:attrName>
                                        </p:attrNameLst>
                                      </p:cBhvr>
                                      <p:tavLst>
                                        <p:tav tm="0">
                                          <p:val>
                                            <p:strVal val="#ppt_x"/>
                                          </p:val>
                                        </p:tav>
                                        <p:tav tm="100000">
                                          <p:val>
                                            <p:strVal val="#ppt_x"/>
                                          </p:val>
                                        </p:tav>
                                      </p:tavLst>
                                    </p:anim>
                                    <p:anim calcmode="lin" valueType="num">
                                      <p:cBhvr>
                                        <p:cTn id="25"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fade">
                                      <p:cBhvr>
                                        <p:cTn id="30" dur="1000"/>
                                        <p:tgtEl>
                                          <p:spTgt spid="8"/>
                                        </p:tgtEl>
                                      </p:cBhvr>
                                    </p:animEffect>
                                    <p:anim calcmode="lin" valueType="num">
                                      <p:cBhvr>
                                        <p:cTn id="31" dur="1000" fill="hold"/>
                                        <p:tgtEl>
                                          <p:spTgt spid="8"/>
                                        </p:tgtEl>
                                        <p:attrNameLst>
                                          <p:attrName>ppt_x</p:attrName>
                                        </p:attrNameLst>
                                      </p:cBhvr>
                                      <p:tavLst>
                                        <p:tav tm="0">
                                          <p:val>
                                            <p:strVal val="#ppt_x"/>
                                          </p:val>
                                        </p:tav>
                                        <p:tav tm="100000">
                                          <p:val>
                                            <p:strVal val="#ppt_x"/>
                                          </p:val>
                                        </p:tav>
                                      </p:tavLst>
                                    </p:anim>
                                    <p:anim calcmode="lin" valueType="num">
                                      <p:cBhvr>
                                        <p:cTn id="32"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grpId="0" nodeType="click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fade">
                                      <p:cBhvr>
                                        <p:cTn id="37" dur="1000"/>
                                        <p:tgtEl>
                                          <p:spTgt spid="16"/>
                                        </p:tgtEl>
                                      </p:cBhvr>
                                    </p:animEffect>
                                    <p:anim calcmode="lin" valueType="num">
                                      <p:cBhvr>
                                        <p:cTn id="38" dur="1000" fill="hold"/>
                                        <p:tgtEl>
                                          <p:spTgt spid="16"/>
                                        </p:tgtEl>
                                        <p:attrNameLst>
                                          <p:attrName>ppt_x</p:attrName>
                                        </p:attrNameLst>
                                      </p:cBhvr>
                                      <p:tavLst>
                                        <p:tav tm="0">
                                          <p:val>
                                            <p:strVal val="#ppt_x"/>
                                          </p:val>
                                        </p:tav>
                                        <p:tav tm="100000">
                                          <p:val>
                                            <p:strVal val="#ppt_x"/>
                                          </p:val>
                                        </p:tav>
                                      </p:tavLst>
                                    </p:anim>
                                    <p:anim calcmode="lin" valueType="num">
                                      <p:cBhvr>
                                        <p:cTn id="39" dur="1000" fill="hold"/>
                                        <p:tgtEl>
                                          <p:spTgt spid="16"/>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fade">
                                      <p:cBhvr>
                                        <p:cTn id="42" dur="1000"/>
                                        <p:tgtEl>
                                          <p:spTgt spid="9"/>
                                        </p:tgtEl>
                                      </p:cBhvr>
                                    </p:animEffect>
                                    <p:anim calcmode="lin" valueType="num">
                                      <p:cBhvr>
                                        <p:cTn id="43" dur="1000" fill="hold"/>
                                        <p:tgtEl>
                                          <p:spTgt spid="9"/>
                                        </p:tgtEl>
                                        <p:attrNameLst>
                                          <p:attrName>ppt_x</p:attrName>
                                        </p:attrNameLst>
                                      </p:cBhvr>
                                      <p:tavLst>
                                        <p:tav tm="0">
                                          <p:val>
                                            <p:strVal val="#ppt_x"/>
                                          </p:val>
                                        </p:tav>
                                        <p:tav tm="100000">
                                          <p:val>
                                            <p:strVal val="#ppt_x"/>
                                          </p:val>
                                        </p:tav>
                                      </p:tavLst>
                                    </p:anim>
                                    <p:anim calcmode="lin" valueType="num">
                                      <p:cBhvr>
                                        <p:cTn id="4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fade">
                                      <p:cBhvr>
                                        <p:cTn id="49" dur="1000"/>
                                        <p:tgtEl>
                                          <p:spTgt spid="10"/>
                                        </p:tgtEl>
                                      </p:cBhvr>
                                    </p:animEffect>
                                    <p:anim calcmode="lin" valueType="num">
                                      <p:cBhvr>
                                        <p:cTn id="50" dur="1000" fill="hold"/>
                                        <p:tgtEl>
                                          <p:spTgt spid="10"/>
                                        </p:tgtEl>
                                        <p:attrNameLst>
                                          <p:attrName>ppt_x</p:attrName>
                                        </p:attrNameLst>
                                      </p:cBhvr>
                                      <p:tavLst>
                                        <p:tav tm="0">
                                          <p:val>
                                            <p:strVal val="#ppt_x"/>
                                          </p:val>
                                        </p:tav>
                                        <p:tav tm="100000">
                                          <p:val>
                                            <p:strVal val="#ppt_x"/>
                                          </p:val>
                                        </p:tav>
                                      </p:tavLst>
                                    </p:anim>
                                    <p:anim calcmode="lin" valueType="num">
                                      <p:cBhvr>
                                        <p:cTn id="51"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17"/>
                                        </p:tgtEl>
                                        <p:attrNameLst>
                                          <p:attrName>style.visibility</p:attrName>
                                        </p:attrNameLst>
                                      </p:cBhvr>
                                      <p:to>
                                        <p:strVal val="visible"/>
                                      </p:to>
                                    </p:set>
                                    <p:animEffect transition="in" filter="fade">
                                      <p:cBhvr>
                                        <p:cTn id="56" dur="1000"/>
                                        <p:tgtEl>
                                          <p:spTgt spid="17"/>
                                        </p:tgtEl>
                                      </p:cBhvr>
                                    </p:animEffect>
                                    <p:anim calcmode="lin" valueType="num">
                                      <p:cBhvr>
                                        <p:cTn id="57" dur="1000" fill="hold"/>
                                        <p:tgtEl>
                                          <p:spTgt spid="17"/>
                                        </p:tgtEl>
                                        <p:attrNameLst>
                                          <p:attrName>ppt_x</p:attrName>
                                        </p:attrNameLst>
                                      </p:cBhvr>
                                      <p:tavLst>
                                        <p:tav tm="0">
                                          <p:val>
                                            <p:strVal val="#ppt_x"/>
                                          </p:val>
                                        </p:tav>
                                        <p:tav tm="100000">
                                          <p:val>
                                            <p:strVal val="#ppt_x"/>
                                          </p:val>
                                        </p:tav>
                                      </p:tavLst>
                                    </p:anim>
                                    <p:anim calcmode="lin" valueType="num">
                                      <p:cBhvr>
                                        <p:cTn id="58" dur="1000" fill="hold"/>
                                        <p:tgtEl>
                                          <p:spTgt spid="17"/>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11"/>
                                        </p:tgtEl>
                                        <p:attrNameLst>
                                          <p:attrName>style.visibility</p:attrName>
                                        </p:attrNameLst>
                                      </p:cBhvr>
                                      <p:to>
                                        <p:strVal val="visible"/>
                                      </p:to>
                                    </p:set>
                                    <p:animEffect transition="in" filter="fade">
                                      <p:cBhvr>
                                        <p:cTn id="61" dur="1000"/>
                                        <p:tgtEl>
                                          <p:spTgt spid="11"/>
                                        </p:tgtEl>
                                      </p:cBhvr>
                                    </p:animEffect>
                                    <p:anim calcmode="lin" valueType="num">
                                      <p:cBhvr>
                                        <p:cTn id="62" dur="1000" fill="hold"/>
                                        <p:tgtEl>
                                          <p:spTgt spid="11"/>
                                        </p:tgtEl>
                                        <p:attrNameLst>
                                          <p:attrName>ppt_x</p:attrName>
                                        </p:attrNameLst>
                                      </p:cBhvr>
                                      <p:tavLst>
                                        <p:tav tm="0">
                                          <p:val>
                                            <p:strVal val="#ppt_x"/>
                                          </p:val>
                                        </p:tav>
                                        <p:tav tm="100000">
                                          <p:val>
                                            <p:strVal val="#ppt_x"/>
                                          </p:val>
                                        </p:tav>
                                      </p:tavLst>
                                    </p:anim>
                                    <p:anim calcmode="lin" valueType="num">
                                      <p:cBhvr>
                                        <p:cTn id="6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42" presetClass="entr" presetSubtype="0" fill="hold" grpId="0" nodeType="clickEffect">
                                  <p:stCondLst>
                                    <p:cond delay="0"/>
                                  </p:stCondLst>
                                  <p:childTnLst>
                                    <p:set>
                                      <p:cBhvr>
                                        <p:cTn id="67" dur="1" fill="hold">
                                          <p:stCondLst>
                                            <p:cond delay="0"/>
                                          </p:stCondLst>
                                        </p:cTn>
                                        <p:tgtEl>
                                          <p:spTgt spid="13"/>
                                        </p:tgtEl>
                                        <p:attrNameLst>
                                          <p:attrName>style.visibility</p:attrName>
                                        </p:attrNameLst>
                                      </p:cBhvr>
                                      <p:to>
                                        <p:strVal val="visible"/>
                                      </p:to>
                                    </p:set>
                                    <p:animEffect transition="in" filter="fade">
                                      <p:cBhvr>
                                        <p:cTn id="68" dur="1000"/>
                                        <p:tgtEl>
                                          <p:spTgt spid="13"/>
                                        </p:tgtEl>
                                      </p:cBhvr>
                                    </p:animEffect>
                                    <p:anim calcmode="lin" valueType="num">
                                      <p:cBhvr>
                                        <p:cTn id="69" dur="1000" fill="hold"/>
                                        <p:tgtEl>
                                          <p:spTgt spid="13"/>
                                        </p:tgtEl>
                                        <p:attrNameLst>
                                          <p:attrName>ppt_x</p:attrName>
                                        </p:attrNameLst>
                                      </p:cBhvr>
                                      <p:tavLst>
                                        <p:tav tm="0">
                                          <p:val>
                                            <p:strVal val="#ppt_x"/>
                                          </p:val>
                                        </p:tav>
                                        <p:tav tm="100000">
                                          <p:val>
                                            <p:strVal val="#ppt_x"/>
                                          </p:val>
                                        </p:tav>
                                      </p:tavLst>
                                    </p:anim>
                                    <p:anim calcmode="lin" valueType="num">
                                      <p:cBhvr>
                                        <p:cTn id="70"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71" fill="hold">
                      <p:stCondLst>
                        <p:cond delay="indefinite"/>
                      </p:stCondLst>
                      <p:childTnLst>
                        <p:par>
                          <p:cTn id="72" fill="hold">
                            <p:stCondLst>
                              <p:cond delay="0"/>
                            </p:stCondLst>
                            <p:childTnLst>
                              <p:par>
                                <p:cTn id="73" presetID="42" presetClass="entr" presetSubtype="0" fill="hold" grpId="0" nodeType="clickEffect">
                                  <p:stCondLst>
                                    <p:cond delay="0"/>
                                  </p:stCondLst>
                                  <p:childTnLst>
                                    <p:set>
                                      <p:cBhvr>
                                        <p:cTn id="74" dur="1" fill="hold">
                                          <p:stCondLst>
                                            <p:cond delay="0"/>
                                          </p:stCondLst>
                                        </p:cTn>
                                        <p:tgtEl>
                                          <p:spTgt spid="18"/>
                                        </p:tgtEl>
                                        <p:attrNameLst>
                                          <p:attrName>style.visibility</p:attrName>
                                        </p:attrNameLst>
                                      </p:cBhvr>
                                      <p:to>
                                        <p:strVal val="visible"/>
                                      </p:to>
                                    </p:set>
                                    <p:animEffect transition="in" filter="fade">
                                      <p:cBhvr>
                                        <p:cTn id="75" dur="1000"/>
                                        <p:tgtEl>
                                          <p:spTgt spid="18"/>
                                        </p:tgtEl>
                                      </p:cBhvr>
                                    </p:animEffect>
                                    <p:anim calcmode="lin" valueType="num">
                                      <p:cBhvr>
                                        <p:cTn id="76" dur="1000" fill="hold"/>
                                        <p:tgtEl>
                                          <p:spTgt spid="18"/>
                                        </p:tgtEl>
                                        <p:attrNameLst>
                                          <p:attrName>ppt_x</p:attrName>
                                        </p:attrNameLst>
                                      </p:cBhvr>
                                      <p:tavLst>
                                        <p:tav tm="0">
                                          <p:val>
                                            <p:strVal val="#ppt_x"/>
                                          </p:val>
                                        </p:tav>
                                        <p:tav tm="100000">
                                          <p:val>
                                            <p:strVal val="#ppt_x"/>
                                          </p:val>
                                        </p:tav>
                                      </p:tavLst>
                                    </p:anim>
                                    <p:anim calcmode="lin" valueType="num">
                                      <p:cBhvr>
                                        <p:cTn id="77" dur="1000" fill="hold"/>
                                        <p:tgtEl>
                                          <p:spTgt spid="18"/>
                                        </p:tgtEl>
                                        <p:attrNameLst>
                                          <p:attrName>ppt_y</p:attrName>
                                        </p:attrNameLst>
                                      </p:cBhvr>
                                      <p:tavLst>
                                        <p:tav tm="0">
                                          <p:val>
                                            <p:strVal val="#ppt_y+.1"/>
                                          </p:val>
                                        </p:tav>
                                        <p:tav tm="100000">
                                          <p:val>
                                            <p:strVal val="#ppt_y"/>
                                          </p:val>
                                        </p:tav>
                                      </p:tavLst>
                                    </p:anim>
                                  </p:childTnLst>
                                </p:cTn>
                              </p:par>
                              <p:par>
                                <p:cTn id="78" presetID="42" presetClass="entr" presetSubtype="0" fill="hold" grpId="0" nodeType="withEffect">
                                  <p:stCondLst>
                                    <p:cond delay="0"/>
                                  </p:stCondLst>
                                  <p:childTnLst>
                                    <p:set>
                                      <p:cBhvr>
                                        <p:cTn id="79" dur="1" fill="hold">
                                          <p:stCondLst>
                                            <p:cond delay="0"/>
                                          </p:stCondLst>
                                        </p:cTn>
                                        <p:tgtEl>
                                          <p:spTgt spid="14"/>
                                        </p:tgtEl>
                                        <p:attrNameLst>
                                          <p:attrName>style.visibility</p:attrName>
                                        </p:attrNameLst>
                                      </p:cBhvr>
                                      <p:to>
                                        <p:strVal val="visible"/>
                                      </p:to>
                                    </p:set>
                                    <p:animEffect transition="in" filter="fade">
                                      <p:cBhvr>
                                        <p:cTn id="80" dur="1000"/>
                                        <p:tgtEl>
                                          <p:spTgt spid="14"/>
                                        </p:tgtEl>
                                      </p:cBhvr>
                                    </p:animEffect>
                                    <p:anim calcmode="lin" valueType="num">
                                      <p:cBhvr>
                                        <p:cTn id="81" dur="1000" fill="hold"/>
                                        <p:tgtEl>
                                          <p:spTgt spid="14"/>
                                        </p:tgtEl>
                                        <p:attrNameLst>
                                          <p:attrName>ppt_x</p:attrName>
                                        </p:attrNameLst>
                                      </p:cBhvr>
                                      <p:tavLst>
                                        <p:tav tm="0">
                                          <p:val>
                                            <p:strVal val="#ppt_x"/>
                                          </p:val>
                                        </p:tav>
                                        <p:tav tm="100000">
                                          <p:val>
                                            <p:strVal val="#ppt_x"/>
                                          </p:val>
                                        </p:tav>
                                      </p:tavLst>
                                    </p:anim>
                                    <p:anim calcmode="lin" valueType="num">
                                      <p:cBhvr>
                                        <p:cTn id="82"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6" grpId="0"/>
      <p:bldP spid="7" grpId="0"/>
      <p:bldP spid="8" grpId="0"/>
      <p:bldP spid="9" grpId="0"/>
      <p:bldP spid="10" grpId="0"/>
      <p:bldP spid="11" grpId="0"/>
      <p:bldP spid="13" grpId="0"/>
      <p:bldP spid="14" grpId="0"/>
      <p:bldP spid="15" grpId="0" animBg="1"/>
      <p:bldP spid="16" grpId="0" animBg="1"/>
      <p:bldP spid="17" grpId="0" animBg="1"/>
      <p:bldP spid="1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28600" y="253425"/>
            <a:ext cx="7805342" cy="584775"/>
          </a:xfrm>
          <a:prstGeom prst="rect">
            <a:avLst/>
          </a:prstGeom>
        </p:spPr>
        <p:txBody>
          <a:bodyPr wrap="none">
            <a:spAutoFit/>
          </a:bodyPr>
          <a:lstStyle/>
          <a:p>
            <a:pPr marL="571500" lvl="0" indent="-571500" fontAlgn="base">
              <a:buFont typeface="+mj-lt"/>
              <a:buAutoNum type="romanUcPeriod" startAt="4"/>
            </a:pPr>
            <a:r>
              <a:rPr lang="en-US" sz="3200" b="1" cap="all" dirty="0" smtClean="0">
                <a:solidFill>
                  <a:srgbClr val="FF0000"/>
                </a:solidFill>
                <a:effectLst>
                  <a:glow>
                    <a:srgbClr val="000000"/>
                  </a:glow>
                  <a:outerShdw sx="0" sy="0">
                    <a:srgbClr val="000000"/>
                  </a:outerShdw>
                  <a:reflection stA="0" endPos="0" fadeDir="0" sx="0" sy="0"/>
                </a:effectLst>
              </a:rPr>
              <a:t>TÍNH TRỤC THEO CHỈ TIÊU ĐỘ BỀN</a:t>
            </a:r>
            <a:endParaRPr lang="en-US" sz="3200" b="1" cap="all" dirty="0">
              <a:solidFill>
                <a:srgbClr val="FF0000"/>
              </a:solidFill>
              <a:effectLst>
                <a:glow>
                  <a:srgbClr val="000000"/>
                </a:glow>
                <a:outerShdw sx="0" sy="0">
                  <a:srgbClr val="000000"/>
                </a:outerShdw>
                <a:reflection stA="0" endPos="0" fadeDir="0" sx="0" sy="0"/>
              </a:effectLst>
            </a:endParaRPr>
          </a:p>
        </p:txBody>
      </p:sp>
      <p:sp>
        <p:nvSpPr>
          <p:cNvPr id="19" name="AutoShape 13"/>
          <p:cNvSpPr>
            <a:spLocks noChangeArrowheads="1"/>
          </p:cNvSpPr>
          <p:nvPr/>
        </p:nvSpPr>
        <p:spPr bwMode="auto">
          <a:xfrm>
            <a:off x="3761995" y="1403984"/>
            <a:ext cx="5040000" cy="805816"/>
          </a:xfrm>
          <a:prstGeom prst="bevel">
            <a:avLst>
              <a:gd name="adj" fmla="val 12500"/>
            </a:avLst>
          </a:prstGeom>
          <a:solidFill>
            <a:srgbClr val="FF0000"/>
          </a:solidFill>
          <a:ln w="9525">
            <a:solidFill>
              <a:srgbClr val="000000"/>
            </a:solidFill>
            <a:miter lim="800000"/>
            <a:headEnd/>
            <a:tailEnd/>
          </a:ln>
        </p:spPr>
        <p:txBody>
          <a:bodyPr wrap="none" anchor="ctr"/>
          <a:lstStyle/>
          <a:p>
            <a:pPr algn="ctr" eaLnBrk="0" hangingPunct="0"/>
            <a:r>
              <a:rPr lang="en-US" sz="2400" b="1" dirty="0" err="1" smtClean="0">
                <a:solidFill>
                  <a:srgbClr val="FFFFFF"/>
                </a:solidFill>
              </a:rPr>
              <a:t>Tính</a:t>
            </a:r>
            <a:r>
              <a:rPr lang="en-US" sz="2400" b="1" dirty="0" smtClean="0">
                <a:solidFill>
                  <a:srgbClr val="FFFFFF"/>
                </a:solidFill>
              </a:rPr>
              <a:t> </a:t>
            </a:r>
            <a:r>
              <a:rPr lang="en-US" sz="2400" b="1" dirty="0" err="1" smtClean="0">
                <a:solidFill>
                  <a:srgbClr val="FFFFFF"/>
                </a:solidFill>
              </a:rPr>
              <a:t>sơ</a:t>
            </a:r>
            <a:r>
              <a:rPr lang="en-US" sz="2400" b="1" dirty="0" smtClean="0">
                <a:solidFill>
                  <a:srgbClr val="FFFFFF"/>
                </a:solidFill>
              </a:rPr>
              <a:t> </a:t>
            </a:r>
            <a:r>
              <a:rPr lang="en-US" sz="2400" b="1" dirty="0" err="1" smtClean="0">
                <a:solidFill>
                  <a:srgbClr val="FFFFFF"/>
                </a:solidFill>
              </a:rPr>
              <a:t>bộ</a:t>
            </a:r>
            <a:r>
              <a:rPr lang="en-US" sz="2400" b="1" dirty="0" smtClean="0">
                <a:solidFill>
                  <a:srgbClr val="FFFFFF"/>
                </a:solidFill>
              </a:rPr>
              <a:t> </a:t>
            </a:r>
            <a:r>
              <a:rPr lang="en-US" sz="2400" b="1" dirty="0" err="1" smtClean="0">
                <a:solidFill>
                  <a:srgbClr val="FFFFFF"/>
                </a:solidFill>
              </a:rPr>
              <a:t>đường</a:t>
            </a:r>
            <a:r>
              <a:rPr lang="en-US" sz="2400" b="1" dirty="0" smtClean="0">
                <a:solidFill>
                  <a:srgbClr val="FFFFFF"/>
                </a:solidFill>
              </a:rPr>
              <a:t> </a:t>
            </a:r>
            <a:r>
              <a:rPr lang="en-US" sz="2400" b="1" dirty="0" err="1" smtClean="0">
                <a:solidFill>
                  <a:srgbClr val="FFFFFF"/>
                </a:solidFill>
              </a:rPr>
              <a:t>kính</a:t>
            </a:r>
            <a:r>
              <a:rPr lang="en-US" sz="2400" b="1" dirty="0" smtClean="0">
                <a:solidFill>
                  <a:srgbClr val="FFFFFF"/>
                </a:solidFill>
              </a:rPr>
              <a:t> </a:t>
            </a:r>
            <a:r>
              <a:rPr lang="en-US" sz="2400" b="1" dirty="0" err="1" smtClean="0">
                <a:solidFill>
                  <a:srgbClr val="FFFFFF"/>
                </a:solidFill>
              </a:rPr>
              <a:t>trục</a:t>
            </a:r>
            <a:endParaRPr lang="en-US" sz="2400" b="1" dirty="0">
              <a:solidFill>
                <a:srgbClr val="FFFFFF"/>
              </a:solidFill>
            </a:endParaRPr>
          </a:p>
        </p:txBody>
      </p:sp>
      <p:sp>
        <p:nvSpPr>
          <p:cNvPr id="20" name="Rectangle 14"/>
          <p:cNvSpPr>
            <a:spLocks noChangeArrowheads="1"/>
          </p:cNvSpPr>
          <p:nvPr/>
        </p:nvSpPr>
        <p:spPr bwMode="auto">
          <a:xfrm>
            <a:off x="228600" y="3436621"/>
            <a:ext cx="2667000" cy="601980"/>
          </a:xfrm>
          <a:prstGeom prst="rect">
            <a:avLst/>
          </a:prstGeom>
          <a:noFill/>
          <a:ln w="9525">
            <a:noFill/>
            <a:miter lim="800000"/>
            <a:headEnd/>
            <a:tailEnd/>
          </a:ln>
          <a:effectLst/>
        </p:spPr>
        <p:txBody>
          <a:bodyPr anchor="ctr"/>
          <a:lstStyle/>
          <a:p>
            <a:pPr algn="ctr">
              <a:defRPr/>
            </a:pPr>
            <a:r>
              <a:rPr lang="en-US" sz="2800" b="1" dirty="0" smtClean="0">
                <a:solidFill>
                  <a:srgbClr val="000000"/>
                </a:solidFill>
                <a:effectLst>
                  <a:outerShdw blurRad="38100" dist="38100" dir="2700000" algn="tl">
                    <a:srgbClr val="C0C0C0"/>
                  </a:outerShdw>
                </a:effectLst>
              </a:rPr>
              <a:t>TÍNH TOÁN</a:t>
            </a:r>
            <a:endParaRPr lang="en-US" sz="2800" b="1" dirty="0">
              <a:solidFill>
                <a:srgbClr val="000000"/>
              </a:solidFill>
              <a:effectLst>
                <a:outerShdw blurRad="38100" dist="38100" dir="2700000" algn="tl">
                  <a:srgbClr val="C0C0C0"/>
                </a:outerShdw>
              </a:effectLst>
            </a:endParaRPr>
          </a:p>
        </p:txBody>
      </p:sp>
      <p:sp>
        <p:nvSpPr>
          <p:cNvPr id="21" name="Line 15"/>
          <p:cNvSpPr>
            <a:spLocks noChangeShapeType="1"/>
          </p:cNvSpPr>
          <p:nvPr/>
        </p:nvSpPr>
        <p:spPr bwMode="auto">
          <a:xfrm>
            <a:off x="2712623" y="3737611"/>
            <a:ext cx="1049371" cy="758190"/>
          </a:xfrm>
          <a:prstGeom prst="line">
            <a:avLst/>
          </a:prstGeom>
          <a:noFill/>
          <a:ln w="50800">
            <a:solidFill>
              <a:srgbClr val="0000CC"/>
            </a:solidFill>
            <a:round/>
            <a:headEnd/>
            <a:tailEnd type="stealth" w="lg" len="lg"/>
          </a:ln>
          <a:effectLst/>
        </p:spPr>
        <p:txBody>
          <a:bodyPr/>
          <a:lstStyle/>
          <a:p>
            <a:pPr>
              <a:defRPr/>
            </a:pPr>
            <a:endParaRPr lang="vi-VN">
              <a:cs typeface="+mn-cs"/>
            </a:endParaRPr>
          </a:p>
        </p:txBody>
      </p:sp>
      <p:sp>
        <p:nvSpPr>
          <p:cNvPr id="22" name="Line 16"/>
          <p:cNvSpPr>
            <a:spLocks noChangeShapeType="1"/>
          </p:cNvSpPr>
          <p:nvPr/>
        </p:nvSpPr>
        <p:spPr bwMode="auto">
          <a:xfrm>
            <a:off x="2712624" y="3737610"/>
            <a:ext cx="992982" cy="2110574"/>
          </a:xfrm>
          <a:prstGeom prst="line">
            <a:avLst/>
          </a:prstGeom>
          <a:noFill/>
          <a:ln w="50800">
            <a:solidFill>
              <a:srgbClr val="0000CC"/>
            </a:solidFill>
            <a:round/>
            <a:headEnd/>
            <a:tailEnd type="stealth" w="lg" len="lg"/>
          </a:ln>
          <a:effectLst/>
        </p:spPr>
        <p:txBody>
          <a:bodyPr/>
          <a:lstStyle/>
          <a:p>
            <a:pPr>
              <a:defRPr/>
            </a:pPr>
            <a:endParaRPr lang="vi-VN">
              <a:cs typeface="+mn-cs"/>
            </a:endParaRPr>
          </a:p>
        </p:txBody>
      </p:sp>
      <p:sp>
        <p:nvSpPr>
          <p:cNvPr id="23" name="AutoShape 13"/>
          <p:cNvSpPr>
            <a:spLocks noChangeArrowheads="1"/>
          </p:cNvSpPr>
          <p:nvPr/>
        </p:nvSpPr>
        <p:spPr bwMode="auto">
          <a:xfrm>
            <a:off x="3733800" y="2667000"/>
            <a:ext cx="5040000" cy="805816"/>
          </a:xfrm>
          <a:prstGeom prst="bevel">
            <a:avLst>
              <a:gd name="adj" fmla="val 12500"/>
            </a:avLst>
          </a:prstGeom>
          <a:solidFill>
            <a:srgbClr val="0070C0"/>
          </a:solidFill>
          <a:ln w="9525">
            <a:solidFill>
              <a:srgbClr val="000000"/>
            </a:solidFill>
            <a:miter lim="800000"/>
            <a:headEnd/>
            <a:tailEnd/>
          </a:ln>
        </p:spPr>
        <p:txBody>
          <a:bodyPr wrap="none" anchor="ctr"/>
          <a:lstStyle/>
          <a:p>
            <a:pPr algn="ctr" eaLnBrk="0" hangingPunct="0"/>
            <a:r>
              <a:rPr lang="en-US" sz="2400" b="1" dirty="0" err="1" smtClean="0">
                <a:solidFill>
                  <a:srgbClr val="FFFFFF"/>
                </a:solidFill>
              </a:rPr>
              <a:t>Tính</a:t>
            </a:r>
            <a:r>
              <a:rPr lang="en-US" sz="2400" b="1" dirty="0" smtClean="0">
                <a:solidFill>
                  <a:srgbClr val="FFFFFF"/>
                </a:solidFill>
              </a:rPr>
              <a:t> </a:t>
            </a:r>
            <a:r>
              <a:rPr lang="en-US" sz="2400" b="1" dirty="0" err="1" smtClean="0">
                <a:solidFill>
                  <a:srgbClr val="FFFFFF"/>
                </a:solidFill>
              </a:rPr>
              <a:t>chính</a:t>
            </a:r>
            <a:r>
              <a:rPr lang="en-US" sz="2400" b="1" dirty="0" smtClean="0">
                <a:solidFill>
                  <a:srgbClr val="FFFFFF"/>
                </a:solidFill>
              </a:rPr>
              <a:t> </a:t>
            </a:r>
            <a:r>
              <a:rPr lang="en-US" sz="2400" b="1" dirty="0" err="1" smtClean="0">
                <a:solidFill>
                  <a:srgbClr val="FFFFFF"/>
                </a:solidFill>
              </a:rPr>
              <a:t>xác</a:t>
            </a:r>
            <a:r>
              <a:rPr lang="en-US" sz="2400" b="1" dirty="0" smtClean="0">
                <a:solidFill>
                  <a:srgbClr val="FFFFFF"/>
                </a:solidFill>
              </a:rPr>
              <a:t> </a:t>
            </a:r>
            <a:r>
              <a:rPr lang="en-US" sz="2400" b="1" dirty="0" err="1" smtClean="0">
                <a:solidFill>
                  <a:srgbClr val="FFFFFF"/>
                </a:solidFill>
              </a:rPr>
              <a:t>đường</a:t>
            </a:r>
            <a:r>
              <a:rPr lang="en-US" sz="2400" b="1" dirty="0" smtClean="0">
                <a:solidFill>
                  <a:srgbClr val="FFFFFF"/>
                </a:solidFill>
              </a:rPr>
              <a:t> </a:t>
            </a:r>
            <a:r>
              <a:rPr lang="en-US" sz="2400" b="1" dirty="0" err="1" smtClean="0">
                <a:solidFill>
                  <a:srgbClr val="FFFFFF"/>
                </a:solidFill>
              </a:rPr>
              <a:t>kính</a:t>
            </a:r>
            <a:r>
              <a:rPr lang="en-US" sz="2400" b="1" dirty="0" smtClean="0">
                <a:solidFill>
                  <a:srgbClr val="FFFFFF"/>
                </a:solidFill>
              </a:rPr>
              <a:t> </a:t>
            </a:r>
            <a:r>
              <a:rPr lang="en-US" sz="2400" b="1" dirty="0" err="1" smtClean="0">
                <a:solidFill>
                  <a:srgbClr val="FFFFFF"/>
                </a:solidFill>
              </a:rPr>
              <a:t>trục</a:t>
            </a:r>
            <a:endParaRPr lang="en-US" sz="2400" b="1" dirty="0">
              <a:solidFill>
                <a:srgbClr val="FFFFFF"/>
              </a:solidFill>
            </a:endParaRPr>
          </a:p>
        </p:txBody>
      </p:sp>
      <p:sp>
        <p:nvSpPr>
          <p:cNvPr id="24" name="AutoShape 13"/>
          <p:cNvSpPr>
            <a:spLocks noChangeArrowheads="1"/>
          </p:cNvSpPr>
          <p:nvPr/>
        </p:nvSpPr>
        <p:spPr bwMode="auto">
          <a:xfrm>
            <a:off x="3733801" y="3837000"/>
            <a:ext cx="5040000" cy="1116000"/>
          </a:xfrm>
          <a:prstGeom prst="bevel">
            <a:avLst>
              <a:gd name="adj" fmla="val 12500"/>
            </a:avLst>
          </a:prstGeom>
          <a:solidFill>
            <a:srgbClr val="FFFF00"/>
          </a:solidFill>
          <a:ln w="9525">
            <a:solidFill>
              <a:srgbClr val="000000"/>
            </a:solidFill>
            <a:miter lim="800000"/>
            <a:headEnd/>
            <a:tailEnd/>
          </a:ln>
        </p:spPr>
        <p:txBody>
          <a:bodyPr wrap="none" anchor="ctr"/>
          <a:lstStyle/>
          <a:p>
            <a:pPr algn="ctr" eaLnBrk="0" hangingPunct="0"/>
            <a:r>
              <a:rPr lang="en-US" sz="2400" b="1" dirty="0" err="1" smtClean="0"/>
              <a:t>Kiểm</a:t>
            </a:r>
            <a:r>
              <a:rPr lang="en-US" sz="2400" b="1" dirty="0" smtClean="0"/>
              <a:t> </a:t>
            </a:r>
            <a:r>
              <a:rPr lang="en-US" sz="2400" b="1" dirty="0" err="1" smtClean="0"/>
              <a:t>nghiệm</a:t>
            </a:r>
            <a:r>
              <a:rPr lang="en-US" sz="2400" b="1" dirty="0" smtClean="0"/>
              <a:t> </a:t>
            </a:r>
            <a:r>
              <a:rPr lang="en-US" sz="2400" b="1" dirty="0" err="1" smtClean="0"/>
              <a:t>trục</a:t>
            </a:r>
            <a:r>
              <a:rPr lang="en-US" sz="2400" b="1" dirty="0" smtClean="0"/>
              <a:t> </a:t>
            </a:r>
          </a:p>
          <a:p>
            <a:pPr algn="ctr" eaLnBrk="0" hangingPunct="0"/>
            <a:r>
              <a:rPr lang="en-US" sz="2400" b="1" dirty="0" err="1" smtClean="0"/>
              <a:t>theo</a:t>
            </a:r>
            <a:r>
              <a:rPr lang="en-US" sz="2400" b="1" dirty="0" smtClean="0"/>
              <a:t> </a:t>
            </a:r>
            <a:r>
              <a:rPr lang="en-US" sz="2400" b="1" dirty="0" err="1" smtClean="0"/>
              <a:t>hệ</a:t>
            </a:r>
            <a:r>
              <a:rPr lang="en-US" sz="2400" b="1" dirty="0" smtClean="0"/>
              <a:t> </a:t>
            </a:r>
            <a:r>
              <a:rPr lang="en-US" sz="2400" b="1" dirty="0" err="1" smtClean="0"/>
              <a:t>số</a:t>
            </a:r>
            <a:r>
              <a:rPr lang="en-US" sz="2400" b="1" dirty="0" smtClean="0"/>
              <a:t> an </a:t>
            </a:r>
            <a:r>
              <a:rPr lang="en-US" sz="2400" b="1" dirty="0" err="1" smtClean="0"/>
              <a:t>toàn</a:t>
            </a:r>
            <a:r>
              <a:rPr lang="en-US" sz="2400" b="1" dirty="0" smtClean="0"/>
              <a:t> </a:t>
            </a:r>
            <a:r>
              <a:rPr lang="en-US" sz="2400" b="1" dirty="0" err="1" smtClean="0"/>
              <a:t>về</a:t>
            </a:r>
            <a:r>
              <a:rPr lang="en-US" sz="2400" b="1" dirty="0" smtClean="0"/>
              <a:t> </a:t>
            </a:r>
            <a:r>
              <a:rPr lang="en-US" sz="2400" b="1" dirty="0" err="1" smtClean="0"/>
              <a:t>mỏi</a:t>
            </a:r>
            <a:endParaRPr lang="en-US" sz="2400" b="1" dirty="0"/>
          </a:p>
        </p:txBody>
      </p:sp>
      <p:sp>
        <p:nvSpPr>
          <p:cNvPr id="25" name="AutoShape 13"/>
          <p:cNvSpPr>
            <a:spLocks noChangeArrowheads="1"/>
          </p:cNvSpPr>
          <p:nvPr/>
        </p:nvSpPr>
        <p:spPr bwMode="auto">
          <a:xfrm>
            <a:off x="3733801" y="5290184"/>
            <a:ext cx="5076000" cy="1116000"/>
          </a:xfrm>
          <a:prstGeom prst="bevel">
            <a:avLst>
              <a:gd name="adj" fmla="val 12500"/>
            </a:avLst>
          </a:prstGeom>
          <a:solidFill>
            <a:srgbClr val="00B0F0"/>
          </a:solidFill>
          <a:ln w="9525">
            <a:solidFill>
              <a:srgbClr val="000000"/>
            </a:solidFill>
            <a:miter lim="800000"/>
            <a:headEnd/>
            <a:tailEnd/>
          </a:ln>
        </p:spPr>
        <p:txBody>
          <a:bodyPr wrap="none" anchor="ctr"/>
          <a:lstStyle/>
          <a:p>
            <a:pPr algn="ctr" eaLnBrk="0" hangingPunct="0"/>
            <a:r>
              <a:rPr lang="en-US" sz="2400" b="1" dirty="0" err="1" smtClean="0"/>
              <a:t>Kiểm</a:t>
            </a:r>
            <a:r>
              <a:rPr lang="en-US" sz="2400" b="1" dirty="0" smtClean="0"/>
              <a:t> </a:t>
            </a:r>
            <a:r>
              <a:rPr lang="en-US" sz="2400" b="1" dirty="0" err="1" smtClean="0"/>
              <a:t>nghiệm</a:t>
            </a:r>
            <a:r>
              <a:rPr lang="en-US" sz="2400" b="1" dirty="0" smtClean="0"/>
              <a:t> </a:t>
            </a:r>
            <a:r>
              <a:rPr lang="en-US" sz="2400" b="1" dirty="0" err="1" smtClean="0"/>
              <a:t>trục</a:t>
            </a:r>
            <a:r>
              <a:rPr lang="en-US" sz="2400" b="1" dirty="0" smtClean="0"/>
              <a:t> </a:t>
            </a:r>
          </a:p>
          <a:p>
            <a:pPr algn="ctr" eaLnBrk="0" hangingPunct="0"/>
            <a:r>
              <a:rPr lang="en-US" sz="2400" b="1" dirty="0" err="1" smtClean="0"/>
              <a:t>theo</a:t>
            </a:r>
            <a:r>
              <a:rPr lang="en-US" sz="2400" b="1" dirty="0" smtClean="0"/>
              <a:t> </a:t>
            </a:r>
            <a:r>
              <a:rPr lang="en-US" sz="2400" b="1" dirty="0" err="1" smtClean="0"/>
              <a:t>độ</a:t>
            </a:r>
            <a:r>
              <a:rPr lang="en-US" sz="2400" b="1" dirty="0" smtClean="0"/>
              <a:t> </a:t>
            </a:r>
            <a:r>
              <a:rPr lang="en-US" sz="2400" b="1" dirty="0" err="1" smtClean="0"/>
              <a:t>bền</a:t>
            </a:r>
            <a:r>
              <a:rPr lang="en-US" sz="2400" b="1" dirty="0" smtClean="0"/>
              <a:t> </a:t>
            </a:r>
            <a:r>
              <a:rPr lang="en-US" sz="2400" b="1" dirty="0" err="1" smtClean="0"/>
              <a:t>tĩnh</a:t>
            </a:r>
            <a:endParaRPr lang="en-US" sz="2400" b="1" dirty="0"/>
          </a:p>
        </p:txBody>
      </p:sp>
      <p:sp>
        <p:nvSpPr>
          <p:cNvPr id="26" name="Line 15"/>
          <p:cNvSpPr>
            <a:spLocks noChangeShapeType="1"/>
          </p:cNvSpPr>
          <p:nvPr/>
        </p:nvSpPr>
        <p:spPr bwMode="auto">
          <a:xfrm flipV="1">
            <a:off x="2712623" y="3069907"/>
            <a:ext cx="992982" cy="667702"/>
          </a:xfrm>
          <a:prstGeom prst="line">
            <a:avLst/>
          </a:prstGeom>
          <a:noFill/>
          <a:ln w="50800">
            <a:solidFill>
              <a:srgbClr val="0000CC"/>
            </a:solidFill>
            <a:round/>
            <a:headEnd/>
            <a:tailEnd type="stealth" w="lg" len="lg"/>
          </a:ln>
          <a:effectLst/>
        </p:spPr>
        <p:txBody>
          <a:bodyPr/>
          <a:lstStyle/>
          <a:p>
            <a:pPr>
              <a:defRPr/>
            </a:pPr>
            <a:endParaRPr lang="vi-VN">
              <a:cs typeface="+mn-cs"/>
            </a:endParaRPr>
          </a:p>
        </p:txBody>
      </p:sp>
      <p:sp>
        <p:nvSpPr>
          <p:cNvPr id="27" name="Line 16"/>
          <p:cNvSpPr>
            <a:spLocks noChangeShapeType="1"/>
          </p:cNvSpPr>
          <p:nvPr/>
        </p:nvSpPr>
        <p:spPr bwMode="auto">
          <a:xfrm flipV="1">
            <a:off x="2712624" y="1806892"/>
            <a:ext cx="1021176" cy="1930718"/>
          </a:xfrm>
          <a:prstGeom prst="line">
            <a:avLst/>
          </a:prstGeom>
          <a:noFill/>
          <a:ln w="50800">
            <a:solidFill>
              <a:srgbClr val="0000CC"/>
            </a:solidFill>
            <a:round/>
            <a:headEnd/>
            <a:tailEnd type="stealth" w="lg" len="lg"/>
          </a:ln>
          <a:effectLst/>
        </p:spPr>
        <p:txBody>
          <a:bodyPr/>
          <a:lstStyle/>
          <a:p>
            <a:pPr>
              <a:defRPr/>
            </a:pPr>
            <a:endParaRPr lang="vi-VN">
              <a:cs typeface="+mn-cs"/>
            </a:endParaRPr>
          </a:p>
        </p:txBody>
      </p:sp>
    </p:spTree>
    <p:extLst>
      <p:ext uri="{BB962C8B-B14F-4D97-AF65-F5344CB8AC3E}">
        <p14:creationId xmlns:p14="http://schemas.microsoft.com/office/powerpoint/2010/main" val="20132379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1000" fill="hold"/>
                                        <p:tgtEl>
                                          <p:spTgt spid="20"/>
                                        </p:tgtEl>
                                        <p:attrNameLst>
                                          <p:attrName>ppt_x</p:attrName>
                                        </p:attrNameLst>
                                      </p:cBhvr>
                                      <p:tavLst>
                                        <p:tav tm="0">
                                          <p:val>
                                            <p:strVal val="#ppt_x"/>
                                          </p:val>
                                        </p:tav>
                                        <p:tav tm="100000">
                                          <p:val>
                                            <p:strVal val="#ppt_x"/>
                                          </p:val>
                                        </p:tav>
                                      </p:tavLst>
                                    </p:anim>
                                    <p:anim calcmode="lin" valueType="num">
                                      <p:cBhvr additive="base">
                                        <p:cTn id="8" dur="1000" fill="hold"/>
                                        <p:tgtEl>
                                          <p:spTgt spid="20"/>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cBhvr additive="base">
                                        <p:cTn id="11" dur="1000" fill="hold"/>
                                        <p:tgtEl>
                                          <p:spTgt spid="21"/>
                                        </p:tgtEl>
                                        <p:attrNameLst>
                                          <p:attrName>ppt_x</p:attrName>
                                        </p:attrNameLst>
                                      </p:cBhvr>
                                      <p:tavLst>
                                        <p:tav tm="0">
                                          <p:val>
                                            <p:strVal val="#ppt_x"/>
                                          </p:val>
                                        </p:tav>
                                        <p:tav tm="100000">
                                          <p:val>
                                            <p:strVal val="#ppt_x"/>
                                          </p:val>
                                        </p:tav>
                                      </p:tavLst>
                                    </p:anim>
                                    <p:anim calcmode="lin" valueType="num">
                                      <p:cBhvr additive="base">
                                        <p:cTn id="12" dur="1000" fill="hold"/>
                                        <p:tgtEl>
                                          <p:spTgt spid="21"/>
                                        </p:tgtEl>
                                        <p:attrNameLst>
                                          <p:attrName>ppt_y</p:attrName>
                                        </p:attrNameLst>
                                      </p:cBhvr>
                                      <p:tavLst>
                                        <p:tav tm="0">
                                          <p:val>
                                            <p:strVal val="0-#ppt_h/2"/>
                                          </p:val>
                                        </p:tav>
                                        <p:tav tm="100000">
                                          <p:val>
                                            <p:strVal val="#ppt_y"/>
                                          </p:val>
                                        </p:tav>
                                      </p:tavLst>
                                    </p:anim>
                                  </p:childTnLst>
                                </p:cTn>
                              </p:par>
                              <p:par>
                                <p:cTn id="13" presetID="2" presetClass="entr" presetSubtype="1" fill="hold" nodeType="withEffect">
                                  <p:stCondLst>
                                    <p:cond delay="0"/>
                                  </p:stCondLst>
                                  <p:childTnLst>
                                    <p:set>
                                      <p:cBhvr>
                                        <p:cTn id="14" dur="1" fill="hold">
                                          <p:stCondLst>
                                            <p:cond delay="0"/>
                                          </p:stCondLst>
                                        </p:cTn>
                                        <p:tgtEl>
                                          <p:spTgt spid="22"/>
                                        </p:tgtEl>
                                        <p:attrNameLst>
                                          <p:attrName>style.visibility</p:attrName>
                                        </p:attrNameLst>
                                      </p:cBhvr>
                                      <p:to>
                                        <p:strVal val="visible"/>
                                      </p:to>
                                    </p:set>
                                    <p:anim calcmode="lin" valueType="num">
                                      <p:cBhvr additive="base">
                                        <p:cTn id="15" dur="1000" fill="hold"/>
                                        <p:tgtEl>
                                          <p:spTgt spid="22"/>
                                        </p:tgtEl>
                                        <p:attrNameLst>
                                          <p:attrName>ppt_x</p:attrName>
                                        </p:attrNameLst>
                                      </p:cBhvr>
                                      <p:tavLst>
                                        <p:tav tm="0">
                                          <p:val>
                                            <p:strVal val="#ppt_x"/>
                                          </p:val>
                                        </p:tav>
                                        <p:tav tm="100000">
                                          <p:val>
                                            <p:strVal val="#ppt_x"/>
                                          </p:val>
                                        </p:tav>
                                      </p:tavLst>
                                    </p:anim>
                                    <p:anim calcmode="lin" valueType="num">
                                      <p:cBhvr additive="base">
                                        <p:cTn id="16" dur="1000" fill="hold"/>
                                        <p:tgtEl>
                                          <p:spTgt spid="22"/>
                                        </p:tgtEl>
                                        <p:attrNameLst>
                                          <p:attrName>ppt_y</p:attrName>
                                        </p:attrNameLst>
                                      </p:cBhvr>
                                      <p:tavLst>
                                        <p:tav tm="0">
                                          <p:val>
                                            <p:strVal val="0-#ppt_h/2"/>
                                          </p:val>
                                        </p:tav>
                                        <p:tav tm="100000">
                                          <p:val>
                                            <p:strVal val="#ppt_y"/>
                                          </p:val>
                                        </p:tav>
                                      </p:tavLst>
                                    </p:anim>
                                  </p:childTnLst>
                                </p:cTn>
                              </p:par>
                              <p:par>
                                <p:cTn id="17" presetID="8" presetClass="entr" presetSubtype="32" fill="hold" grpId="0" nodeType="with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diamond(out)">
                                      <p:cBhvr>
                                        <p:cTn id="19" dur="1000"/>
                                        <p:tgtEl>
                                          <p:spTgt spid="19"/>
                                        </p:tgtEl>
                                      </p:cBhvr>
                                    </p:animEffect>
                                  </p:childTnLst>
                                </p:cTn>
                              </p:par>
                              <p:par>
                                <p:cTn id="20" presetID="8" presetClass="entr" presetSubtype="32" fill="hold" grpId="0" nodeType="with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diamond(out)">
                                      <p:cBhvr>
                                        <p:cTn id="22" dur="1000"/>
                                        <p:tgtEl>
                                          <p:spTgt spid="23"/>
                                        </p:tgtEl>
                                      </p:cBhvr>
                                    </p:animEffect>
                                  </p:childTnLst>
                                </p:cTn>
                              </p:par>
                              <p:par>
                                <p:cTn id="23" presetID="8" presetClass="entr" presetSubtype="32" fill="hold" grpId="0" nodeType="withEffect">
                                  <p:stCondLst>
                                    <p:cond delay="0"/>
                                  </p:stCondLst>
                                  <p:childTnLst>
                                    <p:set>
                                      <p:cBhvr>
                                        <p:cTn id="24" dur="1" fill="hold">
                                          <p:stCondLst>
                                            <p:cond delay="0"/>
                                          </p:stCondLst>
                                        </p:cTn>
                                        <p:tgtEl>
                                          <p:spTgt spid="24"/>
                                        </p:tgtEl>
                                        <p:attrNameLst>
                                          <p:attrName>style.visibility</p:attrName>
                                        </p:attrNameLst>
                                      </p:cBhvr>
                                      <p:to>
                                        <p:strVal val="visible"/>
                                      </p:to>
                                    </p:set>
                                    <p:animEffect transition="in" filter="diamond(out)">
                                      <p:cBhvr>
                                        <p:cTn id="25" dur="1000"/>
                                        <p:tgtEl>
                                          <p:spTgt spid="24"/>
                                        </p:tgtEl>
                                      </p:cBhvr>
                                    </p:animEffect>
                                  </p:childTnLst>
                                </p:cTn>
                              </p:par>
                              <p:par>
                                <p:cTn id="26" presetID="8" presetClass="entr" presetSubtype="32" fill="hold" grpId="0" nodeType="with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diamond(out)">
                                      <p:cBhvr>
                                        <p:cTn id="28" dur="1000"/>
                                        <p:tgtEl>
                                          <p:spTgt spid="25"/>
                                        </p:tgtEl>
                                      </p:cBhvr>
                                    </p:animEffect>
                                  </p:childTnLst>
                                </p:cTn>
                              </p:par>
                              <p:par>
                                <p:cTn id="29" presetID="2" presetClass="entr" presetSubtype="1" fill="hold" nodeType="withEffect">
                                  <p:stCondLst>
                                    <p:cond delay="0"/>
                                  </p:stCondLst>
                                  <p:childTnLst>
                                    <p:set>
                                      <p:cBhvr>
                                        <p:cTn id="30" dur="1" fill="hold">
                                          <p:stCondLst>
                                            <p:cond delay="0"/>
                                          </p:stCondLst>
                                        </p:cTn>
                                        <p:tgtEl>
                                          <p:spTgt spid="26"/>
                                        </p:tgtEl>
                                        <p:attrNameLst>
                                          <p:attrName>style.visibility</p:attrName>
                                        </p:attrNameLst>
                                      </p:cBhvr>
                                      <p:to>
                                        <p:strVal val="visible"/>
                                      </p:to>
                                    </p:set>
                                    <p:anim calcmode="lin" valueType="num">
                                      <p:cBhvr additive="base">
                                        <p:cTn id="31" dur="1000" fill="hold"/>
                                        <p:tgtEl>
                                          <p:spTgt spid="26"/>
                                        </p:tgtEl>
                                        <p:attrNameLst>
                                          <p:attrName>ppt_x</p:attrName>
                                        </p:attrNameLst>
                                      </p:cBhvr>
                                      <p:tavLst>
                                        <p:tav tm="0">
                                          <p:val>
                                            <p:strVal val="#ppt_x"/>
                                          </p:val>
                                        </p:tav>
                                        <p:tav tm="100000">
                                          <p:val>
                                            <p:strVal val="#ppt_x"/>
                                          </p:val>
                                        </p:tav>
                                      </p:tavLst>
                                    </p:anim>
                                    <p:anim calcmode="lin" valueType="num">
                                      <p:cBhvr additive="base">
                                        <p:cTn id="32" dur="1000" fill="hold"/>
                                        <p:tgtEl>
                                          <p:spTgt spid="26"/>
                                        </p:tgtEl>
                                        <p:attrNameLst>
                                          <p:attrName>ppt_y</p:attrName>
                                        </p:attrNameLst>
                                      </p:cBhvr>
                                      <p:tavLst>
                                        <p:tav tm="0">
                                          <p:val>
                                            <p:strVal val="0-#ppt_h/2"/>
                                          </p:val>
                                        </p:tav>
                                        <p:tav tm="100000">
                                          <p:val>
                                            <p:strVal val="#ppt_y"/>
                                          </p:val>
                                        </p:tav>
                                      </p:tavLst>
                                    </p:anim>
                                  </p:childTnLst>
                                </p:cTn>
                              </p:par>
                              <p:par>
                                <p:cTn id="33" presetID="2" presetClass="entr" presetSubtype="1" fill="hold" nodeType="withEffect">
                                  <p:stCondLst>
                                    <p:cond delay="0"/>
                                  </p:stCondLst>
                                  <p:childTnLst>
                                    <p:set>
                                      <p:cBhvr>
                                        <p:cTn id="34" dur="1" fill="hold">
                                          <p:stCondLst>
                                            <p:cond delay="0"/>
                                          </p:stCondLst>
                                        </p:cTn>
                                        <p:tgtEl>
                                          <p:spTgt spid="27"/>
                                        </p:tgtEl>
                                        <p:attrNameLst>
                                          <p:attrName>style.visibility</p:attrName>
                                        </p:attrNameLst>
                                      </p:cBhvr>
                                      <p:to>
                                        <p:strVal val="visible"/>
                                      </p:to>
                                    </p:set>
                                    <p:anim calcmode="lin" valueType="num">
                                      <p:cBhvr additive="base">
                                        <p:cTn id="35" dur="1000" fill="hold"/>
                                        <p:tgtEl>
                                          <p:spTgt spid="27"/>
                                        </p:tgtEl>
                                        <p:attrNameLst>
                                          <p:attrName>ppt_x</p:attrName>
                                        </p:attrNameLst>
                                      </p:cBhvr>
                                      <p:tavLst>
                                        <p:tav tm="0">
                                          <p:val>
                                            <p:strVal val="#ppt_x"/>
                                          </p:val>
                                        </p:tav>
                                        <p:tav tm="100000">
                                          <p:val>
                                            <p:strVal val="#ppt_x"/>
                                          </p:val>
                                        </p:tav>
                                      </p:tavLst>
                                    </p:anim>
                                    <p:anim calcmode="lin" valueType="num">
                                      <p:cBhvr additive="base">
                                        <p:cTn id="36" dur="1000" fill="hold"/>
                                        <p:tgtEl>
                                          <p:spTgt spid="2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p:bldP spid="23" grpId="0" animBg="1"/>
      <p:bldP spid="24" grpId="0" animBg="1"/>
      <p:bldP spid="2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28600" y="253425"/>
            <a:ext cx="7805342" cy="584775"/>
          </a:xfrm>
          <a:prstGeom prst="rect">
            <a:avLst/>
          </a:prstGeom>
        </p:spPr>
        <p:txBody>
          <a:bodyPr wrap="none">
            <a:spAutoFit/>
          </a:bodyPr>
          <a:lstStyle/>
          <a:p>
            <a:pPr marL="571500" lvl="0" indent="-571500" fontAlgn="base">
              <a:buFont typeface="+mj-lt"/>
              <a:buAutoNum type="romanUcPeriod" startAt="4"/>
            </a:pPr>
            <a:r>
              <a:rPr lang="en-US" sz="3200" b="1" cap="all" dirty="0" smtClean="0">
                <a:solidFill>
                  <a:srgbClr val="FF0000"/>
                </a:solidFill>
                <a:effectLst>
                  <a:glow>
                    <a:srgbClr val="000000"/>
                  </a:glow>
                  <a:outerShdw sx="0" sy="0">
                    <a:srgbClr val="000000"/>
                  </a:outerShdw>
                  <a:reflection stA="0" endPos="0" fadeDir="0" sx="0" sy="0"/>
                </a:effectLst>
              </a:rPr>
              <a:t>TÍNH TRỤC THEO CHỈ TIÊU ĐỘ BỀN</a:t>
            </a:r>
            <a:endParaRPr lang="en-US" sz="3200" b="1" cap="all" dirty="0">
              <a:solidFill>
                <a:srgbClr val="FF0000"/>
              </a:solidFill>
              <a:effectLst>
                <a:glow>
                  <a:srgbClr val="000000"/>
                </a:glow>
                <a:outerShdw sx="0" sy="0">
                  <a:srgbClr val="000000"/>
                </a:outerShdw>
                <a:reflection stA="0" endPos="0" fadeDir="0" sx="0" sy="0"/>
              </a:effectLst>
            </a:endParaRPr>
          </a:p>
        </p:txBody>
      </p:sp>
      <p:sp>
        <p:nvSpPr>
          <p:cNvPr id="12" name="Rectangle 11"/>
          <p:cNvSpPr/>
          <p:nvPr/>
        </p:nvSpPr>
        <p:spPr>
          <a:xfrm>
            <a:off x="631955" y="1697090"/>
            <a:ext cx="8505117" cy="5124480"/>
          </a:xfrm>
          <a:prstGeom prst="rect">
            <a:avLst/>
          </a:prstGeom>
        </p:spPr>
        <p:txBody>
          <a:bodyPr wrap="square">
            <a:spAutoFit/>
          </a:bodyPr>
          <a:lstStyle/>
          <a:p>
            <a:pPr marL="342900" indent="-342900" algn="just">
              <a:lnSpc>
                <a:spcPct val="150000"/>
              </a:lnSpc>
              <a:spcBef>
                <a:spcPts val="600"/>
              </a:spcBef>
              <a:spcAft>
                <a:spcPts val="600"/>
              </a:spcAft>
              <a:buClr>
                <a:srgbClr val="FF0000"/>
              </a:buClr>
              <a:buFont typeface="Wingdings" panose="05000000000000000000" pitchFamily="2" charset="2"/>
              <a:buChar char="Ø"/>
            </a:pPr>
            <a:r>
              <a:rPr lang="en-US" sz="2200" smtClean="0">
                <a:solidFill>
                  <a:srgbClr val="0000FF"/>
                </a:solidFill>
              </a:rPr>
              <a:t>Lực tác dụng lên trục</a:t>
            </a:r>
          </a:p>
          <a:p>
            <a:pPr marL="914400" indent="-342900" algn="just">
              <a:lnSpc>
                <a:spcPct val="150000"/>
              </a:lnSpc>
              <a:buClr>
                <a:srgbClr val="FF0000"/>
              </a:buClr>
              <a:buFont typeface="Wingdings" panose="05000000000000000000" pitchFamily="2" charset="2"/>
              <a:buChar char="§"/>
            </a:pPr>
            <a:r>
              <a:rPr lang="en-US" sz="2200" smtClean="0"/>
              <a:t>Lực ăn khớp từ các bộ truyền bánh răng, trục vít…</a:t>
            </a:r>
          </a:p>
          <a:p>
            <a:pPr marL="914400" indent="-342900" algn="just">
              <a:lnSpc>
                <a:spcPct val="150000"/>
              </a:lnSpc>
              <a:buClr>
                <a:srgbClr val="FF0000"/>
              </a:buClr>
              <a:buFont typeface="Wingdings" panose="05000000000000000000" pitchFamily="2" charset="2"/>
              <a:buChar char="§"/>
            </a:pPr>
            <a:r>
              <a:rPr lang="en-US" sz="2200" smtClean="0"/>
              <a:t>Lực hướng tâm từ bộ truyền đai, xích</a:t>
            </a:r>
          </a:p>
          <a:p>
            <a:pPr marL="914400" indent="-342900" algn="just">
              <a:lnSpc>
                <a:spcPct val="150000"/>
              </a:lnSpc>
              <a:buClr>
                <a:srgbClr val="FF0000"/>
              </a:buClr>
              <a:buFont typeface="Wingdings" panose="05000000000000000000" pitchFamily="2" charset="2"/>
              <a:buChar char="§"/>
            </a:pPr>
            <a:r>
              <a:rPr lang="en-US" sz="2200" smtClean="0"/>
              <a:t>Lực do sai số khớp nối</a:t>
            </a:r>
          </a:p>
          <a:p>
            <a:pPr marL="342900" indent="-342900" algn="just">
              <a:lnSpc>
                <a:spcPct val="150000"/>
              </a:lnSpc>
              <a:spcBef>
                <a:spcPts val="600"/>
              </a:spcBef>
              <a:spcAft>
                <a:spcPts val="600"/>
              </a:spcAft>
              <a:buClr>
                <a:srgbClr val="FF0000"/>
              </a:buClr>
              <a:buFont typeface="Wingdings" panose="05000000000000000000" pitchFamily="2" charset="2"/>
              <a:buChar char="Ø"/>
            </a:pPr>
            <a:r>
              <a:rPr lang="en-US" sz="2200" smtClean="0">
                <a:solidFill>
                  <a:srgbClr val="0000FF"/>
                </a:solidFill>
              </a:rPr>
              <a:t>Ứng suất </a:t>
            </a:r>
          </a:p>
          <a:p>
            <a:pPr marL="914400" indent="-342900" algn="just">
              <a:lnSpc>
                <a:spcPct val="150000"/>
              </a:lnSpc>
              <a:buClr>
                <a:srgbClr val="FF0000"/>
              </a:buClr>
              <a:buFont typeface="Wingdings" panose="05000000000000000000" pitchFamily="2" charset="2"/>
              <a:buChar char="§"/>
            </a:pPr>
            <a:r>
              <a:rPr lang="en-US" sz="2200" smtClean="0"/>
              <a:t>Uốn</a:t>
            </a:r>
          </a:p>
          <a:p>
            <a:pPr marL="914400" indent="-342900" algn="just">
              <a:lnSpc>
                <a:spcPct val="150000"/>
              </a:lnSpc>
              <a:buClr>
                <a:srgbClr val="FF0000"/>
              </a:buClr>
              <a:buFont typeface="Wingdings" panose="05000000000000000000" pitchFamily="2" charset="2"/>
              <a:buChar char="§"/>
            </a:pPr>
            <a:r>
              <a:rPr lang="en-US" sz="2200" smtClean="0"/>
              <a:t>Xoắn</a:t>
            </a:r>
          </a:p>
          <a:p>
            <a:pPr marL="914400" indent="-342900" algn="just">
              <a:lnSpc>
                <a:spcPct val="150000"/>
              </a:lnSpc>
              <a:spcAft>
                <a:spcPts val="1800"/>
              </a:spcAft>
              <a:buClr>
                <a:srgbClr val="FF0000"/>
              </a:buClr>
              <a:buFont typeface="Wingdings" panose="05000000000000000000" pitchFamily="2" charset="2"/>
              <a:buChar char="§"/>
            </a:pPr>
            <a:r>
              <a:rPr lang="en-US" sz="2200" smtClean="0"/>
              <a:t>Các loại khác thường bỏ qua</a:t>
            </a:r>
          </a:p>
          <a:p>
            <a:pPr algn="just">
              <a:lnSpc>
                <a:spcPct val="150000"/>
              </a:lnSpc>
              <a:buClr>
                <a:srgbClr val="FF0000"/>
              </a:buClr>
            </a:pPr>
            <a:r>
              <a:rPr lang="en-US" sz="2200" b="1" i="1" smtClean="0">
                <a:solidFill>
                  <a:srgbClr val="0000FF"/>
                </a:solidFill>
              </a:rPr>
              <a:t>Khi trục quay ứng suất thường thay đổi có tính chu kỳ </a:t>
            </a:r>
            <a:endParaRPr lang="en-US" sz="2200" b="1" i="1" dirty="0">
              <a:solidFill>
                <a:srgbClr val="0000FF"/>
              </a:solidFill>
            </a:endParaRPr>
          </a:p>
        </p:txBody>
      </p:sp>
      <p:sp>
        <p:nvSpPr>
          <p:cNvPr id="2" name="Rectangle 1"/>
          <p:cNvSpPr/>
          <p:nvPr/>
        </p:nvSpPr>
        <p:spPr>
          <a:xfrm>
            <a:off x="631955" y="1036812"/>
            <a:ext cx="4710632" cy="461665"/>
          </a:xfrm>
          <a:prstGeom prst="rect">
            <a:avLst/>
          </a:prstGeom>
        </p:spPr>
        <p:txBody>
          <a:bodyPr wrap="square">
            <a:spAutoFit/>
          </a:bodyPr>
          <a:lstStyle/>
          <a:p>
            <a:pPr algn="just">
              <a:buClr>
                <a:srgbClr val="FF0000"/>
              </a:buClr>
            </a:pPr>
            <a:r>
              <a:rPr lang="en-US" sz="2400" b="1" i="1">
                <a:solidFill>
                  <a:srgbClr val="FF0000"/>
                </a:solidFill>
              </a:rPr>
              <a:t>Cơ sở tính toán trục</a:t>
            </a:r>
          </a:p>
        </p:txBody>
      </p:sp>
    </p:spTree>
    <p:extLst>
      <p:ext uri="{BB962C8B-B14F-4D97-AF65-F5344CB8AC3E}">
        <p14:creationId xmlns:p14="http://schemas.microsoft.com/office/powerpoint/2010/main" val="6652935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nodeType="clickEffect">
                                  <p:stCondLst>
                                    <p:cond delay="0"/>
                                  </p:stCondLst>
                                  <p:childTnLst>
                                    <p:set>
                                      <p:cBhvr>
                                        <p:cTn id="13" dur="1" fill="hold">
                                          <p:stCondLst>
                                            <p:cond delay="0"/>
                                          </p:stCondLst>
                                        </p:cTn>
                                        <p:tgtEl>
                                          <p:spTgt spid="12">
                                            <p:txEl>
                                              <p:pRg st="0" end="0"/>
                                            </p:txEl>
                                          </p:spTgt>
                                        </p:tgtEl>
                                        <p:attrNameLst>
                                          <p:attrName>style.visibility</p:attrName>
                                        </p:attrNameLst>
                                      </p:cBhvr>
                                      <p:to>
                                        <p:strVal val="visible"/>
                                      </p:to>
                                    </p:set>
                                    <p:animEffect transition="in" filter="circle(in)">
                                      <p:cBhvr>
                                        <p:cTn id="14" dur="2000"/>
                                        <p:tgtEl>
                                          <p:spTgt spid="12">
                                            <p:txEl>
                                              <p:pRg st="0" end="0"/>
                                            </p:txEl>
                                          </p:spTgt>
                                        </p:tgtEl>
                                      </p:cBhvr>
                                    </p:animEffect>
                                  </p:childTnLst>
                                </p:cTn>
                              </p:par>
                              <p:par>
                                <p:cTn id="15" presetID="6" presetClass="entr" presetSubtype="16" fill="hold" nodeType="withEffect">
                                  <p:stCondLst>
                                    <p:cond delay="0"/>
                                  </p:stCondLst>
                                  <p:childTnLst>
                                    <p:set>
                                      <p:cBhvr>
                                        <p:cTn id="16" dur="1" fill="hold">
                                          <p:stCondLst>
                                            <p:cond delay="0"/>
                                          </p:stCondLst>
                                        </p:cTn>
                                        <p:tgtEl>
                                          <p:spTgt spid="12">
                                            <p:txEl>
                                              <p:pRg st="1" end="1"/>
                                            </p:txEl>
                                          </p:spTgt>
                                        </p:tgtEl>
                                        <p:attrNameLst>
                                          <p:attrName>style.visibility</p:attrName>
                                        </p:attrNameLst>
                                      </p:cBhvr>
                                      <p:to>
                                        <p:strVal val="visible"/>
                                      </p:to>
                                    </p:set>
                                    <p:animEffect transition="in" filter="circle(in)">
                                      <p:cBhvr>
                                        <p:cTn id="17" dur="2000"/>
                                        <p:tgtEl>
                                          <p:spTgt spid="12">
                                            <p:txEl>
                                              <p:pRg st="1" end="1"/>
                                            </p:txEl>
                                          </p:spTgt>
                                        </p:tgtEl>
                                      </p:cBhvr>
                                    </p:animEffect>
                                  </p:childTnLst>
                                </p:cTn>
                              </p:par>
                              <p:par>
                                <p:cTn id="18" presetID="6" presetClass="entr" presetSubtype="16" fill="hold" nodeType="withEffect">
                                  <p:stCondLst>
                                    <p:cond delay="0"/>
                                  </p:stCondLst>
                                  <p:childTnLst>
                                    <p:set>
                                      <p:cBhvr>
                                        <p:cTn id="19" dur="1" fill="hold">
                                          <p:stCondLst>
                                            <p:cond delay="0"/>
                                          </p:stCondLst>
                                        </p:cTn>
                                        <p:tgtEl>
                                          <p:spTgt spid="12">
                                            <p:txEl>
                                              <p:pRg st="2" end="2"/>
                                            </p:txEl>
                                          </p:spTgt>
                                        </p:tgtEl>
                                        <p:attrNameLst>
                                          <p:attrName>style.visibility</p:attrName>
                                        </p:attrNameLst>
                                      </p:cBhvr>
                                      <p:to>
                                        <p:strVal val="visible"/>
                                      </p:to>
                                    </p:set>
                                    <p:animEffect transition="in" filter="circle(in)">
                                      <p:cBhvr>
                                        <p:cTn id="20" dur="2000"/>
                                        <p:tgtEl>
                                          <p:spTgt spid="12">
                                            <p:txEl>
                                              <p:pRg st="2" end="2"/>
                                            </p:txEl>
                                          </p:spTgt>
                                        </p:tgtEl>
                                      </p:cBhvr>
                                    </p:animEffect>
                                  </p:childTnLst>
                                </p:cTn>
                              </p:par>
                              <p:par>
                                <p:cTn id="21" presetID="6" presetClass="entr" presetSubtype="16" fill="hold" nodeType="withEffect">
                                  <p:stCondLst>
                                    <p:cond delay="0"/>
                                  </p:stCondLst>
                                  <p:childTnLst>
                                    <p:set>
                                      <p:cBhvr>
                                        <p:cTn id="22" dur="1" fill="hold">
                                          <p:stCondLst>
                                            <p:cond delay="0"/>
                                          </p:stCondLst>
                                        </p:cTn>
                                        <p:tgtEl>
                                          <p:spTgt spid="12">
                                            <p:txEl>
                                              <p:pRg st="3" end="3"/>
                                            </p:txEl>
                                          </p:spTgt>
                                        </p:tgtEl>
                                        <p:attrNameLst>
                                          <p:attrName>style.visibility</p:attrName>
                                        </p:attrNameLst>
                                      </p:cBhvr>
                                      <p:to>
                                        <p:strVal val="visible"/>
                                      </p:to>
                                    </p:set>
                                    <p:animEffect transition="in" filter="circle(in)">
                                      <p:cBhvr>
                                        <p:cTn id="23" dur="2000"/>
                                        <p:tgtEl>
                                          <p:spTgt spid="12">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6" presetClass="entr" presetSubtype="16" fill="hold" nodeType="clickEffect">
                                  <p:stCondLst>
                                    <p:cond delay="0"/>
                                  </p:stCondLst>
                                  <p:childTnLst>
                                    <p:set>
                                      <p:cBhvr>
                                        <p:cTn id="27" dur="1" fill="hold">
                                          <p:stCondLst>
                                            <p:cond delay="0"/>
                                          </p:stCondLst>
                                        </p:cTn>
                                        <p:tgtEl>
                                          <p:spTgt spid="12">
                                            <p:txEl>
                                              <p:pRg st="4" end="4"/>
                                            </p:txEl>
                                          </p:spTgt>
                                        </p:tgtEl>
                                        <p:attrNameLst>
                                          <p:attrName>style.visibility</p:attrName>
                                        </p:attrNameLst>
                                      </p:cBhvr>
                                      <p:to>
                                        <p:strVal val="visible"/>
                                      </p:to>
                                    </p:set>
                                    <p:animEffect transition="in" filter="circle(in)">
                                      <p:cBhvr>
                                        <p:cTn id="28" dur="2000"/>
                                        <p:tgtEl>
                                          <p:spTgt spid="12">
                                            <p:txEl>
                                              <p:pRg st="4" end="4"/>
                                            </p:txEl>
                                          </p:spTgt>
                                        </p:tgtEl>
                                      </p:cBhvr>
                                    </p:animEffect>
                                  </p:childTnLst>
                                </p:cTn>
                              </p:par>
                              <p:par>
                                <p:cTn id="29" presetID="6" presetClass="entr" presetSubtype="16" fill="hold" nodeType="withEffect">
                                  <p:stCondLst>
                                    <p:cond delay="0"/>
                                  </p:stCondLst>
                                  <p:childTnLst>
                                    <p:set>
                                      <p:cBhvr>
                                        <p:cTn id="30" dur="1" fill="hold">
                                          <p:stCondLst>
                                            <p:cond delay="0"/>
                                          </p:stCondLst>
                                        </p:cTn>
                                        <p:tgtEl>
                                          <p:spTgt spid="12">
                                            <p:txEl>
                                              <p:pRg st="5" end="5"/>
                                            </p:txEl>
                                          </p:spTgt>
                                        </p:tgtEl>
                                        <p:attrNameLst>
                                          <p:attrName>style.visibility</p:attrName>
                                        </p:attrNameLst>
                                      </p:cBhvr>
                                      <p:to>
                                        <p:strVal val="visible"/>
                                      </p:to>
                                    </p:set>
                                    <p:animEffect transition="in" filter="circle(in)">
                                      <p:cBhvr>
                                        <p:cTn id="31" dur="2000"/>
                                        <p:tgtEl>
                                          <p:spTgt spid="12">
                                            <p:txEl>
                                              <p:pRg st="5" end="5"/>
                                            </p:txEl>
                                          </p:spTgt>
                                        </p:tgtEl>
                                      </p:cBhvr>
                                    </p:animEffect>
                                  </p:childTnLst>
                                </p:cTn>
                              </p:par>
                              <p:par>
                                <p:cTn id="32" presetID="6" presetClass="entr" presetSubtype="16" fill="hold" nodeType="withEffect">
                                  <p:stCondLst>
                                    <p:cond delay="0"/>
                                  </p:stCondLst>
                                  <p:childTnLst>
                                    <p:set>
                                      <p:cBhvr>
                                        <p:cTn id="33" dur="1" fill="hold">
                                          <p:stCondLst>
                                            <p:cond delay="0"/>
                                          </p:stCondLst>
                                        </p:cTn>
                                        <p:tgtEl>
                                          <p:spTgt spid="12">
                                            <p:txEl>
                                              <p:pRg st="6" end="6"/>
                                            </p:txEl>
                                          </p:spTgt>
                                        </p:tgtEl>
                                        <p:attrNameLst>
                                          <p:attrName>style.visibility</p:attrName>
                                        </p:attrNameLst>
                                      </p:cBhvr>
                                      <p:to>
                                        <p:strVal val="visible"/>
                                      </p:to>
                                    </p:set>
                                    <p:animEffect transition="in" filter="circle(in)">
                                      <p:cBhvr>
                                        <p:cTn id="34" dur="2000"/>
                                        <p:tgtEl>
                                          <p:spTgt spid="12">
                                            <p:txEl>
                                              <p:pRg st="6" end="6"/>
                                            </p:txEl>
                                          </p:spTgt>
                                        </p:tgtEl>
                                      </p:cBhvr>
                                    </p:animEffect>
                                  </p:childTnLst>
                                </p:cTn>
                              </p:par>
                              <p:par>
                                <p:cTn id="35" presetID="6" presetClass="entr" presetSubtype="16" fill="hold" nodeType="withEffect">
                                  <p:stCondLst>
                                    <p:cond delay="0"/>
                                  </p:stCondLst>
                                  <p:childTnLst>
                                    <p:set>
                                      <p:cBhvr>
                                        <p:cTn id="36" dur="1" fill="hold">
                                          <p:stCondLst>
                                            <p:cond delay="0"/>
                                          </p:stCondLst>
                                        </p:cTn>
                                        <p:tgtEl>
                                          <p:spTgt spid="12">
                                            <p:txEl>
                                              <p:pRg st="7" end="7"/>
                                            </p:txEl>
                                          </p:spTgt>
                                        </p:tgtEl>
                                        <p:attrNameLst>
                                          <p:attrName>style.visibility</p:attrName>
                                        </p:attrNameLst>
                                      </p:cBhvr>
                                      <p:to>
                                        <p:strVal val="visible"/>
                                      </p:to>
                                    </p:set>
                                    <p:animEffect transition="in" filter="circle(in)">
                                      <p:cBhvr>
                                        <p:cTn id="37" dur="2000"/>
                                        <p:tgtEl>
                                          <p:spTgt spid="12">
                                            <p:txEl>
                                              <p:pRg st="7" end="7"/>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6" presetClass="entr" presetSubtype="16" fill="hold" nodeType="clickEffect">
                                  <p:stCondLst>
                                    <p:cond delay="0"/>
                                  </p:stCondLst>
                                  <p:childTnLst>
                                    <p:set>
                                      <p:cBhvr>
                                        <p:cTn id="41" dur="1" fill="hold">
                                          <p:stCondLst>
                                            <p:cond delay="0"/>
                                          </p:stCondLst>
                                        </p:cTn>
                                        <p:tgtEl>
                                          <p:spTgt spid="12">
                                            <p:txEl>
                                              <p:pRg st="8" end="8"/>
                                            </p:txEl>
                                          </p:spTgt>
                                        </p:tgtEl>
                                        <p:attrNameLst>
                                          <p:attrName>style.visibility</p:attrName>
                                        </p:attrNameLst>
                                      </p:cBhvr>
                                      <p:to>
                                        <p:strVal val="visible"/>
                                      </p:to>
                                    </p:set>
                                    <p:animEffect transition="in" filter="circle(in)">
                                      <p:cBhvr>
                                        <p:cTn id="42" dur="2000"/>
                                        <p:tgtEl>
                                          <p:spTgt spid="12">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28600" y="253425"/>
            <a:ext cx="7805342" cy="584775"/>
          </a:xfrm>
          <a:prstGeom prst="rect">
            <a:avLst/>
          </a:prstGeom>
        </p:spPr>
        <p:txBody>
          <a:bodyPr wrap="none">
            <a:spAutoFit/>
          </a:bodyPr>
          <a:lstStyle/>
          <a:p>
            <a:pPr marL="571500" lvl="0" indent="-571500" fontAlgn="base">
              <a:buFont typeface="+mj-lt"/>
              <a:buAutoNum type="romanUcPeriod" startAt="4"/>
            </a:pPr>
            <a:r>
              <a:rPr lang="en-US" sz="3200" b="1" cap="all" dirty="0" smtClean="0">
                <a:solidFill>
                  <a:srgbClr val="FF0000"/>
                </a:solidFill>
                <a:effectLst>
                  <a:glow>
                    <a:srgbClr val="000000"/>
                  </a:glow>
                  <a:outerShdw sx="0" sy="0">
                    <a:srgbClr val="000000"/>
                  </a:outerShdw>
                  <a:reflection stA="0" endPos="0" fadeDir="0" sx="0" sy="0"/>
                </a:effectLst>
              </a:rPr>
              <a:t>TÍNH TRỤC THEO CHỈ TIÊU ĐỘ BỀN</a:t>
            </a:r>
            <a:endParaRPr lang="en-US" sz="3200" b="1" cap="all" dirty="0">
              <a:solidFill>
                <a:srgbClr val="FF0000"/>
              </a:solidFill>
              <a:effectLst>
                <a:glow>
                  <a:srgbClr val="000000"/>
                </a:glow>
                <a:outerShdw sx="0" sy="0">
                  <a:srgbClr val="000000"/>
                </a:outerShdw>
                <a:reflection stA="0" endPos="0" fadeDir="0" sx="0" sy="0"/>
              </a:effectLst>
            </a:endParaRPr>
          </a:p>
        </p:txBody>
      </p:sp>
      <p:sp>
        <p:nvSpPr>
          <p:cNvPr id="2" name="Rectangle 1"/>
          <p:cNvSpPr/>
          <p:nvPr/>
        </p:nvSpPr>
        <p:spPr>
          <a:xfrm>
            <a:off x="381000" y="1057502"/>
            <a:ext cx="4710632" cy="461665"/>
          </a:xfrm>
          <a:prstGeom prst="rect">
            <a:avLst/>
          </a:prstGeom>
        </p:spPr>
        <p:txBody>
          <a:bodyPr wrap="square">
            <a:spAutoFit/>
          </a:bodyPr>
          <a:lstStyle/>
          <a:p>
            <a:pPr algn="just">
              <a:buClr>
                <a:srgbClr val="FF0000"/>
              </a:buClr>
            </a:pPr>
            <a:r>
              <a:rPr lang="en-US" sz="2400" b="1" i="1">
                <a:solidFill>
                  <a:srgbClr val="FF0000"/>
                </a:solidFill>
              </a:rPr>
              <a:t>Cơ sở tính toán trục</a:t>
            </a:r>
          </a:p>
        </p:txBody>
      </p:sp>
      <p:pic>
        <p:nvPicPr>
          <p:cNvPr id="6" name="Picture 5"/>
          <p:cNvPicPr>
            <a:picLocks noChangeAspect="1"/>
          </p:cNvPicPr>
          <p:nvPr/>
        </p:nvPicPr>
        <p:blipFill>
          <a:blip r:embed="rId2"/>
          <a:stretch>
            <a:fillRect/>
          </a:stretch>
        </p:blipFill>
        <p:spPr>
          <a:xfrm>
            <a:off x="762000" y="4191000"/>
            <a:ext cx="7915275" cy="2047875"/>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19637" y="1228498"/>
            <a:ext cx="3657600" cy="2743200"/>
          </a:xfrm>
          <a:prstGeom prst="rect">
            <a:avLst/>
          </a:prstGeom>
        </p:spPr>
      </p:pic>
    </p:spTree>
    <p:extLst>
      <p:ext uri="{BB962C8B-B14F-4D97-AF65-F5344CB8AC3E}">
        <p14:creationId xmlns:p14="http://schemas.microsoft.com/office/powerpoint/2010/main" val="3826189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457200" y="990600"/>
            <a:ext cx="6336704" cy="523220"/>
          </a:xfrm>
          <a:prstGeom prst="rect">
            <a:avLst/>
          </a:prstGeom>
          <a:noFill/>
        </p:spPr>
        <p:txBody>
          <a:bodyPr wrap="square" rtlCol="0">
            <a:spAutoFit/>
          </a:bodyPr>
          <a:lstStyle/>
          <a:p>
            <a:pPr marL="514350" lvl="0" indent="-514350">
              <a:buFont typeface="+mj-lt"/>
              <a:buAutoNum type="arabicPeriod"/>
            </a:pPr>
            <a:r>
              <a:rPr lang="en-US" sz="2800" b="1" dirty="0" err="1" smtClean="0">
                <a:solidFill>
                  <a:srgbClr val="0000FF"/>
                </a:solidFill>
                <a:effectLst>
                  <a:glow>
                    <a:srgbClr val="000000"/>
                  </a:glow>
                  <a:outerShdw sx="0" sy="0">
                    <a:srgbClr val="000000"/>
                  </a:outerShdw>
                  <a:reflection stA="0" endPos="0" fadeDir="0" sx="0" sy="0"/>
                </a:effectLst>
              </a:rPr>
              <a:t>Tính</a:t>
            </a:r>
            <a:r>
              <a:rPr lang="en-US" sz="2800" b="1" dirty="0" smtClean="0">
                <a:solidFill>
                  <a:srgbClr val="0000FF"/>
                </a:solidFill>
                <a:effectLst>
                  <a:glow>
                    <a:srgbClr val="000000"/>
                  </a:glow>
                  <a:outerShdw sx="0" sy="0">
                    <a:srgbClr val="000000"/>
                  </a:outerShdw>
                  <a:reflection stA="0" endPos="0" fadeDir="0" sx="0" sy="0"/>
                </a:effectLst>
              </a:rPr>
              <a:t> </a:t>
            </a:r>
            <a:r>
              <a:rPr lang="en-US" sz="2800" b="1" dirty="0" err="1" smtClean="0">
                <a:solidFill>
                  <a:srgbClr val="0000FF"/>
                </a:solidFill>
                <a:effectLst>
                  <a:glow>
                    <a:srgbClr val="000000"/>
                  </a:glow>
                  <a:outerShdw sx="0" sy="0">
                    <a:srgbClr val="000000"/>
                  </a:outerShdw>
                  <a:reflection stA="0" endPos="0" fadeDir="0" sx="0" sy="0"/>
                </a:effectLst>
              </a:rPr>
              <a:t>sơ</a:t>
            </a:r>
            <a:r>
              <a:rPr lang="en-US" sz="2800" b="1" dirty="0" smtClean="0">
                <a:solidFill>
                  <a:srgbClr val="0000FF"/>
                </a:solidFill>
                <a:effectLst>
                  <a:glow>
                    <a:srgbClr val="000000"/>
                  </a:glow>
                  <a:outerShdw sx="0" sy="0">
                    <a:srgbClr val="000000"/>
                  </a:outerShdw>
                  <a:reflection stA="0" endPos="0" fadeDir="0" sx="0" sy="0"/>
                </a:effectLst>
              </a:rPr>
              <a:t> </a:t>
            </a:r>
            <a:r>
              <a:rPr lang="en-US" sz="2800" b="1" dirty="0" err="1" smtClean="0">
                <a:solidFill>
                  <a:srgbClr val="0000FF"/>
                </a:solidFill>
                <a:effectLst>
                  <a:glow>
                    <a:srgbClr val="000000"/>
                  </a:glow>
                  <a:outerShdw sx="0" sy="0">
                    <a:srgbClr val="000000"/>
                  </a:outerShdw>
                  <a:reflection stA="0" endPos="0" fadeDir="0" sx="0" sy="0"/>
                </a:effectLst>
              </a:rPr>
              <a:t>bộ</a:t>
            </a:r>
            <a:r>
              <a:rPr lang="en-US" sz="2800" b="1" dirty="0" smtClean="0">
                <a:solidFill>
                  <a:srgbClr val="0000FF"/>
                </a:solidFill>
                <a:effectLst>
                  <a:glow>
                    <a:srgbClr val="000000"/>
                  </a:glow>
                  <a:outerShdw sx="0" sy="0">
                    <a:srgbClr val="000000"/>
                  </a:outerShdw>
                  <a:reflection stA="0" endPos="0" fadeDir="0" sx="0" sy="0"/>
                </a:effectLst>
              </a:rPr>
              <a:t> </a:t>
            </a:r>
            <a:r>
              <a:rPr lang="en-US" sz="2800" b="1" dirty="0" err="1" smtClean="0">
                <a:solidFill>
                  <a:srgbClr val="0000FF"/>
                </a:solidFill>
                <a:effectLst>
                  <a:glow>
                    <a:srgbClr val="000000"/>
                  </a:glow>
                  <a:outerShdw sx="0" sy="0">
                    <a:srgbClr val="000000"/>
                  </a:outerShdw>
                  <a:reflection stA="0" endPos="0" fadeDir="0" sx="0" sy="0"/>
                </a:effectLst>
              </a:rPr>
              <a:t>đường</a:t>
            </a:r>
            <a:r>
              <a:rPr lang="en-US" sz="2800" b="1" dirty="0" smtClean="0">
                <a:solidFill>
                  <a:srgbClr val="0000FF"/>
                </a:solidFill>
                <a:effectLst>
                  <a:glow>
                    <a:srgbClr val="000000"/>
                  </a:glow>
                  <a:outerShdw sx="0" sy="0">
                    <a:srgbClr val="000000"/>
                  </a:outerShdw>
                  <a:reflection stA="0" endPos="0" fadeDir="0" sx="0" sy="0"/>
                </a:effectLst>
              </a:rPr>
              <a:t> </a:t>
            </a:r>
            <a:r>
              <a:rPr lang="en-US" sz="2800" b="1" dirty="0" err="1" smtClean="0">
                <a:solidFill>
                  <a:srgbClr val="0000FF"/>
                </a:solidFill>
                <a:effectLst>
                  <a:glow>
                    <a:srgbClr val="000000"/>
                  </a:glow>
                  <a:outerShdw sx="0" sy="0">
                    <a:srgbClr val="000000"/>
                  </a:outerShdw>
                  <a:reflection stA="0" endPos="0" fadeDir="0" sx="0" sy="0"/>
                </a:effectLst>
              </a:rPr>
              <a:t>kính</a:t>
            </a:r>
            <a:r>
              <a:rPr lang="en-US" sz="2800" b="1" dirty="0" smtClean="0">
                <a:solidFill>
                  <a:srgbClr val="0000FF"/>
                </a:solidFill>
                <a:effectLst>
                  <a:glow>
                    <a:srgbClr val="000000"/>
                  </a:glow>
                  <a:outerShdw sx="0" sy="0">
                    <a:srgbClr val="000000"/>
                  </a:outerShdw>
                  <a:reflection stA="0" endPos="0" fadeDir="0" sx="0" sy="0"/>
                </a:effectLst>
              </a:rPr>
              <a:t> </a:t>
            </a:r>
            <a:r>
              <a:rPr lang="en-US" sz="2800" b="1" dirty="0" err="1" smtClean="0">
                <a:solidFill>
                  <a:srgbClr val="0000FF"/>
                </a:solidFill>
                <a:effectLst>
                  <a:glow>
                    <a:srgbClr val="000000"/>
                  </a:glow>
                  <a:outerShdw sx="0" sy="0">
                    <a:srgbClr val="000000"/>
                  </a:outerShdw>
                  <a:reflection stA="0" endPos="0" fadeDir="0" sx="0" sy="0"/>
                </a:effectLst>
              </a:rPr>
              <a:t>trục</a:t>
            </a:r>
            <a:endParaRPr lang="en-US" sz="2800" b="1" dirty="0">
              <a:solidFill>
                <a:srgbClr val="0000FF"/>
              </a:solidFill>
              <a:effectLst>
                <a:glow>
                  <a:srgbClr val="000000"/>
                </a:glow>
                <a:outerShdw sx="0" sy="0">
                  <a:srgbClr val="000000"/>
                </a:outerShdw>
                <a:reflection stA="0" endPos="0" fadeDir="0" sx="0" sy="0"/>
              </a:effectLst>
            </a:endParaRPr>
          </a:p>
        </p:txBody>
      </p:sp>
      <p:sp>
        <p:nvSpPr>
          <p:cNvPr id="2" name="Rectangle 1"/>
          <p:cNvSpPr/>
          <p:nvPr/>
        </p:nvSpPr>
        <p:spPr>
          <a:xfrm>
            <a:off x="533400" y="1554540"/>
            <a:ext cx="8610600" cy="1200329"/>
          </a:xfrm>
          <a:prstGeom prst="rect">
            <a:avLst/>
          </a:prstGeom>
        </p:spPr>
        <p:txBody>
          <a:bodyPr wrap="square">
            <a:spAutoFit/>
          </a:bodyPr>
          <a:lstStyle/>
          <a:p>
            <a:pPr marL="342900" indent="-342900" algn="just">
              <a:buClr>
                <a:srgbClr val="FF0000"/>
              </a:buClr>
              <a:buFont typeface="Wingdings" pitchFamily="2" charset="2"/>
              <a:buChar char="Ø"/>
            </a:pPr>
            <a:r>
              <a:rPr lang="en-US" sz="2400" dirty="0" err="1"/>
              <a:t>Khi</a:t>
            </a:r>
            <a:r>
              <a:rPr lang="en-US" sz="2400" dirty="0"/>
              <a:t> </a:t>
            </a:r>
            <a:r>
              <a:rPr lang="en-US" sz="2400" dirty="0" err="1"/>
              <a:t>tính</a:t>
            </a:r>
            <a:r>
              <a:rPr lang="en-US" sz="2400" dirty="0"/>
              <a:t> </a:t>
            </a:r>
            <a:r>
              <a:rPr lang="en-US" sz="2400" dirty="0" err="1"/>
              <a:t>sơ</a:t>
            </a:r>
            <a:r>
              <a:rPr lang="en-US" sz="2400" dirty="0"/>
              <a:t> </a:t>
            </a:r>
            <a:r>
              <a:rPr lang="en-US" sz="2400" dirty="0" err="1"/>
              <a:t>bộ</a:t>
            </a:r>
            <a:r>
              <a:rPr lang="en-US" sz="2400" dirty="0"/>
              <a:t>, ta </a:t>
            </a:r>
            <a:r>
              <a:rPr lang="en-US" sz="2400" dirty="0" err="1"/>
              <a:t>chỉ</a:t>
            </a:r>
            <a:r>
              <a:rPr lang="en-US" sz="2400" dirty="0"/>
              <a:t> </a:t>
            </a:r>
            <a:r>
              <a:rPr lang="en-US" sz="2400" dirty="0" err="1"/>
              <a:t>dựa</a:t>
            </a:r>
            <a:r>
              <a:rPr lang="en-US" sz="2400" dirty="0"/>
              <a:t> </a:t>
            </a:r>
            <a:r>
              <a:rPr lang="en-US" sz="2400" dirty="0" err="1"/>
              <a:t>vào</a:t>
            </a:r>
            <a:r>
              <a:rPr lang="en-US" sz="2400" dirty="0"/>
              <a:t> </a:t>
            </a:r>
            <a:r>
              <a:rPr lang="en-US" sz="2400" b="1" i="1" dirty="0" smtClean="0">
                <a:solidFill>
                  <a:srgbClr val="FF0000"/>
                </a:solidFill>
              </a:rPr>
              <a:t>T</a:t>
            </a:r>
            <a:r>
              <a:rPr lang="en-US" sz="2400" dirty="0" smtClean="0"/>
              <a:t> </a:t>
            </a:r>
            <a:r>
              <a:rPr lang="en-US" sz="2400" dirty="0" err="1"/>
              <a:t>để</a:t>
            </a:r>
            <a:r>
              <a:rPr lang="en-US" sz="2400" dirty="0"/>
              <a:t> </a:t>
            </a:r>
            <a:r>
              <a:rPr lang="en-US" sz="2400" dirty="0" err="1"/>
              <a:t>xác</a:t>
            </a:r>
            <a:r>
              <a:rPr lang="en-US" sz="2400" dirty="0"/>
              <a:t> </a:t>
            </a:r>
            <a:r>
              <a:rPr lang="en-US" sz="2400" dirty="0" err="1"/>
              <a:t>định</a:t>
            </a:r>
            <a:r>
              <a:rPr lang="en-US" sz="2400" dirty="0"/>
              <a:t> </a:t>
            </a:r>
            <a:r>
              <a:rPr lang="en-US" sz="2400" dirty="0" err="1"/>
              <a:t>đường</a:t>
            </a:r>
            <a:r>
              <a:rPr lang="en-US" sz="2400" dirty="0"/>
              <a:t> </a:t>
            </a:r>
            <a:r>
              <a:rPr lang="en-US" sz="2400" dirty="0" err="1"/>
              <a:t>kính</a:t>
            </a:r>
            <a:r>
              <a:rPr lang="en-US" sz="2400" dirty="0"/>
              <a:t> </a:t>
            </a:r>
            <a:r>
              <a:rPr lang="en-US" sz="2400" dirty="0" err="1"/>
              <a:t>trục</a:t>
            </a:r>
            <a:r>
              <a:rPr lang="en-US" sz="2400" dirty="0"/>
              <a:t> (</a:t>
            </a:r>
            <a:r>
              <a:rPr lang="en-US" sz="2400" dirty="0" err="1">
                <a:solidFill>
                  <a:srgbClr val="FF0000"/>
                </a:solidFill>
              </a:rPr>
              <a:t>bỏ</a:t>
            </a:r>
            <a:r>
              <a:rPr lang="en-US" sz="2400" dirty="0">
                <a:solidFill>
                  <a:srgbClr val="FF0000"/>
                </a:solidFill>
              </a:rPr>
              <a:t> qua </a:t>
            </a:r>
            <a:r>
              <a:rPr lang="en-US" sz="2400" i="1" dirty="0" err="1" smtClean="0">
                <a:solidFill>
                  <a:srgbClr val="FF0000"/>
                </a:solidFill>
              </a:rPr>
              <a:t>M</a:t>
            </a:r>
            <a:r>
              <a:rPr lang="en-US" sz="2400" i="1" baseline="-25000" dirty="0" err="1" smtClean="0">
                <a:solidFill>
                  <a:srgbClr val="FF0000"/>
                </a:solidFill>
              </a:rPr>
              <a:t>uố</a:t>
            </a:r>
            <a:r>
              <a:rPr lang="en-US" sz="2400" baseline="-25000" dirty="0" err="1" smtClean="0">
                <a:solidFill>
                  <a:srgbClr val="FF0000"/>
                </a:solidFill>
              </a:rPr>
              <a:t>n</a:t>
            </a:r>
            <a:r>
              <a:rPr lang="en-US" sz="2400" dirty="0" smtClean="0"/>
              <a:t>). </a:t>
            </a:r>
            <a:r>
              <a:rPr lang="en-US" sz="2400" dirty="0" err="1"/>
              <a:t>Dưới</a:t>
            </a:r>
            <a:r>
              <a:rPr lang="en-US" sz="2400" dirty="0"/>
              <a:t> </a:t>
            </a:r>
            <a:r>
              <a:rPr lang="en-US" sz="2400" dirty="0" err="1"/>
              <a:t>tác</a:t>
            </a:r>
            <a:r>
              <a:rPr lang="en-US" sz="2400" dirty="0"/>
              <a:t> </a:t>
            </a:r>
            <a:r>
              <a:rPr lang="en-US" sz="2400" dirty="0" err="1"/>
              <a:t>dụng</a:t>
            </a:r>
            <a:r>
              <a:rPr lang="en-US" sz="2400" dirty="0"/>
              <a:t> </a:t>
            </a:r>
            <a:r>
              <a:rPr lang="en-US" sz="2400" dirty="0" err="1" smtClean="0"/>
              <a:t>của</a:t>
            </a:r>
            <a:r>
              <a:rPr lang="en-US" sz="2400" dirty="0" smtClean="0"/>
              <a:t> </a:t>
            </a:r>
            <a:r>
              <a:rPr lang="en-US" sz="2400" b="1" i="1" dirty="0" smtClean="0">
                <a:solidFill>
                  <a:srgbClr val="FF0000"/>
                </a:solidFill>
              </a:rPr>
              <a:t>T</a:t>
            </a:r>
            <a:r>
              <a:rPr lang="en-US" sz="2400" dirty="0" smtClean="0"/>
              <a:t>, </a:t>
            </a:r>
            <a:r>
              <a:rPr lang="en-US" sz="2400" dirty="0" err="1"/>
              <a:t>trong</a:t>
            </a:r>
            <a:r>
              <a:rPr lang="en-US" sz="2400" dirty="0"/>
              <a:t> </a:t>
            </a:r>
            <a:r>
              <a:rPr lang="en-US" sz="2400" dirty="0" err="1"/>
              <a:t>trục</a:t>
            </a:r>
            <a:r>
              <a:rPr lang="en-US" sz="2400" dirty="0"/>
              <a:t> </a:t>
            </a:r>
            <a:r>
              <a:rPr lang="en-US" sz="2400" dirty="0" err="1"/>
              <a:t>sinh</a:t>
            </a:r>
            <a:r>
              <a:rPr lang="en-US" sz="2400" dirty="0"/>
              <a:t> </a:t>
            </a:r>
            <a:r>
              <a:rPr lang="en-US" sz="2400" dirty="0" err="1"/>
              <a:t>ra</a:t>
            </a:r>
            <a:r>
              <a:rPr lang="en-US" sz="2400" dirty="0"/>
              <a:t> </a:t>
            </a:r>
            <a:r>
              <a:rPr lang="en-US" sz="2400" dirty="0" err="1"/>
              <a:t>ứng</a:t>
            </a:r>
            <a:r>
              <a:rPr lang="en-US" sz="2400" dirty="0"/>
              <a:t> </a:t>
            </a:r>
            <a:r>
              <a:rPr lang="en-US" sz="2400" dirty="0" err="1"/>
              <a:t>suất</a:t>
            </a:r>
            <a:r>
              <a:rPr lang="en-US" sz="2400" dirty="0"/>
              <a:t> </a:t>
            </a:r>
            <a:r>
              <a:rPr lang="en-US" sz="2400" dirty="0" err="1"/>
              <a:t>xoắn</a:t>
            </a:r>
            <a:r>
              <a:rPr lang="en-US" sz="2400" dirty="0"/>
              <a:t>:</a:t>
            </a:r>
          </a:p>
        </p:txBody>
      </p:sp>
      <p:graphicFrame>
        <p:nvGraphicFramePr>
          <p:cNvPr id="14" name="Object 13"/>
          <p:cNvGraphicFramePr>
            <a:graphicFrameLocks noChangeAspect="1"/>
          </p:cNvGraphicFramePr>
          <p:nvPr>
            <p:extLst>
              <p:ext uri="{D42A27DB-BD31-4B8C-83A1-F6EECF244321}">
                <p14:modId xmlns:p14="http://schemas.microsoft.com/office/powerpoint/2010/main" val="687492210"/>
              </p:ext>
            </p:extLst>
          </p:nvPr>
        </p:nvGraphicFramePr>
        <p:xfrm>
          <a:off x="3457575" y="2895600"/>
          <a:ext cx="2822575" cy="835025"/>
        </p:xfrm>
        <a:graphic>
          <a:graphicData uri="http://schemas.openxmlformats.org/presentationml/2006/ole">
            <mc:AlternateContent xmlns:mc="http://schemas.openxmlformats.org/markup-compatibility/2006">
              <mc:Choice xmlns:v="urn:schemas-microsoft-com:vml" Requires="v">
                <p:oleObj spid="_x0000_s78546" name="Equation" r:id="rId3" imgW="1447560" imgH="431640" progId="Equation.DSMT4">
                  <p:embed/>
                </p:oleObj>
              </mc:Choice>
              <mc:Fallback>
                <p:oleObj name="Equation" r:id="rId3" imgW="1447560" imgH="431640" progId="Equation.DSMT4">
                  <p:embed/>
                  <p:pic>
                    <p:nvPicPr>
                      <p:cNvPr id="0" name=""/>
                      <p:cNvPicPr>
                        <a:picLocks noChangeAspect="1" noChangeArrowheads="1"/>
                      </p:cNvPicPr>
                      <p:nvPr/>
                    </p:nvPicPr>
                    <p:blipFill>
                      <a:blip r:embed="rId4"/>
                      <a:srcRect/>
                      <a:stretch>
                        <a:fillRect/>
                      </a:stretch>
                    </p:blipFill>
                    <p:spPr bwMode="auto">
                      <a:xfrm>
                        <a:off x="3457575" y="2895600"/>
                        <a:ext cx="2822575" cy="835025"/>
                      </a:xfrm>
                      <a:prstGeom prst="rect">
                        <a:avLst/>
                      </a:prstGeom>
                      <a:noFill/>
                      <a:ln w="28575">
                        <a:solidFill>
                          <a:srgbClr val="FF0000"/>
                        </a:solidFill>
                      </a:ln>
                    </p:spPr>
                  </p:pic>
                </p:oleObj>
              </mc:Fallback>
            </mc:AlternateContent>
          </a:graphicData>
        </a:graphic>
      </p:graphicFrame>
      <p:sp>
        <p:nvSpPr>
          <p:cNvPr id="15" name="Rectangle 14"/>
          <p:cNvSpPr/>
          <p:nvPr/>
        </p:nvSpPr>
        <p:spPr>
          <a:xfrm>
            <a:off x="762000" y="5637159"/>
            <a:ext cx="2501006" cy="461665"/>
          </a:xfrm>
          <a:prstGeom prst="rect">
            <a:avLst/>
          </a:prstGeom>
        </p:spPr>
        <p:txBody>
          <a:bodyPr wrap="none">
            <a:spAutoFit/>
          </a:bodyPr>
          <a:lstStyle/>
          <a:p>
            <a:pPr marL="342900" indent="-342900">
              <a:buClr>
                <a:srgbClr val="FF0000"/>
              </a:buClr>
              <a:buFont typeface="Wingdings" pitchFamily="2" charset="2"/>
              <a:buChar char="Ø"/>
            </a:pPr>
            <a:r>
              <a:rPr lang="en-US" sz="2400" dirty="0" err="1"/>
              <a:t>Điều</a:t>
            </a:r>
            <a:r>
              <a:rPr lang="en-US" sz="2400" dirty="0"/>
              <a:t> </a:t>
            </a:r>
            <a:r>
              <a:rPr lang="en-US" sz="2400" dirty="0" err="1"/>
              <a:t>kiện</a:t>
            </a:r>
            <a:r>
              <a:rPr lang="en-US" sz="2400" dirty="0"/>
              <a:t> </a:t>
            </a:r>
            <a:r>
              <a:rPr lang="en-US" sz="2400" dirty="0" err="1" smtClean="0"/>
              <a:t>bền</a:t>
            </a:r>
            <a:r>
              <a:rPr lang="en-US" sz="2400" dirty="0" smtClean="0"/>
              <a:t>:</a:t>
            </a:r>
            <a:endParaRPr lang="en-US" sz="2400" dirty="0"/>
          </a:p>
        </p:txBody>
      </p:sp>
      <p:graphicFrame>
        <p:nvGraphicFramePr>
          <p:cNvPr id="16" name="Object 15"/>
          <p:cNvGraphicFramePr>
            <a:graphicFrameLocks noChangeAspect="1"/>
          </p:cNvGraphicFramePr>
          <p:nvPr>
            <p:extLst>
              <p:ext uri="{D42A27DB-BD31-4B8C-83A1-F6EECF244321}">
                <p14:modId xmlns:p14="http://schemas.microsoft.com/office/powerpoint/2010/main" val="2042655351"/>
              </p:ext>
            </p:extLst>
          </p:nvPr>
        </p:nvGraphicFramePr>
        <p:xfrm>
          <a:off x="3276600" y="5411788"/>
          <a:ext cx="2312988" cy="989012"/>
        </p:xfrm>
        <a:graphic>
          <a:graphicData uri="http://schemas.openxmlformats.org/presentationml/2006/ole">
            <mc:AlternateContent xmlns:mc="http://schemas.openxmlformats.org/markup-compatibility/2006">
              <mc:Choice xmlns:v="urn:schemas-microsoft-com:vml" Requires="v">
                <p:oleObj spid="_x0000_s78547" name="Equation" r:id="rId5" imgW="977760" imgH="419040" progId="Equation.DSMT4">
                  <p:embed/>
                </p:oleObj>
              </mc:Choice>
              <mc:Fallback>
                <p:oleObj name="Equation" r:id="rId5" imgW="977760" imgH="419040" progId="Equation.DSMT4">
                  <p:embed/>
                  <p:pic>
                    <p:nvPicPr>
                      <p:cNvPr id="0" name=""/>
                      <p:cNvPicPr>
                        <a:picLocks noChangeAspect="1" noChangeArrowheads="1"/>
                      </p:cNvPicPr>
                      <p:nvPr/>
                    </p:nvPicPr>
                    <p:blipFill>
                      <a:blip r:embed="rId6"/>
                      <a:srcRect/>
                      <a:stretch>
                        <a:fillRect/>
                      </a:stretch>
                    </p:blipFill>
                    <p:spPr bwMode="auto">
                      <a:xfrm>
                        <a:off x="3276600" y="5411788"/>
                        <a:ext cx="2312988" cy="989012"/>
                      </a:xfrm>
                      <a:prstGeom prst="rect">
                        <a:avLst/>
                      </a:prstGeom>
                      <a:noFill/>
                      <a:ln w="28575">
                        <a:solidFill>
                          <a:srgbClr val="FF0000"/>
                        </a:solidFill>
                      </a:ln>
                    </p:spPr>
                  </p:pic>
                </p:oleObj>
              </mc:Fallback>
            </mc:AlternateContent>
          </a:graphicData>
        </a:graphic>
      </p:graphicFrame>
      <p:graphicFrame>
        <p:nvGraphicFramePr>
          <p:cNvPr id="17" name="Object 16"/>
          <p:cNvGraphicFramePr>
            <a:graphicFrameLocks noChangeAspect="1"/>
          </p:cNvGraphicFramePr>
          <p:nvPr>
            <p:extLst>
              <p:ext uri="{D42A27DB-BD31-4B8C-83A1-F6EECF244321}">
                <p14:modId xmlns:p14="http://schemas.microsoft.com/office/powerpoint/2010/main" val="3984875790"/>
              </p:ext>
            </p:extLst>
          </p:nvPr>
        </p:nvGraphicFramePr>
        <p:xfrm>
          <a:off x="6554788" y="5413375"/>
          <a:ext cx="2446337" cy="909638"/>
        </p:xfrm>
        <a:graphic>
          <a:graphicData uri="http://schemas.openxmlformats.org/presentationml/2006/ole">
            <mc:AlternateContent xmlns:mc="http://schemas.openxmlformats.org/markup-compatibility/2006">
              <mc:Choice xmlns:v="urn:schemas-microsoft-com:vml" Requires="v">
                <p:oleObj spid="_x0000_s78548" name="Equation" r:id="rId7" imgW="1257120" imgH="469800" progId="Equation.DSMT4">
                  <p:embed/>
                </p:oleObj>
              </mc:Choice>
              <mc:Fallback>
                <p:oleObj name="Equation" r:id="rId7" imgW="1257120" imgH="469800" progId="Equation.DSMT4">
                  <p:embed/>
                  <p:pic>
                    <p:nvPicPr>
                      <p:cNvPr id="0" name=""/>
                      <p:cNvPicPr>
                        <a:picLocks noChangeAspect="1" noChangeArrowheads="1"/>
                      </p:cNvPicPr>
                      <p:nvPr/>
                    </p:nvPicPr>
                    <p:blipFill>
                      <a:blip r:embed="rId8"/>
                      <a:srcRect/>
                      <a:stretch>
                        <a:fillRect/>
                      </a:stretch>
                    </p:blipFill>
                    <p:spPr bwMode="auto">
                      <a:xfrm>
                        <a:off x="6554788" y="5413375"/>
                        <a:ext cx="2446337" cy="909638"/>
                      </a:xfrm>
                      <a:prstGeom prst="rect">
                        <a:avLst/>
                      </a:prstGeom>
                      <a:noFill/>
                      <a:ln w="28575">
                        <a:solidFill>
                          <a:srgbClr val="FF0000"/>
                        </a:solidFill>
                      </a:ln>
                    </p:spPr>
                  </p:pic>
                </p:oleObj>
              </mc:Fallback>
            </mc:AlternateContent>
          </a:graphicData>
        </a:graphic>
      </p:graphicFrame>
      <p:sp>
        <p:nvSpPr>
          <p:cNvPr id="3" name="Right Arrow 2"/>
          <p:cNvSpPr/>
          <p:nvPr/>
        </p:nvSpPr>
        <p:spPr bwMode="auto">
          <a:xfrm>
            <a:off x="5791200" y="5715000"/>
            <a:ext cx="609600" cy="380409"/>
          </a:xfrm>
          <a:prstGeom prst="rightArrow">
            <a:avLst/>
          </a:prstGeom>
          <a:solidFill>
            <a:srgbClr val="FF0000"/>
          </a:solidFill>
          <a:ln w="12700" cap="sq" cmpd="sng" algn="ctr">
            <a:solidFill>
              <a:srgbClr val="FF0000"/>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2100" b="0" i="0" u="none" strike="noStrike" cap="none" normalizeH="0" baseline="0" smtClean="0">
              <a:ln>
                <a:noFill/>
              </a:ln>
              <a:solidFill>
                <a:schemeClr val="bg2"/>
              </a:solidFill>
              <a:effectLst>
                <a:outerShdw blurRad="38100" dist="38100" dir="2700000" algn="tl">
                  <a:srgbClr val="000000">
                    <a:alpha val="43137"/>
                  </a:srgbClr>
                </a:outerShdw>
              </a:effectLst>
              <a:latin typeface="Arial" charset="0"/>
            </a:endParaRPr>
          </a:p>
        </p:txBody>
      </p:sp>
      <p:sp>
        <p:nvSpPr>
          <p:cNvPr id="28" name="Rectangle 27"/>
          <p:cNvSpPr/>
          <p:nvPr/>
        </p:nvSpPr>
        <p:spPr>
          <a:xfrm>
            <a:off x="228600" y="253425"/>
            <a:ext cx="7805342" cy="584775"/>
          </a:xfrm>
          <a:prstGeom prst="rect">
            <a:avLst/>
          </a:prstGeom>
        </p:spPr>
        <p:txBody>
          <a:bodyPr wrap="none">
            <a:spAutoFit/>
          </a:bodyPr>
          <a:lstStyle/>
          <a:p>
            <a:pPr marL="571500" lvl="0" indent="-571500" fontAlgn="base">
              <a:buFont typeface="+mj-lt"/>
              <a:buAutoNum type="romanUcPeriod" startAt="4"/>
            </a:pPr>
            <a:r>
              <a:rPr lang="en-US" sz="3200" b="1" cap="all" dirty="0" smtClean="0">
                <a:solidFill>
                  <a:srgbClr val="FF0000"/>
                </a:solidFill>
                <a:effectLst>
                  <a:glow>
                    <a:srgbClr val="000000"/>
                  </a:glow>
                  <a:outerShdw sx="0" sy="0">
                    <a:srgbClr val="000000"/>
                  </a:outerShdw>
                  <a:reflection stA="0" endPos="0" fadeDir="0" sx="0" sy="0"/>
                </a:effectLst>
              </a:rPr>
              <a:t>TÍNH TRỤC THEO CHỈ TIÊU ĐỘ BỀN</a:t>
            </a:r>
            <a:endParaRPr lang="en-US" sz="3200" b="1" cap="all" dirty="0">
              <a:solidFill>
                <a:srgbClr val="FF0000"/>
              </a:solidFill>
              <a:effectLst>
                <a:glow>
                  <a:srgbClr val="000000"/>
                </a:glow>
                <a:outerShdw sx="0" sy="0">
                  <a:srgbClr val="000000"/>
                </a:outerShdw>
                <a:reflection stA="0" endPos="0" fadeDir="0" sx="0" sy="0"/>
              </a:effectLst>
            </a:endParaRPr>
          </a:p>
        </p:txBody>
      </p:sp>
      <p:sp>
        <p:nvSpPr>
          <p:cNvPr id="4" name="TextBox 3"/>
          <p:cNvSpPr txBox="1"/>
          <p:nvPr/>
        </p:nvSpPr>
        <p:spPr>
          <a:xfrm>
            <a:off x="228600" y="4045059"/>
            <a:ext cx="8915400" cy="907941"/>
          </a:xfrm>
          <a:prstGeom prst="rect">
            <a:avLst/>
          </a:prstGeom>
          <a:noFill/>
        </p:spPr>
        <p:txBody>
          <a:bodyPr wrap="square" rtlCol="0">
            <a:spAutoFit/>
          </a:bodyPr>
          <a:lstStyle/>
          <a:p>
            <a:r>
              <a:rPr lang="en-US" sz="2400" smtClean="0">
                <a:solidFill>
                  <a:srgbClr val="FF0000"/>
                </a:solidFill>
              </a:rPr>
              <a:t>W</a:t>
            </a:r>
            <a:r>
              <a:rPr lang="en-US" sz="2400" baseline="-25000" smtClean="0">
                <a:solidFill>
                  <a:srgbClr val="FF0000"/>
                </a:solidFill>
              </a:rPr>
              <a:t>0</a:t>
            </a:r>
            <a:r>
              <a:rPr lang="en-US" sz="2400" smtClean="0"/>
              <a:t>- moment chống xoắn của tiết diện, </a:t>
            </a:r>
            <a:r>
              <a:rPr lang="en-US" sz="2400" i="1" smtClean="0">
                <a:solidFill>
                  <a:srgbClr val="FF0000"/>
                </a:solidFill>
              </a:rPr>
              <a:t>W</a:t>
            </a:r>
            <a:r>
              <a:rPr lang="en-US" sz="2400" i="1" baseline="-25000" smtClean="0">
                <a:solidFill>
                  <a:srgbClr val="FF0000"/>
                </a:solidFill>
              </a:rPr>
              <a:t>0</a:t>
            </a:r>
            <a:r>
              <a:rPr lang="en-US" sz="2400" i="1" smtClean="0">
                <a:solidFill>
                  <a:srgbClr val="FF0000"/>
                </a:solidFill>
              </a:rPr>
              <a:t>=</a:t>
            </a:r>
            <a:r>
              <a:rPr lang="en-US" sz="2400" i="1" smtClean="0">
                <a:solidFill>
                  <a:srgbClr val="FF0000"/>
                </a:solidFill>
                <a:sym typeface="Symbol" panose="05050102010706020507" pitchFamily="18" charset="2"/>
              </a:rPr>
              <a:t>d</a:t>
            </a:r>
            <a:r>
              <a:rPr lang="en-US" sz="2400" i="1" baseline="30000" smtClean="0">
                <a:solidFill>
                  <a:srgbClr val="FF0000"/>
                </a:solidFill>
                <a:sym typeface="Symbol" panose="05050102010706020507" pitchFamily="18" charset="2"/>
              </a:rPr>
              <a:t>3</a:t>
            </a:r>
            <a:r>
              <a:rPr lang="en-US" sz="2400" i="1">
                <a:solidFill>
                  <a:srgbClr val="FF0000"/>
                </a:solidFill>
                <a:sym typeface="Symbol" panose="05050102010706020507" pitchFamily="18" charset="2"/>
              </a:rPr>
              <a:t>/160,2d</a:t>
            </a:r>
            <a:r>
              <a:rPr lang="en-US" sz="2400" i="1" baseline="30000">
                <a:solidFill>
                  <a:srgbClr val="FF0000"/>
                </a:solidFill>
                <a:sym typeface="Symbol" panose="05050102010706020507" pitchFamily="18" charset="2"/>
              </a:rPr>
              <a:t>3</a:t>
            </a:r>
            <a:r>
              <a:rPr lang="en-US" sz="2400" i="1" smtClean="0">
                <a:solidFill>
                  <a:srgbClr val="FF0000"/>
                </a:solidFill>
                <a:sym typeface="Symbol" panose="05050102010706020507" pitchFamily="18" charset="2"/>
              </a:rPr>
              <a:t> </a:t>
            </a:r>
            <a:r>
              <a:rPr lang="en-US" sz="2400" smtClean="0">
                <a:sym typeface="Symbol" panose="05050102010706020507" pitchFamily="18" charset="2"/>
              </a:rPr>
              <a:t>(</a:t>
            </a:r>
            <a:r>
              <a:rPr lang="en-US" sz="2400" i="1" smtClean="0">
                <a:sym typeface="Symbol" panose="05050102010706020507" pitchFamily="18" charset="2"/>
              </a:rPr>
              <a:t>mm</a:t>
            </a:r>
            <a:r>
              <a:rPr lang="en-US" sz="2400" i="1" baseline="30000">
                <a:sym typeface="Symbol" panose="05050102010706020507" pitchFamily="18" charset="2"/>
              </a:rPr>
              <a:t>3</a:t>
            </a:r>
            <a:r>
              <a:rPr lang="en-US" sz="2400" smtClean="0">
                <a:sym typeface="Symbol" panose="05050102010706020507" pitchFamily="18" charset="2"/>
              </a:rPr>
              <a:t>)</a:t>
            </a:r>
          </a:p>
          <a:p>
            <a:pPr>
              <a:spcBef>
                <a:spcPts val="600"/>
              </a:spcBef>
            </a:pPr>
            <a:r>
              <a:rPr lang="en-US" sz="2400" smtClean="0">
                <a:solidFill>
                  <a:srgbClr val="FF0000"/>
                </a:solidFill>
                <a:sym typeface="Symbol" panose="05050102010706020507" pitchFamily="18" charset="2"/>
              </a:rPr>
              <a:t>d</a:t>
            </a:r>
            <a:r>
              <a:rPr lang="en-US" sz="2400" smtClean="0">
                <a:sym typeface="Symbol" panose="05050102010706020507" pitchFamily="18" charset="2"/>
              </a:rPr>
              <a:t> - đường kính trục (</a:t>
            </a:r>
            <a:r>
              <a:rPr lang="en-US" sz="2400" i="1" smtClean="0">
                <a:sym typeface="Symbol" panose="05050102010706020507" pitchFamily="18" charset="2"/>
              </a:rPr>
              <a:t>mm</a:t>
            </a:r>
            <a:r>
              <a:rPr lang="en-US" sz="2400" smtClean="0">
                <a:sym typeface="Symbol" panose="05050102010706020507" pitchFamily="18" charset="2"/>
              </a:rPr>
              <a:t>)</a:t>
            </a:r>
            <a:endParaRPr lang="en-US" sz="2400"/>
          </a:p>
        </p:txBody>
      </p:sp>
    </p:spTree>
    <p:extLst>
      <p:ext uri="{BB962C8B-B14F-4D97-AF65-F5344CB8AC3E}">
        <p14:creationId xmlns:p14="http://schemas.microsoft.com/office/powerpoint/2010/main" val="957115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1000"/>
                                        <p:tgtEl>
                                          <p:spTgt spid="2"/>
                                        </p:tgtEl>
                                      </p:cBhvr>
                                    </p:animEffect>
                                    <p:anim calcmode="lin" valueType="num">
                                      <p:cBhvr>
                                        <p:cTn id="15" dur="1000" fill="hold"/>
                                        <p:tgtEl>
                                          <p:spTgt spid="2"/>
                                        </p:tgtEl>
                                        <p:attrNameLst>
                                          <p:attrName>ppt_x</p:attrName>
                                        </p:attrNameLst>
                                      </p:cBhvr>
                                      <p:tavLst>
                                        <p:tav tm="0">
                                          <p:val>
                                            <p:strVal val="#ppt_x"/>
                                          </p:val>
                                        </p:tav>
                                        <p:tav tm="100000">
                                          <p:val>
                                            <p:strVal val="#ppt_x"/>
                                          </p:val>
                                        </p:tav>
                                      </p:tavLst>
                                    </p:anim>
                                    <p:anim calcmode="lin" valueType="num">
                                      <p:cBhvr>
                                        <p:cTn id="16"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nodeType="click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barn(inVertical)">
                                      <p:cBhvr>
                                        <p:cTn id="21" dur="500"/>
                                        <p:tgtEl>
                                          <p:spTgt spid="14"/>
                                        </p:tgtEl>
                                      </p:cBhvr>
                                    </p:animEffect>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
                                          </p:val>
                                        </p:tav>
                                        <p:tav tm="100000">
                                          <p:val>
                                            <p:strVal val="#ppt_x"/>
                                          </p:val>
                                        </p:tav>
                                      </p:tavLst>
                                    </p:anim>
                                    <p:anim calcmode="lin" valueType="num">
                                      <p:cBhvr>
                                        <p:cTn id="28"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fade">
                                      <p:cBhvr>
                                        <p:cTn id="33" dur="1000"/>
                                        <p:tgtEl>
                                          <p:spTgt spid="15"/>
                                        </p:tgtEl>
                                      </p:cBhvr>
                                    </p:animEffect>
                                    <p:anim calcmode="lin" valueType="num">
                                      <p:cBhvr>
                                        <p:cTn id="34" dur="1000" fill="hold"/>
                                        <p:tgtEl>
                                          <p:spTgt spid="15"/>
                                        </p:tgtEl>
                                        <p:attrNameLst>
                                          <p:attrName>ppt_x</p:attrName>
                                        </p:attrNameLst>
                                      </p:cBhvr>
                                      <p:tavLst>
                                        <p:tav tm="0">
                                          <p:val>
                                            <p:strVal val="#ppt_x"/>
                                          </p:val>
                                        </p:tav>
                                        <p:tav tm="100000">
                                          <p:val>
                                            <p:strVal val="#ppt_x"/>
                                          </p:val>
                                        </p:tav>
                                      </p:tavLst>
                                    </p:anim>
                                    <p:anim calcmode="lin" valueType="num">
                                      <p:cBhvr>
                                        <p:cTn id="35" dur="1000" fill="hold"/>
                                        <p:tgtEl>
                                          <p:spTgt spid="15"/>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0"/>
                                  </p:stCondLst>
                                  <p:childTnLst>
                                    <p:set>
                                      <p:cBhvr>
                                        <p:cTn id="37" dur="1" fill="hold">
                                          <p:stCondLst>
                                            <p:cond delay="0"/>
                                          </p:stCondLst>
                                        </p:cTn>
                                        <p:tgtEl>
                                          <p:spTgt spid="16"/>
                                        </p:tgtEl>
                                        <p:attrNameLst>
                                          <p:attrName>style.visibility</p:attrName>
                                        </p:attrNameLst>
                                      </p:cBhvr>
                                      <p:to>
                                        <p:strVal val="visible"/>
                                      </p:to>
                                    </p:set>
                                    <p:animEffect transition="in" filter="fade">
                                      <p:cBhvr>
                                        <p:cTn id="38" dur="1000"/>
                                        <p:tgtEl>
                                          <p:spTgt spid="16"/>
                                        </p:tgtEl>
                                      </p:cBhvr>
                                    </p:animEffect>
                                    <p:anim calcmode="lin" valueType="num">
                                      <p:cBhvr>
                                        <p:cTn id="39" dur="1000" fill="hold"/>
                                        <p:tgtEl>
                                          <p:spTgt spid="16"/>
                                        </p:tgtEl>
                                        <p:attrNameLst>
                                          <p:attrName>ppt_x</p:attrName>
                                        </p:attrNameLst>
                                      </p:cBhvr>
                                      <p:tavLst>
                                        <p:tav tm="0">
                                          <p:val>
                                            <p:strVal val="#ppt_x"/>
                                          </p:val>
                                        </p:tav>
                                        <p:tav tm="100000">
                                          <p:val>
                                            <p:strVal val="#ppt_x"/>
                                          </p:val>
                                        </p:tav>
                                      </p:tavLst>
                                    </p:anim>
                                    <p:anim calcmode="lin" valueType="num">
                                      <p:cBhvr>
                                        <p:cTn id="40"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grpId="0" nodeType="clickEffect">
                                  <p:stCondLst>
                                    <p:cond delay="0"/>
                                  </p:stCondLst>
                                  <p:childTnLst>
                                    <p:set>
                                      <p:cBhvr>
                                        <p:cTn id="44" dur="1" fill="hold">
                                          <p:stCondLst>
                                            <p:cond delay="0"/>
                                          </p:stCondLst>
                                        </p:cTn>
                                        <p:tgtEl>
                                          <p:spTgt spid="3"/>
                                        </p:tgtEl>
                                        <p:attrNameLst>
                                          <p:attrName>style.visibility</p:attrName>
                                        </p:attrNameLst>
                                      </p:cBhvr>
                                      <p:to>
                                        <p:strVal val="visible"/>
                                      </p:to>
                                    </p:set>
                                    <p:animEffect transition="in" filter="fade">
                                      <p:cBhvr>
                                        <p:cTn id="45" dur="1000"/>
                                        <p:tgtEl>
                                          <p:spTgt spid="3"/>
                                        </p:tgtEl>
                                      </p:cBhvr>
                                    </p:animEffect>
                                    <p:anim calcmode="lin" valueType="num">
                                      <p:cBhvr>
                                        <p:cTn id="46" dur="1000" fill="hold"/>
                                        <p:tgtEl>
                                          <p:spTgt spid="3"/>
                                        </p:tgtEl>
                                        <p:attrNameLst>
                                          <p:attrName>ppt_x</p:attrName>
                                        </p:attrNameLst>
                                      </p:cBhvr>
                                      <p:tavLst>
                                        <p:tav tm="0">
                                          <p:val>
                                            <p:strVal val="#ppt_x"/>
                                          </p:val>
                                        </p:tav>
                                        <p:tav tm="100000">
                                          <p:val>
                                            <p:strVal val="#ppt_x"/>
                                          </p:val>
                                        </p:tav>
                                      </p:tavLst>
                                    </p:anim>
                                    <p:anim calcmode="lin" valueType="num">
                                      <p:cBhvr>
                                        <p:cTn id="47"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42" presetClass="entr" presetSubtype="0" fill="hold" nodeType="clickEffect">
                                  <p:stCondLst>
                                    <p:cond delay="0"/>
                                  </p:stCondLst>
                                  <p:childTnLst>
                                    <p:set>
                                      <p:cBhvr>
                                        <p:cTn id="51" dur="1" fill="hold">
                                          <p:stCondLst>
                                            <p:cond delay="0"/>
                                          </p:stCondLst>
                                        </p:cTn>
                                        <p:tgtEl>
                                          <p:spTgt spid="17"/>
                                        </p:tgtEl>
                                        <p:attrNameLst>
                                          <p:attrName>style.visibility</p:attrName>
                                        </p:attrNameLst>
                                      </p:cBhvr>
                                      <p:to>
                                        <p:strVal val="visible"/>
                                      </p:to>
                                    </p:set>
                                    <p:animEffect transition="in" filter="fade">
                                      <p:cBhvr>
                                        <p:cTn id="52" dur="1000"/>
                                        <p:tgtEl>
                                          <p:spTgt spid="17"/>
                                        </p:tgtEl>
                                      </p:cBhvr>
                                    </p:animEffect>
                                    <p:anim calcmode="lin" valueType="num">
                                      <p:cBhvr>
                                        <p:cTn id="53" dur="1000" fill="hold"/>
                                        <p:tgtEl>
                                          <p:spTgt spid="17"/>
                                        </p:tgtEl>
                                        <p:attrNameLst>
                                          <p:attrName>ppt_x</p:attrName>
                                        </p:attrNameLst>
                                      </p:cBhvr>
                                      <p:tavLst>
                                        <p:tav tm="0">
                                          <p:val>
                                            <p:strVal val="#ppt_x"/>
                                          </p:val>
                                        </p:tav>
                                        <p:tav tm="100000">
                                          <p:val>
                                            <p:strVal val="#ppt_x"/>
                                          </p:val>
                                        </p:tav>
                                      </p:tavLst>
                                    </p:anim>
                                    <p:anim calcmode="lin" valueType="num">
                                      <p:cBhvr>
                                        <p:cTn id="54"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 grpId="0"/>
      <p:bldP spid="15" grpId="0"/>
      <p:bldP spid="3" grpId="0" animBg="1"/>
      <p:bldP spid="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457200" y="990600"/>
            <a:ext cx="6336704" cy="523220"/>
          </a:xfrm>
          <a:prstGeom prst="rect">
            <a:avLst/>
          </a:prstGeom>
          <a:noFill/>
        </p:spPr>
        <p:txBody>
          <a:bodyPr wrap="square" rtlCol="0">
            <a:spAutoFit/>
          </a:bodyPr>
          <a:lstStyle/>
          <a:p>
            <a:pPr marL="514350" lvl="0" indent="-514350">
              <a:buFont typeface="+mj-lt"/>
              <a:buAutoNum type="arabicPeriod" startAt="2"/>
            </a:pPr>
            <a:r>
              <a:rPr lang="en-US" sz="2800" b="1" dirty="0" err="1" smtClean="0">
                <a:solidFill>
                  <a:srgbClr val="0000FF"/>
                </a:solidFill>
                <a:effectLst>
                  <a:glow>
                    <a:srgbClr val="000000"/>
                  </a:glow>
                  <a:outerShdw sx="0" sy="0">
                    <a:srgbClr val="000000"/>
                  </a:outerShdw>
                  <a:reflection stA="0" endPos="0" fadeDir="0" sx="0" sy="0"/>
                </a:effectLst>
              </a:rPr>
              <a:t>Tính</a:t>
            </a:r>
            <a:r>
              <a:rPr lang="en-US" sz="2800" b="1" dirty="0" smtClean="0">
                <a:solidFill>
                  <a:srgbClr val="0000FF"/>
                </a:solidFill>
                <a:effectLst>
                  <a:glow>
                    <a:srgbClr val="000000"/>
                  </a:glow>
                  <a:outerShdw sx="0" sy="0">
                    <a:srgbClr val="000000"/>
                  </a:outerShdw>
                  <a:reflection stA="0" endPos="0" fadeDir="0" sx="0" sy="0"/>
                </a:effectLst>
              </a:rPr>
              <a:t> </a:t>
            </a:r>
            <a:r>
              <a:rPr lang="en-US" sz="2800" b="1" dirty="0" err="1" smtClean="0">
                <a:solidFill>
                  <a:srgbClr val="0000FF"/>
                </a:solidFill>
                <a:effectLst>
                  <a:glow>
                    <a:srgbClr val="000000"/>
                  </a:glow>
                  <a:outerShdw sx="0" sy="0">
                    <a:srgbClr val="000000"/>
                  </a:outerShdw>
                  <a:reflection stA="0" endPos="0" fadeDir="0" sx="0" sy="0"/>
                </a:effectLst>
              </a:rPr>
              <a:t>chính</a:t>
            </a:r>
            <a:r>
              <a:rPr lang="en-US" sz="2800" b="1" dirty="0" smtClean="0">
                <a:solidFill>
                  <a:srgbClr val="0000FF"/>
                </a:solidFill>
                <a:effectLst>
                  <a:glow>
                    <a:srgbClr val="000000"/>
                  </a:glow>
                  <a:outerShdw sx="0" sy="0">
                    <a:srgbClr val="000000"/>
                  </a:outerShdw>
                  <a:reflection stA="0" endPos="0" fadeDir="0" sx="0" sy="0"/>
                </a:effectLst>
              </a:rPr>
              <a:t> </a:t>
            </a:r>
            <a:r>
              <a:rPr lang="en-US" sz="2800" b="1" dirty="0" err="1" smtClean="0">
                <a:solidFill>
                  <a:srgbClr val="0000FF"/>
                </a:solidFill>
                <a:effectLst>
                  <a:glow>
                    <a:srgbClr val="000000"/>
                  </a:glow>
                  <a:outerShdw sx="0" sy="0">
                    <a:srgbClr val="000000"/>
                  </a:outerShdw>
                  <a:reflection stA="0" endPos="0" fadeDir="0" sx="0" sy="0"/>
                </a:effectLst>
              </a:rPr>
              <a:t>xác</a:t>
            </a:r>
            <a:r>
              <a:rPr lang="en-US" sz="2800" b="1" dirty="0" smtClean="0">
                <a:solidFill>
                  <a:srgbClr val="0000FF"/>
                </a:solidFill>
                <a:effectLst>
                  <a:glow>
                    <a:srgbClr val="000000"/>
                  </a:glow>
                  <a:outerShdw sx="0" sy="0">
                    <a:srgbClr val="000000"/>
                  </a:outerShdw>
                  <a:reflection stA="0" endPos="0" fadeDir="0" sx="0" sy="0"/>
                </a:effectLst>
              </a:rPr>
              <a:t> </a:t>
            </a:r>
            <a:r>
              <a:rPr lang="en-US" sz="2800" b="1" dirty="0" err="1" smtClean="0">
                <a:solidFill>
                  <a:srgbClr val="0000FF"/>
                </a:solidFill>
                <a:effectLst>
                  <a:glow>
                    <a:srgbClr val="000000"/>
                  </a:glow>
                  <a:outerShdw sx="0" sy="0">
                    <a:srgbClr val="000000"/>
                  </a:outerShdw>
                  <a:reflection stA="0" endPos="0" fadeDir="0" sx="0" sy="0"/>
                </a:effectLst>
              </a:rPr>
              <a:t>đường</a:t>
            </a:r>
            <a:r>
              <a:rPr lang="en-US" sz="2800" b="1" dirty="0" smtClean="0">
                <a:solidFill>
                  <a:srgbClr val="0000FF"/>
                </a:solidFill>
                <a:effectLst>
                  <a:glow>
                    <a:srgbClr val="000000"/>
                  </a:glow>
                  <a:outerShdw sx="0" sy="0">
                    <a:srgbClr val="000000"/>
                  </a:outerShdw>
                  <a:reflection stA="0" endPos="0" fadeDir="0" sx="0" sy="0"/>
                </a:effectLst>
              </a:rPr>
              <a:t> </a:t>
            </a:r>
            <a:r>
              <a:rPr lang="en-US" sz="2800" b="1" dirty="0" err="1" smtClean="0">
                <a:solidFill>
                  <a:srgbClr val="0000FF"/>
                </a:solidFill>
                <a:effectLst>
                  <a:glow>
                    <a:srgbClr val="000000"/>
                  </a:glow>
                  <a:outerShdw sx="0" sy="0">
                    <a:srgbClr val="000000"/>
                  </a:outerShdw>
                  <a:reflection stA="0" endPos="0" fadeDir="0" sx="0" sy="0"/>
                </a:effectLst>
              </a:rPr>
              <a:t>kính</a:t>
            </a:r>
            <a:r>
              <a:rPr lang="en-US" sz="2800" b="1" dirty="0" smtClean="0">
                <a:solidFill>
                  <a:srgbClr val="0000FF"/>
                </a:solidFill>
                <a:effectLst>
                  <a:glow>
                    <a:srgbClr val="000000"/>
                  </a:glow>
                  <a:outerShdw sx="0" sy="0">
                    <a:srgbClr val="000000"/>
                  </a:outerShdw>
                  <a:reflection stA="0" endPos="0" fadeDir="0" sx="0" sy="0"/>
                </a:effectLst>
              </a:rPr>
              <a:t> </a:t>
            </a:r>
            <a:r>
              <a:rPr lang="en-US" sz="2800" b="1" dirty="0" err="1" smtClean="0">
                <a:solidFill>
                  <a:srgbClr val="0000FF"/>
                </a:solidFill>
                <a:effectLst>
                  <a:glow>
                    <a:srgbClr val="000000"/>
                  </a:glow>
                  <a:outerShdw sx="0" sy="0">
                    <a:srgbClr val="000000"/>
                  </a:outerShdw>
                  <a:reflection stA="0" endPos="0" fadeDir="0" sx="0" sy="0"/>
                </a:effectLst>
              </a:rPr>
              <a:t>trục</a:t>
            </a:r>
            <a:endParaRPr lang="en-US" sz="2800" b="1" dirty="0">
              <a:solidFill>
                <a:srgbClr val="0000FF"/>
              </a:solidFill>
              <a:effectLst>
                <a:glow>
                  <a:srgbClr val="000000"/>
                </a:glow>
                <a:outerShdw sx="0" sy="0">
                  <a:srgbClr val="000000"/>
                </a:outerShdw>
                <a:reflection stA="0" endPos="0" fadeDir="0" sx="0" sy="0"/>
              </a:effectLst>
            </a:endParaRPr>
          </a:p>
        </p:txBody>
      </p:sp>
      <p:sp>
        <p:nvSpPr>
          <p:cNvPr id="11" name="Rectangle 10"/>
          <p:cNvSpPr/>
          <p:nvPr/>
        </p:nvSpPr>
        <p:spPr>
          <a:xfrm>
            <a:off x="838199" y="1524000"/>
            <a:ext cx="7983363" cy="830997"/>
          </a:xfrm>
          <a:prstGeom prst="rect">
            <a:avLst/>
          </a:prstGeom>
        </p:spPr>
        <p:txBody>
          <a:bodyPr wrap="square">
            <a:spAutoFit/>
          </a:bodyPr>
          <a:lstStyle/>
          <a:p>
            <a:pPr marL="342900" indent="-342900" algn="just">
              <a:buClr>
                <a:srgbClr val="FF0000"/>
              </a:buClr>
              <a:buFont typeface="Wingdings" pitchFamily="2" charset="2"/>
              <a:buChar char="Ø"/>
            </a:pPr>
            <a:r>
              <a:rPr lang="en-US" sz="2400" dirty="0" err="1"/>
              <a:t>Khi</a:t>
            </a:r>
            <a:r>
              <a:rPr lang="en-US" sz="2400" dirty="0"/>
              <a:t> </a:t>
            </a:r>
            <a:r>
              <a:rPr lang="en-US" sz="2400" dirty="0" err="1"/>
              <a:t>tính</a:t>
            </a:r>
            <a:r>
              <a:rPr lang="en-US" sz="2400" dirty="0"/>
              <a:t> </a:t>
            </a:r>
            <a:r>
              <a:rPr lang="en-US" sz="2400" dirty="0" err="1"/>
              <a:t>chính</a:t>
            </a:r>
            <a:r>
              <a:rPr lang="en-US" sz="2400" dirty="0"/>
              <a:t> </a:t>
            </a:r>
            <a:r>
              <a:rPr lang="en-US" sz="2400" dirty="0" err="1"/>
              <a:t>xác</a:t>
            </a:r>
            <a:r>
              <a:rPr lang="en-US" sz="2400" dirty="0"/>
              <a:t>, ta </a:t>
            </a:r>
            <a:r>
              <a:rPr lang="en-US" sz="2400" dirty="0" err="1"/>
              <a:t>dựa</a:t>
            </a:r>
            <a:r>
              <a:rPr lang="en-US" sz="2400" dirty="0"/>
              <a:t> </a:t>
            </a:r>
            <a:r>
              <a:rPr lang="en-US" sz="2400" dirty="0" err="1"/>
              <a:t>vào</a:t>
            </a:r>
            <a:r>
              <a:rPr lang="en-US" sz="2400" dirty="0"/>
              <a:t> </a:t>
            </a:r>
            <a:r>
              <a:rPr lang="en-US" sz="2400" i="1" dirty="0" smtClean="0">
                <a:solidFill>
                  <a:srgbClr val="FF0000"/>
                </a:solidFill>
              </a:rPr>
              <a:t>T</a:t>
            </a:r>
            <a:r>
              <a:rPr lang="en-US" sz="2400" dirty="0" smtClean="0"/>
              <a:t> </a:t>
            </a:r>
            <a:r>
              <a:rPr lang="en-US" sz="2400" dirty="0" err="1"/>
              <a:t>và</a:t>
            </a:r>
            <a:r>
              <a:rPr lang="en-US" sz="2400" dirty="0"/>
              <a:t> </a:t>
            </a:r>
            <a:r>
              <a:rPr lang="en-US" sz="2400" dirty="0" smtClean="0"/>
              <a:t> </a:t>
            </a:r>
            <a:r>
              <a:rPr lang="en-US" sz="2400" i="1" dirty="0" err="1" smtClean="0">
                <a:solidFill>
                  <a:srgbClr val="FF0000"/>
                </a:solidFill>
              </a:rPr>
              <a:t>M</a:t>
            </a:r>
            <a:r>
              <a:rPr lang="en-US" sz="2400" i="1" baseline="-25000" dirty="0" err="1" smtClean="0">
                <a:solidFill>
                  <a:srgbClr val="FF0000"/>
                </a:solidFill>
              </a:rPr>
              <a:t>uốn</a:t>
            </a:r>
            <a:r>
              <a:rPr lang="en-US" sz="2400" dirty="0" smtClean="0"/>
              <a:t> </a:t>
            </a:r>
            <a:r>
              <a:rPr lang="en-US" sz="2400" dirty="0" err="1"/>
              <a:t>để</a:t>
            </a:r>
            <a:r>
              <a:rPr lang="en-US" sz="2400" dirty="0"/>
              <a:t> </a:t>
            </a:r>
            <a:r>
              <a:rPr lang="en-US" sz="2400" dirty="0" err="1"/>
              <a:t>xác</a:t>
            </a:r>
            <a:r>
              <a:rPr lang="en-US" sz="2400" dirty="0"/>
              <a:t> </a:t>
            </a:r>
            <a:r>
              <a:rPr lang="en-US" sz="2400" dirty="0" err="1"/>
              <a:t>định</a:t>
            </a:r>
            <a:r>
              <a:rPr lang="en-US" sz="2400" dirty="0"/>
              <a:t> </a:t>
            </a:r>
            <a:r>
              <a:rPr lang="en-US" sz="2400" dirty="0" err="1"/>
              <a:t>đường</a:t>
            </a:r>
            <a:r>
              <a:rPr lang="en-US" sz="2400" dirty="0"/>
              <a:t> </a:t>
            </a:r>
            <a:r>
              <a:rPr lang="en-US" sz="2400" dirty="0" err="1"/>
              <a:t>kính</a:t>
            </a:r>
            <a:r>
              <a:rPr lang="en-US" sz="2400" dirty="0"/>
              <a:t> </a:t>
            </a:r>
            <a:r>
              <a:rPr lang="en-US" sz="2400" dirty="0" err="1"/>
              <a:t>trục</a:t>
            </a:r>
            <a:r>
              <a:rPr lang="en-US" sz="2400" dirty="0"/>
              <a:t>. </a:t>
            </a:r>
          </a:p>
        </p:txBody>
      </p:sp>
      <p:sp>
        <p:nvSpPr>
          <p:cNvPr id="13" name="Rectangle 12"/>
          <p:cNvSpPr/>
          <p:nvPr/>
        </p:nvSpPr>
        <p:spPr>
          <a:xfrm>
            <a:off x="1084437" y="2362200"/>
            <a:ext cx="7754763" cy="4154984"/>
          </a:xfrm>
          <a:prstGeom prst="rect">
            <a:avLst/>
          </a:prstGeom>
        </p:spPr>
        <p:txBody>
          <a:bodyPr wrap="square">
            <a:spAutoFit/>
          </a:bodyPr>
          <a:lstStyle/>
          <a:p>
            <a:pPr marL="457200" lvl="0" indent="-457200" algn="just">
              <a:lnSpc>
                <a:spcPct val="150000"/>
              </a:lnSpc>
              <a:buClr>
                <a:srgbClr val="FF0000"/>
              </a:buClr>
              <a:buFont typeface="+mj-lt"/>
              <a:buAutoNum type="arabicPeriod"/>
            </a:pPr>
            <a:r>
              <a:rPr lang="en-US" sz="2200" b="1" dirty="0" err="1"/>
              <a:t>Phác</a:t>
            </a:r>
            <a:r>
              <a:rPr lang="en-US" sz="2200" b="1" dirty="0"/>
              <a:t> </a:t>
            </a:r>
            <a:r>
              <a:rPr lang="en-US" sz="2200" b="1" dirty="0" err="1"/>
              <a:t>thảo</a:t>
            </a:r>
            <a:r>
              <a:rPr lang="en-US" sz="2200" b="1" dirty="0"/>
              <a:t> </a:t>
            </a:r>
            <a:r>
              <a:rPr lang="en-US" sz="2200" b="1" dirty="0" err="1"/>
              <a:t>sơ</a:t>
            </a:r>
            <a:r>
              <a:rPr lang="en-US" sz="2200" b="1" dirty="0"/>
              <a:t> </a:t>
            </a:r>
            <a:r>
              <a:rPr lang="en-US" sz="2200" b="1" dirty="0" err="1"/>
              <a:t>đồ</a:t>
            </a:r>
            <a:r>
              <a:rPr lang="en-US" sz="2200" b="1" dirty="0"/>
              <a:t> </a:t>
            </a:r>
            <a:r>
              <a:rPr lang="en-US" sz="2200" b="1" dirty="0" err="1"/>
              <a:t>trục</a:t>
            </a:r>
            <a:r>
              <a:rPr lang="en-US" sz="2200" b="1" dirty="0"/>
              <a:t>.</a:t>
            </a:r>
          </a:p>
          <a:p>
            <a:pPr marL="457200" lvl="0" indent="-457200" algn="just">
              <a:lnSpc>
                <a:spcPct val="150000"/>
              </a:lnSpc>
              <a:buClr>
                <a:srgbClr val="FF0000"/>
              </a:buClr>
              <a:buFont typeface="+mj-lt"/>
              <a:buAutoNum type="arabicPeriod"/>
            </a:pPr>
            <a:r>
              <a:rPr lang="en-US" sz="2200" b="1" dirty="0" err="1"/>
              <a:t>Đặt</a:t>
            </a:r>
            <a:r>
              <a:rPr lang="en-US" sz="2200" b="1" dirty="0"/>
              <a:t> </a:t>
            </a:r>
            <a:r>
              <a:rPr lang="en-US" sz="2200" b="1" dirty="0" err="1"/>
              <a:t>lực</a:t>
            </a:r>
            <a:r>
              <a:rPr lang="en-US" sz="2200" b="1" dirty="0"/>
              <a:t> </a:t>
            </a:r>
            <a:r>
              <a:rPr lang="en-US" sz="2200" b="1" dirty="0" err="1"/>
              <a:t>tác</a:t>
            </a:r>
            <a:r>
              <a:rPr lang="en-US" sz="2200" b="1" dirty="0"/>
              <a:t> </a:t>
            </a:r>
            <a:r>
              <a:rPr lang="en-US" sz="2200" b="1" dirty="0" err="1"/>
              <a:t>dụng</a:t>
            </a:r>
            <a:r>
              <a:rPr lang="en-US" sz="2200" b="1" dirty="0"/>
              <a:t> </a:t>
            </a:r>
            <a:r>
              <a:rPr lang="en-US" sz="2200" b="1" dirty="0" err="1"/>
              <a:t>lên</a:t>
            </a:r>
            <a:r>
              <a:rPr lang="en-US" sz="2200" b="1" dirty="0"/>
              <a:t> </a:t>
            </a:r>
            <a:r>
              <a:rPr lang="en-US" sz="2200" b="1" dirty="0" err="1"/>
              <a:t>trục</a:t>
            </a:r>
            <a:r>
              <a:rPr lang="en-US" sz="2200" b="1" dirty="0"/>
              <a:t>.</a:t>
            </a:r>
          </a:p>
          <a:p>
            <a:pPr marL="457200" lvl="0" indent="-457200" algn="just">
              <a:lnSpc>
                <a:spcPct val="150000"/>
              </a:lnSpc>
              <a:buClr>
                <a:srgbClr val="FF0000"/>
              </a:buClr>
              <a:buFont typeface="+mj-lt"/>
              <a:buAutoNum type="arabicPeriod"/>
            </a:pPr>
            <a:r>
              <a:rPr lang="en-US" sz="2200" b="1" dirty="0" err="1"/>
              <a:t>Thay</a:t>
            </a:r>
            <a:r>
              <a:rPr lang="en-US" sz="2200" b="1" dirty="0"/>
              <a:t> </a:t>
            </a:r>
            <a:r>
              <a:rPr lang="en-US" sz="2200" b="1" dirty="0" err="1"/>
              <a:t>trục</a:t>
            </a:r>
            <a:r>
              <a:rPr lang="en-US" sz="2200" b="1" dirty="0"/>
              <a:t> </a:t>
            </a:r>
            <a:r>
              <a:rPr lang="en-US" sz="2200" b="1" dirty="0" err="1"/>
              <a:t>bằng</a:t>
            </a:r>
            <a:r>
              <a:rPr lang="en-US" sz="2200" b="1" dirty="0"/>
              <a:t> </a:t>
            </a:r>
            <a:r>
              <a:rPr lang="en-US" sz="2200" b="1" dirty="0" err="1"/>
              <a:t>dầm</a:t>
            </a:r>
            <a:r>
              <a:rPr lang="en-US" sz="2200" b="1" dirty="0"/>
              <a:t> </a:t>
            </a:r>
            <a:r>
              <a:rPr lang="en-US" sz="2200" b="1" dirty="0" err="1"/>
              <a:t>sức</a:t>
            </a:r>
            <a:r>
              <a:rPr lang="en-US" sz="2200" b="1" dirty="0"/>
              <a:t> </a:t>
            </a:r>
            <a:r>
              <a:rPr lang="en-US" sz="2200" b="1" dirty="0" err="1"/>
              <a:t>bền</a:t>
            </a:r>
            <a:r>
              <a:rPr lang="en-US" sz="2200" b="1" dirty="0"/>
              <a:t>.</a:t>
            </a:r>
          </a:p>
          <a:p>
            <a:pPr marL="457200" lvl="0" indent="-457200" algn="just">
              <a:lnSpc>
                <a:spcPct val="150000"/>
              </a:lnSpc>
              <a:buClr>
                <a:srgbClr val="FF0000"/>
              </a:buClr>
              <a:buFont typeface="+mj-lt"/>
              <a:buAutoNum type="arabicPeriod"/>
            </a:pPr>
            <a:r>
              <a:rPr lang="en-US" sz="2200" b="1" dirty="0" err="1"/>
              <a:t>Giải</a:t>
            </a:r>
            <a:r>
              <a:rPr lang="en-US" sz="2200" b="1" dirty="0"/>
              <a:t> </a:t>
            </a:r>
            <a:r>
              <a:rPr lang="en-US" sz="2200" b="1" dirty="0" err="1"/>
              <a:t>phóng</a:t>
            </a:r>
            <a:r>
              <a:rPr lang="en-US" sz="2200" b="1" dirty="0"/>
              <a:t> </a:t>
            </a:r>
            <a:r>
              <a:rPr lang="en-US" sz="2200" b="1" dirty="0" err="1"/>
              <a:t>liên</a:t>
            </a:r>
            <a:r>
              <a:rPr lang="en-US" sz="2200" b="1" dirty="0"/>
              <a:t> </a:t>
            </a:r>
            <a:r>
              <a:rPr lang="en-US" sz="2200" b="1" dirty="0" err="1"/>
              <a:t>kết</a:t>
            </a:r>
            <a:r>
              <a:rPr lang="en-US" sz="2200" b="1" dirty="0"/>
              <a:t>, </a:t>
            </a:r>
            <a:r>
              <a:rPr lang="en-US" sz="2200" b="1" dirty="0" err="1"/>
              <a:t>tính</a:t>
            </a:r>
            <a:r>
              <a:rPr lang="en-US" sz="2200" b="1" dirty="0"/>
              <a:t> </a:t>
            </a:r>
            <a:r>
              <a:rPr lang="en-US" sz="2200" b="1" dirty="0" err="1"/>
              <a:t>các</a:t>
            </a:r>
            <a:r>
              <a:rPr lang="en-US" sz="2200" b="1" dirty="0"/>
              <a:t> </a:t>
            </a:r>
            <a:r>
              <a:rPr lang="en-US" sz="2200" b="1" dirty="0" err="1"/>
              <a:t>phản</a:t>
            </a:r>
            <a:r>
              <a:rPr lang="en-US" sz="2200" b="1" dirty="0"/>
              <a:t> </a:t>
            </a:r>
            <a:r>
              <a:rPr lang="en-US" sz="2200" b="1" dirty="0" err="1"/>
              <a:t>lực</a:t>
            </a:r>
            <a:r>
              <a:rPr lang="en-US" sz="2200" b="1" dirty="0"/>
              <a:t> </a:t>
            </a:r>
            <a:r>
              <a:rPr lang="en-US" sz="2200" b="1" dirty="0" err="1"/>
              <a:t>gối</a:t>
            </a:r>
            <a:r>
              <a:rPr lang="en-US" sz="2200" b="1" dirty="0"/>
              <a:t> </a:t>
            </a:r>
            <a:r>
              <a:rPr lang="en-US" sz="2200" b="1" dirty="0" err="1"/>
              <a:t>tựa</a:t>
            </a:r>
            <a:r>
              <a:rPr lang="en-US" sz="2200" b="1" dirty="0"/>
              <a:t>.</a:t>
            </a:r>
          </a:p>
          <a:p>
            <a:pPr marL="457200" lvl="0" indent="-457200" algn="just">
              <a:lnSpc>
                <a:spcPct val="150000"/>
              </a:lnSpc>
              <a:buClr>
                <a:srgbClr val="FF0000"/>
              </a:buClr>
              <a:buFont typeface="+mj-lt"/>
              <a:buAutoNum type="arabicPeriod"/>
            </a:pPr>
            <a:r>
              <a:rPr lang="en-US" sz="2200" b="1" dirty="0" err="1"/>
              <a:t>Vẽ</a:t>
            </a:r>
            <a:r>
              <a:rPr lang="en-US" sz="2200" b="1" dirty="0"/>
              <a:t> </a:t>
            </a:r>
            <a:r>
              <a:rPr lang="en-US" sz="2200" b="1" dirty="0" err="1"/>
              <a:t>biểu</a:t>
            </a:r>
            <a:r>
              <a:rPr lang="en-US" sz="2200" b="1" dirty="0"/>
              <a:t> </a:t>
            </a:r>
            <a:r>
              <a:rPr lang="en-US" sz="2200" b="1" dirty="0" err="1"/>
              <a:t>đồ</a:t>
            </a:r>
            <a:r>
              <a:rPr lang="en-US" sz="2200" b="1" dirty="0"/>
              <a:t> </a:t>
            </a:r>
            <a:r>
              <a:rPr lang="en-US" sz="2200" b="1" dirty="0" err="1"/>
              <a:t>nội</a:t>
            </a:r>
            <a:r>
              <a:rPr lang="en-US" sz="2200" b="1" dirty="0"/>
              <a:t> </a:t>
            </a:r>
            <a:r>
              <a:rPr lang="en-US" sz="2200" b="1" dirty="0" err="1"/>
              <a:t>lực</a:t>
            </a:r>
            <a:r>
              <a:rPr lang="en-US" sz="2200" b="1" dirty="0"/>
              <a:t> ( </a:t>
            </a:r>
            <a:r>
              <a:rPr lang="en-US" sz="2200" b="1" dirty="0" err="1"/>
              <a:t>bỏ</a:t>
            </a:r>
            <a:r>
              <a:rPr lang="en-US" sz="2200" b="1" dirty="0"/>
              <a:t> qua </a:t>
            </a:r>
            <a:r>
              <a:rPr lang="en-US" sz="2200" b="1" dirty="0" err="1"/>
              <a:t>biểu</a:t>
            </a:r>
            <a:r>
              <a:rPr lang="en-US" sz="2200" b="1" dirty="0"/>
              <a:t> </a:t>
            </a:r>
            <a:r>
              <a:rPr lang="en-US" sz="2200" b="1" dirty="0" err="1"/>
              <a:t>đồ</a:t>
            </a:r>
            <a:r>
              <a:rPr lang="en-US" sz="2200" b="1" dirty="0"/>
              <a:t> </a:t>
            </a:r>
            <a:r>
              <a:rPr lang="en-US" sz="2200" b="1" dirty="0" err="1"/>
              <a:t>lực</a:t>
            </a:r>
            <a:r>
              <a:rPr lang="en-US" sz="2200" b="1" dirty="0"/>
              <a:t> </a:t>
            </a:r>
            <a:r>
              <a:rPr lang="en-US" sz="2200" b="1" dirty="0" err="1"/>
              <a:t>cắt</a:t>
            </a:r>
            <a:r>
              <a:rPr lang="en-US" sz="2200" b="1" dirty="0"/>
              <a:t>): </a:t>
            </a:r>
            <a:r>
              <a:rPr lang="en-US" sz="2200" b="1" dirty="0" err="1">
                <a:solidFill>
                  <a:srgbClr val="FF0000"/>
                </a:solidFill>
              </a:rPr>
              <a:t>M</a:t>
            </a:r>
            <a:r>
              <a:rPr lang="en-US" sz="2200" b="1" baseline="-25000" dirty="0" err="1">
                <a:solidFill>
                  <a:srgbClr val="FF0000"/>
                </a:solidFill>
              </a:rPr>
              <a:t>x</a:t>
            </a:r>
            <a:r>
              <a:rPr lang="en-US" sz="2200" b="1" dirty="0"/>
              <a:t>, </a:t>
            </a:r>
            <a:r>
              <a:rPr lang="en-US" sz="2200" b="1" dirty="0" err="1">
                <a:solidFill>
                  <a:srgbClr val="FF0000"/>
                </a:solidFill>
              </a:rPr>
              <a:t>M</a:t>
            </a:r>
            <a:r>
              <a:rPr lang="en-US" sz="2200" b="1" baseline="-25000" dirty="0" err="1">
                <a:solidFill>
                  <a:srgbClr val="FF0000"/>
                </a:solidFill>
              </a:rPr>
              <a:t>y</a:t>
            </a:r>
            <a:r>
              <a:rPr lang="en-US" sz="2200" b="1" dirty="0" err="1"/>
              <a:t>,</a:t>
            </a:r>
            <a:r>
              <a:rPr lang="en-US" sz="2200" b="1" dirty="0" err="1">
                <a:solidFill>
                  <a:srgbClr val="FF0000"/>
                </a:solidFill>
              </a:rPr>
              <a:t>T</a:t>
            </a:r>
            <a:r>
              <a:rPr lang="en-US" sz="2200" b="1" dirty="0"/>
              <a:t>.</a:t>
            </a:r>
          </a:p>
          <a:p>
            <a:pPr marL="457200" lvl="0" indent="-457200" algn="just">
              <a:lnSpc>
                <a:spcPct val="150000"/>
              </a:lnSpc>
              <a:buClr>
                <a:srgbClr val="FF0000"/>
              </a:buClr>
              <a:buFont typeface="+mj-lt"/>
              <a:buAutoNum type="arabicPeriod"/>
            </a:pPr>
            <a:r>
              <a:rPr lang="en-US" sz="2200" b="1" dirty="0" err="1"/>
              <a:t>Tính</a:t>
            </a:r>
            <a:r>
              <a:rPr lang="en-US" sz="2200" b="1" dirty="0"/>
              <a:t> moment </a:t>
            </a:r>
            <a:r>
              <a:rPr lang="en-US" sz="2200" b="1" dirty="0" err="1"/>
              <a:t>uốn</a:t>
            </a:r>
            <a:r>
              <a:rPr lang="en-US" sz="2200" b="1" dirty="0"/>
              <a:t> </a:t>
            </a:r>
            <a:r>
              <a:rPr lang="en-US" sz="2200" b="1" dirty="0" err="1"/>
              <a:t>tổng</a:t>
            </a:r>
            <a:r>
              <a:rPr lang="en-US" sz="2200" b="1" dirty="0"/>
              <a:t> </a:t>
            </a:r>
            <a:r>
              <a:rPr lang="en-US" sz="2200" b="1" dirty="0">
                <a:solidFill>
                  <a:srgbClr val="FF0000"/>
                </a:solidFill>
              </a:rPr>
              <a:t>M</a:t>
            </a:r>
            <a:r>
              <a:rPr lang="en-US" sz="2200" b="1" baseline="-25000" dirty="0">
                <a:solidFill>
                  <a:srgbClr val="FF0000"/>
                </a:solidFill>
              </a:rPr>
              <a:t>u</a:t>
            </a:r>
            <a:r>
              <a:rPr lang="en-US" sz="2200" b="1" dirty="0"/>
              <a:t> </a:t>
            </a:r>
            <a:r>
              <a:rPr lang="en-US" sz="2200" b="1" dirty="0" err="1"/>
              <a:t>và</a:t>
            </a:r>
            <a:r>
              <a:rPr lang="en-US" sz="2200" b="1" dirty="0"/>
              <a:t> moment </a:t>
            </a:r>
            <a:r>
              <a:rPr lang="en-US" sz="2200" b="1" dirty="0" err="1"/>
              <a:t>tương</a:t>
            </a:r>
            <a:r>
              <a:rPr lang="en-US" sz="2200" b="1" dirty="0"/>
              <a:t> </a:t>
            </a:r>
            <a:r>
              <a:rPr lang="en-US" sz="2200" b="1" dirty="0" err="1"/>
              <a:t>đương</a:t>
            </a:r>
            <a:r>
              <a:rPr lang="en-US" sz="2200" b="1" dirty="0"/>
              <a:t> </a:t>
            </a:r>
            <a:r>
              <a:rPr lang="en-US" sz="2200" b="1" dirty="0" err="1">
                <a:solidFill>
                  <a:srgbClr val="FF0000"/>
                </a:solidFill>
              </a:rPr>
              <a:t>M</a:t>
            </a:r>
            <a:r>
              <a:rPr lang="en-US" sz="2200" b="1" baseline="-25000" dirty="0" err="1">
                <a:solidFill>
                  <a:srgbClr val="FF0000"/>
                </a:solidFill>
              </a:rPr>
              <a:t>td</a:t>
            </a:r>
            <a:r>
              <a:rPr lang="en-US" sz="2200" b="1" dirty="0"/>
              <a:t> </a:t>
            </a:r>
            <a:r>
              <a:rPr lang="en-US" sz="2200" b="1" dirty="0" err="1"/>
              <a:t>tại</a:t>
            </a:r>
            <a:r>
              <a:rPr lang="en-US" sz="2200" b="1" dirty="0"/>
              <a:t> </a:t>
            </a:r>
            <a:r>
              <a:rPr lang="en-US" sz="2200" b="1" dirty="0" err="1"/>
              <a:t>tiết</a:t>
            </a:r>
            <a:r>
              <a:rPr lang="en-US" sz="2200" b="1" dirty="0"/>
              <a:t> </a:t>
            </a:r>
            <a:r>
              <a:rPr lang="en-US" sz="2200" b="1" dirty="0" err="1"/>
              <a:t>diện</a:t>
            </a:r>
            <a:r>
              <a:rPr lang="en-US" sz="2200" b="1" dirty="0"/>
              <a:t> </a:t>
            </a:r>
            <a:r>
              <a:rPr lang="en-US" sz="2200" b="1" dirty="0" err="1"/>
              <a:t>nguy</a:t>
            </a:r>
            <a:r>
              <a:rPr lang="en-US" sz="2200" b="1" dirty="0"/>
              <a:t> </a:t>
            </a:r>
            <a:r>
              <a:rPr lang="en-US" sz="2200" b="1" dirty="0" err="1"/>
              <a:t>hiểm</a:t>
            </a:r>
            <a:r>
              <a:rPr lang="en-US" sz="2200" b="1" dirty="0"/>
              <a:t>. </a:t>
            </a:r>
            <a:r>
              <a:rPr lang="en-US" sz="2200" b="1" dirty="0" err="1"/>
              <a:t>Xác</a:t>
            </a:r>
            <a:r>
              <a:rPr lang="en-US" sz="2200" b="1" dirty="0"/>
              <a:t> </a:t>
            </a:r>
            <a:r>
              <a:rPr lang="en-US" sz="2200" b="1" dirty="0" err="1"/>
              <a:t>định</a:t>
            </a:r>
            <a:r>
              <a:rPr lang="en-US" sz="2200" b="1" dirty="0"/>
              <a:t> </a:t>
            </a:r>
            <a:r>
              <a:rPr lang="en-US" sz="2200" b="1" dirty="0" err="1"/>
              <a:t>đường</a:t>
            </a:r>
            <a:r>
              <a:rPr lang="en-US" sz="2200" b="1" dirty="0"/>
              <a:t> </a:t>
            </a:r>
            <a:r>
              <a:rPr lang="en-US" sz="2200" b="1" dirty="0" err="1"/>
              <a:t>kính</a:t>
            </a:r>
            <a:r>
              <a:rPr lang="en-US" sz="2200" b="1" dirty="0"/>
              <a:t> </a:t>
            </a:r>
            <a:r>
              <a:rPr lang="en-US" sz="2200" b="1" dirty="0" err="1"/>
              <a:t>trục</a:t>
            </a:r>
            <a:r>
              <a:rPr lang="en-US" sz="2200" b="1" dirty="0"/>
              <a:t>.</a:t>
            </a:r>
          </a:p>
          <a:p>
            <a:pPr marL="457200" lvl="0" indent="-457200" algn="just">
              <a:lnSpc>
                <a:spcPct val="150000"/>
              </a:lnSpc>
              <a:buClr>
                <a:srgbClr val="FF0000"/>
              </a:buClr>
              <a:buFont typeface="+mj-lt"/>
              <a:buAutoNum type="arabicPeriod"/>
            </a:pPr>
            <a:r>
              <a:rPr lang="en-US" sz="2200" b="1" dirty="0" err="1"/>
              <a:t>Vẽ</a:t>
            </a:r>
            <a:r>
              <a:rPr lang="en-US" sz="2200" b="1" dirty="0"/>
              <a:t> </a:t>
            </a:r>
            <a:r>
              <a:rPr lang="en-US" sz="2200" b="1" dirty="0" err="1"/>
              <a:t>kết</a:t>
            </a:r>
            <a:r>
              <a:rPr lang="en-US" sz="2200" b="1" dirty="0"/>
              <a:t> </a:t>
            </a:r>
            <a:r>
              <a:rPr lang="en-US" sz="2200" b="1" dirty="0" err="1"/>
              <a:t>cấu</a:t>
            </a:r>
            <a:r>
              <a:rPr lang="en-US" sz="2200" b="1" dirty="0"/>
              <a:t> </a:t>
            </a:r>
            <a:r>
              <a:rPr lang="en-US" sz="2200" b="1" dirty="0" err="1"/>
              <a:t>trục</a:t>
            </a:r>
            <a:r>
              <a:rPr lang="en-US" sz="2200" b="1" dirty="0"/>
              <a:t>.</a:t>
            </a:r>
          </a:p>
        </p:txBody>
      </p:sp>
      <p:sp>
        <p:nvSpPr>
          <p:cNvPr id="19" name="Rectangle 18"/>
          <p:cNvSpPr/>
          <p:nvPr/>
        </p:nvSpPr>
        <p:spPr>
          <a:xfrm>
            <a:off x="228600" y="253425"/>
            <a:ext cx="7805342" cy="584775"/>
          </a:xfrm>
          <a:prstGeom prst="rect">
            <a:avLst/>
          </a:prstGeom>
        </p:spPr>
        <p:txBody>
          <a:bodyPr wrap="none">
            <a:spAutoFit/>
          </a:bodyPr>
          <a:lstStyle/>
          <a:p>
            <a:pPr marL="571500" lvl="0" indent="-571500" fontAlgn="base">
              <a:buFont typeface="+mj-lt"/>
              <a:buAutoNum type="romanUcPeriod" startAt="4"/>
            </a:pPr>
            <a:r>
              <a:rPr lang="en-US" sz="3200" b="1" cap="all" dirty="0" smtClean="0">
                <a:solidFill>
                  <a:srgbClr val="FF0000"/>
                </a:solidFill>
                <a:effectLst>
                  <a:glow>
                    <a:srgbClr val="000000"/>
                  </a:glow>
                  <a:outerShdw sx="0" sy="0">
                    <a:srgbClr val="000000"/>
                  </a:outerShdw>
                  <a:reflection stA="0" endPos="0" fadeDir="0" sx="0" sy="0"/>
                </a:effectLst>
              </a:rPr>
              <a:t>TÍNH TRỤC THEO CHỈ TIÊU ĐỘ BỀN</a:t>
            </a:r>
            <a:endParaRPr lang="en-US" sz="3200" b="1" cap="all" dirty="0">
              <a:solidFill>
                <a:srgbClr val="FF0000"/>
              </a:solidFill>
              <a:effectLst>
                <a:glow>
                  <a:srgbClr val="000000"/>
                </a:glow>
                <a:outerShdw sx="0" sy="0">
                  <a:srgbClr val="000000"/>
                </a:outerShdw>
                <a:reflection stA="0" endPos="0" fadeDir="0" sx="0" sy="0"/>
              </a:effectLst>
            </a:endParaRPr>
          </a:p>
        </p:txBody>
      </p:sp>
    </p:spTree>
    <p:extLst>
      <p:ext uri="{BB962C8B-B14F-4D97-AF65-F5344CB8AC3E}">
        <p14:creationId xmlns:p14="http://schemas.microsoft.com/office/powerpoint/2010/main" val="21705952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500" fill="hold"/>
                                        <p:tgtEl>
                                          <p:spTgt spid="13"/>
                                        </p:tgtEl>
                                        <p:attrNameLst>
                                          <p:attrName>ppt_x</p:attrName>
                                        </p:attrNameLst>
                                      </p:cBhvr>
                                      <p:tavLst>
                                        <p:tav tm="0">
                                          <p:val>
                                            <p:strVal val="#ppt_x"/>
                                          </p:val>
                                        </p:tav>
                                        <p:tav tm="100000">
                                          <p:val>
                                            <p:strVal val="#ppt_x"/>
                                          </p:val>
                                        </p:tav>
                                      </p:tavLst>
                                    </p:anim>
                                    <p:anim calcmode="lin" valueType="num">
                                      <p:cBhvr additive="base">
                                        <p:cTn id="1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1" grpId="0"/>
      <p:bldP spid="1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457200" y="990600"/>
            <a:ext cx="6336704" cy="523220"/>
          </a:xfrm>
          <a:prstGeom prst="rect">
            <a:avLst/>
          </a:prstGeom>
          <a:noFill/>
        </p:spPr>
        <p:txBody>
          <a:bodyPr wrap="square" rtlCol="0">
            <a:spAutoFit/>
          </a:bodyPr>
          <a:lstStyle/>
          <a:p>
            <a:pPr marL="514350" lvl="0" indent="-514350">
              <a:buFont typeface="+mj-lt"/>
              <a:buAutoNum type="arabicPeriod" startAt="2"/>
            </a:pPr>
            <a:r>
              <a:rPr lang="en-US" sz="2800" b="1" dirty="0" err="1" smtClean="0">
                <a:solidFill>
                  <a:srgbClr val="0000FF"/>
                </a:solidFill>
                <a:effectLst>
                  <a:glow>
                    <a:srgbClr val="000000"/>
                  </a:glow>
                  <a:outerShdw sx="0" sy="0">
                    <a:srgbClr val="000000"/>
                  </a:outerShdw>
                  <a:reflection stA="0" endPos="0" fadeDir="0" sx="0" sy="0"/>
                </a:effectLst>
              </a:rPr>
              <a:t>Tính</a:t>
            </a:r>
            <a:r>
              <a:rPr lang="en-US" sz="2800" b="1" dirty="0" smtClean="0">
                <a:solidFill>
                  <a:srgbClr val="0000FF"/>
                </a:solidFill>
                <a:effectLst>
                  <a:glow>
                    <a:srgbClr val="000000"/>
                  </a:glow>
                  <a:outerShdw sx="0" sy="0">
                    <a:srgbClr val="000000"/>
                  </a:outerShdw>
                  <a:reflection stA="0" endPos="0" fadeDir="0" sx="0" sy="0"/>
                </a:effectLst>
              </a:rPr>
              <a:t> </a:t>
            </a:r>
            <a:r>
              <a:rPr lang="en-US" sz="2800" b="1" dirty="0" err="1" smtClean="0">
                <a:solidFill>
                  <a:srgbClr val="0000FF"/>
                </a:solidFill>
                <a:effectLst>
                  <a:glow>
                    <a:srgbClr val="000000"/>
                  </a:glow>
                  <a:outerShdw sx="0" sy="0">
                    <a:srgbClr val="000000"/>
                  </a:outerShdw>
                  <a:reflection stA="0" endPos="0" fadeDir="0" sx="0" sy="0"/>
                </a:effectLst>
              </a:rPr>
              <a:t>chính</a:t>
            </a:r>
            <a:r>
              <a:rPr lang="en-US" sz="2800" b="1" dirty="0" smtClean="0">
                <a:solidFill>
                  <a:srgbClr val="0000FF"/>
                </a:solidFill>
                <a:effectLst>
                  <a:glow>
                    <a:srgbClr val="000000"/>
                  </a:glow>
                  <a:outerShdw sx="0" sy="0">
                    <a:srgbClr val="000000"/>
                  </a:outerShdw>
                  <a:reflection stA="0" endPos="0" fadeDir="0" sx="0" sy="0"/>
                </a:effectLst>
              </a:rPr>
              <a:t> </a:t>
            </a:r>
            <a:r>
              <a:rPr lang="en-US" sz="2800" b="1" dirty="0" err="1" smtClean="0">
                <a:solidFill>
                  <a:srgbClr val="0000FF"/>
                </a:solidFill>
                <a:effectLst>
                  <a:glow>
                    <a:srgbClr val="000000"/>
                  </a:glow>
                  <a:outerShdw sx="0" sy="0">
                    <a:srgbClr val="000000"/>
                  </a:outerShdw>
                  <a:reflection stA="0" endPos="0" fadeDir="0" sx="0" sy="0"/>
                </a:effectLst>
              </a:rPr>
              <a:t>xác</a:t>
            </a:r>
            <a:r>
              <a:rPr lang="en-US" sz="2800" b="1" dirty="0" smtClean="0">
                <a:solidFill>
                  <a:srgbClr val="0000FF"/>
                </a:solidFill>
                <a:effectLst>
                  <a:glow>
                    <a:srgbClr val="000000"/>
                  </a:glow>
                  <a:outerShdw sx="0" sy="0">
                    <a:srgbClr val="000000"/>
                  </a:outerShdw>
                  <a:reflection stA="0" endPos="0" fadeDir="0" sx="0" sy="0"/>
                </a:effectLst>
              </a:rPr>
              <a:t> </a:t>
            </a:r>
            <a:r>
              <a:rPr lang="en-US" sz="2800" b="1" dirty="0" err="1" smtClean="0">
                <a:solidFill>
                  <a:srgbClr val="0000FF"/>
                </a:solidFill>
                <a:effectLst>
                  <a:glow>
                    <a:srgbClr val="000000"/>
                  </a:glow>
                  <a:outerShdw sx="0" sy="0">
                    <a:srgbClr val="000000"/>
                  </a:outerShdw>
                  <a:reflection stA="0" endPos="0" fadeDir="0" sx="0" sy="0"/>
                </a:effectLst>
              </a:rPr>
              <a:t>đường</a:t>
            </a:r>
            <a:r>
              <a:rPr lang="en-US" sz="2800" b="1" dirty="0" smtClean="0">
                <a:solidFill>
                  <a:srgbClr val="0000FF"/>
                </a:solidFill>
                <a:effectLst>
                  <a:glow>
                    <a:srgbClr val="000000"/>
                  </a:glow>
                  <a:outerShdw sx="0" sy="0">
                    <a:srgbClr val="000000"/>
                  </a:outerShdw>
                  <a:reflection stA="0" endPos="0" fadeDir="0" sx="0" sy="0"/>
                </a:effectLst>
              </a:rPr>
              <a:t> </a:t>
            </a:r>
            <a:r>
              <a:rPr lang="en-US" sz="2800" b="1" dirty="0" err="1" smtClean="0">
                <a:solidFill>
                  <a:srgbClr val="0000FF"/>
                </a:solidFill>
                <a:effectLst>
                  <a:glow>
                    <a:srgbClr val="000000"/>
                  </a:glow>
                  <a:outerShdw sx="0" sy="0">
                    <a:srgbClr val="000000"/>
                  </a:outerShdw>
                  <a:reflection stA="0" endPos="0" fadeDir="0" sx="0" sy="0"/>
                </a:effectLst>
              </a:rPr>
              <a:t>kính</a:t>
            </a:r>
            <a:r>
              <a:rPr lang="en-US" sz="2800" b="1" dirty="0" smtClean="0">
                <a:solidFill>
                  <a:srgbClr val="0000FF"/>
                </a:solidFill>
                <a:effectLst>
                  <a:glow>
                    <a:srgbClr val="000000"/>
                  </a:glow>
                  <a:outerShdw sx="0" sy="0">
                    <a:srgbClr val="000000"/>
                  </a:outerShdw>
                  <a:reflection stA="0" endPos="0" fadeDir="0" sx="0" sy="0"/>
                </a:effectLst>
              </a:rPr>
              <a:t> </a:t>
            </a:r>
            <a:r>
              <a:rPr lang="en-US" sz="2800" b="1" dirty="0" err="1" smtClean="0">
                <a:solidFill>
                  <a:srgbClr val="0000FF"/>
                </a:solidFill>
                <a:effectLst>
                  <a:glow>
                    <a:srgbClr val="000000"/>
                  </a:glow>
                  <a:outerShdw sx="0" sy="0">
                    <a:srgbClr val="000000"/>
                  </a:outerShdw>
                  <a:reflection stA="0" endPos="0" fadeDir="0" sx="0" sy="0"/>
                </a:effectLst>
              </a:rPr>
              <a:t>trục</a:t>
            </a:r>
            <a:endParaRPr lang="en-US" sz="2800" b="1" dirty="0">
              <a:solidFill>
                <a:srgbClr val="0000FF"/>
              </a:solidFill>
              <a:effectLst>
                <a:glow>
                  <a:srgbClr val="000000"/>
                </a:glow>
                <a:outerShdw sx="0" sy="0">
                  <a:srgbClr val="000000"/>
                </a:outerShdw>
                <a:reflection stA="0" endPos="0" fadeDir="0" sx="0" sy="0"/>
              </a:effectLst>
            </a:endParaRPr>
          </a:p>
        </p:txBody>
      </p:sp>
      <p:sp>
        <p:nvSpPr>
          <p:cNvPr id="6" name="Rectangle 5"/>
          <p:cNvSpPr/>
          <p:nvPr/>
        </p:nvSpPr>
        <p:spPr>
          <a:xfrm>
            <a:off x="990600" y="1525216"/>
            <a:ext cx="3012363" cy="461665"/>
          </a:xfrm>
          <a:prstGeom prst="rect">
            <a:avLst/>
          </a:prstGeom>
        </p:spPr>
        <p:txBody>
          <a:bodyPr wrap="none">
            <a:spAutoFit/>
          </a:bodyPr>
          <a:lstStyle/>
          <a:p>
            <a:pPr marL="342900" indent="-342900">
              <a:buClr>
                <a:srgbClr val="FF0000"/>
              </a:buClr>
              <a:buFont typeface="Wingdings" pitchFamily="2" charset="2"/>
              <a:buChar char="Ø"/>
            </a:pPr>
            <a:r>
              <a:rPr lang="en-US" sz="2400" dirty="0"/>
              <a:t>Theo </a:t>
            </a:r>
            <a:r>
              <a:rPr lang="en-US" sz="2400" dirty="0" err="1"/>
              <a:t>thuyết</a:t>
            </a:r>
            <a:r>
              <a:rPr lang="en-US" sz="2400" dirty="0"/>
              <a:t> </a:t>
            </a:r>
            <a:r>
              <a:rPr lang="en-US" sz="2400" dirty="0" err="1"/>
              <a:t>bền</a:t>
            </a:r>
            <a:r>
              <a:rPr lang="en-US" sz="2400" dirty="0"/>
              <a:t> 4</a:t>
            </a:r>
          </a:p>
        </p:txBody>
      </p:sp>
      <p:graphicFrame>
        <p:nvGraphicFramePr>
          <p:cNvPr id="7" name="Object 6"/>
          <p:cNvGraphicFramePr>
            <a:graphicFrameLocks noChangeAspect="1"/>
          </p:cNvGraphicFramePr>
          <p:nvPr>
            <p:extLst>
              <p:ext uri="{D42A27DB-BD31-4B8C-83A1-F6EECF244321}">
                <p14:modId xmlns:p14="http://schemas.microsoft.com/office/powerpoint/2010/main" val="2377095090"/>
              </p:ext>
            </p:extLst>
          </p:nvPr>
        </p:nvGraphicFramePr>
        <p:xfrm>
          <a:off x="3114053" y="2227391"/>
          <a:ext cx="4770315" cy="593969"/>
        </p:xfrm>
        <a:graphic>
          <a:graphicData uri="http://schemas.openxmlformats.org/presentationml/2006/ole">
            <mc:AlternateContent xmlns:mc="http://schemas.openxmlformats.org/markup-compatibility/2006">
              <mc:Choice xmlns:v="urn:schemas-microsoft-com:vml" Requires="v">
                <p:oleObj spid="_x0000_s79782" name="Equation" r:id="rId3" imgW="2451100" imgH="304800" progId="Equation.DSMT4">
                  <p:embed/>
                </p:oleObj>
              </mc:Choice>
              <mc:Fallback>
                <p:oleObj name="Equation" r:id="rId3" imgW="2451100" imgH="304800" progId="Equation.DSMT4">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14053" y="2227391"/>
                        <a:ext cx="4770315" cy="593969"/>
                      </a:xfrm>
                      <a:prstGeom prst="rect">
                        <a:avLst/>
                      </a:prstGeom>
                      <a:noFill/>
                      <a:ln w="28575">
                        <a:solidFill>
                          <a:srgbClr val="FF0000"/>
                        </a:solidFill>
                      </a:ln>
                    </p:spPr>
                  </p:pic>
                </p:oleObj>
              </mc:Fallback>
            </mc:AlternateContent>
          </a:graphicData>
        </a:graphic>
      </p:graphicFrame>
      <p:graphicFrame>
        <p:nvGraphicFramePr>
          <p:cNvPr id="8" name="Object 7"/>
          <p:cNvGraphicFramePr>
            <a:graphicFrameLocks noChangeAspect="1"/>
          </p:cNvGraphicFramePr>
          <p:nvPr>
            <p:extLst>
              <p:ext uri="{D42A27DB-BD31-4B8C-83A1-F6EECF244321}">
                <p14:modId xmlns:p14="http://schemas.microsoft.com/office/powerpoint/2010/main" val="1278307035"/>
              </p:ext>
            </p:extLst>
          </p:nvPr>
        </p:nvGraphicFramePr>
        <p:xfrm>
          <a:off x="3108394" y="3200400"/>
          <a:ext cx="4559950" cy="909516"/>
        </p:xfrm>
        <a:graphic>
          <a:graphicData uri="http://schemas.openxmlformats.org/presentationml/2006/ole">
            <mc:AlternateContent xmlns:mc="http://schemas.openxmlformats.org/markup-compatibility/2006">
              <mc:Choice xmlns:v="urn:schemas-microsoft-com:vml" Requires="v">
                <p:oleObj spid="_x0000_s79783" name="Equation" r:id="rId5" imgW="2336760" imgH="469800" progId="Equation.DSMT4">
                  <p:embed/>
                </p:oleObj>
              </mc:Choice>
              <mc:Fallback>
                <p:oleObj name="Equation" r:id="rId5" imgW="2336760" imgH="469800" progId="Equation.DSMT4">
                  <p:embed/>
                  <p:pic>
                    <p:nvPicPr>
                      <p:cNvPr id="0" name=""/>
                      <p:cNvPicPr>
                        <a:picLocks noChangeAspect="1" noChangeArrowheads="1"/>
                      </p:cNvPicPr>
                      <p:nvPr/>
                    </p:nvPicPr>
                    <p:blipFill>
                      <a:blip r:embed="rId6"/>
                      <a:srcRect/>
                      <a:stretch>
                        <a:fillRect/>
                      </a:stretch>
                    </p:blipFill>
                    <p:spPr bwMode="auto">
                      <a:xfrm>
                        <a:off x="3108394" y="3200400"/>
                        <a:ext cx="4559950" cy="909516"/>
                      </a:xfrm>
                      <a:prstGeom prst="rect">
                        <a:avLst/>
                      </a:prstGeom>
                      <a:noFill/>
                      <a:ln w="28575">
                        <a:solidFill>
                          <a:srgbClr val="FF0000"/>
                        </a:solidFill>
                      </a:ln>
                    </p:spPr>
                  </p:pic>
                </p:oleObj>
              </mc:Fallback>
            </mc:AlternateContent>
          </a:graphicData>
        </a:graphic>
      </p:graphicFrame>
      <p:sp>
        <p:nvSpPr>
          <p:cNvPr id="9" name="Left-Right Arrow 8"/>
          <p:cNvSpPr/>
          <p:nvPr/>
        </p:nvSpPr>
        <p:spPr>
          <a:xfrm>
            <a:off x="1882624" y="3529758"/>
            <a:ext cx="973271" cy="360040"/>
          </a:xfrm>
          <a:prstGeom prst="lef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1019251" y="4445913"/>
            <a:ext cx="2257349" cy="430887"/>
          </a:xfrm>
          <a:prstGeom prst="rect">
            <a:avLst/>
          </a:prstGeom>
        </p:spPr>
        <p:txBody>
          <a:bodyPr wrap="none">
            <a:spAutoFit/>
          </a:bodyPr>
          <a:lstStyle/>
          <a:p>
            <a:pPr marL="342900" indent="-342900">
              <a:buClr>
                <a:srgbClr val="FF0000"/>
              </a:buClr>
              <a:buFont typeface="Wingdings" pitchFamily="2" charset="2"/>
              <a:buChar char="Ø"/>
            </a:pPr>
            <a:r>
              <a:rPr lang="en-US" sz="2200" dirty="0" err="1"/>
              <a:t>Điều</a:t>
            </a:r>
            <a:r>
              <a:rPr lang="en-US" sz="2200" dirty="0"/>
              <a:t> </a:t>
            </a:r>
            <a:r>
              <a:rPr lang="en-US" sz="2200" dirty="0" err="1"/>
              <a:t>kiện</a:t>
            </a:r>
            <a:r>
              <a:rPr lang="en-US" sz="2200" dirty="0"/>
              <a:t> </a:t>
            </a:r>
            <a:r>
              <a:rPr lang="en-US" sz="2200" dirty="0" err="1"/>
              <a:t>bền</a:t>
            </a:r>
            <a:endParaRPr lang="en-US" sz="2200" dirty="0"/>
          </a:p>
        </p:txBody>
      </p:sp>
      <p:graphicFrame>
        <p:nvGraphicFramePr>
          <p:cNvPr id="14" name="Object 13"/>
          <p:cNvGraphicFramePr>
            <a:graphicFrameLocks noChangeAspect="1"/>
          </p:cNvGraphicFramePr>
          <p:nvPr>
            <p:extLst>
              <p:ext uri="{D42A27DB-BD31-4B8C-83A1-F6EECF244321}">
                <p14:modId xmlns:p14="http://schemas.microsoft.com/office/powerpoint/2010/main" val="3516515719"/>
              </p:ext>
            </p:extLst>
          </p:nvPr>
        </p:nvGraphicFramePr>
        <p:xfrm>
          <a:off x="2133180" y="5201995"/>
          <a:ext cx="2582836" cy="988215"/>
        </p:xfrm>
        <a:graphic>
          <a:graphicData uri="http://schemas.openxmlformats.org/presentationml/2006/ole">
            <mc:AlternateContent xmlns:mc="http://schemas.openxmlformats.org/markup-compatibility/2006">
              <mc:Choice xmlns:v="urn:schemas-microsoft-com:vml" Requires="v">
                <p:oleObj spid="_x0000_s79784" name="Equation" r:id="rId7" imgW="1091726" imgH="418918" progId="Equation.DSMT4">
                  <p:embed/>
                </p:oleObj>
              </mc:Choice>
              <mc:Fallback>
                <p:oleObj name="Equation" r:id="rId7" imgW="1091726" imgH="418918" progId="Equation.DSMT4">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133180" y="5201995"/>
                        <a:ext cx="2582836" cy="988215"/>
                      </a:xfrm>
                      <a:prstGeom prst="rect">
                        <a:avLst/>
                      </a:prstGeom>
                      <a:noFill/>
                      <a:ln w="28575">
                        <a:solidFill>
                          <a:srgbClr val="FF0000"/>
                        </a:solidFill>
                      </a:ln>
                    </p:spPr>
                  </p:pic>
                </p:oleObj>
              </mc:Fallback>
            </mc:AlternateContent>
          </a:graphicData>
        </a:graphic>
      </p:graphicFrame>
      <p:graphicFrame>
        <p:nvGraphicFramePr>
          <p:cNvPr id="15" name="Object 14"/>
          <p:cNvGraphicFramePr>
            <a:graphicFrameLocks noChangeAspect="1"/>
          </p:cNvGraphicFramePr>
          <p:nvPr>
            <p:extLst>
              <p:ext uri="{D42A27DB-BD31-4B8C-83A1-F6EECF244321}">
                <p14:modId xmlns:p14="http://schemas.microsoft.com/office/powerpoint/2010/main" val="3763022367"/>
              </p:ext>
            </p:extLst>
          </p:nvPr>
        </p:nvGraphicFramePr>
        <p:xfrm>
          <a:off x="6343005" y="5181600"/>
          <a:ext cx="1886595" cy="1100515"/>
        </p:xfrm>
        <a:graphic>
          <a:graphicData uri="http://schemas.openxmlformats.org/presentationml/2006/ole">
            <mc:AlternateContent xmlns:mc="http://schemas.openxmlformats.org/markup-compatibility/2006">
              <mc:Choice xmlns:v="urn:schemas-microsoft-com:vml" Requires="v">
                <p:oleObj spid="_x0000_s79785" name="Equation" r:id="rId9" imgW="799753" imgH="469696" progId="Equation.DSMT4">
                  <p:embed/>
                </p:oleObj>
              </mc:Choice>
              <mc:Fallback>
                <p:oleObj name="Equation" r:id="rId9" imgW="799753" imgH="469696" progId="Equation.DSMT4">
                  <p:embed/>
                  <p:pic>
                    <p:nvPicPr>
                      <p:cNvPr id="0" name=""/>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343005" y="5181600"/>
                        <a:ext cx="1886595" cy="1100515"/>
                      </a:xfrm>
                      <a:prstGeom prst="rect">
                        <a:avLst/>
                      </a:prstGeom>
                      <a:noFill/>
                      <a:ln w="28575">
                        <a:solidFill>
                          <a:srgbClr val="FF0000"/>
                        </a:solidFill>
                      </a:ln>
                    </p:spPr>
                  </p:pic>
                </p:oleObj>
              </mc:Fallback>
            </mc:AlternateContent>
          </a:graphicData>
        </a:graphic>
      </p:graphicFrame>
      <p:sp>
        <p:nvSpPr>
          <p:cNvPr id="16" name="Right Arrow 15"/>
          <p:cNvSpPr/>
          <p:nvPr/>
        </p:nvSpPr>
        <p:spPr>
          <a:xfrm>
            <a:off x="5148064" y="5562035"/>
            <a:ext cx="936104" cy="432048"/>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p:cNvSpPr/>
          <p:nvPr/>
        </p:nvSpPr>
        <p:spPr>
          <a:xfrm>
            <a:off x="228600" y="253425"/>
            <a:ext cx="7805342" cy="584775"/>
          </a:xfrm>
          <a:prstGeom prst="rect">
            <a:avLst/>
          </a:prstGeom>
        </p:spPr>
        <p:txBody>
          <a:bodyPr wrap="none">
            <a:spAutoFit/>
          </a:bodyPr>
          <a:lstStyle/>
          <a:p>
            <a:pPr marL="571500" lvl="0" indent="-571500" fontAlgn="base">
              <a:buFont typeface="+mj-lt"/>
              <a:buAutoNum type="romanUcPeriod" startAt="4"/>
            </a:pPr>
            <a:r>
              <a:rPr lang="en-US" sz="3200" b="1" cap="all" dirty="0" smtClean="0">
                <a:solidFill>
                  <a:srgbClr val="FF0000"/>
                </a:solidFill>
                <a:effectLst>
                  <a:glow>
                    <a:srgbClr val="000000"/>
                  </a:glow>
                  <a:outerShdw sx="0" sy="0">
                    <a:srgbClr val="000000"/>
                  </a:outerShdw>
                  <a:reflection stA="0" endPos="0" fadeDir="0" sx="0" sy="0"/>
                </a:effectLst>
              </a:rPr>
              <a:t>TÍNH TRỤC THEO CHỈ TIÊU ĐỘ BỀN</a:t>
            </a:r>
            <a:endParaRPr lang="en-US" sz="3200" b="1" cap="all" dirty="0">
              <a:solidFill>
                <a:srgbClr val="FF0000"/>
              </a:solidFill>
              <a:effectLst>
                <a:glow>
                  <a:srgbClr val="000000"/>
                </a:glow>
                <a:outerShdw sx="0" sy="0">
                  <a:srgbClr val="000000"/>
                </a:outerShdw>
                <a:reflection stA="0" endPos="0" fadeDir="0" sx="0" sy="0"/>
              </a:effectLst>
            </a:endParaRPr>
          </a:p>
        </p:txBody>
      </p:sp>
    </p:spTree>
    <p:extLst>
      <p:ext uri="{BB962C8B-B14F-4D97-AF65-F5344CB8AC3E}">
        <p14:creationId xmlns:p14="http://schemas.microsoft.com/office/powerpoint/2010/main" val="2188300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1000"/>
                                        <p:tgtEl>
                                          <p:spTgt spid="6"/>
                                        </p:tgtEl>
                                      </p:cBhvr>
                                    </p:animEffect>
                                    <p:anim calcmode="lin" valueType="num">
                                      <p:cBhvr>
                                        <p:cTn id="12" dur="1000" fill="hold"/>
                                        <p:tgtEl>
                                          <p:spTgt spid="6"/>
                                        </p:tgtEl>
                                        <p:attrNameLst>
                                          <p:attrName>ppt_x</p:attrName>
                                        </p:attrNameLst>
                                      </p:cBhvr>
                                      <p:tavLst>
                                        <p:tav tm="0">
                                          <p:val>
                                            <p:strVal val="#ppt_x"/>
                                          </p:val>
                                        </p:tav>
                                        <p:tav tm="100000">
                                          <p:val>
                                            <p:strVal val="#ppt_x"/>
                                          </p:val>
                                        </p:tav>
                                      </p:tavLst>
                                    </p:anim>
                                    <p:anim calcmode="lin" valueType="num">
                                      <p:cBhvr>
                                        <p:cTn id="1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ppt_x"/>
                                          </p:val>
                                        </p:tav>
                                        <p:tav tm="100000">
                                          <p:val>
                                            <p:strVal val="#ppt_x"/>
                                          </p:val>
                                        </p:tav>
                                      </p:tavLst>
                                    </p:anim>
                                    <p:anim calcmode="lin" valueType="num">
                                      <p:cBhvr additive="base">
                                        <p:cTn id="2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nodeType="click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 fill="hold"/>
                                        <p:tgtEl>
                                          <p:spTgt spid="8"/>
                                        </p:tgtEl>
                                        <p:attrNameLst>
                                          <p:attrName>ppt_x</p:attrName>
                                        </p:attrNameLst>
                                      </p:cBhvr>
                                      <p:tavLst>
                                        <p:tav tm="0">
                                          <p:val>
                                            <p:strVal val="#ppt_x"/>
                                          </p:val>
                                        </p:tav>
                                        <p:tav tm="100000">
                                          <p:val>
                                            <p:strVal val="#ppt_x"/>
                                          </p:val>
                                        </p:tav>
                                      </p:tavLst>
                                    </p:anim>
                                    <p:anim calcmode="lin" valueType="num">
                                      <p:cBhvr additive="base">
                                        <p:cTn id="3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additive="base">
                                        <p:cTn id="36" dur="500" fill="hold"/>
                                        <p:tgtEl>
                                          <p:spTgt spid="10"/>
                                        </p:tgtEl>
                                        <p:attrNameLst>
                                          <p:attrName>ppt_x</p:attrName>
                                        </p:attrNameLst>
                                      </p:cBhvr>
                                      <p:tavLst>
                                        <p:tav tm="0">
                                          <p:val>
                                            <p:strVal val="#ppt_x"/>
                                          </p:val>
                                        </p:tav>
                                        <p:tav tm="100000">
                                          <p:val>
                                            <p:strVal val="#ppt_x"/>
                                          </p:val>
                                        </p:tav>
                                      </p:tavLst>
                                    </p:anim>
                                    <p:anim calcmode="lin" valueType="num">
                                      <p:cBhvr additive="base">
                                        <p:cTn id="37"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nodeType="click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500" fill="hold"/>
                                        <p:tgtEl>
                                          <p:spTgt spid="14"/>
                                        </p:tgtEl>
                                        <p:attrNameLst>
                                          <p:attrName>ppt_x</p:attrName>
                                        </p:attrNameLst>
                                      </p:cBhvr>
                                      <p:tavLst>
                                        <p:tav tm="0">
                                          <p:val>
                                            <p:strVal val="#ppt_x"/>
                                          </p:val>
                                        </p:tav>
                                        <p:tav tm="100000">
                                          <p:val>
                                            <p:strVal val="#ppt_x"/>
                                          </p:val>
                                        </p:tav>
                                      </p:tavLst>
                                    </p:anim>
                                    <p:anim calcmode="lin" valueType="num">
                                      <p:cBhvr additive="base">
                                        <p:cTn id="43"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grpId="0" nodeType="clickEffect">
                                  <p:stCondLst>
                                    <p:cond delay="0"/>
                                  </p:stCondLst>
                                  <p:childTnLst>
                                    <p:set>
                                      <p:cBhvr>
                                        <p:cTn id="47" dur="1" fill="hold">
                                          <p:stCondLst>
                                            <p:cond delay="0"/>
                                          </p:stCondLst>
                                        </p:cTn>
                                        <p:tgtEl>
                                          <p:spTgt spid="16"/>
                                        </p:tgtEl>
                                        <p:attrNameLst>
                                          <p:attrName>style.visibility</p:attrName>
                                        </p:attrNameLst>
                                      </p:cBhvr>
                                      <p:to>
                                        <p:strVal val="visible"/>
                                      </p:to>
                                    </p:set>
                                    <p:anim calcmode="lin" valueType="num">
                                      <p:cBhvr additive="base">
                                        <p:cTn id="48" dur="500" fill="hold"/>
                                        <p:tgtEl>
                                          <p:spTgt spid="16"/>
                                        </p:tgtEl>
                                        <p:attrNameLst>
                                          <p:attrName>ppt_x</p:attrName>
                                        </p:attrNameLst>
                                      </p:cBhvr>
                                      <p:tavLst>
                                        <p:tav tm="0">
                                          <p:val>
                                            <p:strVal val="#ppt_x"/>
                                          </p:val>
                                        </p:tav>
                                        <p:tav tm="100000">
                                          <p:val>
                                            <p:strVal val="#ppt_x"/>
                                          </p:val>
                                        </p:tav>
                                      </p:tavLst>
                                    </p:anim>
                                    <p:anim calcmode="lin" valueType="num">
                                      <p:cBhvr additive="base">
                                        <p:cTn id="49"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2" presetClass="entr" presetSubtype="4" fill="hold" nodeType="click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500" fill="hold"/>
                                        <p:tgtEl>
                                          <p:spTgt spid="15"/>
                                        </p:tgtEl>
                                        <p:attrNameLst>
                                          <p:attrName>ppt_x</p:attrName>
                                        </p:attrNameLst>
                                      </p:cBhvr>
                                      <p:tavLst>
                                        <p:tav tm="0">
                                          <p:val>
                                            <p:strVal val="#ppt_x"/>
                                          </p:val>
                                        </p:tav>
                                        <p:tav tm="100000">
                                          <p:val>
                                            <p:strVal val="#ppt_x"/>
                                          </p:val>
                                        </p:tav>
                                      </p:tavLst>
                                    </p:anim>
                                    <p:anim calcmode="lin" valueType="num">
                                      <p:cBhvr additive="base">
                                        <p:cTn id="55"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6" grpId="0"/>
      <p:bldP spid="9" grpId="0" animBg="1"/>
      <p:bldP spid="10" grpId="0"/>
      <p:bldP spid="1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457200" y="990600"/>
            <a:ext cx="8534400" cy="523220"/>
          </a:xfrm>
          <a:prstGeom prst="rect">
            <a:avLst/>
          </a:prstGeom>
          <a:noFill/>
        </p:spPr>
        <p:txBody>
          <a:bodyPr wrap="square" rtlCol="0">
            <a:spAutoFit/>
          </a:bodyPr>
          <a:lstStyle/>
          <a:p>
            <a:pPr marL="514350" lvl="0" indent="-514350">
              <a:buFont typeface="+mj-lt"/>
              <a:buAutoNum type="arabicPeriod" startAt="3"/>
            </a:pPr>
            <a:r>
              <a:rPr lang="en-US" sz="2800" b="1" dirty="0" err="1" smtClean="0">
                <a:solidFill>
                  <a:srgbClr val="0000FF"/>
                </a:solidFill>
                <a:effectLst>
                  <a:glow>
                    <a:srgbClr val="000000"/>
                  </a:glow>
                  <a:outerShdw sx="0" sy="0">
                    <a:srgbClr val="000000"/>
                  </a:outerShdw>
                  <a:reflection stA="0" endPos="0" fadeDir="0" sx="0" sy="0"/>
                </a:effectLst>
              </a:rPr>
              <a:t>Kiểm</a:t>
            </a:r>
            <a:r>
              <a:rPr lang="en-US" sz="2800" b="1" dirty="0" smtClean="0">
                <a:solidFill>
                  <a:srgbClr val="0000FF"/>
                </a:solidFill>
                <a:effectLst>
                  <a:glow>
                    <a:srgbClr val="000000"/>
                  </a:glow>
                  <a:outerShdw sx="0" sy="0">
                    <a:srgbClr val="000000"/>
                  </a:outerShdw>
                  <a:reflection stA="0" endPos="0" fadeDir="0" sx="0" sy="0"/>
                </a:effectLst>
              </a:rPr>
              <a:t> </a:t>
            </a:r>
            <a:r>
              <a:rPr lang="en-US" sz="2800" b="1" dirty="0" err="1" smtClean="0">
                <a:solidFill>
                  <a:srgbClr val="0000FF"/>
                </a:solidFill>
                <a:effectLst>
                  <a:glow>
                    <a:srgbClr val="000000"/>
                  </a:glow>
                  <a:outerShdw sx="0" sy="0">
                    <a:srgbClr val="000000"/>
                  </a:outerShdw>
                  <a:reflection stA="0" endPos="0" fadeDir="0" sx="0" sy="0"/>
                </a:effectLst>
              </a:rPr>
              <a:t>nghiệm</a:t>
            </a:r>
            <a:r>
              <a:rPr lang="en-US" sz="2800" b="1" dirty="0" smtClean="0">
                <a:solidFill>
                  <a:srgbClr val="0000FF"/>
                </a:solidFill>
                <a:effectLst>
                  <a:glow>
                    <a:srgbClr val="000000"/>
                  </a:glow>
                  <a:outerShdw sx="0" sy="0">
                    <a:srgbClr val="000000"/>
                  </a:outerShdw>
                  <a:reflection stA="0" endPos="0" fadeDir="0" sx="0" sy="0"/>
                </a:effectLst>
              </a:rPr>
              <a:t> </a:t>
            </a:r>
            <a:r>
              <a:rPr lang="en-US" sz="2800" b="1" dirty="0" err="1" smtClean="0">
                <a:solidFill>
                  <a:srgbClr val="0000FF"/>
                </a:solidFill>
                <a:effectLst>
                  <a:glow>
                    <a:srgbClr val="000000"/>
                  </a:glow>
                  <a:outerShdw sx="0" sy="0">
                    <a:srgbClr val="000000"/>
                  </a:outerShdw>
                  <a:reflection stA="0" endPos="0" fadeDir="0" sx="0" sy="0"/>
                </a:effectLst>
              </a:rPr>
              <a:t>trục</a:t>
            </a:r>
            <a:r>
              <a:rPr lang="en-US" sz="2800" b="1" dirty="0" smtClean="0">
                <a:solidFill>
                  <a:srgbClr val="0000FF"/>
                </a:solidFill>
                <a:effectLst>
                  <a:glow>
                    <a:srgbClr val="000000"/>
                  </a:glow>
                  <a:outerShdw sx="0" sy="0">
                    <a:srgbClr val="000000"/>
                  </a:outerShdw>
                  <a:reflection stA="0" endPos="0" fadeDir="0" sx="0" sy="0"/>
                </a:effectLst>
              </a:rPr>
              <a:t> </a:t>
            </a:r>
            <a:r>
              <a:rPr lang="en-US" sz="2800" b="1" dirty="0" err="1" smtClean="0">
                <a:solidFill>
                  <a:srgbClr val="0000FF"/>
                </a:solidFill>
                <a:effectLst>
                  <a:glow>
                    <a:srgbClr val="000000"/>
                  </a:glow>
                  <a:outerShdw sx="0" sy="0">
                    <a:srgbClr val="000000"/>
                  </a:outerShdw>
                  <a:reflection stA="0" endPos="0" fadeDir="0" sx="0" sy="0"/>
                </a:effectLst>
              </a:rPr>
              <a:t>theo</a:t>
            </a:r>
            <a:r>
              <a:rPr lang="en-US" sz="2800" b="1" dirty="0" smtClean="0">
                <a:solidFill>
                  <a:srgbClr val="0000FF"/>
                </a:solidFill>
                <a:effectLst>
                  <a:glow>
                    <a:srgbClr val="000000"/>
                  </a:glow>
                  <a:outerShdw sx="0" sy="0">
                    <a:srgbClr val="000000"/>
                  </a:outerShdw>
                  <a:reflection stA="0" endPos="0" fadeDir="0" sx="0" sy="0"/>
                </a:effectLst>
              </a:rPr>
              <a:t> </a:t>
            </a:r>
            <a:r>
              <a:rPr lang="en-US" sz="2800" b="1" dirty="0" err="1" smtClean="0">
                <a:solidFill>
                  <a:srgbClr val="0000FF"/>
                </a:solidFill>
                <a:effectLst>
                  <a:glow>
                    <a:srgbClr val="000000"/>
                  </a:glow>
                  <a:outerShdw sx="0" sy="0">
                    <a:srgbClr val="000000"/>
                  </a:outerShdw>
                  <a:reflection stA="0" endPos="0" fadeDir="0" sx="0" sy="0"/>
                </a:effectLst>
              </a:rPr>
              <a:t>hệ</a:t>
            </a:r>
            <a:r>
              <a:rPr lang="en-US" sz="2800" b="1" dirty="0" smtClean="0">
                <a:solidFill>
                  <a:srgbClr val="0000FF"/>
                </a:solidFill>
                <a:effectLst>
                  <a:glow>
                    <a:srgbClr val="000000"/>
                  </a:glow>
                  <a:outerShdw sx="0" sy="0">
                    <a:srgbClr val="000000"/>
                  </a:outerShdw>
                  <a:reflection stA="0" endPos="0" fadeDir="0" sx="0" sy="0"/>
                </a:effectLst>
              </a:rPr>
              <a:t> </a:t>
            </a:r>
            <a:r>
              <a:rPr lang="en-US" sz="2800" b="1" dirty="0" err="1" smtClean="0">
                <a:solidFill>
                  <a:srgbClr val="0000FF"/>
                </a:solidFill>
                <a:effectLst>
                  <a:glow>
                    <a:srgbClr val="000000"/>
                  </a:glow>
                  <a:outerShdw sx="0" sy="0">
                    <a:srgbClr val="000000"/>
                  </a:outerShdw>
                  <a:reflection stA="0" endPos="0" fadeDir="0" sx="0" sy="0"/>
                </a:effectLst>
              </a:rPr>
              <a:t>số</a:t>
            </a:r>
            <a:r>
              <a:rPr lang="en-US" sz="2800" b="1" dirty="0" smtClean="0">
                <a:solidFill>
                  <a:srgbClr val="0000FF"/>
                </a:solidFill>
                <a:effectLst>
                  <a:glow>
                    <a:srgbClr val="000000"/>
                  </a:glow>
                  <a:outerShdw sx="0" sy="0">
                    <a:srgbClr val="000000"/>
                  </a:outerShdw>
                  <a:reflection stA="0" endPos="0" fadeDir="0" sx="0" sy="0"/>
                </a:effectLst>
              </a:rPr>
              <a:t> an </a:t>
            </a:r>
            <a:r>
              <a:rPr lang="en-US" sz="2800" b="1" dirty="0" err="1" smtClean="0">
                <a:solidFill>
                  <a:srgbClr val="0000FF"/>
                </a:solidFill>
                <a:effectLst>
                  <a:glow>
                    <a:srgbClr val="000000"/>
                  </a:glow>
                  <a:outerShdw sx="0" sy="0">
                    <a:srgbClr val="000000"/>
                  </a:outerShdw>
                  <a:reflection stA="0" endPos="0" fadeDir="0" sx="0" sy="0"/>
                </a:effectLst>
              </a:rPr>
              <a:t>toàn</a:t>
            </a:r>
            <a:r>
              <a:rPr lang="en-US" sz="2800" b="1" dirty="0" smtClean="0">
                <a:solidFill>
                  <a:srgbClr val="0000FF"/>
                </a:solidFill>
                <a:effectLst>
                  <a:glow>
                    <a:srgbClr val="000000"/>
                  </a:glow>
                  <a:outerShdw sx="0" sy="0">
                    <a:srgbClr val="000000"/>
                  </a:outerShdw>
                  <a:reflection stA="0" endPos="0" fadeDir="0" sx="0" sy="0"/>
                </a:effectLst>
              </a:rPr>
              <a:t> </a:t>
            </a:r>
            <a:r>
              <a:rPr lang="en-US" sz="2800" b="1" dirty="0" err="1" smtClean="0">
                <a:solidFill>
                  <a:srgbClr val="0000FF"/>
                </a:solidFill>
                <a:effectLst>
                  <a:glow>
                    <a:srgbClr val="000000"/>
                  </a:glow>
                  <a:outerShdw sx="0" sy="0">
                    <a:srgbClr val="000000"/>
                  </a:outerShdw>
                  <a:reflection stA="0" endPos="0" fadeDir="0" sx="0" sy="0"/>
                </a:effectLst>
              </a:rPr>
              <a:t>về</a:t>
            </a:r>
            <a:r>
              <a:rPr lang="en-US" sz="2800" b="1" dirty="0" smtClean="0">
                <a:solidFill>
                  <a:srgbClr val="0000FF"/>
                </a:solidFill>
                <a:effectLst>
                  <a:glow>
                    <a:srgbClr val="000000"/>
                  </a:glow>
                  <a:outerShdw sx="0" sy="0">
                    <a:srgbClr val="000000"/>
                  </a:outerShdw>
                  <a:reflection stA="0" endPos="0" fadeDir="0" sx="0" sy="0"/>
                </a:effectLst>
              </a:rPr>
              <a:t>  </a:t>
            </a:r>
            <a:r>
              <a:rPr lang="en-US" sz="2800" b="1" dirty="0" err="1" smtClean="0">
                <a:solidFill>
                  <a:srgbClr val="0000FF"/>
                </a:solidFill>
                <a:effectLst>
                  <a:glow>
                    <a:srgbClr val="000000"/>
                  </a:glow>
                  <a:outerShdw sx="0" sy="0">
                    <a:srgbClr val="000000"/>
                  </a:outerShdw>
                  <a:reflection stA="0" endPos="0" fadeDir="0" sx="0" sy="0"/>
                </a:effectLst>
              </a:rPr>
              <a:t>mỏi</a:t>
            </a:r>
            <a:endParaRPr lang="en-US" sz="2800" b="1" dirty="0">
              <a:solidFill>
                <a:srgbClr val="0000FF"/>
              </a:solidFill>
              <a:effectLst>
                <a:glow>
                  <a:srgbClr val="000000"/>
                </a:glow>
                <a:outerShdw sx="0" sy="0">
                  <a:srgbClr val="000000"/>
                </a:outerShdw>
                <a:reflection stA="0" endPos="0" fadeDir="0" sx="0" sy="0"/>
              </a:effectLst>
            </a:endParaRPr>
          </a:p>
        </p:txBody>
      </p:sp>
      <p:graphicFrame>
        <p:nvGraphicFramePr>
          <p:cNvPr id="13" name="Object 12"/>
          <p:cNvGraphicFramePr>
            <a:graphicFrameLocks noChangeAspect="1"/>
          </p:cNvGraphicFramePr>
          <p:nvPr>
            <p:extLst>
              <p:ext uri="{D42A27DB-BD31-4B8C-83A1-F6EECF244321}">
                <p14:modId xmlns:p14="http://schemas.microsoft.com/office/powerpoint/2010/main" val="2001129165"/>
              </p:ext>
            </p:extLst>
          </p:nvPr>
        </p:nvGraphicFramePr>
        <p:xfrm>
          <a:off x="3563845" y="1813252"/>
          <a:ext cx="2429705" cy="1000468"/>
        </p:xfrm>
        <a:graphic>
          <a:graphicData uri="http://schemas.openxmlformats.org/presentationml/2006/ole">
            <mc:AlternateContent xmlns:mc="http://schemas.openxmlformats.org/markup-compatibility/2006">
              <mc:Choice xmlns:v="urn:schemas-microsoft-com:vml" Requires="v">
                <p:oleObj spid="_x0000_s82618" name="Equation" r:id="rId4" imgW="1129810" imgH="469696" progId="Equation.DSMT4">
                  <p:embed/>
                </p:oleObj>
              </mc:Choice>
              <mc:Fallback>
                <p:oleObj name="Equation" r:id="rId4" imgW="1129810" imgH="469696" progId="Equation.DSMT4">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63845" y="1813252"/>
                        <a:ext cx="2429705" cy="1000468"/>
                      </a:xfrm>
                      <a:prstGeom prst="rect">
                        <a:avLst/>
                      </a:prstGeom>
                      <a:noFill/>
                      <a:ln w="28575">
                        <a:solidFill>
                          <a:srgbClr val="FF0000"/>
                        </a:solidFill>
                      </a:ln>
                    </p:spPr>
                  </p:pic>
                </p:oleObj>
              </mc:Fallback>
            </mc:AlternateContent>
          </a:graphicData>
        </a:graphic>
      </p:graphicFrame>
      <p:graphicFrame>
        <p:nvGraphicFramePr>
          <p:cNvPr id="17" name="Object 16"/>
          <p:cNvGraphicFramePr>
            <a:graphicFrameLocks noChangeAspect="1"/>
          </p:cNvGraphicFramePr>
          <p:nvPr>
            <p:extLst>
              <p:ext uri="{D42A27DB-BD31-4B8C-83A1-F6EECF244321}">
                <p14:modId xmlns:p14="http://schemas.microsoft.com/office/powerpoint/2010/main" val="3246167350"/>
              </p:ext>
            </p:extLst>
          </p:nvPr>
        </p:nvGraphicFramePr>
        <p:xfrm>
          <a:off x="2281636" y="4006849"/>
          <a:ext cx="2613464" cy="1327151"/>
        </p:xfrm>
        <a:graphic>
          <a:graphicData uri="http://schemas.openxmlformats.org/presentationml/2006/ole">
            <mc:AlternateContent xmlns:mc="http://schemas.openxmlformats.org/markup-compatibility/2006">
              <mc:Choice xmlns:v="urn:schemas-microsoft-com:vml" Requires="v">
                <p:oleObj spid="_x0000_s82619" name="Equation" r:id="rId6" imgW="1218671" imgH="622030" progId="Equation.DSMT4">
                  <p:embed/>
                </p:oleObj>
              </mc:Choice>
              <mc:Fallback>
                <p:oleObj name="Equation" r:id="rId6" imgW="1218671" imgH="622030" progId="Equation.DSMT4">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281636" y="4006849"/>
                        <a:ext cx="2613464" cy="1327151"/>
                      </a:xfrm>
                      <a:prstGeom prst="rect">
                        <a:avLst/>
                      </a:prstGeom>
                      <a:noFill/>
                      <a:ln w="19050">
                        <a:solidFill>
                          <a:srgbClr val="FF0000"/>
                        </a:solidFill>
                      </a:ln>
                    </p:spPr>
                  </p:pic>
                </p:oleObj>
              </mc:Fallback>
            </mc:AlternateContent>
          </a:graphicData>
        </a:graphic>
      </p:graphicFrame>
      <p:graphicFrame>
        <p:nvGraphicFramePr>
          <p:cNvPr id="18" name="Object 17"/>
          <p:cNvGraphicFramePr>
            <a:graphicFrameLocks noChangeAspect="1"/>
          </p:cNvGraphicFramePr>
          <p:nvPr>
            <p:extLst>
              <p:ext uri="{D42A27DB-BD31-4B8C-83A1-F6EECF244321}">
                <p14:modId xmlns:p14="http://schemas.microsoft.com/office/powerpoint/2010/main" val="1075543643"/>
              </p:ext>
            </p:extLst>
          </p:nvPr>
        </p:nvGraphicFramePr>
        <p:xfrm>
          <a:off x="5896375" y="3977531"/>
          <a:ext cx="2348033" cy="1327151"/>
        </p:xfrm>
        <a:graphic>
          <a:graphicData uri="http://schemas.openxmlformats.org/presentationml/2006/ole">
            <mc:AlternateContent xmlns:mc="http://schemas.openxmlformats.org/markup-compatibility/2006">
              <mc:Choice xmlns:v="urn:schemas-microsoft-com:vml" Requires="v">
                <p:oleObj spid="_x0000_s82620" name="Equation" r:id="rId8" imgW="1091726" imgH="622030" progId="Equation.DSMT4">
                  <p:embed/>
                </p:oleObj>
              </mc:Choice>
              <mc:Fallback>
                <p:oleObj name="Equation" r:id="rId8" imgW="1091726" imgH="622030" progId="Equation.DSMT4">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896375" y="3977531"/>
                        <a:ext cx="2348033" cy="1327151"/>
                      </a:xfrm>
                      <a:prstGeom prst="rect">
                        <a:avLst/>
                      </a:prstGeom>
                      <a:noFill/>
                      <a:ln w="19050">
                        <a:solidFill>
                          <a:srgbClr val="FF0000"/>
                        </a:solidFill>
                      </a:ln>
                    </p:spPr>
                  </p:pic>
                </p:oleObj>
              </mc:Fallback>
            </mc:AlternateContent>
          </a:graphicData>
        </a:graphic>
      </p:graphicFrame>
      <p:sp>
        <p:nvSpPr>
          <p:cNvPr id="19" name="TextBox 18"/>
          <p:cNvSpPr txBox="1"/>
          <p:nvPr/>
        </p:nvSpPr>
        <p:spPr>
          <a:xfrm>
            <a:off x="1259632" y="3246929"/>
            <a:ext cx="1584176" cy="430887"/>
          </a:xfrm>
          <a:prstGeom prst="rect">
            <a:avLst/>
          </a:prstGeom>
          <a:noFill/>
        </p:spPr>
        <p:txBody>
          <a:bodyPr wrap="square" rtlCol="0">
            <a:spAutoFit/>
          </a:bodyPr>
          <a:lstStyle/>
          <a:p>
            <a:r>
              <a:rPr lang="en-US" sz="2200" dirty="0" err="1" smtClean="0"/>
              <a:t>Với</a:t>
            </a:r>
            <a:r>
              <a:rPr lang="en-US" sz="2200" dirty="0" smtClean="0"/>
              <a:t> </a:t>
            </a:r>
            <a:endParaRPr lang="en-US" sz="2200" dirty="0"/>
          </a:p>
        </p:txBody>
      </p:sp>
      <p:sp>
        <p:nvSpPr>
          <p:cNvPr id="20" name="Rectangle 19"/>
          <p:cNvSpPr/>
          <p:nvPr/>
        </p:nvSpPr>
        <p:spPr>
          <a:xfrm>
            <a:off x="228600" y="253425"/>
            <a:ext cx="7805342" cy="584775"/>
          </a:xfrm>
          <a:prstGeom prst="rect">
            <a:avLst/>
          </a:prstGeom>
        </p:spPr>
        <p:txBody>
          <a:bodyPr wrap="none">
            <a:spAutoFit/>
          </a:bodyPr>
          <a:lstStyle/>
          <a:p>
            <a:pPr marL="571500" lvl="0" indent="-571500" fontAlgn="base">
              <a:buFont typeface="+mj-lt"/>
              <a:buAutoNum type="romanUcPeriod" startAt="4"/>
            </a:pPr>
            <a:r>
              <a:rPr lang="en-US" sz="3200" b="1" cap="all" dirty="0" smtClean="0">
                <a:solidFill>
                  <a:srgbClr val="FF0000"/>
                </a:solidFill>
                <a:effectLst>
                  <a:glow>
                    <a:srgbClr val="000000"/>
                  </a:glow>
                  <a:outerShdw sx="0" sy="0">
                    <a:srgbClr val="000000"/>
                  </a:outerShdw>
                  <a:reflection stA="0" endPos="0" fadeDir="0" sx="0" sy="0"/>
                </a:effectLst>
              </a:rPr>
              <a:t>TÍNH TRỤC THEO CHỈ TIÊU ĐỘ BỀN</a:t>
            </a:r>
            <a:endParaRPr lang="en-US" sz="3200" b="1" cap="all" dirty="0">
              <a:solidFill>
                <a:srgbClr val="FF0000"/>
              </a:solidFill>
              <a:effectLst>
                <a:glow>
                  <a:srgbClr val="000000"/>
                </a:glow>
                <a:outerShdw sx="0" sy="0">
                  <a:srgbClr val="000000"/>
                </a:outerShdw>
                <a:reflection stA="0" endPos="0" fadeDir="0" sx="0" sy="0"/>
              </a:effectLst>
            </a:endParaRPr>
          </a:p>
        </p:txBody>
      </p:sp>
    </p:spTree>
    <p:extLst>
      <p:ext uri="{BB962C8B-B14F-4D97-AF65-F5344CB8AC3E}">
        <p14:creationId xmlns:p14="http://schemas.microsoft.com/office/powerpoint/2010/main" val="34420721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fill="hold"/>
                                        <p:tgtEl>
                                          <p:spTgt spid="13"/>
                                        </p:tgtEl>
                                        <p:attrNameLst>
                                          <p:attrName>ppt_x</p:attrName>
                                        </p:attrNameLst>
                                      </p:cBhvr>
                                      <p:tavLst>
                                        <p:tav tm="0">
                                          <p:val>
                                            <p:strVal val="#ppt_x"/>
                                          </p:val>
                                        </p:tav>
                                        <p:tav tm="100000">
                                          <p:val>
                                            <p:strVal val="#ppt_x"/>
                                          </p:val>
                                        </p:tav>
                                      </p:tavLst>
                                    </p:anim>
                                    <p:anim calcmode="lin" valueType="num">
                                      <p:cBhvr additive="base">
                                        <p:cTn id="12"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1000"/>
                                        <p:tgtEl>
                                          <p:spTgt spid="19"/>
                                        </p:tgtEl>
                                      </p:cBhvr>
                                    </p:animEffect>
                                    <p:anim calcmode="lin" valueType="num">
                                      <p:cBhvr>
                                        <p:cTn id="18" dur="1000" fill="hold"/>
                                        <p:tgtEl>
                                          <p:spTgt spid="19"/>
                                        </p:tgtEl>
                                        <p:attrNameLst>
                                          <p:attrName>ppt_x</p:attrName>
                                        </p:attrNameLst>
                                      </p:cBhvr>
                                      <p:tavLst>
                                        <p:tav tm="0">
                                          <p:val>
                                            <p:strVal val="#ppt_x"/>
                                          </p:val>
                                        </p:tav>
                                        <p:tav tm="100000">
                                          <p:val>
                                            <p:strVal val="#ppt_x"/>
                                          </p:val>
                                        </p:tav>
                                      </p:tavLst>
                                    </p:anim>
                                    <p:anim calcmode="lin" valueType="num">
                                      <p:cBhvr>
                                        <p:cTn id="19"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17"/>
                                        </p:tgtEl>
                                        <p:attrNameLst>
                                          <p:attrName>style.visibility</p:attrName>
                                        </p:attrNameLst>
                                      </p:cBhvr>
                                      <p:to>
                                        <p:strVal val="visible"/>
                                      </p:to>
                                    </p:set>
                                    <p:animEffect transition="in" filter="fade">
                                      <p:cBhvr>
                                        <p:cTn id="24" dur="1000"/>
                                        <p:tgtEl>
                                          <p:spTgt spid="17"/>
                                        </p:tgtEl>
                                      </p:cBhvr>
                                    </p:animEffect>
                                    <p:anim calcmode="lin" valueType="num">
                                      <p:cBhvr>
                                        <p:cTn id="25" dur="1000" fill="hold"/>
                                        <p:tgtEl>
                                          <p:spTgt spid="17"/>
                                        </p:tgtEl>
                                        <p:attrNameLst>
                                          <p:attrName>ppt_x</p:attrName>
                                        </p:attrNameLst>
                                      </p:cBhvr>
                                      <p:tavLst>
                                        <p:tav tm="0">
                                          <p:val>
                                            <p:strVal val="#ppt_x"/>
                                          </p:val>
                                        </p:tav>
                                        <p:tav tm="100000">
                                          <p:val>
                                            <p:strVal val="#ppt_x"/>
                                          </p:val>
                                        </p:tav>
                                      </p:tavLst>
                                    </p:anim>
                                    <p:anim calcmode="lin" valueType="num">
                                      <p:cBhvr>
                                        <p:cTn id="26" dur="1000" fill="hold"/>
                                        <p:tgtEl>
                                          <p:spTgt spid="17"/>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18"/>
                                        </p:tgtEl>
                                        <p:attrNameLst>
                                          <p:attrName>style.visibility</p:attrName>
                                        </p:attrNameLst>
                                      </p:cBhvr>
                                      <p:to>
                                        <p:strVal val="visible"/>
                                      </p:to>
                                    </p:set>
                                    <p:animEffect transition="in" filter="fade">
                                      <p:cBhvr>
                                        <p:cTn id="29" dur="1000"/>
                                        <p:tgtEl>
                                          <p:spTgt spid="18"/>
                                        </p:tgtEl>
                                      </p:cBhvr>
                                    </p:animEffect>
                                    <p:anim calcmode="lin" valueType="num">
                                      <p:cBhvr>
                                        <p:cTn id="30" dur="1000" fill="hold"/>
                                        <p:tgtEl>
                                          <p:spTgt spid="18"/>
                                        </p:tgtEl>
                                        <p:attrNameLst>
                                          <p:attrName>ppt_x</p:attrName>
                                        </p:attrNameLst>
                                      </p:cBhvr>
                                      <p:tavLst>
                                        <p:tav tm="0">
                                          <p:val>
                                            <p:strVal val="#ppt_x"/>
                                          </p:val>
                                        </p:tav>
                                        <p:tav tm="100000">
                                          <p:val>
                                            <p:strVal val="#ppt_x"/>
                                          </p:val>
                                        </p:tav>
                                      </p:tavLst>
                                    </p:anim>
                                    <p:anim calcmode="lin" valueType="num">
                                      <p:cBhvr>
                                        <p:cTn id="31"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9"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457200" y="990600"/>
            <a:ext cx="8534400" cy="523220"/>
          </a:xfrm>
          <a:prstGeom prst="rect">
            <a:avLst/>
          </a:prstGeom>
          <a:noFill/>
        </p:spPr>
        <p:txBody>
          <a:bodyPr wrap="square" rtlCol="0">
            <a:spAutoFit/>
          </a:bodyPr>
          <a:lstStyle/>
          <a:p>
            <a:pPr marL="514350" lvl="0" indent="-514350">
              <a:buFont typeface="+mj-lt"/>
              <a:buAutoNum type="arabicPeriod" startAt="3"/>
            </a:pPr>
            <a:r>
              <a:rPr lang="en-US" sz="2800" b="1" dirty="0" err="1" smtClean="0">
                <a:solidFill>
                  <a:srgbClr val="0000FF"/>
                </a:solidFill>
                <a:effectLst>
                  <a:glow>
                    <a:srgbClr val="000000"/>
                  </a:glow>
                  <a:outerShdw sx="0" sy="0">
                    <a:srgbClr val="000000"/>
                  </a:outerShdw>
                  <a:reflection stA="0" endPos="0" fadeDir="0" sx="0" sy="0"/>
                </a:effectLst>
              </a:rPr>
              <a:t>Kiểm</a:t>
            </a:r>
            <a:r>
              <a:rPr lang="en-US" sz="2800" b="1" dirty="0" smtClean="0">
                <a:solidFill>
                  <a:srgbClr val="0000FF"/>
                </a:solidFill>
                <a:effectLst>
                  <a:glow>
                    <a:srgbClr val="000000"/>
                  </a:glow>
                  <a:outerShdw sx="0" sy="0">
                    <a:srgbClr val="000000"/>
                  </a:outerShdw>
                  <a:reflection stA="0" endPos="0" fadeDir="0" sx="0" sy="0"/>
                </a:effectLst>
              </a:rPr>
              <a:t> </a:t>
            </a:r>
            <a:r>
              <a:rPr lang="en-US" sz="2800" b="1" dirty="0" err="1" smtClean="0">
                <a:solidFill>
                  <a:srgbClr val="0000FF"/>
                </a:solidFill>
                <a:effectLst>
                  <a:glow>
                    <a:srgbClr val="000000"/>
                  </a:glow>
                  <a:outerShdw sx="0" sy="0">
                    <a:srgbClr val="000000"/>
                  </a:outerShdw>
                  <a:reflection stA="0" endPos="0" fadeDir="0" sx="0" sy="0"/>
                </a:effectLst>
              </a:rPr>
              <a:t>nghiệm</a:t>
            </a:r>
            <a:r>
              <a:rPr lang="en-US" sz="2800" b="1" dirty="0" smtClean="0">
                <a:solidFill>
                  <a:srgbClr val="0000FF"/>
                </a:solidFill>
                <a:effectLst>
                  <a:glow>
                    <a:srgbClr val="000000"/>
                  </a:glow>
                  <a:outerShdw sx="0" sy="0">
                    <a:srgbClr val="000000"/>
                  </a:outerShdw>
                  <a:reflection stA="0" endPos="0" fadeDir="0" sx="0" sy="0"/>
                </a:effectLst>
              </a:rPr>
              <a:t> </a:t>
            </a:r>
            <a:r>
              <a:rPr lang="en-US" sz="2800" b="1" dirty="0" err="1" smtClean="0">
                <a:solidFill>
                  <a:srgbClr val="0000FF"/>
                </a:solidFill>
                <a:effectLst>
                  <a:glow>
                    <a:srgbClr val="000000"/>
                  </a:glow>
                  <a:outerShdw sx="0" sy="0">
                    <a:srgbClr val="000000"/>
                  </a:outerShdw>
                  <a:reflection stA="0" endPos="0" fadeDir="0" sx="0" sy="0"/>
                </a:effectLst>
              </a:rPr>
              <a:t>trục</a:t>
            </a:r>
            <a:r>
              <a:rPr lang="en-US" sz="2800" b="1" dirty="0" smtClean="0">
                <a:solidFill>
                  <a:srgbClr val="0000FF"/>
                </a:solidFill>
                <a:effectLst>
                  <a:glow>
                    <a:srgbClr val="000000"/>
                  </a:glow>
                  <a:outerShdw sx="0" sy="0">
                    <a:srgbClr val="000000"/>
                  </a:outerShdw>
                  <a:reflection stA="0" endPos="0" fadeDir="0" sx="0" sy="0"/>
                </a:effectLst>
              </a:rPr>
              <a:t> </a:t>
            </a:r>
            <a:r>
              <a:rPr lang="en-US" sz="2800" b="1" dirty="0" err="1" smtClean="0">
                <a:solidFill>
                  <a:srgbClr val="0000FF"/>
                </a:solidFill>
                <a:effectLst>
                  <a:glow>
                    <a:srgbClr val="000000"/>
                  </a:glow>
                  <a:outerShdw sx="0" sy="0">
                    <a:srgbClr val="000000"/>
                  </a:outerShdw>
                  <a:reflection stA="0" endPos="0" fadeDir="0" sx="0" sy="0"/>
                </a:effectLst>
              </a:rPr>
              <a:t>theo</a:t>
            </a:r>
            <a:r>
              <a:rPr lang="en-US" sz="2800" b="1" dirty="0" smtClean="0">
                <a:solidFill>
                  <a:srgbClr val="0000FF"/>
                </a:solidFill>
                <a:effectLst>
                  <a:glow>
                    <a:srgbClr val="000000"/>
                  </a:glow>
                  <a:outerShdw sx="0" sy="0">
                    <a:srgbClr val="000000"/>
                  </a:outerShdw>
                  <a:reflection stA="0" endPos="0" fadeDir="0" sx="0" sy="0"/>
                </a:effectLst>
              </a:rPr>
              <a:t> </a:t>
            </a:r>
            <a:r>
              <a:rPr lang="en-US" sz="2800" b="1" dirty="0" err="1" smtClean="0">
                <a:solidFill>
                  <a:srgbClr val="0000FF"/>
                </a:solidFill>
                <a:effectLst>
                  <a:glow>
                    <a:srgbClr val="000000"/>
                  </a:glow>
                  <a:outerShdw sx="0" sy="0">
                    <a:srgbClr val="000000"/>
                  </a:outerShdw>
                  <a:reflection stA="0" endPos="0" fadeDir="0" sx="0" sy="0"/>
                </a:effectLst>
              </a:rPr>
              <a:t>hệ</a:t>
            </a:r>
            <a:r>
              <a:rPr lang="en-US" sz="2800" b="1" dirty="0" smtClean="0">
                <a:solidFill>
                  <a:srgbClr val="0000FF"/>
                </a:solidFill>
                <a:effectLst>
                  <a:glow>
                    <a:srgbClr val="000000"/>
                  </a:glow>
                  <a:outerShdw sx="0" sy="0">
                    <a:srgbClr val="000000"/>
                  </a:outerShdw>
                  <a:reflection stA="0" endPos="0" fadeDir="0" sx="0" sy="0"/>
                </a:effectLst>
              </a:rPr>
              <a:t> </a:t>
            </a:r>
            <a:r>
              <a:rPr lang="en-US" sz="2800" b="1" dirty="0" err="1" smtClean="0">
                <a:solidFill>
                  <a:srgbClr val="0000FF"/>
                </a:solidFill>
                <a:effectLst>
                  <a:glow>
                    <a:srgbClr val="000000"/>
                  </a:glow>
                  <a:outerShdw sx="0" sy="0">
                    <a:srgbClr val="000000"/>
                  </a:outerShdw>
                  <a:reflection stA="0" endPos="0" fadeDir="0" sx="0" sy="0"/>
                </a:effectLst>
              </a:rPr>
              <a:t>số</a:t>
            </a:r>
            <a:r>
              <a:rPr lang="en-US" sz="2800" b="1" dirty="0" smtClean="0">
                <a:solidFill>
                  <a:srgbClr val="0000FF"/>
                </a:solidFill>
                <a:effectLst>
                  <a:glow>
                    <a:srgbClr val="000000"/>
                  </a:glow>
                  <a:outerShdw sx="0" sy="0">
                    <a:srgbClr val="000000"/>
                  </a:outerShdw>
                  <a:reflection stA="0" endPos="0" fadeDir="0" sx="0" sy="0"/>
                </a:effectLst>
              </a:rPr>
              <a:t> an </a:t>
            </a:r>
            <a:r>
              <a:rPr lang="en-US" sz="2800" b="1" dirty="0" err="1" smtClean="0">
                <a:solidFill>
                  <a:srgbClr val="0000FF"/>
                </a:solidFill>
                <a:effectLst>
                  <a:glow>
                    <a:srgbClr val="000000"/>
                  </a:glow>
                  <a:outerShdw sx="0" sy="0">
                    <a:srgbClr val="000000"/>
                  </a:outerShdw>
                  <a:reflection stA="0" endPos="0" fadeDir="0" sx="0" sy="0"/>
                </a:effectLst>
              </a:rPr>
              <a:t>toàn</a:t>
            </a:r>
            <a:r>
              <a:rPr lang="en-US" sz="2800" b="1" dirty="0" smtClean="0">
                <a:solidFill>
                  <a:srgbClr val="0000FF"/>
                </a:solidFill>
                <a:effectLst>
                  <a:glow>
                    <a:srgbClr val="000000"/>
                  </a:glow>
                  <a:outerShdw sx="0" sy="0">
                    <a:srgbClr val="000000"/>
                  </a:outerShdw>
                  <a:reflection stA="0" endPos="0" fadeDir="0" sx="0" sy="0"/>
                </a:effectLst>
              </a:rPr>
              <a:t> </a:t>
            </a:r>
            <a:r>
              <a:rPr lang="en-US" sz="2800" b="1" dirty="0" err="1" smtClean="0">
                <a:solidFill>
                  <a:srgbClr val="0000FF"/>
                </a:solidFill>
                <a:effectLst>
                  <a:glow>
                    <a:srgbClr val="000000"/>
                  </a:glow>
                  <a:outerShdw sx="0" sy="0">
                    <a:srgbClr val="000000"/>
                  </a:outerShdw>
                  <a:reflection stA="0" endPos="0" fadeDir="0" sx="0" sy="0"/>
                </a:effectLst>
              </a:rPr>
              <a:t>về</a:t>
            </a:r>
            <a:r>
              <a:rPr lang="en-US" sz="2800" b="1" dirty="0" smtClean="0">
                <a:solidFill>
                  <a:srgbClr val="0000FF"/>
                </a:solidFill>
                <a:effectLst>
                  <a:glow>
                    <a:srgbClr val="000000"/>
                  </a:glow>
                  <a:outerShdw sx="0" sy="0">
                    <a:srgbClr val="000000"/>
                  </a:outerShdw>
                  <a:reflection stA="0" endPos="0" fadeDir="0" sx="0" sy="0"/>
                </a:effectLst>
              </a:rPr>
              <a:t>  </a:t>
            </a:r>
            <a:r>
              <a:rPr lang="en-US" sz="2800" b="1" dirty="0" err="1" smtClean="0">
                <a:solidFill>
                  <a:srgbClr val="0000FF"/>
                </a:solidFill>
                <a:effectLst>
                  <a:glow>
                    <a:srgbClr val="000000"/>
                  </a:glow>
                  <a:outerShdw sx="0" sy="0">
                    <a:srgbClr val="000000"/>
                  </a:outerShdw>
                  <a:reflection stA="0" endPos="0" fadeDir="0" sx="0" sy="0"/>
                </a:effectLst>
              </a:rPr>
              <a:t>mỏi</a:t>
            </a:r>
            <a:endParaRPr lang="en-US" sz="2800" b="1" dirty="0">
              <a:solidFill>
                <a:srgbClr val="0000FF"/>
              </a:solidFill>
              <a:effectLst>
                <a:glow>
                  <a:srgbClr val="000000"/>
                </a:glow>
                <a:outerShdw sx="0" sy="0">
                  <a:srgbClr val="000000"/>
                </a:outerShdw>
                <a:reflection stA="0" endPos="0" fadeDir="0" sx="0" sy="0"/>
              </a:effectLst>
            </a:endParaRPr>
          </a:p>
        </p:txBody>
      </p:sp>
      <p:sp>
        <p:nvSpPr>
          <p:cNvPr id="9" name="Rectangle 8"/>
          <p:cNvSpPr/>
          <p:nvPr/>
        </p:nvSpPr>
        <p:spPr>
          <a:xfrm>
            <a:off x="228600" y="253425"/>
            <a:ext cx="7805342" cy="584775"/>
          </a:xfrm>
          <a:prstGeom prst="rect">
            <a:avLst/>
          </a:prstGeom>
        </p:spPr>
        <p:txBody>
          <a:bodyPr wrap="none">
            <a:spAutoFit/>
          </a:bodyPr>
          <a:lstStyle/>
          <a:p>
            <a:pPr marL="571500" lvl="0" indent="-571500" fontAlgn="base">
              <a:buFont typeface="+mj-lt"/>
              <a:buAutoNum type="romanUcPeriod" startAt="4"/>
            </a:pPr>
            <a:r>
              <a:rPr lang="en-US" sz="3200" b="1" cap="all" dirty="0" smtClean="0">
                <a:solidFill>
                  <a:srgbClr val="FF0000"/>
                </a:solidFill>
                <a:effectLst>
                  <a:glow>
                    <a:srgbClr val="000000"/>
                  </a:glow>
                  <a:outerShdw sx="0" sy="0">
                    <a:srgbClr val="000000"/>
                  </a:outerShdw>
                  <a:reflection stA="0" endPos="0" fadeDir="0" sx="0" sy="0"/>
                </a:effectLst>
              </a:rPr>
              <a:t>TÍNH TRỤC THEO CHỈ TIÊU ĐỘ BỀN</a:t>
            </a:r>
            <a:endParaRPr lang="en-US" sz="3200" b="1" cap="all" dirty="0">
              <a:solidFill>
                <a:srgbClr val="FF0000"/>
              </a:solidFill>
              <a:effectLst>
                <a:glow>
                  <a:srgbClr val="000000"/>
                </a:glow>
                <a:outerShdw sx="0" sy="0">
                  <a:srgbClr val="000000"/>
                </a:outerShdw>
                <a:reflection stA="0" endPos="0" fadeDir="0" sx="0" sy="0"/>
              </a:effectLst>
            </a:endParaRPr>
          </a:p>
        </p:txBody>
      </p:sp>
      <p:pic>
        <p:nvPicPr>
          <p:cNvPr id="3" name="Picture 2"/>
          <p:cNvPicPr>
            <a:picLocks noChangeAspect="1"/>
          </p:cNvPicPr>
          <p:nvPr/>
        </p:nvPicPr>
        <p:blipFill>
          <a:blip r:embed="rId2"/>
          <a:stretch>
            <a:fillRect/>
          </a:stretch>
        </p:blipFill>
        <p:spPr>
          <a:xfrm>
            <a:off x="723900" y="1828800"/>
            <a:ext cx="8001000" cy="4572000"/>
          </a:xfrm>
          <a:prstGeom prst="rect">
            <a:avLst/>
          </a:prstGeom>
        </p:spPr>
      </p:pic>
    </p:spTree>
    <p:extLst>
      <p:ext uri="{BB962C8B-B14F-4D97-AF65-F5344CB8AC3E}">
        <p14:creationId xmlns:p14="http://schemas.microsoft.com/office/powerpoint/2010/main" val="19790956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457200" y="990600"/>
            <a:ext cx="8534400" cy="523220"/>
          </a:xfrm>
          <a:prstGeom prst="rect">
            <a:avLst/>
          </a:prstGeom>
          <a:noFill/>
        </p:spPr>
        <p:txBody>
          <a:bodyPr wrap="square" rtlCol="0">
            <a:spAutoFit/>
          </a:bodyPr>
          <a:lstStyle/>
          <a:p>
            <a:pPr marL="514350" lvl="0" indent="-514350">
              <a:buFont typeface="+mj-lt"/>
              <a:buAutoNum type="arabicPeriod" startAt="3"/>
            </a:pPr>
            <a:r>
              <a:rPr lang="en-US" sz="2800" b="1" dirty="0" err="1" smtClean="0">
                <a:solidFill>
                  <a:srgbClr val="0000FF"/>
                </a:solidFill>
                <a:effectLst>
                  <a:glow>
                    <a:srgbClr val="000000"/>
                  </a:glow>
                  <a:outerShdw sx="0" sy="0">
                    <a:srgbClr val="000000"/>
                  </a:outerShdw>
                  <a:reflection stA="0" endPos="0" fadeDir="0" sx="0" sy="0"/>
                </a:effectLst>
              </a:rPr>
              <a:t>Kiểm</a:t>
            </a:r>
            <a:r>
              <a:rPr lang="en-US" sz="2800" b="1" dirty="0" smtClean="0">
                <a:solidFill>
                  <a:srgbClr val="0000FF"/>
                </a:solidFill>
                <a:effectLst>
                  <a:glow>
                    <a:srgbClr val="000000"/>
                  </a:glow>
                  <a:outerShdw sx="0" sy="0">
                    <a:srgbClr val="000000"/>
                  </a:outerShdw>
                  <a:reflection stA="0" endPos="0" fadeDir="0" sx="0" sy="0"/>
                </a:effectLst>
              </a:rPr>
              <a:t> </a:t>
            </a:r>
            <a:r>
              <a:rPr lang="en-US" sz="2800" b="1" dirty="0" err="1" smtClean="0">
                <a:solidFill>
                  <a:srgbClr val="0000FF"/>
                </a:solidFill>
                <a:effectLst>
                  <a:glow>
                    <a:srgbClr val="000000"/>
                  </a:glow>
                  <a:outerShdw sx="0" sy="0">
                    <a:srgbClr val="000000"/>
                  </a:outerShdw>
                  <a:reflection stA="0" endPos="0" fadeDir="0" sx="0" sy="0"/>
                </a:effectLst>
              </a:rPr>
              <a:t>nghiệm</a:t>
            </a:r>
            <a:r>
              <a:rPr lang="en-US" sz="2800" b="1" dirty="0" smtClean="0">
                <a:solidFill>
                  <a:srgbClr val="0000FF"/>
                </a:solidFill>
                <a:effectLst>
                  <a:glow>
                    <a:srgbClr val="000000"/>
                  </a:glow>
                  <a:outerShdw sx="0" sy="0">
                    <a:srgbClr val="000000"/>
                  </a:outerShdw>
                  <a:reflection stA="0" endPos="0" fadeDir="0" sx="0" sy="0"/>
                </a:effectLst>
              </a:rPr>
              <a:t> </a:t>
            </a:r>
            <a:r>
              <a:rPr lang="en-US" sz="2800" b="1" dirty="0" err="1" smtClean="0">
                <a:solidFill>
                  <a:srgbClr val="0000FF"/>
                </a:solidFill>
                <a:effectLst>
                  <a:glow>
                    <a:srgbClr val="000000"/>
                  </a:glow>
                  <a:outerShdw sx="0" sy="0">
                    <a:srgbClr val="000000"/>
                  </a:outerShdw>
                  <a:reflection stA="0" endPos="0" fadeDir="0" sx="0" sy="0"/>
                </a:effectLst>
              </a:rPr>
              <a:t>trục</a:t>
            </a:r>
            <a:r>
              <a:rPr lang="en-US" sz="2800" b="1" dirty="0" smtClean="0">
                <a:solidFill>
                  <a:srgbClr val="0000FF"/>
                </a:solidFill>
                <a:effectLst>
                  <a:glow>
                    <a:srgbClr val="000000"/>
                  </a:glow>
                  <a:outerShdw sx="0" sy="0">
                    <a:srgbClr val="000000"/>
                  </a:outerShdw>
                  <a:reflection stA="0" endPos="0" fadeDir="0" sx="0" sy="0"/>
                </a:effectLst>
              </a:rPr>
              <a:t> </a:t>
            </a:r>
            <a:r>
              <a:rPr lang="en-US" sz="2800" b="1" dirty="0" err="1" smtClean="0">
                <a:solidFill>
                  <a:srgbClr val="0000FF"/>
                </a:solidFill>
                <a:effectLst>
                  <a:glow>
                    <a:srgbClr val="000000"/>
                  </a:glow>
                  <a:outerShdw sx="0" sy="0">
                    <a:srgbClr val="000000"/>
                  </a:outerShdw>
                  <a:reflection stA="0" endPos="0" fadeDir="0" sx="0" sy="0"/>
                </a:effectLst>
              </a:rPr>
              <a:t>theo</a:t>
            </a:r>
            <a:r>
              <a:rPr lang="en-US" sz="2800" b="1" dirty="0" smtClean="0">
                <a:solidFill>
                  <a:srgbClr val="0000FF"/>
                </a:solidFill>
                <a:effectLst>
                  <a:glow>
                    <a:srgbClr val="000000"/>
                  </a:glow>
                  <a:outerShdw sx="0" sy="0">
                    <a:srgbClr val="000000"/>
                  </a:outerShdw>
                  <a:reflection stA="0" endPos="0" fadeDir="0" sx="0" sy="0"/>
                </a:effectLst>
              </a:rPr>
              <a:t> </a:t>
            </a:r>
            <a:r>
              <a:rPr lang="en-US" sz="2800" b="1" dirty="0" err="1" smtClean="0">
                <a:solidFill>
                  <a:srgbClr val="0000FF"/>
                </a:solidFill>
                <a:effectLst>
                  <a:glow>
                    <a:srgbClr val="000000"/>
                  </a:glow>
                  <a:outerShdw sx="0" sy="0">
                    <a:srgbClr val="000000"/>
                  </a:outerShdw>
                  <a:reflection stA="0" endPos="0" fadeDir="0" sx="0" sy="0"/>
                </a:effectLst>
              </a:rPr>
              <a:t>hệ</a:t>
            </a:r>
            <a:r>
              <a:rPr lang="en-US" sz="2800" b="1" dirty="0" smtClean="0">
                <a:solidFill>
                  <a:srgbClr val="0000FF"/>
                </a:solidFill>
                <a:effectLst>
                  <a:glow>
                    <a:srgbClr val="000000"/>
                  </a:glow>
                  <a:outerShdw sx="0" sy="0">
                    <a:srgbClr val="000000"/>
                  </a:outerShdw>
                  <a:reflection stA="0" endPos="0" fadeDir="0" sx="0" sy="0"/>
                </a:effectLst>
              </a:rPr>
              <a:t> </a:t>
            </a:r>
            <a:r>
              <a:rPr lang="en-US" sz="2800" b="1" dirty="0" err="1" smtClean="0">
                <a:solidFill>
                  <a:srgbClr val="0000FF"/>
                </a:solidFill>
                <a:effectLst>
                  <a:glow>
                    <a:srgbClr val="000000"/>
                  </a:glow>
                  <a:outerShdw sx="0" sy="0">
                    <a:srgbClr val="000000"/>
                  </a:outerShdw>
                  <a:reflection stA="0" endPos="0" fadeDir="0" sx="0" sy="0"/>
                </a:effectLst>
              </a:rPr>
              <a:t>số</a:t>
            </a:r>
            <a:r>
              <a:rPr lang="en-US" sz="2800" b="1" dirty="0" smtClean="0">
                <a:solidFill>
                  <a:srgbClr val="0000FF"/>
                </a:solidFill>
                <a:effectLst>
                  <a:glow>
                    <a:srgbClr val="000000"/>
                  </a:glow>
                  <a:outerShdw sx="0" sy="0">
                    <a:srgbClr val="000000"/>
                  </a:outerShdw>
                  <a:reflection stA="0" endPos="0" fadeDir="0" sx="0" sy="0"/>
                </a:effectLst>
              </a:rPr>
              <a:t> an </a:t>
            </a:r>
            <a:r>
              <a:rPr lang="en-US" sz="2800" b="1" dirty="0" err="1" smtClean="0">
                <a:solidFill>
                  <a:srgbClr val="0000FF"/>
                </a:solidFill>
                <a:effectLst>
                  <a:glow>
                    <a:srgbClr val="000000"/>
                  </a:glow>
                  <a:outerShdw sx="0" sy="0">
                    <a:srgbClr val="000000"/>
                  </a:outerShdw>
                  <a:reflection stA="0" endPos="0" fadeDir="0" sx="0" sy="0"/>
                </a:effectLst>
              </a:rPr>
              <a:t>toàn</a:t>
            </a:r>
            <a:r>
              <a:rPr lang="en-US" sz="2800" b="1" dirty="0" smtClean="0">
                <a:solidFill>
                  <a:srgbClr val="0000FF"/>
                </a:solidFill>
                <a:effectLst>
                  <a:glow>
                    <a:srgbClr val="000000"/>
                  </a:glow>
                  <a:outerShdw sx="0" sy="0">
                    <a:srgbClr val="000000"/>
                  </a:outerShdw>
                  <a:reflection stA="0" endPos="0" fadeDir="0" sx="0" sy="0"/>
                </a:effectLst>
              </a:rPr>
              <a:t> </a:t>
            </a:r>
            <a:r>
              <a:rPr lang="en-US" sz="2800" b="1" dirty="0" err="1" smtClean="0">
                <a:solidFill>
                  <a:srgbClr val="0000FF"/>
                </a:solidFill>
                <a:effectLst>
                  <a:glow>
                    <a:srgbClr val="000000"/>
                  </a:glow>
                  <a:outerShdw sx="0" sy="0">
                    <a:srgbClr val="000000"/>
                  </a:outerShdw>
                  <a:reflection stA="0" endPos="0" fadeDir="0" sx="0" sy="0"/>
                </a:effectLst>
              </a:rPr>
              <a:t>về</a:t>
            </a:r>
            <a:r>
              <a:rPr lang="en-US" sz="2800" b="1" dirty="0" smtClean="0">
                <a:solidFill>
                  <a:srgbClr val="0000FF"/>
                </a:solidFill>
                <a:effectLst>
                  <a:glow>
                    <a:srgbClr val="000000"/>
                  </a:glow>
                  <a:outerShdw sx="0" sy="0">
                    <a:srgbClr val="000000"/>
                  </a:outerShdw>
                  <a:reflection stA="0" endPos="0" fadeDir="0" sx="0" sy="0"/>
                </a:effectLst>
              </a:rPr>
              <a:t>  </a:t>
            </a:r>
            <a:r>
              <a:rPr lang="en-US" sz="2800" b="1" dirty="0" err="1" smtClean="0">
                <a:solidFill>
                  <a:srgbClr val="0000FF"/>
                </a:solidFill>
                <a:effectLst>
                  <a:glow>
                    <a:srgbClr val="000000"/>
                  </a:glow>
                  <a:outerShdw sx="0" sy="0">
                    <a:srgbClr val="000000"/>
                  </a:outerShdw>
                  <a:reflection stA="0" endPos="0" fadeDir="0" sx="0" sy="0"/>
                </a:effectLst>
              </a:rPr>
              <a:t>mỏi</a:t>
            </a:r>
            <a:endParaRPr lang="en-US" sz="2800" b="1" dirty="0">
              <a:solidFill>
                <a:srgbClr val="0000FF"/>
              </a:solidFill>
              <a:effectLst>
                <a:glow>
                  <a:srgbClr val="000000"/>
                </a:glow>
                <a:outerShdw sx="0" sy="0">
                  <a:srgbClr val="000000"/>
                </a:outerShdw>
                <a:reflection stA="0" endPos="0" fadeDir="0" sx="0" sy="0"/>
              </a:effectLst>
            </a:endParaRPr>
          </a:p>
        </p:txBody>
      </p:sp>
      <p:sp>
        <p:nvSpPr>
          <p:cNvPr id="6" name="TextBox 5"/>
          <p:cNvSpPr txBox="1"/>
          <p:nvPr/>
        </p:nvSpPr>
        <p:spPr>
          <a:xfrm>
            <a:off x="762000" y="1671935"/>
            <a:ext cx="7680169" cy="461665"/>
          </a:xfrm>
          <a:prstGeom prst="rect">
            <a:avLst/>
          </a:prstGeom>
          <a:noFill/>
        </p:spPr>
        <p:txBody>
          <a:bodyPr wrap="square" rtlCol="0">
            <a:spAutoFit/>
          </a:bodyPr>
          <a:lstStyle/>
          <a:p>
            <a:pPr marL="342900" indent="-342900" algn="just">
              <a:buClr>
                <a:srgbClr val="FF0000"/>
              </a:buClr>
              <a:buFont typeface="Wingdings" pitchFamily="2" charset="2"/>
              <a:buChar char="Ø"/>
            </a:pPr>
            <a:r>
              <a:rPr lang="en-US" sz="2400" dirty="0" err="1" smtClean="0"/>
              <a:t>Ứng</a:t>
            </a:r>
            <a:r>
              <a:rPr lang="en-US" sz="2400" dirty="0" smtClean="0"/>
              <a:t> </a:t>
            </a:r>
            <a:r>
              <a:rPr lang="en-US" sz="2400" dirty="0" err="1" smtClean="0"/>
              <a:t>suất</a:t>
            </a:r>
            <a:r>
              <a:rPr lang="en-US" sz="2400" dirty="0" smtClean="0"/>
              <a:t> </a:t>
            </a:r>
            <a:r>
              <a:rPr lang="en-US" sz="2400" dirty="0" err="1" smtClean="0"/>
              <a:t>uốn</a:t>
            </a:r>
            <a:r>
              <a:rPr lang="en-US" sz="2400" dirty="0" smtClean="0"/>
              <a:t> </a:t>
            </a:r>
            <a:r>
              <a:rPr lang="en-US" sz="2400" dirty="0" err="1" smtClean="0"/>
              <a:t>thay</a:t>
            </a:r>
            <a:r>
              <a:rPr lang="en-US" sz="2400" dirty="0" smtClean="0"/>
              <a:t> </a:t>
            </a:r>
            <a:r>
              <a:rPr lang="en-US" sz="2400" dirty="0" err="1" smtClean="0"/>
              <a:t>đổi</a:t>
            </a:r>
            <a:r>
              <a:rPr lang="en-US" sz="2400" dirty="0" smtClean="0"/>
              <a:t> </a:t>
            </a:r>
            <a:r>
              <a:rPr lang="en-US" sz="2400" dirty="0" err="1" smtClean="0"/>
              <a:t>theo</a:t>
            </a:r>
            <a:r>
              <a:rPr lang="en-US" sz="2400" dirty="0" smtClean="0"/>
              <a:t> </a:t>
            </a:r>
            <a:r>
              <a:rPr lang="en-US" sz="2400" dirty="0" err="1" smtClean="0"/>
              <a:t>chu</a:t>
            </a:r>
            <a:r>
              <a:rPr lang="en-US" sz="2400" dirty="0" smtClean="0"/>
              <a:t> </a:t>
            </a:r>
            <a:r>
              <a:rPr lang="en-US" sz="2400" dirty="0" err="1" smtClean="0"/>
              <a:t>kỳ</a:t>
            </a:r>
            <a:r>
              <a:rPr lang="en-US" sz="2400" dirty="0" smtClean="0"/>
              <a:t> </a:t>
            </a:r>
            <a:r>
              <a:rPr lang="en-US" sz="2400" dirty="0" err="1" smtClean="0"/>
              <a:t>đối</a:t>
            </a:r>
            <a:r>
              <a:rPr lang="en-US" sz="2400" dirty="0" smtClean="0"/>
              <a:t> </a:t>
            </a:r>
            <a:r>
              <a:rPr lang="en-US" sz="2400" dirty="0" err="1" smtClean="0"/>
              <a:t>xứng</a:t>
            </a:r>
            <a:endParaRPr lang="en-US" sz="2400" dirty="0"/>
          </a:p>
        </p:txBody>
      </p:sp>
      <p:graphicFrame>
        <p:nvGraphicFramePr>
          <p:cNvPr id="7" name="Object 6"/>
          <p:cNvGraphicFramePr>
            <a:graphicFrameLocks noChangeAspect="1"/>
          </p:cNvGraphicFramePr>
          <p:nvPr>
            <p:extLst>
              <p:ext uri="{D42A27DB-BD31-4B8C-83A1-F6EECF244321}">
                <p14:modId xmlns:p14="http://schemas.microsoft.com/office/powerpoint/2010/main" val="2242347155"/>
              </p:ext>
            </p:extLst>
          </p:nvPr>
        </p:nvGraphicFramePr>
        <p:xfrm>
          <a:off x="2436813" y="2508250"/>
          <a:ext cx="2041525" cy="844550"/>
        </p:xfrm>
        <a:graphic>
          <a:graphicData uri="http://schemas.openxmlformats.org/presentationml/2006/ole">
            <mc:AlternateContent xmlns:mc="http://schemas.openxmlformats.org/markup-compatibility/2006">
              <mc:Choice xmlns:v="urn:schemas-microsoft-com:vml" Requires="v">
                <p:oleObj spid="_x0000_s81672" name="Equation" r:id="rId3" imgW="952200" imgH="393480" progId="Equation.DSMT4">
                  <p:embed/>
                </p:oleObj>
              </mc:Choice>
              <mc:Fallback>
                <p:oleObj name="Equation" r:id="rId3" imgW="952200" imgH="393480" progId="Equation.DSMT4">
                  <p:embed/>
                  <p:pic>
                    <p:nvPicPr>
                      <p:cNvPr id="0" name=""/>
                      <p:cNvPicPr/>
                      <p:nvPr/>
                    </p:nvPicPr>
                    <p:blipFill>
                      <a:blip r:embed="rId4"/>
                      <a:stretch>
                        <a:fillRect/>
                      </a:stretch>
                    </p:blipFill>
                    <p:spPr>
                      <a:xfrm>
                        <a:off x="2436813" y="2508250"/>
                        <a:ext cx="2041525" cy="844550"/>
                      </a:xfrm>
                      <a:prstGeom prst="rect">
                        <a:avLst/>
                      </a:prstGeom>
                      <a:ln w="19050">
                        <a:solidFill>
                          <a:srgbClr val="FF0000"/>
                        </a:solidFill>
                      </a:ln>
                    </p:spPr>
                  </p:pic>
                </p:oleObj>
              </mc:Fallback>
            </mc:AlternateContent>
          </a:graphicData>
        </a:graphic>
      </p:graphicFrame>
      <p:graphicFrame>
        <p:nvGraphicFramePr>
          <p:cNvPr id="8" name="Object 7"/>
          <p:cNvGraphicFramePr>
            <a:graphicFrameLocks noChangeAspect="1"/>
          </p:cNvGraphicFramePr>
          <p:nvPr>
            <p:extLst>
              <p:ext uri="{D42A27DB-BD31-4B8C-83A1-F6EECF244321}">
                <p14:modId xmlns:p14="http://schemas.microsoft.com/office/powerpoint/2010/main" val="4154752464"/>
              </p:ext>
            </p:extLst>
          </p:nvPr>
        </p:nvGraphicFramePr>
        <p:xfrm>
          <a:off x="5302780" y="2624376"/>
          <a:ext cx="1304445" cy="652224"/>
        </p:xfrm>
        <a:graphic>
          <a:graphicData uri="http://schemas.openxmlformats.org/presentationml/2006/ole">
            <mc:AlternateContent xmlns:mc="http://schemas.openxmlformats.org/markup-compatibility/2006">
              <mc:Choice xmlns:v="urn:schemas-microsoft-com:vml" Requires="v">
                <p:oleObj spid="_x0000_s81673" name="Equation" r:id="rId5" imgW="457200" imgH="228600" progId="Equation.DSMT4">
                  <p:embed/>
                </p:oleObj>
              </mc:Choice>
              <mc:Fallback>
                <p:oleObj name="Equation" r:id="rId5" imgW="457200" imgH="228600" progId="Equation.DSMT4">
                  <p:embed/>
                  <p:pic>
                    <p:nvPicPr>
                      <p:cNvPr id="0" name=""/>
                      <p:cNvPicPr/>
                      <p:nvPr/>
                    </p:nvPicPr>
                    <p:blipFill>
                      <a:blip r:embed="rId6"/>
                      <a:stretch>
                        <a:fillRect/>
                      </a:stretch>
                    </p:blipFill>
                    <p:spPr>
                      <a:xfrm>
                        <a:off x="5302780" y="2624376"/>
                        <a:ext cx="1304445" cy="652224"/>
                      </a:xfrm>
                      <a:prstGeom prst="rect">
                        <a:avLst/>
                      </a:prstGeom>
                      <a:ln w="19050">
                        <a:solidFill>
                          <a:srgbClr val="FF0000"/>
                        </a:solidFill>
                      </a:ln>
                    </p:spPr>
                  </p:pic>
                </p:oleObj>
              </mc:Fallback>
            </mc:AlternateContent>
          </a:graphicData>
        </a:graphic>
      </p:graphicFrame>
      <p:sp>
        <p:nvSpPr>
          <p:cNvPr id="9" name="TextBox 8"/>
          <p:cNvSpPr txBox="1"/>
          <p:nvPr/>
        </p:nvSpPr>
        <p:spPr>
          <a:xfrm>
            <a:off x="762000" y="3847981"/>
            <a:ext cx="8382000" cy="800219"/>
          </a:xfrm>
          <a:prstGeom prst="rect">
            <a:avLst/>
          </a:prstGeom>
          <a:noFill/>
        </p:spPr>
        <p:txBody>
          <a:bodyPr wrap="square" rtlCol="0">
            <a:spAutoFit/>
          </a:bodyPr>
          <a:lstStyle/>
          <a:p>
            <a:pPr marL="342900" indent="-342900" algn="just">
              <a:spcBef>
                <a:spcPts val="600"/>
              </a:spcBef>
              <a:buClr>
                <a:srgbClr val="FF0000"/>
              </a:buClr>
              <a:buFont typeface="Wingdings" pitchFamily="2" charset="2"/>
              <a:buChar char="Ø"/>
            </a:pPr>
            <a:r>
              <a:rPr lang="en-US" sz="2200" dirty="0" err="1" smtClean="0"/>
              <a:t>Ứng</a:t>
            </a:r>
            <a:r>
              <a:rPr lang="en-US" sz="2200" dirty="0" smtClean="0"/>
              <a:t> </a:t>
            </a:r>
            <a:r>
              <a:rPr lang="en-US" sz="2200" dirty="0" err="1" smtClean="0"/>
              <a:t>suất</a:t>
            </a:r>
            <a:r>
              <a:rPr lang="en-US" sz="2200" dirty="0" smtClean="0"/>
              <a:t> </a:t>
            </a:r>
            <a:r>
              <a:rPr lang="en-US" sz="2200" dirty="0" err="1" smtClean="0"/>
              <a:t>xoắn</a:t>
            </a:r>
            <a:r>
              <a:rPr lang="en-US" sz="2200" dirty="0" smtClean="0"/>
              <a:t> </a:t>
            </a:r>
            <a:r>
              <a:rPr lang="en-US" sz="2200" dirty="0" err="1" smtClean="0"/>
              <a:t>thay</a:t>
            </a:r>
            <a:r>
              <a:rPr lang="en-US" sz="2200" dirty="0" smtClean="0"/>
              <a:t> </a:t>
            </a:r>
            <a:r>
              <a:rPr lang="en-US" sz="2200" dirty="0" err="1" smtClean="0"/>
              <a:t>đổi</a:t>
            </a:r>
            <a:r>
              <a:rPr lang="en-US" sz="2200" dirty="0" smtClean="0"/>
              <a:t> </a:t>
            </a:r>
            <a:r>
              <a:rPr lang="en-US" sz="2200" dirty="0" err="1" smtClean="0"/>
              <a:t>theo</a:t>
            </a:r>
            <a:r>
              <a:rPr lang="en-US" sz="2200" dirty="0" smtClean="0"/>
              <a:t> </a:t>
            </a:r>
            <a:r>
              <a:rPr lang="en-US" sz="2200" dirty="0" err="1" smtClean="0"/>
              <a:t>chu</a:t>
            </a:r>
            <a:r>
              <a:rPr lang="en-US" sz="2200" dirty="0" smtClean="0"/>
              <a:t> </a:t>
            </a:r>
            <a:r>
              <a:rPr lang="en-US" sz="2200" dirty="0" err="1" smtClean="0"/>
              <a:t>kỳ</a:t>
            </a:r>
            <a:r>
              <a:rPr lang="en-US" sz="2200" dirty="0" smtClean="0"/>
              <a:t> </a:t>
            </a:r>
            <a:r>
              <a:rPr lang="en-US" sz="2200" dirty="0" err="1" smtClean="0"/>
              <a:t>mạch</a:t>
            </a:r>
            <a:r>
              <a:rPr lang="en-US" sz="2200" dirty="0" smtClean="0"/>
              <a:t> </a:t>
            </a:r>
            <a:r>
              <a:rPr lang="en-US" sz="2200" dirty="0" err="1" smtClean="0"/>
              <a:t>động</a:t>
            </a:r>
            <a:r>
              <a:rPr lang="en-US" sz="2200" dirty="0" smtClean="0"/>
              <a:t> </a:t>
            </a:r>
            <a:r>
              <a:rPr lang="en-US" sz="2200" dirty="0" err="1" smtClean="0"/>
              <a:t>khi</a:t>
            </a:r>
            <a:r>
              <a:rPr lang="en-US" sz="2200" dirty="0" smtClean="0"/>
              <a:t> </a:t>
            </a:r>
            <a:r>
              <a:rPr lang="en-US" sz="2200" dirty="0" err="1" smtClean="0"/>
              <a:t>trục</a:t>
            </a:r>
            <a:r>
              <a:rPr lang="en-US" sz="2200" dirty="0" smtClean="0"/>
              <a:t> </a:t>
            </a:r>
            <a:r>
              <a:rPr lang="en-US" sz="2400" dirty="0" smtClean="0"/>
              <a:t>quay</a:t>
            </a:r>
            <a:r>
              <a:rPr lang="en-US" sz="2200" dirty="0" smtClean="0"/>
              <a:t> 1 </a:t>
            </a:r>
            <a:r>
              <a:rPr lang="en-US" sz="2200" dirty="0" err="1" smtClean="0"/>
              <a:t>chiều</a:t>
            </a:r>
            <a:r>
              <a:rPr lang="en-US" sz="2200" dirty="0" smtClean="0"/>
              <a:t>.</a:t>
            </a:r>
            <a:endParaRPr lang="en-US" sz="2200" dirty="0"/>
          </a:p>
        </p:txBody>
      </p:sp>
      <p:graphicFrame>
        <p:nvGraphicFramePr>
          <p:cNvPr id="10" name="Object 9"/>
          <p:cNvGraphicFramePr>
            <a:graphicFrameLocks noChangeAspect="1"/>
          </p:cNvGraphicFramePr>
          <p:nvPr>
            <p:extLst>
              <p:ext uri="{D42A27DB-BD31-4B8C-83A1-F6EECF244321}">
                <p14:modId xmlns:p14="http://schemas.microsoft.com/office/powerpoint/2010/main" val="1065006658"/>
              </p:ext>
            </p:extLst>
          </p:nvPr>
        </p:nvGraphicFramePr>
        <p:xfrm>
          <a:off x="3059034" y="5067181"/>
          <a:ext cx="3086100" cy="1017587"/>
        </p:xfrm>
        <a:graphic>
          <a:graphicData uri="http://schemas.openxmlformats.org/presentationml/2006/ole">
            <mc:AlternateContent xmlns:mc="http://schemas.openxmlformats.org/markup-compatibility/2006">
              <mc:Choice xmlns:v="urn:schemas-microsoft-com:vml" Requires="v">
                <p:oleObj spid="_x0000_s81674" name="Equation" r:id="rId7" imgW="1307880" imgH="431640" progId="Equation.DSMT4">
                  <p:embed/>
                </p:oleObj>
              </mc:Choice>
              <mc:Fallback>
                <p:oleObj name="Equation" r:id="rId7" imgW="1307880" imgH="431640" progId="Equation.DSMT4">
                  <p:embed/>
                  <p:pic>
                    <p:nvPicPr>
                      <p:cNvPr id="0" name=""/>
                      <p:cNvPicPr/>
                      <p:nvPr/>
                    </p:nvPicPr>
                    <p:blipFill>
                      <a:blip r:embed="rId8"/>
                      <a:stretch>
                        <a:fillRect/>
                      </a:stretch>
                    </p:blipFill>
                    <p:spPr>
                      <a:xfrm>
                        <a:off x="3059034" y="5067181"/>
                        <a:ext cx="3086100" cy="1017587"/>
                      </a:xfrm>
                      <a:prstGeom prst="rect">
                        <a:avLst/>
                      </a:prstGeom>
                      <a:ln w="19050">
                        <a:solidFill>
                          <a:srgbClr val="FF0000"/>
                        </a:solidFill>
                      </a:ln>
                    </p:spPr>
                  </p:pic>
                </p:oleObj>
              </mc:Fallback>
            </mc:AlternateContent>
          </a:graphicData>
        </a:graphic>
      </p:graphicFrame>
      <p:sp>
        <p:nvSpPr>
          <p:cNvPr id="13" name="Rectangle 12"/>
          <p:cNvSpPr/>
          <p:nvPr/>
        </p:nvSpPr>
        <p:spPr>
          <a:xfrm>
            <a:off x="228600" y="253425"/>
            <a:ext cx="7805342" cy="584775"/>
          </a:xfrm>
          <a:prstGeom prst="rect">
            <a:avLst/>
          </a:prstGeom>
        </p:spPr>
        <p:txBody>
          <a:bodyPr wrap="none">
            <a:spAutoFit/>
          </a:bodyPr>
          <a:lstStyle/>
          <a:p>
            <a:pPr marL="571500" lvl="0" indent="-571500" fontAlgn="base">
              <a:buFont typeface="+mj-lt"/>
              <a:buAutoNum type="romanUcPeriod" startAt="4"/>
            </a:pPr>
            <a:r>
              <a:rPr lang="en-US" sz="3200" b="1" cap="all" dirty="0" smtClean="0">
                <a:solidFill>
                  <a:srgbClr val="FF0000"/>
                </a:solidFill>
                <a:effectLst>
                  <a:glow>
                    <a:srgbClr val="000000"/>
                  </a:glow>
                  <a:outerShdw sx="0" sy="0">
                    <a:srgbClr val="000000"/>
                  </a:outerShdw>
                  <a:reflection stA="0" endPos="0" fadeDir="0" sx="0" sy="0"/>
                </a:effectLst>
              </a:rPr>
              <a:t>TÍNH TRỤC THEO CHỈ TIÊU ĐỘ BỀN</a:t>
            </a:r>
            <a:endParaRPr lang="en-US" sz="3200" b="1" cap="all" dirty="0">
              <a:solidFill>
                <a:srgbClr val="FF0000"/>
              </a:solidFill>
              <a:effectLst>
                <a:glow>
                  <a:srgbClr val="000000"/>
                </a:glow>
                <a:outerShdw sx="0" sy="0">
                  <a:srgbClr val="000000"/>
                </a:outerShdw>
                <a:reflection stA="0" endPos="0" fadeDir="0" sx="0" sy="0"/>
              </a:effectLst>
            </a:endParaRPr>
          </a:p>
        </p:txBody>
      </p:sp>
    </p:spTree>
    <p:extLst>
      <p:ext uri="{BB962C8B-B14F-4D97-AF65-F5344CB8AC3E}">
        <p14:creationId xmlns:p14="http://schemas.microsoft.com/office/powerpoint/2010/main" val="11408122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1000"/>
                                        <p:tgtEl>
                                          <p:spTgt spid="6"/>
                                        </p:tgtEl>
                                      </p:cBhvr>
                                    </p:animEffect>
                                    <p:anim calcmode="lin" valueType="num">
                                      <p:cBhvr>
                                        <p:cTn id="12" dur="1000" fill="hold"/>
                                        <p:tgtEl>
                                          <p:spTgt spid="6"/>
                                        </p:tgtEl>
                                        <p:attrNameLst>
                                          <p:attrName>ppt_x</p:attrName>
                                        </p:attrNameLst>
                                      </p:cBhvr>
                                      <p:tavLst>
                                        <p:tav tm="0">
                                          <p:val>
                                            <p:strVal val="#ppt_x"/>
                                          </p:val>
                                        </p:tav>
                                        <p:tav tm="100000">
                                          <p:val>
                                            <p:strVal val="#ppt_x"/>
                                          </p:val>
                                        </p:tav>
                                      </p:tavLst>
                                    </p:anim>
                                    <p:anim calcmode="lin" valueType="num">
                                      <p:cBhvr>
                                        <p:cTn id="1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1000"/>
                                        <p:tgtEl>
                                          <p:spTgt spid="7"/>
                                        </p:tgtEl>
                                      </p:cBhvr>
                                    </p:animEffect>
                                    <p:anim calcmode="lin" valueType="num">
                                      <p:cBhvr>
                                        <p:cTn id="19" dur="1000" fill="hold"/>
                                        <p:tgtEl>
                                          <p:spTgt spid="7"/>
                                        </p:tgtEl>
                                        <p:attrNameLst>
                                          <p:attrName>ppt_x</p:attrName>
                                        </p:attrNameLst>
                                      </p:cBhvr>
                                      <p:tavLst>
                                        <p:tav tm="0">
                                          <p:val>
                                            <p:strVal val="#ppt_x"/>
                                          </p:val>
                                        </p:tav>
                                        <p:tav tm="100000">
                                          <p:val>
                                            <p:strVal val="#ppt_x"/>
                                          </p:val>
                                        </p:tav>
                                      </p:tavLst>
                                    </p:anim>
                                    <p:anim calcmode="lin" valueType="num">
                                      <p:cBhvr>
                                        <p:cTn id="20" dur="1000" fill="hold"/>
                                        <p:tgtEl>
                                          <p:spTgt spid="7"/>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1000"/>
                                        <p:tgtEl>
                                          <p:spTgt spid="8"/>
                                        </p:tgtEl>
                                      </p:cBhvr>
                                    </p:animEffect>
                                    <p:anim calcmode="lin" valueType="num">
                                      <p:cBhvr>
                                        <p:cTn id="24" dur="1000" fill="hold"/>
                                        <p:tgtEl>
                                          <p:spTgt spid="8"/>
                                        </p:tgtEl>
                                        <p:attrNameLst>
                                          <p:attrName>ppt_x</p:attrName>
                                        </p:attrNameLst>
                                      </p:cBhvr>
                                      <p:tavLst>
                                        <p:tav tm="0">
                                          <p:val>
                                            <p:strVal val="#ppt_x"/>
                                          </p:val>
                                        </p:tav>
                                        <p:tav tm="100000">
                                          <p:val>
                                            <p:strVal val="#ppt_x"/>
                                          </p:val>
                                        </p:tav>
                                      </p:tavLst>
                                    </p:anim>
                                    <p:anim calcmode="lin" valueType="num">
                                      <p:cBhvr>
                                        <p:cTn id="25"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1000"/>
                                        <p:tgtEl>
                                          <p:spTgt spid="9"/>
                                        </p:tgtEl>
                                      </p:cBhvr>
                                    </p:animEffect>
                                    <p:anim calcmode="lin" valueType="num">
                                      <p:cBhvr>
                                        <p:cTn id="31" dur="1000" fill="hold"/>
                                        <p:tgtEl>
                                          <p:spTgt spid="9"/>
                                        </p:tgtEl>
                                        <p:attrNameLst>
                                          <p:attrName>ppt_x</p:attrName>
                                        </p:attrNameLst>
                                      </p:cBhvr>
                                      <p:tavLst>
                                        <p:tav tm="0">
                                          <p:val>
                                            <p:strVal val="#ppt_x"/>
                                          </p:val>
                                        </p:tav>
                                        <p:tav tm="100000">
                                          <p:val>
                                            <p:strVal val="#ppt_x"/>
                                          </p:val>
                                        </p:tav>
                                      </p:tavLst>
                                    </p:anim>
                                    <p:anim calcmode="lin" valueType="num">
                                      <p:cBhvr>
                                        <p:cTn id="32"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1000"/>
                                        <p:tgtEl>
                                          <p:spTgt spid="10"/>
                                        </p:tgtEl>
                                      </p:cBhvr>
                                    </p:animEffect>
                                    <p:anim calcmode="lin" valueType="num">
                                      <p:cBhvr>
                                        <p:cTn id="38" dur="1000" fill="hold"/>
                                        <p:tgtEl>
                                          <p:spTgt spid="10"/>
                                        </p:tgtEl>
                                        <p:attrNameLst>
                                          <p:attrName>ppt_x</p:attrName>
                                        </p:attrNameLst>
                                      </p:cBhvr>
                                      <p:tavLst>
                                        <p:tav tm="0">
                                          <p:val>
                                            <p:strVal val="#ppt_x"/>
                                          </p:val>
                                        </p:tav>
                                        <p:tav tm="100000">
                                          <p:val>
                                            <p:strVal val="#ppt_x"/>
                                          </p:val>
                                        </p:tav>
                                      </p:tavLst>
                                    </p:anim>
                                    <p:anim calcmode="lin" valueType="num">
                                      <p:cBhvr>
                                        <p:cTn id="3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6" grpId="0"/>
      <p:bldP spid="9"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457200" y="990600"/>
            <a:ext cx="8534400" cy="523220"/>
          </a:xfrm>
          <a:prstGeom prst="rect">
            <a:avLst/>
          </a:prstGeom>
          <a:noFill/>
        </p:spPr>
        <p:txBody>
          <a:bodyPr wrap="square" rtlCol="0">
            <a:spAutoFit/>
          </a:bodyPr>
          <a:lstStyle/>
          <a:p>
            <a:pPr marL="514350" lvl="0" indent="-514350">
              <a:buFont typeface="+mj-lt"/>
              <a:buAutoNum type="arabicPeriod" startAt="3"/>
            </a:pPr>
            <a:r>
              <a:rPr lang="en-US" sz="2800" b="1" dirty="0" err="1" smtClean="0">
                <a:solidFill>
                  <a:srgbClr val="0000FF"/>
                </a:solidFill>
                <a:effectLst>
                  <a:glow>
                    <a:srgbClr val="000000"/>
                  </a:glow>
                  <a:outerShdw sx="0" sy="0">
                    <a:srgbClr val="000000"/>
                  </a:outerShdw>
                  <a:reflection stA="0" endPos="0" fadeDir="0" sx="0" sy="0"/>
                </a:effectLst>
              </a:rPr>
              <a:t>Kiểm</a:t>
            </a:r>
            <a:r>
              <a:rPr lang="en-US" sz="2800" b="1" dirty="0" smtClean="0">
                <a:solidFill>
                  <a:srgbClr val="0000FF"/>
                </a:solidFill>
                <a:effectLst>
                  <a:glow>
                    <a:srgbClr val="000000"/>
                  </a:glow>
                  <a:outerShdw sx="0" sy="0">
                    <a:srgbClr val="000000"/>
                  </a:outerShdw>
                  <a:reflection stA="0" endPos="0" fadeDir="0" sx="0" sy="0"/>
                </a:effectLst>
              </a:rPr>
              <a:t> </a:t>
            </a:r>
            <a:r>
              <a:rPr lang="en-US" sz="2800" b="1" dirty="0" err="1" smtClean="0">
                <a:solidFill>
                  <a:srgbClr val="0000FF"/>
                </a:solidFill>
                <a:effectLst>
                  <a:glow>
                    <a:srgbClr val="000000"/>
                  </a:glow>
                  <a:outerShdw sx="0" sy="0">
                    <a:srgbClr val="000000"/>
                  </a:outerShdw>
                  <a:reflection stA="0" endPos="0" fadeDir="0" sx="0" sy="0"/>
                </a:effectLst>
              </a:rPr>
              <a:t>nghiệm</a:t>
            </a:r>
            <a:r>
              <a:rPr lang="en-US" sz="2800" b="1" dirty="0" smtClean="0">
                <a:solidFill>
                  <a:srgbClr val="0000FF"/>
                </a:solidFill>
                <a:effectLst>
                  <a:glow>
                    <a:srgbClr val="000000"/>
                  </a:glow>
                  <a:outerShdw sx="0" sy="0">
                    <a:srgbClr val="000000"/>
                  </a:outerShdw>
                  <a:reflection stA="0" endPos="0" fadeDir="0" sx="0" sy="0"/>
                </a:effectLst>
              </a:rPr>
              <a:t> </a:t>
            </a:r>
            <a:r>
              <a:rPr lang="en-US" sz="2800" b="1" dirty="0" err="1" smtClean="0">
                <a:solidFill>
                  <a:srgbClr val="0000FF"/>
                </a:solidFill>
                <a:effectLst>
                  <a:glow>
                    <a:srgbClr val="000000"/>
                  </a:glow>
                  <a:outerShdw sx="0" sy="0">
                    <a:srgbClr val="000000"/>
                  </a:outerShdw>
                  <a:reflection stA="0" endPos="0" fadeDir="0" sx="0" sy="0"/>
                </a:effectLst>
              </a:rPr>
              <a:t>trục</a:t>
            </a:r>
            <a:r>
              <a:rPr lang="en-US" sz="2800" b="1" dirty="0" smtClean="0">
                <a:solidFill>
                  <a:srgbClr val="0000FF"/>
                </a:solidFill>
                <a:effectLst>
                  <a:glow>
                    <a:srgbClr val="000000"/>
                  </a:glow>
                  <a:outerShdw sx="0" sy="0">
                    <a:srgbClr val="000000"/>
                  </a:outerShdw>
                  <a:reflection stA="0" endPos="0" fadeDir="0" sx="0" sy="0"/>
                </a:effectLst>
              </a:rPr>
              <a:t> </a:t>
            </a:r>
            <a:r>
              <a:rPr lang="en-US" sz="2800" b="1" dirty="0" err="1" smtClean="0">
                <a:solidFill>
                  <a:srgbClr val="0000FF"/>
                </a:solidFill>
                <a:effectLst>
                  <a:glow>
                    <a:srgbClr val="000000"/>
                  </a:glow>
                  <a:outerShdw sx="0" sy="0">
                    <a:srgbClr val="000000"/>
                  </a:outerShdw>
                  <a:reflection stA="0" endPos="0" fadeDir="0" sx="0" sy="0"/>
                </a:effectLst>
              </a:rPr>
              <a:t>theo</a:t>
            </a:r>
            <a:r>
              <a:rPr lang="en-US" sz="2800" b="1" dirty="0" smtClean="0">
                <a:solidFill>
                  <a:srgbClr val="0000FF"/>
                </a:solidFill>
                <a:effectLst>
                  <a:glow>
                    <a:srgbClr val="000000"/>
                  </a:glow>
                  <a:outerShdw sx="0" sy="0">
                    <a:srgbClr val="000000"/>
                  </a:outerShdw>
                  <a:reflection stA="0" endPos="0" fadeDir="0" sx="0" sy="0"/>
                </a:effectLst>
              </a:rPr>
              <a:t> </a:t>
            </a:r>
            <a:r>
              <a:rPr lang="en-US" sz="2800" b="1" dirty="0" err="1" smtClean="0">
                <a:solidFill>
                  <a:srgbClr val="0000FF"/>
                </a:solidFill>
                <a:effectLst>
                  <a:glow>
                    <a:srgbClr val="000000"/>
                  </a:glow>
                  <a:outerShdw sx="0" sy="0">
                    <a:srgbClr val="000000"/>
                  </a:outerShdw>
                  <a:reflection stA="0" endPos="0" fadeDir="0" sx="0" sy="0"/>
                </a:effectLst>
              </a:rPr>
              <a:t>hệ</a:t>
            </a:r>
            <a:r>
              <a:rPr lang="en-US" sz="2800" b="1" dirty="0" smtClean="0">
                <a:solidFill>
                  <a:srgbClr val="0000FF"/>
                </a:solidFill>
                <a:effectLst>
                  <a:glow>
                    <a:srgbClr val="000000"/>
                  </a:glow>
                  <a:outerShdw sx="0" sy="0">
                    <a:srgbClr val="000000"/>
                  </a:outerShdw>
                  <a:reflection stA="0" endPos="0" fadeDir="0" sx="0" sy="0"/>
                </a:effectLst>
              </a:rPr>
              <a:t> </a:t>
            </a:r>
            <a:r>
              <a:rPr lang="en-US" sz="2800" b="1" dirty="0" err="1" smtClean="0">
                <a:solidFill>
                  <a:srgbClr val="0000FF"/>
                </a:solidFill>
                <a:effectLst>
                  <a:glow>
                    <a:srgbClr val="000000"/>
                  </a:glow>
                  <a:outerShdw sx="0" sy="0">
                    <a:srgbClr val="000000"/>
                  </a:outerShdw>
                  <a:reflection stA="0" endPos="0" fadeDir="0" sx="0" sy="0"/>
                </a:effectLst>
              </a:rPr>
              <a:t>số</a:t>
            </a:r>
            <a:r>
              <a:rPr lang="en-US" sz="2800" b="1" dirty="0" smtClean="0">
                <a:solidFill>
                  <a:srgbClr val="0000FF"/>
                </a:solidFill>
                <a:effectLst>
                  <a:glow>
                    <a:srgbClr val="000000"/>
                  </a:glow>
                  <a:outerShdw sx="0" sy="0">
                    <a:srgbClr val="000000"/>
                  </a:outerShdw>
                  <a:reflection stA="0" endPos="0" fadeDir="0" sx="0" sy="0"/>
                </a:effectLst>
              </a:rPr>
              <a:t> an </a:t>
            </a:r>
            <a:r>
              <a:rPr lang="en-US" sz="2800" b="1" dirty="0" err="1" smtClean="0">
                <a:solidFill>
                  <a:srgbClr val="0000FF"/>
                </a:solidFill>
                <a:effectLst>
                  <a:glow>
                    <a:srgbClr val="000000"/>
                  </a:glow>
                  <a:outerShdw sx="0" sy="0">
                    <a:srgbClr val="000000"/>
                  </a:outerShdw>
                  <a:reflection stA="0" endPos="0" fadeDir="0" sx="0" sy="0"/>
                </a:effectLst>
              </a:rPr>
              <a:t>toàn</a:t>
            </a:r>
            <a:r>
              <a:rPr lang="en-US" sz="2800" b="1" dirty="0" smtClean="0">
                <a:solidFill>
                  <a:srgbClr val="0000FF"/>
                </a:solidFill>
                <a:effectLst>
                  <a:glow>
                    <a:srgbClr val="000000"/>
                  </a:glow>
                  <a:outerShdw sx="0" sy="0">
                    <a:srgbClr val="000000"/>
                  </a:outerShdw>
                  <a:reflection stA="0" endPos="0" fadeDir="0" sx="0" sy="0"/>
                </a:effectLst>
              </a:rPr>
              <a:t> </a:t>
            </a:r>
            <a:r>
              <a:rPr lang="en-US" sz="2800" b="1" dirty="0" err="1" smtClean="0">
                <a:solidFill>
                  <a:srgbClr val="0000FF"/>
                </a:solidFill>
                <a:effectLst>
                  <a:glow>
                    <a:srgbClr val="000000"/>
                  </a:glow>
                  <a:outerShdw sx="0" sy="0">
                    <a:srgbClr val="000000"/>
                  </a:outerShdw>
                  <a:reflection stA="0" endPos="0" fadeDir="0" sx="0" sy="0"/>
                </a:effectLst>
              </a:rPr>
              <a:t>về</a:t>
            </a:r>
            <a:r>
              <a:rPr lang="en-US" sz="2800" b="1" dirty="0" smtClean="0">
                <a:solidFill>
                  <a:srgbClr val="0000FF"/>
                </a:solidFill>
                <a:effectLst>
                  <a:glow>
                    <a:srgbClr val="000000"/>
                  </a:glow>
                  <a:outerShdw sx="0" sy="0">
                    <a:srgbClr val="000000"/>
                  </a:outerShdw>
                  <a:reflection stA="0" endPos="0" fadeDir="0" sx="0" sy="0"/>
                </a:effectLst>
              </a:rPr>
              <a:t>  </a:t>
            </a:r>
            <a:r>
              <a:rPr lang="en-US" sz="2800" b="1" dirty="0" err="1" smtClean="0">
                <a:solidFill>
                  <a:srgbClr val="0000FF"/>
                </a:solidFill>
                <a:effectLst>
                  <a:glow>
                    <a:srgbClr val="000000"/>
                  </a:glow>
                  <a:outerShdw sx="0" sy="0">
                    <a:srgbClr val="000000"/>
                  </a:outerShdw>
                  <a:reflection stA="0" endPos="0" fadeDir="0" sx="0" sy="0"/>
                </a:effectLst>
              </a:rPr>
              <a:t>mỏi</a:t>
            </a:r>
            <a:endParaRPr lang="en-US" sz="2800" b="1" dirty="0">
              <a:solidFill>
                <a:srgbClr val="0000FF"/>
              </a:solidFill>
              <a:effectLst>
                <a:glow>
                  <a:srgbClr val="000000"/>
                </a:glow>
                <a:outerShdw sx="0" sy="0">
                  <a:srgbClr val="000000"/>
                </a:outerShdw>
                <a:reflection stA="0" endPos="0" fadeDir="0" sx="0" sy="0"/>
              </a:effectLst>
            </a:endParaRPr>
          </a:p>
        </p:txBody>
      </p:sp>
      <p:sp>
        <p:nvSpPr>
          <p:cNvPr id="9" name="TextBox 8"/>
          <p:cNvSpPr txBox="1"/>
          <p:nvPr/>
        </p:nvSpPr>
        <p:spPr>
          <a:xfrm>
            <a:off x="762000" y="1524000"/>
            <a:ext cx="8382000" cy="800219"/>
          </a:xfrm>
          <a:prstGeom prst="rect">
            <a:avLst/>
          </a:prstGeom>
          <a:noFill/>
        </p:spPr>
        <p:txBody>
          <a:bodyPr wrap="square" rtlCol="0">
            <a:spAutoFit/>
          </a:bodyPr>
          <a:lstStyle/>
          <a:p>
            <a:pPr marL="342900" indent="-342900" algn="just">
              <a:spcBef>
                <a:spcPts val="600"/>
              </a:spcBef>
              <a:buClr>
                <a:srgbClr val="FF0000"/>
              </a:buClr>
              <a:buFont typeface="Wingdings" pitchFamily="2" charset="2"/>
              <a:buChar char="Ø"/>
            </a:pPr>
            <a:r>
              <a:rPr lang="en-US" sz="2200" dirty="0" err="1" smtClean="0"/>
              <a:t>Ứng</a:t>
            </a:r>
            <a:r>
              <a:rPr lang="en-US" sz="2200" dirty="0" smtClean="0"/>
              <a:t> </a:t>
            </a:r>
            <a:r>
              <a:rPr lang="en-US" sz="2200" dirty="0" err="1" smtClean="0"/>
              <a:t>suất</a:t>
            </a:r>
            <a:r>
              <a:rPr lang="en-US" sz="2200" dirty="0" smtClean="0"/>
              <a:t> </a:t>
            </a:r>
            <a:r>
              <a:rPr lang="en-US" sz="2200" dirty="0" err="1" smtClean="0"/>
              <a:t>xoắn</a:t>
            </a:r>
            <a:r>
              <a:rPr lang="en-US" sz="2200" dirty="0" smtClean="0"/>
              <a:t> </a:t>
            </a:r>
            <a:r>
              <a:rPr lang="en-US" sz="2200" dirty="0" err="1" smtClean="0"/>
              <a:t>thay</a:t>
            </a:r>
            <a:r>
              <a:rPr lang="en-US" sz="2200" dirty="0" smtClean="0"/>
              <a:t> </a:t>
            </a:r>
            <a:r>
              <a:rPr lang="en-US" sz="2200" dirty="0" err="1" smtClean="0"/>
              <a:t>đổi</a:t>
            </a:r>
            <a:r>
              <a:rPr lang="en-US" sz="2200" dirty="0" smtClean="0"/>
              <a:t> </a:t>
            </a:r>
            <a:r>
              <a:rPr lang="en-US" sz="2200" dirty="0" err="1" smtClean="0"/>
              <a:t>theo</a:t>
            </a:r>
            <a:r>
              <a:rPr lang="en-US" sz="2200" dirty="0" smtClean="0"/>
              <a:t> </a:t>
            </a:r>
            <a:r>
              <a:rPr lang="en-US" sz="2200" err="1" smtClean="0"/>
              <a:t>chu</a:t>
            </a:r>
            <a:r>
              <a:rPr lang="en-US" sz="2200" smtClean="0"/>
              <a:t> kỳ</a:t>
            </a:r>
            <a:r>
              <a:rPr lang="en-US" sz="2200"/>
              <a:t> </a:t>
            </a:r>
            <a:r>
              <a:rPr lang="en-US" sz="2200" smtClean="0"/>
              <a:t>đối xứng </a:t>
            </a:r>
            <a:r>
              <a:rPr lang="en-US" sz="2200" dirty="0" err="1" smtClean="0"/>
              <a:t>khi</a:t>
            </a:r>
            <a:r>
              <a:rPr lang="en-US" sz="2200" dirty="0" smtClean="0"/>
              <a:t> </a:t>
            </a:r>
            <a:r>
              <a:rPr lang="en-US" sz="2200" dirty="0" err="1" smtClean="0"/>
              <a:t>trục</a:t>
            </a:r>
            <a:r>
              <a:rPr lang="en-US" sz="2200" dirty="0" smtClean="0"/>
              <a:t> </a:t>
            </a:r>
            <a:r>
              <a:rPr lang="en-US" sz="2400" dirty="0" smtClean="0"/>
              <a:t>quay</a:t>
            </a:r>
            <a:r>
              <a:rPr lang="en-US" sz="2200" dirty="0" smtClean="0"/>
              <a:t> 2 </a:t>
            </a:r>
            <a:r>
              <a:rPr lang="en-US" sz="2200" dirty="0" err="1" smtClean="0"/>
              <a:t>chiều</a:t>
            </a:r>
            <a:r>
              <a:rPr lang="en-US" sz="2200" dirty="0" smtClean="0"/>
              <a:t>.</a:t>
            </a:r>
            <a:endParaRPr lang="en-US" sz="2200" dirty="0"/>
          </a:p>
        </p:txBody>
      </p:sp>
      <p:graphicFrame>
        <p:nvGraphicFramePr>
          <p:cNvPr id="10" name="Object 9"/>
          <p:cNvGraphicFramePr>
            <a:graphicFrameLocks noChangeAspect="1"/>
          </p:cNvGraphicFramePr>
          <p:nvPr>
            <p:extLst>
              <p:ext uri="{D42A27DB-BD31-4B8C-83A1-F6EECF244321}">
                <p14:modId xmlns:p14="http://schemas.microsoft.com/office/powerpoint/2010/main" val="1598006099"/>
              </p:ext>
            </p:extLst>
          </p:nvPr>
        </p:nvGraphicFramePr>
        <p:xfrm>
          <a:off x="5097463" y="2487613"/>
          <a:ext cx="2125662" cy="1017587"/>
        </p:xfrm>
        <a:graphic>
          <a:graphicData uri="http://schemas.openxmlformats.org/presentationml/2006/ole">
            <mc:AlternateContent xmlns:mc="http://schemas.openxmlformats.org/markup-compatibility/2006">
              <mc:Choice xmlns:v="urn:schemas-microsoft-com:vml" Requires="v">
                <p:oleObj spid="_x0000_s93579" name="Equation" r:id="rId3" imgW="901440" imgH="431640" progId="Equation.DSMT4">
                  <p:embed/>
                </p:oleObj>
              </mc:Choice>
              <mc:Fallback>
                <p:oleObj name="Equation" r:id="rId3" imgW="901440" imgH="431640" progId="Equation.DSMT4">
                  <p:embed/>
                  <p:pic>
                    <p:nvPicPr>
                      <p:cNvPr id="0" name=""/>
                      <p:cNvPicPr/>
                      <p:nvPr/>
                    </p:nvPicPr>
                    <p:blipFill>
                      <a:blip r:embed="rId4"/>
                      <a:stretch>
                        <a:fillRect/>
                      </a:stretch>
                    </p:blipFill>
                    <p:spPr>
                      <a:xfrm>
                        <a:off x="5097463" y="2487613"/>
                        <a:ext cx="2125662" cy="1017587"/>
                      </a:xfrm>
                      <a:prstGeom prst="rect">
                        <a:avLst/>
                      </a:prstGeom>
                      <a:ln w="19050">
                        <a:solidFill>
                          <a:srgbClr val="FF0000"/>
                        </a:solidFill>
                      </a:ln>
                    </p:spPr>
                  </p:pic>
                </p:oleObj>
              </mc:Fallback>
            </mc:AlternateContent>
          </a:graphicData>
        </a:graphic>
      </p:graphicFrame>
      <p:graphicFrame>
        <p:nvGraphicFramePr>
          <p:cNvPr id="2" name="Object 1"/>
          <p:cNvGraphicFramePr>
            <a:graphicFrameLocks noChangeAspect="1"/>
          </p:cNvGraphicFramePr>
          <p:nvPr>
            <p:extLst>
              <p:ext uri="{D42A27DB-BD31-4B8C-83A1-F6EECF244321}">
                <p14:modId xmlns:p14="http://schemas.microsoft.com/office/powerpoint/2010/main" val="4246346926"/>
              </p:ext>
            </p:extLst>
          </p:nvPr>
        </p:nvGraphicFramePr>
        <p:xfrm>
          <a:off x="3048000" y="2716212"/>
          <a:ext cx="1196975" cy="652463"/>
        </p:xfrm>
        <a:graphic>
          <a:graphicData uri="http://schemas.openxmlformats.org/presentationml/2006/ole">
            <mc:AlternateContent xmlns:mc="http://schemas.openxmlformats.org/markup-compatibility/2006">
              <mc:Choice xmlns:v="urn:schemas-microsoft-com:vml" Requires="v">
                <p:oleObj spid="_x0000_s93580" name="Equation" r:id="rId5" imgW="419040" imgH="228600" progId="Equation.DSMT4">
                  <p:embed/>
                </p:oleObj>
              </mc:Choice>
              <mc:Fallback>
                <p:oleObj name="Equation" r:id="rId5" imgW="419040" imgH="228600" progId="Equation.DSMT4">
                  <p:embed/>
                  <p:pic>
                    <p:nvPicPr>
                      <p:cNvPr id="0" name=""/>
                      <p:cNvPicPr>
                        <a:picLocks noChangeAspect="1" noChangeArrowheads="1"/>
                      </p:cNvPicPr>
                      <p:nvPr/>
                    </p:nvPicPr>
                    <p:blipFill>
                      <a:blip r:embed="rId6"/>
                      <a:srcRect/>
                      <a:stretch>
                        <a:fillRect/>
                      </a:stretch>
                    </p:blipFill>
                    <p:spPr bwMode="auto">
                      <a:xfrm>
                        <a:off x="3048000" y="2716212"/>
                        <a:ext cx="1196975" cy="652463"/>
                      </a:xfrm>
                      <a:prstGeom prst="rect">
                        <a:avLst/>
                      </a:prstGeom>
                      <a:noFill/>
                      <a:ln w="19050">
                        <a:solidFill>
                          <a:srgbClr val="FF0000"/>
                        </a:solidFill>
                        <a:miter lim="800000"/>
                        <a:headEnd/>
                        <a:tailEnd/>
                      </a:ln>
                    </p:spPr>
                  </p:pic>
                </p:oleObj>
              </mc:Fallback>
            </mc:AlternateContent>
          </a:graphicData>
        </a:graphic>
      </p:graphicFrame>
      <p:sp>
        <p:nvSpPr>
          <p:cNvPr id="11" name="Rectangle 10"/>
          <p:cNvSpPr/>
          <p:nvPr/>
        </p:nvSpPr>
        <p:spPr>
          <a:xfrm>
            <a:off x="838200" y="4032000"/>
            <a:ext cx="2156360" cy="461665"/>
          </a:xfrm>
          <a:prstGeom prst="rect">
            <a:avLst/>
          </a:prstGeom>
        </p:spPr>
        <p:txBody>
          <a:bodyPr wrap="none">
            <a:spAutoFit/>
          </a:bodyPr>
          <a:lstStyle/>
          <a:p>
            <a:pPr marL="342900" indent="-342900">
              <a:buClr>
                <a:srgbClr val="FF0000"/>
              </a:buClr>
              <a:buFont typeface="Wingdings" pitchFamily="2" charset="2"/>
              <a:buChar char="Ø"/>
            </a:pPr>
            <a:r>
              <a:rPr lang="en-US" sz="2400" dirty="0" err="1"/>
              <a:t>Khi</a:t>
            </a:r>
            <a:r>
              <a:rPr lang="en-US" sz="2400" dirty="0"/>
              <a:t> </a:t>
            </a:r>
            <a:r>
              <a:rPr lang="en-US" sz="2400" err="1"/>
              <a:t>trục</a:t>
            </a:r>
            <a:r>
              <a:rPr lang="en-US" sz="2400"/>
              <a:t> </a:t>
            </a:r>
            <a:r>
              <a:rPr lang="en-US" sz="2400" smtClean="0"/>
              <a:t>đặc</a:t>
            </a:r>
            <a:endParaRPr lang="en-US" sz="2400" dirty="0"/>
          </a:p>
        </p:txBody>
      </p:sp>
      <p:graphicFrame>
        <p:nvGraphicFramePr>
          <p:cNvPr id="13" name="Object 12"/>
          <p:cNvGraphicFramePr>
            <a:graphicFrameLocks noChangeAspect="1"/>
          </p:cNvGraphicFramePr>
          <p:nvPr>
            <p:extLst>
              <p:ext uri="{D42A27DB-BD31-4B8C-83A1-F6EECF244321}">
                <p14:modId xmlns:p14="http://schemas.microsoft.com/office/powerpoint/2010/main" val="2486325629"/>
              </p:ext>
            </p:extLst>
          </p:nvPr>
        </p:nvGraphicFramePr>
        <p:xfrm>
          <a:off x="3048000" y="3955800"/>
          <a:ext cx="1525587" cy="538163"/>
        </p:xfrm>
        <a:graphic>
          <a:graphicData uri="http://schemas.openxmlformats.org/presentationml/2006/ole">
            <mc:AlternateContent xmlns:mc="http://schemas.openxmlformats.org/markup-compatibility/2006">
              <mc:Choice xmlns:v="urn:schemas-microsoft-com:vml" Requires="v">
                <p:oleObj spid="_x0000_s93581" name="Equation" r:id="rId7" imgW="647640" imgH="228600" progId="Equation.DSMT4">
                  <p:embed/>
                </p:oleObj>
              </mc:Choice>
              <mc:Fallback>
                <p:oleObj name="Equation" r:id="rId7" imgW="647640" imgH="228600" progId="Equation.DSMT4">
                  <p:embed/>
                  <p:pic>
                    <p:nvPicPr>
                      <p:cNvPr id="0" name=""/>
                      <p:cNvPicPr/>
                      <p:nvPr/>
                    </p:nvPicPr>
                    <p:blipFill>
                      <a:blip r:embed="rId8"/>
                      <a:stretch>
                        <a:fillRect/>
                      </a:stretch>
                    </p:blipFill>
                    <p:spPr>
                      <a:xfrm>
                        <a:off x="3048000" y="3955800"/>
                        <a:ext cx="1525587" cy="538163"/>
                      </a:xfrm>
                      <a:prstGeom prst="rect">
                        <a:avLst/>
                      </a:prstGeom>
                      <a:ln w="19050">
                        <a:solidFill>
                          <a:srgbClr val="FF0000"/>
                        </a:solidFill>
                      </a:ln>
                    </p:spPr>
                  </p:pic>
                </p:oleObj>
              </mc:Fallback>
            </mc:AlternateContent>
          </a:graphicData>
        </a:graphic>
      </p:graphicFrame>
      <p:graphicFrame>
        <p:nvGraphicFramePr>
          <p:cNvPr id="3" name="Object 2"/>
          <p:cNvGraphicFramePr>
            <a:graphicFrameLocks noChangeAspect="1"/>
          </p:cNvGraphicFramePr>
          <p:nvPr>
            <p:extLst>
              <p:ext uri="{D42A27DB-BD31-4B8C-83A1-F6EECF244321}">
                <p14:modId xmlns:p14="http://schemas.microsoft.com/office/powerpoint/2010/main" val="4092191719"/>
              </p:ext>
            </p:extLst>
          </p:nvPr>
        </p:nvGraphicFramePr>
        <p:xfrm>
          <a:off x="5105400" y="3955800"/>
          <a:ext cx="1591577" cy="540000"/>
        </p:xfrm>
        <a:graphic>
          <a:graphicData uri="http://schemas.openxmlformats.org/presentationml/2006/ole">
            <mc:AlternateContent xmlns:mc="http://schemas.openxmlformats.org/markup-compatibility/2006">
              <mc:Choice xmlns:v="urn:schemas-microsoft-com:vml" Requires="v">
                <p:oleObj spid="_x0000_s93582" name="Equation" r:id="rId9" imgW="711000" imgH="241200" progId="Equation.DSMT4">
                  <p:embed/>
                </p:oleObj>
              </mc:Choice>
              <mc:Fallback>
                <p:oleObj name="Equation" r:id="rId9" imgW="711000" imgH="241200" progId="Equation.DSMT4">
                  <p:embed/>
                  <p:pic>
                    <p:nvPicPr>
                      <p:cNvPr id="0" name=""/>
                      <p:cNvPicPr/>
                      <p:nvPr/>
                    </p:nvPicPr>
                    <p:blipFill>
                      <a:blip r:embed="rId10"/>
                      <a:stretch>
                        <a:fillRect/>
                      </a:stretch>
                    </p:blipFill>
                    <p:spPr>
                      <a:xfrm>
                        <a:off x="5105400" y="3955800"/>
                        <a:ext cx="1591577" cy="540000"/>
                      </a:xfrm>
                      <a:prstGeom prst="rect">
                        <a:avLst/>
                      </a:prstGeom>
                      <a:ln w="19050">
                        <a:solidFill>
                          <a:srgbClr val="FF0000"/>
                        </a:solidFill>
                      </a:ln>
                    </p:spPr>
                  </p:pic>
                </p:oleObj>
              </mc:Fallback>
            </mc:AlternateContent>
          </a:graphicData>
        </a:graphic>
      </p:graphicFrame>
      <p:sp>
        <p:nvSpPr>
          <p:cNvPr id="14" name="Rectangle 13"/>
          <p:cNvSpPr/>
          <p:nvPr/>
        </p:nvSpPr>
        <p:spPr>
          <a:xfrm>
            <a:off x="838200" y="4758035"/>
            <a:ext cx="2276585" cy="461665"/>
          </a:xfrm>
          <a:prstGeom prst="rect">
            <a:avLst/>
          </a:prstGeom>
        </p:spPr>
        <p:txBody>
          <a:bodyPr wrap="none">
            <a:spAutoFit/>
          </a:bodyPr>
          <a:lstStyle/>
          <a:p>
            <a:pPr marL="342900" indent="-342900">
              <a:buClr>
                <a:srgbClr val="FF0000"/>
              </a:buClr>
              <a:buFont typeface="Wingdings" pitchFamily="2" charset="2"/>
              <a:buChar char="Ø"/>
            </a:pPr>
            <a:r>
              <a:rPr lang="en-US" sz="2400" dirty="0" err="1"/>
              <a:t>Khi</a:t>
            </a:r>
            <a:r>
              <a:rPr lang="en-US" sz="2400" dirty="0"/>
              <a:t> </a:t>
            </a:r>
            <a:r>
              <a:rPr lang="en-US" sz="2400" err="1"/>
              <a:t>trục</a:t>
            </a:r>
            <a:r>
              <a:rPr lang="en-US" sz="2400"/>
              <a:t> </a:t>
            </a:r>
            <a:r>
              <a:rPr lang="en-US" sz="2400" smtClean="0"/>
              <a:t>rỗng</a:t>
            </a:r>
            <a:endParaRPr lang="en-US" sz="2400" dirty="0"/>
          </a:p>
        </p:txBody>
      </p:sp>
      <p:graphicFrame>
        <p:nvGraphicFramePr>
          <p:cNvPr id="4" name="Object 3"/>
          <p:cNvGraphicFramePr>
            <a:graphicFrameLocks noChangeAspect="1"/>
          </p:cNvGraphicFramePr>
          <p:nvPr>
            <p:extLst>
              <p:ext uri="{D42A27DB-BD31-4B8C-83A1-F6EECF244321}">
                <p14:modId xmlns:p14="http://schemas.microsoft.com/office/powerpoint/2010/main" val="3961954524"/>
              </p:ext>
            </p:extLst>
          </p:nvPr>
        </p:nvGraphicFramePr>
        <p:xfrm>
          <a:off x="2289175" y="5335588"/>
          <a:ext cx="2224088" cy="1263650"/>
        </p:xfrm>
        <a:graphic>
          <a:graphicData uri="http://schemas.openxmlformats.org/presentationml/2006/ole">
            <mc:AlternateContent xmlns:mc="http://schemas.openxmlformats.org/markup-compatibility/2006">
              <mc:Choice xmlns:v="urn:schemas-microsoft-com:vml" Requires="v">
                <p:oleObj spid="_x0000_s93583" name="Equation" r:id="rId11" imgW="1143000" imgH="647640" progId="Equation.DSMT4">
                  <p:embed/>
                </p:oleObj>
              </mc:Choice>
              <mc:Fallback>
                <p:oleObj name="Equation" r:id="rId11" imgW="1143000" imgH="647640" progId="Equation.DSMT4">
                  <p:embed/>
                  <p:pic>
                    <p:nvPicPr>
                      <p:cNvPr id="0" name="Object 10"/>
                      <p:cNvPicPr>
                        <a:picLocks noChangeAspect="1" noChangeArrowheads="1"/>
                      </p:cNvPicPr>
                      <p:nvPr/>
                    </p:nvPicPr>
                    <p:blipFill>
                      <a:blip r:embed="rId12"/>
                      <a:srcRect/>
                      <a:stretch>
                        <a:fillRect/>
                      </a:stretch>
                    </p:blipFill>
                    <p:spPr bwMode="auto">
                      <a:xfrm>
                        <a:off x="2289175" y="5335588"/>
                        <a:ext cx="2224088" cy="1263650"/>
                      </a:xfrm>
                      <a:prstGeom prst="rect">
                        <a:avLst/>
                      </a:prstGeom>
                      <a:noFill/>
                      <a:ln w="19050">
                        <a:solidFill>
                          <a:srgbClr val="FF0000"/>
                        </a:solidFill>
                        <a:miter lim="800000"/>
                        <a:headEnd/>
                        <a:tailEnd/>
                      </a:ln>
                    </p:spPr>
                  </p:pic>
                </p:oleObj>
              </mc:Fallback>
            </mc:AlternateContent>
          </a:graphicData>
        </a:graphic>
      </p:graphicFrame>
      <p:graphicFrame>
        <p:nvGraphicFramePr>
          <p:cNvPr id="15" name="Object 14"/>
          <p:cNvGraphicFramePr>
            <a:graphicFrameLocks noChangeAspect="1"/>
          </p:cNvGraphicFramePr>
          <p:nvPr>
            <p:extLst>
              <p:ext uri="{D42A27DB-BD31-4B8C-83A1-F6EECF244321}">
                <p14:modId xmlns:p14="http://schemas.microsoft.com/office/powerpoint/2010/main" val="4127479210"/>
              </p:ext>
            </p:extLst>
          </p:nvPr>
        </p:nvGraphicFramePr>
        <p:xfrm>
          <a:off x="5694363" y="5365750"/>
          <a:ext cx="2273300" cy="1263650"/>
        </p:xfrm>
        <a:graphic>
          <a:graphicData uri="http://schemas.openxmlformats.org/presentationml/2006/ole">
            <mc:AlternateContent xmlns:mc="http://schemas.openxmlformats.org/markup-compatibility/2006">
              <mc:Choice xmlns:v="urn:schemas-microsoft-com:vml" Requires="v">
                <p:oleObj spid="_x0000_s93584" name="Equation" r:id="rId13" imgW="1168200" imgH="647640" progId="Equation.DSMT4">
                  <p:embed/>
                </p:oleObj>
              </mc:Choice>
              <mc:Fallback>
                <p:oleObj name="Equation" r:id="rId13" imgW="1168200" imgH="647640" progId="Equation.DSMT4">
                  <p:embed/>
                  <p:pic>
                    <p:nvPicPr>
                      <p:cNvPr id="0" name="Object 3"/>
                      <p:cNvPicPr>
                        <a:picLocks noChangeAspect="1" noChangeArrowheads="1"/>
                      </p:cNvPicPr>
                      <p:nvPr/>
                    </p:nvPicPr>
                    <p:blipFill>
                      <a:blip r:embed="rId14"/>
                      <a:srcRect/>
                      <a:stretch>
                        <a:fillRect/>
                      </a:stretch>
                    </p:blipFill>
                    <p:spPr bwMode="auto">
                      <a:xfrm>
                        <a:off x="5694363" y="5365750"/>
                        <a:ext cx="2273300" cy="1263650"/>
                      </a:xfrm>
                      <a:prstGeom prst="rect">
                        <a:avLst/>
                      </a:prstGeom>
                      <a:noFill/>
                      <a:ln w="19050">
                        <a:solidFill>
                          <a:srgbClr val="FF0000"/>
                        </a:solidFill>
                        <a:miter lim="800000"/>
                        <a:headEnd/>
                        <a:tailEnd/>
                      </a:ln>
                    </p:spPr>
                  </p:pic>
                </p:oleObj>
              </mc:Fallback>
            </mc:AlternateContent>
          </a:graphicData>
        </a:graphic>
      </p:graphicFrame>
      <p:sp>
        <p:nvSpPr>
          <p:cNvPr id="16" name="Rectangle 15"/>
          <p:cNvSpPr/>
          <p:nvPr/>
        </p:nvSpPr>
        <p:spPr>
          <a:xfrm>
            <a:off x="228600" y="253425"/>
            <a:ext cx="7805342" cy="584775"/>
          </a:xfrm>
          <a:prstGeom prst="rect">
            <a:avLst/>
          </a:prstGeom>
        </p:spPr>
        <p:txBody>
          <a:bodyPr wrap="none">
            <a:spAutoFit/>
          </a:bodyPr>
          <a:lstStyle/>
          <a:p>
            <a:pPr marL="571500" lvl="0" indent="-571500" fontAlgn="base">
              <a:buFont typeface="+mj-lt"/>
              <a:buAutoNum type="romanUcPeriod" startAt="4"/>
            </a:pPr>
            <a:r>
              <a:rPr lang="en-US" sz="3200" b="1" cap="all" dirty="0" smtClean="0">
                <a:solidFill>
                  <a:srgbClr val="FF0000"/>
                </a:solidFill>
                <a:effectLst>
                  <a:glow>
                    <a:srgbClr val="000000"/>
                  </a:glow>
                  <a:outerShdw sx="0" sy="0">
                    <a:srgbClr val="000000"/>
                  </a:outerShdw>
                  <a:reflection stA="0" endPos="0" fadeDir="0" sx="0" sy="0"/>
                </a:effectLst>
              </a:rPr>
              <a:t>TÍNH TRỤC THEO CHỈ TIÊU ĐỘ BỀN</a:t>
            </a:r>
            <a:endParaRPr lang="en-US" sz="3200" b="1" cap="all" dirty="0">
              <a:solidFill>
                <a:srgbClr val="FF0000"/>
              </a:solidFill>
              <a:effectLst>
                <a:glow>
                  <a:srgbClr val="000000"/>
                </a:glow>
                <a:outerShdw sx="0" sy="0">
                  <a:srgbClr val="000000"/>
                </a:outerShdw>
                <a:reflection stA="0" endPos="0" fadeDir="0" sx="0" sy="0"/>
              </a:effectLst>
            </a:endParaRPr>
          </a:p>
        </p:txBody>
      </p:sp>
    </p:spTree>
    <p:extLst>
      <p:ext uri="{BB962C8B-B14F-4D97-AF65-F5344CB8AC3E}">
        <p14:creationId xmlns:p14="http://schemas.microsoft.com/office/powerpoint/2010/main" val="31967224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1000"/>
                                        <p:tgtEl>
                                          <p:spTgt spid="9"/>
                                        </p:tgtEl>
                                      </p:cBhvr>
                                    </p:animEffect>
                                    <p:anim calcmode="lin" valueType="num">
                                      <p:cBhvr>
                                        <p:cTn id="12" dur="1000" fill="hold"/>
                                        <p:tgtEl>
                                          <p:spTgt spid="9"/>
                                        </p:tgtEl>
                                        <p:attrNameLst>
                                          <p:attrName>ppt_x</p:attrName>
                                        </p:attrNameLst>
                                      </p:cBhvr>
                                      <p:tavLst>
                                        <p:tav tm="0">
                                          <p:val>
                                            <p:strVal val="#ppt_x"/>
                                          </p:val>
                                        </p:tav>
                                        <p:tav tm="100000">
                                          <p:val>
                                            <p:strVal val="#ppt_x"/>
                                          </p:val>
                                        </p:tav>
                                      </p:tavLst>
                                    </p:anim>
                                    <p:anim calcmode="lin" valueType="num">
                                      <p:cBhvr>
                                        <p:cTn id="1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nodeType="click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anim calcmode="lin" valueType="num">
                                      <p:cBhvr>
                                        <p:cTn id="19" dur="1000" fill="hold"/>
                                        <p:tgtEl>
                                          <p:spTgt spid="10"/>
                                        </p:tgtEl>
                                        <p:attrNameLst>
                                          <p:attrName>ppt_x</p:attrName>
                                        </p:attrNameLst>
                                      </p:cBhvr>
                                      <p:tavLst>
                                        <p:tav tm="0">
                                          <p:val>
                                            <p:strVal val="#ppt_x"/>
                                          </p:val>
                                        </p:tav>
                                        <p:tav tm="100000">
                                          <p:val>
                                            <p:strVal val="#ppt_x"/>
                                          </p:val>
                                        </p:tav>
                                      </p:tavLst>
                                    </p:anim>
                                    <p:anim calcmode="lin" valueType="num">
                                      <p:cBhvr>
                                        <p:cTn id="20" dur="1000" fill="hold"/>
                                        <p:tgtEl>
                                          <p:spTgt spid="10"/>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1000"/>
                                        <p:tgtEl>
                                          <p:spTgt spid="2"/>
                                        </p:tgtEl>
                                      </p:cBhvr>
                                    </p:animEffect>
                                    <p:anim calcmode="lin" valueType="num">
                                      <p:cBhvr>
                                        <p:cTn id="24" dur="1000" fill="hold"/>
                                        <p:tgtEl>
                                          <p:spTgt spid="2"/>
                                        </p:tgtEl>
                                        <p:attrNameLst>
                                          <p:attrName>ppt_x</p:attrName>
                                        </p:attrNameLst>
                                      </p:cBhvr>
                                      <p:tavLst>
                                        <p:tav tm="0">
                                          <p:val>
                                            <p:strVal val="#ppt_x"/>
                                          </p:val>
                                        </p:tav>
                                        <p:tav tm="100000">
                                          <p:val>
                                            <p:strVal val="#ppt_x"/>
                                          </p:val>
                                        </p:tav>
                                      </p:tavLst>
                                    </p:anim>
                                    <p:anim calcmode="lin" valueType="num">
                                      <p:cBhvr>
                                        <p:cTn id="25"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fade">
                                      <p:cBhvr>
                                        <p:cTn id="30" dur="1000"/>
                                        <p:tgtEl>
                                          <p:spTgt spid="11"/>
                                        </p:tgtEl>
                                      </p:cBhvr>
                                    </p:animEffect>
                                    <p:anim calcmode="lin" valueType="num">
                                      <p:cBhvr>
                                        <p:cTn id="31" dur="1000" fill="hold"/>
                                        <p:tgtEl>
                                          <p:spTgt spid="11"/>
                                        </p:tgtEl>
                                        <p:attrNameLst>
                                          <p:attrName>ppt_x</p:attrName>
                                        </p:attrNameLst>
                                      </p:cBhvr>
                                      <p:tavLst>
                                        <p:tav tm="0">
                                          <p:val>
                                            <p:strVal val="#ppt_x"/>
                                          </p:val>
                                        </p:tav>
                                        <p:tav tm="100000">
                                          <p:val>
                                            <p:strVal val="#ppt_x"/>
                                          </p:val>
                                        </p:tav>
                                      </p:tavLst>
                                    </p:anim>
                                    <p:anim calcmode="lin" valueType="num">
                                      <p:cBhvr>
                                        <p:cTn id="32"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fade">
                                      <p:cBhvr>
                                        <p:cTn id="37" dur="1000"/>
                                        <p:tgtEl>
                                          <p:spTgt spid="13"/>
                                        </p:tgtEl>
                                      </p:cBhvr>
                                    </p:animEffect>
                                    <p:anim calcmode="lin" valueType="num">
                                      <p:cBhvr>
                                        <p:cTn id="38" dur="1000" fill="hold"/>
                                        <p:tgtEl>
                                          <p:spTgt spid="13"/>
                                        </p:tgtEl>
                                        <p:attrNameLst>
                                          <p:attrName>ppt_x</p:attrName>
                                        </p:attrNameLst>
                                      </p:cBhvr>
                                      <p:tavLst>
                                        <p:tav tm="0">
                                          <p:val>
                                            <p:strVal val="#ppt_x"/>
                                          </p:val>
                                        </p:tav>
                                        <p:tav tm="100000">
                                          <p:val>
                                            <p:strVal val="#ppt_x"/>
                                          </p:val>
                                        </p:tav>
                                      </p:tavLst>
                                    </p:anim>
                                    <p:anim calcmode="lin" valueType="num">
                                      <p:cBhvr>
                                        <p:cTn id="39" dur="1000" fill="hold"/>
                                        <p:tgtEl>
                                          <p:spTgt spid="13"/>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3"/>
                                        </p:tgtEl>
                                        <p:attrNameLst>
                                          <p:attrName>style.visibility</p:attrName>
                                        </p:attrNameLst>
                                      </p:cBhvr>
                                      <p:to>
                                        <p:strVal val="visible"/>
                                      </p:to>
                                    </p:set>
                                    <p:animEffect transition="in" filter="fade">
                                      <p:cBhvr>
                                        <p:cTn id="42" dur="1000"/>
                                        <p:tgtEl>
                                          <p:spTgt spid="3"/>
                                        </p:tgtEl>
                                      </p:cBhvr>
                                    </p:animEffect>
                                    <p:anim calcmode="lin" valueType="num">
                                      <p:cBhvr>
                                        <p:cTn id="43" dur="1000" fill="hold"/>
                                        <p:tgtEl>
                                          <p:spTgt spid="3"/>
                                        </p:tgtEl>
                                        <p:attrNameLst>
                                          <p:attrName>ppt_x</p:attrName>
                                        </p:attrNameLst>
                                      </p:cBhvr>
                                      <p:tavLst>
                                        <p:tav tm="0">
                                          <p:val>
                                            <p:strVal val="#ppt_x"/>
                                          </p:val>
                                        </p:tav>
                                        <p:tav tm="100000">
                                          <p:val>
                                            <p:strVal val="#ppt_x"/>
                                          </p:val>
                                        </p:tav>
                                      </p:tavLst>
                                    </p:anim>
                                    <p:anim calcmode="lin" valueType="num">
                                      <p:cBhvr>
                                        <p:cTn id="4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14"/>
                                        </p:tgtEl>
                                        <p:attrNameLst>
                                          <p:attrName>style.visibility</p:attrName>
                                        </p:attrNameLst>
                                      </p:cBhvr>
                                      <p:to>
                                        <p:strVal val="visible"/>
                                      </p:to>
                                    </p:set>
                                    <p:animEffect transition="in" filter="fade">
                                      <p:cBhvr>
                                        <p:cTn id="49" dur="1000"/>
                                        <p:tgtEl>
                                          <p:spTgt spid="14"/>
                                        </p:tgtEl>
                                      </p:cBhvr>
                                    </p:animEffect>
                                    <p:anim calcmode="lin" valueType="num">
                                      <p:cBhvr>
                                        <p:cTn id="50" dur="1000" fill="hold"/>
                                        <p:tgtEl>
                                          <p:spTgt spid="14"/>
                                        </p:tgtEl>
                                        <p:attrNameLst>
                                          <p:attrName>ppt_x</p:attrName>
                                        </p:attrNameLst>
                                      </p:cBhvr>
                                      <p:tavLst>
                                        <p:tav tm="0">
                                          <p:val>
                                            <p:strVal val="#ppt_x"/>
                                          </p:val>
                                        </p:tav>
                                        <p:tav tm="100000">
                                          <p:val>
                                            <p:strVal val="#ppt_x"/>
                                          </p:val>
                                        </p:tav>
                                      </p:tavLst>
                                    </p:anim>
                                    <p:anim calcmode="lin" valueType="num">
                                      <p:cBhvr>
                                        <p:cTn id="51"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4"/>
                                        </p:tgtEl>
                                        <p:attrNameLst>
                                          <p:attrName>style.visibility</p:attrName>
                                        </p:attrNameLst>
                                      </p:cBhvr>
                                      <p:to>
                                        <p:strVal val="visible"/>
                                      </p:to>
                                    </p:set>
                                    <p:animEffect transition="in" filter="fade">
                                      <p:cBhvr>
                                        <p:cTn id="56" dur="1000"/>
                                        <p:tgtEl>
                                          <p:spTgt spid="4"/>
                                        </p:tgtEl>
                                      </p:cBhvr>
                                    </p:animEffect>
                                    <p:anim calcmode="lin" valueType="num">
                                      <p:cBhvr>
                                        <p:cTn id="57" dur="1000" fill="hold"/>
                                        <p:tgtEl>
                                          <p:spTgt spid="4"/>
                                        </p:tgtEl>
                                        <p:attrNameLst>
                                          <p:attrName>ppt_x</p:attrName>
                                        </p:attrNameLst>
                                      </p:cBhvr>
                                      <p:tavLst>
                                        <p:tav tm="0">
                                          <p:val>
                                            <p:strVal val="#ppt_x"/>
                                          </p:val>
                                        </p:tav>
                                        <p:tav tm="100000">
                                          <p:val>
                                            <p:strVal val="#ppt_x"/>
                                          </p:val>
                                        </p:tav>
                                      </p:tavLst>
                                    </p:anim>
                                    <p:anim calcmode="lin" valueType="num">
                                      <p:cBhvr>
                                        <p:cTn id="58"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15"/>
                                        </p:tgtEl>
                                        <p:attrNameLst>
                                          <p:attrName>style.visibility</p:attrName>
                                        </p:attrNameLst>
                                      </p:cBhvr>
                                      <p:to>
                                        <p:strVal val="visible"/>
                                      </p:to>
                                    </p:set>
                                    <p:animEffect transition="in" filter="fade">
                                      <p:cBhvr>
                                        <p:cTn id="63" dur="1000"/>
                                        <p:tgtEl>
                                          <p:spTgt spid="15"/>
                                        </p:tgtEl>
                                      </p:cBhvr>
                                    </p:animEffect>
                                    <p:anim calcmode="lin" valueType="num">
                                      <p:cBhvr>
                                        <p:cTn id="64" dur="1000" fill="hold"/>
                                        <p:tgtEl>
                                          <p:spTgt spid="15"/>
                                        </p:tgtEl>
                                        <p:attrNameLst>
                                          <p:attrName>ppt_x</p:attrName>
                                        </p:attrNameLst>
                                      </p:cBhvr>
                                      <p:tavLst>
                                        <p:tav tm="0">
                                          <p:val>
                                            <p:strVal val="#ppt_x"/>
                                          </p:val>
                                        </p:tav>
                                        <p:tav tm="100000">
                                          <p:val>
                                            <p:strVal val="#ppt_x"/>
                                          </p:val>
                                        </p:tav>
                                      </p:tavLst>
                                    </p:anim>
                                    <p:anim calcmode="lin" valueType="num">
                                      <p:cBhvr>
                                        <p:cTn id="65"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9" grpId="0"/>
      <p:bldP spid="11" grpId="0"/>
      <p:bldP spid="14"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457200" y="990600"/>
            <a:ext cx="8534400" cy="523220"/>
          </a:xfrm>
          <a:prstGeom prst="rect">
            <a:avLst/>
          </a:prstGeom>
          <a:noFill/>
        </p:spPr>
        <p:txBody>
          <a:bodyPr wrap="square" rtlCol="0">
            <a:spAutoFit/>
          </a:bodyPr>
          <a:lstStyle/>
          <a:p>
            <a:pPr marL="514350" lvl="0" indent="-514350">
              <a:buFont typeface="+mj-lt"/>
              <a:buAutoNum type="arabicPeriod" startAt="3"/>
            </a:pPr>
            <a:r>
              <a:rPr lang="en-US" sz="2800" b="1" dirty="0" err="1" smtClean="0">
                <a:solidFill>
                  <a:srgbClr val="0000FF"/>
                </a:solidFill>
                <a:effectLst>
                  <a:glow>
                    <a:srgbClr val="000000"/>
                  </a:glow>
                  <a:outerShdw sx="0" sy="0">
                    <a:srgbClr val="000000"/>
                  </a:outerShdw>
                  <a:reflection stA="0" endPos="0" fadeDir="0" sx="0" sy="0"/>
                </a:effectLst>
              </a:rPr>
              <a:t>Kiểm</a:t>
            </a:r>
            <a:r>
              <a:rPr lang="en-US" sz="2800" b="1" dirty="0" smtClean="0">
                <a:solidFill>
                  <a:srgbClr val="0000FF"/>
                </a:solidFill>
                <a:effectLst>
                  <a:glow>
                    <a:srgbClr val="000000"/>
                  </a:glow>
                  <a:outerShdw sx="0" sy="0">
                    <a:srgbClr val="000000"/>
                  </a:outerShdw>
                  <a:reflection stA="0" endPos="0" fadeDir="0" sx="0" sy="0"/>
                </a:effectLst>
              </a:rPr>
              <a:t> </a:t>
            </a:r>
            <a:r>
              <a:rPr lang="en-US" sz="2800" b="1" dirty="0" err="1" smtClean="0">
                <a:solidFill>
                  <a:srgbClr val="0000FF"/>
                </a:solidFill>
                <a:effectLst>
                  <a:glow>
                    <a:srgbClr val="000000"/>
                  </a:glow>
                  <a:outerShdw sx="0" sy="0">
                    <a:srgbClr val="000000"/>
                  </a:outerShdw>
                  <a:reflection stA="0" endPos="0" fadeDir="0" sx="0" sy="0"/>
                </a:effectLst>
              </a:rPr>
              <a:t>nghiệm</a:t>
            </a:r>
            <a:r>
              <a:rPr lang="en-US" sz="2800" b="1" dirty="0" smtClean="0">
                <a:solidFill>
                  <a:srgbClr val="0000FF"/>
                </a:solidFill>
                <a:effectLst>
                  <a:glow>
                    <a:srgbClr val="000000"/>
                  </a:glow>
                  <a:outerShdw sx="0" sy="0">
                    <a:srgbClr val="000000"/>
                  </a:outerShdw>
                  <a:reflection stA="0" endPos="0" fadeDir="0" sx="0" sy="0"/>
                </a:effectLst>
              </a:rPr>
              <a:t> </a:t>
            </a:r>
            <a:r>
              <a:rPr lang="en-US" sz="2800" b="1" dirty="0" err="1" smtClean="0">
                <a:solidFill>
                  <a:srgbClr val="0000FF"/>
                </a:solidFill>
                <a:effectLst>
                  <a:glow>
                    <a:srgbClr val="000000"/>
                  </a:glow>
                  <a:outerShdw sx="0" sy="0">
                    <a:srgbClr val="000000"/>
                  </a:outerShdw>
                  <a:reflection stA="0" endPos="0" fadeDir="0" sx="0" sy="0"/>
                </a:effectLst>
              </a:rPr>
              <a:t>trục</a:t>
            </a:r>
            <a:r>
              <a:rPr lang="en-US" sz="2800" b="1" dirty="0" smtClean="0">
                <a:solidFill>
                  <a:srgbClr val="0000FF"/>
                </a:solidFill>
                <a:effectLst>
                  <a:glow>
                    <a:srgbClr val="000000"/>
                  </a:glow>
                  <a:outerShdw sx="0" sy="0">
                    <a:srgbClr val="000000"/>
                  </a:outerShdw>
                  <a:reflection stA="0" endPos="0" fadeDir="0" sx="0" sy="0"/>
                </a:effectLst>
              </a:rPr>
              <a:t> </a:t>
            </a:r>
            <a:r>
              <a:rPr lang="en-US" sz="2800" b="1" dirty="0" err="1" smtClean="0">
                <a:solidFill>
                  <a:srgbClr val="0000FF"/>
                </a:solidFill>
                <a:effectLst>
                  <a:glow>
                    <a:srgbClr val="000000"/>
                  </a:glow>
                  <a:outerShdw sx="0" sy="0">
                    <a:srgbClr val="000000"/>
                  </a:outerShdw>
                  <a:reflection stA="0" endPos="0" fadeDir="0" sx="0" sy="0"/>
                </a:effectLst>
              </a:rPr>
              <a:t>theo</a:t>
            </a:r>
            <a:r>
              <a:rPr lang="en-US" sz="2800" b="1" dirty="0" smtClean="0">
                <a:solidFill>
                  <a:srgbClr val="0000FF"/>
                </a:solidFill>
                <a:effectLst>
                  <a:glow>
                    <a:srgbClr val="000000"/>
                  </a:glow>
                  <a:outerShdw sx="0" sy="0">
                    <a:srgbClr val="000000"/>
                  </a:outerShdw>
                  <a:reflection stA="0" endPos="0" fadeDir="0" sx="0" sy="0"/>
                </a:effectLst>
              </a:rPr>
              <a:t> </a:t>
            </a:r>
            <a:r>
              <a:rPr lang="en-US" sz="2800" b="1" dirty="0" err="1" smtClean="0">
                <a:solidFill>
                  <a:srgbClr val="0000FF"/>
                </a:solidFill>
                <a:effectLst>
                  <a:glow>
                    <a:srgbClr val="000000"/>
                  </a:glow>
                  <a:outerShdw sx="0" sy="0">
                    <a:srgbClr val="000000"/>
                  </a:outerShdw>
                  <a:reflection stA="0" endPos="0" fadeDir="0" sx="0" sy="0"/>
                </a:effectLst>
              </a:rPr>
              <a:t>hệ</a:t>
            </a:r>
            <a:r>
              <a:rPr lang="en-US" sz="2800" b="1" dirty="0" smtClean="0">
                <a:solidFill>
                  <a:srgbClr val="0000FF"/>
                </a:solidFill>
                <a:effectLst>
                  <a:glow>
                    <a:srgbClr val="000000"/>
                  </a:glow>
                  <a:outerShdw sx="0" sy="0">
                    <a:srgbClr val="000000"/>
                  </a:outerShdw>
                  <a:reflection stA="0" endPos="0" fadeDir="0" sx="0" sy="0"/>
                </a:effectLst>
              </a:rPr>
              <a:t> </a:t>
            </a:r>
            <a:r>
              <a:rPr lang="en-US" sz="2800" b="1" dirty="0" err="1" smtClean="0">
                <a:solidFill>
                  <a:srgbClr val="0000FF"/>
                </a:solidFill>
                <a:effectLst>
                  <a:glow>
                    <a:srgbClr val="000000"/>
                  </a:glow>
                  <a:outerShdw sx="0" sy="0">
                    <a:srgbClr val="000000"/>
                  </a:outerShdw>
                  <a:reflection stA="0" endPos="0" fadeDir="0" sx="0" sy="0"/>
                </a:effectLst>
              </a:rPr>
              <a:t>số</a:t>
            </a:r>
            <a:r>
              <a:rPr lang="en-US" sz="2800" b="1" dirty="0" smtClean="0">
                <a:solidFill>
                  <a:srgbClr val="0000FF"/>
                </a:solidFill>
                <a:effectLst>
                  <a:glow>
                    <a:srgbClr val="000000"/>
                  </a:glow>
                  <a:outerShdw sx="0" sy="0">
                    <a:srgbClr val="000000"/>
                  </a:outerShdw>
                  <a:reflection stA="0" endPos="0" fadeDir="0" sx="0" sy="0"/>
                </a:effectLst>
              </a:rPr>
              <a:t> an </a:t>
            </a:r>
            <a:r>
              <a:rPr lang="en-US" sz="2800" b="1" dirty="0" err="1" smtClean="0">
                <a:solidFill>
                  <a:srgbClr val="0000FF"/>
                </a:solidFill>
                <a:effectLst>
                  <a:glow>
                    <a:srgbClr val="000000"/>
                  </a:glow>
                  <a:outerShdw sx="0" sy="0">
                    <a:srgbClr val="000000"/>
                  </a:outerShdw>
                  <a:reflection stA="0" endPos="0" fadeDir="0" sx="0" sy="0"/>
                </a:effectLst>
              </a:rPr>
              <a:t>toàn</a:t>
            </a:r>
            <a:r>
              <a:rPr lang="en-US" sz="2800" b="1" dirty="0" smtClean="0">
                <a:solidFill>
                  <a:srgbClr val="0000FF"/>
                </a:solidFill>
                <a:effectLst>
                  <a:glow>
                    <a:srgbClr val="000000"/>
                  </a:glow>
                  <a:outerShdw sx="0" sy="0">
                    <a:srgbClr val="000000"/>
                  </a:outerShdw>
                  <a:reflection stA="0" endPos="0" fadeDir="0" sx="0" sy="0"/>
                </a:effectLst>
              </a:rPr>
              <a:t> </a:t>
            </a:r>
            <a:r>
              <a:rPr lang="en-US" sz="2800" b="1" dirty="0" err="1" smtClean="0">
                <a:solidFill>
                  <a:srgbClr val="0000FF"/>
                </a:solidFill>
                <a:effectLst>
                  <a:glow>
                    <a:srgbClr val="000000"/>
                  </a:glow>
                  <a:outerShdw sx="0" sy="0">
                    <a:srgbClr val="000000"/>
                  </a:outerShdw>
                  <a:reflection stA="0" endPos="0" fadeDir="0" sx="0" sy="0"/>
                </a:effectLst>
              </a:rPr>
              <a:t>về</a:t>
            </a:r>
            <a:r>
              <a:rPr lang="en-US" sz="2800" b="1" dirty="0" smtClean="0">
                <a:solidFill>
                  <a:srgbClr val="0000FF"/>
                </a:solidFill>
                <a:effectLst>
                  <a:glow>
                    <a:srgbClr val="000000"/>
                  </a:glow>
                  <a:outerShdw sx="0" sy="0">
                    <a:srgbClr val="000000"/>
                  </a:outerShdw>
                  <a:reflection stA="0" endPos="0" fadeDir="0" sx="0" sy="0"/>
                </a:effectLst>
              </a:rPr>
              <a:t>  </a:t>
            </a:r>
            <a:r>
              <a:rPr lang="en-US" sz="2800" b="1" dirty="0" err="1" smtClean="0">
                <a:solidFill>
                  <a:srgbClr val="0000FF"/>
                </a:solidFill>
                <a:effectLst>
                  <a:glow>
                    <a:srgbClr val="000000"/>
                  </a:glow>
                  <a:outerShdw sx="0" sy="0">
                    <a:srgbClr val="000000"/>
                  </a:outerShdw>
                  <a:reflection stA="0" endPos="0" fadeDir="0" sx="0" sy="0"/>
                </a:effectLst>
              </a:rPr>
              <a:t>mỏi</a:t>
            </a:r>
            <a:endParaRPr lang="en-US" sz="2800" b="1" dirty="0">
              <a:solidFill>
                <a:srgbClr val="0000FF"/>
              </a:solidFill>
              <a:effectLst>
                <a:glow>
                  <a:srgbClr val="000000"/>
                </a:glow>
                <a:outerShdw sx="0" sy="0">
                  <a:srgbClr val="000000"/>
                </a:outerShdw>
                <a:reflection stA="0" endPos="0" fadeDir="0" sx="0" sy="0"/>
              </a:effectLst>
            </a:endParaRPr>
          </a:p>
        </p:txBody>
      </p:sp>
      <p:sp>
        <p:nvSpPr>
          <p:cNvPr id="16" name="Rectangle 15"/>
          <p:cNvSpPr/>
          <p:nvPr/>
        </p:nvSpPr>
        <p:spPr>
          <a:xfrm>
            <a:off x="762000" y="1676400"/>
            <a:ext cx="2925801" cy="461665"/>
          </a:xfrm>
          <a:prstGeom prst="rect">
            <a:avLst/>
          </a:prstGeom>
        </p:spPr>
        <p:txBody>
          <a:bodyPr wrap="none">
            <a:spAutoFit/>
          </a:bodyPr>
          <a:lstStyle/>
          <a:p>
            <a:pPr marL="342900" indent="-342900">
              <a:buClr>
                <a:srgbClr val="FF0000"/>
              </a:buClr>
              <a:buFont typeface="Wingdings" pitchFamily="2" charset="2"/>
              <a:buChar char="Ø"/>
            </a:pPr>
            <a:r>
              <a:rPr lang="en-US" sz="2400" dirty="0" err="1"/>
              <a:t>Khi</a:t>
            </a:r>
            <a:r>
              <a:rPr lang="en-US" sz="2400" dirty="0"/>
              <a:t> </a:t>
            </a:r>
            <a:r>
              <a:rPr lang="en-US" sz="2400" dirty="0" err="1"/>
              <a:t>trục</a:t>
            </a:r>
            <a:r>
              <a:rPr lang="en-US" sz="2400" dirty="0"/>
              <a:t> </a:t>
            </a:r>
            <a:r>
              <a:rPr lang="en-US" sz="2400" dirty="0" err="1"/>
              <a:t>có</a:t>
            </a:r>
            <a:r>
              <a:rPr lang="en-US" sz="2400" dirty="0"/>
              <a:t> 1 then</a:t>
            </a:r>
          </a:p>
        </p:txBody>
      </p:sp>
      <p:graphicFrame>
        <p:nvGraphicFramePr>
          <p:cNvPr id="17" name="Object 16"/>
          <p:cNvGraphicFramePr>
            <a:graphicFrameLocks noChangeAspect="1"/>
          </p:cNvGraphicFramePr>
          <p:nvPr>
            <p:extLst>
              <p:ext uri="{D42A27DB-BD31-4B8C-83A1-F6EECF244321}">
                <p14:modId xmlns:p14="http://schemas.microsoft.com/office/powerpoint/2010/main" val="3981654838"/>
              </p:ext>
            </p:extLst>
          </p:nvPr>
        </p:nvGraphicFramePr>
        <p:xfrm>
          <a:off x="1296988" y="2600325"/>
          <a:ext cx="2744787" cy="815975"/>
        </p:xfrm>
        <a:graphic>
          <a:graphicData uri="http://schemas.openxmlformats.org/presentationml/2006/ole">
            <mc:AlternateContent xmlns:mc="http://schemas.openxmlformats.org/markup-compatibility/2006">
              <mc:Choice xmlns:v="urn:schemas-microsoft-com:vml" Requires="v">
                <p:oleObj spid="_x0000_s85917" name="Equation" r:id="rId3" imgW="1409400" imgH="419040" progId="Equation.DSMT4">
                  <p:embed/>
                </p:oleObj>
              </mc:Choice>
              <mc:Fallback>
                <p:oleObj name="Equation" r:id="rId3" imgW="1409400" imgH="419040" progId="Equation.DSMT4">
                  <p:embed/>
                  <p:pic>
                    <p:nvPicPr>
                      <p:cNvPr id="0" name=""/>
                      <p:cNvPicPr>
                        <a:picLocks noChangeAspect="1" noChangeArrowheads="1"/>
                      </p:cNvPicPr>
                      <p:nvPr/>
                    </p:nvPicPr>
                    <p:blipFill>
                      <a:blip r:embed="rId4"/>
                      <a:srcRect/>
                      <a:stretch>
                        <a:fillRect/>
                      </a:stretch>
                    </p:blipFill>
                    <p:spPr bwMode="auto">
                      <a:xfrm>
                        <a:off x="1296988" y="2600325"/>
                        <a:ext cx="2744787" cy="815975"/>
                      </a:xfrm>
                      <a:prstGeom prst="rect">
                        <a:avLst/>
                      </a:prstGeom>
                      <a:noFill/>
                      <a:ln w="19050">
                        <a:solidFill>
                          <a:srgbClr val="FF0000"/>
                        </a:solidFill>
                      </a:ln>
                    </p:spPr>
                  </p:pic>
                </p:oleObj>
              </mc:Fallback>
            </mc:AlternateContent>
          </a:graphicData>
        </a:graphic>
      </p:graphicFrame>
      <p:graphicFrame>
        <p:nvGraphicFramePr>
          <p:cNvPr id="6" name="Object 5"/>
          <p:cNvGraphicFramePr>
            <a:graphicFrameLocks noChangeAspect="1"/>
          </p:cNvGraphicFramePr>
          <p:nvPr>
            <p:extLst>
              <p:ext uri="{D42A27DB-BD31-4B8C-83A1-F6EECF244321}">
                <p14:modId xmlns:p14="http://schemas.microsoft.com/office/powerpoint/2010/main" val="2817532091"/>
              </p:ext>
            </p:extLst>
          </p:nvPr>
        </p:nvGraphicFramePr>
        <p:xfrm>
          <a:off x="5335588" y="2676525"/>
          <a:ext cx="2835275" cy="828675"/>
        </p:xfrm>
        <a:graphic>
          <a:graphicData uri="http://schemas.openxmlformats.org/presentationml/2006/ole">
            <mc:AlternateContent xmlns:mc="http://schemas.openxmlformats.org/markup-compatibility/2006">
              <mc:Choice xmlns:v="urn:schemas-microsoft-com:vml" Requires="v">
                <p:oleObj spid="_x0000_s85918" name="Equation" r:id="rId5" imgW="1434960" imgH="419040" progId="Equation.DSMT4">
                  <p:embed/>
                </p:oleObj>
              </mc:Choice>
              <mc:Fallback>
                <p:oleObj name="Equation" r:id="rId5" imgW="1434960" imgH="419040" progId="Equation.DSMT4">
                  <p:embed/>
                  <p:pic>
                    <p:nvPicPr>
                      <p:cNvPr id="0" name=""/>
                      <p:cNvPicPr/>
                      <p:nvPr/>
                    </p:nvPicPr>
                    <p:blipFill>
                      <a:blip r:embed="rId6"/>
                      <a:stretch>
                        <a:fillRect/>
                      </a:stretch>
                    </p:blipFill>
                    <p:spPr>
                      <a:xfrm>
                        <a:off x="5335588" y="2676525"/>
                        <a:ext cx="2835275" cy="828675"/>
                      </a:xfrm>
                      <a:prstGeom prst="rect">
                        <a:avLst/>
                      </a:prstGeom>
                      <a:ln w="19050">
                        <a:solidFill>
                          <a:srgbClr val="FF0000"/>
                        </a:solidFill>
                      </a:ln>
                    </p:spPr>
                  </p:pic>
                </p:oleObj>
              </mc:Fallback>
            </mc:AlternateContent>
          </a:graphicData>
        </a:graphic>
      </p:graphicFrame>
      <p:sp>
        <p:nvSpPr>
          <p:cNvPr id="18" name="Rectangle 17"/>
          <p:cNvSpPr/>
          <p:nvPr/>
        </p:nvSpPr>
        <p:spPr>
          <a:xfrm>
            <a:off x="762000" y="3896400"/>
            <a:ext cx="2925801" cy="461665"/>
          </a:xfrm>
          <a:prstGeom prst="rect">
            <a:avLst/>
          </a:prstGeom>
        </p:spPr>
        <p:txBody>
          <a:bodyPr wrap="none">
            <a:spAutoFit/>
          </a:bodyPr>
          <a:lstStyle/>
          <a:p>
            <a:pPr marL="342900" indent="-342900">
              <a:buClr>
                <a:srgbClr val="FF0000"/>
              </a:buClr>
              <a:buFont typeface="Wingdings" pitchFamily="2" charset="2"/>
              <a:buChar char="Ø"/>
            </a:pPr>
            <a:r>
              <a:rPr lang="en-US" sz="2400" dirty="0" err="1"/>
              <a:t>Khi</a:t>
            </a:r>
            <a:r>
              <a:rPr lang="en-US" sz="2400" dirty="0"/>
              <a:t> </a:t>
            </a:r>
            <a:r>
              <a:rPr lang="en-US" sz="2400" dirty="0" err="1"/>
              <a:t>trục</a:t>
            </a:r>
            <a:r>
              <a:rPr lang="en-US" sz="2400" dirty="0"/>
              <a:t> </a:t>
            </a:r>
            <a:r>
              <a:rPr lang="en-US" sz="2400" dirty="0" err="1"/>
              <a:t>có</a:t>
            </a:r>
            <a:r>
              <a:rPr lang="en-US" sz="2400" dirty="0"/>
              <a:t> </a:t>
            </a:r>
            <a:r>
              <a:rPr lang="en-US" sz="2400" dirty="0" smtClean="0"/>
              <a:t>2 </a:t>
            </a:r>
            <a:r>
              <a:rPr lang="en-US" sz="2400" dirty="0"/>
              <a:t>then</a:t>
            </a:r>
          </a:p>
        </p:txBody>
      </p:sp>
      <p:graphicFrame>
        <p:nvGraphicFramePr>
          <p:cNvPr id="19" name="Object 18"/>
          <p:cNvGraphicFramePr>
            <a:graphicFrameLocks noChangeAspect="1"/>
          </p:cNvGraphicFramePr>
          <p:nvPr>
            <p:extLst>
              <p:ext uri="{D42A27DB-BD31-4B8C-83A1-F6EECF244321}">
                <p14:modId xmlns:p14="http://schemas.microsoft.com/office/powerpoint/2010/main" val="346663656"/>
              </p:ext>
            </p:extLst>
          </p:nvPr>
        </p:nvGraphicFramePr>
        <p:xfrm>
          <a:off x="1296988" y="4657725"/>
          <a:ext cx="2744787" cy="815975"/>
        </p:xfrm>
        <a:graphic>
          <a:graphicData uri="http://schemas.openxmlformats.org/presentationml/2006/ole">
            <mc:AlternateContent xmlns:mc="http://schemas.openxmlformats.org/markup-compatibility/2006">
              <mc:Choice xmlns:v="urn:schemas-microsoft-com:vml" Requires="v">
                <p:oleObj spid="_x0000_s85919" name="Equation" r:id="rId7" imgW="1409400" imgH="419040" progId="Equation.DSMT4">
                  <p:embed/>
                </p:oleObj>
              </mc:Choice>
              <mc:Fallback>
                <p:oleObj name="Equation" r:id="rId7" imgW="1409400" imgH="419040" progId="Equation.DSMT4">
                  <p:embed/>
                  <p:pic>
                    <p:nvPicPr>
                      <p:cNvPr id="0" name=""/>
                      <p:cNvPicPr>
                        <a:picLocks noChangeAspect="1" noChangeArrowheads="1"/>
                      </p:cNvPicPr>
                      <p:nvPr/>
                    </p:nvPicPr>
                    <p:blipFill>
                      <a:blip r:embed="rId8"/>
                      <a:srcRect/>
                      <a:stretch>
                        <a:fillRect/>
                      </a:stretch>
                    </p:blipFill>
                    <p:spPr bwMode="auto">
                      <a:xfrm>
                        <a:off x="1296988" y="4657725"/>
                        <a:ext cx="2744787" cy="815975"/>
                      </a:xfrm>
                      <a:prstGeom prst="rect">
                        <a:avLst/>
                      </a:prstGeom>
                      <a:noFill/>
                      <a:ln w="19050">
                        <a:solidFill>
                          <a:srgbClr val="FF0000"/>
                        </a:solidFill>
                      </a:ln>
                    </p:spPr>
                  </p:pic>
                </p:oleObj>
              </mc:Fallback>
            </mc:AlternateContent>
          </a:graphicData>
        </a:graphic>
      </p:graphicFrame>
      <p:graphicFrame>
        <p:nvGraphicFramePr>
          <p:cNvPr id="20" name="Object 19"/>
          <p:cNvGraphicFramePr>
            <a:graphicFrameLocks noChangeAspect="1"/>
          </p:cNvGraphicFramePr>
          <p:nvPr>
            <p:extLst>
              <p:ext uri="{D42A27DB-BD31-4B8C-83A1-F6EECF244321}">
                <p14:modId xmlns:p14="http://schemas.microsoft.com/office/powerpoint/2010/main" val="1552958954"/>
              </p:ext>
            </p:extLst>
          </p:nvPr>
        </p:nvGraphicFramePr>
        <p:xfrm>
          <a:off x="5335588" y="4733925"/>
          <a:ext cx="2835275" cy="828675"/>
        </p:xfrm>
        <a:graphic>
          <a:graphicData uri="http://schemas.openxmlformats.org/presentationml/2006/ole">
            <mc:AlternateContent xmlns:mc="http://schemas.openxmlformats.org/markup-compatibility/2006">
              <mc:Choice xmlns:v="urn:schemas-microsoft-com:vml" Requires="v">
                <p:oleObj spid="_x0000_s85920" name="Equation" r:id="rId9" imgW="1434960" imgH="419040" progId="Equation.DSMT4">
                  <p:embed/>
                </p:oleObj>
              </mc:Choice>
              <mc:Fallback>
                <p:oleObj name="Equation" r:id="rId9" imgW="1434960" imgH="419040" progId="Equation.DSMT4">
                  <p:embed/>
                  <p:pic>
                    <p:nvPicPr>
                      <p:cNvPr id="0" name=""/>
                      <p:cNvPicPr/>
                      <p:nvPr/>
                    </p:nvPicPr>
                    <p:blipFill>
                      <a:blip r:embed="rId10"/>
                      <a:stretch>
                        <a:fillRect/>
                      </a:stretch>
                    </p:blipFill>
                    <p:spPr>
                      <a:xfrm>
                        <a:off x="5335588" y="4733925"/>
                        <a:ext cx="2835275" cy="828675"/>
                      </a:xfrm>
                      <a:prstGeom prst="rect">
                        <a:avLst/>
                      </a:prstGeom>
                      <a:ln w="19050">
                        <a:solidFill>
                          <a:srgbClr val="FF0000"/>
                        </a:solidFill>
                      </a:ln>
                    </p:spPr>
                  </p:pic>
                </p:oleObj>
              </mc:Fallback>
            </mc:AlternateContent>
          </a:graphicData>
        </a:graphic>
      </p:graphicFrame>
      <p:sp>
        <p:nvSpPr>
          <p:cNvPr id="21" name="Rectangle 20"/>
          <p:cNvSpPr/>
          <p:nvPr/>
        </p:nvSpPr>
        <p:spPr>
          <a:xfrm>
            <a:off x="228600" y="253425"/>
            <a:ext cx="7805342" cy="584775"/>
          </a:xfrm>
          <a:prstGeom prst="rect">
            <a:avLst/>
          </a:prstGeom>
        </p:spPr>
        <p:txBody>
          <a:bodyPr wrap="none">
            <a:spAutoFit/>
          </a:bodyPr>
          <a:lstStyle/>
          <a:p>
            <a:pPr marL="571500" lvl="0" indent="-571500" fontAlgn="base">
              <a:buFont typeface="+mj-lt"/>
              <a:buAutoNum type="romanUcPeriod" startAt="4"/>
            </a:pPr>
            <a:r>
              <a:rPr lang="en-US" sz="3200" b="1" cap="all" dirty="0" smtClean="0">
                <a:solidFill>
                  <a:srgbClr val="FF0000"/>
                </a:solidFill>
                <a:effectLst>
                  <a:glow>
                    <a:srgbClr val="000000"/>
                  </a:glow>
                  <a:outerShdw sx="0" sy="0">
                    <a:srgbClr val="000000"/>
                  </a:outerShdw>
                  <a:reflection stA="0" endPos="0" fadeDir="0" sx="0" sy="0"/>
                </a:effectLst>
              </a:rPr>
              <a:t>TÍNH TRỤC THEO CHỈ TIÊU ĐỘ BỀN</a:t>
            </a:r>
            <a:endParaRPr lang="en-US" sz="3200" b="1" cap="all" dirty="0">
              <a:solidFill>
                <a:srgbClr val="FF0000"/>
              </a:solidFill>
              <a:effectLst>
                <a:glow>
                  <a:srgbClr val="000000"/>
                </a:glow>
                <a:outerShdw sx="0" sy="0">
                  <a:srgbClr val="000000"/>
                </a:outerShdw>
                <a:reflection stA="0" endPos="0" fadeDir="0" sx="0" sy="0"/>
              </a:effectLst>
            </a:endParaRPr>
          </a:p>
        </p:txBody>
      </p:sp>
    </p:spTree>
    <p:extLst>
      <p:ext uri="{BB962C8B-B14F-4D97-AF65-F5344CB8AC3E}">
        <p14:creationId xmlns:p14="http://schemas.microsoft.com/office/powerpoint/2010/main" val="28060007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fade">
                                      <p:cBhvr>
                                        <p:cTn id="11" dur="1000"/>
                                        <p:tgtEl>
                                          <p:spTgt spid="16"/>
                                        </p:tgtEl>
                                      </p:cBhvr>
                                    </p:animEffect>
                                    <p:anim calcmode="lin" valueType="num">
                                      <p:cBhvr>
                                        <p:cTn id="12" dur="1000" fill="hold"/>
                                        <p:tgtEl>
                                          <p:spTgt spid="16"/>
                                        </p:tgtEl>
                                        <p:attrNameLst>
                                          <p:attrName>ppt_x</p:attrName>
                                        </p:attrNameLst>
                                      </p:cBhvr>
                                      <p:tavLst>
                                        <p:tav tm="0">
                                          <p:val>
                                            <p:strVal val="#ppt_x"/>
                                          </p:val>
                                        </p:tav>
                                        <p:tav tm="100000">
                                          <p:val>
                                            <p:strVal val="#ppt_x"/>
                                          </p:val>
                                        </p:tav>
                                      </p:tavLst>
                                    </p:anim>
                                    <p:anim calcmode="lin" valueType="num">
                                      <p:cBhvr>
                                        <p:cTn id="13"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nodeType="clickEffect">
                                  <p:stCondLst>
                                    <p:cond delay="0"/>
                                  </p:stCondLst>
                                  <p:childTnLst>
                                    <p:set>
                                      <p:cBhvr>
                                        <p:cTn id="17" dur="1" fill="hold">
                                          <p:stCondLst>
                                            <p:cond delay="0"/>
                                          </p:stCondLst>
                                        </p:cTn>
                                        <p:tgtEl>
                                          <p:spTgt spid="17"/>
                                        </p:tgtEl>
                                        <p:attrNameLst>
                                          <p:attrName>style.visibility</p:attrName>
                                        </p:attrNameLst>
                                      </p:cBhvr>
                                      <p:to>
                                        <p:strVal val="visible"/>
                                      </p:to>
                                    </p:set>
                                    <p:animEffect transition="in" filter="fade">
                                      <p:cBhvr>
                                        <p:cTn id="18" dur="1000"/>
                                        <p:tgtEl>
                                          <p:spTgt spid="17"/>
                                        </p:tgtEl>
                                      </p:cBhvr>
                                    </p:animEffect>
                                    <p:anim calcmode="lin" valueType="num">
                                      <p:cBhvr>
                                        <p:cTn id="19" dur="1000" fill="hold"/>
                                        <p:tgtEl>
                                          <p:spTgt spid="17"/>
                                        </p:tgtEl>
                                        <p:attrNameLst>
                                          <p:attrName>ppt_x</p:attrName>
                                        </p:attrNameLst>
                                      </p:cBhvr>
                                      <p:tavLst>
                                        <p:tav tm="0">
                                          <p:val>
                                            <p:strVal val="#ppt_x"/>
                                          </p:val>
                                        </p:tav>
                                        <p:tav tm="100000">
                                          <p:val>
                                            <p:strVal val="#ppt_x"/>
                                          </p:val>
                                        </p:tav>
                                      </p:tavLst>
                                    </p:anim>
                                    <p:anim calcmode="lin" valueType="num">
                                      <p:cBhvr>
                                        <p:cTn id="20" dur="1000" fill="hold"/>
                                        <p:tgtEl>
                                          <p:spTgt spid="17"/>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1000"/>
                                        <p:tgtEl>
                                          <p:spTgt spid="6"/>
                                        </p:tgtEl>
                                      </p:cBhvr>
                                    </p:animEffect>
                                    <p:anim calcmode="lin" valueType="num">
                                      <p:cBhvr>
                                        <p:cTn id="24" dur="1000" fill="hold"/>
                                        <p:tgtEl>
                                          <p:spTgt spid="6"/>
                                        </p:tgtEl>
                                        <p:attrNameLst>
                                          <p:attrName>ppt_x</p:attrName>
                                        </p:attrNameLst>
                                      </p:cBhvr>
                                      <p:tavLst>
                                        <p:tav tm="0">
                                          <p:val>
                                            <p:strVal val="#ppt_x"/>
                                          </p:val>
                                        </p:tav>
                                        <p:tav tm="100000">
                                          <p:val>
                                            <p:strVal val="#ppt_x"/>
                                          </p:val>
                                        </p:tav>
                                      </p:tavLst>
                                    </p:anim>
                                    <p:anim calcmode="lin" valueType="num">
                                      <p:cBhvr>
                                        <p:cTn id="25"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barn(inVertical)">
                                      <p:cBhvr>
                                        <p:cTn id="30" dur="500"/>
                                        <p:tgtEl>
                                          <p:spTgt spid="18"/>
                                        </p:tgtEl>
                                      </p:cBhvr>
                                    </p:animEffect>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fade">
                                      <p:cBhvr>
                                        <p:cTn id="35" dur="1000"/>
                                        <p:tgtEl>
                                          <p:spTgt spid="19"/>
                                        </p:tgtEl>
                                      </p:cBhvr>
                                    </p:animEffect>
                                    <p:anim calcmode="lin" valueType="num">
                                      <p:cBhvr>
                                        <p:cTn id="36" dur="1000" fill="hold"/>
                                        <p:tgtEl>
                                          <p:spTgt spid="19"/>
                                        </p:tgtEl>
                                        <p:attrNameLst>
                                          <p:attrName>ppt_x</p:attrName>
                                        </p:attrNameLst>
                                      </p:cBhvr>
                                      <p:tavLst>
                                        <p:tav tm="0">
                                          <p:val>
                                            <p:strVal val="#ppt_x"/>
                                          </p:val>
                                        </p:tav>
                                        <p:tav tm="100000">
                                          <p:val>
                                            <p:strVal val="#ppt_x"/>
                                          </p:val>
                                        </p:tav>
                                      </p:tavLst>
                                    </p:anim>
                                    <p:anim calcmode="lin" valueType="num">
                                      <p:cBhvr>
                                        <p:cTn id="37" dur="1000" fill="hold"/>
                                        <p:tgtEl>
                                          <p:spTgt spid="19"/>
                                        </p:tgtEl>
                                        <p:attrNameLst>
                                          <p:attrName>ppt_y</p:attrName>
                                        </p:attrNameLst>
                                      </p:cBhvr>
                                      <p:tavLst>
                                        <p:tav tm="0">
                                          <p:val>
                                            <p:strVal val="#ppt_y+.1"/>
                                          </p:val>
                                        </p:tav>
                                        <p:tav tm="100000">
                                          <p:val>
                                            <p:strVal val="#ppt_y"/>
                                          </p:val>
                                        </p:tav>
                                      </p:tavLst>
                                    </p:anim>
                                  </p:childTnLst>
                                </p:cTn>
                              </p:par>
                              <p:par>
                                <p:cTn id="38" presetID="42" presetClass="entr" presetSubtype="0" fill="hold" nodeType="withEffect">
                                  <p:stCondLst>
                                    <p:cond delay="0"/>
                                  </p:stCondLst>
                                  <p:childTnLst>
                                    <p:set>
                                      <p:cBhvr>
                                        <p:cTn id="39" dur="1" fill="hold">
                                          <p:stCondLst>
                                            <p:cond delay="0"/>
                                          </p:stCondLst>
                                        </p:cTn>
                                        <p:tgtEl>
                                          <p:spTgt spid="20"/>
                                        </p:tgtEl>
                                        <p:attrNameLst>
                                          <p:attrName>style.visibility</p:attrName>
                                        </p:attrNameLst>
                                      </p:cBhvr>
                                      <p:to>
                                        <p:strVal val="visible"/>
                                      </p:to>
                                    </p:set>
                                    <p:animEffect transition="in" filter="fade">
                                      <p:cBhvr>
                                        <p:cTn id="40" dur="1000"/>
                                        <p:tgtEl>
                                          <p:spTgt spid="20"/>
                                        </p:tgtEl>
                                      </p:cBhvr>
                                    </p:animEffect>
                                    <p:anim calcmode="lin" valueType="num">
                                      <p:cBhvr>
                                        <p:cTn id="41" dur="1000" fill="hold"/>
                                        <p:tgtEl>
                                          <p:spTgt spid="20"/>
                                        </p:tgtEl>
                                        <p:attrNameLst>
                                          <p:attrName>ppt_x</p:attrName>
                                        </p:attrNameLst>
                                      </p:cBhvr>
                                      <p:tavLst>
                                        <p:tav tm="0">
                                          <p:val>
                                            <p:strVal val="#ppt_x"/>
                                          </p:val>
                                        </p:tav>
                                        <p:tav tm="100000">
                                          <p:val>
                                            <p:strVal val="#ppt_x"/>
                                          </p:val>
                                        </p:tav>
                                      </p:tavLst>
                                    </p:anim>
                                    <p:anim calcmode="lin" valueType="num">
                                      <p:cBhvr>
                                        <p:cTn id="42"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6" grpId="0"/>
      <p:bldP spid="18"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457200" y="990600"/>
            <a:ext cx="8534400" cy="523220"/>
          </a:xfrm>
          <a:prstGeom prst="rect">
            <a:avLst/>
          </a:prstGeom>
          <a:noFill/>
        </p:spPr>
        <p:txBody>
          <a:bodyPr wrap="square" rtlCol="0">
            <a:spAutoFit/>
          </a:bodyPr>
          <a:lstStyle/>
          <a:p>
            <a:pPr marL="514350" lvl="0" indent="-514350">
              <a:buFont typeface="+mj-lt"/>
              <a:buAutoNum type="arabicPeriod" startAt="4"/>
            </a:pPr>
            <a:r>
              <a:rPr lang="en-US" sz="2800" b="1" dirty="0" err="1" smtClean="0">
                <a:solidFill>
                  <a:srgbClr val="0000FF"/>
                </a:solidFill>
                <a:effectLst>
                  <a:glow>
                    <a:srgbClr val="000000"/>
                  </a:glow>
                  <a:outerShdw sx="0" sy="0">
                    <a:srgbClr val="000000"/>
                  </a:outerShdw>
                  <a:reflection stA="0" endPos="0" fadeDir="0" sx="0" sy="0"/>
                </a:effectLst>
              </a:rPr>
              <a:t>Kiểm</a:t>
            </a:r>
            <a:r>
              <a:rPr lang="en-US" sz="2800" b="1" dirty="0" smtClean="0">
                <a:solidFill>
                  <a:srgbClr val="0000FF"/>
                </a:solidFill>
                <a:effectLst>
                  <a:glow>
                    <a:srgbClr val="000000"/>
                  </a:glow>
                  <a:outerShdw sx="0" sy="0">
                    <a:srgbClr val="000000"/>
                  </a:outerShdw>
                  <a:reflection stA="0" endPos="0" fadeDir="0" sx="0" sy="0"/>
                </a:effectLst>
              </a:rPr>
              <a:t> </a:t>
            </a:r>
            <a:r>
              <a:rPr lang="en-US" sz="2800" b="1" dirty="0" err="1" smtClean="0">
                <a:solidFill>
                  <a:srgbClr val="0000FF"/>
                </a:solidFill>
                <a:effectLst>
                  <a:glow>
                    <a:srgbClr val="000000"/>
                  </a:glow>
                  <a:outerShdw sx="0" sy="0">
                    <a:srgbClr val="000000"/>
                  </a:outerShdw>
                  <a:reflection stA="0" endPos="0" fadeDir="0" sx="0" sy="0"/>
                </a:effectLst>
              </a:rPr>
              <a:t>nghiệm</a:t>
            </a:r>
            <a:r>
              <a:rPr lang="en-US" sz="2800" b="1" dirty="0" smtClean="0">
                <a:solidFill>
                  <a:srgbClr val="0000FF"/>
                </a:solidFill>
                <a:effectLst>
                  <a:glow>
                    <a:srgbClr val="000000"/>
                  </a:glow>
                  <a:outerShdw sx="0" sy="0">
                    <a:srgbClr val="000000"/>
                  </a:outerShdw>
                  <a:reflection stA="0" endPos="0" fadeDir="0" sx="0" sy="0"/>
                </a:effectLst>
              </a:rPr>
              <a:t> </a:t>
            </a:r>
            <a:r>
              <a:rPr lang="en-US" sz="2800" b="1" dirty="0" err="1" smtClean="0">
                <a:solidFill>
                  <a:srgbClr val="0000FF"/>
                </a:solidFill>
                <a:effectLst>
                  <a:glow>
                    <a:srgbClr val="000000"/>
                  </a:glow>
                  <a:outerShdw sx="0" sy="0">
                    <a:srgbClr val="000000"/>
                  </a:outerShdw>
                  <a:reflection stA="0" endPos="0" fadeDir="0" sx="0" sy="0"/>
                </a:effectLst>
              </a:rPr>
              <a:t>trục</a:t>
            </a:r>
            <a:r>
              <a:rPr lang="en-US" sz="2800" b="1" dirty="0" smtClean="0">
                <a:solidFill>
                  <a:srgbClr val="0000FF"/>
                </a:solidFill>
                <a:effectLst>
                  <a:glow>
                    <a:srgbClr val="000000"/>
                  </a:glow>
                  <a:outerShdw sx="0" sy="0">
                    <a:srgbClr val="000000"/>
                  </a:outerShdw>
                  <a:reflection stA="0" endPos="0" fadeDir="0" sx="0" sy="0"/>
                </a:effectLst>
              </a:rPr>
              <a:t> </a:t>
            </a:r>
            <a:r>
              <a:rPr lang="en-US" sz="2800" b="1" dirty="0" err="1" smtClean="0">
                <a:solidFill>
                  <a:srgbClr val="0000FF"/>
                </a:solidFill>
                <a:effectLst>
                  <a:glow>
                    <a:srgbClr val="000000"/>
                  </a:glow>
                  <a:outerShdw sx="0" sy="0">
                    <a:srgbClr val="000000"/>
                  </a:outerShdw>
                  <a:reflection stA="0" endPos="0" fadeDir="0" sx="0" sy="0"/>
                </a:effectLst>
              </a:rPr>
              <a:t>theo</a:t>
            </a:r>
            <a:r>
              <a:rPr lang="en-US" sz="2800" b="1" dirty="0" smtClean="0">
                <a:solidFill>
                  <a:srgbClr val="0000FF"/>
                </a:solidFill>
                <a:effectLst>
                  <a:glow>
                    <a:srgbClr val="000000"/>
                  </a:glow>
                  <a:outerShdw sx="0" sy="0">
                    <a:srgbClr val="000000"/>
                  </a:outerShdw>
                  <a:reflection stA="0" endPos="0" fadeDir="0" sx="0" sy="0"/>
                </a:effectLst>
              </a:rPr>
              <a:t> </a:t>
            </a:r>
            <a:r>
              <a:rPr lang="en-US" sz="2800" b="1" dirty="0" err="1" smtClean="0">
                <a:solidFill>
                  <a:srgbClr val="0000FF"/>
                </a:solidFill>
                <a:effectLst>
                  <a:glow>
                    <a:srgbClr val="000000"/>
                  </a:glow>
                  <a:outerShdw sx="0" sy="0">
                    <a:srgbClr val="000000"/>
                  </a:outerShdw>
                  <a:reflection stA="0" endPos="0" fadeDir="0" sx="0" sy="0"/>
                </a:effectLst>
              </a:rPr>
              <a:t>độ</a:t>
            </a:r>
            <a:r>
              <a:rPr lang="en-US" sz="2800" b="1" dirty="0" smtClean="0">
                <a:solidFill>
                  <a:srgbClr val="0000FF"/>
                </a:solidFill>
                <a:effectLst>
                  <a:glow>
                    <a:srgbClr val="000000"/>
                  </a:glow>
                  <a:outerShdw sx="0" sy="0">
                    <a:srgbClr val="000000"/>
                  </a:outerShdw>
                  <a:reflection stA="0" endPos="0" fadeDir="0" sx="0" sy="0"/>
                </a:effectLst>
              </a:rPr>
              <a:t>  </a:t>
            </a:r>
            <a:r>
              <a:rPr lang="en-US" sz="2800" b="1" dirty="0" err="1" smtClean="0">
                <a:solidFill>
                  <a:srgbClr val="0000FF"/>
                </a:solidFill>
                <a:effectLst>
                  <a:glow>
                    <a:srgbClr val="000000"/>
                  </a:glow>
                  <a:outerShdw sx="0" sy="0">
                    <a:srgbClr val="000000"/>
                  </a:outerShdw>
                  <a:reflection stA="0" endPos="0" fadeDir="0" sx="0" sy="0"/>
                </a:effectLst>
              </a:rPr>
              <a:t>bền</a:t>
            </a:r>
            <a:r>
              <a:rPr lang="en-US" sz="2800" b="1" dirty="0" smtClean="0">
                <a:solidFill>
                  <a:srgbClr val="0000FF"/>
                </a:solidFill>
                <a:effectLst>
                  <a:glow>
                    <a:srgbClr val="000000"/>
                  </a:glow>
                  <a:outerShdw sx="0" sy="0">
                    <a:srgbClr val="000000"/>
                  </a:outerShdw>
                  <a:reflection stA="0" endPos="0" fadeDir="0" sx="0" sy="0"/>
                </a:effectLst>
              </a:rPr>
              <a:t> </a:t>
            </a:r>
            <a:r>
              <a:rPr lang="en-US" sz="2800" b="1" dirty="0" err="1" smtClean="0">
                <a:solidFill>
                  <a:srgbClr val="0000FF"/>
                </a:solidFill>
                <a:effectLst>
                  <a:glow>
                    <a:srgbClr val="000000"/>
                  </a:glow>
                  <a:outerShdw sx="0" sy="0">
                    <a:srgbClr val="000000"/>
                  </a:outerShdw>
                  <a:reflection stA="0" endPos="0" fadeDir="0" sx="0" sy="0"/>
                </a:effectLst>
              </a:rPr>
              <a:t>tĩnh</a:t>
            </a:r>
            <a:endParaRPr lang="en-US" sz="2800" b="1" dirty="0">
              <a:solidFill>
                <a:srgbClr val="0000FF"/>
              </a:solidFill>
              <a:effectLst>
                <a:glow>
                  <a:srgbClr val="000000"/>
                </a:glow>
                <a:outerShdw sx="0" sy="0">
                  <a:srgbClr val="000000"/>
                </a:outerShdw>
                <a:reflection stA="0" endPos="0" fadeDir="0" sx="0" sy="0"/>
              </a:effectLst>
            </a:endParaRPr>
          </a:p>
        </p:txBody>
      </p:sp>
      <p:sp>
        <p:nvSpPr>
          <p:cNvPr id="2"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4" name="Rectangle 4"/>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7" name="Object 6"/>
          <p:cNvGraphicFramePr>
            <a:graphicFrameLocks noChangeAspect="1"/>
          </p:cNvGraphicFramePr>
          <p:nvPr>
            <p:extLst>
              <p:ext uri="{D42A27DB-BD31-4B8C-83A1-F6EECF244321}">
                <p14:modId xmlns:p14="http://schemas.microsoft.com/office/powerpoint/2010/main" val="2665932752"/>
              </p:ext>
            </p:extLst>
          </p:nvPr>
        </p:nvGraphicFramePr>
        <p:xfrm>
          <a:off x="3205163" y="2579688"/>
          <a:ext cx="2733675" cy="563562"/>
        </p:xfrm>
        <a:graphic>
          <a:graphicData uri="http://schemas.openxmlformats.org/presentationml/2006/ole">
            <mc:AlternateContent xmlns:mc="http://schemas.openxmlformats.org/markup-compatibility/2006">
              <mc:Choice xmlns:v="urn:schemas-microsoft-com:vml" Requires="v">
                <p:oleObj spid="_x0000_s84679" name="Equation" r:id="rId4" imgW="1498320" imgH="304560" progId="Equation.DSMT4">
                  <p:embed/>
                </p:oleObj>
              </mc:Choice>
              <mc:Fallback>
                <p:oleObj name="Equation" r:id="rId4" imgW="1498320" imgH="304560" progId="Equation.DSMT4">
                  <p:embed/>
                  <p:pic>
                    <p:nvPicPr>
                      <p:cNvPr id="0" name="Object 3"/>
                      <p:cNvPicPr>
                        <a:picLocks noChangeAspect="1" noChangeArrowheads="1"/>
                      </p:cNvPicPr>
                      <p:nvPr/>
                    </p:nvPicPr>
                    <p:blipFill>
                      <a:blip r:embed="rId5"/>
                      <a:srcRect/>
                      <a:stretch>
                        <a:fillRect/>
                      </a:stretch>
                    </p:blipFill>
                    <p:spPr bwMode="auto">
                      <a:xfrm>
                        <a:off x="3205163" y="2579688"/>
                        <a:ext cx="2733675" cy="563562"/>
                      </a:xfrm>
                      <a:prstGeom prst="rect">
                        <a:avLst/>
                      </a:prstGeom>
                      <a:noFill/>
                      <a:ln w="19050">
                        <a:solidFill>
                          <a:srgbClr val="FF0000"/>
                        </a:solidFill>
                      </a:ln>
                    </p:spPr>
                  </p:pic>
                </p:oleObj>
              </mc:Fallback>
            </mc:AlternateContent>
          </a:graphicData>
        </a:graphic>
      </p:graphicFrame>
      <p:sp>
        <p:nvSpPr>
          <p:cNvPr id="8" name="Rectangle 6"/>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0" name="Rectangle 9"/>
          <p:cNvSpPr/>
          <p:nvPr/>
        </p:nvSpPr>
        <p:spPr>
          <a:xfrm>
            <a:off x="762000" y="1531203"/>
            <a:ext cx="8382000" cy="830997"/>
          </a:xfrm>
          <a:prstGeom prst="rect">
            <a:avLst/>
          </a:prstGeom>
        </p:spPr>
        <p:txBody>
          <a:bodyPr wrap="square">
            <a:spAutoFit/>
          </a:bodyPr>
          <a:lstStyle/>
          <a:p>
            <a:pPr marL="342900" indent="-342900" algn="just">
              <a:buClr>
                <a:srgbClr val="FF0000"/>
              </a:buClr>
              <a:buFont typeface="Wingdings" pitchFamily="2" charset="2"/>
              <a:buChar char="Ø"/>
            </a:pPr>
            <a:r>
              <a:rPr lang="en-US" sz="2400" dirty="0" err="1"/>
              <a:t>Đề</a:t>
            </a:r>
            <a:r>
              <a:rPr lang="en-US" sz="2400" dirty="0"/>
              <a:t> </a:t>
            </a:r>
            <a:r>
              <a:rPr lang="en-US" sz="2400" dirty="0" err="1"/>
              <a:t>phòng</a:t>
            </a:r>
            <a:r>
              <a:rPr lang="en-US" sz="2400" dirty="0"/>
              <a:t> </a:t>
            </a:r>
            <a:r>
              <a:rPr lang="en-US" sz="2400" dirty="0" err="1"/>
              <a:t>trục</a:t>
            </a:r>
            <a:r>
              <a:rPr lang="en-US" sz="2400" dirty="0"/>
              <a:t> </a:t>
            </a:r>
            <a:r>
              <a:rPr lang="en-US" sz="2400" dirty="0" err="1"/>
              <a:t>bị</a:t>
            </a:r>
            <a:r>
              <a:rPr lang="en-US" sz="2400" dirty="0"/>
              <a:t> </a:t>
            </a:r>
            <a:r>
              <a:rPr lang="en-US" sz="2400" dirty="0" err="1"/>
              <a:t>biến</a:t>
            </a:r>
            <a:r>
              <a:rPr lang="en-US" sz="2400" dirty="0"/>
              <a:t> </a:t>
            </a:r>
            <a:r>
              <a:rPr lang="en-US" sz="2400" dirty="0" err="1"/>
              <a:t>dạng</a:t>
            </a:r>
            <a:r>
              <a:rPr lang="en-US" sz="2400" dirty="0"/>
              <a:t> </a:t>
            </a:r>
            <a:r>
              <a:rPr lang="en-US" sz="2400" dirty="0" err="1"/>
              <a:t>dẻo</a:t>
            </a:r>
            <a:r>
              <a:rPr lang="en-US" sz="2400" dirty="0"/>
              <a:t> </a:t>
            </a:r>
            <a:r>
              <a:rPr lang="en-US" sz="2400" dirty="0" err="1"/>
              <a:t>quá</a:t>
            </a:r>
            <a:r>
              <a:rPr lang="en-US" sz="2400" dirty="0"/>
              <a:t> </a:t>
            </a:r>
            <a:r>
              <a:rPr lang="en-US" sz="2400" dirty="0" err="1"/>
              <a:t>lớn</a:t>
            </a:r>
            <a:r>
              <a:rPr lang="en-US" sz="2400" dirty="0"/>
              <a:t> </a:t>
            </a:r>
            <a:r>
              <a:rPr lang="en-US" sz="2400" dirty="0" err="1"/>
              <a:t>hoặc</a:t>
            </a:r>
            <a:r>
              <a:rPr lang="en-US" sz="2400" dirty="0"/>
              <a:t> </a:t>
            </a:r>
            <a:r>
              <a:rPr lang="en-US" sz="2400" dirty="0" err="1"/>
              <a:t>gãy</a:t>
            </a:r>
            <a:r>
              <a:rPr lang="en-US" sz="2400" dirty="0"/>
              <a:t> </a:t>
            </a:r>
            <a:r>
              <a:rPr lang="en-US" sz="2400" dirty="0" err="1"/>
              <a:t>khi</a:t>
            </a:r>
            <a:r>
              <a:rPr lang="en-US" sz="2400" dirty="0"/>
              <a:t> </a:t>
            </a:r>
            <a:r>
              <a:rPr lang="en-US" sz="2400" dirty="0" err="1"/>
              <a:t>quá</a:t>
            </a:r>
            <a:r>
              <a:rPr lang="en-US" sz="2400" dirty="0"/>
              <a:t> </a:t>
            </a:r>
            <a:r>
              <a:rPr lang="en-US" sz="2400" dirty="0" err="1"/>
              <a:t>tải</a:t>
            </a:r>
            <a:r>
              <a:rPr lang="en-US" sz="2400" dirty="0"/>
              <a:t> </a:t>
            </a:r>
            <a:r>
              <a:rPr lang="en-US" sz="2400" dirty="0" err="1"/>
              <a:t>đột</a:t>
            </a:r>
            <a:r>
              <a:rPr lang="en-US" sz="2400" dirty="0"/>
              <a:t> </a:t>
            </a:r>
            <a:r>
              <a:rPr lang="en-US" sz="2400" dirty="0" err="1"/>
              <a:t>ngột</a:t>
            </a:r>
            <a:r>
              <a:rPr lang="en-US" sz="2400" dirty="0"/>
              <a:t>.</a:t>
            </a:r>
          </a:p>
        </p:txBody>
      </p:sp>
      <p:sp>
        <p:nvSpPr>
          <p:cNvPr id="11" name="Rectangle 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3" name="Object 12"/>
          <p:cNvGraphicFramePr>
            <a:graphicFrameLocks noChangeAspect="1"/>
          </p:cNvGraphicFramePr>
          <p:nvPr>
            <p:extLst>
              <p:ext uri="{D42A27DB-BD31-4B8C-83A1-F6EECF244321}">
                <p14:modId xmlns:p14="http://schemas.microsoft.com/office/powerpoint/2010/main" val="839622476"/>
              </p:ext>
            </p:extLst>
          </p:nvPr>
        </p:nvGraphicFramePr>
        <p:xfrm>
          <a:off x="2113800" y="3657600"/>
          <a:ext cx="1715743" cy="720000"/>
        </p:xfrm>
        <a:graphic>
          <a:graphicData uri="http://schemas.openxmlformats.org/presentationml/2006/ole">
            <mc:AlternateContent xmlns:mc="http://schemas.openxmlformats.org/markup-compatibility/2006">
              <mc:Choice xmlns:v="urn:schemas-microsoft-com:vml" Requires="v">
                <p:oleObj spid="_x0000_s84680" name="Equation" r:id="rId6" imgW="1066680" imgH="444240" progId="Equation.DSMT4">
                  <p:embed/>
                </p:oleObj>
              </mc:Choice>
              <mc:Fallback>
                <p:oleObj name="Equation" r:id="rId6" imgW="1066680" imgH="444240" progId="Equation.DSMT4">
                  <p:embed/>
                  <p:pic>
                    <p:nvPicPr>
                      <p:cNvPr id="0" name="Object 7"/>
                      <p:cNvPicPr>
                        <a:picLocks noChangeAspect="1" noChangeArrowheads="1"/>
                      </p:cNvPicPr>
                      <p:nvPr/>
                    </p:nvPicPr>
                    <p:blipFill>
                      <a:blip r:embed="rId7"/>
                      <a:srcRect/>
                      <a:stretch>
                        <a:fillRect/>
                      </a:stretch>
                    </p:blipFill>
                    <p:spPr bwMode="auto">
                      <a:xfrm>
                        <a:off x="2113800" y="3657600"/>
                        <a:ext cx="1715743" cy="720000"/>
                      </a:xfrm>
                      <a:prstGeom prst="rect">
                        <a:avLst/>
                      </a:prstGeom>
                      <a:noFill/>
                      <a:ln w="19050">
                        <a:solidFill>
                          <a:srgbClr val="FF0000"/>
                        </a:solidFill>
                      </a:ln>
                    </p:spPr>
                  </p:pic>
                </p:oleObj>
              </mc:Fallback>
            </mc:AlternateContent>
          </a:graphicData>
        </a:graphic>
      </p:graphicFrame>
      <p:sp>
        <p:nvSpPr>
          <p:cNvPr id="14" name="Rectangle 10"/>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5" name="Object 14"/>
          <p:cNvGraphicFramePr>
            <a:graphicFrameLocks noChangeAspect="1"/>
          </p:cNvGraphicFramePr>
          <p:nvPr>
            <p:extLst>
              <p:ext uri="{D42A27DB-BD31-4B8C-83A1-F6EECF244321}">
                <p14:modId xmlns:p14="http://schemas.microsoft.com/office/powerpoint/2010/main" val="3866157812"/>
              </p:ext>
            </p:extLst>
          </p:nvPr>
        </p:nvGraphicFramePr>
        <p:xfrm>
          <a:off x="4933200" y="3699600"/>
          <a:ext cx="1620000" cy="720000"/>
        </p:xfrm>
        <a:graphic>
          <a:graphicData uri="http://schemas.openxmlformats.org/presentationml/2006/ole">
            <mc:AlternateContent xmlns:mc="http://schemas.openxmlformats.org/markup-compatibility/2006">
              <mc:Choice xmlns:v="urn:schemas-microsoft-com:vml" Requires="v">
                <p:oleObj spid="_x0000_s84681" name="Equation" r:id="rId8" imgW="1028700" imgH="457200" progId="Equation.DSMT4">
                  <p:embed/>
                </p:oleObj>
              </mc:Choice>
              <mc:Fallback>
                <p:oleObj name="Equation" r:id="rId8" imgW="1028700" imgH="457200" progId="Equation.DSMT4">
                  <p:embed/>
                  <p:pic>
                    <p:nvPicPr>
                      <p:cNvPr id="0" name="Object 9"/>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933200" y="3699600"/>
                        <a:ext cx="1620000" cy="720000"/>
                      </a:xfrm>
                      <a:prstGeom prst="rect">
                        <a:avLst/>
                      </a:prstGeom>
                      <a:noFill/>
                      <a:ln w="19050">
                        <a:solidFill>
                          <a:srgbClr val="FF0000"/>
                        </a:solidFill>
                      </a:ln>
                    </p:spPr>
                  </p:pic>
                </p:oleObj>
              </mc:Fallback>
            </mc:AlternateContent>
          </a:graphicData>
        </a:graphic>
      </p:graphicFrame>
      <p:sp>
        <p:nvSpPr>
          <p:cNvPr id="22" name="Rectangle 21"/>
          <p:cNvSpPr/>
          <p:nvPr/>
        </p:nvSpPr>
        <p:spPr>
          <a:xfrm>
            <a:off x="228600" y="253425"/>
            <a:ext cx="7805342" cy="584775"/>
          </a:xfrm>
          <a:prstGeom prst="rect">
            <a:avLst/>
          </a:prstGeom>
        </p:spPr>
        <p:txBody>
          <a:bodyPr wrap="none">
            <a:spAutoFit/>
          </a:bodyPr>
          <a:lstStyle/>
          <a:p>
            <a:pPr marL="571500" lvl="0" indent="-571500" fontAlgn="base">
              <a:buFont typeface="+mj-lt"/>
              <a:buAutoNum type="romanUcPeriod" startAt="4"/>
            </a:pPr>
            <a:r>
              <a:rPr lang="en-US" sz="3200" b="1" cap="all" dirty="0" smtClean="0">
                <a:solidFill>
                  <a:srgbClr val="FF0000"/>
                </a:solidFill>
                <a:effectLst>
                  <a:glow>
                    <a:srgbClr val="000000"/>
                  </a:glow>
                  <a:outerShdw sx="0" sy="0">
                    <a:srgbClr val="000000"/>
                  </a:outerShdw>
                  <a:reflection stA="0" endPos="0" fadeDir="0" sx="0" sy="0"/>
                </a:effectLst>
              </a:rPr>
              <a:t>TÍNH TRỤC THEO CHỈ TIÊU ĐỘ BỀN</a:t>
            </a:r>
            <a:endParaRPr lang="en-US" sz="3200" b="1" cap="all" dirty="0">
              <a:solidFill>
                <a:srgbClr val="FF0000"/>
              </a:solidFill>
              <a:effectLst>
                <a:glow>
                  <a:srgbClr val="000000"/>
                </a:glow>
                <a:outerShdw sx="0" sy="0">
                  <a:srgbClr val="000000"/>
                </a:outerShdw>
                <a:reflection stA="0" endPos="0" fadeDir="0" sx="0" sy="0"/>
              </a:effectLst>
            </a:endParaRPr>
          </a:p>
        </p:txBody>
      </p:sp>
      <p:sp>
        <p:nvSpPr>
          <p:cNvPr id="3" name="TextBox 2"/>
          <p:cNvSpPr txBox="1"/>
          <p:nvPr/>
        </p:nvSpPr>
        <p:spPr>
          <a:xfrm>
            <a:off x="457200" y="4927280"/>
            <a:ext cx="8686800" cy="1554272"/>
          </a:xfrm>
          <a:prstGeom prst="rect">
            <a:avLst/>
          </a:prstGeom>
          <a:noFill/>
        </p:spPr>
        <p:txBody>
          <a:bodyPr wrap="square" rtlCol="0">
            <a:spAutoFit/>
          </a:bodyPr>
          <a:lstStyle/>
          <a:p>
            <a:pPr>
              <a:spcBef>
                <a:spcPts val="600"/>
              </a:spcBef>
            </a:pPr>
            <a:r>
              <a:rPr lang="en-US" sz="2000" i="1" smtClean="0">
                <a:solidFill>
                  <a:srgbClr val="FF0000"/>
                </a:solidFill>
              </a:rPr>
              <a:t>[</a:t>
            </a:r>
            <a:r>
              <a:rPr lang="en-US" sz="2000" i="1" smtClean="0">
                <a:solidFill>
                  <a:srgbClr val="FF0000"/>
                </a:solidFill>
                <a:sym typeface="Symbol" panose="05050102010706020507" pitchFamily="18" charset="2"/>
              </a:rPr>
              <a:t></a:t>
            </a:r>
            <a:r>
              <a:rPr lang="en-US" sz="2000" i="1" baseline="-25000" smtClean="0">
                <a:solidFill>
                  <a:srgbClr val="FF0000"/>
                </a:solidFill>
                <a:sym typeface="Symbol" panose="05050102010706020507" pitchFamily="18" charset="2"/>
              </a:rPr>
              <a:t>qt</a:t>
            </a:r>
            <a:r>
              <a:rPr lang="en-US" sz="2000" i="1" smtClean="0">
                <a:solidFill>
                  <a:srgbClr val="FF0000"/>
                </a:solidFill>
                <a:sym typeface="Symbol" panose="05050102010706020507" pitchFamily="18" charset="2"/>
              </a:rPr>
              <a:t>]=0,8</a:t>
            </a:r>
            <a:r>
              <a:rPr lang="en-US" sz="2000" i="1" baseline="-25000" smtClean="0">
                <a:solidFill>
                  <a:srgbClr val="FF0000"/>
                </a:solidFill>
                <a:sym typeface="Symbol" panose="05050102010706020507" pitchFamily="18" charset="2"/>
              </a:rPr>
              <a:t>ch </a:t>
            </a:r>
            <a:r>
              <a:rPr lang="en-US" sz="2000" smtClean="0">
                <a:sym typeface="Symbol" panose="05050102010706020507" pitchFamily="18" charset="2"/>
              </a:rPr>
              <a:t>- ứng suất cho phép khi quá tải, </a:t>
            </a:r>
            <a:r>
              <a:rPr lang="en-US" sz="2000">
                <a:sym typeface="Symbol" panose="05050102010706020507" pitchFamily="18" charset="2"/>
              </a:rPr>
              <a:t></a:t>
            </a:r>
            <a:r>
              <a:rPr lang="en-US" sz="2000" baseline="-25000" smtClean="0">
                <a:sym typeface="Symbol" panose="05050102010706020507" pitchFamily="18" charset="2"/>
              </a:rPr>
              <a:t>ch</a:t>
            </a:r>
            <a:r>
              <a:rPr lang="en-US" sz="2000" smtClean="0">
                <a:sym typeface="Symbol" panose="05050102010706020507" pitchFamily="18" charset="2"/>
              </a:rPr>
              <a:t> giới hạn chảy của vật liệu.</a:t>
            </a:r>
          </a:p>
          <a:p>
            <a:pPr>
              <a:spcBef>
                <a:spcPts val="600"/>
              </a:spcBef>
            </a:pPr>
            <a:r>
              <a:rPr lang="en-US" sz="2000" i="1" smtClean="0">
                <a:sym typeface="Symbol" panose="05050102010706020507" pitchFamily="18" charset="2"/>
              </a:rPr>
              <a:t>,  </a:t>
            </a:r>
            <a:r>
              <a:rPr lang="en-US" sz="2000" smtClean="0">
                <a:sym typeface="Symbol" panose="05050102010706020507" pitchFamily="18" charset="2"/>
              </a:rPr>
              <a:t>- ứng suất uốn và ứng suất xoắn.</a:t>
            </a:r>
          </a:p>
          <a:p>
            <a:pPr>
              <a:spcBef>
                <a:spcPts val="600"/>
              </a:spcBef>
            </a:pPr>
            <a:r>
              <a:rPr lang="en-US" sz="2000" i="1" smtClean="0">
                <a:sym typeface="Symbol" panose="05050102010706020507" pitchFamily="18" charset="2"/>
              </a:rPr>
              <a:t>M</a:t>
            </a:r>
            <a:r>
              <a:rPr lang="en-US" sz="2000" i="1" baseline="-25000" smtClean="0">
                <a:sym typeface="Symbol" panose="05050102010706020507" pitchFamily="18" charset="2"/>
              </a:rPr>
              <a:t>qt</a:t>
            </a:r>
            <a:r>
              <a:rPr lang="en-US" sz="2000" i="1" smtClean="0">
                <a:sym typeface="Symbol" panose="05050102010706020507" pitchFamily="18" charset="2"/>
              </a:rPr>
              <a:t>, T</a:t>
            </a:r>
            <a:r>
              <a:rPr lang="en-US" sz="2000" i="1" baseline="-25000" smtClean="0">
                <a:sym typeface="Symbol" panose="05050102010706020507" pitchFamily="18" charset="2"/>
              </a:rPr>
              <a:t>qt </a:t>
            </a:r>
            <a:r>
              <a:rPr lang="en-US" sz="2000" smtClean="0">
                <a:sym typeface="Symbol" panose="05050102010706020507" pitchFamily="18" charset="2"/>
              </a:rPr>
              <a:t>- moment uốn và moment xoắn tại tiết diện nguy hiểm khi quá tải.</a:t>
            </a:r>
          </a:p>
          <a:p>
            <a:pPr>
              <a:spcBef>
                <a:spcPts val="600"/>
              </a:spcBef>
            </a:pPr>
            <a:r>
              <a:rPr lang="en-US" sz="2000" i="1" smtClean="0">
                <a:sym typeface="Symbol" panose="05050102010706020507" pitchFamily="18" charset="2"/>
              </a:rPr>
              <a:t>W, W</a:t>
            </a:r>
            <a:r>
              <a:rPr lang="en-US" sz="2000" i="1" baseline="-25000" smtClean="0">
                <a:sym typeface="Symbol" panose="05050102010706020507" pitchFamily="18" charset="2"/>
              </a:rPr>
              <a:t>0 </a:t>
            </a:r>
            <a:r>
              <a:rPr lang="en-US" sz="2000" smtClean="0">
                <a:sym typeface="Symbol" panose="05050102010706020507" pitchFamily="18" charset="2"/>
              </a:rPr>
              <a:t>- moment chống uốn và moment chống xoắn tại tiết diện nguy hiểm.</a:t>
            </a:r>
            <a:endParaRPr lang="en-US" sz="2000"/>
          </a:p>
        </p:txBody>
      </p:sp>
    </p:spTree>
    <p:extLst>
      <p:ext uri="{BB962C8B-B14F-4D97-AF65-F5344CB8AC3E}">
        <p14:creationId xmlns:p14="http://schemas.microsoft.com/office/powerpoint/2010/main" val="517197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1000"/>
                                        <p:tgtEl>
                                          <p:spTgt spid="10"/>
                                        </p:tgtEl>
                                      </p:cBhvr>
                                    </p:animEffect>
                                    <p:anim calcmode="lin" valueType="num">
                                      <p:cBhvr>
                                        <p:cTn id="12" dur="1000" fill="hold"/>
                                        <p:tgtEl>
                                          <p:spTgt spid="10"/>
                                        </p:tgtEl>
                                        <p:attrNameLst>
                                          <p:attrName>ppt_x</p:attrName>
                                        </p:attrNameLst>
                                      </p:cBhvr>
                                      <p:tavLst>
                                        <p:tav tm="0">
                                          <p:val>
                                            <p:strVal val="#ppt_x"/>
                                          </p:val>
                                        </p:tav>
                                        <p:tav tm="100000">
                                          <p:val>
                                            <p:strVal val="#ppt_x"/>
                                          </p:val>
                                        </p:tav>
                                      </p:tavLst>
                                    </p:anim>
                                    <p:anim calcmode="lin" valueType="num">
                                      <p:cBhvr>
                                        <p:cTn id="1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1000"/>
                                        <p:tgtEl>
                                          <p:spTgt spid="7"/>
                                        </p:tgtEl>
                                      </p:cBhvr>
                                    </p:animEffect>
                                    <p:anim calcmode="lin" valueType="num">
                                      <p:cBhvr>
                                        <p:cTn id="19" dur="1000" fill="hold"/>
                                        <p:tgtEl>
                                          <p:spTgt spid="7"/>
                                        </p:tgtEl>
                                        <p:attrNameLst>
                                          <p:attrName>ppt_x</p:attrName>
                                        </p:attrNameLst>
                                      </p:cBhvr>
                                      <p:tavLst>
                                        <p:tav tm="0">
                                          <p:val>
                                            <p:strVal val="#ppt_x"/>
                                          </p:val>
                                        </p:tav>
                                        <p:tav tm="100000">
                                          <p:val>
                                            <p:strVal val="#ppt_x"/>
                                          </p:val>
                                        </p:tav>
                                      </p:tavLst>
                                    </p:anim>
                                    <p:anim calcmode="lin" valueType="num">
                                      <p:cBhvr>
                                        <p:cTn id="20" dur="1000" fill="hold"/>
                                        <p:tgtEl>
                                          <p:spTgt spid="7"/>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1000"/>
                                        <p:tgtEl>
                                          <p:spTgt spid="13"/>
                                        </p:tgtEl>
                                      </p:cBhvr>
                                    </p:animEffect>
                                    <p:anim calcmode="lin" valueType="num">
                                      <p:cBhvr>
                                        <p:cTn id="24" dur="1000" fill="hold"/>
                                        <p:tgtEl>
                                          <p:spTgt spid="13"/>
                                        </p:tgtEl>
                                        <p:attrNameLst>
                                          <p:attrName>ppt_x</p:attrName>
                                        </p:attrNameLst>
                                      </p:cBhvr>
                                      <p:tavLst>
                                        <p:tav tm="0">
                                          <p:val>
                                            <p:strVal val="#ppt_x"/>
                                          </p:val>
                                        </p:tav>
                                        <p:tav tm="100000">
                                          <p:val>
                                            <p:strVal val="#ppt_x"/>
                                          </p:val>
                                        </p:tav>
                                      </p:tavLst>
                                    </p:anim>
                                    <p:anim calcmode="lin" valueType="num">
                                      <p:cBhvr>
                                        <p:cTn id="25" dur="1000" fill="hold"/>
                                        <p:tgtEl>
                                          <p:spTgt spid="13"/>
                                        </p:tgtEl>
                                        <p:attrNameLst>
                                          <p:attrName>ppt_y</p:attrName>
                                        </p:attrNameLst>
                                      </p:cBhvr>
                                      <p:tavLst>
                                        <p:tav tm="0">
                                          <p:val>
                                            <p:strVal val="#ppt_y+.1"/>
                                          </p:val>
                                        </p:tav>
                                        <p:tav tm="100000">
                                          <p:val>
                                            <p:strVal val="#ppt_y"/>
                                          </p:val>
                                        </p:tav>
                                      </p:tavLst>
                                    </p:anim>
                                  </p:childTnLst>
                                </p:cTn>
                              </p:par>
                              <p:par>
                                <p:cTn id="26" presetID="42" presetClass="entr" presetSubtype="0" fill="hold" nodeType="with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1000"/>
                                        <p:tgtEl>
                                          <p:spTgt spid="15"/>
                                        </p:tgtEl>
                                      </p:cBhvr>
                                    </p:animEffect>
                                    <p:anim calcmode="lin" valueType="num">
                                      <p:cBhvr>
                                        <p:cTn id="29" dur="1000" fill="hold"/>
                                        <p:tgtEl>
                                          <p:spTgt spid="15"/>
                                        </p:tgtEl>
                                        <p:attrNameLst>
                                          <p:attrName>ppt_x</p:attrName>
                                        </p:attrNameLst>
                                      </p:cBhvr>
                                      <p:tavLst>
                                        <p:tav tm="0">
                                          <p:val>
                                            <p:strVal val="#ppt_x"/>
                                          </p:val>
                                        </p:tav>
                                        <p:tav tm="100000">
                                          <p:val>
                                            <p:strVal val="#ppt_x"/>
                                          </p:val>
                                        </p:tav>
                                      </p:tavLst>
                                    </p:anim>
                                    <p:anim calcmode="lin" valueType="num">
                                      <p:cBhvr>
                                        <p:cTn id="30"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grpId="0" nodeType="clickEffect">
                                  <p:stCondLst>
                                    <p:cond delay="0"/>
                                  </p:stCondLst>
                                  <p:childTnLst>
                                    <p:set>
                                      <p:cBhvr>
                                        <p:cTn id="34" dur="1" fill="hold">
                                          <p:stCondLst>
                                            <p:cond delay="0"/>
                                          </p:stCondLst>
                                        </p:cTn>
                                        <p:tgtEl>
                                          <p:spTgt spid="3"/>
                                        </p:tgtEl>
                                        <p:attrNameLst>
                                          <p:attrName>style.visibility</p:attrName>
                                        </p:attrNameLst>
                                      </p:cBhvr>
                                      <p:to>
                                        <p:strVal val="visible"/>
                                      </p:to>
                                    </p:set>
                                    <p:animEffect transition="in" filter="barn(inVertical)">
                                      <p:cBhvr>
                                        <p:cTn id="35"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0" grpId="0"/>
      <p:bldP spid="3"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457200" y="1076980"/>
            <a:ext cx="6336704" cy="523220"/>
          </a:xfrm>
          <a:prstGeom prst="rect">
            <a:avLst/>
          </a:prstGeom>
          <a:noFill/>
        </p:spPr>
        <p:txBody>
          <a:bodyPr wrap="square" rtlCol="0">
            <a:spAutoFit/>
          </a:bodyPr>
          <a:lstStyle/>
          <a:p>
            <a:pPr marL="514350" lvl="0" indent="-514350">
              <a:buFont typeface="+mj-lt"/>
              <a:buAutoNum type="arabicPeriod" startAt="5"/>
            </a:pPr>
            <a:r>
              <a:rPr lang="en-US" sz="2800" b="1" dirty="0" err="1" smtClean="0">
                <a:solidFill>
                  <a:srgbClr val="0000FF"/>
                </a:solidFill>
                <a:effectLst>
                  <a:glow>
                    <a:srgbClr val="000000"/>
                  </a:glow>
                  <a:outerShdw sx="0" sy="0">
                    <a:srgbClr val="000000"/>
                  </a:outerShdw>
                  <a:reflection stA="0" endPos="0" fadeDir="0" sx="0" sy="0"/>
                </a:effectLst>
              </a:rPr>
              <a:t>Ví</a:t>
            </a:r>
            <a:r>
              <a:rPr lang="en-US" sz="2800" b="1" dirty="0" smtClean="0">
                <a:solidFill>
                  <a:srgbClr val="0000FF"/>
                </a:solidFill>
                <a:effectLst>
                  <a:glow>
                    <a:srgbClr val="000000"/>
                  </a:glow>
                  <a:outerShdw sx="0" sy="0">
                    <a:srgbClr val="000000"/>
                  </a:outerShdw>
                  <a:reflection stA="0" endPos="0" fadeDir="0" sx="0" sy="0"/>
                </a:effectLst>
              </a:rPr>
              <a:t> </a:t>
            </a:r>
            <a:r>
              <a:rPr lang="en-US" sz="2800" b="1" dirty="0" err="1" smtClean="0">
                <a:solidFill>
                  <a:srgbClr val="0000FF"/>
                </a:solidFill>
                <a:effectLst>
                  <a:glow>
                    <a:srgbClr val="000000"/>
                  </a:glow>
                  <a:outerShdw sx="0" sy="0">
                    <a:srgbClr val="000000"/>
                  </a:outerShdw>
                  <a:reflection stA="0" endPos="0" fadeDir="0" sx="0" sy="0"/>
                </a:effectLst>
              </a:rPr>
              <a:t>dụ</a:t>
            </a:r>
            <a:endParaRPr lang="en-US" sz="2800" b="1" dirty="0">
              <a:solidFill>
                <a:srgbClr val="0000FF"/>
              </a:solidFill>
              <a:effectLst>
                <a:glow>
                  <a:srgbClr val="000000"/>
                </a:glow>
                <a:outerShdw sx="0" sy="0">
                  <a:srgbClr val="000000"/>
                </a:outerShdw>
                <a:reflection stA="0" endPos="0" fadeDir="0" sx="0" sy="0"/>
              </a:effectLst>
            </a:endParaRPr>
          </a:p>
        </p:txBody>
      </p:sp>
      <p:sp>
        <p:nvSpPr>
          <p:cNvPr id="20" name="Rectangle 19"/>
          <p:cNvSpPr/>
          <p:nvPr/>
        </p:nvSpPr>
        <p:spPr>
          <a:xfrm>
            <a:off x="228600" y="253425"/>
            <a:ext cx="7805342" cy="584775"/>
          </a:xfrm>
          <a:prstGeom prst="rect">
            <a:avLst/>
          </a:prstGeom>
        </p:spPr>
        <p:txBody>
          <a:bodyPr wrap="none">
            <a:spAutoFit/>
          </a:bodyPr>
          <a:lstStyle/>
          <a:p>
            <a:pPr marL="571500" lvl="0" indent="-571500" fontAlgn="base">
              <a:buFont typeface="+mj-lt"/>
              <a:buAutoNum type="romanUcPeriod" startAt="4"/>
            </a:pPr>
            <a:r>
              <a:rPr lang="en-US" sz="3200" b="1" cap="all" dirty="0" smtClean="0">
                <a:solidFill>
                  <a:srgbClr val="FF0000"/>
                </a:solidFill>
                <a:effectLst>
                  <a:glow>
                    <a:srgbClr val="000000"/>
                  </a:glow>
                  <a:outerShdw sx="0" sy="0">
                    <a:srgbClr val="000000"/>
                  </a:outerShdw>
                  <a:reflection stA="0" endPos="0" fadeDir="0" sx="0" sy="0"/>
                </a:effectLst>
              </a:rPr>
              <a:t>TÍNH TRỤC THEO CHỈ TIÊU ĐỘ BỀN</a:t>
            </a:r>
            <a:endParaRPr lang="en-US" sz="3200" b="1" cap="all" dirty="0">
              <a:solidFill>
                <a:srgbClr val="FF0000"/>
              </a:solidFill>
              <a:effectLst>
                <a:glow>
                  <a:srgbClr val="000000"/>
                </a:glow>
                <a:outerShdw sx="0" sy="0">
                  <a:srgbClr val="000000"/>
                </a:outerShdw>
                <a:reflection stA="0" endPos="0" fadeDir="0" sx="0" sy="0"/>
              </a:effectLst>
            </a:endParaRPr>
          </a:p>
        </p:txBody>
      </p:sp>
      <p:graphicFrame>
        <p:nvGraphicFramePr>
          <p:cNvPr id="4" name="Object 3"/>
          <p:cNvGraphicFramePr>
            <a:graphicFrameLocks noChangeAspect="1"/>
          </p:cNvGraphicFramePr>
          <p:nvPr>
            <p:extLst>
              <p:ext uri="{D42A27DB-BD31-4B8C-83A1-F6EECF244321}">
                <p14:modId xmlns:p14="http://schemas.microsoft.com/office/powerpoint/2010/main" val="3235077981"/>
              </p:ext>
            </p:extLst>
          </p:nvPr>
        </p:nvGraphicFramePr>
        <p:xfrm>
          <a:off x="2590800" y="949290"/>
          <a:ext cx="5818584" cy="3169362"/>
        </p:xfrm>
        <a:graphic>
          <a:graphicData uri="http://schemas.openxmlformats.org/presentationml/2006/ole">
            <mc:AlternateContent xmlns:mc="http://schemas.openxmlformats.org/markup-compatibility/2006">
              <mc:Choice xmlns:v="urn:schemas-microsoft-com:vml" Requires="v">
                <p:oleObj spid="_x0000_s91296" name="Visio" r:id="rId4" imgW="3521114" imgH="1917160" progId="Visio.Drawing.11">
                  <p:embed/>
                </p:oleObj>
              </mc:Choice>
              <mc:Fallback>
                <p:oleObj name="Visio" r:id="rId4" imgW="3521114" imgH="1917160" progId="Visio.Drawing.11">
                  <p:embed/>
                  <p:pic>
                    <p:nvPicPr>
                      <p:cNvPr id="0" name=""/>
                      <p:cNvPicPr/>
                      <p:nvPr/>
                    </p:nvPicPr>
                    <p:blipFill>
                      <a:blip r:embed="rId5"/>
                      <a:stretch>
                        <a:fillRect/>
                      </a:stretch>
                    </p:blipFill>
                    <p:spPr>
                      <a:xfrm>
                        <a:off x="2590800" y="949290"/>
                        <a:ext cx="5818584" cy="3169362"/>
                      </a:xfrm>
                      <a:prstGeom prst="rect">
                        <a:avLst/>
                      </a:prstGeom>
                    </p:spPr>
                  </p:pic>
                </p:oleObj>
              </mc:Fallback>
            </mc:AlternateContent>
          </a:graphicData>
        </a:graphic>
      </p:graphicFrame>
      <p:sp>
        <p:nvSpPr>
          <p:cNvPr id="2" name="Rectangle 1"/>
          <p:cNvSpPr/>
          <p:nvPr/>
        </p:nvSpPr>
        <p:spPr>
          <a:xfrm>
            <a:off x="291719" y="4254322"/>
            <a:ext cx="8705335" cy="2554545"/>
          </a:xfrm>
          <a:prstGeom prst="rect">
            <a:avLst/>
          </a:prstGeom>
        </p:spPr>
        <p:txBody>
          <a:bodyPr wrap="square">
            <a:spAutoFit/>
          </a:bodyPr>
          <a:lstStyle/>
          <a:p>
            <a:r>
              <a:rPr lang="en-US" sz="2000">
                <a:latin typeface="Arial" panose="020B0604020202020204" pitchFamily="34" charset="0"/>
                <a:cs typeface="Arial" panose="020B0604020202020204" pitchFamily="34" charset="0"/>
              </a:rPr>
              <a:t>Biết F</a:t>
            </a:r>
            <a:r>
              <a:rPr lang="en-US" sz="2000" baseline="-25000">
                <a:latin typeface="Arial" panose="020B0604020202020204" pitchFamily="34" charset="0"/>
                <a:cs typeface="Arial" panose="020B0604020202020204" pitchFamily="34" charset="0"/>
              </a:rPr>
              <a:t>t1</a:t>
            </a:r>
            <a:r>
              <a:rPr lang="en-US" sz="2000">
                <a:latin typeface="Arial" panose="020B0604020202020204" pitchFamily="34" charset="0"/>
                <a:cs typeface="Arial" panose="020B0604020202020204" pitchFamily="34" charset="0"/>
              </a:rPr>
              <a:t>=7500N; F</a:t>
            </a:r>
            <a:r>
              <a:rPr lang="en-US" sz="2000" baseline="-25000">
                <a:latin typeface="Arial" panose="020B0604020202020204" pitchFamily="34" charset="0"/>
                <a:cs typeface="Arial" panose="020B0604020202020204" pitchFamily="34" charset="0"/>
              </a:rPr>
              <a:t>r1</a:t>
            </a:r>
            <a:r>
              <a:rPr lang="en-US" sz="2000">
                <a:latin typeface="Arial" panose="020B0604020202020204" pitchFamily="34" charset="0"/>
                <a:cs typeface="Arial" panose="020B0604020202020204" pitchFamily="34" charset="0"/>
              </a:rPr>
              <a:t>=2730N; F</a:t>
            </a:r>
            <a:r>
              <a:rPr lang="en-US" sz="2000" baseline="-25000">
                <a:latin typeface="Arial" panose="020B0604020202020204" pitchFamily="34" charset="0"/>
                <a:cs typeface="Arial" panose="020B0604020202020204" pitchFamily="34" charset="0"/>
              </a:rPr>
              <a:t>t2</a:t>
            </a:r>
            <a:r>
              <a:rPr lang="en-US" sz="2000">
                <a:latin typeface="Arial" panose="020B0604020202020204" pitchFamily="34" charset="0"/>
                <a:cs typeface="Arial" panose="020B0604020202020204" pitchFamily="34" charset="0"/>
              </a:rPr>
              <a:t>=5000N; F</a:t>
            </a:r>
            <a:r>
              <a:rPr lang="en-US" sz="2000" baseline="-25000">
                <a:latin typeface="Arial" panose="020B0604020202020204" pitchFamily="34" charset="0"/>
                <a:cs typeface="Arial" panose="020B0604020202020204" pitchFamily="34" charset="0"/>
              </a:rPr>
              <a:t>r2</a:t>
            </a:r>
            <a:r>
              <a:rPr lang="en-US" sz="2000">
                <a:latin typeface="Arial" panose="020B0604020202020204" pitchFamily="34" charset="0"/>
                <a:cs typeface="Arial" panose="020B0604020202020204" pitchFamily="34" charset="0"/>
              </a:rPr>
              <a:t>=1820N; d</a:t>
            </a:r>
            <a:r>
              <a:rPr lang="en-US" sz="2000" baseline="-25000">
                <a:latin typeface="Arial" panose="020B0604020202020204" pitchFamily="34" charset="0"/>
                <a:cs typeface="Arial" panose="020B0604020202020204" pitchFamily="34" charset="0"/>
              </a:rPr>
              <a:t>1</a:t>
            </a:r>
            <a:r>
              <a:rPr lang="en-US" sz="2000">
                <a:latin typeface="Arial" panose="020B0604020202020204" pitchFamily="34" charset="0"/>
                <a:cs typeface="Arial" panose="020B0604020202020204" pitchFamily="34" charset="0"/>
              </a:rPr>
              <a:t>=200mm; d</a:t>
            </a:r>
            <a:r>
              <a:rPr lang="en-US" sz="2000" baseline="-25000">
                <a:latin typeface="Arial" panose="020B0604020202020204" pitchFamily="34" charset="0"/>
                <a:cs typeface="Arial" panose="020B0604020202020204" pitchFamily="34" charset="0"/>
              </a:rPr>
              <a:t>2</a:t>
            </a:r>
            <a:r>
              <a:rPr lang="en-US" sz="2000">
                <a:latin typeface="Arial" panose="020B0604020202020204" pitchFamily="34" charset="0"/>
                <a:cs typeface="Arial" panose="020B0604020202020204" pitchFamily="34" charset="0"/>
              </a:rPr>
              <a:t>= 300mm</a:t>
            </a:r>
          </a:p>
          <a:p>
            <a:r>
              <a:rPr lang="en-US" sz="2000">
                <a:latin typeface="Arial" panose="020B0604020202020204" pitchFamily="34" charset="0"/>
                <a:cs typeface="Arial" panose="020B0604020202020204" pitchFamily="34" charset="0"/>
              </a:rPr>
              <a:t>Vật liệu chế tạo trục có ứng suất [</a:t>
            </a:r>
            <a:r>
              <a:rPr lang="en-US" sz="2000">
                <a:latin typeface="Arial" panose="020B0604020202020204" pitchFamily="34" charset="0"/>
                <a:cs typeface="Arial" panose="020B0604020202020204" pitchFamily="34" charset="0"/>
                <a:sym typeface="Symbol"/>
              </a:rPr>
              <a:t>]=50MPa</a:t>
            </a:r>
          </a:p>
          <a:p>
            <a:endParaRPr lang="en-US" sz="2000">
              <a:latin typeface="Arial" panose="020B0604020202020204" pitchFamily="34" charset="0"/>
              <a:cs typeface="Arial" panose="020B0604020202020204" pitchFamily="34" charset="0"/>
              <a:sym typeface="Symbol"/>
            </a:endParaRPr>
          </a:p>
          <a:p>
            <a:pPr marL="342900" lvl="0" indent="-342900">
              <a:buFont typeface="+mj-lt"/>
              <a:buAutoNum type="alphaLcParenR"/>
            </a:pPr>
            <a:r>
              <a:rPr lang="en-US" sz="2000">
                <a:latin typeface="Arial" panose="020B0604020202020204" pitchFamily="34" charset="0"/>
                <a:cs typeface="Arial" panose="020B0604020202020204" pitchFamily="34" charset="0"/>
              </a:rPr>
              <a:t>Tính phản lực tại các gối tựa.</a:t>
            </a:r>
          </a:p>
          <a:p>
            <a:pPr marL="342900" lvl="0" indent="-342900">
              <a:buFont typeface="+mj-lt"/>
              <a:buAutoNum type="alphaLcParenR"/>
            </a:pPr>
            <a:r>
              <a:rPr lang="en-US" sz="2000">
                <a:latin typeface="Arial" panose="020B0604020202020204" pitchFamily="34" charset="0"/>
                <a:cs typeface="Arial" panose="020B0604020202020204" pitchFamily="34" charset="0"/>
              </a:rPr>
              <a:t>Vẽ biểu đồ moment uốn M</a:t>
            </a:r>
            <a:r>
              <a:rPr lang="en-US" sz="2000" baseline="-25000">
                <a:latin typeface="Arial" panose="020B0604020202020204" pitchFamily="34" charset="0"/>
                <a:cs typeface="Arial" panose="020B0604020202020204" pitchFamily="34" charset="0"/>
              </a:rPr>
              <a:t>x</a:t>
            </a:r>
            <a:r>
              <a:rPr lang="en-US" sz="2000">
                <a:latin typeface="Arial" panose="020B0604020202020204" pitchFamily="34" charset="0"/>
                <a:cs typeface="Arial" panose="020B0604020202020204" pitchFamily="34" charset="0"/>
              </a:rPr>
              <a:t>, M</a:t>
            </a:r>
            <a:r>
              <a:rPr lang="en-US" sz="2000" baseline="-25000">
                <a:latin typeface="Arial" panose="020B0604020202020204" pitchFamily="34" charset="0"/>
                <a:cs typeface="Arial" panose="020B0604020202020204" pitchFamily="34" charset="0"/>
              </a:rPr>
              <a:t>y</a:t>
            </a:r>
            <a:r>
              <a:rPr lang="en-US" sz="2000">
                <a:latin typeface="Arial" panose="020B0604020202020204" pitchFamily="34" charset="0"/>
                <a:cs typeface="Arial" panose="020B0604020202020204" pitchFamily="34" charset="0"/>
              </a:rPr>
              <a:t>  và moment xoắn T.</a:t>
            </a:r>
          </a:p>
          <a:p>
            <a:pPr marL="342900" lvl="0" indent="-342900">
              <a:buFont typeface="+mj-lt"/>
              <a:buAutoNum type="alphaLcParenR"/>
            </a:pPr>
            <a:r>
              <a:rPr lang="en-US" sz="2000">
                <a:latin typeface="Arial" panose="020B0604020202020204" pitchFamily="34" charset="0"/>
                <a:cs typeface="Arial" panose="020B0604020202020204" pitchFamily="34" charset="0"/>
              </a:rPr>
              <a:t>Tính đường kính trục d(mm) tại tiết diện nguy </a:t>
            </a:r>
            <a:r>
              <a:rPr lang="en-US" sz="2000" smtClean="0">
                <a:latin typeface="Arial" panose="020B0604020202020204" pitchFamily="34" charset="0"/>
                <a:cs typeface="Arial" panose="020B0604020202020204" pitchFamily="34" charset="0"/>
              </a:rPr>
              <a:t>hiểm</a:t>
            </a:r>
            <a:r>
              <a:rPr lang="en-US" sz="2000">
                <a:latin typeface="Arial" panose="020B0604020202020204" pitchFamily="34" charset="0"/>
                <a:cs typeface="Arial" panose="020B0604020202020204" pitchFamily="34" charset="0"/>
              </a:rPr>
              <a:t> </a:t>
            </a:r>
            <a:r>
              <a:rPr lang="en-US" sz="2000" smtClean="0">
                <a:latin typeface="Arial" panose="020B0604020202020204" pitchFamily="34" charset="0"/>
                <a:cs typeface="Arial" panose="020B0604020202020204" pitchFamily="34" charset="0"/>
              </a:rPr>
              <a:t>và vẽ sơ bộ kết cấu trục.</a:t>
            </a:r>
            <a:endParaRPr lang="en-US" sz="200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894019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19"/>
          <p:cNvSpPr/>
          <p:nvPr/>
        </p:nvSpPr>
        <p:spPr>
          <a:xfrm>
            <a:off x="228600" y="253425"/>
            <a:ext cx="6055632" cy="584775"/>
          </a:xfrm>
          <a:prstGeom prst="rect">
            <a:avLst/>
          </a:prstGeom>
        </p:spPr>
        <p:txBody>
          <a:bodyPr wrap="none">
            <a:spAutoFit/>
          </a:bodyPr>
          <a:lstStyle/>
          <a:p>
            <a:pPr marL="571500" lvl="0" indent="-571500" fontAlgn="base">
              <a:buFont typeface="+mj-lt"/>
              <a:buAutoNum type="romanUcPeriod" startAt="5"/>
            </a:pPr>
            <a:r>
              <a:rPr lang="en-US" sz="3200" b="1" cap="all" dirty="0" smtClean="0">
                <a:solidFill>
                  <a:srgbClr val="FF0000"/>
                </a:solidFill>
                <a:effectLst>
                  <a:glow>
                    <a:srgbClr val="000000"/>
                  </a:glow>
                  <a:outerShdw sx="0" sy="0">
                    <a:srgbClr val="000000"/>
                  </a:outerShdw>
                  <a:reflection stA="0" endPos="0" fadeDir="0" sx="0" sy="0"/>
                </a:effectLst>
              </a:rPr>
              <a:t>TÍNH ĐỘ CỨNG CỦA TRỤC</a:t>
            </a:r>
            <a:endParaRPr lang="en-US" sz="3200" b="1" cap="all" dirty="0">
              <a:solidFill>
                <a:srgbClr val="FF0000"/>
              </a:solidFill>
              <a:effectLst>
                <a:glow>
                  <a:srgbClr val="000000"/>
                </a:glow>
                <a:outerShdw sx="0" sy="0">
                  <a:srgbClr val="000000"/>
                </a:outerShdw>
                <a:reflection stA="0" endPos="0" fadeDir="0" sx="0" sy="0"/>
              </a:effectLst>
            </a:endParaRPr>
          </a:p>
        </p:txBody>
      </p:sp>
      <p:sp>
        <p:nvSpPr>
          <p:cNvPr id="2" name="Rectangle 1"/>
          <p:cNvSpPr/>
          <p:nvPr/>
        </p:nvSpPr>
        <p:spPr>
          <a:xfrm>
            <a:off x="609600" y="1062335"/>
            <a:ext cx="3256020" cy="461665"/>
          </a:xfrm>
          <a:prstGeom prst="rect">
            <a:avLst/>
          </a:prstGeom>
        </p:spPr>
        <p:txBody>
          <a:bodyPr wrap="none">
            <a:spAutoFit/>
          </a:bodyPr>
          <a:lstStyle/>
          <a:p>
            <a:pPr marL="457200" lvl="0" indent="-457200" fontAlgn="base">
              <a:buFont typeface="+mj-lt"/>
              <a:buAutoNum type="arabicPeriod"/>
            </a:pPr>
            <a:r>
              <a:rPr lang="en-US" sz="2400" b="1" dirty="0" err="1">
                <a:solidFill>
                  <a:srgbClr val="0000FF"/>
                </a:solidFill>
                <a:effectLst>
                  <a:glow>
                    <a:srgbClr val="000000"/>
                  </a:glow>
                  <a:outerShdw sx="0" sy="0">
                    <a:srgbClr val="000000"/>
                  </a:outerShdw>
                  <a:reflection stA="0" endPos="0" fadeDir="0" sx="0" sy="0"/>
                </a:effectLst>
              </a:rPr>
              <a:t>Tính</a:t>
            </a:r>
            <a:r>
              <a:rPr lang="en-US" sz="2400" b="1" dirty="0">
                <a:solidFill>
                  <a:srgbClr val="0000FF"/>
                </a:solidFill>
                <a:effectLst>
                  <a:glow>
                    <a:srgbClr val="000000"/>
                  </a:glow>
                  <a:outerShdw sx="0" sy="0">
                    <a:srgbClr val="000000"/>
                  </a:outerShdw>
                  <a:reflection stA="0" endPos="0" fadeDir="0" sx="0" sy="0"/>
                </a:effectLst>
              </a:rPr>
              <a:t> </a:t>
            </a:r>
            <a:r>
              <a:rPr lang="en-US" sz="2400" b="1" dirty="0" err="1">
                <a:solidFill>
                  <a:srgbClr val="0000FF"/>
                </a:solidFill>
                <a:effectLst>
                  <a:glow>
                    <a:srgbClr val="000000"/>
                  </a:glow>
                  <a:outerShdw sx="0" sy="0">
                    <a:srgbClr val="000000"/>
                  </a:outerShdw>
                  <a:reflection stA="0" endPos="0" fadeDir="0" sx="0" sy="0"/>
                </a:effectLst>
              </a:rPr>
              <a:t>độ</a:t>
            </a:r>
            <a:r>
              <a:rPr lang="en-US" sz="2400" b="1" dirty="0">
                <a:solidFill>
                  <a:srgbClr val="0000FF"/>
                </a:solidFill>
                <a:effectLst>
                  <a:glow>
                    <a:srgbClr val="000000"/>
                  </a:glow>
                  <a:outerShdw sx="0" sy="0">
                    <a:srgbClr val="000000"/>
                  </a:outerShdw>
                  <a:reflection stA="0" endPos="0" fadeDir="0" sx="0" sy="0"/>
                </a:effectLst>
              </a:rPr>
              <a:t> </a:t>
            </a:r>
            <a:r>
              <a:rPr lang="en-US" sz="2400" b="1" dirty="0" err="1">
                <a:solidFill>
                  <a:srgbClr val="0000FF"/>
                </a:solidFill>
                <a:effectLst>
                  <a:glow>
                    <a:srgbClr val="000000"/>
                  </a:glow>
                  <a:outerShdw sx="0" sy="0">
                    <a:srgbClr val="000000"/>
                  </a:outerShdw>
                  <a:reflection stA="0" endPos="0" fadeDir="0" sx="0" sy="0"/>
                </a:effectLst>
              </a:rPr>
              <a:t>cứng</a:t>
            </a:r>
            <a:r>
              <a:rPr lang="en-US" sz="2400" b="1" dirty="0">
                <a:solidFill>
                  <a:srgbClr val="0000FF"/>
                </a:solidFill>
                <a:effectLst>
                  <a:glow>
                    <a:srgbClr val="000000"/>
                  </a:glow>
                  <a:outerShdw sx="0" sy="0">
                    <a:srgbClr val="000000"/>
                  </a:outerShdw>
                  <a:reflection stA="0" endPos="0" fadeDir="0" sx="0" sy="0"/>
                </a:effectLst>
              </a:rPr>
              <a:t> </a:t>
            </a:r>
            <a:r>
              <a:rPr lang="en-US" sz="2400" b="1" dirty="0" err="1">
                <a:solidFill>
                  <a:srgbClr val="0000FF"/>
                </a:solidFill>
                <a:effectLst>
                  <a:glow>
                    <a:srgbClr val="000000"/>
                  </a:glow>
                  <a:outerShdw sx="0" sy="0">
                    <a:srgbClr val="000000"/>
                  </a:outerShdw>
                  <a:reflection stA="0" endPos="0" fadeDir="0" sx="0" sy="0"/>
                </a:effectLst>
              </a:rPr>
              <a:t>uốn</a:t>
            </a:r>
            <a:endParaRPr lang="en-US" sz="2400" b="1" dirty="0">
              <a:solidFill>
                <a:srgbClr val="0000FF"/>
              </a:solidFill>
              <a:effectLst>
                <a:glow>
                  <a:srgbClr val="000000"/>
                </a:glow>
                <a:outerShdw sx="0" sy="0">
                  <a:srgbClr val="000000"/>
                </a:outerShdw>
                <a:reflection stA="0" endPos="0" fadeDir="0" sx="0" sy="0"/>
              </a:effectLst>
            </a:endParaRPr>
          </a:p>
        </p:txBody>
      </p:sp>
      <p:sp>
        <p:nvSpPr>
          <p:cNvPr id="3" name="Rectangle 2"/>
          <p:cNvSpPr/>
          <p:nvPr/>
        </p:nvSpPr>
        <p:spPr>
          <a:xfrm>
            <a:off x="1161995" y="3881735"/>
            <a:ext cx="5407249" cy="461665"/>
          </a:xfrm>
          <a:prstGeom prst="rect">
            <a:avLst/>
          </a:prstGeom>
        </p:spPr>
        <p:txBody>
          <a:bodyPr wrap="none">
            <a:spAutoFit/>
          </a:bodyPr>
          <a:lstStyle/>
          <a:p>
            <a:r>
              <a:rPr lang="en-US" sz="2400" dirty="0" err="1"/>
              <a:t>Điều</a:t>
            </a:r>
            <a:r>
              <a:rPr lang="en-US" sz="2400" dirty="0"/>
              <a:t> </a:t>
            </a:r>
            <a:r>
              <a:rPr lang="en-US" sz="2400" dirty="0" err="1"/>
              <a:t>kiện</a:t>
            </a:r>
            <a:r>
              <a:rPr lang="en-US" sz="2400" dirty="0"/>
              <a:t> </a:t>
            </a:r>
            <a:r>
              <a:rPr lang="en-US" sz="2400" dirty="0" err="1"/>
              <a:t>bảo</a:t>
            </a:r>
            <a:r>
              <a:rPr lang="en-US" sz="2400" dirty="0"/>
              <a:t> </a:t>
            </a:r>
            <a:r>
              <a:rPr lang="en-US" sz="2400" dirty="0" err="1"/>
              <a:t>đảm</a:t>
            </a:r>
            <a:r>
              <a:rPr lang="en-US" sz="2400" dirty="0"/>
              <a:t> </a:t>
            </a:r>
            <a:r>
              <a:rPr lang="en-US" sz="2400" dirty="0" err="1"/>
              <a:t>cứng</a:t>
            </a:r>
            <a:r>
              <a:rPr lang="en-US" sz="2400" dirty="0"/>
              <a:t> </a:t>
            </a:r>
            <a:r>
              <a:rPr lang="en-US" sz="2400" dirty="0" err="1"/>
              <a:t>uốn</a:t>
            </a:r>
            <a:r>
              <a:rPr lang="en-US" sz="2400" dirty="0"/>
              <a:t> </a:t>
            </a:r>
            <a:r>
              <a:rPr lang="en-US" sz="2400" dirty="0" err="1"/>
              <a:t>của</a:t>
            </a:r>
            <a:r>
              <a:rPr lang="en-US" sz="2400" dirty="0"/>
              <a:t> </a:t>
            </a:r>
            <a:r>
              <a:rPr lang="en-US" sz="2400" dirty="0" err="1"/>
              <a:t>trục</a:t>
            </a:r>
            <a:r>
              <a:rPr lang="en-US" sz="2400" dirty="0"/>
              <a:t>:</a:t>
            </a:r>
          </a:p>
        </p:txBody>
      </p:sp>
      <p:graphicFrame>
        <p:nvGraphicFramePr>
          <p:cNvPr id="4" name="Object 3"/>
          <p:cNvGraphicFramePr>
            <a:graphicFrameLocks noChangeAspect="1"/>
          </p:cNvGraphicFramePr>
          <p:nvPr>
            <p:extLst>
              <p:ext uri="{D42A27DB-BD31-4B8C-83A1-F6EECF244321}">
                <p14:modId xmlns:p14="http://schemas.microsoft.com/office/powerpoint/2010/main" val="2123859064"/>
              </p:ext>
            </p:extLst>
          </p:nvPr>
        </p:nvGraphicFramePr>
        <p:xfrm>
          <a:off x="2495136" y="4717800"/>
          <a:ext cx="1370483" cy="540000"/>
        </p:xfrm>
        <a:graphic>
          <a:graphicData uri="http://schemas.openxmlformats.org/presentationml/2006/ole">
            <mc:AlternateContent xmlns:mc="http://schemas.openxmlformats.org/markup-compatibility/2006">
              <mc:Choice xmlns:v="urn:schemas-microsoft-com:vml" Requires="v">
                <p:oleObj spid="_x0000_s86484" name="Equation" r:id="rId3" imgW="583920" imgH="253800" progId="Equation.DSMT4">
                  <p:embed/>
                </p:oleObj>
              </mc:Choice>
              <mc:Fallback>
                <p:oleObj name="Equation" r:id="rId3" imgW="583920" imgH="253800" progId="Equation.DSMT4">
                  <p:embed/>
                  <p:pic>
                    <p:nvPicPr>
                      <p:cNvPr id="0" name=""/>
                      <p:cNvPicPr/>
                      <p:nvPr/>
                    </p:nvPicPr>
                    <p:blipFill>
                      <a:blip r:embed="rId4"/>
                      <a:stretch>
                        <a:fillRect/>
                      </a:stretch>
                    </p:blipFill>
                    <p:spPr>
                      <a:xfrm>
                        <a:off x="2495136" y="4717800"/>
                        <a:ext cx="1370483" cy="540000"/>
                      </a:xfrm>
                      <a:prstGeom prst="rect">
                        <a:avLst/>
                      </a:prstGeom>
                      <a:ln w="19050">
                        <a:solidFill>
                          <a:srgbClr val="FF0000"/>
                        </a:solidFill>
                      </a:ln>
                    </p:spPr>
                  </p:pic>
                </p:oleObj>
              </mc:Fallback>
            </mc:AlternateContent>
          </a:graphicData>
        </a:graphic>
      </p:graphicFrame>
      <p:graphicFrame>
        <p:nvGraphicFramePr>
          <p:cNvPr id="5" name="Object 4"/>
          <p:cNvGraphicFramePr>
            <a:graphicFrameLocks noChangeAspect="1"/>
          </p:cNvGraphicFramePr>
          <p:nvPr>
            <p:extLst>
              <p:ext uri="{D42A27DB-BD31-4B8C-83A1-F6EECF244321}">
                <p14:modId xmlns:p14="http://schemas.microsoft.com/office/powerpoint/2010/main" val="1898470634"/>
              </p:ext>
            </p:extLst>
          </p:nvPr>
        </p:nvGraphicFramePr>
        <p:xfrm>
          <a:off x="4572000" y="4717800"/>
          <a:ext cx="1281098" cy="540000"/>
        </p:xfrm>
        <a:graphic>
          <a:graphicData uri="http://schemas.openxmlformats.org/presentationml/2006/ole">
            <mc:AlternateContent xmlns:mc="http://schemas.openxmlformats.org/markup-compatibility/2006">
              <mc:Choice xmlns:v="urn:schemas-microsoft-com:vml" Requires="v">
                <p:oleObj spid="_x0000_s86485" name="Equation" r:id="rId5" imgW="545760" imgH="253800" progId="Equation.DSMT4">
                  <p:embed/>
                </p:oleObj>
              </mc:Choice>
              <mc:Fallback>
                <p:oleObj name="Equation" r:id="rId5" imgW="545760" imgH="253800" progId="Equation.DSMT4">
                  <p:embed/>
                  <p:pic>
                    <p:nvPicPr>
                      <p:cNvPr id="0" name="Object 3"/>
                      <p:cNvPicPr>
                        <a:picLocks noChangeAspect="1" noChangeArrowheads="1"/>
                      </p:cNvPicPr>
                      <p:nvPr/>
                    </p:nvPicPr>
                    <p:blipFill>
                      <a:blip r:embed="rId6"/>
                      <a:srcRect/>
                      <a:stretch>
                        <a:fillRect/>
                      </a:stretch>
                    </p:blipFill>
                    <p:spPr bwMode="auto">
                      <a:xfrm>
                        <a:off x="4572000" y="4717800"/>
                        <a:ext cx="1281098" cy="540000"/>
                      </a:xfrm>
                      <a:prstGeom prst="rect">
                        <a:avLst/>
                      </a:prstGeom>
                      <a:noFill/>
                      <a:ln w="19050">
                        <a:solidFill>
                          <a:srgbClr val="FF0000"/>
                        </a:solidFill>
                      </a:ln>
                    </p:spPr>
                  </p:pic>
                </p:oleObj>
              </mc:Fallback>
            </mc:AlternateContent>
          </a:graphicData>
        </a:graphic>
      </p:graphicFrame>
      <p:pic>
        <p:nvPicPr>
          <p:cNvPr id="7" name="Picture 6"/>
          <p:cNvPicPr>
            <a:picLocks noChangeAspect="1"/>
          </p:cNvPicPr>
          <p:nvPr/>
        </p:nvPicPr>
        <p:blipFill>
          <a:blip r:embed="rId7"/>
          <a:stretch>
            <a:fillRect/>
          </a:stretch>
        </p:blipFill>
        <p:spPr>
          <a:xfrm>
            <a:off x="1066800" y="1524000"/>
            <a:ext cx="7185547" cy="2304000"/>
          </a:xfrm>
          <a:prstGeom prst="rect">
            <a:avLst/>
          </a:prstGeom>
        </p:spPr>
      </p:pic>
      <p:sp>
        <p:nvSpPr>
          <p:cNvPr id="6" name="TextBox 5"/>
          <p:cNvSpPr txBox="1"/>
          <p:nvPr/>
        </p:nvSpPr>
        <p:spPr>
          <a:xfrm>
            <a:off x="975360" y="5703935"/>
            <a:ext cx="7559040" cy="907941"/>
          </a:xfrm>
          <a:prstGeom prst="rect">
            <a:avLst/>
          </a:prstGeom>
          <a:noFill/>
        </p:spPr>
        <p:txBody>
          <a:bodyPr wrap="square" rtlCol="0">
            <a:spAutoFit/>
          </a:bodyPr>
          <a:lstStyle/>
          <a:p>
            <a:pPr>
              <a:spcBef>
                <a:spcPts val="600"/>
              </a:spcBef>
            </a:pPr>
            <a:r>
              <a:rPr lang="en-US" sz="2400" i="1" smtClean="0">
                <a:solidFill>
                  <a:srgbClr val="FF0000"/>
                </a:solidFill>
              </a:rPr>
              <a:t>y, </a:t>
            </a:r>
            <a:r>
              <a:rPr lang="en-US" sz="2400" i="1" smtClean="0">
                <a:solidFill>
                  <a:srgbClr val="FF0000"/>
                </a:solidFill>
                <a:sym typeface="Symbol" panose="05050102010706020507" pitchFamily="18" charset="2"/>
              </a:rPr>
              <a:t> </a:t>
            </a:r>
            <a:r>
              <a:rPr lang="en-US" sz="2400" smtClean="0">
                <a:sym typeface="Symbol" panose="05050102010706020507" pitchFamily="18" charset="2"/>
              </a:rPr>
              <a:t>- độ võng, góc xoay của tiết diện trục.</a:t>
            </a:r>
          </a:p>
          <a:p>
            <a:pPr>
              <a:spcBef>
                <a:spcPts val="600"/>
              </a:spcBef>
            </a:pPr>
            <a:r>
              <a:rPr lang="en-US" sz="2400" i="1">
                <a:solidFill>
                  <a:srgbClr val="FF0000"/>
                </a:solidFill>
              </a:rPr>
              <a:t>[</a:t>
            </a:r>
            <a:r>
              <a:rPr lang="en-US" sz="2400" i="1" smtClean="0">
                <a:solidFill>
                  <a:srgbClr val="FF0000"/>
                </a:solidFill>
              </a:rPr>
              <a:t>y], [</a:t>
            </a:r>
            <a:r>
              <a:rPr lang="en-US" sz="2400" i="1" smtClean="0">
                <a:solidFill>
                  <a:srgbClr val="FF0000"/>
                </a:solidFill>
                <a:sym typeface="Symbol" panose="05050102010706020507" pitchFamily="18" charset="2"/>
              </a:rPr>
              <a:t>]</a:t>
            </a:r>
            <a:r>
              <a:rPr lang="en-US" sz="2400">
                <a:solidFill>
                  <a:srgbClr val="FF0000"/>
                </a:solidFill>
                <a:sym typeface="Symbol" panose="05050102010706020507" pitchFamily="18" charset="2"/>
              </a:rPr>
              <a:t> </a:t>
            </a:r>
            <a:r>
              <a:rPr lang="en-US" sz="2400">
                <a:sym typeface="Symbol" panose="05050102010706020507" pitchFamily="18" charset="2"/>
              </a:rPr>
              <a:t>- độ võng, góc xoay </a:t>
            </a:r>
            <a:r>
              <a:rPr lang="en-US" sz="2400" smtClean="0">
                <a:sym typeface="Symbol" panose="05050102010706020507" pitchFamily="18" charset="2"/>
              </a:rPr>
              <a:t>cho phép.</a:t>
            </a:r>
            <a:endParaRPr lang="en-US" sz="2400">
              <a:sym typeface="Symbol" panose="05050102010706020507" pitchFamily="18" charset="2"/>
            </a:endParaRPr>
          </a:p>
        </p:txBody>
      </p:sp>
    </p:spTree>
    <p:extLst>
      <p:ext uri="{BB962C8B-B14F-4D97-AF65-F5344CB8AC3E}">
        <p14:creationId xmlns:p14="http://schemas.microsoft.com/office/powerpoint/2010/main" val="32941585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arn(inVertic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inVertical)">
                                      <p:cBhvr>
                                        <p:cTn id="17" dur="500"/>
                                        <p:tgtEl>
                                          <p:spTgt spid="4"/>
                                        </p:tgtEl>
                                      </p:cBhvr>
                                    </p:animEffect>
                                  </p:childTnLst>
                                </p:cTn>
                              </p:par>
                              <p:par>
                                <p:cTn id="18" presetID="16" presetClass="entr" presetSubtype="21"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barn(inVertical)">
                                      <p:cBhvr>
                                        <p:cTn id="2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19"/>
          <p:cNvSpPr/>
          <p:nvPr/>
        </p:nvSpPr>
        <p:spPr>
          <a:xfrm>
            <a:off x="228600" y="253425"/>
            <a:ext cx="6055632" cy="584775"/>
          </a:xfrm>
          <a:prstGeom prst="rect">
            <a:avLst/>
          </a:prstGeom>
        </p:spPr>
        <p:txBody>
          <a:bodyPr wrap="none">
            <a:spAutoFit/>
          </a:bodyPr>
          <a:lstStyle/>
          <a:p>
            <a:pPr marL="571500" lvl="0" indent="-571500" fontAlgn="base">
              <a:buFont typeface="+mj-lt"/>
              <a:buAutoNum type="romanUcPeriod" startAt="5"/>
            </a:pPr>
            <a:r>
              <a:rPr lang="en-US" sz="3200" b="1" cap="all" dirty="0" smtClean="0">
                <a:solidFill>
                  <a:srgbClr val="FF0000"/>
                </a:solidFill>
                <a:effectLst>
                  <a:glow>
                    <a:srgbClr val="000000"/>
                  </a:glow>
                  <a:outerShdw sx="0" sy="0">
                    <a:srgbClr val="000000"/>
                  </a:outerShdw>
                  <a:reflection stA="0" endPos="0" fadeDir="0" sx="0" sy="0"/>
                </a:effectLst>
              </a:rPr>
              <a:t>TÍNH ĐỘ CỨNG CỦA TRỤC</a:t>
            </a:r>
            <a:endParaRPr lang="en-US" sz="3200" b="1" cap="all" dirty="0">
              <a:solidFill>
                <a:srgbClr val="FF0000"/>
              </a:solidFill>
              <a:effectLst>
                <a:glow>
                  <a:srgbClr val="000000"/>
                </a:glow>
                <a:outerShdw sx="0" sy="0">
                  <a:srgbClr val="000000"/>
                </a:outerShdw>
                <a:reflection stA="0" endPos="0" fadeDir="0" sx="0" sy="0"/>
              </a:effectLst>
            </a:endParaRPr>
          </a:p>
        </p:txBody>
      </p:sp>
      <p:sp>
        <p:nvSpPr>
          <p:cNvPr id="2" name="Rectangle 1"/>
          <p:cNvSpPr/>
          <p:nvPr/>
        </p:nvSpPr>
        <p:spPr>
          <a:xfrm>
            <a:off x="609600" y="1062335"/>
            <a:ext cx="3411511" cy="461665"/>
          </a:xfrm>
          <a:prstGeom prst="rect">
            <a:avLst/>
          </a:prstGeom>
        </p:spPr>
        <p:txBody>
          <a:bodyPr wrap="none">
            <a:spAutoFit/>
          </a:bodyPr>
          <a:lstStyle/>
          <a:p>
            <a:pPr marL="457200" lvl="0" indent="-457200" fontAlgn="base">
              <a:buFont typeface="+mj-lt"/>
              <a:buAutoNum type="arabicPeriod" startAt="2"/>
            </a:pPr>
            <a:r>
              <a:rPr lang="en-US" sz="2400" b="1" dirty="0" err="1">
                <a:solidFill>
                  <a:srgbClr val="0000FF"/>
                </a:solidFill>
                <a:effectLst>
                  <a:glow>
                    <a:srgbClr val="000000"/>
                  </a:glow>
                  <a:outerShdw sx="0" sy="0">
                    <a:srgbClr val="000000"/>
                  </a:outerShdw>
                  <a:reflection stA="0" endPos="0" fadeDir="0" sx="0" sy="0"/>
                </a:effectLst>
              </a:rPr>
              <a:t>Tính</a:t>
            </a:r>
            <a:r>
              <a:rPr lang="en-US" sz="2400" b="1" dirty="0">
                <a:solidFill>
                  <a:srgbClr val="0000FF"/>
                </a:solidFill>
                <a:effectLst>
                  <a:glow>
                    <a:srgbClr val="000000"/>
                  </a:glow>
                  <a:outerShdw sx="0" sy="0">
                    <a:srgbClr val="000000"/>
                  </a:outerShdw>
                  <a:reflection stA="0" endPos="0" fadeDir="0" sx="0" sy="0"/>
                </a:effectLst>
              </a:rPr>
              <a:t> </a:t>
            </a:r>
            <a:r>
              <a:rPr lang="en-US" sz="2400" b="1" dirty="0" err="1">
                <a:solidFill>
                  <a:srgbClr val="0000FF"/>
                </a:solidFill>
                <a:effectLst>
                  <a:glow>
                    <a:srgbClr val="000000"/>
                  </a:glow>
                  <a:outerShdw sx="0" sy="0">
                    <a:srgbClr val="000000"/>
                  </a:outerShdw>
                  <a:reflection stA="0" endPos="0" fadeDir="0" sx="0" sy="0"/>
                </a:effectLst>
              </a:rPr>
              <a:t>độ</a:t>
            </a:r>
            <a:r>
              <a:rPr lang="en-US" sz="2400" b="1" dirty="0">
                <a:solidFill>
                  <a:srgbClr val="0000FF"/>
                </a:solidFill>
                <a:effectLst>
                  <a:glow>
                    <a:srgbClr val="000000"/>
                  </a:glow>
                  <a:outerShdw sx="0" sy="0">
                    <a:srgbClr val="000000"/>
                  </a:outerShdw>
                  <a:reflection stA="0" endPos="0" fadeDir="0" sx="0" sy="0"/>
                </a:effectLst>
              </a:rPr>
              <a:t> </a:t>
            </a:r>
            <a:r>
              <a:rPr lang="en-US" sz="2400" b="1" dirty="0" err="1">
                <a:solidFill>
                  <a:srgbClr val="0000FF"/>
                </a:solidFill>
                <a:effectLst>
                  <a:glow>
                    <a:srgbClr val="000000"/>
                  </a:glow>
                  <a:outerShdw sx="0" sy="0">
                    <a:srgbClr val="000000"/>
                  </a:outerShdw>
                  <a:reflection stA="0" endPos="0" fadeDir="0" sx="0" sy="0"/>
                </a:effectLst>
              </a:rPr>
              <a:t>cứng</a:t>
            </a:r>
            <a:r>
              <a:rPr lang="en-US" sz="2400" b="1" dirty="0">
                <a:solidFill>
                  <a:srgbClr val="0000FF"/>
                </a:solidFill>
                <a:effectLst>
                  <a:glow>
                    <a:srgbClr val="000000"/>
                  </a:glow>
                  <a:outerShdw sx="0" sy="0">
                    <a:srgbClr val="000000"/>
                  </a:outerShdw>
                  <a:reflection stA="0" endPos="0" fadeDir="0" sx="0" sy="0"/>
                </a:effectLst>
              </a:rPr>
              <a:t> </a:t>
            </a:r>
            <a:r>
              <a:rPr lang="en-US" sz="2400" b="1" dirty="0" err="1">
                <a:solidFill>
                  <a:srgbClr val="0000FF"/>
                </a:solidFill>
                <a:effectLst>
                  <a:glow>
                    <a:srgbClr val="000000"/>
                  </a:glow>
                  <a:outerShdw sx="0" sy="0">
                    <a:srgbClr val="000000"/>
                  </a:outerShdw>
                  <a:reflection stA="0" endPos="0" fadeDir="0" sx="0" sy="0"/>
                </a:effectLst>
              </a:rPr>
              <a:t>xoắn</a:t>
            </a:r>
            <a:endParaRPr lang="en-US" sz="2400" b="1" dirty="0">
              <a:solidFill>
                <a:srgbClr val="0000FF"/>
              </a:solidFill>
              <a:effectLst>
                <a:glow>
                  <a:srgbClr val="000000"/>
                </a:glow>
                <a:outerShdw sx="0" sy="0">
                  <a:srgbClr val="000000"/>
                </a:outerShdw>
                <a:reflection stA="0" endPos="0" fadeDir="0" sx="0" sy="0"/>
              </a:effectLst>
            </a:endParaRPr>
          </a:p>
        </p:txBody>
      </p:sp>
      <p:sp>
        <p:nvSpPr>
          <p:cNvPr id="6"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7" name="Object 6"/>
          <p:cNvGraphicFramePr>
            <a:graphicFrameLocks noChangeAspect="1"/>
          </p:cNvGraphicFramePr>
          <p:nvPr>
            <p:extLst>
              <p:ext uri="{D42A27DB-BD31-4B8C-83A1-F6EECF244321}">
                <p14:modId xmlns:p14="http://schemas.microsoft.com/office/powerpoint/2010/main" val="3174736429"/>
              </p:ext>
            </p:extLst>
          </p:nvPr>
        </p:nvGraphicFramePr>
        <p:xfrm>
          <a:off x="3774000" y="2459180"/>
          <a:ext cx="1596000" cy="756000"/>
        </p:xfrm>
        <a:graphic>
          <a:graphicData uri="http://schemas.openxmlformats.org/presentationml/2006/ole">
            <mc:AlternateContent xmlns:mc="http://schemas.openxmlformats.org/markup-compatibility/2006">
              <mc:Choice xmlns:v="urn:schemas-microsoft-com:vml" Requires="v">
                <p:oleObj spid="_x0000_s87276" name="Equation" r:id="rId3" imgW="901309" imgH="431613" progId="Equation.DSMT4">
                  <p:embed/>
                </p:oleObj>
              </mc:Choice>
              <mc:Fallback>
                <p:oleObj name="Equation" r:id="rId3" imgW="901309" imgH="431613" progId="Equation.DSMT4">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74000" y="2459180"/>
                        <a:ext cx="1596000" cy="756000"/>
                      </a:xfrm>
                      <a:prstGeom prst="rect">
                        <a:avLst/>
                      </a:prstGeom>
                      <a:noFill/>
                      <a:ln w="19050">
                        <a:solidFill>
                          <a:srgbClr val="FF0000"/>
                        </a:solidFill>
                      </a:ln>
                    </p:spPr>
                  </p:pic>
                </p:oleObj>
              </mc:Fallback>
            </mc:AlternateContent>
          </a:graphicData>
        </a:graphic>
      </p:graphicFrame>
      <p:sp>
        <p:nvSpPr>
          <p:cNvPr id="3" name="TextBox 2"/>
          <p:cNvSpPr txBox="1"/>
          <p:nvPr/>
        </p:nvSpPr>
        <p:spPr>
          <a:xfrm>
            <a:off x="533400" y="4191000"/>
            <a:ext cx="8610600" cy="1862048"/>
          </a:xfrm>
          <a:prstGeom prst="rect">
            <a:avLst/>
          </a:prstGeom>
          <a:noFill/>
        </p:spPr>
        <p:txBody>
          <a:bodyPr wrap="square" rtlCol="0">
            <a:spAutoFit/>
          </a:bodyPr>
          <a:lstStyle/>
          <a:p>
            <a:pPr algn="just">
              <a:spcBef>
                <a:spcPts val="600"/>
              </a:spcBef>
            </a:pPr>
            <a:r>
              <a:rPr lang="en-US" sz="2000" smtClean="0"/>
              <a:t>[</a:t>
            </a:r>
            <a:r>
              <a:rPr lang="en-US" sz="2000" i="1" smtClean="0">
                <a:sym typeface="Symbol" panose="05050102010706020507" pitchFamily="18" charset="2"/>
              </a:rPr>
              <a:t></a:t>
            </a:r>
            <a:r>
              <a:rPr lang="en-US" sz="2000" smtClean="0">
                <a:sym typeface="Symbol" panose="05050102010706020507" pitchFamily="18" charset="2"/>
              </a:rPr>
              <a:t>]- góc xoắn cho phép, </a:t>
            </a:r>
            <a:r>
              <a:rPr lang="en-US" sz="2000" i="1" smtClean="0">
                <a:sym typeface="Symbol" panose="05050102010706020507" pitchFamily="18" charset="2"/>
              </a:rPr>
              <a:t>rad</a:t>
            </a:r>
          </a:p>
          <a:p>
            <a:pPr algn="just">
              <a:spcBef>
                <a:spcPts val="600"/>
              </a:spcBef>
            </a:pPr>
            <a:r>
              <a:rPr lang="en-US" sz="2000" i="1" smtClean="0">
                <a:sym typeface="Symbol" panose="05050102010706020507" pitchFamily="18" charset="2"/>
              </a:rPr>
              <a:t>G</a:t>
            </a:r>
            <a:r>
              <a:rPr lang="en-US" sz="2000" smtClean="0">
                <a:sym typeface="Symbol" panose="05050102010706020507" pitchFamily="18" charset="2"/>
              </a:rPr>
              <a:t>- modul đàn hồi trượt đối với thép, G=8.10</a:t>
            </a:r>
            <a:r>
              <a:rPr lang="en-US" sz="2000" baseline="30000" smtClean="0">
                <a:sym typeface="Symbol" panose="05050102010706020507" pitchFamily="18" charset="2"/>
              </a:rPr>
              <a:t>4</a:t>
            </a:r>
            <a:r>
              <a:rPr lang="en-US" sz="2000" smtClean="0">
                <a:sym typeface="Symbol" panose="05050102010706020507" pitchFamily="18" charset="2"/>
              </a:rPr>
              <a:t> </a:t>
            </a:r>
            <a:r>
              <a:rPr lang="en-US" sz="2000" i="1" smtClean="0">
                <a:sym typeface="Symbol" panose="05050102010706020507" pitchFamily="18" charset="2"/>
              </a:rPr>
              <a:t>MPa</a:t>
            </a:r>
            <a:r>
              <a:rPr lang="en-US" sz="2000" smtClean="0">
                <a:sym typeface="Symbol" panose="05050102010706020507" pitchFamily="18" charset="2"/>
              </a:rPr>
              <a:t>.</a:t>
            </a:r>
          </a:p>
          <a:p>
            <a:pPr algn="just">
              <a:spcBef>
                <a:spcPts val="600"/>
              </a:spcBef>
            </a:pPr>
            <a:r>
              <a:rPr lang="en-US" sz="2000" i="1" smtClean="0">
                <a:sym typeface="Symbol" panose="05050102010706020507" pitchFamily="18" charset="2"/>
              </a:rPr>
              <a:t>J</a:t>
            </a:r>
            <a:r>
              <a:rPr lang="en-US" sz="2000" i="1" baseline="-25000" smtClean="0">
                <a:sym typeface="Symbol" panose="05050102010706020507" pitchFamily="18" charset="2"/>
              </a:rPr>
              <a:t>0</a:t>
            </a:r>
            <a:r>
              <a:rPr lang="en-US" sz="2000" smtClean="0">
                <a:sym typeface="Symbol" panose="05050102010706020507" pitchFamily="18" charset="2"/>
              </a:rPr>
              <a:t>- moment quán tính độc cực, tiết diện trục có đường kính d thì </a:t>
            </a:r>
            <a:r>
              <a:rPr lang="en-US" sz="2000" i="1" smtClean="0">
                <a:solidFill>
                  <a:srgbClr val="FF0000"/>
                </a:solidFill>
                <a:sym typeface="Symbol" panose="05050102010706020507" pitchFamily="18" charset="2"/>
              </a:rPr>
              <a:t>J</a:t>
            </a:r>
            <a:r>
              <a:rPr lang="en-US" sz="2000" i="1" baseline="-25000" smtClean="0">
                <a:solidFill>
                  <a:srgbClr val="FF0000"/>
                </a:solidFill>
                <a:sym typeface="Symbol" panose="05050102010706020507" pitchFamily="18" charset="2"/>
              </a:rPr>
              <a:t>0</a:t>
            </a:r>
            <a:r>
              <a:rPr lang="en-US" sz="2000" i="1" smtClean="0">
                <a:solidFill>
                  <a:srgbClr val="FF0000"/>
                </a:solidFill>
                <a:sym typeface="Symbol" panose="05050102010706020507" pitchFamily="18" charset="2"/>
              </a:rPr>
              <a:t>=d</a:t>
            </a:r>
            <a:r>
              <a:rPr lang="en-US" sz="2000" i="1" baseline="30000" smtClean="0">
                <a:solidFill>
                  <a:srgbClr val="FF0000"/>
                </a:solidFill>
                <a:sym typeface="Symbol" panose="05050102010706020507" pitchFamily="18" charset="2"/>
              </a:rPr>
              <a:t>4</a:t>
            </a:r>
            <a:r>
              <a:rPr lang="en-US" sz="2000" i="1" smtClean="0">
                <a:solidFill>
                  <a:srgbClr val="FF0000"/>
                </a:solidFill>
                <a:sym typeface="Symbol" panose="05050102010706020507" pitchFamily="18" charset="2"/>
              </a:rPr>
              <a:t>/32</a:t>
            </a:r>
            <a:r>
              <a:rPr lang="en-US" sz="2000" smtClean="0">
                <a:sym typeface="Symbol" panose="05050102010706020507" pitchFamily="18" charset="2"/>
              </a:rPr>
              <a:t>, (</a:t>
            </a:r>
            <a:r>
              <a:rPr lang="en-US" sz="2000" i="1" smtClean="0">
                <a:sym typeface="Symbol" panose="05050102010706020507" pitchFamily="18" charset="2"/>
              </a:rPr>
              <a:t>mm</a:t>
            </a:r>
            <a:r>
              <a:rPr lang="en-US" sz="2000" i="1" baseline="30000" smtClean="0">
                <a:sym typeface="Symbol" panose="05050102010706020507" pitchFamily="18" charset="2"/>
              </a:rPr>
              <a:t>4</a:t>
            </a:r>
            <a:r>
              <a:rPr lang="en-US" sz="2000" smtClean="0">
                <a:sym typeface="Symbol" panose="05050102010706020507" pitchFamily="18" charset="2"/>
              </a:rPr>
              <a:t>)</a:t>
            </a:r>
          </a:p>
          <a:p>
            <a:pPr algn="just">
              <a:spcBef>
                <a:spcPts val="600"/>
              </a:spcBef>
            </a:pPr>
            <a:r>
              <a:rPr lang="en-US" sz="2000" i="1" smtClean="0">
                <a:latin typeface="Times New Roman" panose="02020603050405020304" pitchFamily="18" charset="0"/>
                <a:cs typeface="Times New Roman" panose="02020603050405020304" pitchFamily="18" charset="0"/>
                <a:sym typeface="Symbol" panose="05050102010706020507" pitchFamily="18" charset="2"/>
              </a:rPr>
              <a:t>l</a:t>
            </a:r>
            <a:r>
              <a:rPr lang="en-US" sz="2000" smtClean="0">
                <a:sym typeface="Symbol" panose="05050102010706020507" pitchFamily="18" charset="2"/>
              </a:rPr>
              <a:t>- chiều dài tính toán của trục, </a:t>
            </a:r>
            <a:r>
              <a:rPr lang="en-US" sz="2000" i="1" smtClean="0">
                <a:sym typeface="Symbol" panose="05050102010706020507" pitchFamily="18" charset="2"/>
              </a:rPr>
              <a:t>mm</a:t>
            </a:r>
            <a:endParaRPr lang="en-US" sz="2000" i="1"/>
          </a:p>
        </p:txBody>
      </p:sp>
    </p:spTree>
    <p:extLst>
      <p:ext uri="{BB962C8B-B14F-4D97-AF65-F5344CB8AC3E}">
        <p14:creationId xmlns:p14="http://schemas.microsoft.com/office/powerpoint/2010/main" val="1131808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19"/>
          <p:cNvSpPr/>
          <p:nvPr/>
        </p:nvSpPr>
        <p:spPr>
          <a:xfrm>
            <a:off x="228600" y="253425"/>
            <a:ext cx="6611682" cy="584775"/>
          </a:xfrm>
          <a:prstGeom prst="rect">
            <a:avLst/>
          </a:prstGeom>
        </p:spPr>
        <p:txBody>
          <a:bodyPr wrap="none">
            <a:spAutoFit/>
          </a:bodyPr>
          <a:lstStyle/>
          <a:p>
            <a:pPr marL="571500" lvl="0" indent="-571500" fontAlgn="base">
              <a:buFont typeface="+mj-lt"/>
              <a:buAutoNum type="romanUcPeriod" startAt="6"/>
            </a:pPr>
            <a:r>
              <a:rPr lang="en-US" sz="3200" b="1" cap="all" dirty="0" smtClean="0">
                <a:solidFill>
                  <a:srgbClr val="FF0000"/>
                </a:solidFill>
                <a:effectLst>
                  <a:glow>
                    <a:srgbClr val="000000"/>
                  </a:glow>
                  <a:outerShdw sx="0" sy="0">
                    <a:srgbClr val="000000"/>
                  </a:outerShdw>
                  <a:reflection stA="0" endPos="0" fadeDir="0" sx="0" sy="0"/>
                </a:effectLst>
              </a:rPr>
              <a:t>TÍNH </a:t>
            </a:r>
            <a:r>
              <a:rPr lang="en-US" sz="3200" b="1" cap="all" dirty="0" err="1" smtClean="0">
                <a:solidFill>
                  <a:srgbClr val="FF0000"/>
                </a:solidFill>
                <a:effectLst>
                  <a:glow>
                    <a:srgbClr val="000000"/>
                  </a:glow>
                  <a:outerShdw sx="0" sy="0">
                    <a:srgbClr val="000000"/>
                  </a:outerShdw>
                  <a:reflection stA="0" endPos="0" fadeDir="0" sx="0" sy="0"/>
                </a:effectLst>
              </a:rPr>
              <a:t>toán</a:t>
            </a:r>
            <a:r>
              <a:rPr lang="en-US" sz="3200" b="1" cap="all" dirty="0" smtClean="0">
                <a:solidFill>
                  <a:srgbClr val="FF0000"/>
                </a:solidFill>
                <a:effectLst>
                  <a:glow>
                    <a:srgbClr val="000000"/>
                  </a:glow>
                  <a:outerShdw sx="0" sy="0">
                    <a:srgbClr val="000000"/>
                  </a:outerShdw>
                  <a:reflection stA="0" endPos="0" fadeDir="0" sx="0" sy="0"/>
                </a:effectLst>
              </a:rPr>
              <a:t> </a:t>
            </a:r>
            <a:r>
              <a:rPr lang="en-US" sz="3200" b="1" cap="all" dirty="0" err="1" smtClean="0">
                <a:solidFill>
                  <a:srgbClr val="FF0000"/>
                </a:solidFill>
                <a:effectLst>
                  <a:glow>
                    <a:srgbClr val="000000"/>
                  </a:glow>
                  <a:outerShdw sx="0" sy="0">
                    <a:srgbClr val="000000"/>
                  </a:outerShdw>
                  <a:reflection stA="0" endPos="0" fadeDir="0" sx="0" sy="0"/>
                </a:effectLst>
              </a:rPr>
              <a:t>dao</a:t>
            </a:r>
            <a:r>
              <a:rPr lang="en-US" sz="3200" b="1" cap="all" dirty="0" smtClean="0">
                <a:solidFill>
                  <a:srgbClr val="FF0000"/>
                </a:solidFill>
                <a:effectLst>
                  <a:glow>
                    <a:srgbClr val="000000"/>
                  </a:glow>
                  <a:outerShdw sx="0" sy="0">
                    <a:srgbClr val="000000"/>
                  </a:outerShdw>
                  <a:reflection stA="0" endPos="0" fadeDir="0" sx="0" sy="0"/>
                </a:effectLst>
              </a:rPr>
              <a:t> </a:t>
            </a:r>
            <a:r>
              <a:rPr lang="en-US" sz="3200" b="1" cap="all" dirty="0" err="1" smtClean="0">
                <a:solidFill>
                  <a:srgbClr val="FF0000"/>
                </a:solidFill>
                <a:effectLst>
                  <a:glow>
                    <a:srgbClr val="000000"/>
                  </a:glow>
                  <a:outerShdw sx="0" sy="0">
                    <a:srgbClr val="000000"/>
                  </a:outerShdw>
                  <a:reflection stA="0" endPos="0" fadeDir="0" sx="0" sy="0"/>
                </a:effectLst>
              </a:rPr>
              <a:t>động</a:t>
            </a:r>
            <a:r>
              <a:rPr lang="en-US" sz="3200" b="1" cap="all" dirty="0" smtClean="0">
                <a:solidFill>
                  <a:srgbClr val="FF0000"/>
                </a:solidFill>
                <a:effectLst>
                  <a:glow>
                    <a:srgbClr val="000000"/>
                  </a:glow>
                  <a:outerShdw sx="0" sy="0">
                    <a:srgbClr val="000000"/>
                  </a:outerShdw>
                  <a:reflection stA="0" endPos="0" fadeDir="0" sx="0" sy="0"/>
                </a:effectLst>
              </a:rPr>
              <a:t> </a:t>
            </a:r>
            <a:r>
              <a:rPr lang="en-US" sz="3200" b="1" cap="all" dirty="0" err="1" smtClean="0">
                <a:solidFill>
                  <a:srgbClr val="FF0000"/>
                </a:solidFill>
                <a:effectLst>
                  <a:glow>
                    <a:srgbClr val="000000"/>
                  </a:glow>
                  <a:outerShdw sx="0" sy="0">
                    <a:srgbClr val="000000"/>
                  </a:outerShdw>
                  <a:reflection stA="0" endPos="0" fadeDir="0" sx="0" sy="0"/>
                </a:effectLst>
              </a:rPr>
              <a:t>trục</a:t>
            </a:r>
            <a:endParaRPr lang="en-US" sz="3200" b="1" cap="all" dirty="0">
              <a:solidFill>
                <a:srgbClr val="FF0000"/>
              </a:solidFill>
              <a:effectLst>
                <a:glow>
                  <a:srgbClr val="000000"/>
                </a:glow>
                <a:outerShdw sx="0" sy="0">
                  <a:srgbClr val="000000"/>
                </a:outerShdw>
                <a:reflection stA="0" endPos="0" fadeDir="0" sx="0" sy="0"/>
              </a:effectLst>
            </a:endParaRPr>
          </a:p>
        </p:txBody>
      </p:sp>
      <p:sp>
        <p:nvSpPr>
          <p:cNvPr id="6"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9"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2" name="Rectangle 6"/>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5" name="Rectangle 10"/>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18" name="Picture 17"/>
          <p:cNvPicPr>
            <a:picLocks noChangeAspect="1"/>
          </p:cNvPicPr>
          <p:nvPr/>
        </p:nvPicPr>
        <p:blipFill>
          <a:blip r:embed="rId2"/>
          <a:stretch>
            <a:fillRect/>
          </a:stretch>
        </p:blipFill>
        <p:spPr>
          <a:xfrm>
            <a:off x="2033154" y="1219200"/>
            <a:ext cx="5077692" cy="5328000"/>
          </a:xfrm>
          <a:prstGeom prst="rect">
            <a:avLst/>
          </a:prstGeom>
        </p:spPr>
      </p:pic>
    </p:spTree>
    <p:extLst>
      <p:ext uri="{BB962C8B-B14F-4D97-AF65-F5344CB8AC3E}">
        <p14:creationId xmlns:p14="http://schemas.microsoft.com/office/powerpoint/2010/main" val="3757595049"/>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19"/>
          <p:cNvSpPr/>
          <p:nvPr/>
        </p:nvSpPr>
        <p:spPr>
          <a:xfrm>
            <a:off x="228600" y="253425"/>
            <a:ext cx="6611682" cy="584775"/>
          </a:xfrm>
          <a:prstGeom prst="rect">
            <a:avLst/>
          </a:prstGeom>
        </p:spPr>
        <p:txBody>
          <a:bodyPr wrap="none">
            <a:spAutoFit/>
          </a:bodyPr>
          <a:lstStyle/>
          <a:p>
            <a:pPr marL="571500" lvl="0" indent="-571500" fontAlgn="base">
              <a:buFont typeface="+mj-lt"/>
              <a:buAutoNum type="romanUcPeriod" startAt="6"/>
            </a:pPr>
            <a:r>
              <a:rPr lang="en-US" sz="3200" b="1" cap="all" dirty="0" smtClean="0">
                <a:solidFill>
                  <a:srgbClr val="FF0000"/>
                </a:solidFill>
                <a:effectLst>
                  <a:glow>
                    <a:srgbClr val="000000"/>
                  </a:glow>
                  <a:outerShdw sx="0" sy="0">
                    <a:srgbClr val="000000"/>
                  </a:outerShdw>
                  <a:reflection stA="0" endPos="0" fadeDir="0" sx="0" sy="0"/>
                </a:effectLst>
              </a:rPr>
              <a:t>TÍNH </a:t>
            </a:r>
            <a:r>
              <a:rPr lang="en-US" sz="3200" b="1" cap="all" dirty="0" err="1" smtClean="0">
                <a:solidFill>
                  <a:srgbClr val="FF0000"/>
                </a:solidFill>
                <a:effectLst>
                  <a:glow>
                    <a:srgbClr val="000000"/>
                  </a:glow>
                  <a:outerShdw sx="0" sy="0">
                    <a:srgbClr val="000000"/>
                  </a:outerShdw>
                  <a:reflection stA="0" endPos="0" fadeDir="0" sx="0" sy="0"/>
                </a:effectLst>
              </a:rPr>
              <a:t>toán</a:t>
            </a:r>
            <a:r>
              <a:rPr lang="en-US" sz="3200" b="1" cap="all" dirty="0" smtClean="0">
                <a:solidFill>
                  <a:srgbClr val="FF0000"/>
                </a:solidFill>
                <a:effectLst>
                  <a:glow>
                    <a:srgbClr val="000000"/>
                  </a:glow>
                  <a:outerShdw sx="0" sy="0">
                    <a:srgbClr val="000000"/>
                  </a:outerShdw>
                  <a:reflection stA="0" endPos="0" fadeDir="0" sx="0" sy="0"/>
                </a:effectLst>
              </a:rPr>
              <a:t> </a:t>
            </a:r>
            <a:r>
              <a:rPr lang="en-US" sz="3200" b="1" cap="all" dirty="0" err="1" smtClean="0">
                <a:solidFill>
                  <a:srgbClr val="FF0000"/>
                </a:solidFill>
                <a:effectLst>
                  <a:glow>
                    <a:srgbClr val="000000"/>
                  </a:glow>
                  <a:outerShdw sx="0" sy="0">
                    <a:srgbClr val="000000"/>
                  </a:outerShdw>
                  <a:reflection stA="0" endPos="0" fadeDir="0" sx="0" sy="0"/>
                </a:effectLst>
              </a:rPr>
              <a:t>dao</a:t>
            </a:r>
            <a:r>
              <a:rPr lang="en-US" sz="3200" b="1" cap="all" dirty="0" smtClean="0">
                <a:solidFill>
                  <a:srgbClr val="FF0000"/>
                </a:solidFill>
                <a:effectLst>
                  <a:glow>
                    <a:srgbClr val="000000"/>
                  </a:glow>
                  <a:outerShdw sx="0" sy="0">
                    <a:srgbClr val="000000"/>
                  </a:outerShdw>
                  <a:reflection stA="0" endPos="0" fadeDir="0" sx="0" sy="0"/>
                </a:effectLst>
              </a:rPr>
              <a:t> </a:t>
            </a:r>
            <a:r>
              <a:rPr lang="en-US" sz="3200" b="1" cap="all" dirty="0" err="1" smtClean="0">
                <a:solidFill>
                  <a:srgbClr val="FF0000"/>
                </a:solidFill>
                <a:effectLst>
                  <a:glow>
                    <a:srgbClr val="000000"/>
                  </a:glow>
                  <a:outerShdw sx="0" sy="0">
                    <a:srgbClr val="000000"/>
                  </a:outerShdw>
                  <a:reflection stA="0" endPos="0" fadeDir="0" sx="0" sy="0"/>
                </a:effectLst>
              </a:rPr>
              <a:t>động</a:t>
            </a:r>
            <a:r>
              <a:rPr lang="en-US" sz="3200" b="1" cap="all" dirty="0" smtClean="0">
                <a:solidFill>
                  <a:srgbClr val="FF0000"/>
                </a:solidFill>
                <a:effectLst>
                  <a:glow>
                    <a:srgbClr val="000000"/>
                  </a:glow>
                  <a:outerShdw sx="0" sy="0">
                    <a:srgbClr val="000000"/>
                  </a:outerShdw>
                  <a:reflection stA="0" endPos="0" fadeDir="0" sx="0" sy="0"/>
                </a:effectLst>
              </a:rPr>
              <a:t> </a:t>
            </a:r>
            <a:r>
              <a:rPr lang="en-US" sz="3200" b="1" cap="all" dirty="0" err="1" smtClean="0">
                <a:solidFill>
                  <a:srgbClr val="FF0000"/>
                </a:solidFill>
                <a:effectLst>
                  <a:glow>
                    <a:srgbClr val="000000"/>
                  </a:glow>
                  <a:outerShdw sx="0" sy="0">
                    <a:srgbClr val="000000"/>
                  </a:outerShdw>
                  <a:reflection stA="0" endPos="0" fadeDir="0" sx="0" sy="0"/>
                </a:effectLst>
              </a:rPr>
              <a:t>trục</a:t>
            </a:r>
            <a:endParaRPr lang="en-US" sz="3200" b="1" cap="all" dirty="0">
              <a:solidFill>
                <a:srgbClr val="FF0000"/>
              </a:solidFill>
              <a:effectLst>
                <a:glow>
                  <a:srgbClr val="000000"/>
                </a:glow>
                <a:outerShdw sx="0" sy="0">
                  <a:srgbClr val="000000"/>
                </a:outerShdw>
                <a:reflection stA="0" endPos="0" fadeDir="0" sx="0" sy="0"/>
              </a:effectLst>
            </a:endParaRPr>
          </a:p>
        </p:txBody>
      </p:sp>
      <p:sp>
        <p:nvSpPr>
          <p:cNvPr id="6"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5" name="Rectangle 4"/>
          <p:cNvSpPr/>
          <p:nvPr/>
        </p:nvSpPr>
        <p:spPr>
          <a:xfrm>
            <a:off x="838200" y="1371600"/>
            <a:ext cx="5588389" cy="461665"/>
          </a:xfrm>
          <a:prstGeom prst="rect">
            <a:avLst/>
          </a:prstGeom>
        </p:spPr>
        <p:txBody>
          <a:bodyPr wrap="none">
            <a:spAutoFit/>
          </a:bodyPr>
          <a:lstStyle/>
          <a:p>
            <a:r>
              <a:rPr lang="en-US" sz="2400" dirty="0" err="1"/>
              <a:t>Lực</a:t>
            </a:r>
            <a:r>
              <a:rPr lang="en-US" sz="2400" dirty="0"/>
              <a:t> </a:t>
            </a:r>
            <a:r>
              <a:rPr lang="en-US" sz="2400" dirty="0" err="1"/>
              <a:t>ly</a:t>
            </a:r>
            <a:r>
              <a:rPr lang="en-US" sz="2400" dirty="0"/>
              <a:t> </a:t>
            </a:r>
            <a:r>
              <a:rPr lang="en-US" sz="2400" dirty="0" err="1"/>
              <a:t>tâm</a:t>
            </a:r>
            <a:r>
              <a:rPr lang="en-US" sz="2400" dirty="0"/>
              <a:t> </a:t>
            </a:r>
            <a:r>
              <a:rPr lang="en-US" sz="2400" b="1" i="1" dirty="0">
                <a:solidFill>
                  <a:srgbClr val="0000FF"/>
                </a:solidFill>
              </a:rPr>
              <a:t>Q</a:t>
            </a:r>
            <a:r>
              <a:rPr lang="en-US" sz="2400" dirty="0"/>
              <a:t> </a:t>
            </a:r>
            <a:r>
              <a:rPr lang="en-US" sz="2400" dirty="0" err="1"/>
              <a:t>được</a:t>
            </a:r>
            <a:r>
              <a:rPr lang="en-US" sz="2400" dirty="0"/>
              <a:t> </a:t>
            </a:r>
            <a:r>
              <a:rPr lang="en-US" sz="2400" dirty="0" err="1"/>
              <a:t>tính</a:t>
            </a:r>
            <a:r>
              <a:rPr lang="en-US" sz="2400" dirty="0"/>
              <a:t> </a:t>
            </a:r>
            <a:r>
              <a:rPr lang="en-US" sz="2400" dirty="0" err="1"/>
              <a:t>theo</a:t>
            </a:r>
            <a:r>
              <a:rPr lang="en-US" sz="2400" dirty="0"/>
              <a:t> </a:t>
            </a:r>
            <a:r>
              <a:rPr lang="en-US" sz="2400" dirty="0" err="1"/>
              <a:t>công</a:t>
            </a:r>
            <a:r>
              <a:rPr lang="en-US" sz="2400" dirty="0"/>
              <a:t> </a:t>
            </a:r>
            <a:r>
              <a:rPr lang="en-US" sz="2400" dirty="0" err="1"/>
              <a:t>thức</a:t>
            </a:r>
            <a:r>
              <a:rPr lang="en-US" sz="2400" dirty="0"/>
              <a:t>:</a:t>
            </a:r>
          </a:p>
        </p:txBody>
      </p:sp>
      <p:graphicFrame>
        <p:nvGraphicFramePr>
          <p:cNvPr id="8" name="Object 7"/>
          <p:cNvGraphicFramePr>
            <a:graphicFrameLocks noChangeAspect="1"/>
          </p:cNvGraphicFramePr>
          <p:nvPr>
            <p:extLst>
              <p:ext uri="{D42A27DB-BD31-4B8C-83A1-F6EECF244321}">
                <p14:modId xmlns:p14="http://schemas.microsoft.com/office/powerpoint/2010/main" val="1843382268"/>
              </p:ext>
            </p:extLst>
          </p:nvPr>
        </p:nvGraphicFramePr>
        <p:xfrm>
          <a:off x="2667000" y="2209800"/>
          <a:ext cx="2160000" cy="540000"/>
        </p:xfrm>
        <a:graphic>
          <a:graphicData uri="http://schemas.openxmlformats.org/presentationml/2006/ole">
            <mc:AlternateContent xmlns:mc="http://schemas.openxmlformats.org/markup-compatibility/2006">
              <mc:Choice xmlns:v="urn:schemas-microsoft-com:vml" Requires="v">
                <p:oleObj spid="_x0000_s90979" name="Equation" r:id="rId3" imgW="1015920" imgH="253800" progId="Equation.DSMT4">
                  <p:embed/>
                </p:oleObj>
              </mc:Choice>
              <mc:Fallback>
                <p:oleObj name="Equation" r:id="rId3" imgW="1015920" imgH="253800" progId="Equation.DSMT4">
                  <p:embed/>
                  <p:pic>
                    <p:nvPicPr>
                      <p:cNvPr id="0" name=""/>
                      <p:cNvPicPr/>
                      <p:nvPr/>
                    </p:nvPicPr>
                    <p:blipFill>
                      <a:blip r:embed="rId4"/>
                      <a:stretch>
                        <a:fillRect/>
                      </a:stretch>
                    </p:blipFill>
                    <p:spPr>
                      <a:xfrm>
                        <a:off x="2667000" y="2209800"/>
                        <a:ext cx="2160000" cy="540000"/>
                      </a:xfrm>
                      <a:prstGeom prst="rect">
                        <a:avLst/>
                      </a:prstGeom>
                      <a:ln w="19050">
                        <a:solidFill>
                          <a:srgbClr val="FF0000"/>
                        </a:solidFill>
                      </a:ln>
                    </p:spPr>
                  </p:pic>
                </p:oleObj>
              </mc:Fallback>
            </mc:AlternateContent>
          </a:graphicData>
        </a:graphic>
      </p:graphicFrame>
      <p:sp>
        <p:nvSpPr>
          <p:cNvPr id="9"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0" name="Object 9"/>
          <p:cNvGraphicFramePr>
            <a:graphicFrameLocks noChangeAspect="1"/>
          </p:cNvGraphicFramePr>
          <p:nvPr>
            <p:extLst>
              <p:ext uri="{D42A27DB-BD31-4B8C-83A1-F6EECF244321}">
                <p14:modId xmlns:p14="http://schemas.microsoft.com/office/powerpoint/2010/main" val="2843983261"/>
              </p:ext>
            </p:extLst>
          </p:nvPr>
        </p:nvGraphicFramePr>
        <p:xfrm>
          <a:off x="5943600" y="2133600"/>
          <a:ext cx="1057088" cy="684000"/>
        </p:xfrm>
        <a:graphic>
          <a:graphicData uri="http://schemas.openxmlformats.org/presentationml/2006/ole">
            <mc:AlternateContent xmlns:mc="http://schemas.openxmlformats.org/markup-compatibility/2006">
              <mc:Choice xmlns:v="urn:schemas-microsoft-com:vml" Requires="v">
                <p:oleObj spid="_x0000_s90980" name="Equation" r:id="rId5" imgW="647640" imgH="419040" progId="Equation.DSMT4">
                  <p:embed/>
                </p:oleObj>
              </mc:Choice>
              <mc:Fallback>
                <p:oleObj name="Equation" r:id="rId5" imgW="647640" imgH="419040" progId="Equation.DSMT4">
                  <p:embed/>
                  <p:pic>
                    <p:nvPicPr>
                      <p:cNvPr id="0" name=""/>
                      <p:cNvPicPr>
                        <a:picLocks noChangeAspect="1" noChangeArrowheads="1"/>
                      </p:cNvPicPr>
                      <p:nvPr/>
                    </p:nvPicPr>
                    <p:blipFill>
                      <a:blip r:embed="rId6"/>
                      <a:srcRect/>
                      <a:stretch>
                        <a:fillRect/>
                      </a:stretch>
                    </p:blipFill>
                    <p:spPr bwMode="auto">
                      <a:xfrm>
                        <a:off x="5943600" y="2133600"/>
                        <a:ext cx="1057088" cy="684000"/>
                      </a:xfrm>
                      <a:prstGeom prst="rect">
                        <a:avLst/>
                      </a:prstGeom>
                      <a:noFill/>
                      <a:ln w="19050">
                        <a:solidFill>
                          <a:srgbClr val="FF0000"/>
                        </a:solidFill>
                      </a:ln>
                    </p:spPr>
                  </p:pic>
                </p:oleObj>
              </mc:Fallback>
            </mc:AlternateContent>
          </a:graphicData>
        </a:graphic>
      </p:graphicFrame>
      <p:sp>
        <p:nvSpPr>
          <p:cNvPr id="11" name="Rectangle 10"/>
          <p:cNvSpPr/>
          <p:nvPr/>
        </p:nvSpPr>
        <p:spPr>
          <a:xfrm>
            <a:off x="1676400" y="3169627"/>
            <a:ext cx="7467600" cy="830997"/>
          </a:xfrm>
          <a:prstGeom prst="rect">
            <a:avLst/>
          </a:prstGeom>
        </p:spPr>
        <p:txBody>
          <a:bodyPr wrap="square">
            <a:spAutoFit/>
          </a:bodyPr>
          <a:lstStyle/>
          <a:p>
            <a:r>
              <a:rPr lang="en-US" sz="2400" i="1" dirty="0">
                <a:solidFill>
                  <a:srgbClr val="0000FF"/>
                </a:solidFill>
              </a:rPr>
              <a:t>J</a:t>
            </a:r>
            <a:r>
              <a:rPr lang="en-US" sz="2400" dirty="0">
                <a:solidFill>
                  <a:srgbClr val="0000FF"/>
                </a:solidFill>
              </a:rPr>
              <a:t> - </a:t>
            </a:r>
            <a:r>
              <a:rPr lang="en-US" sz="2400" dirty="0" err="1">
                <a:solidFill>
                  <a:srgbClr val="0000FF"/>
                </a:solidFill>
              </a:rPr>
              <a:t>momnet</a:t>
            </a:r>
            <a:r>
              <a:rPr lang="en-US" sz="2400" dirty="0">
                <a:solidFill>
                  <a:srgbClr val="0000FF"/>
                </a:solidFill>
              </a:rPr>
              <a:t> </a:t>
            </a:r>
            <a:r>
              <a:rPr lang="en-US" sz="2400" dirty="0" err="1">
                <a:solidFill>
                  <a:srgbClr val="0000FF"/>
                </a:solidFill>
              </a:rPr>
              <a:t>quán</a:t>
            </a:r>
            <a:r>
              <a:rPr lang="en-US" sz="2400" dirty="0">
                <a:solidFill>
                  <a:srgbClr val="0000FF"/>
                </a:solidFill>
              </a:rPr>
              <a:t> </a:t>
            </a:r>
            <a:r>
              <a:rPr lang="en-US" sz="2400" dirty="0" err="1">
                <a:solidFill>
                  <a:srgbClr val="0000FF"/>
                </a:solidFill>
              </a:rPr>
              <a:t>tính</a:t>
            </a:r>
            <a:r>
              <a:rPr lang="en-US" sz="2400" dirty="0">
                <a:solidFill>
                  <a:srgbClr val="0000FF"/>
                </a:solidFill>
              </a:rPr>
              <a:t> </a:t>
            </a:r>
            <a:r>
              <a:rPr lang="en-US" sz="2400" dirty="0" err="1">
                <a:solidFill>
                  <a:srgbClr val="0000FF"/>
                </a:solidFill>
              </a:rPr>
              <a:t>độc</a:t>
            </a:r>
            <a:r>
              <a:rPr lang="en-US" sz="2400" dirty="0">
                <a:solidFill>
                  <a:srgbClr val="0000FF"/>
                </a:solidFill>
              </a:rPr>
              <a:t> </a:t>
            </a:r>
            <a:r>
              <a:rPr lang="en-US" sz="2400" dirty="0" err="1">
                <a:solidFill>
                  <a:srgbClr val="0000FF"/>
                </a:solidFill>
              </a:rPr>
              <a:t>cực</a:t>
            </a:r>
            <a:r>
              <a:rPr lang="en-US" sz="2400" dirty="0">
                <a:solidFill>
                  <a:srgbClr val="0000FF"/>
                </a:solidFill>
              </a:rPr>
              <a:t> </a:t>
            </a:r>
            <a:r>
              <a:rPr lang="en-US" sz="2400" dirty="0" err="1">
                <a:solidFill>
                  <a:srgbClr val="0000FF"/>
                </a:solidFill>
              </a:rPr>
              <a:t>của</a:t>
            </a:r>
            <a:r>
              <a:rPr lang="en-US" sz="2400" dirty="0">
                <a:solidFill>
                  <a:srgbClr val="0000FF"/>
                </a:solidFill>
              </a:rPr>
              <a:t> </a:t>
            </a:r>
            <a:r>
              <a:rPr lang="en-US" sz="2400" dirty="0" err="1">
                <a:solidFill>
                  <a:srgbClr val="0000FF"/>
                </a:solidFill>
              </a:rPr>
              <a:t>tiết</a:t>
            </a:r>
            <a:r>
              <a:rPr lang="en-US" sz="2400" dirty="0">
                <a:solidFill>
                  <a:srgbClr val="0000FF"/>
                </a:solidFill>
              </a:rPr>
              <a:t> </a:t>
            </a:r>
            <a:r>
              <a:rPr lang="en-US" sz="2400" dirty="0" err="1">
                <a:solidFill>
                  <a:srgbClr val="0000FF"/>
                </a:solidFill>
              </a:rPr>
              <a:t>diện</a:t>
            </a:r>
            <a:r>
              <a:rPr lang="en-US" sz="2400" dirty="0">
                <a:solidFill>
                  <a:srgbClr val="0000FF"/>
                </a:solidFill>
              </a:rPr>
              <a:t> </a:t>
            </a:r>
            <a:r>
              <a:rPr lang="en-US" sz="2400" dirty="0" err="1">
                <a:solidFill>
                  <a:srgbClr val="0000FF"/>
                </a:solidFill>
              </a:rPr>
              <a:t>trục</a:t>
            </a:r>
            <a:r>
              <a:rPr lang="en-US" sz="2400" dirty="0">
                <a:solidFill>
                  <a:srgbClr val="0000FF"/>
                </a:solidFill>
              </a:rPr>
              <a:t>.</a:t>
            </a:r>
          </a:p>
          <a:p>
            <a:r>
              <a:rPr lang="en-US" sz="2400" i="1" dirty="0">
                <a:solidFill>
                  <a:srgbClr val="0000FF"/>
                </a:solidFill>
                <a:latin typeface="Times New Roman" panose="02020603050405020304" pitchFamily="18" charset="0"/>
                <a:cs typeface="Times New Roman" panose="02020603050405020304" pitchFamily="18" charset="0"/>
              </a:rPr>
              <a:t>l</a:t>
            </a:r>
            <a:r>
              <a:rPr lang="en-US" sz="2400" dirty="0">
                <a:solidFill>
                  <a:srgbClr val="0000FF"/>
                </a:solidFill>
              </a:rPr>
              <a:t> - </a:t>
            </a:r>
            <a:r>
              <a:rPr lang="en-US" sz="2400" dirty="0" err="1">
                <a:solidFill>
                  <a:srgbClr val="0000FF"/>
                </a:solidFill>
              </a:rPr>
              <a:t>khoảng</a:t>
            </a:r>
            <a:r>
              <a:rPr lang="en-US" sz="2400" dirty="0">
                <a:solidFill>
                  <a:srgbClr val="0000FF"/>
                </a:solidFill>
              </a:rPr>
              <a:t> </a:t>
            </a:r>
            <a:r>
              <a:rPr lang="en-US" sz="2400" dirty="0" err="1">
                <a:solidFill>
                  <a:srgbClr val="0000FF"/>
                </a:solidFill>
              </a:rPr>
              <a:t>cách</a:t>
            </a:r>
            <a:r>
              <a:rPr lang="en-US" sz="2400" dirty="0">
                <a:solidFill>
                  <a:srgbClr val="0000FF"/>
                </a:solidFill>
              </a:rPr>
              <a:t> </a:t>
            </a:r>
            <a:r>
              <a:rPr lang="en-US" sz="2400" dirty="0" err="1">
                <a:solidFill>
                  <a:srgbClr val="0000FF"/>
                </a:solidFill>
              </a:rPr>
              <a:t>giữa</a:t>
            </a:r>
            <a:r>
              <a:rPr lang="en-US" sz="2400" dirty="0">
                <a:solidFill>
                  <a:srgbClr val="0000FF"/>
                </a:solidFill>
              </a:rPr>
              <a:t> </a:t>
            </a:r>
            <a:r>
              <a:rPr lang="en-US" sz="2400" dirty="0" err="1">
                <a:solidFill>
                  <a:srgbClr val="0000FF"/>
                </a:solidFill>
              </a:rPr>
              <a:t>hai</a:t>
            </a:r>
            <a:r>
              <a:rPr lang="en-US" sz="2400" dirty="0">
                <a:solidFill>
                  <a:srgbClr val="0000FF"/>
                </a:solidFill>
              </a:rPr>
              <a:t> </a:t>
            </a:r>
            <a:r>
              <a:rPr lang="en-US" sz="2400" dirty="0" err="1">
                <a:solidFill>
                  <a:srgbClr val="0000FF"/>
                </a:solidFill>
              </a:rPr>
              <a:t>gối</a:t>
            </a:r>
            <a:r>
              <a:rPr lang="en-US" sz="2400" dirty="0">
                <a:solidFill>
                  <a:srgbClr val="0000FF"/>
                </a:solidFill>
              </a:rPr>
              <a:t> </a:t>
            </a:r>
            <a:r>
              <a:rPr lang="en-US" sz="2400" dirty="0" err="1">
                <a:solidFill>
                  <a:srgbClr val="0000FF"/>
                </a:solidFill>
              </a:rPr>
              <a:t>đỡ</a:t>
            </a:r>
            <a:r>
              <a:rPr lang="en-US" sz="2400" dirty="0">
                <a:solidFill>
                  <a:srgbClr val="0000FF"/>
                </a:solidFill>
              </a:rPr>
              <a:t>.</a:t>
            </a:r>
          </a:p>
        </p:txBody>
      </p:sp>
      <p:sp>
        <p:nvSpPr>
          <p:cNvPr id="12" name="Rectangle 6"/>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3" name="Object 12"/>
          <p:cNvGraphicFramePr>
            <a:graphicFrameLocks noChangeAspect="1"/>
          </p:cNvGraphicFramePr>
          <p:nvPr>
            <p:extLst>
              <p:ext uri="{D42A27DB-BD31-4B8C-83A1-F6EECF244321}">
                <p14:modId xmlns:p14="http://schemas.microsoft.com/office/powerpoint/2010/main" val="991014678"/>
              </p:ext>
            </p:extLst>
          </p:nvPr>
        </p:nvGraphicFramePr>
        <p:xfrm>
          <a:off x="2057400" y="4603450"/>
          <a:ext cx="1836000" cy="648000"/>
        </p:xfrm>
        <a:graphic>
          <a:graphicData uri="http://schemas.openxmlformats.org/presentationml/2006/ole">
            <mc:AlternateContent xmlns:mc="http://schemas.openxmlformats.org/markup-compatibility/2006">
              <mc:Choice xmlns:v="urn:schemas-microsoft-com:vml" Requires="v">
                <p:oleObj spid="_x0000_s90981" name="Equation" r:id="rId7" imgW="1129810" imgH="393529" progId="Equation.DSMT4">
                  <p:embed/>
                </p:oleObj>
              </mc:Choice>
              <mc:Fallback>
                <p:oleObj name="Equation" r:id="rId7" imgW="1129810" imgH="393529" progId="Equation.DSMT4">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057400" y="4603450"/>
                        <a:ext cx="1836000" cy="648000"/>
                      </a:xfrm>
                      <a:prstGeom prst="rect">
                        <a:avLst/>
                      </a:prstGeom>
                      <a:noFill/>
                      <a:ln w="19050">
                        <a:solidFill>
                          <a:srgbClr val="FF0000"/>
                        </a:solidFill>
                      </a:ln>
                    </p:spPr>
                  </p:pic>
                </p:oleObj>
              </mc:Fallback>
            </mc:AlternateContent>
          </a:graphicData>
        </a:graphic>
      </p:graphicFrame>
      <p:graphicFrame>
        <p:nvGraphicFramePr>
          <p:cNvPr id="14" name="Object 13"/>
          <p:cNvGraphicFramePr>
            <a:graphicFrameLocks noChangeAspect="1"/>
          </p:cNvGraphicFramePr>
          <p:nvPr>
            <p:extLst>
              <p:ext uri="{D42A27DB-BD31-4B8C-83A1-F6EECF244321}">
                <p14:modId xmlns:p14="http://schemas.microsoft.com/office/powerpoint/2010/main" val="3269241015"/>
              </p:ext>
            </p:extLst>
          </p:nvPr>
        </p:nvGraphicFramePr>
        <p:xfrm>
          <a:off x="2030412" y="5708650"/>
          <a:ext cx="2160588" cy="539750"/>
        </p:xfrm>
        <a:graphic>
          <a:graphicData uri="http://schemas.openxmlformats.org/presentationml/2006/ole">
            <mc:AlternateContent xmlns:mc="http://schemas.openxmlformats.org/markup-compatibility/2006">
              <mc:Choice xmlns:v="urn:schemas-microsoft-com:vml" Requires="v">
                <p:oleObj spid="_x0000_s90982" name="Equation" r:id="rId9" imgW="1015920" imgH="253800" progId="Equation.DSMT4">
                  <p:embed/>
                </p:oleObj>
              </mc:Choice>
              <mc:Fallback>
                <p:oleObj name="Equation" r:id="rId9" imgW="1015920" imgH="253800" progId="Equation.DSMT4">
                  <p:embed/>
                  <p:pic>
                    <p:nvPicPr>
                      <p:cNvPr id="0" name=""/>
                      <p:cNvPicPr>
                        <a:picLocks noChangeAspect="1" noChangeArrowheads="1"/>
                      </p:cNvPicPr>
                      <p:nvPr/>
                    </p:nvPicPr>
                    <p:blipFill>
                      <a:blip r:embed="rId10"/>
                      <a:srcRect/>
                      <a:stretch>
                        <a:fillRect/>
                      </a:stretch>
                    </p:blipFill>
                    <p:spPr bwMode="auto">
                      <a:xfrm>
                        <a:off x="2030412" y="5708650"/>
                        <a:ext cx="2160588" cy="539750"/>
                      </a:xfrm>
                      <a:prstGeom prst="rect">
                        <a:avLst/>
                      </a:prstGeom>
                      <a:noFill/>
                      <a:ln w="19050">
                        <a:solidFill>
                          <a:srgbClr val="FF0000"/>
                        </a:solidFill>
                        <a:miter lim="800000"/>
                        <a:headEnd/>
                        <a:tailEnd/>
                      </a:ln>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5" name="Rectangle 10"/>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6" name="Object 15"/>
          <p:cNvGraphicFramePr>
            <a:graphicFrameLocks noChangeAspect="1"/>
          </p:cNvGraphicFramePr>
          <p:nvPr>
            <p:extLst>
              <p:ext uri="{D42A27DB-BD31-4B8C-83A1-F6EECF244321}">
                <p14:modId xmlns:p14="http://schemas.microsoft.com/office/powerpoint/2010/main" val="3721291532"/>
              </p:ext>
            </p:extLst>
          </p:nvPr>
        </p:nvGraphicFramePr>
        <p:xfrm>
          <a:off x="6162855" y="4794250"/>
          <a:ext cx="1609545" cy="1188000"/>
        </p:xfrm>
        <a:graphic>
          <a:graphicData uri="http://schemas.openxmlformats.org/presentationml/2006/ole">
            <mc:AlternateContent xmlns:mc="http://schemas.openxmlformats.org/markup-compatibility/2006">
              <mc:Choice xmlns:v="urn:schemas-microsoft-com:vml" Requires="v">
                <p:oleObj spid="_x0000_s90983" name="Equation" r:id="rId11" imgW="799753" imgH="583947" progId="Equation.DSMT4">
                  <p:embed/>
                </p:oleObj>
              </mc:Choice>
              <mc:Fallback>
                <p:oleObj name="Equation" r:id="rId11" imgW="799753" imgH="583947" progId="Equation.DSMT4">
                  <p:embed/>
                  <p:pic>
                    <p:nvPicPr>
                      <p:cNvPr id="0" name=""/>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162855" y="4794250"/>
                        <a:ext cx="1609545" cy="1188000"/>
                      </a:xfrm>
                      <a:prstGeom prst="rect">
                        <a:avLst/>
                      </a:prstGeom>
                      <a:noFill/>
                      <a:ln w="19050">
                        <a:solidFill>
                          <a:srgbClr val="FF0000"/>
                        </a:solidFill>
                      </a:ln>
                    </p:spPr>
                  </p:pic>
                </p:oleObj>
              </mc:Fallback>
            </mc:AlternateContent>
          </a:graphicData>
        </a:graphic>
      </p:graphicFrame>
      <p:sp>
        <p:nvSpPr>
          <p:cNvPr id="17" name="Right Arrow 16"/>
          <p:cNvSpPr/>
          <p:nvPr/>
        </p:nvSpPr>
        <p:spPr bwMode="auto">
          <a:xfrm>
            <a:off x="4648200" y="5251450"/>
            <a:ext cx="1066800" cy="457200"/>
          </a:xfrm>
          <a:prstGeom prst="rightArrow">
            <a:avLst/>
          </a:prstGeom>
          <a:solidFill>
            <a:srgbClr val="FF0000"/>
          </a:solidFill>
          <a:ln w="12700" cap="sq" cmpd="sng" algn="ctr">
            <a:solidFill>
              <a:srgbClr val="FF0000"/>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2100" b="0" i="0" u="none" strike="noStrike" cap="none" normalizeH="0" baseline="0" smtClean="0">
              <a:ln>
                <a:noFill/>
              </a:ln>
              <a:solidFill>
                <a:schemeClr val="bg2"/>
              </a:solidFill>
              <a:effectLst>
                <a:outerShdw blurRad="38100" dist="38100" dir="2700000" algn="tl">
                  <a:srgbClr val="000000">
                    <a:alpha val="43137"/>
                  </a:srgbClr>
                </a:outerShdw>
              </a:effectLst>
              <a:latin typeface="Arial" charset="0"/>
            </a:endParaRPr>
          </a:p>
        </p:txBody>
      </p:sp>
    </p:spTree>
    <p:extLst>
      <p:ext uri="{BB962C8B-B14F-4D97-AF65-F5344CB8AC3E}">
        <p14:creationId xmlns:p14="http://schemas.microsoft.com/office/powerpoint/2010/main" val="579306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1000"/>
                                        <p:tgtEl>
                                          <p:spTgt spid="10"/>
                                        </p:tgtEl>
                                      </p:cBhvr>
                                    </p:animEffect>
                                    <p:anim calcmode="lin" valueType="num">
                                      <p:cBhvr>
                                        <p:cTn id="20" dur="1000" fill="hold"/>
                                        <p:tgtEl>
                                          <p:spTgt spid="10"/>
                                        </p:tgtEl>
                                        <p:attrNameLst>
                                          <p:attrName>ppt_x</p:attrName>
                                        </p:attrNameLst>
                                      </p:cBhvr>
                                      <p:tavLst>
                                        <p:tav tm="0">
                                          <p:val>
                                            <p:strVal val="#ppt_x"/>
                                          </p:val>
                                        </p:tav>
                                        <p:tav tm="100000">
                                          <p:val>
                                            <p:strVal val="#ppt_x"/>
                                          </p:val>
                                        </p:tav>
                                      </p:tavLst>
                                    </p:anim>
                                    <p:anim calcmode="lin" valueType="num">
                                      <p:cBhvr>
                                        <p:cTn id="21"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barn(inVertical)">
                                      <p:cBhvr>
                                        <p:cTn id="26" dur="500"/>
                                        <p:tgtEl>
                                          <p:spTgt spid="11"/>
                                        </p:tgtEl>
                                      </p:cBhvr>
                                    </p:animEffect>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1000"/>
                                        <p:tgtEl>
                                          <p:spTgt spid="13"/>
                                        </p:tgtEl>
                                      </p:cBhvr>
                                    </p:animEffect>
                                    <p:anim calcmode="lin" valueType="num">
                                      <p:cBhvr>
                                        <p:cTn id="32" dur="1000" fill="hold"/>
                                        <p:tgtEl>
                                          <p:spTgt spid="13"/>
                                        </p:tgtEl>
                                        <p:attrNameLst>
                                          <p:attrName>ppt_x</p:attrName>
                                        </p:attrNameLst>
                                      </p:cBhvr>
                                      <p:tavLst>
                                        <p:tav tm="0">
                                          <p:val>
                                            <p:strVal val="#ppt_x"/>
                                          </p:val>
                                        </p:tav>
                                        <p:tav tm="100000">
                                          <p:val>
                                            <p:strVal val="#ppt_x"/>
                                          </p:val>
                                        </p:tav>
                                      </p:tavLst>
                                    </p:anim>
                                    <p:anim calcmode="lin" valueType="num">
                                      <p:cBhvr>
                                        <p:cTn id="33" dur="1000" fill="hold"/>
                                        <p:tgtEl>
                                          <p:spTgt spid="13"/>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1000"/>
                                        <p:tgtEl>
                                          <p:spTgt spid="14"/>
                                        </p:tgtEl>
                                      </p:cBhvr>
                                    </p:animEffect>
                                    <p:anim calcmode="lin" valueType="num">
                                      <p:cBhvr>
                                        <p:cTn id="37" dur="1000" fill="hold"/>
                                        <p:tgtEl>
                                          <p:spTgt spid="14"/>
                                        </p:tgtEl>
                                        <p:attrNameLst>
                                          <p:attrName>ppt_x</p:attrName>
                                        </p:attrNameLst>
                                      </p:cBhvr>
                                      <p:tavLst>
                                        <p:tav tm="0">
                                          <p:val>
                                            <p:strVal val="#ppt_x"/>
                                          </p:val>
                                        </p:tav>
                                        <p:tav tm="100000">
                                          <p:val>
                                            <p:strVal val="#ppt_x"/>
                                          </p:val>
                                        </p:tav>
                                      </p:tavLst>
                                    </p:anim>
                                    <p:anim calcmode="lin" valueType="num">
                                      <p:cBhvr>
                                        <p:cTn id="38"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grpId="0" nodeType="click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barn(inVertical)">
                                      <p:cBhvr>
                                        <p:cTn id="43" dur="500"/>
                                        <p:tgtEl>
                                          <p:spTgt spid="17"/>
                                        </p:tgtEl>
                                      </p:cBhvr>
                                    </p:animEffect>
                                  </p:childTnLst>
                                </p:cTn>
                              </p:par>
                            </p:childTnLst>
                          </p:cTn>
                        </p:par>
                      </p:childTnLst>
                    </p:cTn>
                  </p:par>
                  <p:par>
                    <p:cTn id="44" fill="hold">
                      <p:stCondLst>
                        <p:cond delay="indefinite"/>
                      </p:stCondLst>
                      <p:childTnLst>
                        <p:par>
                          <p:cTn id="45" fill="hold">
                            <p:stCondLst>
                              <p:cond delay="0"/>
                            </p:stCondLst>
                            <p:childTnLst>
                              <p:par>
                                <p:cTn id="46" presetID="22" presetClass="entr" presetSubtype="4" fill="hold" nodeType="click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wipe(down)">
                                      <p:cBhvr>
                                        <p:cTn id="48"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1" grpId="0"/>
      <p:bldP spid="17"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19"/>
          <p:cNvSpPr/>
          <p:nvPr/>
        </p:nvSpPr>
        <p:spPr>
          <a:xfrm>
            <a:off x="228600" y="253425"/>
            <a:ext cx="6611682" cy="584775"/>
          </a:xfrm>
          <a:prstGeom prst="rect">
            <a:avLst/>
          </a:prstGeom>
        </p:spPr>
        <p:txBody>
          <a:bodyPr wrap="none">
            <a:spAutoFit/>
          </a:bodyPr>
          <a:lstStyle/>
          <a:p>
            <a:pPr marL="571500" lvl="0" indent="-571500" fontAlgn="base">
              <a:buFont typeface="+mj-lt"/>
              <a:buAutoNum type="romanUcPeriod" startAt="6"/>
            </a:pPr>
            <a:r>
              <a:rPr lang="en-US" sz="3200" b="1" cap="all" dirty="0" smtClean="0">
                <a:solidFill>
                  <a:srgbClr val="FF0000"/>
                </a:solidFill>
                <a:effectLst>
                  <a:glow>
                    <a:srgbClr val="000000"/>
                  </a:glow>
                  <a:outerShdw sx="0" sy="0">
                    <a:srgbClr val="000000"/>
                  </a:outerShdw>
                  <a:reflection stA="0" endPos="0" fadeDir="0" sx="0" sy="0"/>
                </a:effectLst>
              </a:rPr>
              <a:t>TÍNH </a:t>
            </a:r>
            <a:r>
              <a:rPr lang="en-US" sz="3200" b="1" cap="all" dirty="0" err="1" smtClean="0">
                <a:solidFill>
                  <a:srgbClr val="FF0000"/>
                </a:solidFill>
                <a:effectLst>
                  <a:glow>
                    <a:srgbClr val="000000"/>
                  </a:glow>
                  <a:outerShdw sx="0" sy="0">
                    <a:srgbClr val="000000"/>
                  </a:outerShdw>
                  <a:reflection stA="0" endPos="0" fadeDir="0" sx="0" sy="0"/>
                </a:effectLst>
              </a:rPr>
              <a:t>toán</a:t>
            </a:r>
            <a:r>
              <a:rPr lang="en-US" sz="3200" b="1" cap="all" dirty="0" smtClean="0">
                <a:solidFill>
                  <a:srgbClr val="FF0000"/>
                </a:solidFill>
                <a:effectLst>
                  <a:glow>
                    <a:srgbClr val="000000"/>
                  </a:glow>
                  <a:outerShdw sx="0" sy="0">
                    <a:srgbClr val="000000"/>
                  </a:outerShdw>
                  <a:reflection stA="0" endPos="0" fadeDir="0" sx="0" sy="0"/>
                </a:effectLst>
              </a:rPr>
              <a:t> </a:t>
            </a:r>
            <a:r>
              <a:rPr lang="en-US" sz="3200" b="1" cap="all" dirty="0" err="1" smtClean="0">
                <a:solidFill>
                  <a:srgbClr val="FF0000"/>
                </a:solidFill>
                <a:effectLst>
                  <a:glow>
                    <a:srgbClr val="000000"/>
                  </a:glow>
                  <a:outerShdw sx="0" sy="0">
                    <a:srgbClr val="000000"/>
                  </a:outerShdw>
                  <a:reflection stA="0" endPos="0" fadeDir="0" sx="0" sy="0"/>
                </a:effectLst>
              </a:rPr>
              <a:t>dao</a:t>
            </a:r>
            <a:r>
              <a:rPr lang="en-US" sz="3200" b="1" cap="all" dirty="0" smtClean="0">
                <a:solidFill>
                  <a:srgbClr val="FF0000"/>
                </a:solidFill>
                <a:effectLst>
                  <a:glow>
                    <a:srgbClr val="000000"/>
                  </a:glow>
                  <a:outerShdw sx="0" sy="0">
                    <a:srgbClr val="000000"/>
                  </a:outerShdw>
                  <a:reflection stA="0" endPos="0" fadeDir="0" sx="0" sy="0"/>
                </a:effectLst>
              </a:rPr>
              <a:t> </a:t>
            </a:r>
            <a:r>
              <a:rPr lang="en-US" sz="3200" b="1" cap="all" dirty="0" err="1" smtClean="0">
                <a:solidFill>
                  <a:srgbClr val="FF0000"/>
                </a:solidFill>
                <a:effectLst>
                  <a:glow>
                    <a:srgbClr val="000000"/>
                  </a:glow>
                  <a:outerShdw sx="0" sy="0">
                    <a:srgbClr val="000000"/>
                  </a:outerShdw>
                  <a:reflection stA="0" endPos="0" fadeDir="0" sx="0" sy="0"/>
                </a:effectLst>
              </a:rPr>
              <a:t>động</a:t>
            </a:r>
            <a:r>
              <a:rPr lang="en-US" sz="3200" b="1" cap="all" dirty="0" smtClean="0">
                <a:solidFill>
                  <a:srgbClr val="FF0000"/>
                </a:solidFill>
                <a:effectLst>
                  <a:glow>
                    <a:srgbClr val="000000"/>
                  </a:glow>
                  <a:outerShdw sx="0" sy="0">
                    <a:srgbClr val="000000"/>
                  </a:outerShdw>
                  <a:reflection stA="0" endPos="0" fadeDir="0" sx="0" sy="0"/>
                </a:effectLst>
              </a:rPr>
              <a:t> </a:t>
            </a:r>
            <a:r>
              <a:rPr lang="en-US" sz="3200" b="1" cap="all" dirty="0" err="1" smtClean="0">
                <a:solidFill>
                  <a:srgbClr val="FF0000"/>
                </a:solidFill>
                <a:effectLst>
                  <a:glow>
                    <a:srgbClr val="000000"/>
                  </a:glow>
                  <a:outerShdw sx="0" sy="0">
                    <a:srgbClr val="000000"/>
                  </a:outerShdw>
                  <a:reflection stA="0" endPos="0" fadeDir="0" sx="0" sy="0"/>
                </a:effectLst>
              </a:rPr>
              <a:t>trục</a:t>
            </a:r>
            <a:endParaRPr lang="en-US" sz="3200" b="1" cap="all" dirty="0">
              <a:solidFill>
                <a:srgbClr val="FF0000"/>
              </a:solidFill>
              <a:effectLst>
                <a:glow>
                  <a:srgbClr val="000000"/>
                </a:glow>
                <a:outerShdw sx="0" sy="0">
                  <a:srgbClr val="000000"/>
                </a:outerShdw>
                <a:reflection stA="0" endPos="0" fadeDir="0" sx="0" sy="0"/>
              </a:effectLst>
            </a:endParaRPr>
          </a:p>
        </p:txBody>
      </p:sp>
      <p:sp>
        <p:nvSpPr>
          <p:cNvPr id="6"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9"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2" name="Rectangle 6"/>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5" name="Rectangle 10"/>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2" name="Object 1"/>
          <p:cNvGraphicFramePr>
            <a:graphicFrameLocks noChangeAspect="1"/>
          </p:cNvGraphicFramePr>
          <p:nvPr>
            <p:extLst>
              <p:ext uri="{D42A27DB-BD31-4B8C-83A1-F6EECF244321}">
                <p14:modId xmlns:p14="http://schemas.microsoft.com/office/powerpoint/2010/main" val="2964864823"/>
              </p:ext>
            </p:extLst>
          </p:nvPr>
        </p:nvGraphicFramePr>
        <p:xfrm>
          <a:off x="3596158" y="1228500"/>
          <a:ext cx="1317658" cy="972000"/>
        </p:xfrm>
        <a:graphic>
          <a:graphicData uri="http://schemas.openxmlformats.org/presentationml/2006/ole">
            <mc:AlternateContent xmlns:mc="http://schemas.openxmlformats.org/markup-compatibility/2006">
              <mc:Choice xmlns:v="urn:schemas-microsoft-com:vml" Requires="v">
                <p:oleObj spid="_x0000_s89548" name="Equation" r:id="rId4" imgW="799753" imgH="583947" progId="Equation.DSMT4">
                  <p:embed/>
                </p:oleObj>
              </mc:Choice>
              <mc:Fallback>
                <p:oleObj name="Equation" r:id="rId4" imgW="799753" imgH="583947" progId="Equation.DSMT4">
                  <p:embed/>
                  <p:pic>
                    <p:nvPicPr>
                      <p:cNvPr id="0" name="Object 1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96158" y="1228500"/>
                        <a:ext cx="1317658" cy="972000"/>
                      </a:xfrm>
                      <a:prstGeom prst="rect">
                        <a:avLst/>
                      </a:prstGeom>
                      <a:noFill/>
                      <a:ln w="19050">
                        <a:solidFill>
                          <a:srgbClr val="FF0000"/>
                        </a:solidFill>
                        <a:miter lim="800000"/>
                        <a:headEnd/>
                        <a:tailEnd/>
                      </a:ln>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3" name="Rectangle 5"/>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4" name="Object 3"/>
          <p:cNvGraphicFramePr>
            <a:graphicFrameLocks noChangeAspect="1"/>
          </p:cNvGraphicFramePr>
          <p:nvPr>
            <p:extLst>
              <p:ext uri="{D42A27DB-BD31-4B8C-83A1-F6EECF244321}">
                <p14:modId xmlns:p14="http://schemas.microsoft.com/office/powerpoint/2010/main" val="1520084369"/>
              </p:ext>
            </p:extLst>
          </p:nvPr>
        </p:nvGraphicFramePr>
        <p:xfrm>
          <a:off x="3124200" y="5653200"/>
          <a:ext cx="1500000" cy="900000"/>
        </p:xfrm>
        <a:graphic>
          <a:graphicData uri="http://schemas.openxmlformats.org/presentationml/2006/ole">
            <mc:AlternateContent xmlns:mc="http://schemas.openxmlformats.org/markup-compatibility/2006">
              <mc:Choice xmlns:v="urn:schemas-microsoft-com:vml" Requires="v">
                <p:oleObj spid="_x0000_s89549" name="Equation" r:id="rId6" imgW="812447" imgH="482391" progId="Equation.DSMT4">
                  <p:embed/>
                </p:oleObj>
              </mc:Choice>
              <mc:Fallback>
                <p:oleObj name="Equation" r:id="rId6" imgW="812447" imgH="482391" progId="Equation.DSMT4">
                  <p:embed/>
                  <p:pic>
                    <p:nvPicPr>
                      <p:cNvPr id="0" name="Object 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124200" y="5653200"/>
                        <a:ext cx="1500000" cy="900000"/>
                      </a:xfrm>
                      <a:prstGeom prst="rect">
                        <a:avLst/>
                      </a:prstGeom>
                      <a:noFill/>
                      <a:ln w="19050">
                        <a:solidFill>
                          <a:srgbClr val="FF0000"/>
                        </a:solidFill>
                      </a:ln>
                    </p:spPr>
                  </p:pic>
                </p:oleObj>
              </mc:Fallback>
            </mc:AlternateContent>
          </a:graphicData>
        </a:graphic>
      </p:graphicFrame>
      <p:sp>
        <p:nvSpPr>
          <p:cNvPr id="21" name="Right Arrow 20"/>
          <p:cNvSpPr/>
          <p:nvPr/>
        </p:nvSpPr>
        <p:spPr bwMode="auto">
          <a:xfrm>
            <a:off x="1371600" y="5881800"/>
            <a:ext cx="1066800" cy="457200"/>
          </a:xfrm>
          <a:prstGeom prst="rightArrow">
            <a:avLst/>
          </a:prstGeom>
          <a:solidFill>
            <a:srgbClr val="FF0000"/>
          </a:solidFill>
          <a:ln w="12700" cap="sq" cmpd="sng" algn="ctr">
            <a:solidFill>
              <a:srgbClr val="FF0000"/>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2100" b="0" i="0" u="none" strike="noStrike" cap="none" normalizeH="0" baseline="0" smtClean="0">
              <a:ln>
                <a:noFill/>
              </a:ln>
              <a:solidFill>
                <a:schemeClr val="bg2"/>
              </a:solidFill>
              <a:effectLst>
                <a:outerShdw blurRad="38100" dist="38100" dir="2700000" algn="tl">
                  <a:srgbClr val="000000">
                    <a:alpha val="43137"/>
                  </a:srgbClr>
                </a:outerShdw>
              </a:effectLst>
              <a:latin typeface="Arial" charset="0"/>
            </a:endParaRPr>
          </a:p>
        </p:txBody>
      </p:sp>
      <p:pic>
        <p:nvPicPr>
          <p:cNvPr id="5" name="Picture 4"/>
          <p:cNvPicPr>
            <a:picLocks noChangeAspect="1"/>
          </p:cNvPicPr>
          <p:nvPr/>
        </p:nvPicPr>
        <p:blipFill>
          <a:blip r:embed="rId8"/>
          <a:stretch>
            <a:fillRect/>
          </a:stretch>
        </p:blipFill>
        <p:spPr>
          <a:xfrm>
            <a:off x="1066800" y="2381250"/>
            <a:ext cx="7353300" cy="3028950"/>
          </a:xfrm>
          <a:prstGeom prst="rect">
            <a:avLst/>
          </a:prstGeom>
        </p:spPr>
      </p:pic>
    </p:spTree>
    <p:extLst>
      <p:ext uri="{BB962C8B-B14F-4D97-AF65-F5344CB8AC3E}">
        <p14:creationId xmlns:p14="http://schemas.microsoft.com/office/powerpoint/2010/main" val="13478478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1" presetClass="entr" presetSubtype="1"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heel(1)">
                                      <p:cBhvr>
                                        <p:cTn id="14" dur="20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barn(inVertical)">
                                      <p:cBhvr>
                                        <p:cTn id="19" dur="500"/>
                                        <p:tgtEl>
                                          <p:spTgt spid="21"/>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nodeType="click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wipe(down)">
                                      <p:cBhvr>
                                        <p:cTn id="2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19"/>
          <p:cNvSpPr/>
          <p:nvPr/>
        </p:nvSpPr>
        <p:spPr>
          <a:xfrm>
            <a:off x="228600" y="253425"/>
            <a:ext cx="5955476" cy="584775"/>
          </a:xfrm>
          <a:prstGeom prst="rect">
            <a:avLst/>
          </a:prstGeom>
        </p:spPr>
        <p:txBody>
          <a:bodyPr wrap="none">
            <a:spAutoFit/>
          </a:bodyPr>
          <a:lstStyle/>
          <a:p>
            <a:pPr marL="571500" lvl="0" indent="-571500" fontAlgn="base">
              <a:buFont typeface="+mj-lt"/>
              <a:buAutoNum type="romanUcPeriod" startAt="7"/>
            </a:pPr>
            <a:r>
              <a:rPr lang="en-US" sz="3200" b="1" cap="all" dirty="0" smtClean="0">
                <a:solidFill>
                  <a:srgbClr val="FF0000"/>
                </a:solidFill>
                <a:effectLst>
                  <a:glow>
                    <a:srgbClr val="000000"/>
                  </a:glow>
                  <a:outerShdw sx="0" sy="0">
                    <a:srgbClr val="000000"/>
                  </a:outerShdw>
                  <a:reflection stA="0" endPos="0" fadeDir="0" sx="0" sy="0"/>
                </a:effectLst>
              </a:rPr>
              <a:t>TRÌNH TỰ THIẾT KẾ TRỤC</a:t>
            </a:r>
            <a:endParaRPr lang="en-US" sz="3200" b="1" cap="all" dirty="0">
              <a:solidFill>
                <a:srgbClr val="FF0000"/>
              </a:solidFill>
              <a:effectLst>
                <a:glow>
                  <a:srgbClr val="000000"/>
                </a:glow>
                <a:outerShdw sx="0" sy="0">
                  <a:srgbClr val="000000"/>
                </a:outerShdw>
                <a:reflection stA="0" endPos="0" fadeDir="0" sx="0" sy="0"/>
              </a:effectLst>
            </a:endParaRPr>
          </a:p>
        </p:txBody>
      </p:sp>
      <p:sp>
        <p:nvSpPr>
          <p:cNvPr id="6"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9"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2" name="Rectangle 6"/>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5" name="Rectangle 10"/>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 name="Rectangle 5"/>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 name="Rectangle 1"/>
          <p:cNvSpPr/>
          <p:nvPr/>
        </p:nvSpPr>
        <p:spPr>
          <a:xfrm>
            <a:off x="533400" y="1295400"/>
            <a:ext cx="8610600" cy="5324535"/>
          </a:xfrm>
          <a:prstGeom prst="rect">
            <a:avLst/>
          </a:prstGeom>
        </p:spPr>
        <p:txBody>
          <a:bodyPr wrap="square">
            <a:spAutoFit/>
          </a:bodyPr>
          <a:lstStyle/>
          <a:p>
            <a:pPr marL="180340" algn="just">
              <a:lnSpc>
                <a:spcPct val="150000"/>
              </a:lnSpc>
              <a:spcAft>
                <a:spcPts val="600"/>
              </a:spcAft>
              <a:tabLst>
                <a:tab pos="540385" algn="l"/>
              </a:tabLst>
            </a:pPr>
            <a:r>
              <a:rPr lang="en-US" sz="2000" smtClean="0">
                <a:latin typeface="Arial" panose="020B0604020202020204" pitchFamily="34" charset="0"/>
                <a:ea typeface="Calibri" panose="020F0502020204030204" pitchFamily="34" charset="0"/>
              </a:rPr>
              <a:t>          Thông </a:t>
            </a:r>
            <a:r>
              <a:rPr lang="en-US" sz="2000">
                <a:latin typeface="Arial" panose="020B0604020202020204" pitchFamily="34" charset="0"/>
                <a:ea typeface="Calibri" panose="020F0502020204030204" pitchFamily="34" charset="0"/>
              </a:rPr>
              <a:t>số đầu vào: moment xoắn </a:t>
            </a:r>
            <a:r>
              <a:rPr lang="en-US" sz="2000">
                <a:solidFill>
                  <a:srgbClr val="FF0000"/>
                </a:solidFill>
                <a:latin typeface="Arial" panose="020B0604020202020204" pitchFamily="34" charset="0"/>
                <a:ea typeface="Calibri" panose="020F0502020204030204" pitchFamily="34" charset="0"/>
              </a:rPr>
              <a:t>T</a:t>
            </a:r>
            <a:r>
              <a:rPr lang="en-US" sz="2000" baseline="-25000">
                <a:solidFill>
                  <a:srgbClr val="FF0000"/>
                </a:solidFill>
                <a:latin typeface="Arial" panose="020B0604020202020204" pitchFamily="34" charset="0"/>
                <a:ea typeface="Calibri" panose="020F0502020204030204" pitchFamily="34" charset="0"/>
              </a:rPr>
              <a:t>1</a:t>
            </a:r>
            <a:r>
              <a:rPr lang="en-US" sz="2000">
                <a:latin typeface="Arial" panose="020B0604020202020204" pitchFamily="34" charset="0"/>
                <a:ea typeface="Calibri" panose="020F0502020204030204" pitchFamily="34" charset="0"/>
              </a:rPr>
              <a:t>, số vòng quay </a:t>
            </a:r>
            <a:r>
              <a:rPr lang="en-US" sz="2000">
                <a:solidFill>
                  <a:srgbClr val="FF0000"/>
                </a:solidFill>
                <a:latin typeface="Arial" panose="020B0604020202020204" pitchFamily="34" charset="0"/>
                <a:ea typeface="Calibri" panose="020F0502020204030204" pitchFamily="34" charset="0"/>
              </a:rPr>
              <a:t>n</a:t>
            </a:r>
            <a:r>
              <a:rPr lang="en-US" sz="2000" baseline="-25000">
                <a:solidFill>
                  <a:srgbClr val="FF0000"/>
                </a:solidFill>
                <a:latin typeface="Arial" panose="020B0604020202020204" pitchFamily="34" charset="0"/>
                <a:ea typeface="Calibri" panose="020F0502020204030204" pitchFamily="34" charset="0"/>
              </a:rPr>
              <a:t>1</a:t>
            </a:r>
            <a:r>
              <a:rPr lang="en-US" sz="2000">
                <a:latin typeface="Arial" panose="020B0604020202020204" pitchFamily="34" charset="0"/>
                <a:ea typeface="Calibri" panose="020F0502020204030204" pitchFamily="34" charset="0"/>
              </a:rPr>
              <a:t>.</a:t>
            </a:r>
            <a:endParaRPr lang="en-US">
              <a:latin typeface="Times New Roman" panose="02020603050405020304" pitchFamily="18" charset="0"/>
              <a:ea typeface="Calibri" panose="020F0502020204030204" pitchFamily="34" charset="0"/>
            </a:endParaRPr>
          </a:p>
          <a:p>
            <a:pPr marL="180340" algn="just">
              <a:lnSpc>
                <a:spcPct val="150000"/>
              </a:lnSpc>
              <a:spcAft>
                <a:spcPts val="600"/>
              </a:spcAft>
            </a:pPr>
            <a:r>
              <a:rPr lang="en-US" sz="2000" b="1" i="1">
                <a:latin typeface="Arial" panose="020B0604020202020204" pitchFamily="34" charset="0"/>
                <a:ea typeface="Calibri" panose="020F0502020204030204" pitchFamily="34" charset="0"/>
              </a:rPr>
              <a:t>Thực hiện theo các bước sau:</a:t>
            </a:r>
            <a:endParaRPr lang="en-US">
              <a:latin typeface="Times New Roman" panose="02020603050405020304" pitchFamily="18" charset="0"/>
              <a:ea typeface="Calibri" panose="020F0502020204030204" pitchFamily="34" charset="0"/>
            </a:endParaRPr>
          </a:p>
          <a:p>
            <a:pPr marL="342900" lvl="0" indent="-342900" algn="just">
              <a:lnSpc>
                <a:spcPct val="150000"/>
              </a:lnSpc>
              <a:spcAft>
                <a:spcPts val="0"/>
              </a:spcAft>
              <a:buFont typeface="+mj-lt"/>
              <a:buAutoNum type="arabicPeriod"/>
            </a:pPr>
            <a:r>
              <a:rPr lang="en-US" sz="2000">
                <a:latin typeface="Arial" panose="020B0604020202020204" pitchFamily="34" charset="0"/>
                <a:ea typeface="Calibri" panose="020F0502020204030204" pitchFamily="34" charset="0"/>
              </a:rPr>
              <a:t>Xác định lực tác dụng lên trục của chi tiết máy lắp trên nó.</a:t>
            </a:r>
            <a:endParaRPr lang="en-US">
              <a:latin typeface="Times New Roman" panose="02020603050405020304" pitchFamily="18" charset="0"/>
              <a:ea typeface="Calibri" panose="020F0502020204030204" pitchFamily="34" charset="0"/>
            </a:endParaRPr>
          </a:p>
          <a:p>
            <a:pPr marL="342900" lvl="0" indent="-342900" algn="just">
              <a:lnSpc>
                <a:spcPct val="150000"/>
              </a:lnSpc>
              <a:spcAft>
                <a:spcPts val="0"/>
              </a:spcAft>
              <a:buFont typeface="+mj-lt"/>
              <a:buAutoNum type="arabicPeriod"/>
            </a:pPr>
            <a:r>
              <a:rPr lang="en-US" sz="2000">
                <a:latin typeface="Arial" panose="020B0604020202020204" pitchFamily="34" charset="0"/>
                <a:ea typeface="Calibri" panose="020F0502020204030204" pitchFamily="34" charset="0"/>
              </a:rPr>
              <a:t>Chọn vật liệu trục và tra các giới hạn bền </a:t>
            </a:r>
            <a:r>
              <a:rPr lang="en-US" sz="2000" i="1">
                <a:latin typeface="Arial" panose="020B0604020202020204" pitchFamily="34" charset="0"/>
                <a:ea typeface="Calibri" panose="020F0502020204030204" pitchFamily="34" charset="0"/>
                <a:cs typeface="Arial" panose="020B0604020202020204" pitchFamily="34" charset="0"/>
                <a:sym typeface="Symbol" panose="05050102010706020507" pitchFamily="18" charset="2"/>
              </a:rPr>
              <a:t></a:t>
            </a:r>
            <a:r>
              <a:rPr lang="en-US" sz="2000" i="1" baseline="-25000">
                <a:latin typeface="Arial" panose="020B0604020202020204" pitchFamily="34" charset="0"/>
                <a:ea typeface="Calibri" panose="020F0502020204030204" pitchFamily="34" charset="0"/>
              </a:rPr>
              <a:t>b</a:t>
            </a:r>
            <a:r>
              <a:rPr lang="en-US" sz="2000">
                <a:latin typeface="Arial" panose="020B0604020202020204" pitchFamily="34" charset="0"/>
                <a:ea typeface="Calibri" panose="020F0502020204030204" pitchFamily="34" charset="0"/>
              </a:rPr>
              <a:t>, giới hạn chảy </a:t>
            </a:r>
            <a:r>
              <a:rPr lang="en-US" sz="2000" i="1">
                <a:latin typeface="Arial" panose="020B0604020202020204" pitchFamily="34" charset="0"/>
                <a:ea typeface="Calibri" panose="020F0502020204030204" pitchFamily="34" charset="0"/>
                <a:cs typeface="Arial" panose="020B0604020202020204" pitchFamily="34" charset="0"/>
                <a:sym typeface="Symbol" panose="05050102010706020507" pitchFamily="18" charset="2"/>
              </a:rPr>
              <a:t></a:t>
            </a:r>
            <a:r>
              <a:rPr lang="en-US" sz="2000" i="1" baseline="-25000">
                <a:latin typeface="Arial" panose="020B0604020202020204" pitchFamily="34" charset="0"/>
                <a:ea typeface="Calibri" panose="020F0502020204030204" pitchFamily="34" charset="0"/>
              </a:rPr>
              <a:t>ch</a:t>
            </a:r>
            <a:r>
              <a:rPr lang="en-US" sz="2000">
                <a:latin typeface="Arial" panose="020B0604020202020204" pitchFamily="34" charset="0"/>
                <a:ea typeface="Calibri" panose="020F0502020204030204" pitchFamily="34" charset="0"/>
              </a:rPr>
              <a:t>. Tính ứng suất uốn cho phép [</a:t>
            </a:r>
            <a:r>
              <a:rPr lang="en-US" sz="2000" i="1">
                <a:latin typeface="Arial" panose="020B0604020202020204" pitchFamily="34" charset="0"/>
                <a:ea typeface="Calibri" panose="020F0502020204030204" pitchFamily="34" charset="0"/>
                <a:cs typeface="Arial" panose="020B0604020202020204" pitchFamily="34" charset="0"/>
                <a:sym typeface="Symbol" panose="05050102010706020507" pitchFamily="18" charset="2"/>
              </a:rPr>
              <a:t></a:t>
            </a:r>
            <a:r>
              <a:rPr lang="en-US" sz="2000">
                <a:latin typeface="Arial" panose="020B0604020202020204" pitchFamily="34" charset="0"/>
                <a:ea typeface="Calibri" panose="020F0502020204030204" pitchFamily="34" charset="0"/>
              </a:rPr>
              <a:t>].</a:t>
            </a:r>
            <a:endParaRPr lang="en-US">
              <a:latin typeface="Times New Roman" panose="02020603050405020304" pitchFamily="18" charset="0"/>
              <a:ea typeface="Calibri" panose="020F0502020204030204" pitchFamily="34" charset="0"/>
            </a:endParaRPr>
          </a:p>
          <a:p>
            <a:pPr marL="342900" lvl="0" indent="-342900" algn="just">
              <a:lnSpc>
                <a:spcPct val="150000"/>
              </a:lnSpc>
              <a:spcAft>
                <a:spcPts val="0"/>
              </a:spcAft>
              <a:buFont typeface="+mj-lt"/>
              <a:buAutoNum type="arabicPeriod"/>
            </a:pPr>
            <a:r>
              <a:rPr lang="en-US" sz="2000">
                <a:latin typeface="Arial" panose="020B0604020202020204" pitchFamily="34" charset="0"/>
                <a:ea typeface="Calibri" panose="020F0502020204030204" pitchFamily="34" charset="0"/>
              </a:rPr>
              <a:t>Tính sơ bộ đường kính trục.</a:t>
            </a:r>
            <a:endParaRPr lang="en-US">
              <a:latin typeface="Times New Roman" panose="02020603050405020304" pitchFamily="18" charset="0"/>
              <a:ea typeface="Calibri" panose="020F0502020204030204" pitchFamily="34" charset="0"/>
            </a:endParaRPr>
          </a:p>
          <a:p>
            <a:pPr marL="342900" lvl="0" indent="-342900" algn="just">
              <a:lnSpc>
                <a:spcPct val="150000"/>
              </a:lnSpc>
              <a:spcAft>
                <a:spcPts val="0"/>
              </a:spcAft>
              <a:buFont typeface="+mj-lt"/>
              <a:buAutoNum type="arabicPeriod"/>
            </a:pPr>
            <a:r>
              <a:rPr lang="en-US" sz="2000">
                <a:latin typeface="Arial" panose="020B0604020202020204" pitchFamily="34" charset="0"/>
                <a:ea typeface="Calibri" panose="020F0502020204030204" pitchFamily="34" charset="0"/>
              </a:rPr>
              <a:t>Tính chính xác đường kính trục.</a:t>
            </a:r>
            <a:endParaRPr lang="en-US">
              <a:latin typeface="Times New Roman" panose="02020603050405020304" pitchFamily="18" charset="0"/>
              <a:ea typeface="Calibri" panose="020F0502020204030204" pitchFamily="34" charset="0"/>
            </a:endParaRPr>
          </a:p>
          <a:p>
            <a:pPr marL="342900" lvl="0" indent="-342900" algn="just">
              <a:lnSpc>
                <a:spcPct val="150000"/>
              </a:lnSpc>
              <a:spcAft>
                <a:spcPts val="0"/>
              </a:spcAft>
              <a:buFont typeface="+mj-lt"/>
              <a:buAutoNum type="arabicPeriod"/>
            </a:pPr>
            <a:r>
              <a:rPr lang="en-US" sz="2000">
                <a:latin typeface="Arial" panose="020B0604020202020204" pitchFamily="34" charset="0"/>
                <a:ea typeface="Calibri" panose="020F0502020204030204" pitchFamily="34" charset="0"/>
              </a:rPr>
              <a:t>Kiểm nghiệm trục theo hệ số an toàn.</a:t>
            </a:r>
            <a:endParaRPr lang="en-US">
              <a:latin typeface="Times New Roman" panose="02020603050405020304" pitchFamily="18" charset="0"/>
              <a:ea typeface="Calibri" panose="020F0502020204030204" pitchFamily="34" charset="0"/>
            </a:endParaRPr>
          </a:p>
          <a:p>
            <a:pPr marL="342900" lvl="0" indent="-342900" algn="just">
              <a:lnSpc>
                <a:spcPct val="150000"/>
              </a:lnSpc>
              <a:spcAft>
                <a:spcPts val="0"/>
              </a:spcAft>
              <a:buFont typeface="+mj-lt"/>
              <a:buAutoNum type="arabicPeriod"/>
            </a:pPr>
            <a:r>
              <a:rPr lang="en-US" sz="2000">
                <a:latin typeface="Arial" panose="020B0604020202020204" pitchFamily="34" charset="0"/>
                <a:ea typeface="Calibri" panose="020F0502020204030204" pitchFamily="34" charset="0"/>
              </a:rPr>
              <a:t>Khiểm nghiệm trục theo độ bền tĩnh.</a:t>
            </a:r>
            <a:endParaRPr lang="en-US">
              <a:latin typeface="Times New Roman" panose="02020603050405020304" pitchFamily="18" charset="0"/>
              <a:ea typeface="Calibri" panose="020F0502020204030204" pitchFamily="34" charset="0"/>
            </a:endParaRPr>
          </a:p>
          <a:p>
            <a:pPr marL="342900" lvl="0" indent="-342900" algn="just">
              <a:lnSpc>
                <a:spcPct val="150000"/>
              </a:lnSpc>
              <a:spcAft>
                <a:spcPts val="600"/>
              </a:spcAft>
              <a:buFont typeface="+mj-lt"/>
              <a:buAutoNum type="arabicPeriod"/>
            </a:pPr>
            <a:r>
              <a:rPr lang="en-US" sz="2000">
                <a:latin typeface="Arial" panose="020B0604020202020204" pitchFamily="34" charset="0"/>
                <a:ea typeface="Calibri" panose="020F0502020204030204" pitchFamily="34" charset="0"/>
              </a:rPr>
              <a:t>Đối với các trục quan trọng, ta cần kiểm tra trục theo độ cứng, độ ổn định dao động.</a:t>
            </a:r>
            <a:endParaRPr lang="en-US">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1953284310"/>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3000"/>
            <a:lum/>
          </a:blip>
          <a:srcRect/>
          <a:stretch>
            <a:fillRect/>
          </a:stretch>
        </a:blipFill>
        <a:effectLst/>
      </p:bgPr>
    </p:bg>
    <p:spTree>
      <p:nvGrpSpPr>
        <p:cNvPr id="1" name=""/>
        <p:cNvGrpSpPr/>
        <p:nvPr/>
      </p:nvGrpSpPr>
      <p:grpSpPr>
        <a:xfrm>
          <a:off x="0" y="0"/>
          <a:ext cx="0" cy="0"/>
          <a:chOff x="0" y="0"/>
          <a:chExt cx="0" cy="0"/>
        </a:xfrm>
      </p:grpSpPr>
      <p:sp>
        <p:nvSpPr>
          <p:cNvPr id="2" name="Subtitle 2"/>
          <p:cNvSpPr txBox="1">
            <a:spLocks/>
          </p:cNvSpPr>
          <p:nvPr/>
        </p:nvSpPr>
        <p:spPr>
          <a:xfrm>
            <a:off x="141515" y="2819400"/>
            <a:ext cx="9002486" cy="2819400"/>
          </a:xfrm>
          <a:prstGeom prst="rect">
            <a:avLst/>
          </a:prstGeom>
        </p:spPr>
        <p:txBody>
          <a:bodyPr/>
          <a:lstStyle>
            <a:lvl1pPr marL="452438" indent="-452438" algn="l" rtl="0" eaLnBrk="1" fontAlgn="base" hangingPunct="1">
              <a:spcBef>
                <a:spcPct val="20000"/>
              </a:spcBef>
              <a:spcAft>
                <a:spcPct val="0"/>
              </a:spcAft>
              <a:buClr>
                <a:schemeClr val="bg2"/>
              </a:buClr>
              <a:buFont typeface="Wingdings" pitchFamily="2" charset="2"/>
              <a:buBlip>
                <a:blip r:embed="rId3"/>
              </a:buBlip>
              <a:defRPr sz="2800">
                <a:solidFill>
                  <a:schemeClr val="tx1"/>
                </a:solidFill>
                <a:latin typeface="+mn-lt"/>
                <a:ea typeface="+mn-ea"/>
                <a:cs typeface="+mn-cs"/>
              </a:defRPr>
            </a:lvl1pPr>
            <a:lvl2pPr marL="852488" indent="-285750" algn="l" rtl="0" eaLnBrk="1" fontAlgn="base" hangingPunct="1">
              <a:spcBef>
                <a:spcPct val="20000"/>
              </a:spcBef>
              <a:spcAft>
                <a:spcPct val="0"/>
              </a:spcAft>
              <a:buClr>
                <a:schemeClr val="tx2"/>
              </a:buClr>
              <a:buSzPct val="85000"/>
              <a:buFont typeface="Wingdings" pitchFamily="2" charset="2"/>
              <a:buChar char="¯"/>
              <a:defRPr sz="2400" i="1">
                <a:solidFill>
                  <a:schemeClr val="tx1"/>
                </a:solidFill>
                <a:latin typeface="+mn-lt"/>
                <a:cs typeface="+mn-cs"/>
              </a:defRPr>
            </a:lvl2pPr>
            <a:lvl3pPr marL="1195388" indent="-228600" algn="l" rtl="0" eaLnBrk="1" fontAlgn="base" hangingPunct="1">
              <a:spcBef>
                <a:spcPct val="20000"/>
              </a:spcBef>
              <a:spcAft>
                <a:spcPct val="0"/>
              </a:spcAft>
              <a:buClr>
                <a:schemeClr val="accent1"/>
              </a:buClr>
              <a:buSzPct val="65000"/>
              <a:buFont typeface="Wingdings" pitchFamily="2" charset="2"/>
              <a:buChar char="p"/>
              <a:defRPr sz="2000">
                <a:solidFill>
                  <a:schemeClr val="tx1"/>
                </a:solidFill>
                <a:latin typeface="+mn-lt"/>
                <a:cs typeface="+mn-cs"/>
              </a:defRPr>
            </a:lvl3pPr>
            <a:lvl4pPr marL="1600200" indent="-228600" algn="l" rtl="0" eaLnBrk="1" fontAlgn="base" hangingPunct="1">
              <a:spcBef>
                <a:spcPct val="20000"/>
              </a:spcBef>
              <a:spcAft>
                <a:spcPct val="0"/>
              </a:spcAft>
              <a:buClr>
                <a:schemeClr val="bg2"/>
              </a:buClr>
              <a:buFont typeface="Wingdings" pitchFamily="2" charset="2"/>
              <a:buChar char="§"/>
              <a:defRPr sz="2000">
                <a:solidFill>
                  <a:schemeClr val="tx1"/>
                </a:solidFill>
                <a:latin typeface="+mn-lt"/>
                <a:cs typeface="+mn-cs"/>
              </a:defRPr>
            </a:lvl4pPr>
            <a:lvl5pPr marL="2057400" indent="-228600" algn="l" rtl="0" eaLnBrk="1" fontAlgn="base" hangingPunct="1">
              <a:spcBef>
                <a:spcPct val="20000"/>
              </a:spcBef>
              <a:spcAft>
                <a:spcPct val="0"/>
              </a:spcAft>
              <a:buClr>
                <a:schemeClr val="tx2"/>
              </a:buClr>
              <a:buSzPct val="80000"/>
              <a:buFont typeface="Wingdings" pitchFamily="2" charset="2"/>
              <a:buChar char="§"/>
              <a:defRPr sz="2000">
                <a:solidFill>
                  <a:schemeClr val="tx1"/>
                </a:solidFill>
                <a:latin typeface="+mn-lt"/>
                <a:cs typeface="+mn-cs"/>
              </a:defRPr>
            </a:lvl5pPr>
            <a:lvl6pPr marL="2514600" indent="-228600" algn="l" rtl="0" eaLnBrk="1" fontAlgn="base" hangingPunct="1">
              <a:spcBef>
                <a:spcPct val="20000"/>
              </a:spcBef>
              <a:spcAft>
                <a:spcPct val="0"/>
              </a:spcAft>
              <a:buClr>
                <a:schemeClr val="tx2"/>
              </a:buClr>
              <a:buSzPct val="80000"/>
              <a:buFont typeface="Wingdings" pitchFamily="2" charset="2"/>
              <a:buChar char="§"/>
              <a:defRPr>
                <a:solidFill>
                  <a:schemeClr val="tx1"/>
                </a:solidFill>
                <a:latin typeface="+mn-lt"/>
                <a:cs typeface="+mn-cs"/>
              </a:defRPr>
            </a:lvl6pPr>
            <a:lvl7pPr marL="2971800" indent="-228600" algn="l" rtl="0" eaLnBrk="1" fontAlgn="base" hangingPunct="1">
              <a:spcBef>
                <a:spcPct val="20000"/>
              </a:spcBef>
              <a:spcAft>
                <a:spcPct val="0"/>
              </a:spcAft>
              <a:buClr>
                <a:schemeClr val="tx2"/>
              </a:buClr>
              <a:buSzPct val="80000"/>
              <a:buFont typeface="Wingdings" pitchFamily="2" charset="2"/>
              <a:buChar char="§"/>
              <a:defRPr>
                <a:solidFill>
                  <a:schemeClr val="tx1"/>
                </a:solidFill>
                <a:latin typeface="+mn-lt"/>
                <a:cs typeface="+mn-cs"/>
              </a:defRPr>
            </a:lvl7pPr>
            <a:lvl8pPr marL="3429000" indent="-228600" algn="l" rtl="0" eaLnBrk="1" fontAlgn="base" hangingPunct="1">
              <a:spcBef>
                <a:spcPct val="20000"/>
              </a:spcBef>
              <a:spcAft>
                <a:spcPct val="0"/>
              </a:spcAft>
              <a:buClr>
                <a:schemeClr val="tx2"/>
              </a:buClr>
              <a:buSzPct val="80000"/>
              <a:buFont typeface="Wingdings" pitchFamily="2" charset="2"/>
              <a:buChar char="§"/>
              <a:defRPr>
                <a:solidFill>
                  <a:schemeClr val="tx1"/>
                </a:solidFill>
                <a:latin typeface="+mn-lt"/>
                <a:cs typeface="+mn-cs"/>
              </a:defRPr>
            </a:lvl8pPr>
            <a:lvl9pPr marL="3886200" indent="-228600" algn="l" rtl="0" eaLnBrk="1" fontAlgn="base" hangingPunct="1">
              <a:spcBef>
                <a:spcPct val="20000"/>
              </a:spcBef>
              <a:spcAft>
                <a:spcPct val="0"/>
              </a:spcAft>
              <a:buClr>
                <a:schemeClr val="tx2"/>
              </a:buClr>
              <a:buSzPct val="80000"/>
              <a:buFont typeface="Wingdings" pitchFamily="2" charset="2"/>
              <a:buChar char="§"/>
              <a:defRPr>
                <a:solidFill>
                  <a:schemeClr val="tx1"/>
                </a:solidFill>
                <a:latin typeface="+mn-lt"/>
                <a:cs typeface="+mn-cs"/>
              </a:defRPr>
            </a:lvl9pPr>
          </a:lstStyle>
          <a:p>
            <a:pPr marL="0" indent="0">
              <a:lnSpc>
                <a:spcPct val="150000"/>
              </a:lnSpc>
              <a:buClr>
                <a:srgbClr val="E7E6E6"/>
              </a:buClr>
              <a:buFont typeface="Wingdings" pitchFamily="2" charset="2"/>
              <a:buNone/>
            </a:pPr>
            <a:endParaRPr lang="en-US" sz="4800" b="1">
              <a:solidFill>
                <a:srgbClr val="FF0000"/>
              </a:solidFill>
              <a:latin typeface="Calibri Light" panose="020F0302020204030204"/>
            </a:endParaRPr>
          </a:p>
        </p:txBody>
      </p:sp>
      <p:sp>
        <p:nvSpPr>
          <p:cNvPr id="6" name="TextBox 5"/>
          <p:cNvSpPr txBox="1"/>
          <p:nvPr/>
        </p:nvSpPr>
        <p:spPr>
          <a:xfrm>
            <a:off x="304800" y="2971800"/>
            <a:ext cx="8458200" cy="677108"/>
          </a:xfrm>
          <a:prstGeom prst="rect">
            <a:avLst/>
          </a:prstGeom>
          <a:noFill/>
        </p:spPr>
        <p:txBody>
          <a:bodyPr wrap="square" rtlCol="0">
            <a:spAutoFit/>
          </a:bodyPr>
          <a:lstStyle/>
          <a:p>
            <a:pPr algn="ctr"/>
            <a:r>
              <a:rPr lang="en-US" sz="3800" b="1">
                <a:solidFill>
                  <a:srgbClr val="FF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THANK FOR  YOUR </a:t>
            </a:r>
            <a:r>
              <a:rPr lang="en-US" sz="3800" b="1" smtClean="0">
                <a:solidFill>
                  <a:srgbClr val="FF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ATTENTION !</a:t>
            </a:r>
            <a:endParaRPr lang="en-US" sz="3800" b="1">
              <a:solidFill>
                <a:srgbClr val="FF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665152802"/>
      </p:ext>
    </p:extLst>
  </p:cSld>
  <p:clrMapOvr>
    <a:masterClrMapping/>
  </p:clrMapOvr>
  <p:timing>
    <p:tnLst>
      <p:par>
        <p:cTn id="1" dur="indefinite" restart="never" nodeType="tmRoot"/>
      </p:par>
    </p:tnLst>
  </p:timing>
</p:sld>
</file>

<file path=ppt/theme/theme1.xml><?xml version="1.0" encoding="utf-8"?>
<a:theme xmlns:a="http://schemas.openxmlformats.org/drawingml/2006/main" name="Theme1">
  <a:themeElements>
    <a:clrScheme name="Level 10">
      <a:dk1>
        <a:srgbClr val="000000"/>
      </a:dk1>
      <a:lt1>
        <a:srgbClr val="FFFFFF"/>
      </a:lt1>
      <a:dk2>
        <a:srgbClr val="339966"/>
      </a:dk2>
      <a:lt2>
        <a:srgbClr val="663300"/>
      </a:lt2>
      <a:accent1>
        <a:srgbClr val="FFF300"/>
      </a:accent1>
      <a:accent2>
        <a:srgbClr val="CC6600"/>
      </a:accent2>
      <a:accent3>
        <a:srgbClr val="FFFFFF"/>
      </a:accent3>
      <a:accent4>
        <a:srgbClr val="000000"/>
      </a:accent4>
      <a:accent5>
        <a:srgbClr val="FFF8AA"/>
      </a:accent5>
      <a:accent6>
        <a:srgbClr val="B95C00"/>
      </a:accent6>
      <a:hlink>
        <a:srgbClr val="CC9900"/>
      </a:hlink>
      <a:folHlink>
        <a:srgbClr val="CC3300"/>
      </a:folHlink>
    </a:clrScheme>
    <a:fontScheme name="Office Classic">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Grid">
      <a:fillStyleLst>
        <a:solidFill>
          <a:schemeClr val="phClr"/>
        </a:solidFill>
        <a:solidFill>
          <a:schemeClr val="phClr">
            <a:tint val="50000"/>
          </a:schemeClr>
        </a:solidFill>
        <a:gradFill rotWithShape="1">
          <a:gsLst>
            <a:gs pos="0">
              <a:schemeClr val="phClr"/>
            </a:gs>
            <a:gs pos="90000">
              <a:schemeClr val="phClr">
                <a:shade val="100000"/>
              </a:schemeClr>
            </a:gs>
            <a:gs pos="100000">
              <a:schemeClr val="phClr">
                <a:shade val="85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effectStyle>
        <a:effectStyle>
          <a:effectLst>
            <a:outerShdw blurRad="31750" dist="25400" dir="5400000" rotWithShape="0">
              <a:srgbClr val="000000">
                <a:alpha val="50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3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2100" b="0" i="0" u="none" strike="noStrike" cap="none" normalizeH="0" baseline="0" smtClean="0">
            <a:ln>
              <a:noFill/>
            </a:ln>
            <a:solidFill>
              <a:schemeClr val="bg2"/>
            </a:solidFill>
            <a:effectLst>
              <a:outerShdw blurRad="38100" dist="38100" dir="2700000" algn="tl">
                <a:srgbClr val="000000">
                  <a:alpha val="43137"/>
                </a:srgbClr>
              </a:outerShdw>
            </a:effectLst>
            <a:latin typeface="Arial" charset="0"/>
          </a:defRPr>
        </a:defPPr>
      </a:lstStyle>
    </a:spDef>
    <a:ln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2100" b="0" i="0" u="none" strike="noStrike" cap="none" normalizeH="0" baseline="0" smtClean="0">
            <a:ln>
              <a:noFill/>
            </a:ln>
            <a:solidFill>
              <a:schemeClr val="bg2"/>
            </a:solidFill>
            <a:effectLst>
              <a:outerShdw blurRad="38100" dist="38100" dir="2700000" algn="tl">
                <a:srgbClr val="000000">
                  <a:alpha val="43137"/>
                </a:srgbClr>
              </a:outerShdw>
            </a:effectLst>
            <a:latin typeface="Arial" charset="0"/>
          </a:defRPr>
        </a:defPPr>
      </a:lstStyle>
    </a:lnDef>
  </a:objectDefaults>
  <a:extraClrSchemeLst>
    <a:extraClrScheme>
      <a:clrScheme name="Level 1">
        <a:dk1>
          <a:srgbClr val="006699"/>
        </a:dk1>
        <a:lt1>
          <a:srgbClr val="FFFFFF"/>
        </a:lt1>
        <a:dk2>
          <a:srgbClr val="000000"/>
        </a:dk2>
        <a:lt2>
          <a:srgbClr val="99FF99"/>
        </a:lt2>
        <a:accent1>
          <a:srgbClr val="00CC99"/>
        </a:accent1>
        <a:accent2>
          <a:srgbClr val="009999"/>
        </a:accent2>
        <a:accent3>
          <a:srgbClr val="AAAAAA"/>
        </a:accent3>
        <a:accent4>
          <a:srgbClr val="DADADA"/>
        </a:accent4>
        <a:accent5>
          <a:srgbClr val="AAE2CA"/>
        </a:accent5>
        <a:accent6>
          <a:srgbClr val="008A8A"/>
        </a:accent6>
        <a:hlink>
          <a:srgbClr val="0066FF"/>
        </a:hlink>
        <a:folHlink>
          <a:srgbClr val="989CBA"/>
        </a:folHlink>
      </a:clrScheme>
      <a:clrMap bg1="dk2" tx1="lt1" bg2="dk1" tx2="lt2" accent1="accent1" accent2="accent2" accent3="accent3" accent4="accent4" accent5="accent5" accent6="accent6" hlink="hlink" folHlink="folHlink"/>
    </a:extraClrScheme>
    <a:extraClrScheme>
      <a:clrScheme name="Level 2">
        <a:dk1>
          <a:srgbClr val="808000"/>
        </a:dk1>
        <a:lt1>
          <a:srgbClr val="FFFFFF"/>
        </a:lt1>
        <a:dk2>
          <a:srgbClr val="5C271E"/>
        </a:dk2>
        <a:lt2>
          <a:srgbClr val="FFDD89"/>
        </a:lt2>
        <a:accent1>
          <a:srgbClr val="CC6600"/>
        </a:accent1>
        <a:accent2>
          <a:srgbClr val="CC9900"/>
        </a:accent2>
        <a:accent3>
          <a:srgbClr val="B5ACAB"/>
        </a:accent3>
        <a:accent4>
          <a:srgbClr val="DADADA"/>
        </a:accent4>
        <a:accent5>
          <a:srgbClr val="E2B8AA"/>
        </a:accent5>
        <a:accent6>
          <a:srgbClr val="B98A00"/>
        </a:accent6>
        <a:hlink>
          <a:srgbClr val="669900"/>
        </a:hlink>
        <a:folHlink>
          <a:srgbClr val="A3A274"/>
        </a:folHlink>
      </a:clrScheme>
      <a:clrMap bg1="dk2" tx1="lt1" bg2="dk1" tx2="lt2" accent1="accent1" accent2="accent2" accent3="accent3" accent4="accent4" accent5="accent5" accent6="accent6" hlink="hlink" folHlink="folHlink"/>
    </a:extraClrScheme>
    <a:extraClrScheme>
      <a:clrScheme name="Level 3">
        <a:dk1>
          <a:srgbClr val="763B00"/>
        </a:dk1>
        <a:lt1>
          <a:srgbClr val="FFFFFF"/>
        </a:lt1>
        <a:dk2>
          <a:srgbClr val="330000"/>
        </a:dk2>
        <a:lt2>
          <a:srgbClr val="CC9900"/>
        </a:lt2>
        <a:accent1>
          <a:srgbClr val="FFCC00"/>
        </a:accent1>
        <a:accent2>
          <a:srgbClr val="CC3300"/>
        </a:accent2>
        <a:accent3>
          <a:srgbClr val="ADAAAA"/>
        </a:accent3>
        <a:accent4>
          <a:srgbClr val="DADADA"/>
        </a:accent4>
        <a:accent5>
          <a:srgbClr val="FFE2AA"/>
        </a:accent5>
        <a:accent6>
          <a:srgbClr val="B92D00"/>
        </a:accent6>
        <a:hlink>
          <a:srgbClr val="666699"/>
        </a:hlink>
        <a:folHlink>
          <a:srgbClr val="999966"/>
        </a:folHlink>
      </a:clrScheme>
      <a:clrMap bg1="dk2" tx1="lt1" bg2="dk1" tx2="lt2" accent1="accent1" accent2="accent2" accent3="accent3" accent4="accent4" accent5="accent5" accent6="accent6" hlink="hlink" folHlink="folHlink"/>
    </a:extraClrScheme>
    <a:extraClrScheme>
      <a:clrScheme name="Level 4">
        <a:dk1>
          <a:srgbClr val="6D3696"/>
        </a:dk1>
        <a:lt1>
          <a:srgbClr val="FFFFFF"/>
        </a:lt1>
        <a:dk2>
          <a:srgbClr val="51255D"/>
        </a:dk2>
        <a:lt2>
          <a:srgbClr val="FFFFCC"/>
        </a:lt2>
        <a:accent1>
          <a:srgbClr val="666699"/>
        </a:accent1>
        <a:accent2>
          <a:srgbClr val="800080"/>
        </a:accent2>
        <a:accent3>
          <a:srgbClr val="B3ACB6"/>
        </a:accent3>
        <a:accent4>
          <a:srgbClr val="DADADA"/>
        </a:accent4>
        <a:accent5>
          <a:srgbClr val="B8B8CA"/>
        </a:accent5>
        <a:accent6>
          <a:srgbClr val="730073"/>
        </a:accent6>
        <a:hlink>
          <a:srgbClr val="CCCC00"/>
        </a:hlink>
        <a:folHlink>
          <a:srgbClr val="A3A274"/>
        </a:folHlink>
      </a:clrScheme>
      <a:clrMap bg1="dk2" tx1="lt1" bg2="dk1" tx2="lt2" accent1="accent1" accent2="accent2" accent3="accent3" accent4="accent4" accent5="accent5" accent6="accent6" hlink="hlink" folHlink="folHlink"/>
    </a:extraClrScheme>
    <a:extraClrScheme>
      <a:clrScheme name="Level 5">
        <a:dk1>
          <a:srgbClr val="CC6600"/>
        </a:dk1>
        <a:lt1>
          <a:srgbClr val="FFFFFF"/>
        </a:lt1>
        <a:dk2>
          <a:srgbClr val="4A553B"/>
        </a:dk2>
        <a:lt2>
          <a:srgbClr val="FFBF1F"/>
        </a:lt2>
        <a:accent1>
          <a:srgbClr val="FFCC00"/>
        </a:accent1>
        <a:accent2>
          <a:srgbClr val="CC9900"/>
        </a:accent2>
        <a:accent3>
          <a:srgbClr val="B1B4AF"/>
        </a:accent3>
        <a:accent4>
          <a:srgbClr val="DADADA"/>
        </a:accent4>
        <a:accent5>
          <a:srgbClr val="FFE2AA"/>
        </a:accent5>
        <a:accent6>
          <a:srgbClr val="B98A00"/>
        </a:accent6>
        <a:hlink>
          <a:srgbClr val="669900"/>
        </a:hlink>
        <a:folHlink>
          <a:srgbClr val="A3A274"/>
        </a:folHlink>
      </a:clrScheme>
      <a:clrMap bg1="dk2" tx1="lt1" bg2="dk1" tx2="lt2" accent1="accent1" accent2="accent2" accent3="accent3" accent4="accent4" accent5="accent5" accent6="accent6" hlink="hlink" folHlink="folHlink"/>
    </a:extraClrScheme>
    <a:extraClrScheme>
      <a:clrScheme name="Level 6">
        <a:dk1>
          <a:srgbClr val="000000"/>
        </a:dk1>
        <a:lt1>
          <a:srgbClr val="FFFFFF"/>
        </a:lt1>
        <a:dk2>
          <a:srgbClr val="666699"/>
        </a:dk2>
        <a:lt2>
          <a:srgbClr val="FFCC00"/>
        </a:lt2>
        <a:accent1>
          <a:srgbClr val="FF9900"/>
        </a:accent1>
        <a:accent2>
          <a:srgbClr val="FF0000"/>
        </a:accent2>
        <a:accent3>
          <a:srgbClr val="FFFFFF"/>
        </a:accent3>
        <a:accent4>
          <a:srgbClr val="000000"/>
        </a:accent4>
        <a:accent5>
          <a:srgbClr val="FFCAAA"/>
        </a:accent5>
        <a:accent6>
          <a:srgbClr val="E70000"/>
        </a:accent6>
        <a:hlink>
          <a:srgbClr val="666699"/>
        </a:hlink>
        <a:folHlink>
          <a:srgbClr val="999966"/>
        </a:folHlink>
      </a:clrScheme>
      <a:clrMap bg1="lt1" tx1="dk1" bg2="lt2" tx2="dk2" accent1="accent1" accent2="accent2" accent3="accent3" accent4="accent4" accent5="accent5" accent6="accent6" hlink="hlink" folHlink="folHlink"/>
    </a:extraClrScheme>
    <a:extraClrScheme>
      <a:clrScheme name="Level 7">
        <a:dk1>
          <a:srgbClr val="000000"/>
        </a:dk1>
        <a:lt1>
          <a:srgbClr val="FFFFFF"/>
        </a:lt1>
        <a:dk2>
          <a:srgbClr val="CC3300"/>
        </a:dk2>
        <a:lt2>
          <a:srgbClr val="663300"/>
        </a:lt2>
        <a:accent1>
          <a:srgbClr val="FFCC00"/>
        </a:accent1>
        <a:accent2>
          <a:srgbClr val="CC6600"/>
        </a:accent2>
        <a:accent3>
          <a:srgbClr val="FFFFFF"/>
        </a:accent3>
        <a:accent4>
          <a:srgbClr val="000000"/>
        </a:accent4>
        <a:accent5>
          <a:srgbClr val="FFE2AA"/>
        </a:accent5>
        <a:accent6>
          <a:srgbClr val="B95C00"/>
        </a:accent6>
        <a:hlink>
          <a:srgbClr val="CC9900"/>
        </a:hlink>
        <a:folHlink>
          <a:srgbClr val="996633"/>
        </a:folHlink>
      </a:clrScheme>
      <a:clrMap bg1="lt1" tx1="dk1" bg2="lt2" tx2="dk2" accent1="accent1" accent2="accent2" accent3="accent3" accent4="accent4" accent5="accent5" accent6="accent6" hlink="hlink" folHlink="folHlink"/>
    </a:extraClrScheme>
    <a:extraClrScheme>
      <a:clrScheme name="Level 8">
        <a:dk1>
          <a:srgbClr val="000000"/>
        </a:dk1>
        <a:lt1>
          <a:srgbClr val="FFFFFF"/>
        </a:lt1>
        <a:dk2>
          <a:srgbClr val="999900"/>
        </a:dk2>
        <a:lt2>
          <a:srgbClr val="666600"/>
        </a:lt2>
        <a:accent1>
          <a:srgbClr val="99CC00"/>
        </a:accent1>
        <a:accent2>
          <a:srgbClr val="CCCC66"/>
        </a:accent2>
        <a:accent3>
          <a:srgbClr val="FFFFFF"/>
        </a:accent3>
        <a:accent4>
          <a:srgbClr val="000000"/>
        </a:accent4>
        <a:accent5>
          <a:srgbClr val="CAE2AA"/>
        </a:accent5>
        <a:accent6>
          <a:srgbClr val="B9B95C"/>
        </a:accent6>
        <a:hlink>
          <a:srgbClr val="FFCC00"/>
        </a:hlink>
        <a:folHlink>
          <a:srgbClr val="CC9900"/>
        </a:folHlink>
      </a:clrScheme>
      <a:clrMap bg1="lt1" tx1="dk1" bg2="lt2" tx2="dk2" accent1="accent1" accent2="accent2" accent3="accent3" accent4="accent4" accent5="accent5" accent6="accent6" hlink="hlink" folHlink="folHlink"/>
    </a:extraClrScheme>
    <a:extraClrScheme>
      <a:clrScheme name="Level 9">
        <a:dk1>
          <a:srgbClr val="000000"/>
        </a:dk1>
        <a:lt1>
          <a:srgbClr val="FFFFFF"/>
        </a:lt1>
        <a:dk2>
          <a:srgbClr val="339966"/>
        </a:dk2>
        <a:lt2>
          <a:srgbClr val="663300"/>
        </a:lt2>
        <a:accent1>
          <a:srgbClr val="FFF300"/>
        </a:accent1>
        <a:accent2>
          <a:srgbClr val="CC6600"/>
        </a:accent2>
        <a:accent3>
          <a:srgbClr val="FFFFFF"/>
        </a:accent3>
        <a:accent4>
          <a:srgbClr val="000000"/>
        </a:accent4>
        <a:accent5>
          <a:srgbClr val="FFF8AA"/>
        </a:accent5>
        <a:accent6>
          <a:srgbClr val="B95C00"/>
        </a:accent6>
        <a:hlink>
          <a:srgbClr val="CC9900"/>
        </a:hlink>
        <a:folHlink>
          <a:srgbClr val="996633"/>
        </a:folHlink>
      </a:clrScheme>
      <a:clrMap bg1="lt1" tx1="dk1" bg2="lt2" tx2="dk2" accent1="accent1" accent2="accent2" accent3="accent3" accent4="accent4" accent5="accent5" accent6="accent6" hlink="hlink" folHlink="folHlink"/>
    </a:extraClrScheme>
    <a:extraClrScheme>
      <a:clrScheme name="Level 10">
        <a:dk1>
          <a:srgbClr val="000000"/>
        </a:dk1>
        <a:lt1>
          <a:srgbClr val="FFFFFF"/>
        </a:lt1>
        <a:dk2>
          <a:srgbClr val="339966"/>
        </a:dk2>
        <a:lt2>
          <a:srgbClr val="663300"/>
        </a:lt2>
        <a:accent1>
          <a:srgbClr val="FFF300"/>
        </a:accent1>
        <a:accent2>
          <a:srgbClr val="CC6600"/>
        </a:accent2>
        <a:accent3>
          <a:srgbClr val="FFFFFF"/>
        </a:accent3>
        <a:accent4>
          <a:srgbClr val="000000"/>
        </a:accent4>
        <a:accent5>
          <a:srgbClr val="FFF8AA"/>
        </a:accent5>
        <a:accent6>
          <a:srgbClr val="B95C00"/>
        </a:accent6>
        <a:hlink>
          <a:srgbClr val="CC9900"/>
        </a:hlink>
        <a:folHlink>
          <a:srgbClr val="CC33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2_Default Design">
  <a:themeElements>
    <a:clrScheme name="2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2100" b="0" i="0" u="none" strike="noStrike" cap="none" normalizeH="0" baseline="0" smtClean="0">
            <a:ln>
              <a:noFill/>
            </a:ln>
            <a:solidFill>
              <a:schemeClr val="bg2"/>
            </a:solidFill>
            <a:effectLst>
              <a:outerShdw blurRad="38100" dist="38100" dir="2700000" algn="tl">
                <a:srgbClr val="000000">
                  <a:alpha val="43137"/>
                </a:srgbClr>
              </a:outerShdw>
            </a:effectLst>
            <a:latin typeface="Arial" charset="0"/>
          </a:defRPr>
        </a:defPPr>
      </a:lstStyle>
    </a:spDef>
    <a:ln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2100" b="0" i="0" u="none" strike="noStrike" cap="none" normalizeH="0" baseline="0" smtClean="0">
            <a:ln>
              <a:noFill/>
            </a:ln>
            <a:solidFill>
              <a:schemeClr val="bg2"/>
            </a:solidFill>
            <a:effectLst>
              <a:outerShdw blurRad="38100" dist="38100" dir="2700000" algn="tl">
                <a:srgbClr val="000000">
                  <a:alpha val="43137"/>
                </a:srgbClr>
              </a:outerShdw>
            </a:effectLst>
            <a:latin typeface="Arial" charset="0"/>
          </a:defRPr>
        </a:defPPr>
      </a:lstStyle>
    </a:lnDef>
  </a:objectDefaults>
  <a:extraClrSchemeLst>
    <a:extraClrScheme>
      <a:clrScheme name="2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2_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2_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2_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2_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2_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2_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2_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2_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2_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2_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2_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Theme1</Template>
  <TotalTime>0</TotalTime>
  <Words>1849</Words>
  <Application>Microsoft Office PowerPoint</Application>
  <PresentationFormat>On-screen Show (4:3)</PresentationFormat>
  <Paragraphs>232</Paragraphs>
  <Slides>40</Slides>
  <Notes>17</Notes>
  <HiddenSlides>0</HiddenSlides>
  <MMClips>1</MMClips>
  <ScaleCrop>false</ScaleCrop>
  <HeadingPairs>
    <vt:vector size="8" baseType="variant">
      <vt:variant>
        <vt:lpstr>Fonts Used</vt:lpstr>
      </vt:variant>
      <vt:variant>
        <vt:i4>10</vt:i4>
      </vt:variant>
      <vt:variant>
        <vt:lpstr>Theme</vt:lpstr>
      </vt:variant>
      <vt:variant>
        <vt:i4>3</vt:i4>
      </vt:variant>
      <vt:variant>
        <vt:lpstr>Embedded OLE Servers</vt:lpstr>
      </vt:variant>
      <vt:variant>
        <vt:i4>2</vt:i4>
      </vt:variant>
      <vt:variant>
        <vt:lpstr>Slide Titles</vt:lpstr>
      </vt:variant>
      <vt:variant>
        <vt:i4>40</vt:i4>
      </vt:variant>
    </vt:vector>
  </HeadingPairs>
  <TitlesOfParts>
    <vt:vector size="55" baseType="lpstr">
      <vt:lpstr>Arial</vt:lpstr>
      <vt:lpstr>Calibri</vt:lpstr>
      <vt:lpstr>Calibri Light</vt:lpstr>
      <vt:lpstr>Garamond</vt:lpstr>
      <vt:lpstr>Symbol</vt:lpstr>
      <vt:lpstr>Tahoma</vt:lpstr>
      <vt:lpstr>Times New Roman</vt:lpstr>
      <vt:lpstr>VNI-Avo</vt:lpstr>
      <vt:lpstr>Wingdings</vt:lpstr>
      <vt:lpstr>Wingdings 2</vt:lpstr>
      <vt:lpstr>Theme1</vt:lpstr>
      <vt:lpstr>2_Default Design</vt:lpstr>
      <vt:lpstr>Office Theme</vt:lpstr>
      <vt:lpstr>Equation</vt:lpstr>
      <vt:lpstr>Visio</vt:lpstr>
      <vt:lpstr>PowerPoint Presentation</vt:lpstr>
      <vt:lpstr>           Chương 7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Bài 1</dc:title>
  <dc:creator/>
  <cp:lastModifiedBy/>
  <cp:revision>167</cp:revision>
  <dcterms:created xsi:type="dcterms:W3CDTF">2006-08-16T00:00:00Z</dcterms:created>
  <dcterms:modified xsi:type="dcterms:W3CDTF">2021-09-19T13:31:43Z</dcterms:modified>
</cp:coreProperties>
</file>