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12"/>
  </p:notesMasterIdLst>
  <p:sldIdLst>
    <p:sldId id="272" r:id="rId2"/>
    <p:sldId id="271" r:id="rId3"/>
    <p:sldId id="273" r:id="rId4"/>
    <p:sldId id="275" r:id="rId5"/>
    <p:sldId id="276" r:id="rId6"/>
    <p:sldId id="277" r:id="rId7"/>
    <p:sldId id="278" r:id="rId8"/>
    <p:sldId id="279" r:id="rId9"/>
    <p:sldId id="280" r:id="rId10"/>
    <p:sldId id="281" r:id="rId11"/>
  </p:sldIdLst>
  <p:sldSz cx="9144000" cy="5143500" type="screen16x9"/>
  <p:notesSz cx="6858000" cy="9144000"/>
  <p:embeddedFontLst>
    <p:embeddedFont>
      <p:font typeface="Karla" panose="020B0604020202020204" charset="0"/>
      <p:regular r:id="rId13"/>
      <p:bold r:id="rId14"/>
      <p:italic r:id="rId15"/>
      <p:boldItalic r:id="rId16"/>
    </p:embeddedFont>
    <p:embeddedFont>
      <p:font typeface="Raleway" panose="020B060402020202020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DAE374B-2A42-4ACF-AD86-0A4FAB58ADC8}">
  <a:tblStyle styleId="{8DAE374B-2A42-4ACF-AD86-0A4FAB58ADC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94F6ABBA-5E0C-42EB-A843-840D0C15A8D4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85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291510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0931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344922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731609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522076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60534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437059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001756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31412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0"/>
          <p:cNvSpPr/>
          <p:nvPr/>
        </p:nvSpPr>
        <p:spPr>
          <a:xfrm>
            <a:off x="-2355" y="0"/>
            <a:ext cx="5209571" cy="983354"/>
          </a:xfrm>
          <a:custGeom>
            <a:avLst/>
            <a:gdLst/>
            <a:ahLst/>
            <a:cxnLst/>
            <a:rect l="l" t="t" r="r" b="b"/>
            <a:pathLst>
              <a:path w="342116" h="53320" extrusionOk="0">
                <a:moveTo>
                  <a:pt x="0" y="0"/>
                </a:moveTo>
                <a:lnTo>
                  <a:pt x="0" y="53320"/>
                </a:lnTo>
                <a:lnTo>
                  <a:pt x="342116" y="0"/>
                </a:lnTo>
                <a:close/>
              </a:path>
            </a:pathLst>
          </a:custGeom>
          <a:solidFill>
            <a:srgbClr val="004C52"/>
          </a:solidFill>
          <a:ln>
            <a:noFill/>
          </a:ln>
        </p:spPr>
      </p:sp>
      <p:sp>
        <p:nvSpPr>
          <p:cNvPr id="86" name="Google Shape;86;p10"/>
          <p:cNvSpPr/>
          <p:nvPr/>
        </p:nvSpPr>
        <p:spPr>
          <a:xfrm>
            <a:off x="-6025" y="2"/>
            <a:ext cx="4445394" cy="1085644"/>
          </a:xfrm>
          <a:custGeom>
            <a:avLst/>
            <a:gdLst/>
            <a:ahLst/>
            <a:cxnLst/>
            <a:rect l="l" t="t" r="r" b="b"/>
            <a:pathLst>
              <a:path w="291932" h="58628" extrusionOk="0">
                <a:moveTo>
                  <a:pt x="0" y="18578"/>
                </a:moveTo>
                <a:lnTo>
                  <a:pt x="241" y="34019"/>
                </a:lnTo>
                <a:lnTo>
                  <a:pt x="221482" y="58628"/>
                </a:lnTo>
                <a:lnTo>
                  <a:pt x="291932" y="0"/>
                </a:lnTo>
                <a:close/>
              </a:path>
            </a:pathLst>
          </a:custGeom>
          <a:solidFill>
            <a:srgbClr val="ABE33F">
              <a:alpha val="81150"/>
            </a:srgbClr>
          </a:solidFill>
          <a:ln>
            <a:noFill/>
          </a:ln>
        </p:spPr>
      </p:sp>
      <p:sp>
        <p:nvSpPr>
          <p:cNvPr id="87" name="Google Shape;87;p10"/>
          <p:cNvSpPr/>
          <p:nvPr/>
        </p:nvSpPr>
        <p:spPr>
          <a:xfrm>
            <a:off x="6375475" y="4745747"/>
            <a:ext cx="2548913" cy="400879"/>
          </a:xfrm>
          <a:custGeom>
            <a:avLst/>
            <a:gdLst/>
            <a:ahLst/>
            <a:cxnLst/>
            <a:rect l="l" t="t" r="r" b="b"/>
            <a:pathLst>
              <a:path w="203628" h="19060" extrusionOk="0">
                <a:moveTo>
                  <a:pt x="0" y="19060"/>
                </a:moveTo>
                <a:lnTo>
                  <a:pt x="203628" y="19060"/>
                </a:lnTo>
                <a:lnTo>
                  <a:pt x="157305" y="0"/>
                </a:lnTo>
                <a:close/>
              </a:path>
            </a:pathLst>
          </a:custGeom>
          <a:solidFill>
            <a:srgbClr val="004C52"/>
          </a:solidFill>
          <a:ln>
            <a:noFill/>
          </a:ln>
        </p:spPr>
      </p:sp>
      <p:sp>
        <p:nvSpPr>
          <p:cNvPr id="88" name="Google Shape;88;p10"/>
          <p:cNvSpPr/>
          <p:nvPr/>
        </p:nvSpPr>
        <p:spPr>
          <a:xfrm>
            <a:off x="7341180" y="4767304"/>
            <a:ext cx="1821096" cy="395811"/>
          </a:xfrm>
          <a:custGeom>
            <a:avLst/>
            <a:gdLst/>
            <a:ahLst/>
            <a:cxnLst/>
            <a:rect l="l" t="t" r="r" b="b"/>
            <a:pathLst>
              <a:path w="145484" h="18819" extrusionOk="0">
                <a:moveTo>
                  <a:pt x="145484" y="0"/>
                </a:moveTo>
                <a:lnTo>
                  <a:pt x="145484" y="18819"/>
                </a:lnTo>
                <a:lnTo>
                  <a:pt x="0" y="18819"/>
                </a:lnTo>
                <a:close/>
              </a:path>
            </a:pathLst>
          </a:custGeom>
          <a:solidFill>
            <a:srgbClr val="00AE9D">
              <a:alpha val="83460"/>
            </a:srgbClr>
          </a:solidFill>
          <a:ln>
            <a:noFill/>
          </a:ln>
        </p:spPr>
      </p:sp>
      <p:sp>
        <p:nvSpPr>
          <p:cNvPr id="89" name="Google Shape;89;p10"/>
          <p:cNvSpPr/>
          <p:nvPr/>
        </p:nvSpPr>
        <p:spPr>
          <a:xfrm>
            <a:off x="8340717" y="4204075"/>
            <a:ext cx="818444" cy="959061"/>
          </a:xfrm>
          <a:custGeom>
            <a:avLst/>
            <a:gdLst/>
            <a:ahLst/>
            <a:cxnLst/>
            <a:rect l="l" t="t" r="r" b="b"/>
            <a:pathLst>
              <a:path w="65384" h="45599" extrusionOk="0">
                <a:moveTo>
                  <a:pt x="65384" y="27022"/>
                </a:moveTo>
                <a:lnTo>
                  <a:pt x="65384" y="0"/>
                </a:lnTo>
                <a:lnTo>
                  <a:pt x="0" y="45599"/>
                </a:lnTo>
                <a:close/>
              </a:path>
            </a:pathLst>
          </a:custGeom>
          <a:solidFill>
            <a:srgbClr val="ABE33F">
              <a:alpha val="81150"/>
            </a:srgbClr>
          </a:solidFill>
          <a:ln>
            <a:noFill/>
          </a:ln>
        </p:spPr>
      </p:sp>
      <p:sp>
        <p:nvSpPr>
          <p:cNvPr id="90" name="Google Shape;90;p10"/>
          <p:cNvSpPr/>
          <p:nvPr/>
        </p:nvSpPr>
        <p:spPr>
          <a:xfrm>
            <a:off x="1559025" y="-6025"/>
            <a:ext cx="4116775" cy="944875"/>
          </a:xfrm>
          <a:custGeom>
            <a:avLst/>
            <a:gdLst/>
            <a:ahLst/>
            <a:cxnLst/>
            <a:rect l="l" t="t" r="r" b="b"/>
            <a:pathLst>
              <a:path w="164671" h="37795" extrusionOk="0">
                <a:moveTo>
                  <a:pt x="0" y="241"/>
                </a:moveTo>
                <a:lnTo>
                  <a:pt x="132407" y="37795"/>
                </a:lnTo>
                <a:lnTo>
                  <a:pt x="164671" y="0"/>
                </a:lnTo>
                <a:lnTo>
                  <a:pt x="160329" y="241"/>
                </a:lnTo>
                <a:close/>
              </a:path>
            </a:pathLst>
          </a:custGeom>
          <a:solidFill>
            <a:srgbClr val="00AE9D">
              <a:alpha val="83460"/>
            </a:srgbClr>
          </a:solidFill>
          <a:ln>
            <a:noFill/>
          </a:ln>
        </p:spPr>
      </p:sp>
      <p:sp>
        <p:nvSpPr>
          <p:cNvPr id="91" name="Google Shape;91;p10"/>
          <p:cNvSpPr txBox="1">
            <a:spLocks noGrp="1"/>
          </p:cNvSpPr>
          <p:nvPr>
            <p:ph type="sldNum" idx="12"/>
          </p:nvPr>
        </p:nvSpPr>
        <p:spPr>
          <a:xfrm>
            <a:off x="2712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body" idx="1"/>
          </p:nvPr>
        </p:nvSpPr>
        <p:spPr>
          <a:xfrm>
            <a:off x="886650" y="1598408"/>
            <a:ext cx="7370700" cy="332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ABE33F"/>
              </a:buClr>
              <a:buSzPts val="2400"/>
              <a:buFont typeface="Karla"/>
              <a:buChar char="◆"/>
              <a:defRPr sz="2400">
                <a:solidFill>
                  <a:srgbClr val="004C52"/>
                </a:solidFill>
                <a:latin typeface="Karla"/>
                <a:ea typeface="Karla"/>
                <a:cs typeface="Karla"/>
                <a:sym typeface="Karla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rgbClr val="ABE33F"/>
              </a:buClr>
              <a:buSzPts val="2400"/>
              <a:buFont typeface="Karla"/>
              <a:buChar char="◆"/>
              <a:defRPr sz="2400">
                <a:solidFill>
                  <a:srgbClr val="004C52"/>
                </a:solidFill>
                <a:latin typeface="Karla"/>
                <a:ea typeface="Karla"/>
                <a:cs typeface="Karla"/>
                <a:sym typeface="Karla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rgbClr val="ABE33F"/>
              </a:buClr>
              <a:buSzPts val="2400"/>
              <a:buFont typeface="Karla"/>
              <a:buChar char="◇"/>
              <a:defRPr sz="2400">
                <a:solidFill>
                  <a:srgbClr val="004C52"/>
                </a:solidFill>
                <a:latin typeface="Karla"/>
                <a:ea typeface="Karla"/>
                <a:cs typeface="Karla"/>
                <a:sym typeface="Karla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Clr>
                <a:srgbClr val="004C52"/>
              </a:buClr>
              <a:buSzPts val="2400"/>
              <a:buFont typeface="Karla"/>
              <a:buChar char="●"/>
              <a:defRPr sz="2400">
                <a:solidFill>
                  <a:srgbClr val="004C52"/>
                </a:solidFill>
                <a:latin typeface="Karla"/>
                <a:ea typeface="Karla"/>
                <a:cs typeface="Karla"/>
                <a:sym typeface="Karla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Clr>
                <a:srgbClr val="004C52"/>
              </a:buClr>
              <a:buSzPts val="2400"/>
              <a:buFont typeface="Karla"/>
              <a:buChar char="○"/>
              <a:defRPr sz="2400">
                <a:solidFill>
                  <a:srgbClr val="004C52"/>
                </a:solidFill>
                <a:latin typeface="Karla"/>
                <a:ea typeface="Karla"/>
                <a:cs typeface="Karla"/>
                <a:sym typeface="Karla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Clr>
                <a:srgbClr val="004C52"/>
              </a:buClr>
              <a:buSzPts val="2400"/>
              <a:buFont typeface="Karla"/>
              <a:buChar char="■"/>
              <a:defRPr sz="2400">
                <a:solidFill>
                  <a:srgbClr val="004C52"/>
                </a:solidFill>
                <a:latin typeface="Karla"/>
                <a:ea typeface="Karla"/>
                <a:cs typeface="Karla"/>
                <a:sym typeface="Karla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Clr>
                <a:srgbClr val="004C52"/>
              </a:buClr>
              <a:buSzPts val="2400"/>
              <a:buFont typeface="Karla"/>
              <a:buChar char="●"/>
              <a:defRPr sz="2400">
                <a:solidFill>
                  <a:srgbClr val="004C52"/>
                </a:solidFill>
                <a:latin typeface="Karla"/>
                <a:ea typeface="Karla"/>
                <a:cs typeface="Karla"/>
                <a:sym typeface="Karla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Clr>
                <a:srgbClr val="004C52"/>
              </a:buClr>
              <a:buSzPts val="2400"/>
              <a:buFont typeface="Karla"/>
              <a:buChar char="○"/>
              <a:defRPr sz="2400">
                <a:solidFill>
                  <a:srgbClr val="004C52"/>
                </a:solidFill>
                <a:latin typeface="Karla"/>
                <a:ea typeface="Karla"/>
                <a:cs typeface="Karla"/>
                <a:sym typeface="Karla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Clr>
                <a:srgbClr val="004C52"/>
              </a:buClr>
              <a:buSzPts val="2400"/>
              <a:buFont typeface="Karla"/>
              <a:buChar char="■"/>
              <a:defRPr sz="2400">
                <a:solidFill>
                  <a:srgbClr val="004C52"/>
                </a:solidFill>
                <a:latin typeface="Karla"/>
                <a:ea typeface="Karla"/>
                <a:cs typeface="Karla"/>
                <a:sym typeface="Karla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886650" y="398400"/>
            <a:ext cx="73707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2712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 sz="1200">
                <a:solidFill>
                  <a:srgbClr val="00AE9D"/>
                </a:solidFill>
                <a:latin typeface="Karla"/>
                <a:ea typeface="Karla"/>
                <a:cs typeface="Karla"/>
                <a:sym typeface="Karla"/>
              </a:defRPr>
            </a:lvl1pPr>
            <a:lvl2pPr lvl="1">
              <a:buNone/>
              <a:defRPr sz="1200">
                <a:solidFill>
                  <a:srgbClr val="00AE9D"/>
                </a:solidFill>
                <a:latin typeface="Karla"/>
                <a:ea typeface="Karla"/>
                <a:cs typeface="Karla"/>
                <a:sym typeface="Karla"/>
              </a:defRPr>
            </a:lvl2pPr>
            <a:lvl3pPr lvl="2">
              <a:buNone/>
              <a:defRPr sz="1200">
                <a:solidFill>
                  <a:srgbClr val="00AE9D"/>
                </a:solidFill>
                <a:latin typeface="Karla"/>
                <a:ea typeface="Karla"/>
                <a:cs typeface="Karla"/>
                <a:sym typeface="Karla"/>
              </a:defRPr>
            </a:lvl3pPr>
            <a:lvl4pPr lvl="3">
              <a:buNone/>
              <a:defRPr sz="1200">
                <a:solidFill>
                  <a:srgbClr val="00AE9D"/>
                </a:solidFill>
                <a:latin typeface="Karla"/>
                <a:ea typeface="Karla"/>
                <a:cs typeface="Karla"/>
                <a:sym typeface="Karla"/>
              </a:defRPr>
            </a:lvl4pPr>
            <a:lvl5pPr lvl="4">
              <a:buNone/>
              <a:defRPr sz="1200">
                <a:solidFill>
                  <a:srgbClr val="00AE9D"/>
                </a:solidFill>
                <a:latin typeface="Karla"/>
                <a:ea typeface="Karla"/>
                <a:cs typeface="Karla"/>
                <a:sym typeface="Karla"/>
              </a:defRPr>
            </a:lvl5pPr>
            <a:lvl6pPr lvl="5">
              <a:buNone/>
              <a:defRPr sz="1200">
                <a:solidFill>
                  <a:srgbClr val="00AE9D"/>
                </a:solidFill>
                <a:latin typeface="Karla"/>
                <a:ea typeface="Karla"/>
                <a:cs typeface="Karla"/>
                <a:sym typeface="Karla"/>
              </a:defRPr>
            </a:lvl6pPr>
            <a:lvl7pPr lvl="6">
              <a:buNone/>
              <a:defRPr sz="1200">
                <a:solidFill>
                  <a:srgbClr val="00AE9D"/>
                </a:solidFill>
                <a:latin typeface="Karla"/>
                <a:ea typeface="Karla"/>
                <a:cs typeface="Karla"/>
                <a:sym typeface="Karla"/>
              </a:defRPr>
            </a:lvl7pPr>
            <a:lvl8pPr lvl="7">
              <a:buNone/>
              <a:defRPr sz="1200">
                <a:solidFill>
                  <a:srgbClr val="00AE9D"/>
                </a:solidFill>
                <a:latin typeface="Karla"/>
                <a:ea typeface="Karla"/>
                <a:cs typeface="Karla"/>
                <a:sym typeface="Karla"/>
              </a:defRPr>
            </a:lvl8pPr>
            <a:lvl9pPr lvl="8">
              <a:buNone/>
              <a:defRPr sz="1200">
                <a:solidFill>
                  <a:srgbClr val="00AE9D"/>
                </a:solidFill>
                <a:latin typeface="Karla"/>
                <a:ea typeface="Karla"/>
                <a:cs typeface="Karla"/>
                <a:sym typeface="Karl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6" r:id="rId1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6"/>
          <p:cNvSpPr txBox="1">
            <a:spLocks noGrp="1"/>
          </p:cNvSpPr>
          <p:nvPr>
            <p:ph type="ctrTitle" idx="4294967295"/>
          </p:nvPr>
        </p:nvSpPr>
        <p:spPr>
          <a:xfrm>
            <a:off x="490654" y="1029000"/>
            <a:ext cx="7984273" cy="89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smtClean="0">
                <a:solidFill>
                  <a:srgbClr val="FF0000"/>
                </a:solidFill>
                <a:latin typeface="+mj-lt"/>
                <a:ea typeface="Karla"/>
                <a:cs typeface="Karla"/>
                <a:sym typeface="Karla"/>
              </a:rPr>
              <a:t>Hội Thi </a:t>
            </a:r>
            <a:br>
              <a:rPr lang="en" sz="3600" smtClean="0">
                <a:solidFill>
                  <a:srgbClr val="FF0000"/>
                </a:solidFill>
                <a:latin typeface="+mj-lt"/>
                <a:ea typeface="Karla"/>
                <a:cs typeface="Karla"/>
                <a:sym typeface="Karla"/>
              </a:rPr>
            </a:br>
            <a:r>
              <a:rPr lang="en" sz="3600" smtClean="0">
                <a:solidFill>
                  <a:schemeClr val="accent1"/>
                </a:solidFill>
                <a:latin typeface="+mj-lt"/>
                <a:ea typeface="Karla"/>
                <a:cs typeface="Karla"/>
                <a:sym typeface="Karla"/>
              </a:rPr>
              <a:t>Thiết </a:t>
            </a:r>
            <a:r>
              <a:rPr lang="en" sz="3600" smtClean="0">
                <a:solidFill>
                  <a:schemeClr val="accent1"/>
                </a:solidFill>
                <a:latin typeface="+mj-lt"/>
                <a:ea typeface="Karla"/>
                <a:cs typeface="Karla"/>
                <a:sym typeface="Karla"/>
              </a:rPr>
              <a:t>Kế Bài Giảng Trực tuyến</a:t>
            </a:r>
            <a:br>
              <a:rPr lang="en" sz="3600" smtClean="0">
                <a:solidFill>
                  <a:schemeClr val="accent1"/>
                </a:solidFill>
                <a:latin typeface="+mj-lt"/>
                <a:ea typeface="Karla"/>
                <a:cs typeface="Karla"/>
                <a:sym typeface="Karla"/>
              </a:rPr>
            </a:br>
            <a:r>
              <a:rPr lang="en" sz="3600" smtClean="0">
                <a:solidFill>
                  <a:schemeClr val="accent1"/>
                </a:solidFill>
                <a:latin typeface="+mj-lt"/>
                <a:ea typeface="Karla"/>
                <a:cs typeface="Karla"/>
                <a:sym typeface="Karla"/>
              </a:rPr>
              <a:t>Cấp Trường năm 2021</a:t>
            </a:r>
            <a:endParaRPr sz="3600">
              <a:solidFill>
                <a:schemeClr val="accent1"/>
              </a:solidFill>
              <a:latin typeface="+mj-lt"/>
              <a:ea typeface="Karla"/>
              <a:cs typeface="Karla"/>
              <a:sym typeface="Karla"/>
            </a:endParaRPr>
          </a:p>
        </p:txBody>
      </p:sp>
      <p:sp>
        <p:nvSpPr>
          <p:cNvPr id="239" name="Google Shape;239;p26"/>
          <p:cNvSpPr txBox="1">
            <a:spLocks noGrp="1"/>
          </p:cNvSpPr>
          <p:nvPr>
            <p:ph type="sldNum" idx="12"/>
          </p:nvPr>
        </p:nvSpPr>
        <p:spPr>
          <a:xfrm>
            <a:off x="2712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5169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6"/>
          <p:cNvSpPr txBox="1">
            <a:spLocks noGrp="1"/>
          </p:cNvSpPr>
          <p:nvPr>
            <p:ph type="subTitle" idx="4294967295"/>
          </p:nvPr>
        </p:nvSpPr>
        <p:spPr>
          <a:xfrm>
            <a:off x="334537" y="1144139"/>
            <a:ext cx="8631043" cy="36057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" sz="2000" b="1" i="1" smtClean="0">
                <a:solidFill>
                  <a:schemeClr val="tx1"/>
                </a:solidFill>
                <a:latin typeface="+mj-lt"/>
              </a:rPr>
              <a:t>Họ và Tên: </a:t>
            </a:r>
            <a:r>
              <a:rPr lang="en" sz="2000" smtClean="0">
                <a:solidFill>
                  <a:schemeClr val="tx1"/>
                </a:solidFill>
                <a:latin typeface="+mj-lt"/>
              </a:rPr>
              <a:t>M</a:t>
            </a:r>
            <a:r>
              <a:rPr lang="en-US" sz="2000" smtClean="0">
                <a:solidFill>
                  <a:schemeClr val="tx1"/>
                </a:solidFill>
                <a:latin typeface="+mj-lt"/>
              </a:rPr>
              <a:t>a</a:t>
            </a:r>
            <a:r>
              <a:rPr lang="en" sz="2000" smtClean="0">
                <a:solidFill>
                  <a:schemeClr val="tx1"/>
                </a:solidFill>
                <a:latin typeface="+mj-lt"/>
              </a:rPr>
              <a:t>i Chiếm Tuấn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" sz="2000" b="1" i="1" smtClean="0">
                <a:solidFill>
                  <a:schemeClr val="tx1"/>
                </a:solidFill>
                <a:latin typeface="+mj-lt"/>
              </a:rPr>
              <a:t>Đơn vị: </a:t>
            </a:r>
            <a:r>
              <a:rPr lang="en" sz="2000" smtClean="0">
                <a:solidFill>
                  <a:schemeClr val="tx1"/>
                </a:solidFill>
                <a:latin typeface="+mj-lt"/>
              </a:rPr>
              <a:t>Giảng viên Khoa CNTT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" sz="2000" b="1" i="1" smtClean="0">
                <a:solidFill>
                  <a:schemeClr val="tx1"/>
                </a:solidFill>
                <a:latin typeface="+mj-lt"/>
              </a:rPr>
              <a:t>Tên bài giảng:</a:t>
            </a:r>
            <a:r>
              <a:rPr lang="en" sz="200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" sz="2000" smtClean="0">
                <a:solidFill>
                  <a:schemeClr val="tx1"/>
                </a:solidFill>
                <a:latin typeface="+mj-lt"/>
              </a:rPr>
              <a:t>Truy vấn dữ liệu thông qua đối tượng SqlCommand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" sz="2000" b="1" i="1" smtClean="0">
                <a:solidFill>
                  <a:schemeClr val="tx1"/>
                </a:solidFill>
                <a:latin typeface="+mj-lt"/>
              </a:rPr>
              <a:t>Loại </a:t>
            </a:r>
            <a:r>
              <a:rPr lang="en" sz="2000" b="1" i="1">
                <a:solidFill>
                  <a:schemeClr val="tx1"/>
                </a:solidFill>
                <a:latin typeface="+mj-lt"/>
              </a:rPr>
              <a:t>bài giảng</a:t>
            </a:r>
            <a:r>
              <a:rPr lang="en" sz="2000" b="1" i="1">
                <a:solidFill>
                  <a:schemeClr val="tx1"/>
                </a:solidFill>
                <a:latin typeface="+mj-lt"/>
              </a:rPr>
              <a:t>:</a:t>
            </a:r>
            <a:r>
              <a:rPr lang="en" sz="2000">
                <a:solidFill>
                  <a:schemeClr val="tx1"/>
                </a:solidFill>
                <a:latin typeface="+mj-lt"/>
              </a:rPr>
              <a:t> </a:t>
            </a:r>
            <a:r>
              <a:rPr lang="en" sz="2000" smtClean="0">
                <a:solidFill>
                  <a:schemeClr val="tx1"/>
                </a:solidFill>
                <a:latin typeface="+mj-lt"/>
              </a:rPr>
              <a:t>Tích hợp</a:t>
            </a:r>
            <a:endParaRPr lang="en" sz="2000">
              <a:solidFill>
                <a:schemeClr val="tx1"/>
              </a:solidFill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" sz="2000" b="1" i="1" smtClean="0">
                <a:solidFill>
                  <a:schemeClr val="tx1"/>
                </a:solidFill>
                <a:latin typeface="+mj-lt"/>
              </a:rPr>
              <a:t>Thời gian:</a:t>
            </a:r>
            <a:r>
              <a:rPr lang="en" sz="2000" smtClean="0">
                <a:solidFill>
                  <a:schemeClr val="tx1"/>
                </a:solidFill>
                <a:latin typeface="+mj-lt"/>
              </a:rPr>
              <a:t> Thực hiện 1 giờ dạy trực tuyến.</a:t>
            </a:r>
            <a:endParaRPr lang="en" sz="2000">
              <a:solidFill>
                <a:schemeClr val="tx1"/>
              </a:solidFill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" sz="2000" b="1" i="1" smtClean="0">
                <a:solidFill>
                  <a:schemeClr val="tx1"/>
                </a:solidFill>
                <a:latin typeface="+mj-lt"/>
              </a:rPr>
              <a:t>Vị trí bài giảng: </a:t>
            </a:r>
            <a:r>
              <a:rPr lang="en" sz="2000" smtClean="0">
                <a:solidFill>
                  <a:schemeClr val="tx1"/>
                </a:solidFill>
                <a:latin typeface="+mj-lt"/>
              </a:rPr>
              <a:t>Bài giảng thuộc tiết đầu tiên của chương 3 – Đối tượng </a:t>
            </a:r>
            <a:r>
              <a:rPr lang="en" sz="2000">
                <a:solidFill>
                  <a:schemeClr val="tx1"/>
                </a:solidFill>
                <a:latin typeface="+mj-lt"/>
              </a:rPr>
              <a:t>SqlCommand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" sz="2000" b="1" i="1" smtClean="0">
                <a:solidFill>
                  <a:schemeClr val="tx1"/>
                </a:solidFill>
                <a:latin typeface="+mj-lt"/>
              </a:rPr>
              <a:t>Môn học: </a:t>
            </a:r>
            <a:r>
              <a:rPr lang="en" sz="2000" smtClean="0">
                <a:solidFill>
                  <a:schemeClr val="tx1"/>
                </a:solidFill>
                <a:latin typeface="+mj-lt"/>
              </a:rPr>
              <a:t>Lập trình cơ sở dữ liệu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" sz="2000" b="1" i="1">
                <a:solidFill>
                  <a:schemeClr val="tx1"/>
                </a:solidFill>
                <a:latin typeface="+mj-lt"/>
              </a:rPr>
              <a:t>Bài giảng được xây dựng trên : </a:t>
            </a:r>
            <a:r>
              <a:rPr lang="en-US" sz="2000" smtClean="0">
                <a:solidFill>
                  <a:schemeClr val="tx1"/>
                </a:solidFill>
                <a:latin typeface="+mj-lt"/>
              </a:rPr>
              <a:t>LMS</a:t>
            </a:r>
            <a:endParaRPr lang="en" sz="20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9" name="Google Shape;239;p26"/>
          <p:cNvSpPr txBox="1">
            <a:spLocks noGrp="1"/>
          </p:cNvSpPr>
          <p:nvPr>
            <p:ph type="sldNum" idx="12"/>
          </p:nvPr>
        </p:nvSpPr>
        <p:spPr>
          <a:xfrm>
            <a:off x="2712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6"/>
          <p:cNvSpPr txBox="1">
            <a:spLocks noGrp="1"/>
          </p:cNvSpPr>
          <p:nvPr>
            <p:ph type="subTitle" idx="4294967295"/>
          </p:nvPr>
        </p:nvSpPr>
        <p:spPr>
          <a:xfrm>
            <a:off x="334537" y="1527718"/>
            <a:ext cx="8631043" cy="32221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1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vi-VN" sz="2000" b="1" smtClean="0">
                <a:solidFill>
                  <a:schemeClr val="tx1"/>
                </a:solidFill>
                <a:latin typeface="+mj-lt"/>
              </a:rPr>
              <a:t>Mô </a:t>
            </a:r>
            <a:r>
              <a:rPr lang="vi-VN" sz="2000" b="1">
                <a:solidFill>
                  <a:schemeClr val="tx1"/>
                </a:solidFill>
                <a:latin typeface="+mj-lt"/>
              </a:rPr>
              <a:t>tả môn học</a:t>
            </a:r>
          </a:p>
          <a:p>
            <a:pPr marL="342900" lvl="1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Mục tiêu môn học</a:t>
            </a:r>
          </a:p>
          <a:p>
            <a:pPr marL="342900" lvl="1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Nội dung môn học</a:t>
            </a:r>
          </a:p>
          <a:p>
            <a:pPr marL="342900" lvl="1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Điều kiện để học tốt môn học</a:t>
            </a:r>
          </a:p>
          <a:p>
            <a:pPr marL="342900" lvl="1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Kiểm tra đánh giá thường kỳ, định kỳ và kết thúc môn học</a:t>
            </a:r>
          </a:p>
          <a:p>
            <a:pPr marL="342900" lvl="1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Hướng dẫn phương pháp học tập</a:t>
            </a:r>
          </a:p>
          <a:p>
            <a:pPr marL="342900" lvl="1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Link học trực tuyến cố định trên google meet</a:t>
            </a:r>
          </a:p>
          <a:p>
            <a:pPr marL="342900" lvl="1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Điểm danh mỗi buổi học trực </a:t>
            </a:r>
            <a:r>
              <a:rPr lang="vi-VN" sz="2000" b="1">
                <a:solidFill>
                  <a:schemeClr val="tx1"/>
                </a:solidFill>
                <a:latin typeface="+mj-lt"/>
              </a:rPr>
              <a:t>tuyến</a:t>
            </a:r>
            <a:endParaRPr lang="en-US" sz="2000" b="1">
              <a:solidFill>
                <a:schemeClr val="tx1"/>
              </a:solidFill>
              <a:latin typeface="+mj-lt"/>
            </a:endParaRPr>
          </a:p>
          <a:p>
            <a:pPr marL="342900" lvl="1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000" b="1">
                <a:solidFill>
                  <a:schemeClr val="tx1"/>
                </a:solidFill>
                <a:latin typeface="+mj-lt"/>
              </a:rPr>
              <a:t>Diễn đàn thảo </a:t>
            </a:r>
            <a:r>
              <a:rPr lang="en-US" sz="2000" b="1">
                <a:solidFill>
                  <a:schemeClr val="tx1"/>
                </a:solidFill>
                <a:latin typeface="+mj-lt"/>
              </a:rPr>
              <a:t>luận và thông báo của môn học</a:t>
            </a:r>
            <a:endParaRPr sz="2000" b="1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9" name="Google Shape;239;p26"/>
          <p:cNvSpPr txBox="1">
            <a:spLocks noGrp="1"/>
          </p:cNvSpPr>
          <p:nvPr>
            <p:ph type="sldNum" idx="12"/>
          </p:nvPr>
        </p:nvSpPr>
        <p:spPr>
          <a:xfrm>
            <a:off x="2712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5" name="Google Shape;233;p26"/>
          <p:cNvSpPr txBox="1">
            <a:spLocks/>
          </p:cNvSpPr>
          <p:nvPr/>
        </p:nvSpPr>
        <p:spPr>
          <a:xfrm>
            <a:off x="301472" y="1000304"/>
            <a:ext cx="7984273" cy="5274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§"/>
            </a:pPr>
            <a:r>
              <a:rPr lang="en" sz="2800" i="1">
                <a:solidFill>
                  <a:schemeClr val="tx1"/>
                </a:solidFill>
              </a:rPr>
              <a:t>Phần giới thiệu môn học gồm các </a:t>
            </a:r>
            <a:r>
              <a:rPr lang="en" sz="2800" i="1">
                <a:solidFill>
                  <a:schemeClr val="tx1"/>
                </a:solidFill>
              </a:rPr>
              <a:t>nội </a:t>
            </a:r>
            <a:r>
              <a:rPr lang="en" sz="2800" i="1" smtClean="0">
                <a:solidFill>
                  <a:schemeClr val="tx1"/>
                </a:solidFill>
              </a:rPr>
              <a:t>dung</a:t>
            </a:r>
            <a:endParaRPr lang="en" sz="2800" i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59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6"/>
          <p:cNvSpPr txBox="1">
            <a:spLocks noGrp="1"/>
          </p:cNvSpPr>
          <p:nvPr>
            <p:ph type="subTitle" idx="4294967295"/>
          </p:nvPr>
        </p:nvSpPr>
        <p:spPr>
          <a:xfrm>
            <a:off x="334537" y="1527718"/>
            <a:ext cx="8631043" cy="32221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1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Mô tả nôi dung của chương</a:t>
            </a:r>
          </a:p>
          <a:p>
            <a:pPr marL="342900" lvl="1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Mục tiêu của chương</a:t>
            </a:r>
          </a:p>
          <a:p>
            <a:pPr marL="342900" lvl="1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Nêu 4 vấn đề cần giải quyết trong chương</a:t>
            </a:r>
          </a:p>
          <a:p>
            <a:pPr marL="342900" lvl="1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Hướng dẫn phương pháp học </a:t>
            </a:r>
            <a:r>
              <a:rPr lang="vi-VN" sz="2000" b="1">
                <a:solidFill>
                  <a:schemeClr val="tx1"/>
                </a:solidFill>
                <a:latin typeface="+mj-lt"/>
              </a:rPr>
              <a:t>tập </a:t>
            </a:r>
            <a:endParaRPr lang="vi-VN" sz="2000" b="1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9" name="Google Shape;239;p26"/>
          <p:cNvSpPr txBox="1">
            <a:spLocks noGrp="1"/>
          </p:cNvSpPr>
          <p:nvPr>
            <p:ph type="sldNum" idx="12"/>
          </p:nvPr>
        </p:nvSpPr>
        <p:spPr>
          <a:xfrm>
            <a:off x="2712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5" name="Google Shape;233;p26"/>
          <p:cNvSpPr txBox="1">
            <a:spLocks/>
          </p:cNvSpPr>
          <p:nvPr/>
        </p:nvSpPr>
        <p:spPr>
          <a:xfrm>
            <a:off x="301472" y="1000304"/>
            <a:ext cx="7984273" cy="5274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§"/>
            </a:pPr>
            <a:r>
              <a:rPr lang="en" sz="2800" i="1">
                <a:solidFill>
                  <a:schemeClr val="tx1"/>
                </a:solidFill>
              </a:rPr>
              <a:t>Phần </a:t>
            </a:r>
            <a:r>
              <a:rPr lang="en" sz="2800" i="1" smtClean="0">
                <a:solidFill>
                  <a:schemeClr val="tx1"/>
                </a:solidFill>
              </a:rPr>
              <a:t>thiết kế bài giảng trực tuyến</a:t>
            </a:r>
            <a:endParaRPr lang="en" sz="2800" i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12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6"/>
          <p:cNvSpPr txBox="1">
            <a:spLocks noGrp="1"/>
          </p:cNvSpPr>
          <p:nvPr>
            <p:ph type="subTitle" idx="4294967295"/>
          </p:nvPr>
        </p:nvSpPr>
        <p:spPr>
          <a:xfrm>
            <a:off x="747132" y="1527718"/>
            <a:ext cx="8218448" cy="32221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1" indent="0">
              <a:spcBef>
                <a:spcPts val="600"/>
              </a:spcBef>
              <a:buNone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I.Trắc nghiệm kiểm tra kiến thức bài đã học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2000" b="1" smtClean="0">
                <a:solidFill>
                  <a:schemeClr val="tx1"/>
                </a:solidFill>
                <a:latin typeface="+mj-lt"/>
              </a:rPr>
              <a:t>II.Nêu </a:t>
            </a:r>
            <a:r>
              <a:rPr lang="vi-VN" sz="2000" b="1">
                <a:solidFill>
                  <a:schemeClr val="tx1"/>
                </a:solidFill>
                <a:latin typeface="+mj-lt"/>
              </a:rPr>
              <a:t>vấn đề cần giải quyết 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>
                <a:solidFill>
                  <a:schemeClr val="tx1"/>
                </a:solidFill>
                <a:latin typeface="+mj-lt"/>
              </a:rPr>
              <a:t>II.1. Xây dựng chức năng người dùng đăng nhập vào phần mềm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>
                <a:solidFill>
                  <a:schemeClr val="tx1"/>
                </a:solidFill>
                <a:latin typeface="+mj-lt"/>
              </a:rPr>
              <a:t>II.2. Đặt câu hỏi cho SV chú ý khi xem Video của vấn đề cần giải quyết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>
                <a:solidFill>
                  <a:schemeClr val="tx1"/>
                </a:solidFill>
                <a:latin typeface="+mj-lt"/>
              </a:rPr>
              <a:t>II.3 Video mô tả quá trình đăng nhập vào ứng dụng của người dùng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>
                <a:solidFill>
                  <a:schemeClr val="tx1"/>
                </a:solidFill>
                <a:latin typeface="+mj-lt"/>
              </a:rPr>
              <a:t>II.4 Sinh viên trả lời các câu hỏi của  giảng viên trực tiếp trên hệ thống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>
                <a:solidFill>
                  <a:schemeClr val="tx1"/>
                </a:solidFill>
                <a:latin typeface="+mj-lt"/>
              </a:rPr>
              <a:t>II.5 Giảng viên nêu mục tiêu của giờ học</a:t>
            </a:r>
            <a:endParaRPr sz="18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9" name="Google Shape;239;p26"/>
          <p:cNvSpPr txBox="1">
            <a:spLocks noGrp="1"/>
          </p:cNvSpPr>
          <p:nvPr>
            <p:ph type="sldNum" idx="12"/>
          </p:nvPr>
        </p:nvSpPr>
        <p:spPr>
          <a:xfrm>
            <a:off x="2712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5" name="Google Shape;233;p26"/>
          <p:cNvSpPr txBox="1">
            <a:spLocks/>
          </p:cNvSpPr>
          <p:nvPr/>
        </p:nvSpPr>
        <p:spPr>
          <a:xfrm>
            <a:off x="301472" y="1000304"/>
            <a:ext cx="7984273" cy="5274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§"/>
            </a:pPr>
            <a:r>
              <a:rPr lang="en" sz="2800" i="1">
                <a:solidFill>
                  <a:schemeClr val="tx1"/>
                </a:solidFill>
              </a:rPr>
              <a:t>Phần </a:t>
            </a:r>
            <a:r>
              <a:rPr lang="en" sz="2800" i="1" smtClean="0">
                <a:solidFill>
                  <a:schemeClr val="tx1"/>
                </a:solidFill>
              </a:rPr>
              <a:t>thiết kế bài giảng trực tuyến</a:t>
            </a:r>
            <a:endParaRPr lang="en" sz="2800" i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596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6"/>
          <p:cNvSpPr txBox="1">
            <a:spLocks noGrp="1"/>
          </p:cNvSpPr>
          <p:nvPr>
            <p:ph type="subTitle" idx="4294967295"/>
          </p:nvPr>
        </p:nvSpPr>
        <p:spPr>
          <a:xfrm>
            <a:off x="758283" y="1527718"/>
            <a:ext cx="8207297" cy="32221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1" indent="0">
              <a:spcBef>
                <a:spcPts val="600"/>
              </a:spcBef>
              <a:buNone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III. Nội dung học tập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>
                <a:solidFill>
                  <a:schemeClr val="tx1"/>
                </a:solidFill>
                <a:latin typeface="+mj-lt"/>
              </a:rPr>
              <a:t>III.1 Sinh viên xem trước nội dung 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>
                <a:solidFill>
                  <a:schemeClr val="tx1"/>
                </a:solidFill>
                <a:latin typeface="+mj-lt"/>
              </a:rPr>
              <a:t>III.1.1 Lý thuyết chương 3 – Đối tượng SqlCommand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>
                <a:solidFill>
                  <a:schemeClr val="tx1"/>
                </a:solidFill>
                <a:latin typeface="+mj-lt"/>
              </a:rPr>
              <a:t>III.1.2 Slide kiến thức liên quan giải quyết vấn đề đăng nhập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>
                <a:solidFill>
                  <a:schemeClr val="tx1"/>
                </a:solidFill>
                <a:latin typeface="+mj-lt"/>
              </a:rPr>
              <a:t>III.2. Sinh viên xem mô tả yêu cầu của form đăng nhập và thông tin bảng Users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>
                <a:solidFill>
                  <a:schemeClr val="tx1"/>
                </a:solidFill>
                <a:latin typeface="+mj-lt"/>
              </a:rPr>
              <a:t>III.2.2 Thông tin cấu trúc và dữ liệu </a:t>
            </a:r>
            <a:r>
              <a:rPr lang="vi-VN" sz="1800">
                <a:solidFill>
                  <a:schemeClr val="tx1"/>
                </a:solidFill>
                <a:latin typeface="+mj-lt"/>
              </a:rPr>
              <a:t>bảng </a:t>
            </a:r>
            <a:r>
              <a:rPr lang="vi-VN" sz="1800" smtClean="0">
                <a:solidFill>
                  <a:schemeClr val="tx1"/>
                </a:solidFill>
                <a:latin typeface="+mj-lt"/>
              </a:rPr>
              <a:t>USERS</a:t>
            </a:r>
            <a:endParaRPr lang="vi-VN" sz="18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9" name="Google Shape;239;p26"/>
          <p:cNvSpPr txBox="1">
            <a:spLocks noGrp="1"/>
          </p:cNvSpPr>
          <p:nvPr>
            <p:ph type="sldNum" idx="12"/>
          </p:nvPr>
        </p:nvSpPr>
        <p:spPr>
          <a:xfrm>
            <a:off x="2712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5" name="Google Shape;233;p26"/>
          <p:cNvSpPr txBox="1">
            <a:spLocks/>
          </p:cNvSpPr>
          <p:nvPr/>
        </p:nvSpPr>
        <p:spPr>
          <a:xfrm>
            <a:off x="301472" y="1000304"/>
            <a:ext cx="7984273" cy="5274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§"/>
            </a:pPr>
            <a:r>
              <a:rPr lang="en" sz="2800" i="1">
                <a:solidFill>
                  <a:schemeClr val="tx1"/>
                </a:solidFill>
              </a:rPr>
              <a:t>Phần </a:t>
            </a:r>
            <a:r>
              <a:rPr lang="en" sz="2800" i="1" smtClean="0">
                <a:solidFill>
                  <a:schemeClr val="tx1"/>
                </a:solidFill>
              </a:rPr>
              <a:t>thiết kế bài giảng trực tuyến</a:t>
            </a:r>
            <a:endParaRPr lang="en" sz="2800" i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44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6"/>
          <p:cNvSpPr txBox="1">
            <a:spLocks noGrp="1"/>
          </p:cNvSpPr>
          <p:nvPr>
            <p:ph type="subTitle" idx="4294967295"/>
          </p:nvPr>
        </p:nvSpPr>
        <p:spPr>
          <a:xfrm>
            <a:off x="724829" y="1527718"/>
            <a:ext cx="8240751" cy="32221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1" indent="0">
              <a:spcBef>
                <a:spcPts val="600"/>
              </a:spcBef>
              <a:buNone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III. Nội dung học tập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 smtClean="0">
                <a:solidFill>
                  <a:schemeClr val="tx1"/>
                </a:solidFill>
                <a:latin typeface="+mj-lt"/>
              </a:rPr>
              <a:t>III.3</a:t>
            </a:r>
            <a:r>
              <a:rPr lang="vi-VN" sz="1800">
                <a:solidFill>
                  <a:schemeClr val="tx1"/>
                </a:solidFill>
                <a:latin typeface="+mj-lt"/>
              </a:rPr>
              <a:t>. Sinh viên thảo luận quy trình thực hiện xử lý chức năng đăng nhập vào ứng dụng Quản lý sinh viên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>
                <a:solidFill>
                  <a:schemeClr val="tx1"/>
                </a:solidFill>
                <a:latin typeface="+mj-lt"/>
              </a:rPr>
              <a:t>III.4. Sinh viên xem Video hướng dẫn mẫu xử lý form đăng nhập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>
                <a:solidFill>
                  <a:schemeClr val="tx1"/>
                </a:solidFill>
                <a:latin typeface="+mj-lt"/>
              </a:rPr>
              <a:t>III.5. Sinh viên xem hướng dẫn thực hiện xử lý form đăng nhập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>
                <a:solidFill>
                  <a:schemeClr val="tx1"/>
                </a:solidFill>
                <a:latin typeface="+mj-lt"/>
              </a:rPr>
              <a:t>III.6. Sản phẩm mẫu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>
                <a:solidFill>
                  <a:schemeClr val="tx1"/>
                </a:solidFill>
                <a:latin typeface="+mj-lt"/>
              </a:rPr>
              <a:t>III.7. Học trực tuyến</a:t>
            </a:r>
            <a:endParaRPr sz="18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9" name="Google Shape;239;p26"/>
          <p:cNvSpPr txBox="1">
            <a:spLocks noGrp="1"/>
          </p:cNvSpPr>
          <p:nvPr>
            <p:ph type="sldNum" idx="12"/>
          </p:nvPr>
        </p:nvSpPr>
        <p:spPr>
          <a:xfrm>
            <a:off x="2712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5" name="Google Shape;233;p26"/>
          <p:cNvSpPr txBox="1">
            <a:spLocks/>
          </p:cNvSpPr>
          <p:nvPr/>
        </p:nvSpPr>
        <p:spPr>
          <a:xfrm>
            <a:off x="301472" y="1000304"/>
            <a:ext cx="7984273" cy="5274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§"/>
            </a:pPr>
            <a:r>
              <a:rPr lang="en" sz="2800" i="1">
                <a:solidFill>
                  <a:schemeClr val="tx1"/>
                </a:solidFill>
              </a:rPr>
              <a:t>Phần </a:t>
            </a:r>
            <a:r>
              <a:rPr lang="en" sz="2800" i="1" smtClean="0">
                <a:solidFill>
                  <a:schemeClr val="tx1"/>
                </a:solidFill>
              </a:rPr>
              <a:t>thiết kế bài giảng trực tuyến</a:t>
            </a:r>
            <a:endParaRPr lang="en" sz="2800" i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17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6"/>
          <p:cNvSpPr txBox="1">
            <a:spLocks noGrp="1"/>
          </p:cNvSpPr>
          <p:nvPr>
            <p:ph type="subTitle" idx="4294967295"/>
          </p:nvPr>
        </p:nvSpPr>
        <p:spPr>
          <a:xfrm>
            <a:off x="713678" y="1527718"/>
            <a:ext cx="8251902" cy="32221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1" indent="0">
              <a:spcBef>
                <a:spcPts val="600"/>
              </a:spcBef>
              <a:buNone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III. Nội dung học tập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 smtClean="0">
                <a:solidFill>
                  <a:schemeClr val="tx1"/>
                </a:solidFill>
                <a:latin typeface="+mj-lt"/>
              </a:rPr>
              <a:t>III.3</a:t>
            </a:r>
            <a:r>
              <a:rPr lang="vi-VN" sz="1800">
                <a:solidFill>
                  <a:schemeClr val="tx1"/>
                </a:solidFill>
                <a:latin typeface="+mj-lt"/>
              </a:rPr>
              <a:t>. Sinh viên thảo luận quy trình thực hiện xử lý chức năng đăng nhập vào ứng dụng Quản lý sinh viên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>
                <a:solidFill>
                  <a:schemeClr val="tx1"/>
                </a:solidFill>
                <a:latin typeface="+mj-lt"/>
              </a:rPr>
              <a:t>III.4. Sinh viên xem Video hướng dẫn mẫu xử lý form đăng nhập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>
                <a:solidFill>
                  <a:schemeClr val="tx1"/>
                </a:solidFill>
                <a:latin typeface="+mj-lt"/>
              </a:rPr>
              <a:t>III.5. Sinh viên xem hướng dẫn thực hiện xử lý form đăng nhập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>
                <a:solidFill>
                  <a:schemeClr val="tx1"/>
                </a:solidFill>
                <a:latin typeface="+mj-lt"/>
              </a:rPr>
              <a:t>III.6. Sản phẩm mẫu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1800">
                <a:solidFill>
                  <a:schemeClr val="tx1"/>
                </a:solidFill>
                <a:latin typeface="+mj-lt"/>
              </a:rPr>
              <a:t>III.7. Học trực tuyến</a:t>
            </a:r>
            <a:endParaRPr sz="18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9" name="Google Shape;239;p26"/>
          <p:cNvSpPr txBox="1">
            <a:spLocks noGrp="1"/>
          </p:cNvSpPr>
          <p:nvPr>
            <p:ph type="sldNum" idx="12"/>
          </p:nvPr>
        </p:nvSpPr>
        <p:spPr>
          <a:xfrm>
            <a:off x="2712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5" name="Google Shape;233;p26"/>
          <p:cNvSpPr txBox="1">
            <a:spLocks/>
          </p:cNvSpPr>
          <p:nvPr/>
        </p:nvSpPr>
        <p:spPr>
          <a:xfrm>
            <a:off x="301472" y="1000304"/>
            <a:ext cx="7984273" cy="5274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§"/>
            </a:pPr>
            <a:r>
              <a:rPr lang="en" sz="2800" i="1">
                <a:solidFill>
                  <a:schemeClr val="tx1"/>
                </a:solidFill>
              </a:rPr>
              <a:t>Phần </a:t>
            </a:r>
            <a:r>
              <a:rPr lang="en" sz="2800" i="1" smtClean="0">
                <a:solidFill>
                  <a:schemeClr val="tx1"/>
                </a:solidFill>
              </a:rPr>
              <a:t>thiết kế bài giảng trực tuyến</a:t>
            </a:r>
            <a:endParaRPr lang="en" sz="2800" i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58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6"/>
          <p:cNvSpPr txBox="1">
            <a:spLocks noGrp="1"/>
          </p:cNvSpPr>
          <p:nvPr>
            <p:ph type="subTitle" idx="4294967295"/>
          </p:nvPr>
        </p:nvSpPr>
        <p:spPr>
          <a:xfrm>
            <a:off x="735980" y="1527718"/>
            <a:ext cx="8229600" cy="32221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1" indent="0">
              <a:spcBef>
                <a:spcPts val="600"/>
              </a:spcBef>
              <a:buNone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IV. Trao đổi học tập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2000">
                <a:solidFill>
                  <a:schemeClr val="tx1"/>
                </a:solidFill>
                <a:latin typeface="+mj-lt"/>
              </a:rPr>
              <a:t>IV.1 Chat, Messages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2000">
                <a:solidFill>
                  <a:schemeClr val="tx1"/>
                </a:solidFill>
                <a:latin typeface="+mj-lt"/>
              </a:rPr>
              <a:t>IV.2 Diễn đàn thảo luận các vấn đề trong chương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V. Bài tập rèn luyện và của cố kiến thức bài học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2000">
                <a:solidFill>
                  <a:schemeClr val="tx1"/>
                </a:solidFill>
                <a:latin typeface="+mj-lt"/>
              </a:rPr>
              <a:t>V.1 Trắc nghiệm củng cố kiến thức bài học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2000">
                <a:solidFill>
                  <a:schemeClr val="tx1"/>
                </a:solidFill>
                <a:latin typeface="+mj-lt"/>
              </a:rPr>
              <a:t>V.2. Bài tập thực hành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2000">
                <a:solidFill>
                  <a:schemeClr val="tx1"/>
                </a:solidFill>
                <a:latin typeface="+mj-lt"/>
              </a:rPr>
              <a:t>V.3 Link Nộp bài thực hành</a:t>
            </a:r>
            <a:endParaRPr sz="18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9" name="Google Shape;239;p26"/>
          <p:cNvSpPr txBox="1">
            <a:spLocks noGrp="1"/>
          </p:cNvSpPr>
          <p:nvPr>
            <p:ph type="sldNum" idx="12"/>
          </p:nvPr>
        </p:nvSpPr>
        <p:spPr>
          <a:xfrm>
            <a:off x="2712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sp>
        <p:nvSpPr>
          <p:cNvPr id="5" name="Google Shape;233;p26"/>
          <p:cNvSpPr txBox="1">
            <a:spLocks/>
          </p:cNvSpPr>
          <p:nvPr/>
        </p:nvSpPr>
        <p:spPr>
          <a:xfrm>
            <a:off x="301472" y="1000304"/>
            <a:ext cx="7984273" cy="5274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§"/>
            </a:pPr>
            <a:r>
              <a:rPr lang="en" sz="2800" i="1">
                <a:solidFill>
                  <a:schemeClr val="tx1"/>
                </a:solidFill>
              </a:rPr>
              <a:t>Phần </a:t>
            </a:r>
            <a:r>
              <a:rPr lang="en" sz="2800" i="1" smtClean="0">
                <a:solidFill>
                  <a:schemeClr val="tx1"/>
                </a:solidFill>
              </a:rPr>
              <a:t>thiết kế bài giảng trực tuyến</a:t>
            </a:r>
            <a:endParaRPr lang="en" sz="2800" i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60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6"/>
          <p:cNvSpPr txBox="1">
            <a:spLocks noGrp="1"/>
          </p:cNvSpPr>
          <p:nvPr>
            <p:ph type="subTitle" idx="4294967295"/>
          </p:nvPr>
        </p:nvSpPr>
        <p:spPr>
          <a:xfrm>
            <a:off x="747132" y="1527718"/>
            <a:ext cx="8218448" cy="32221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1" indent="0">
              <a:spcBef>
                <a:spcPts val="600"/>
              </a:spcBef>
              <a:buNone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VI. KẾT THÚC BÀI HỌC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2000">
                <a:solidFill>
                  <a:schemeClr val="tx1"/>
                </a:solidFill>
                <a:latin typeface="+mj-lt"/>
              </a:rPr>
              <a:t>VI.1 Kết luận nội dung học tập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2000">
                <a:solidFill>
                  <a:schemeClr val="tx1"/>
                </a:solidFill>
                <a:latin typeface="+mj-lt"/>
              </a:rPr>
              <a:t>VI.2 Hướng dẫn học tập tiết học tiếp theo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2000" b="1">
                <a:solidFill>
                  <a:schemeClr val="tx1"/>
                </a:solidFill>
                <a:latin typeface="+mj-lt"/>
              </a:rPr>
              <a:t>TÀI LIỆU THAM KHẢO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2000">
                <a:solidFill>
                  <a:schemeClr val="tx1"/>
                </a:solidFill>
                <a:latin typeface="+mj-lt"/>
              </a:rPr>
              <a:t>SqlCommand Class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2000">
                <a:solidFill>
                  <a:schemeClr val="tx1"/>
                </a:solidFill>
                <a:latin typeface="+mj-lt"/>
              </a:rPr>
              <a:t>SqlCommand.ExecuteScalar Method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vi-VN" sz="2000">
                <a:solidFill>
                  <a:schemeClr val="tx1"/>
                </a:solidFill>
                <a:latin typeface="+mj-lt"/>
              </a:rPr>
              <a:t>Executing ADO.NET Commands</a:t>
            </a:r>
            <a:endParaRPr sz="18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9" name="Google Shape;239;p26"/>
          <p:cNvSpPr txBox="1">
            <a:spLocks noGrp="1"/>
          </p:cNvSpPr>
          <p:nvPr>
            <p:ph type="sldNum" idx="12"/>
          </p:nvPr>
        </p:nvSpPr>
        <p:spPr>
          <a:xfrm>
            <a:off x="2712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5" name="Google Shape;233;p26"/>
          <p:cNvSpPr txBox="1">
            <a:spLocks/>
          </p:cNvSpPr>
          <p:nvPr/>
        </p:nvSpPr>
        <p:spPr>
          <a:xfrm>
            <a:off x="301472" y="1000304"/>
            <a:ext cx="7984273" cy="5274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None/>
              <a:defRPr sz="2400" b="1" i="0" u="none" strike="noStrike" cap="non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§"/>
            </a:pPr>
            <a:r>
              <a:rPr lang="en" sz="2800" i="1">
                <a:solidFill>
                  <a:schemeClr val="tx1"/>
                </a:solidFill>
              </a:rPr>
              <a:t>Phần </a:t>
            </a:r>
            <a:r>
              <a:rPr lang="en" sz="2800" i="1" smtClean="0">
                <a:solidFill>
                  <a:schemeClr val="tx1"/>
                </a:solidFill>
              </a:rPr>
              <a:t>thiết kế bài giảng trực tuyến</a:t>
            </a:r>
            <a:endParaRPr lang="en" sz="2800" i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490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calus template">
  <a:themeElements>
    <a:clrScheme name="Custom 347">
      <a:dk1>
        <a:srgbClr val="004C52"/>
      </a:dk1>
      <a:lt1>
        <a:srgbClr val="FFFFFF"/>
      </a:lt1>
      <a:dk2>
        <a:srgbClr val="788788"/>
      </a:dk2>
      <a:lt2>
        <a:srgbClr val="E6EEED"/>
      </a:lt2>
      <a:accent1>
        <a:srgbClr val="004C52"/>
      </a:accent1>
      <a:accent2>
        <a:srgbClr val="00AE9D"/>
      </a:accent2>
      <a:accent3>
        <a:srgbClr val="4BD3B0"/>
      </a:accent3>
      <a:accent4>
        <a:srgbClr val="68DD6B"/>
      </a:accent4>
      <a:accent5>
        <a:srgbClr val="ABE33F"/>
      </a:accent5>
      <a:accent6>
        <a:srgbClr val="DBEEA6"/>
      </a:accent6>
      <a:hlink>
        <a:srgbClr val="004C52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621</Words>
  <Application>Microsoft Office PowerPoint</Application>
  <PresentationFormat>On-screen Show (16:9)</PresentationFormat>
  <Paragraphs>79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Wingdings</vt:lpstr>
      <vt:lpstr>Times New Roman</vt:lpstr>
      <vt:lpstr>Karla</vt:lpstr>
      <vt:lpstr>Raleway</vt:lpstr>
      <vt:lpstr>Escalus template</vt:lpstr>
      <vt:lpstr>Hội Thi  Thiết Kế Bài Giảng Trực tuyến Cấp Trường năm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SEO WEB</dc:title>
  <cp:lastModifiedBy>ASUS</cp:lastModifiedBy>
  <cp:revision>28</cp:revision>
  <dcterms:modified xsi:type="dcterms:W3CDTF">2021-09-13T09:18:54Z</dcterms:modified>
</cp:coreProperties>
</file>