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3.xml" ContentType="application/vnd.openxmlformats-officedocument.theme+xml"/>
  <Override PartName="/ppt/media/image11.jpg" ContentType="image/jpeg"/>
  <Override PartName="/ppt/media/image12.jpg" ContentType="image/jpeg"/>
  <Override PartName="/ppt/media/image13.jpg" ContentType="image/jpeg"/>
  <Override PartName="/ppt/media/image14.jpg" ContentType="image/jpeg"/>
  <Override PartName="/ppt/media/image15.jpg" ContentType="image/jpeg"/>
  <Override PartName="/ppt/media/image16.jpg" ContentType="image/jpeg"/>
  <Override PartName="/ppt/media/image17.jpg" ContentType="image/jpeg"/>
  <Override PartName="/ppt/media/image19.jpg" ContentType="image/jpeg"/>
  <Override PartName="/ppt/media/image24.jpg" ContentType="image/jpeg"/>
  <Override PartName="/ppt/media/image26.jpg" ContentType="image/jpeg"/>
  <Override PartName="/ppt/media/image31.jpg" ContentType="image/jpeg"/>
  <Override PartName="/ppt/media/image32.jpg" ContentType="image/jpeg"/>
  <Override PartName="/ppt/media/image35.jpg" ContentType="image/jpeg"/>
  <Override PartName="/ppt/media/image36.jpg" ContentType="image/jpeg"/>
  <Override PartName="/ppt/media/image37.jpg" ContentType="image/jpeg"/>
  <Override PartName="/ppt/media/image38.jpg" ContentType="image/jpeg"/>
  <Override PartName="/ppt/media/image40.jpg" ContentType="image/jpeg"/>
  <Override PartName="/ppt/media/image41.jpg" ContentType="image/jpeg"/>
  <Override PartName="/ppt/media/image44.jpg" ContentType="image/jpeg"/>
  <Override PartName="/ppt/media/image45.jpg" ContentType="image/jpeg"/>
  <Override PartName="/ppt/media/image46.jpg" ContentType="image/jpeg"/>
  <Override PartName="/ppt/media/image47.jpg" ContentType="image/jpe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90" r:id="rId3"/>
  </p:sldMasterIdLst>
  <p:sldIdLst>
    <p:sldId id="1089" r:id="rId4"/>
    <p:sldId id="613" r:id="rId5"/>
    <p:sldId id="835" r:id="rId6"/>
    <p:sldId id="1181" r:id="rId7"/>
    <p:sldId id="929" r:id="rId8"/>
    <p:sldId id="928" r:id="rId9"/>
    <p:sldId id="926" r:id="rId10"/>
    <p:sldId id="924" r:id="rId11"/>
    <p:sldId id="925" r:id="rId12"/>
    <p:sldId id="923" r:id="rId13"/>
    <p:sldId id="922" r:id="rId14"/>
    <p:sldId id="936" r:id="rId15"/>
    <p:sldId id="1180" r:id="rId16"/>
    <p:sldId id="941" r:id="rId17"/>
    <p:sldId id="1179" r:id="rId18"/>
    <p:sldId id="940" r:id="rId19"/>
    <p:sldId id="939" r:id="rId20"/>
    <p:sldId id="938" r:id="rId21"/>
    <p:sldId id="937" r:id="rId22"/>
    <p:sldId id="945" r:id="rId23"/>
    <p:sldId id="946" r:id="rId24"/>
    <p:sldId id="944" r:id="rId25"/>
    <p:sldId id="943" r:id="rId26"/>
    <p:sldId id="942" r:id="rId27"/>
    <p:sldId id="948" r:id="rId28"/>
    <p:sldId id="947" r:id="rId29"/>
    <p:sldId id="953" r:id="rId30"/>
    <p:sldId id="952" r:id="rId31"/>
    <p:sldId id="951" r:id="rId32"/>
    <p:sldId id="950" r:id="rId33"/>
    <p:sldId id="949" r:id="rId34"/>
    <p:sldId id="955" r:id="rId35"/>
    <p:sldId id="958" r:id="rId36"/>
    <p:sldId id="957" r:id="rId37"/>
    <p:sldId id="974" r:id="rId38"/>
    <p:sldId id="973" r:id="rId39"/>
    <p:sldId id="972" r:id="rId40"/>
    <p:sldId id="971" r:id="rId41"/>
    <p:sldId id="970" r:id="rId42"/>
    <p:sldId id="969" r:id="rId43"/>
    <p:sldId id="968" r:id="rId44"/>
    <p:sldId id="967" r:id="rId45"/>
    <p:sldId id="966" r:id="rId46"/>
    <p:sldId id="965" r:id="rId47"/>
    <p:sldId id="964" r:id="rId48"/>
    <p:sldId id="963" r:id="rId49"/>
    <p:sldId id="1010" r:id="rId50"/>
    <p:sldId id="1011" r:id="rId51"/>
    <p:sldId id="1012" r:id="rId52"/>
    <p:sldId id="1019" r:id="rId53"/>
    <p:sldId id="1018" r:id="rId54"/>
    <p:sldId id="1021" r:id="rId55"/>
    <p:sldId id="1025" r:id="rId56"/>
    <p:sldId id="1020" r:id="rId57"/>
    <p:sldId id="1017" r:id="rId58"/>
    <p:sldId id="1027" r:id="rId59"/>
    <p:sldId id="1026" r:id="rId60"/>
    <p:sldId id="1031" r:id="rId61"/>
    <p:sldId id="1029" r:id="rId62"/>
    <p:sldId id="1028" r:id="rId63"/>
    <p:sldId id="1035" r:id="rId64"/>
    <p:sldId id="1038" r:id="rId65"/>
    <p:sldId id="1036" r:id="rId66"/>
    <p:sldId id="1009" r:id="rId67"/>
    <p:sldId id="982" r:id="rId68"/>
    <p:sldId id="983" r:id="rId69"/>
    <p:sldId id="984" r:id="rId70"/>
    <p:sldId id="1081" r:id="rId71"/>
    <p:sldId id="1082" r:id="rId72"/>
    <p:sldId id="1083" r:id="rId73"/>
    <p:sldId id="1084" r:id="rId74"/>
    <p:sldId id="1085" r:id="rId75"/>
    <p:sldId id="981" r:id="rId76"/>
    <p:sldId id="1182" r:id="rId77"/>
    <p:sldId id="1039" r:id="rId78"/>
    <p:sldId id="1040" r:id="rId79"/>
    <p:sldId id="1041" r:id="rId80"/>
    <p:sldId id="1183" r:id="rId81"/>
    <p:sldId id="1053" r:id="rId82"/>
    <p:sldId id="1072" r:id="rId83"/>
    <p:sldId id="1054" r:id="rId84"/>
    <p:sldId id="1052" r:id="rId85"/>
    <p:sldId id="1048" r:id="rId86"/>
    <p:sldId id="1050" r:id="rId87"/>
    <p:sldId id="1059" r:id="rId88"/>
    <p:sldId id="1058" r:id="rId89"/>
    <p:sldId id="1057" r:id="rId9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76" Type="http://schemas.openxmlformats.org/officeDocument/2006/relationships/slide" Target="slides/slide73.xml"/><Relationship Id="rId84" Type="http://schemas.openxmlformats.org/officeDocument/2006/relationships/slide" Target="slides/slide81.xml"/><Relationship Id="rId89" Type="http://schemas.openxmlformats.org/officeDocument/2006/relationships/slide" Target="slides/slide86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9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slide" Target="slides/slide71.xml"/><Relationship Id="rId79" Type="http://schemas.openxmlformats.org/officeDocument/2006/relationships/slide" Target="slides/slide76.xml"/><Relationship Id="rId87" Type="http://schemas.openxmlformats.org/officeDocument/2006/relationships/slide" Target="slides/slide84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82" Type="http://schemas.openxmlformats.org/officeDocument/2006/relationships/slide" Target="slides/slide79.xml"/><Relationship Id="rId90" Type="http://schemas.openxmlformats.org/officeDocument/2006/relationships/slide" Target="slides/slide87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slide" Target="slides/slide74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80" Type="http://schemas.openxmlformats.org/officeDocument/2006/relationships/slide" Target="slides/slide77.xml"/><Relationship Id="rId85" Type="http://schemas.openxmlformats.org/officeDocument/2006/relationships/slide" Target="slides/slide82.xml"/><Relationship Id="rId9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83" Type="http://schemas.openxmlformats.org/officeDocument/2006/relationships/slide" Target="slides/slide80.xml"/><Relationship Id="rId88" Type="http://schemas.openxmlformats.org/officeDocument/2006/relationships/slide" Target="slides/slide85.xml"/><Relationship Id="rId9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slide" Target="slides/slide75.xml"/><Relationship Id="rId81" Type="http://schemas.openxmlformats.org/officeDocument/2006/relationships/slide" Target="slides/slide78.xml"/><Relationship Id="rId86" Type="http://schemas.openxmlformats.org/officeDocument/2006/relationships/slide" Target="slides/slide83.xml"/><Relationship Id="rId94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5773D3-56A4-4AD6-AE0B-60C6AEF497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1BC0DA8-3B0C-425D-B557-AF8472A0AA7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C097C1-2A49-48F3-BDE2-81371A6687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4584-88C1-4040-9F9C-510DEDAE8EAE}" type="datetimeFigureOut">
              <a:rPr lang="en-US" smtClean="0"/>
              <a:t>9/27/2021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DCA779-ADB4-4AB9-919F-48B4D7E8AF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F522B3-628A-4E99-A40E-46CB8BAB81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14067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DF7B61-6205-4242-BB4C-7C6E0B649E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4300FA-8C32-405A-9473-4D1010E521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BE747A-0EE2-4BCD-96DE-672194DE37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4584-88C1-4040-9F9C-510DEDAE8EAE}" type="datetimeFigureOut">
              <a:rPr lang="en-US" smtClean="0"/>
              <a:t>9/27/2021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CEE6A-D590-4B7D-A372-D9E1091929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2FE512-5E9C-4572-82E7-F12B96AFEA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49658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7A2EA6-E8CE-4F31-A261-F3DED9B67A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F9312A-2F80-41FA-97F2-A6ABB13B10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76FED3-7796-40B2-AD80-9D9E6029A1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4584-88C1-4040-9F9C-510DEDAE8EAE}" type="datetimeFigureOut">
              <a:rPr lang="en-US" smtClean="0"/>
              <a:t>9/27/2021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DF01DC-F4ED-47AE-800A-4148EE2C8E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C1E560-E275-4880-B755-6F7899973D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97669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A19A29-13CA-46CD-A1DF-B3D0346F4D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FE26F5-568B-46DA-B9FA-06BD78F447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FAF845-D1A6-4DB7-8BCE-FDDA1179B5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4739D4-1962-49F7-9E34-058EBA9498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4584-88C1-4040-9F9C-510DEDAE8EAE}" type="datetimeFigureOut">
              <a:rPr lang="en-US" smtClean="0"/>
              <a:t>9/27/2021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696466-C792-47CA-8D36-DE3921A093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DCEB18-BFCF-43D3-9CCF-BC6FEACDC4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58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4A7965-F89C-4E5E-B912-8D56068890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628B13-4E89-4EFF-B16A-D7DBB3F063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BBB830C-601E-47AA-8384-0BBB0DF783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0458B61-28A0-4621-89BB-5D3D079A445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0514D63-0174-46F3-A3EE-6280D553111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E1EBC5F-38AF-480D-A9ED-017B914063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4584-88C1-4040-9F9C-510DEDAE8EAE}" type="datetimeFigureOut">
              <a:rPr lang="en-US" smtClean="0"/>
              <a:t>9/27/2021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12FF0DC-4AF7-4DEC-B51F-A0F63F56C7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9312083-B489-4919-8E92-5385BB28D7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3610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F6F98B-78E1-411C-B22A-94617A8152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1F6FCA0-681F-4E73-B819-23069FB73F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4584-88C1-4040-9F9C-510DEDAE8EAE}" type="datetimeFigureOut">
              <a:rPr lang="en-US" smtClean="0"/>
              <a:t>9/27/2021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5077B66-B36A-45D2-8F82-D07BD681BB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B7BD7BA-F92C-42CE-8528-2ED1A9C01D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49061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C451317-539E-4BF3-B184-558097845B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4584-88C1-4040-9F9C-510DEDAE8EAE}" type="datetimeFigureOut">
              <a:rPr lang="en-US" smtClean="0"/>
              <a:t>9/27/2021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430789F-E33D-4FAE-B502-B06085F438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2F7C11-83E0-4A42-9281-0BF6BD08B6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54220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7BD495-51F7-48FB-BD47-1DACF56A83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E5F390-C076-4092-8260-51CF82C31B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79B6B3-361F-4F91-A475-DBA58DD950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2F0A74E-C7FC-4EA0-BEEB-384A9DC44F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4584-88C1-4040-9F9C-510DEDAE8EAE}" type="datetimeFigureOut">
              <a:rPr lang="en-US" smtClean="0"/>
              <a:t>9/27/2021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596D22-2AC7-4283-B16C-EC8194C3EE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30A876-C1F8-4485-87A8-A5F4E85C0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827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653476-D3BA-47EC-A033-163DDAC4A0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C08D3D1-58FF-476D-9888-976389524C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FEAA10-FBB8-4734-8405-9280092C9C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3B31F5-67F7-459B-9E19-B58D7468E3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4584-88C1-4040-9F9C-510DEDAE8EAE}" type="datetimeFigureOut">
              <a:rPr lang="en-US" smtClean="0"/>
              <a:t>9/27/2021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923B5C-ADE7-445B-B4D6-966AFFF66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47AA10-15B3-47A2-A4FB-69B552FFE6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93456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1D8CC5-D802-430F-BF22-118A558EAE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0D9057F-A9F5-4679-B732-A6363E0704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0159AD-5816-4E42-8434-8A1B5C430C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4584-88C1-4040-9F9C-510DEDAE8EAE}" type="datetimeFigureOut">
              <a:rPr lang="en-US" smtClean="0"/>
              <a:t>9/27/2021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079815-6CB9-4094-B2B7-AA6646A4D3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C0D4CC-BD35-4F80-A4F3-69FCA23ACB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01380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88FDEA0-2615-4667-9F5F-843677DBD14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92A825F-1E91-4544-8717-31CE6570B8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960788-8067-480F-80BE-2A56AE990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4584-88C1-4040-9F9C-510DEDAE8EAE}" type="datetimeFigureOut">
              <a:rPr lang="en-US" smtClean="0"/>
              <a:t>9/27/2021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19B1CE-F992-4531-9ACA-E4A759E65E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0853F9-062B-42DA-A229-9BBBDBD2DA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90527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BC54584-88C1-4040-9F9C-510DEDAE8EAE}" type="datetimeFigureOut">
              <a:rPr lang="en-US" smtClean="0"/>
              <a:t>9/27/2021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49581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4584-88C1-4040-9F9C-510DEDAE8EAE}" type="datetimeFigureOut">
              <a:rPr lang="en-US" smtClean="0"/>
              <a:t>9/27/2021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07736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4584-88C1-4040-9F9C-510DEDAE8EAE}" type="datetimeFigureOut">
              <a:rPr lang="en-US" smtClean="0"/>
              <a:t>9/27/2021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275866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4584-88C1-4040-9F9C-510DEDAE8EAE}" type="datetimeFigureOut">
              <a:rPr lang="en-US" smtClean="0"/>
              <a:t>9/27/2021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54038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4584-88C1-4040-9F9C-510DEDAE8EAE}" type="datetimeFigureOut">
              <a:rPr lang="en-US" smtClean="0"/>
              <a:t>9/27/2021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945491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4584-88C1-4040-9F9C-510DEDAE8EAE}" type="datetimeFigureOut">
              <a:rPr lang="en-US" smtClean="0"/>
              <a:t>9/27/2021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702617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4584-88C1-4040-9F9C-510DEDAE8EAE}" type="datetimeFigureOut">
              <a:rPr lang="en-US" smtClean="0"/>
              <a:t>9/27/2021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766554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4584-88C1-4040-9F9C-510DEDAE8EAE}" type="datetimeFigureOut">
              <a:rPr lang="en-US" smtClean="0"/>
              <a:t>9/27/2021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3781721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4584-88C1-4040-9F9C-510DEDAE8EAE}" type="datetimeFigureOut">
              <a:rPr lang="en-US" smtClean="0"/>
              <a:t>9/27/2021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728689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4584-88C1-4040-9F9C-510DEDAE8EAE}" type="datetimeFigureOut">
              <a:rPr lang="en-US" smtClean="0"/>
              <a:t>9/27/2021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869331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4584-88C1-4040-9F9C-510DEDAE8EAE}" type="datetimeFigureOut">
              <a:rPr lang="en-US" smtClean="0"/>
              <a:t>9/27/2021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60019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4584-88C1-4040-9F9C-510DEDAE8EAE}" type="datetimeFigureOut">
              <a:rPr lang="en-US" smtClean="0"/>
              <a:t>9/27/2021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4505645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4584-88C1-4040-9F9C-510DEDAE8EAE}" type="datetimeFigureOut">
              <a:rPr lang="en-US" smtClean="0"/>
              <a:t>9/27/2021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934923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4584-88C1-4040-9F9C-510DEDAE8EAE}" type="datetimeFigureOut">
              <a:rPr lang="en-US" smtClean="0"/>
              <a:t>9/27/2021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376763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4584-88C1-4040-9F9C-510DEDAE8EAE}" type="datetimeFigureOut">
              <a:rPr lang="en-US" smtClean="0"/>
              <a:t>9/27/2021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231415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4584-88C1-4040-9F9C-510DEDAE8EAE}" type="datetimeFigureOut">
              <a:rPr lang="en-US" smtClean="0"/>
              <a:t>9/27/2021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715187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4584-88C1-4040-9F9C-510DEDAE8EAE}" type="datetimeFigureOut">
              <a:rPr lang="en-US" smtClean="0"/>
              <a:t>9/27/2021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691577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4584-88C1-4040-9F9C-510DEDAE8EAE}" type="datetimeFigureOut">
              <a:rPr lang="en-US" smtClean="0"/>
              <a:t>9/27/2021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343292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4584-88C1-4040-9F9C-510DEDAE8EAE}" type="datetimeFigureOut">
              <a:rPr lang="en-US" smtClean="0"/>
              <a:t>9/27/2021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255920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4584-88C1-4040-9F9C-510DEDAE8EAE}" type="datetimeFigureOut">
              <a:rPr lang="en-US" smtClean="0"/>
              <a:t>9/27/2021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479426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4584-88C1-4040-9F9C-510DEDAE8EAE}" type="datetimeFigureOut">
              <a:rPr lang="en-US" smtClean="0"/>
              <a:t>9/27/2021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192246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4584-88C1-4040-9F9C-510DEDAE8EAE}" type="datetimeFigureOut">
              <a:rPr lang="en-US" smtClean="0"/>
              <a:t>9/27/2021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95755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4584-88C1-4040-9F9C-510DEDAE8EAE}" type="datetimeFigureOut">
              <a:rPr lang="en-US" smtClean="0"/>
              <a:t>9/27/2021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91324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4584-88C1-4040-9F9C-510DEDAE8EAE}" type="datetimeFigureOut">
              <a:rPr lang="en-US" smtClean="0"/>
              <a:t>9/27/2021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065987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4584-88C1-4040-9F9C-510DEDAE8EAE}" type="datetimeFigureOut">
              <a:rPr lang="en-US" smtClean="0"/>
              <a:t>9/27/2021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120807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4584-88C1-4040-9F9C-510DEDAE8EAE}" type="datetimeFigureOut">
              <a:rPr lang="en-US" smtClean="0"/>
              <a:t>9/27/2021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979523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4584-88C1-4040-9F9C-510DEDAE8EAE}" type="datetimeFigureOut">
              <a:rPr lang="en-US" smtClean="0"/>
              <a:t>9/27/2021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390978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4584-88C1-4040-9F9C-510DEDAE8EAE}" type="datetimeFigureOut">
              <a:rPr lang="en-US" smtClean="0"/>
              <a:t>9/27/2021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1488575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4584-88C1-4040-9F9C-510DEDAE8EAE}" type="datetimeFigureOut">
              <a:rPr lang="en-US" smtClean="0"/>
              <a:t>9/27/2021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756477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4584-88C1-4040-9F9C-510DEDAE8EAE}" type="datetimeFigureOut">
              <a:rPr lang="en-US" smtClean="0"/>
              <a:t>9/27/2021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6310328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4584-88C1-4040-9F9C-510DEDAE8EAE}" type="datetimeFigureOut">
              <a:rPr lang="en-US" smtClean="0"/>
              <a:t>9/27/2021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391740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4584-88C1-4040-9F9C-510DEDAE8EAE}" type="datetimeFigureOut">
              <a:rPr lang="en-US" smtClean="0"/>
              <a:t>9/27/2021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813421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4584-88C1-4040-9F9C-510DEDAE8EAE}" type="datetimeFigureOut">
              <a:rPr lang="en-US" smtClean="0"/>
              <a:t>9/27/2021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737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13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slideLayout" Target="../slideLayouts/slideLayout40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30.xml"/><Relationship Id="rId16" Type="http://schemas.openxmlformats.org/officeDocument/2006/relationships/slideLayout" Target="../slideLayouts/slideLayout44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5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Relationship Id="rId14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D2FEEBD-EDE3-48CA-B30D-900A5ADFD2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3E0DAD-26B1-4701-857F-C209DE4295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286C6E-F067-4BB8-81C6-E946E83677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C54584-88C1-4040-9F9C-510DEDAE8EAE}" type="datetimeFigureOut">
              <a:rPr lang="en-US" smtClean="0"/>
              <a:t>9/27/2021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92AF63-702E-45ED-97AA-D4BFF0CA96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2AF60A-AEC1-4767-9818-7672338E06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3337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BC54584-88C1-4040-9F9C-510DEDAE8EAE}" type="datetimeFigureOut">
              <a:rPr lang="en-US" smtClean="0"/>
              <a:t>9/27/2021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6579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C54584-88C1-4040-9F9C-510DEDAE8EAE}" type="datetimeFigureOut">
              <a:rPr lang="en-US" smtClean="0"/>
              <a:t>9/27/2021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5185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gemdigital.vn/chien-luoc-san-pham/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gemdigital.vn/mo-hinh-marketing-hieu-qua-cho-doanh-nghiep/#1_Mo_hinh_marketing_4p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gemdigital.vn/mo-hinh-marketing-hieu-qua-cho-doanh-nghiep/#3_Mo_hinh_marketing_7P" TargetMode="External"/><Relationship Id="rId4" Type="http://schemas.openxmlformats.org/officeDocument/2006/relationships/hyperlink" Target="https://gemdigital.vn/mo-hinh-marketing-hieu-qua-cho-doanh-nghiep/#2_Mo_hinh_5p_trong_marketing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hyperlink" Target="https://inboundmarketing.vn/4-chien-luoc-hieu-qua-cho-san-pham-cua-doanh-nghiep/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g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hyperlink" Target="https://loyaltyhub.com.vn/wp-content/uploads/2021/03/hinh-dai-dien-chien-luoc-phan-phoi.jpg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85749"/>
            <a:ext cx="12192000" cy="657224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lang="en-US" dirty="0"/>
          </a:p>
        </p:txBody>
      </p:sp>
      <p:sp>
        <p:nvSpPr>
          <p:cNvPr id="3" name="object 3"/>
          <p:cNvSpPr txBox="1"/>
          <p:nvPr/>
        </p:nvSpPr>
        <p:spPr>
          <a:xfrm>
            <a:off x="1678304" y="332054"/>
            <a:ext cx="10057765" cy="88806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009139" marR="5080" indent="-1997075" algn="ctr">
              <a:lnSpc>
                <a:spcPct val="100000"/>
              </a:lnSpc>
              <a:spcBef>
                <a:spcPts val="105"/>
              </a:spcBef>
            </a:pPr>
            <a:r>
              <a:rPr sz="2800" spc="-20" dirty="0" err="1">
                <a:latin typeface="Times New Roman"/>
                <a:cs typeface="Times New Roman"/>
              </a:rPr>
              <a:t>Trường</a:t>
            </a:r>
            <a:r>
              <a:rPr sz="2800" spc="-20" dirty="0">
                <a:latin typeface="Times New Roman"/>
                <a:cs typeface="Times New Roman"/>
              </a:rPr>
              <a:t> </a:t>
            </a:r>
            <a:r>
              <a:rPr lang="en-US" sz="2800" spc="-20" dirty="0">
                <a:latin typeface="Times New Roman"/>
                <a:cs typeface="Times New Roman"/>
              </a:rPr>
              <a:t>Cao </a:t>
            </a:r>
            <a:r>
              <a:rPr lang="en-US" sz="2800" spc="-20" dirty="0" err="1">
                <a:latin typeface="Times New Roman"/>
                <a:cs typeface="Times New Roman"/>
              </a:rPr>
              <a:t>Đẳng</a:t>
            </a:r>
            <a:r>
              <a:rPr lang="en-US" sz="2800" spc="-20" dirty="0">
                <a:latin typeface="Times New Roman"/>
                <a:cs typeface="Times New Roman"/>
              </a:rPr>
              <a:t> </a:t>
            </a:r>
            <a:r>
              <a:rPr lang="en-US" sz="2800" spc="-20" dirty="0" err="1">
                <a:latin typeface="Times New Roman"/>
                <a:cs typeface="Times New Roman"/>
              </a:rPr>
              <a:t>Lý</a:t>
            </a:r>
            <a:r>
              <a:rPr lang="en-US" sz="2800" spc="-20" dirty="0">
                <a:latin typeface="Times New Roman"/>
                <a:cs typeface="Times New Roman"/>
              </a:rPr>
              <a:t> </a:t>
            </a:r>
            <a:r>
              <a:rPr lang="en-US" sz="2800" spc="-20" dirty="0" err="1">
                <a:latin typeface="Times New Roman"/>
                <a:cs typeface="Times New Roman"/>
              </a:rPr>
              <a:t>Tự</a:t>
            </a:r>
            <a:r>
              <a:rPr lang="en-US" sz="2800" spc="-20" dirty="0">
                <a:latin typeface="Times New Roman"/>
                <a:cs typeface="Times New Roman"/>
              </a:rPr>
              <a:t> </a:t>
            </a:r>
            <a:r>
              <a:rPr lang="en-US" sz="2800" spc="-20" dirty="0" err="1">
                <a:latin typeface="Times New Roman"/>
                <a:cs typeface="Times New Roman"/>
              </a:rPr>
              <a:t>Trọng</a:t>
            </a:r>
            <a:r>
              <a:rPr lang="en-US" sz="2800" spc="-20" dirty="0">
                <a:latin typeface="Times New Roman"/>
                <a:cs typeface="Times New Roman"/>
              </a:rPr>
              <a:t> </a:t>
            </a:r>
            <a:r>
              <a:rPr sz="2800" dirty="0" err="1">
                <a:latin typeface="Times New Roman"/>
                <a:cs typeface="Times New Roman"/>
              </a:rPr>
              <a:t>Thành</a:t>
            </a:r>
            <a:r>
              <a:rPr sz="2800" dirty="0">
                <a:latin typeface="Times New Roman"/>
                <a:cs typeface="Times New Roman"/>
              </a:rPr>
              <a:t> Phố Hồ Chí</a:t>
            </a:r>
            <a:r>
              <a:rPr sz="2800" spc="-23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Minh </a:t>
            </a:r>
            <a:endParaRPr lang="en-US" sz="2800" dirty="0">
              <a:latin typeface="Times New Roman"/>
              <a:cs typeface="Times New Roman"/>
            </a:endParaRPr>
          </a:p>
          <a:p>
            <a:pPr marL="2009139" marR="5080" indent="-1997075" algn="ctr">
              <a:lnSpc>
                <a:spcPct val="100000"/>
              </a:lnSpc>
              <a:spcBef>
                <a:spcPts val="105"/>
              </a:spcBef>
            </a:pPr>
            <a:r>
              <a:rPr sz="2800" dirty="0">
                <a:latin typeface="Times New Roman"/>
                <a:cs typeface="Times New Roman"/>
              </a:rPr>
              <a:t> Khoa May &amp; Thời</a:t>
            </a:r>
            <a:r>
              <a:rPr sz="2800" spc="-195" dirty="0">
                <a:latin typeface="Times New Roman"/>
                <a:cs typeface="Times New Roman"/>
              </a:rPr>
              <a:t> </a:t>
            </a:r>
            <a:r>
              <a:rPr sz="2800" spc="-20" dirty="0">
                <a:latin typeface="Times New Roman"/>
                <a:cs typeface="Times New Roman"/>
              </a:rPr>
              <a:t>Trang</a:t>
            </a:r>
            <a:endParaRPr sz="2800" dirty="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438401" y="2119237"/>
            <a:ext cx="7162799" cy="211801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3200" b="1" dirty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en-US" sz="32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ÔN HỌC: </a:t>
            </a:r>
            <a:br>
              <a:rPr lang="en-US" sz="32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MARKETTING HÀNG MAY MẶC</a:t>
            </a:r>
            <a:br>
              <a:rPr lang="en-US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TUẦN 5 (26/9/2021 -03/10/2021)</a:t>
            </a:r>
            <a:br>
              <a:rPr 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1800" b="1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BẬC ĐÀO TẠO: CAO ĐẲNG</a:t>
            </a:r>
            <a:b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2000" b="1" dirty="0" err="1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Giảng</a:t>
            </a:r>
            <a:r>
              <a:rPr lang="en-US" sz="20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viên</a:t>
            </a:r>
            <a:r>
              <a:rPr lang="en-US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0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Ths</a:t>
            </a:r>
            <a:r>
              <a:rPr lang="en-US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Nguyễn</a:t>
            </a:r>
            <a:r>
              <a:rPr lang="en-US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Bạch</a:t>
            </a:r>
            <a:r>
              <a:rPr lang="en-US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Cẩm</a:t>
            </a:r>
            <a:r>
              <a:rPr lang="en-US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Dung</a:t>
            </a:r>
            <a:endParaRPr lang="en-US" sz="20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827382" y="6558303"/>
            <a:ext cx="182245" cy="2501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7625">
              <a:lnSpc>
                <a:spcPts val="1839"/>
              </a:lnSpc>
            </a:pPr>
            <a:fld id="{81D60167-4931-47E6-BA6A-407CBD079E47}" type="slidenum">
              <a:rPr sz="1600" spc="-5" dirty="0">
                <a:latin typeface="Times New Roman"/>
                <a:cs typeface="Times New Roman"/>
              </a:rPr>
              <a:t>1</a:t>
            </a:fld>
            <a:endParaRPr sz="1600">
              <a:latin typeface="Times New Roman"/>
              <a:cs typeface="Times New Roman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8CBCF6A-98D5-4F6D-87FA-0871D06F1D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71" y="5822"/>
            <a:ext cx="2645241" cy="984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820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89F84B3-ACA7-4804-8238-FE60C5F0B81F}"/>
              </a:ext>
            </a:extLst>
          </p:cNvPr>
          <p:cNvSpPr txBox="1"/>
          <p:nvPr/>
        </p:nvSpPr>
        <p:spPr>
          <a:xfrm>
            <a:off x="381000" y="228600"/>
            <a:ext cx="11582400" cy="5094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</a:pPr>
            <a:r>
              <a:rPr lang="en-US" sz="24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5: </a:t>
            </a:r>
            <a:r>
              <a:rPr lang="en-US" sz="24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 		</a:t>
            </a:r>
          </a:p>
          <a:p>
            <a:pPr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</a:pPr>
            <a:r>
              <a:rPr lang="en-US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4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4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80340" algn="just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kiến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Trang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kiến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chu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80340" algn="just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biệt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laoị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chu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80340" algn="just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thái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tầm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marketing </a:t>
            </a:r>
            <a:r>
              <a:rPr lang="en-AU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A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may </a:t>
            </a:r>
            <a:r>
              <a:rPr lang="en-AU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mặc</a:t>
            </a:r>
            <a:r>
              <a:rPr lang="en-A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A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A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A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A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A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tiễn</a:t>
            </a:r>
            <a:r>
              <a:rPr lang="en-A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ngành</a:t>
            </a:r>
            <a:r>
              <a:rPr lang="en-A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nghề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algn="just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  <a:tabLst>
                <a:tab pos="4352925" algn="l"/>
              </a:tabLst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2.1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nghĩa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marketing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DE34B3A-490A-44E4-9EFA-54CC08E5E16D}"/>
              </a:ext>
            </a:extLst>
          </p:cNvPr>
          <p:cNvSpPr txBox="1"/>
          <p:nvPr/>
        </p:nvSpPr>
        <p:spPr>
          <a:xfrm>
            <a:off x="381000" y="5275183"/>
            <a:ext cx="11887200" cy="1354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>
              <a:spcBef>
                <a:spcPts val="600"/>
              </a:spcBef>
              <a:spcAft>
                <a:spcPts val="0"/>
              </a:spcAft>
              <a:tabLst>
                <a:tab pos="4352925" algn="l"/>
              </a:tabLst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2.2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>
              <a:spcBef>
                <a:spcPts val="600"/>
              </a:spcBef>
              <a:spcAft>
                <a:spcPts val="0"/>
              </a:spcAft>
              <a:tabLst>
                <a:tab pos="4352925" algn="l"/>
              </a:tabLst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2.3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>
              <a:spcBef>
                <a:spcPts val="600"/>
              </a:spcBef>
              <a:spcAft>
                <a:spcPts val="0"/>
              </a:spcAft>
              <a:tabLst>
                <a:tab pos="4352925" algn="l"/>
              </a:tabLst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2.4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5789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5DD43FA-1380-4B73-80D3-A42643472845}"/>
              </a:ext>
            </a:extLst>
          </p:cNvPr>
          <p:cNvSpPr txBox="1"/>
          <p:nvPr/>
        </p:nvSpPr>
        <p:spPr>
          <a:xfrm>
            <a:off x="3083437" y="388167"/>
            <a:ext cx="8727563" cy="555472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1800" dirty="0">
              <a:effectLst/>
              <a:latin typeface=".VnTime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8890" algn="just">
              <a:spcBef>
                <a:spcPts val="600"/>
              </a:spcBef>
              <a:spcAft>
                <a:spcPts val="0"/>
              </a:spcAft>
            </a:pPr>
            <a:r>
              <a:rPr lang="en-US" sz="32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32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32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32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200" dirty="0">
              <a:solidFill>
                <a:srgbClr val="FF0000"/>
              </a:solidFill>
              <a:effectLst/>
              <a:latin typeface=".VnTime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80340" algn="just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</a:pP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kiến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Trang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kiến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chu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80340" algn="just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</a:pP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biệt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laoị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chu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sống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32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80340" algn="just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</a:pP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thái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tầm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marketing </a:t>
            </a:r>
            <a:r>
              <a:rPr lang="en-AU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AU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may </a:t>
            </a:r>
            <a:r>
              <a:rPr lang="en-AU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mặc</a:t>
            </a:r>
            <a:r>
              <a:rPr lang="en-AU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AU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AU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AU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AU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AU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tiễn</a:t>
            </a:r>
            <a:r>
              <a:rPr lang="en-AU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ngành</a:t>
            </a:r>
            <a:r>
              <a:rPr lang="en-AU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nghề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FACD5CD-5162-4EF0-8A7C-43259AD1F0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C9655D0-EB81-46C7-BE17-E1093257F3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150961"/>
            <a:ext cx="3083437" cy="32766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3623142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2E9ECC8-F7F7-4E8B-8156-44B53550B8AE}"/>
              </a:ext>
            </a:extLst>
          </p:cNvPr>
          <p:cNvSpPr txBox="1"/>
          <p:nvPr/>
        </p:nvSpPr>
        <p:spPr>
          <a:xfrm>
            <a:off x="838200" y="1371600"/>
            <a:ext cx="9220200" cy="655885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171450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  <a:tabLst>
                <a:tab pos="4352925" algn="l"/>
              </a:tabLst>
            </a:pP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Câu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hỏi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kiểm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cũ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endParaRPr lang="en-US" sz="36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4570E3-DF5D-4D7B-846B-BF6CADA35CD0}"/>
              </a:ext>
            </a:extLst>
          </p:cNvPr>
          <p:cNvSpPr txBox="1"/>
          <p:nvPr/>
        </p:nvSpPr>
        <p:spPr>
          <a:xfrm>
            <a:off x="838199" y="2482333"/>
            <a:ext cx="9455727" cy="14003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340">
              <a:spcBef>
                <a:spcPts val="600"/>
              </a:spcBef>
              <a:spcAft>
                <a:spcPts val="0"/>
              </a:spcAft>
            </a:pP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iêu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khúc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180340">
              <a:spcBef>
                <a:spcPts val="600"/>
              </a:spcBef>
              <a:spcAft>
                <a:spcPts val="0"/>
              </a:spcAft>
            </a:pP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ác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khúc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056170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2E9ECC8-F7F7-4E8B-8156-44B53550B8AE}"/>
              </a:ext>
            </a:extLst>
          </p:cNvPr>
          <p:cNvSpPr txBox="1"/>
          <p:nvPr/>
        </p:nvSpPr>
        <p:spPr>
          <a:xfrm>
            <a:off x="838200" y="1371600"/>
            <a:ext cx="9220200" cy="655885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171450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  <a:tabLst>
                <a:tab pos="4352925" algn="l"/>
              </a:tabLst>
            </a:pPr>
            <a:r>
              <a:rPr lang="en-US" sz="36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2.2 </a:t>
            </a:r>
            <a:r>
              <a:rPr lang="en-US" sz="36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6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36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6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endParaRPr lang="en-US" sz="36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DCC85CB-2E87-468F-BECD-89535A335E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8172" y="2526289"/>
            <a:ext cx="5715000" cy="3800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566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B51BD97-009C-4906-8256-B1F269F1587E}"/>
              </a:ext>
            </a:extLst>
          </p:cNvPr>
          <p:cNvSpPr txBox="1"/>
          <p:nvPr/>
        </p:nvSpPr>
        <p:spPr>
          <a:xfrm>
            <a:off x="838200" y="1295401"/>
            <a:ext cx="11062855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endParaRPr lang="en-US" sz="28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Muốn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marketing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từng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gì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CB440C5-A5CD-43C8-88FF-640A24CC82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546" y="2824836"/>
            <a:ext cx="9067800" cy="4001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0247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0BB32ED-6D5A-4FCC-B1F1-7BE2509AA572}"/>
              </a:ext>
            </a:extLst>
          </p:cNvPr>
          <p:cNvSpPr txBox="1"/>
          <p:nvPr/>
        </p:nvSpPr>
        <p:spPr>
          <a:xfrm>
            <a:off x="609600" y="1150961"/>
            <a:ext cx="10744200" cy="16724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Bef>
                <a:spcPts val="1050"/>
              </a:spcBef>
              <a:spcAft>
                <a:spcPts val="600"/>
              </a:spcAft>
            </a:pPr>
            <a:r>
              <a:rPr lang="en-US" sz="24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endParaRPr lang="en-US" sz="24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lâu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bền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sử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dụng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ngắn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hạn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lâu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bền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Là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vật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thường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sử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dụng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nhiều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lần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thời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gian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lâu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như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tủ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lạnh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xe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máy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máy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giặt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máy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lạnh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en-US" sz="2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016FE66-C8D4-4702-9A73-F65E88C903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9024" y="2823407"/>
            <a:ext cx="5917271" cy="3171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180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487909E-37B6-4145-9EDB-E8B15B2917E3}"/>
              </a:ext>
            </a:extLst>
          </p:cNvPr>
          <p:cNvSpPr txBox="1"/>
          <p:nvPr/>
        </p:nvSpPr>
        <p:spPr>
          <a:xfrm>
            <a:off x="457200" y="1187404"/>
            <a:ext cx="10896600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3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3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3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3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3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3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3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endParaRPr lang="en-US" sz="23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tổ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sắm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rất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chia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3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endParaRPr lang="en-US" sz="2300" dirty="0">
              <a:solidFill>
                <a:srgbClr val="01010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30D5A52-C23F-4670-8B49-66FFF48A63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1930" y="2581708"/>
            <a:ext cx="4286250" cy="3495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339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0F73D3C-E6F8-4C67-AA59-483B39099AFC}"/>
              </a:ext>
            </a:extLst>
          </p:cNvPr>
          <p:cNvSpPr txBox="1"/>
          <p:nvPr/>
        </p:nvSpPr>
        <p:spPr>
          <a:xfrm>
            <a:off x="685800" y="1295400"/>
            <a:ext cx="10134600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endParaRPr lang="en-US" sz="28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bao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gồm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vô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Tuy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nhiên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vô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gọi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ta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chia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mức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vô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rất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dạy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vấn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mức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trang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phục</a:t>
            </a:r>
            <a:r>
              <a:rPr lang="en-US" sz="2800" dirty="0">
                <a:solidFill>
                  <a:srgbClr val="01010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muối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bột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ngọt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bột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giặt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...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mức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ngang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nhanh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,...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CB21747-3F79-405D-9F4B-0BDE3450BA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9660" y="3910364"/>
            <a:ext cx="2810740" cy="2743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8504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6666AE6-ECD0-458B-81D9-A57B84305A99}"/>
              </a:ext>
            </a:extLst>
          </p:cNvPr>
          <p:cNvSpPr txBox="1"/>
          <p:nvPr/>
        </p:nvSpPr>
        <p:spPr>
          <a:xfrm>
            <a:off x="838200" y="1150961"/>
            <a:ext cx="10515600" cy="54756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en-US" sz="3200" b="1" dirty="0" err="1">
                <a:solidFill>
                  <a:srgbClr val="0F0F0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b="1" dirty="0">
                <a:solidFill>
                  <a:srgbClr val="0F0F0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F0F0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3200" b="1" dirty="0">
                <a:solidFill>
                  <a:srgbClr val="0F0F0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F0F0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b="1" dirty="0">
                <a:solidFill>
                  <a:srgbClr val="0F0F0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F0F0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a)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hạn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thái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tồn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Theo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lâu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bền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lần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ngắn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hạn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lần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vài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lần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dưới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ích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lợi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thỏa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mãn</a:t>
            </a:r>
            <a:r>
              <a:rPr lang="en-US" sz="32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7096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8E55FF4-C713-4D5F-8BC6-5A3D95C6E2B2}"/>
              </a:ext>
            </a:extLst>
          </p:cNvPr>
          <p:cNvSpPr txBox="1"/>
          <p:nvPr/>
        </p:nvSpPr>
        <p:spPr>
          <a:xfrm>
            <a:off x="609600" y="1447800"/>
            <a:ext cx="10668000" cy="5305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560"/>
              </a:spcAft>
            </a:pPr>
            <a:r>
              <a:rPr lang="en-US" sz="2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thói</a:t>
            </a:r>
            <a:r>
              <a:rPr lang="en-US" sz="2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quen</a:t>
            </a:r>
            <a:r>
              <a:rPr lang="en-US" sz="2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7744018-B8FA-4F78-A77A-A3012CA8B6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397" y="2526338"/>
            <a:ext cx="9613055" cy="2620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410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C6CDBE5-21FF-4A43-9E27-9092E17D0170}"/>
              </a:ext>
            </a:extLst>
          </p:cNvPr>
          <p:cNvSpPr txBox="1"/>
          <p:nvPr/>
        </p:nvSpPr>
        <p:spPr>
          <a:xfrm>
            <a:off x="609600" y="1295400"/>
            <a:ext cx="10134600" cy="25337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4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i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400" i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400" i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khẩn</a:t>
            </a:r>
            <a:r>
              <a:rPr lang="en-US" sz="2400" i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bách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vì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do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bất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suy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4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i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400" i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400" i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i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lựa</a:t>
            </a:r>
            <a:r>
              <a:rPr lang="en-US" sz="2400" i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diễn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lâu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lựa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so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sánh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cân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nhắc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kiểu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dáng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chúng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452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C6CDBE5-21FF-4A43-9E27-9092E17D0170}"/>
              </a:ext>
            </a:extLst>
          </p:cNvPr>
          <p:cNvSpPr txBox="1"/>
          <p:nvPr/>
        </p:nvSpPr>
        <p:spPr>
          <a:xfrm>
            <a:off x="609600" y="1295400"/>
            <a:ext cx="10134600" cy="29288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4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i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400" i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400" i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i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</a:t>
            </a:r>
            <a:r>
              <a:rPr lang="en-US" sz="2400" i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400" i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2400" i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thù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biệt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biệt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ta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sẵn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sàng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bỏ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sức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kiếm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lựa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chúng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4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i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400" i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400" i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i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</a:t>
            </a:r>
            <a:r>
              <a:rPr lang="en-US" sz="2400" i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400" i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thụ</a:t>
            </a:r>
            <a:r>
              <a:rPr lang="en-US" sz="2400" i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nghĩ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chúng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trực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cực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cuộc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ngày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hiểm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8632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8F5ECE5-4D60-4550-B728-557AEE345EE9}"/>
              </a:ext>
            </a:extLst>
          </p:cNvPr>
          <p:cNvSpPr txBox="1"/>
          <p:nvPr/>
        </p:nvSpPr>
        <p:spPr>
          <a:xfrm>
            <a:off x="1541718" y="1336491"/>
            <a:ext cx="9504218" cy="36374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bởi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tổ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Chúng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bao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gồm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trò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mức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tham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tổ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24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4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24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24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xuyên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toàn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bởi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rất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gốc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nông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thiên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nhiên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chế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1295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8F5ECE5-4D60-4550-B728-557AEE345EE9}"/>
              </a:ext>
            </a:extLst>
          </p:cNvPr>
          <p:cNvSpPr txBox="1"/>
          <p:nvPr/>
        </p:nvSpPr>
        <p:spPr>
          <a:xfrm>
            <a:off x="723900" y="1184091"/>
            <a:ext cx="10744200" cy="3122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2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toàn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lần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chúng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dần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do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chúng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ra.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2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phụ</a:t>
            </a:r>
            <a:r>
              <a:rPr lang="en-US" sz="2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hỗ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trợ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tổ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9760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2E465F5-2DAB-4862-8DCA-33AC04CF70A3}"/>
              </a:ext>
            </a:extLst>
          </p:cNvPr>
          <p:cNvSpPr txBox="1"/>
          <p:nvPr/>
        </p:nvSpPr>
        <p:spPr>
          <a:xfrm>
            <a:off x="3207327" y="325582"/>
            <a:ext cx="8077200" cy="718466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171450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  <a:tabLst>
                <a:tab pos="4352925" algn="l"/>
              </a:tabLst>
            </a:pPr>
            <a:r>
              <a:rPr lang="en-US" sz="4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2.3 </a:t>
            </a:r>
            <a:r>
              <a:rPr lang="en-US" sz="40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4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4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4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endParaRPr lang="en-US" sz="40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E567B34-6409-475C-AAD0-F4F69740042E}"/>
              </a:ext>
            </a:extLst>
          </p:cNvPr>
          <p:cNvSpPr txBox="1"/>
          <p:nvPr/>
        </p:nvSpPr>
        <p:spPr>
          <a:xfrm>
            <a:off x="761999" y="1674674"/>
            <a:ext cx="11000509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đuợc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tả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600" dirty="0">
              <a:solidFill>
                <a:srgbClr val="01010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8901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8BA3C9C-A770-45CC-9446-2FC4A0E5E907}"/>
              </a:ext>
            </a:extLst>
          </p:cNvPr>
          <p:cNvSpPr txBox="1"/>
          <p:nvPr/>
        </p:nvSpPr>
        <p:spPr>
          <a:xfrm>
            <a:off x="533400" y="1371600"/>
            <a:ext cx="1028700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endParaRPr lang="en-US" sz="28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Marketing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mối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thái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quán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thụ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quyết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dến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lựa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thụ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so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cạnh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tranh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2558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39C79C1-6FA1-4662-8F5F-775F6AD82EBD}"/>
              </a:ext>
            </a:extLst>
          </p:cNvPr>
          <p:cNvSpPr txBox="1"/>
          <p:nvPr/>
        </p:nvSpPr>
        <p:spPr>
          <a:xfrm>
            <a:off x="1149926" y="1018309"/>
            <a:ext cx="9628909" cy="593304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171450" algn="ctr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  <a:tabLst>
                <a:tab pos="4352925" algn="l"/>
              </a:tabLst>
            </a:pPr>
            <a:r>
              <a:rPr lang="en-US" sz="32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2.4 </a:t>
            </a:r>
            <a:r>
              <a:rPr lang="en-US" sz="32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2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2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endParaRPr lang="en-US" sz="32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15059A-B1F1-49D6-8E2F-2516018023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2983" y="2286000"/>
            <a:ext cx="6737638" cy="3368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6296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CB9F262-EDFD-4A3F-BF79-ADC05A06B647}"/>
              </a:ext>
            </a:extLst>
          </p:cNvPr>
          <p:cNvSpPr txBox="1"/>
          <p:nvPr/>
        </p:nvSpPr>
        <p:spPr>
          <a:xfrm>
            <a:off x="1828800" y="1150961"/>
            <a:ext cx="906780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b="1" kern="1800" dirty="0" err="1">
                <a:solidFill>
                  <a:srgbClr val="47476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Tổng</a:t>
            </a:r>
            <a:r>
              <a:rPr lang="en-US" sz="4000" b="1" kern="1800" dirty="0">
                <a:solidFill>
                  <a:srgbClr val="47476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b="1" kern="1800" dirty="0" err="1">
                <a:solidFill>
                  <a:srgbClr val="47476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quan</a:t>
            </a:r>
            <a:r>
              <a:rPr lang="en-US" sz="4000" b="1" kern="1800" dirty="0">
                <a:solidFill>
                  <a:srgbClr val="47476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b="1" kern="1800" dirty="0" err="1">
                <a:solidFill>
                  <a:srgbClr val="47476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về</a:t>
            </a:r>
            <a:r>
              <a:rPr lang="en-US" sz="4000" b="1" kern="1800" dirty="0">
                <a:solidFill>
                  <a:srgbClr val="47476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b="1" kern="1800" dirty="0" err="1">
                <a:solidFill>
                  <a:srgbClr val="47476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chiến</a:t>
            </a:r>
            <a:r>
              <a:rPr lang="en-US" sz="4000" b="1" kern="1800" dirty="0">
                <a:solidFill>
                  <a:srgbClr val="47476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b="1" kern="1800" dirty="0" err="1">
                <a:solidFill>
                  <a:srgbClr val="47476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lược</a:t>
            </a:r>
            <a:r>
              <a:rPr lang="en-US" sz="4000" b="1" kern="1800" dirty="0">
                <a:solidFill>
                  <a:srgbClr val="47476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b="1" kern="1800" dirty="0" err="1">
                <a:solidFill>
                  <a:srgbClr val="47476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sản</a:t>
            </a:r>
            <a:r>
              <a:rPr lang="en-US" sz="4000" b="1" kern="1800" dirty="0">
                <a:solidFill>
                  <a:srgbClr val="47476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b="1" kern="1800" dirty="0" err="1">
                <a:solidFill>
                  <a:srgbClr val="47476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phẩm</a:t>
            </a:r>
            <a:r>
              <a:rPr lang="en-US" sz="4000" b="1" kern="1800" dirty="0">
                <a:solidFill>
                  <a:srgbClr val="47476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b="1" kern="1800" dirty="0" err="1">
                <a:solidFill>
                  <a:srgbClr val="47476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trong</a:t>
            </a:r>
            <a:r>
              <a:rPr lang="en-US" sz="4000" b="1" kern="1800" dirty="0">
                <a:solidFill>
                  <a:srgbClr val="47476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marketing</a:t>
            </a:r>
            <a:endParaRPr lang="en-US" sz="4000" dirty="0"/>
          </a:p>
        </p:txBody>
      </p:sp>
      <p:pic>
        <p:nvPicPr>
          <p:cNvPr id="5" name="Picture 4" descr="chien-luoc-san-pham">
            <a:hlinkClick r:id="rId3"/>
            <a:extLst>
              <a:ext uri="{FF2B5EF4-FFF2-40B4-BE49-F238E27FC236}">
                <a16:creationId xmlns:a16="http://schemas.microsoft.com/office/drawing/2014/main" id="{1D1910A7-864A-489F-BED8-A532DC2DFCD7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2847439"/>
            <a:ext cx="5181600" cy="31975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51361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662F3FE-1347-4C4F-B9D6-ACF0ED0AFB81}"/>
              </a:ext>
            </a:extLst>
          </p:cNvPr>
          <p:cNvSpPr txBox="1"/>
          <p:nvPr/>
        </p:nvSpPr>
        <p:spPr>
          <a:xfrm>
            <a:off x="914400" y="1432170"/>
            <a:ext cx="10210800" cy="12584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24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4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marketing-mix.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Ngay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dưới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đây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hãy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phầm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gì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trò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DD7D84D-DEA7-438E-A473-D8A41D5D68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2499" y="2971800"/>
            <a:ext cx="7587001" cy="3302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099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786D793-DD32-4109-89EE-502DC662FF08}"/>
              </a:ext>
            </a:extLst>
          </p:cNvPr>
          <p:cNvSpPr txBox="1"/>
          <p:nvPr/>
        </p:nvSpPr>
        <p:spPr>
          <a:xfrm>
            <a:off x="685800" y="1524000"/>
            <a:ext cx="10439400" cy="3501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Vai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trò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vũ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cạnh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cốt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lõi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bền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vững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lâu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dài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Marketing – Mix.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Vì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vậy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trò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biệt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yếu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tố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trong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chiến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dịch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marketing </a:t>
            </a:r>
            <a:r>
              <a:rPr lang="en-US" sz="3200" i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4p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</a:t>
            </a:r>
            <a:r>
              <a:rPr lang="en-US" sz="3200" i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5p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</a:t>
            </a:r>
            <a:r>
              <a:rPr lang="en-US" sz="3200" i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7p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219018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6A4D204-EA46-4353-BAA5-BC7E324D4800}"/>
              </a:ext>
            </a:extLst>
          </p:cNvPr>
          <p:cNvSpPr txBox="1"/>
          <p:nvPr/>
        </p:nvSpPr>
        <p:spPr>
          <a:xfrm>
            <a:off x="838200" y="1371600"/>
            <a:ext cx="10363200" cy="5222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chien-luoc-phat-trien-san-pham">
            <a:extLst>
              <a:ext uri="{FF2B5EF4-FFF2-40B4-BE49-F238E27FC236}">
                <a16:creationId xmlns:a16="http://schemas.microsoft.com/office/drawing/2014/main" id="{D0AF4A2B-885F-410A-998A-E47E156C0918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7238" y="2114498"/>
            <a:ext cx="5117523" cy="38136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50562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28FDF03-D934-4439-98CA-64F647BBE98A}"/>
              </a:ext>
            </a:extLst>
          </p:cNvPr>
          <p:cNvSpPr txBox="1"/>
          <p:nvPr/>
        </p:nvSpPr>
        <p:spPr>
          <a:xfrm>
            <a:off x="685800" y="1447800"/>
            <a:ext cx="10591800" cy="277800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</a:pP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2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quyết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vấn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gặp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dở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lần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rẻ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khuyến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mãi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vô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tiện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lợi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1218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E7A5FCD-4985-45D5-8682-FE8CF5857773}"/>
              </a:ext>
            </a:extLst>
          </p:cNvPr>
          <p:cNvSpPr txBox="1"/>
          <p:nvPr/>
        </p:nvSpPr>
        <p:spPr>
          <a:xfrm>
            <a:off x="914399" y="1295400"/>
            <a:ext cx="10390909" cy="383188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</a:pP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thủ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cạnh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tranh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2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khuyến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mãi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rất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dễ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dàng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thủ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sao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chép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DN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khuyến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mãi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thủ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ngay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tức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ngày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hôm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khuyến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mãi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theo.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sao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chép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lâu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Vì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thủ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chạy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lợi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ích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vượt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trội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9032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1A2E4B8-DDB4-4D8B-97CD-DDC20A01E621}"/>
              </a:ext>
            </a:extLst>
          </p:cNvPr>
          <p:cNvSpPr txBox="1"/>
          <p:nvPr/>
        </p:nvSpPr>
        <p:spPr>
          <a:xfrm>
            <a:off x="952500" y="1150961"/>
            <a:ext cx="10287000" cy="39379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Xây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dựng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endParaRPr lang="en-US" sz="28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bao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gồm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quyết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bao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bì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hỗ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trợ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Chủng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chien-luoc-san-pham-trong-doanh-nghiep">
            <a:extLst>
              <a:ext uri="{FF2B5EF4-FFF2-40B4-BE49-F238E27FC236}">
                <a16:creationId xmlns:a16="http://schemas.microsoft.com/office/drawing/2014/main" id="{AFD43947-133B-4385-886B-5B86A7C65498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4872" y="2547624"/>
            <a:ext cx="4821382" cy="36922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56793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A4E9FA9-39D1-4D6E-B6FF-6D512A6A9FC8}"/>
              </a:ext>
            </a:extLst>
          </p:cNvPr>
          <p:cNvSpPr txBox="1"/>
          <p:nvPr/>
        </p:nvSpPr>
        <p:spPr>
          <a:xfrm>
            <a:off x="685800" y="1295400"/>
            <a:ext cx="10591800" cy="65588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en-US" sz="36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Nhãn</a:t>
            </a:r>
            <a:r>
              <a:rPr lang="en-US" sz="3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3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3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3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bao </a:t>
            </a:r>
            <a:r>
              <a:rPr lang="en-US" sz="36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bì</a:t>
            </a:r>
            <a:endParaRPr lang="en-US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nhan-hieu-bao-bi-san-pham">
            <a:extLst>
              <a:ext uri="{FF2B5EF4-FFF2-40B4-BE49-F238E27FC236}">
                <a16:creationId xmlns:a16="http://schemas.microsoft.com/office/drawing/2014/main" id="{F4122B43-E78D-468B-BFA0-814A9342DF0F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5816" y="2499109"/>
            <a:ext cx="5195455" cy="322281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82936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780D03F-9DE1-4483-81EC-4F7877B34328}"/>
              </a:ext>
            </a:extLst>
          </p:cNvPr>
          <p:cNvSpPr txBox="1"/>
          <p:nvPr/>
        </p:nvSpPr>
        <p:spPr>
          <a:xfrm>
            <a:off x="838200" y="1371600"/>
            <a:ext cx="10058400" cy="5933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hỗ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trợ</a:t>
            </a:r>
            <a:endParaRPr lang="en-US" sz="32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dich-vu-ho-tro-san-pham">
            <a:extLst>
              <a:ext uri="{FF2B5EF4-FFF2-40B4-BE49-F238E27FC236}">
                <a16:creationId xmlns:a16="http://schemas.microsoft.com/office/drawing/2014/main" id="{B40AF00C-85EE-4347-9E88-7915E55818FB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2073" y="1745677"/>
            <a:ext cx="5905500" cy="43157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58079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E087D50-1EC1-4E04-98D8-9638EEF2C3B8}"/>
              </a:ext>
            </a:extLst>
          </p:cNvPr>
          <p:cNvSpPr txBox="1"/>
          <p:nvPr/>
        </p:nvSpPr>
        <p:spPr>
          <a:xfrm>
            <a:off x="685800" y="1231973"/>
            <a:ext cx="5548745" cy="53986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endParaRPr lang="en-US" sz="32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Đây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nhiệm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ngừng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marketing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nắm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tình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phù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560"/>
              </a:spcAft>
            </a:pPr>
            <a:r>
              <a:rPr lang="en-US" sz="1800" dirty="0">
                <a:solidFill>
                  <a:srgbClr val="22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452F56E-B788-4776-B75C-00F8CC072F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3339" y="1568811"/>
            <a:ext cx="5217082" cy="3293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914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8F96CA4-7C39-4DCC-A00D-445732982E52}"/>
              </a:ext>
            </a:extLst>
          </p:cNvPr>
          <p:cNvSpPr txBox="1"/>
          <p:nvPr/>
        </p:nvSpPr>
        <p:spPr>
          <a:xfrm>
            <a:off x="762000" y="1447800"/>
            <a:ext cx="10134600" cy="9916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</a:pP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từng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chu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kỳ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sống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phat-trien-san-pham-moi">
            <a:extLst>
              <a:ext uri="{FF2B5EF4-FFF2-40B4-BE49-F238E27FC236}">
                <a16:creationId xmlns:a16="http://schemas.microsoft.com/office/drawing/2014/main" id="{E0EBDCCF-47C7-4012-80FC-4F3EA772656B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3559" y="2209800"/>
            <a:ext cx="4933315" cy="359608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47616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10218F2-31AB-4B25-92D1-1FBF85A67022}"/>
              </a:ext>
            </a:extLst>
          </p:cNvPr>
          <p:cNvSpPr txBox="1"/>
          <p:nvPr/>
        </p:nvSpPr>
        <p:spPr>
          <a:xfrm>
            <a:off x="685800" y="1184091"/>
            <a:ext cx="10058400" cy="25715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Vòng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đời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tắp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cuối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thủ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cạnh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nắm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kịp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marketing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phù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tung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endParaRPr lang="en-US" sz="28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7A4812E-285B-4168-9042-D9BCEA3FCB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7794" y="4010431"/>
            <a:ext cx="4804497" cy="2699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8459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pic>
        <p:nvPicPr>
          <p:cNvPr id="3" name="Picture 2" descr="tung-san-pham-moi-ra-thi-truong">
            <a:extLst>
              <a:ext uri="{FF2B5EF4-FFF2-40B4-BE49-F238E27FC236}">
                <a16:creationId xmlns:a16="http://schemas.microsoft.com/office/drawing/2014/main" id="{8AC8D698-6ECC-45AD-A151-7D4D6D22CE74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1371600"/>
            <a:ext cx="6172200" cy="36576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09447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248F23F-916C-4B04-BA5C-A724AD6F677B}"/>
              </a:ext>
            </a:extLst>
          </p:cNvPr>
          <p:cNvSpPr txBox="1"/>
          <p:nvPr/>
        </p:nvSpPr>
        <p:spPr>
          <a:xfrm>
            <a:off x="955164" y="1121144"/>
            <a:ext cx="9103235" cy="27780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endParaRPr lang="en-US" sz="32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nhanh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chóng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do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chấp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thủ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cạnh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chước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giai-doan-phat-trien">
            <a:extLst>
              <a:ext uri="{FF2B5EF4-FFF2-40B4-BE49-F238E27FC236}">
                <a16:creationId xmlns:a16="http://schemas.microsoft.com/office/drawing/2014/main" id="{09635893-B392-4D16-B77B-63DC30EED7F0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4361" y="3581400"/>
            <a:ext cx="4562475" cy="30826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39261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5953617-04C3-4704-9DDC-1F93A80D1DFD}"/>
              </a:ext>
            </a:extLst>
          </p:cNvPr>
          <p:cNvSpPr txBox="1"/>
          <p:nvPr/>
        </p:nvSpPr>
        <p:spPr>
          <a:xfrm>
            <a:off x="838200" y="1227161"/>
            <a:ext cx="10591800" cy="13353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</a:pPr>
            <a:r>
              <a:rPr lang="en-US" sz="24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chín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muồi</a:t>
            </a:r>
            <a:endParaRPr lang="en-US" sz="24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đạt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mức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nhiên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nó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rất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chậm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do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bão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hòa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giai-doan-chin-muoi">
            <a:extLst>
              <a:ext uri="{FF2B5EF4-FFF2-40B4-BE49-F238E27FC236}">
                <a16:creationId xmlns:a16="http://schemas.microsoft.com/office/drawing/2014/main" id="{F088AD03-5918-41D4-8A8D-3F77D8EA6712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0237" y="2882779"/>
            <a:ext cx="5924867" cy="3810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12406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378BEF6-D1E8-4E2A-953B-254D8BB164C7}"/>
              </a:ext>
            </a:extLst>
          </p:cNvPr>
          <p:cNvSpPr txBox="1"/>
          <p:nvPr/>
        </p:nvSpPr>
        <p:spPr>
          <a:xfrm>
            <a:off x="685800" y="1447800"/>
            <a:ext cx="10363200" cy="1990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suy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thoái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Đây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cuối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vòng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đời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nhanh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chóng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Đây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lúc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tung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5474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46D3003-03C4-4C56-8192-F0FDA086E542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2514600"/>
            <a:ext cx="5481638" cy="3124200"/>
          </a:xfrm>
          <a:prstGeom prst="rect">
            <a:avLst/>
          </a:prstGeom>
          <a:noFill/>
          <a:ln>
            <a:noFill/>
          </a:ln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D826FFE4-241A-486B-BE2E-75A20D5F06E3}"/>
              </a:ext>
            </a:extLst>
          </p:cNvPr>
          <p:cNvSpPr txBox="1"/>
          <p:nvPr/>
        </p:nvSpPr>
        <p:spPr>
          <a:xfrm>
            <a:off x="990600" y="1371600"/>
            <a:ext cx="10210800" cy="9916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</a:pPr>
            <a:r>
              <a:rPr lang="en-US" sz="2800" b="1" kern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lang="en-US" sz="2800" b="1" kern="1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r>
              <a:rPr lang="en-US" sz="2800" b="1" kern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kern="1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</a:t>
            </a:r>
            <a:r>
              <a:rPr lang="en-US" sz="2800" b="1" kern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then </a:t>
            </a:r>
            <a:r>
              <a:rPr lang="en-US" sz="2800" b="1" kern="1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chốt</a:t>
            </a:r>
            <a:r>
              <a:rPr lang="en-US" sz="2800" b="1" kern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kern="1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b="1" kern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kern="1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b="1" kern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kern="1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800" b="1" kern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kern="1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b="1" kern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kern="1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b="1" kern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kern="1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b="1" kern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kern="1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800" b="1" kern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kern="1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800" b="1" kern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kern="1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ấn</a:t>
            </a:r>
            <a:r>
              <a:rPr lang="en-US" sz="2800" b="1" kern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kern="1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800" b="1" kern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kern="1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b="1" kern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Nike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8130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68A5525-5731-431B-82FF-1B7A68E4403D}"/>
              </a:ext>
            </a:extLst>
          </p:cNvPr>
          <p:cNvSpPr txBox="1"/>
          <p:nvPr/>
        </p:nvSpPr>
        <p:spPr>
          <a:xfrm>
            <a:off x="762000" y="1461389"/>
            <a:ext cx="10134600" cy="5305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fontAlgn="base">
              <a:lnSpc>
                <a:spcPct val="107000"/>
              </a:lnSpc>
              <a:spcAft>
                <a:spcPts val="800"/>
              </a:spcAft>
            </a:pP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 LƯỢC SẢN PHẨM GIÚP ĐỊNH HƯỚNG RÕ RÀNG 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52D5A84-133B-42E6-B2CC-C27AEF7584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6564" y="2106582"/>
            <a:ext cx="4726781" cy="4726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9770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5C9EE69-E22C-4B56-926F-CEA57C5B575E}"/>
              </a:ext>
            </a:extLst>
          </p:cNvPr>
          <p:cNvSpPr txBox="1"/>
          <p:nvPr/>
        </p:nvSpPr>
        <p:spPr>
          <a:xfrm>
            <a:off x="838200" y="1461389"/>
            <a:ext cx="10744200" cy="8632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 LƯỢC SẢN PHẨM GIÚP ĐỊNH RÕ QUY TRÌNH PHÁT TRIỂN SẢN PHẨM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37E57ED-BC8D-4579-AF26-E9AE41594B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4077" y="2311439"/>
            <a:ext cx="4443845" cy="4443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236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D8D3BC3-C5B0-441A-841E-37D6DA2532DD}"/>
              </a:ext>
            </a:extLst>
          </p:cNvPr>
          <p:cNvSpPr txBox="1"/>
          <p:nvPr/>
        </p:nvSpPr>
        <p:spPr>
          <a:xfrm>
            <a:off x="581833" y="1131083"/>
            <a:ext cx="11028334" cy="38274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 LƯỢC SẢN PHẨM GIÚP DOANH NGHIỆP ĐƯA RA QUYẾT ĐỊNH ĐÚNG HƯỚNG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chắc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chắn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phù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quyết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đều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hưởng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Vì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vậy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ưu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Lúc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trò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rõ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ràng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ngay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thiếu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Dựa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ấy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quyết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sáng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suốt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hoạch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642B99F-7FC0-4888-804F-E00FDFD4FE57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199" y="4648200"/>
            <a:ext cx="3643745" cy="2209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82851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332AD57-F243-42D0-A6D6-93883E82281A}"/>
              </a:ext>
            </a:extLst>
          </p:cNvPr>
          <p:cNvSpPr txBox="1"/>
          <p:nvPr/>
        </p:nvSpPr>
        <p:spPr>
          <a:xfrm>
            <a:off x="1066800" y="1150961"/>
            <a:ext cx="10058400" cy="39601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3200" b="1" kern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YẾU TỐ THEN CHỐT TRONG QUÁ TRÌNH PHÁT TRIỂN SẢN PHẨM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xoay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4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tiềm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thủ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hưởng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ngành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TẬP TRUNG VÀO KHÁCH HÀNG TIỀM NĂNG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4575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4B18C16-7F2B-425B-AB33-BC2186E177B3}"/>
              </a:ext>
            </a:extLst>
          </p:cNvPr>
          <p:cNvSpPr txBox="1"/>
          <p:nvPr/>
        </p:nvSpPr>
        <p:spPr>
          <a:xfrm>
            <a:off x="533400" y="1261911"/>
            <a:ext cx="10896600" cy="13610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HIỂU ĐỐI THỦ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bất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cứ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lĩnh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vực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đều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thủ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riêng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Vì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vậy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nghiên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cứu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so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sánh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thủ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nổi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bật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vô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E6A197A-3AFE-4D73-B8D5-58E78D4DD3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2875" y="2983490"/>
            <a:ext cx="4286250" cy="3495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2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F24427B-81E5-4C49-9899-16DEA7479EF3}"/>
              </a:ext>
            </a:extLst>
          </p:cNvPr>
          <p:cNvSpPr txBox="1"/>
          <p:nvPr/>
        </p:nvSpPr>
        <p:spPr>
          <a:xfrm>
            <a:off x="609600" y="1261911"/>
            <a:ext cx="10820400" cy="27517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TÌM HIỂU ĐẦU RA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cổ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đông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thấy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ngồi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nhìn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gì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lẻ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nó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 Hay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trực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tuyến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7604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CB622D0-58F9-4406-8732-F0BCC8C92D5B}"/>
              </a:ext>
            </a:extLst>
          </p:cNvPr>
          <p:cNvSpPr txBox="1"/>
          <p:nvPr/>
        </p:nvSpPr>
        <p:spPr>
          <a:xfrm>
            <a:off x="457200" y="1172143"/>
            <a:ext cx="10896600" cy="7434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/>
            <a:r>
              <a:rPr lang="en-US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CÂN NHẮC CÁC YẾU TỐ VĨ MÔ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1800" b="1" kern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6B790BD-90E7-42C1-BA5D-846B48FC5C30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1027" y="2064327"/>
            <a:ext cx="7148945" cy="393408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16939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D90761C-FC54-4265-9065-4C6BC8C9B126}"/>
              </a:ext>
            </a:extLst>
          </p:cNvPr>
          <p:cNvSpPr txBox="1"/>
          <p:nvPr/>
        </p:nvSpPr>
        <p:spPr>
          <a:xfrm>
            <a:off x="685800" y="1371600"/>
            <a:ext cx="10439400" cy="4680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400" b="1" kern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 LƯỢC SẢN PHẨM NIKE FREE 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4EBE505-B4BD-4FF1-9FA7-E29D471ABE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2327564"/>
            <a:ext cx="57150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4119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B3799CA-3302-453C-91B0-9CBCF82BA449}"/>
              </a:ext>
            </a:extLst>
          </p:cNvPr>
          <p:cNvSpPr txBox="1"/>
          <p:nvPr/>
        </p:nvSpPr>
        <p:spPr>
          <a:xfrm>
            <a:off x="609600" y="1154274"/>
            <a:ext cx="10134600" cy="5305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 HÀNG MỤC TIÊU CỦA NIKE FREE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10C7B37-46DB-4CA0-A2A8-6ED607104F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7722" y="2119746"/>
            <a:ext cx="7230341" cy="4048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038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36D3BE6-AA06-4146-B50C-541A53D1073C}"/>
              </a:ext>
            </a:extLst>
          </p:cNvPr>
          <p:cNvSpPr txBox="1"/>
          <p:nvPr/>
        </p:nvSpPr>
        <p:spPr>
          <a:xfrm>
            <a:off x="381000" y="1313207"/>
            <a:ext cx="11049000" cy="13610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HIỂU ĐẦU RA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Vì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giống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đôi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giày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chạy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truyền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Nike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lí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do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42708CB-7710-4778-93F6-71BD3D6036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4750" y="3164032"/>
            <a:ext cx="4762500" cy="2552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3477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5789EAB-2650-40B7-AE31-F9736870F46B}"/>
              </a:ext>
            </a:extLst>
          </p:cNvPr>
          <p:cNvSpPr txBox="1"/>
          <p:nvPr/>
        </p:nvSpPr>
        <p:spPr>
          <a:xfrm>
            <a:off x="533400" y="1174152"/>
            <a:ext cx="10515600" cy="12639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NGHIÊN CỨU THỊ TRƯỜNG </a:t>
            </a:r>
            <a:endParaRPr lang="en-US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nghiên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cứu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Nike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muốn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chiếc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giày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sáng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nhưng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quen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8C44EB-A7BA-47BB-B742-CF69A85529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9211" y="2492399"/>
            <a:ext cx="6883977" cy="3855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364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6095DFC-52E6-4C9C-8319-B4282FC0E0F2}"/>
              </a:ext>
            </a:extLst>
          </p:cNvPr>
          <p:cNvSpPr txBox="1"/>
          <p:nvPr/>
        </p:nvSpPr>
        <p:spPr>
          <a:xfrm>
            <a:off x="3352800" y="388441"/>
            <a:ext cx="7620000" cy="9916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750"/>
              </a:spcAft>
            </a:pPr>
            <a:r>
              <a:rPr lang="en-US" sz="2800" b="1" kern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4 </a:t>
            </a:r>
            <a:r>
              <a:rPr lang="en-US" sz="2800" b="1" kern="1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chiến</a:t>
            </a:r>
            <a:r>
              <a:rPr lang="en-US" sz="2800" b="1" kern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US" sz="2800" b="1" kern="1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lược</a:t>
            </a:r>
            <a:r>
              <a:rPr lang="en-US" sz="2800" b="1" kern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US" sz="2800" b="1" kern="1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hiệu</a:t>
            </a:r>
            <a:r>
              <a:rPr lang="en-US" sz="2800" b="1" kern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US" sz="2800" b="1" kern="1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quả</a:t>
            </a:r>
            <a:r>
              <a:rPr lang="en-US" sz="2800" b="1" kern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US" sz="2800" b="1" kern="1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cho</a:t>
            </a:r>
            <a:r>
              <a:rPr lang="en-US" sz="2800" b="1" kern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US" sz="2800" b="1" kern="1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sản</a:t>
            </a:r>
            <a:r>
              <a:rPr lang="en-US" sz="2800" b="1" kern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US" sz="2800" b="1" kern="1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phẩm</a:t>
            </a:r>
            <a:r>
              <a:rPr lang="en-US" sz="2800" b="1" kern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US" sz="2800" b="1" kern="1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của</a:t>
            </a:r>
            <a:r>
              <a:rPr lang="en-US" sz="2800" b="1" kern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US" sz="2800" b="1" kern="1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doanh</a:t>
            </a:r>
            <a:r>
              <a:rPr lang="en-US" sz="2800" b="1" kern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US" sz="2800" b="1" kern="1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nghiệp</a:t>
            </a:r>
            <a:endParaRPr lang="en-US" sz="28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5090ABE-324F-43D8-982C-BE6ACB8DBFEE}"/>
              </a:ext>
            </a:extLst>
          </p:cNvPr>
          <p:cNvSpPr txBox="1"/>
          <p:nvPr/>
        </p:nvSpPr>
        <p:spPr>
          <a:xfrm>
            <a:off x="533400" y="1549027"/>
            <a:ext cx="10668000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nói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đây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Khi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đưa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quyết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đúng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đắn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 descr="4-chien-luoc-hieu-qua-cho-san-pham-cua-doanh-nghiep5">
            <a:extLst>
              <a:ext uri="{FF2B5EF4-FFF2-40B4-BE49-F238E27FC236}">
                <a16:creationId xmlns:a16="http://schemas.microsoft.com/office/drawing/2014/main" id="{86F202F9-2E3A-45D9-98DF-A38EA1AD7351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2617" y="3332088"/>
            <a:ext cx="4447309" cy="28854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57843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D7CD8D9-AAF4-4E9B-9957-72E1715D3895}"/>
              </a:ext>
            </a:extLst>
          </p:cNvPr>
          <p:cNvSpPr txBox="1"/>
          <p:nvPr/>
        </p:nvSpPr>
        <p:spPr>
          <a:xfrm>
            <a:off x="685800" y="1150961"/>
            <a:ext cx="10515600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nhãn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Tân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Hiệp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riêng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biệt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Trà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Trà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nhiệt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Dr. Thanh,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Number 1, 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ép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trái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cây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Juicie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,…).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0884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9DABE3B-9055-4993-B2F7-5AACBF0D3AAA}"/>
              </a:ext>
            </a:extLst>
          </p:cNvPr>
          <p:cNvSpPr txBox="1"/>
          <p:nvPr/>
        </p:nvSpPr>
        <p:spPr>
          <a:xfrm>
            <a:off x="3200400" y="575480"/>
            <a:ext cx="78486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cap="all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MÔ HÌNH MARKETING HIỆU QUẢ NHẤT HIỆN NAY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83651F0-A539-495A-B3FD-B731B567B544}"/>
              </a:ext>
            </a:extLst>
          </p:cNvPr>
          <p:cNvSpPr txBox="1"/>
          <p:nvPr/>
        </p:nvSpPr>
        <p:spPr>
          <a:xfrm>
            <a:off x="762000" y="1763080"/>
            <a:ext cx="10439400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Inbound Marketing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hút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giới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phía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nhiên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cận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kênh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sẵn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ủng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hộ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tục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Giúp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quyết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lo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lắng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thúc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đẩy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dài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hạn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bền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vững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hồi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vốn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(ROI).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ngành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nền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tảng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kênh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4067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D8CCF67-88F4-4AFC-8642-D0B54CD39B23}"/>
              </a:ext>
            </a:extLst>
          </p:cNvPr>
          <p:cNvSpPr txBox="1"/>
          <p:nvPr/>
        </p:nvSpPr>
        <p:spPr>
          <a:xfrm>
            <a:off x="762000" y="1150961"/>
            <a:ext cx="1036320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quyết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cân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nhắc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Mở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rộng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nhằm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phục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bổ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sung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chăm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sóc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da 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bảng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Kéo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dài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mẫu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 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giúp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hoàn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sâu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mẫu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3800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3E84B52-F2BC-42A2-B580-A4B267646564}"/>
              </a:ext>
            </a:extLst>
          </p:cNvPr>
          <p:cNvSpPr txBox="1"/>
          <p:nvPr/>
        </p:nvSpPr>
        <p:spPr>
          <a:xfrm>
            <a:off x="533400" y="1193558"/>
            <a:ext cx="10820400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i="1" u="sng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3200" i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3200" i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bổ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sung 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súc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miệng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P/S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tùy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mức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uy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lấn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 sang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lĩnh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vực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hoàn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toàn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0858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5D0BB8C-8B11-4283-8AD4-04C0D922F7F3}"/>
              </a:ext>
            </a:extLst>
          </p:cNvPr>
          <p:cNvSpPr txBox="1"/>
          <p:nvPr/>
        </p:nvSpPr>
        <p:spPr>
          <a:xfrm>
            <a:off x="685800" y="1524001"/>
            <a:ext cx="10744200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(Product Line)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1/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Kéo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dãn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Dãn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xuống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</a:p>
          <a:p>
            <a:pPr marL="34290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Dãn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34290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Dãn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phía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SzPts val="1000"/>
              <a:tabLst>
                <a:tab pos="457200" algn="l"/>
              </a:tabLst>
            </a:pP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2397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2E59301-5D5D-471D-8227-7A1F34727ECA}"/>
              </a:ext>
            </a:extLst>
          </p:cNvPr>
          <p:cNvSpPr txBox="1"/>
          <p:nvPr/>
        </p:nvSpPr>
        <p:spPr>
          <a:xfrm>
            <a:off x="609600" y="1371600"/>
            <a:ext cx="105156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Bổ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sung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5C1F396-13C0-4E59-9E90-9A9E854F8F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3437" y="2431472"/>
            <a:ext cx="6867141" cy="3955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149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6B3E4A4-45A4-457C-8357-E585193591DD}"/>
              </a:ext>
            </a:extLst>
          </p:cNvPr>
          <p:cNvSpPr txBox="1"/>
          <p:nvPr/>
        </p:nvSpPr>
        <p:spPr>
          <a:xfrm>
            <a:off x="609600" y="1447801"/>
            <a:ext cx="1074420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2/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bỏ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hạn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chế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2D384B-1A60-4A2D-91B6-FAE5805C64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5393" y="2721384"/>
            <a:ext cx="4861214" cy="3223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17965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76CBE10-CD78-474B-B085-610F3A5B7A88}"/>
              </a:ext>
            </a:extLst>
          </p:cNvPr>
          <p:cNvSpPr txBox="1"/>
          <p:nvPr/>
        </p:nvSpPr>
        <p:spPr>
          <a:xfrm>
            <a:off x="685800" y="1316947"/>
            <a:ext cx="60960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3/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dựa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đang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4-chien-luoc-hieu-qua-cho-san-pham-cua-doanh-nghiep3">
            <a:extLst>
              <a:ext uri="{FF2B5EF4-FFF2-40B4-BE49-F238E27FC236}">
                <a16:creationId xmlns:a16="http://schemas.microsoft.com/office/drawing/2014/main" id="{EBF0A8D6-2D7E-4BE5-AE4C-B56CA4A29E96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6218" y="2437040"/>
            <a:ext cx="6594879" cy="333978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87015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DE7FDFF-2BAE-45DD-BF49-C1848F963809}"/>
              </a:ext>
            </a:extLst>
          </p:cNvPr>
          <p:cNvSpPr txBox="1"/>
          <p:nvPr/>
        </p:nvSpPr>
        <p:spPr>
          <a:xfrm>
            <a:off x="609600" y="1295400"/>
            <a:ext cx="10668000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nghệ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đáp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biệt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cuộc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con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ngày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nâng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nhờ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hỗ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trợ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nghệ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4.0. 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8362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F5DD4B5-2D57-4FB8-9055-CF6309EF464B}"/>
              </a:ext>
            </a:extLst>
          </p:cNvPr>
          <p:cNvSpPr txBox="1"/>
          <p:nvPr/>
        </p:nvSpPr>
        <p:spPr>
          <a:xfrm>
            <a:off x="533400" y="1213478"/>
            <a:ext cx="10972800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(Product Item)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khai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suy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nghĩ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ít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3 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4-chien-luoc-hieu-qua-cho-san-pham-cua-doanh-nghiep4">
            <a:extLst>
              <a:ext uri="{FF2B5EF4-FFF2-40B4-BE49-F238E27FC236}">
                <a16:creationId xmlns:a16="http://schemas.microsoft.com/office/drawing/2014/main" id="{19FCC883-4CFE-4341-B006-006EFADBC73D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655" y="2598473"/>
            <a:ext cx="4309745" cy="3032913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17C64C3-5F01-4CAB-B6F0-4268178D2F7E}"/>
              </a:ext>
            </a:extLst>
          </p:cNvPr>
          <p:cNvSpPr txBox="1"/>
          <p:nvPr/>
        </p:nvSpPr>
        <p:spPr>
          <a:xfrm>
            <a:off x="1981200" y="5943600"/>
            <a:ext cx="6096000" cy="3483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1650"/>
              </a:lnSpc>
              <a:spcAft>
                <a:spcPts val="375"/>
              </a:spcAft>
            </a:pP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028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BDA716E-7D2C-42E7-8275-94A1A470CE6B}"/>
              </a:ext>
            </a:extLst>
          </p:cNvPr>
          <p:cNvSpPr txBox="1"/>
          <p:nvPr/>
        </p:nvSpPr>
        <p:spPr>
          <a:xfrm>
            <a:off x="609600" y="1447800"/>
            <a:ext cx="1112520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cốt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lõi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bao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gồm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lợi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ích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cốt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lõi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thỏa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biệt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Vì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nghiên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cứu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tiềm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ẩn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(insight)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rất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răng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ta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răng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miệng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còn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muốn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thở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thơm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mát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tin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gần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Closup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lấy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thơm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mát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trắng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sáng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giúp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tin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gần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sát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 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lợi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ích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cốt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lõi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răng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mình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8651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6E696E5-7052-4645-9777-581D3A46F742}"/>
              </a:ext>
            </a:extLst>
          </p:cNvPr>
          <p:cNvSpPr txBox="1"/>
          <p:nvPr/>
        </p:nvSpPr>
        <p:spPr>
          <a:xfrm>
            <a:off x="609600" y="1295401"/>
            <a:ext cx="108204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8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6C569B3-2F37-4E49-B489-90B2C9A504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2857" y="2393948"/>
            <a:ext cx="5504852" cy="3663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662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335E3EF-F27B-467A-B0DE-135A9F69600F}"/>
              </a:ext>
            </a:extLst>
          </p:cNvPr>
          <p:cNvSpPr txBox="1"/>
          <p:nvPr/>
        </p:nvSpPr>
        <p:spPr>
          <a:xfrm>
            <a:off x="457200" y="1371600"/>
            <a:ext cx="11049000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Dựa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xây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dựng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hướng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34290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chước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</a:p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</a:p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Tái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endParaRPr lang="en-US" sz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endParaRPr lang="en-US" sz="32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endParaRPr lang="en-US" sz="32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5503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417904B-BA9B-48CB-8ADD-79D4540913AE}"/>
              </a:ext>
            </a:extLst>
          </p:cNvPr>
          <p:cNvSpPr txBox="1"/>
          <p:nvPr/>
        </p:nvSpPr>
        <p:spPr>
          <a:xfrm>
            <a:off x="457200" y="1130179"/>
            <a:ext cx="11125200" cy="95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  <a:tabLst>
                <a:tab pos="4352925" algn="l"/>
              </a:tabLst>
            </a:pP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1: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spcAft>
                <a:spcPts val="1980"/>
              </a:spcAft>
            </a:pP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  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Vinatex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đang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thực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hiện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công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tác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định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vị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C144948-FAB3-428C-A2FE-CC9C622046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420" y="2281139"/>
            <a:ext cx="4702523" cy="352235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9DF62C6-1FB3-4061-9D54-259BF0C170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1368" y="2281140"/>
            <a:ext cx="5397212" cy="3522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572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667F2F6-AFE3-407D-B2C7-808E5C49EB53}"/>
              </a:ext>
            </a:extLst>
          </p:cNvPr>
          <p:cNvSpPr txBox="1"/>
          <p:nvPr/>
        </p:nvSpPr>
        <p:spPr>
          <a:xfrm>
            <a:off x="533400" y="1150961"/>
            <a:ext cx="10896600" cy="22727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  <a:tabLst>
                <a:tab pos="4352925" algn="l"/>
              </a:tabLst>
            </a:pP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 du 2: 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  <a:tabLst>
                <a:tab pos="4352925" algn="l"/>
              </a:tabLst>
            </a:pP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dệt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may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  <a:tabLst>
                <a:tab pos="4352925" algn="l"/>
              </a:tabLst>
            </a:pP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Vinatex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phù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3214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A4A0C5D-2E84-484A-AF15-AC05CB7B5C74}"/>
              </a:ext>
            </a:extLst>
          </p:cNvPr>
          <p:cNvSpPr txBox="1"/>
          <p:nvPr/>
        </p:nvSpPr>
        <p:spPr>
          <a:xfrm>
            <a:off x="533400" y="1295400"/>
            <a:ext cx="10744200" cy="5933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  <a:tabLst>
                <a:tab pos="4352925" algn="l"/>
              </a:tabLst>
            </a:pP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thúc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đẩy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F87084D-D97E-4446-82F8-57F8985EB2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5041" y="2195944"/>
            <a:ext cx="7227936" cy="4163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029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7EA794E-279A-4B8F-B536-C52A3D68C83E}"/>
              </a:ext>
            </a:extLst>
          </p:cNvPr>
          <p:cNvSpPr txBox="1"/>
          <p:nvPr/>
        </p:nvSpPr>
        <p:spPr>
          <a:xfrm>
            <a:off x="609600" y="1295400"/>
            <a:ext cx="10896600" cy="37152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  <a:tabLst>
                <a:tab pos="4352925" algn="l"/>
              </a:tabLst>
            </a:pP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xây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dựng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Vinatex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buổi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diễn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ngày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càng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Vinatex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nói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ngày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Nổi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bậc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ty May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ty may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Bè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ty May 10.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  <a:tabLst>
                <a:tab pos="4352925" algn="l"/>
              </a:tabLst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7328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E6AA46F-A35F-40A7-8DFF-D1ADEC5925DD}"/>
              </a:ext>
            </a:extLst>
          </p:cNvPr>
          <p:cNvSpPr txBox="1"/>
          <p:nvPr/>
        </p:nvSpPr>
        <p:spPr>
          <a:xfrm>
            <a:off x="914400" y="1371600"/>
            <a:ext cx="10210800" cy="191328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en-US" sz="5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CÔNG THỨC 5W1H</a:t>
            </a:r>
          </a:p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en-US" sz="5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THẤU HIỂU ĐỐI TƯỢNG</a:t>
            </a:r>
            <a:endParaRPr lang="en-US" sz="28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8159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E6AA46F-A35F-40A7-8DFF-D1ADEC5925DD}"/>
              </a:ext>
            </a:extLst>
          </p:cNvPr>
          <p:cNvSpPr txBox="1"/>
          <p:nvPr/>
        </p:nvSpPr>
        <p:spPr>
          <a:xfrm>
            <a:off x="609600" y="1134396"/>
            <a:ext cx="10363200" cy="92153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en-US" sz="54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WHO? HỌ LÀ AI?</a:t>
            </a:r>
            <a:endParaRPr lang="en-US" sz="2800" dirty="0">
              <a:solidFill>
                <a:srgbClr val="FFFF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3F30214-A58E-4026-B90D-DD6373284B8B}"/>
              </a:ext>
            </a:extLst>
          </p:cNvPr>
          <p:cNvSpPr txBox="1"/>
          <p:nvPr/>
        </p:nvSpPr>
        <p:spPr>
          <a:xfrm>
            <a:off x="685800" y="2141561"/>
            <a:ext cx="5029200" cy="4062651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tuổi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Nghề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ai?</a:t>
            </a:r>
          </a:p>
          <a:p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Nơi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Tình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trạng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hôn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đình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giới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chia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âm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nhạc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ai?</a:t>
            </a:r>
          </a:p>
          <a:p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hưởng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, chi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bởi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ai?</a:t>
            </a:r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1905FA6-2D57-4AEC-AA02-0D90247E0C36}"/>
              </a:ext>
            </a:extLst>
          </p:cNvPr>
          <p:cNvSpPr txBox="1"/>
          <p:nvPr/>
        </p:nvSpPr>
        <p:spPr>
          <a:xfrm>
            <a:off x="5791200" y="2055930"/>
            <a:ext cx="5181600" cy="480131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trẻ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rock</a:t>
            </a:r>
          </a:p>
          <a:p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-2-4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triệu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/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tháng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Độc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thân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đình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Giới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tính:70% Nam, 30%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Nữ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Tuổi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18-26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tuổi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bè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hưởng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bởi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bè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nổi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diễn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ca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sĩ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1400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E6AA46F-A35F-40A7-8DFF-D1ADEC5925DD}"/>
              </a:ext>
            </a:extLst>
          </p:cNvPr>
          <p:cNvSpPr txBox="1"/>
          <p:nvPr/>
        </p:nvSpPr>
        <p:spPr>
          <a:xfrm>
            <a:off x="1295400" y="1124457"/>
            <a:ext cx="10210800" cy="1913281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en-US" sz="54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WHAT? </a:t>
            </a:r>
          </a:p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endParaRPr lang="en-US" sz="5400" b="1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E93199-9F0E-43F7-8F38-CC7719DC5C11}"/>
              </a:ext>
            </a:extLst>
          </p:cNvPr>
          <p:cNvSpPr txBox="1"/>
          <p:nvPr/>
        </p:nvSpPr>
        <p:spPr>
          <a:xfrm>
            <a:off x="3200400" y="3429000"/>
            <a:ext cx="6096000" cy="1842812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THÓI QUEN</a:t>
            </a:r>
          </a:p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SỞ THÍCH</a:t>
            </a:r>
          </a:p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LỐI SỐNG</a:t>
            </a:r>
            <a:endParaRPr lang="en-US" sz="32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4786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E6AA46F-A35F-40A7-8DFF-D1ADEC5925DD}"/>
              </a:ext>
            </a:extLst>
          </p:cNvPr>
          <p:cNvSpPr txBox="1"/>
          <p:nvPr/>
        </p:nvSpPr>
        <p:spPr>
          <a:xfrm>
            <a:off x="3200400" y="228600"/>
            <a:ext cx="3657600" cy="1263231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en-US" sz="20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WHAT? 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THÓI QUEN</a:t>
            </a:r>
          </a:p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SỞ THÍCH</a:t>
            </a:r>
          </a:p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LỐI SỐNG</a:t>
            </a:r>
            <a:endParaRPr lang="en-US" sz="20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36CE11B-9E1A-427D-956E-036DF23324A0}"/>
              </a:ext>
            </a:extLst>
          </p:cNvPr>
          <p:cNvSpPr txBox="1"/>
          <p:nvPr/>
        </p:nvSpPr>
        <p:spPr>
          <a:xfrm>
            <a:off x="574964" y="1928521"/>
            <a:ext cx="4800600" cy="440120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Giới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trẻ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điếu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gì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sở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gì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Giới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trẻ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dành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rảnh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gì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Giới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trẻ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lạc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tiện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gì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gì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phổ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giới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trẻ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-Sau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gì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F48D611-AB6B-4F6B-9FE6-46F175EE94B8}"/>
              </a:ext>
            </a:extLst>
          </p:cNvPr>
          <p:cNvSpPr txBox="1"/>
          <p:nvPr/>
        </p:nvSpPr>
        <p:spPr>
          <a:xfrm>
            <a:off x="5493327" y="1949303"/>
            <a:ext cx="6096000" cy="353943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285750" indent="-285750">
              <a:buFontTx/>
              <a:buChar char="-"/>
            </a:pP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rảnh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internet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trí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đọc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báo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nghe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nhạc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lướt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web,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facebook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285750" indent="-285750">
              <a:buFontTx/>
              <a:buChar char="-"/>
            </a:pP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Âm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nhạc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phổ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buFontTx/>
              <a:buChar char="-"/>
            </a:pP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tin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band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nhạc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ưa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ca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khúc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Chia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sẻ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tin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mình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14302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E6AA46F-A35F-40A7-8DFF-D1ADEC5925DD}"/>
              </a:ext>
            </a:extLst>
          </p:cNvPr>
          <p:cNvSpPr txBox="1"/>
          <p:nvPr/>
        </p:nvSpPr>
        <p:spPr>
          <a:xfrm>
            <a:off x="533400" y="1524000"/>
            <a:ext cx="4267200" cy="39940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en-US" sz="20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WHERE? </a:t>
            </a: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B16970F-60C0-459C-B3C8-183ACA3AB5F6}"/>
              </a:ext>
            </a:extLst>
          </p:cNvPr>
          <p:cNvSpPr txBox="1"/>
          <p:nvPr/>
        </p:nvSpPr>
        <p:spPr>
          <a:xfrm>
            <a:off x="1600200" y="2514600"/>
            <a:ext cx="8229600" cy="111068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HỌ TIẾP CẬN CÁC PHƯƠNG TIỆN TRUYỀN THÔNG Ở ĐÂU</a:t>
            </a:r>
          </a:p>
        </p:txBody>
      </p:sp>
    </p:spTree>
    <p:extLst>
      <p:ext uri="{BB962C8B-B14F-4D97-AF65-F5344CB8AC3E}">
        <p14:creationId xmlns:p14="http://schemas.microsoft.com/office/powerpoint/2010/main" val="331003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E6AA46F-A35F-40A7-8DFF-D1ADEC5925DD}"/>
              </a:ext>
            </a:extLst>
          </p:cNvPr>
          <p:cNvSpPr txBox="1"/>
          <p:nvPr/>
        </p:nvSpPr>
        <p:spPr>
          <a:xfrm>
            <a:off x="3581400" y="375777"/>
            <a:ext cx="4267200" cy="39940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en-US" sz="20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HOW? </a:t>
            </a: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B16970F-60C0-459C-B3C8-183ACA3AB5F6}"/>
              </a:ext>
            </a:extLst>
          </p:cNvPr>
          <p:cNvSpPr txBox="1"/>
          <p:nvPr/>
        </p:nvSpPr>
        <p:spPr>
          <a:xfrm>
            <a:off x="1465518" y="1292810"/>
            <a:ext cx="8229600" cy="111068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HỌ TIẾP CẬN PHƯƠNG TIỆN TRUYỀN THÔNG NHƯ THẾ NÀO?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C026AF-A0D0-4C25-BDD3-B0A26B11991C}"/>
              </a:ext>
            </a:extLst>
          </p:cNvPr>
          <p:cNvSpPr txBox="1"/>
          <p:nvPr/>
        </p:nvSpPr>
        <p:spPr>
          <a:xfrm>
            <a:off x="1752600" y="2921127"/>
            <a:ext cx="7924800" cy="2246769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- 60%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truy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cập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internet hang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ngày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- 59%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truy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cập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internet qua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PC/Laptop. 76%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truy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cập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internet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thoại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đích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truy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cập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Internet: Facebook,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kiếm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tin,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giao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bè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6499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6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E6AA46F-A35F-40A7-8DFF-D1ADEC5925DD}"/>
              </a:ext>
            </a:extLst>
          </p:cNvPr>
          <p:cNvSpPr txBox="1"/>
          <p:nvPr/>
        </p:nvSpPr>
        <p:spPr>
          <a:xfrm>
            <a:off x="588818" y="1134013"/>
            <a:ext cx="4267200" cy="921534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en-US" sz="54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WHEN </a:t>
            </a:r>
            <a:endParaRPr lang="en-US" sz="5400" b="1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B16970F-60C0-459C-B3C8-183ACA3AB5F6}"/>
              </a:ext>
            </a:extLst>
          </p:cNvPr>
          <p:cNvSpPr txBox="1"/>
          <p:nvPr/>
        </p:nvSpPr>
        <p:spPr>
          <a:xfrm>
            <a:off x="1600200" y="2514600"/>
            <a:ext cx="8229600" cy="111068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HỌ TIẾP CẬN CÁC PHƯƠNG TIỆN TRUYỀN THÔNG KHI NÀO?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2F81476-5A97-48AC-8259-6633CB5CE617}"/>
              </a:ext>
            </a:extLst>
          </p:cNvPr>
          <p:cNvSpPr txBox="1"/>
          <p:nvPr/>
        </p:nvSpPr>
        <p:spPr>
          <a:xfrm>
            <a:off x="1541717" y="3962400"/>
            <a:ext cx="8447409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online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mùa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hè</a:t>
            </a:r>
            <a:endParaRPr lang="en-US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5028EC7-FE2D-4E87-9EBB-3265E10EE341}"/>
              </a:ext>
            </a:extLst>
          </p:cNvPr>
          <p:cNvSpPr txBox="1"/>
          <p:nvPr/>
        </p:nvSpPr>
        <p:spPr>
          <a:xfrm>
            <a:off x="1534791" y="4964668"/>
            <a:ext cx="8454336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trời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mùa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hè</a:t>
            </a:r>
            <a:endParaRPr lang="en-US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8181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6" grpId="0" animBg="1"/>
      <p:bldP spid="8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E6AA46F-A35F-40A7-8DFF-D1ADEC5925DD}"/>
              </a:ext>
            </a:extLst>
          </p:cNvPr>
          <p:cNvSpPr txBox="1"/>
          <p:nvPr/>
        </p:nvSpPr>
        <p:spPr>
          <a:xfrm>
            <a:off x="3581400" y="375777"/>
            <a:ext cx="4267200" cy="39940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en-US" sz="20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WHY? </a:t>
            </a: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B16970F-60C0-459C-B3C8-183ACA3AB5F6}"/>
              </a:ext>
            </a:extLst>
          </p:cNvPr>
          <p:cNvSpPr txBox="1"/>
          <p:nvPr/>
        </p:nvSpPr>
        <p:spPr>
          <a:xfrm>
            <a:off x="1465518" y="1292810"/>
            <a:ext cx="8229600" cy="111068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TẠI SAO HỌ LẠI CHỌN/YÊU THÍCH DỊCH VỤ SẢN PHẨM</a:t>
            </a:r>
          </a:p>
        </p:txBody>
      </p:sp>
    </p:spTree>
    <p:extLst>
      <p:ext uri="{BB962C8B-B14F-4D97-AF65-F5344CB8AC3E}">
        <p14:creationId xmlns:p14="http://schemas.microsoft.com/office/powerpoint/2010/main" val="680884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E6AA46F-A35F-40A7-8DFF-D1ADEC5925DD}"/>
              </a:ext>
            </a:extLst>
          </p:cNvPr>
          <p:cNvSpPr txBox="1"/>
          <p:nvPr/>
        </p:nvSpPr>
        <p:spPr>
          <a:xfrm>
            <a:off x="914400" y="1371600"/>
            <a:ext cx="10210800" cy="41352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en-US" sz="5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 TẬP :</a:t>
            </a: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1: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Giả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sử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Việt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khánh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ty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bạn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mục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ty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đã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đặt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ra, “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Hãy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nhóm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mục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thiết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lập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mục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truyền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thông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Việt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Thảo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luận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nhóm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người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Thời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gian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: 15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út</a:t>
            </a:r>
            <a:endParaRPr lang="en-US" sz="28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ưu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ý :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mục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truyền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thông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như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đã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học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4980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2E9ECC8-F7F7-4E8B-8156-44B53550B8AE}"/>
              </a:ext>
            </a:extLst>
          </p:cNvPr>
          <p:cNvSpPr txBox="1"/>
          <p:nvPr/>
        </p:nvSpPr>
        <p:spPr>
          <a:xfrm>
            <a:off x="838200" y="1371600"/>
            <a:ext cx="9220200" cy="655885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171450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  <a:tabLst>
                <a:tab pos="4352925" algn="l"/>
              </a:tabLst>
            </a:pP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Câu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hỏi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củng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cố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endParaRPr lang="en-US" sz="36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4570E3-DF5D-4D7B-846B-BF6CADA35CD0}"/>
              </a:ext>
            </a:extLst>
          </p:cNvPr>
          <p:cNvSpPr txBox="1"/>
          <p:nvPr/>
        </p:nvSpPr>
        <p:spPr>
          <a:xfrm>
            <a:off x="838200" y="2482333"/>
            <a:ext cx="945572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1.Định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nghĩa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marketing?</a:t>
            </a:r>
            <a:endParaRPr lang="en-US" sz="32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12F4435-1F15-4632-A521-8467F235402A}"/>
              </a:ext>
            </a:extLst>
          </p:cNvPr>
          <p:cNvSpPr txBox="1"/>
          <p:nvPr/>
        </p:nvSpPr>
        <p:spPr>
          <a:xfrm>
            <a:off x="651164" y="3091105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>
              <a:spcBef>
                <a:spcPts val="600"/>
              </a:spcBef>
              <a:spcAft>
                <a:spcPts val="0"/>
              </a:spcAft>
              <a:tabLst>
                <a:tab pos="4352925" algn="l"/>
              </a:tabLst>
            </a:pP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52CD8AE-EBB9-4FAC-AA43-0053EF5E740A}"/>
              </a:ext>
            </a:extLst>
          </p:cNvPr>
          <p:cNvSpPr txBox="1"/>
          <p:nvPr/>
        </p:nvSpPr>
        <p:spPr>
          <a:xfrm>
            <a:off x="651164" y="3705106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>
              <a:spcBef>
                <a:spcPts val="600"/>
              </a:spcBef>
              <a:spcAft>
                <a:spcPts val="0"/>
              </a:spcAft>
              <a:tabLst>
                <a:tab pos="4352925" algn="l"/>
              </a:tabLst>
            </a:pP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Nêu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E9DC0A2-AE9B-462F-9CCF-B69D62E3A3BD}"/>
              </a:ext>
            </a:extLst>
          </p:cNvPr>
          <p:cNvSpPr txBox="1"/>
          <p:nvPr/>
        </p:nvSpPr>
        <p:spPr>
          <a:xfrm>
            <a:off x="838200" y="4389625"/>
            <a:ext cx="1014845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hiến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kinh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124162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85749"/>
            <a:ext cx="12192000" cy="657224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lang="en-US" dirty="0"/>
          </a:p>
        </p:txBody>
      </p:sp>
      <p:sp>
        <p:nvSpPr>
          <p:cNvPr id="3" name="object 3"/>
          <p:cNvSpPr txBox="1"/>
          <p:nvPr/>
        </p:nvSpPr>
        <p:spPr>
          <a:xfrm>
            <a:off x="1678304" y="332054"/>
            <a:ext cx="10057765" cy="88806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009139" marR="5080" indent="-1997075" algn="ctr">
              <a:lnSpc>
                <a:spcPct val="100000"/>
              </a:lnSpc>
              <a:spcBef>
                <a:spcPts val="105"/>
              </a:spcBef>
            </a:pPr>
            <a:r>
              <a:rPr sz="2800" spc="-20" dirty="0" err="1">
                <a:latin typeface="Times New Roman"/>
                <a:cs typeface="Times New Roman"/>
              </a:rPr>
              <a:t>Trường</a:t>
            </a:r>
            <a:r>
              <a:rPr sz="2800" spc="-20" dirty="0">
                <a:latin typeface="Times New Roman"/>
                <a:cs typeface="Times New Roman"/>
              </a:rPr>
              <a:t> </a:t>
            </a:r>
            <a:r>
              <a:rPr lang="en-US" sz="2800" spc="-20" dirty="0">
                <a:latin typeface="Times New Roman"/>
                <a:cs typeface="Times New Roman"/>
              </a:rPr>
              <a:t>Cao </a:t>
            </a:r>
            <a:r>
              <a:rPr lang="en-US" sz="2800" spc="-20" dirty="0" err="1">
                <a:latin typeface="Times New Roman"/>
                <a:cs typeface="Times New Roman"/>
              </a:rPr>
              <a:t>Đẳng</a:t>
            </a:r>
            <a:r>
              <a:rPr lang="en-US" sz="2800" spc="-20" dirty="0">
                <a:latin typeface="Times New Roman"/>
                <a:cs typeface="Times New Roman"/>
              </a:rPr>
              <a:t> </a:t>
            </a:r>
            <a:r>
              <a:rPr lang="en-US" sz="2800" spc="-20" dirty="0" err="1">
                <a:latin typeface="Times New Roman"/>
                <a:cs typeface="Times New Roman"/>
              </a:rPr>
              <a:t>Lý</a:t>
            </a:r>
            <a:r>
              <a:rPr lang="en-US" sz="2800" spc="-20" dirty="0">
                <a:latin typeface="Times New Roman"/>
                <a:cs typeface="Times New Roman"/>
              </a:rPr>
              <a:t> </a:t>
            </a:r>
            <a:r>
              <a:rPr lang="en-US" sz="2800" spc="-20" dirty="0" err="1">
                <a:latin typeface="Times New Roman"/>
                <a:cs typeface="Times New Roman"/>
              </a:rPr>
              <a:t>Tự</a:t>
            </a:r>
            <a:r>
              <a:rPr lang="en-US" sz="2800" spc="-20" dirty="0">
                <a:latin typeface="Times New Roman"/>
                <a:cs typeface="Times New Roman"/>
              </a:rPr>
              <a:t> </a:t>
            </a:r>
            <a:r>
              <a:rPr lang="en-US" sz="2800" spc="-20" dirty="0" err="1">
                <a:latin typeface="Times New Roman"/>
                <a:cs typeface="Times New Roman"/>
              </a:rPr>
              <a:t>Trọng</a:t>
            </a:r>
            <a:r>
              <a:rPr lang="en-US" sz="2800" spc="-20" dirty="0">
                <a:latin typeface="Times New Roman"/>
                <a:cs typeface="Times New Roman"/>
              </a:rPr>
              <a:t> </a:t>
            </a:r>
            <a:r>
              <a:rPr sz="2800" dirty="0" err="1">
                <a:latin typeface="Times New Roman"/>
                <a:cs typeface="Times New Roman"/>
              </a:rPr>
              <a:t>Thành</a:t>
            </a:r>
            <a:r>
              <a:rPr sz="2800" dirty="0">
                <a:latin typeface="Times New Roman"/>
                <a:cs typeface="Times New Roman"/>
              </a:rPr>
              <a:t> Phố Hồ Chí</a:t>
            </a:r>
            <a:r>
              <a:rPr sz="2800" spc="-23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Minh </a:t>
            </a:r>
            <a:endParaRPr lang="en-US" sz="2800" dirty="0">
              <a:latin typeface="Times New Roman"/>
              <a:cs typeface="Times New Roman"/>
            </a:endParaRPr>
          </a:p>
          <a:p>
            <a:pPr marL="2009139" marR="5080" indent="-1997075" algn="ctr">
              <a:lnSpc>
                <a:spcPct val="100000"/>
              </a:lnSpc>
              <a:spcBef>
                <a:spcPts val="105"/>
              </a:spcBef>
            </a:pPr>
            <a:r>
              <a:rPr sz="2800" dirty="0">
                <a:latin typeface="Times New Roman"/>
                <a:cs typeface="Times New Roman"/>
              </a:rPr>
              <a:t> Khoa May &amp; Thời</a:t>
            </a:r>
            <a:r>
              <a:rPr sz="2800" spc="-195" dirty="0">
                <a:latin typeface="Times New Roman"/>
                <a:cs typeface="Times New Roman"/>
              </a:rPr>
              <a:t> </a:t>
            </a:r>
            <a:r>
              <a:rPr sz="2800" spc="-20" dirty="0">
                <a:latin typeface="Times New Roman"/>
                <a:cs typeface="Times New Roman"/>
              </a:rPr>
              <a:t>Trang</a:t>
            </a:r>
            <a:endParaRPr sz="2800" dirty="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438401" y="2119237"/>
            <a:ext cx="7162799" cy="211801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3200" b="1" dirty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en-US" sz="32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ÔN HỌC: </a:t>
            </a:r>
            <a:br>
              <a:rPr lang="en-US" sz="32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MARKETTING HÀNG MAY MẶC</a:t>
            </a:r>
            <a:br>
              <a:rPr lang="en-US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uần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5 (27/9/2021 – 03/10/2021)</a:t>
            </a:r>
            <a:br>
              <a:rPr 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1800" b="1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BẬC ĐÀO TẠO: CAO ĐẲNG</a:t>
            </a:r>
            <a:b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2000" b="1" dirty="0" err="1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Giảng</a:t>
            </a:r>
            <a:r>
              <a:rPr lang="en-US" sz="20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viên</a:t>
            </a:r>
            <a:r>
              <a:rPr lang="en-US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0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Ths</a:t>
            </a:r>
            <a:r>
              <a:rPr lang="en-US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Nguyễn</a:t>
            </a:r>
            <a:r>
              <a:rPr lang="en-US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Bạch</a:t>
            </a:r>
            <a:r>
              <a:rPr lang="en-US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Cẩm</a:t>
            </a:r>
            <a:r>
              <a:rPr lang="en-US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Dung</a:t>
            </a:r>
            <a:endParaRPr lang="en-US" sz="20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827382" y="6558303"/>
            <a:ext cx="182245" cy="2501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7625">
              <a:lnSpc>
                <a:spcPts val="1839"/>
              </a:lnSpc>
            </a:pPr>
            <a:fld id="{81D60167-4931-47E6-BA6A-407CBD079E47}" type="slidenum">
              <a:rPr sz="1600" spc="-5" dirty="0">
                <a:latin typeface="Times New Roman"/>
                <a:cs typeface="Times New Roman"/>
              </a:rPr>
              <a:t>75</a:t>
            </a:fld>
            <a:endParaRPr sz="1600">
              <a:latin typeface="Times New Roman"/>
              <a:cs typeface="Times New Roman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8CBCF6A-98D5-4F6D-87FA-0871D06F1D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71" y="5822"/>
            <a:ext cx="2645241" cy="98477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8D327D0-B60F-46B0-B75F-D65486982E53}"/>
              </a:ext>
            </a:extLst>
          </p:cNvPr>
          <p:cNvSpPr txBox="1"/>
          <p:nvPr/>
        </p:nvSpPr>
        <p:spPr>
          <a:xfrm>
            <a:off x="609600" y="1295400"/>
            <a:ext cx="10439400" cy="52775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6: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trang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</a:p>
          <a:p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kiến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kiến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kênh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phổ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thái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tầm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marketing </a:t>
            </a:r>
            <a:r>
              <a:rPr lang="en-A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A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may </a:t>
            </a:r>
            <a:r>
              <a:rPr lang="en-A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mặc</a:t>
            </a:r>
            <a:r>
              <a:rPr lang="en-A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A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A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A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A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A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tiễn</a:t>
            </a:r>
            <a:r>
              <a:rPr lang="en-A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ngành</a:t>
            </a:r>
            <a:r>
              <a:rPr lang="en-A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nghề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2.1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niệm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2.2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trúc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kênh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3990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</a:pP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AD18EEB-1F14-4656-89AE-8680930B19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996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5DD43FA-1380-4B73-80D3-A42643472845}"/>
              </a:ext>
            </a:extLst>
          </p:cNvPr>
          <p:cNvSpPr txBox="1"/>
          <p:nvPr/>
        </p:nvSpPr>
        <p:spPr>
          <a:xfrm>
            <a:off x="3083436" y="381000"/>
            <a:ext cx="8575163" cy="5370701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1800" dirty="0">
              <a:effectLst/>
              <a:latin typeface=".VnTime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8890" algn="just">
              <a:spcBef>
                <a:spcPts val="600"/>
              </a:spcBef>
              <a:spcAft>
                <a:spcPts val="0"/>
              </a:spcAft>
            </a:pPr>
            <a:r>
              <a:rPr lang="en-US" sz="32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32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32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32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200" dirty="0">
              <a:solidFill>
                <a:srgbClr val="FF0000"/>
              </a:solidFill>
              <a:effectLst/>
              <a:latin typeface=".VnTime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kiến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Trang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kiến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kênh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phổ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thái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tầm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marketing </a:t>
            </a:r>
            <a:r>
              <a:rPr lang="en-A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A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may </a:t>
            </a:r>
            <a:r>
              <a:rPr lang="en-A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mặc</a:t>
            </a:r>
            <a:r>
              <a:rPr lang="en-A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A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A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A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A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A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tiễn</a:t>
            </a:r>
            <a:r>
              <a:rPr lang="en-A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ngành</a:t>
            </a:r>
            <a:r>
              <a:rPr lang="en-A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nghề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FACD5CD-5162-4EF0-8A7C-43259AD1F0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C9655D0-EB81-46C7-BE17-E1093257F3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150961"/>
            <a:ext cx="3083437" cy="3276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7577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2E9ECC8-F7F7-4E8B-8156-44B53550B8AE}"/>
              </a:ext>
            </a:extLst>
          </p:cNvPr>
          <p:cNvSpPr txBox="1"/>
          <p:nvPr/>
        </p:nvSpPr>
        <p:spPr>
          <a:xfrm>
            <a:off x="838200" y="1371600"/>
            <a:ext cx="9220200" cy="655885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171450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  <a:tabLst>
                <a:tab pos="4352925" algn="l"/>
              </a:tabLst>
            </a:pP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Câu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hỏi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kiểm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cũ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endParaRPr lang="en-US" sz="36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4570E3-DF5D-4D7B-846B-BF6CADA35CD0}"/>
              </a:ext>
            </a:extLst>
          </p:cNvPr>
          <p:cNvSpPr txBox="1"/>
          <p:nvPr/>
        </p:nvSpPr>
        <p:spPr>
          <a:xfrm>
            <a:off x="838199" y="2482333"/>
            <a:ext cx="9455727" cy="27853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>
              <a:spcBef>
                <a:spcPts val="600"/>
              </a:spcBef>
              <a:spcAft>
                <a:spcPts val="0"/>
              </a:spcAft>
              <a:tabLst>
                <a:tab pos="4352925" algn="l"/>
              </a:tabLst>
            </a:pP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1.Định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nghĩa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171450">
              <a:spcBef>
                <a:spcPts val="600"/>
              </a:spcBef>
              <a:spcAft>
                <a:spcPts val="0"/>
              </a:spcAft>
              <a:tabLst>
                <a:tab pos="4352925" algn="l"/>
              </a:tabLst>
            </a:pP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171450">
              <a:spcBef>
                <a:spcPts val="600"/>
              </a:spcBef>
              <a:spcAft>
                <a:spcPts val="0"/>
              </a:spcAft>
              <a:tabLst>
                <a:tab pos="4352925" algn="l"/>
              </a:tabLst>
            </a:pP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171450">
              <a:spcBef>
                <a:spcPts val="600"/>
              </a:spcBef>
              <a:spcAft>
                <a:spcPts val="0"/>
              </a:spcAft>
              <a:tabLst>
                <a:tab pos="4352925" algn="l"/>
              </a:tabLst>
            </a:pP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hiến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673854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9DE6FA3-AA03-4DB1-9846-32C80760DF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077703D-EA96-4931-B3E3-184760EDA8BC}"/>
              </a:ext>
            </a:extLst>
          </p:cNvPr>
          <p:cNvSpPr txBox="1"/>
          <p:nvPr/>
        </p:nvSpPr>
        <p:spPr>
          <a:xfrm>
            <a:off x="3232774" y="388441"/>
            <a:ext cx="6670163" cy="5933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171450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</a:pPr>
            <a:r>
              <a:rPr lang="en-US" sz="3200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2.1 </a:t>
            </a:r>
            <a:r>
              <a:rPr lang="en-US" sz="3200" dirty="0" err="1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Khái</a:t>
            </a:r>
            <a:r>
              <a:rPr lang="en-US" sz="3200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niệm</a:t>
            </a:r>
            <a:endParaRPr lang="en-US" sz="3200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OTg5NDozNw==-1">
            <a:hlinkClick r:id="rId3"/>
            <a:extLst>
              <a:ext uri="{FF2B5EF4-FFF2-40B4-BE49-F238E27FC236}">
                <a16:creationId xmlns:a16="http://schemas.microsoft.com/office/drawing/2014/main" id="{F0090C68-0BC4-4506-89A4-8F2B989D8253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0174" y="1671689"/>
            <a:ext cx="3505200" cy="23368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138750D-1BA6-45AA-924F-170C5E71D715}"/>
              </a:ext>
            </a:extLst>
          </p:cNvPr>
          <p:cNvSpPr txBox="1"/>
          <p:nvPr/>
        </p:nvSpPr>
        <p:spPr>
          <a:xfrm>
            <a:off x="381000" y="4702417"/>
            <a:ext cx="10972800" cy="191366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950"/>
              </a:spcAft>
            </a:pPr>
            <a:r>
              <a:rPr lang="en-US" sz="2800" b="1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b="1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800" b="1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b="1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giản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nhằm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qua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nơi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lợi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đưa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MTAwNTA6NTM3-1" descr="chiến lược phân phối">
            <a:extLst>
              <a:ext uri="{FF2B5EF4-FFF2-40B4-BE49-F238E27FC236}">
                <a16:creationId xmlns:a16="http://schemas.microsoft.com/office/drawing/2014/main" id="{02AD3515-23A3-4353-A726-21DE05B880CC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9855" y="1671689"/>
            <a:ext cx="3657600" cy="2336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80851603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F2E8D8F-B306-41FD-B1D4-AF67956F53C5}"/>
              </a:ext>
            </a:extLst>
          </p:cNvPr>
          <p:cNvSpPr txBox="1"/>
          <p:nvPr/>
        </p:nvSpPr>
        <p:spPr>
          <a:xfrm>
            <a:off x="3394363" y="575480"/>
            <a:ext cx="7543800" cy="76944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2.2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trúc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kênh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2144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EC0A7D2-656C-4120-8F4D-97D84C0557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3855" y="0"/>
            <a:ext cx="3083437" cy="121653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82FC133-41FB-4DD2-888A-E2E215B265FD}"/>
              </a:ext>
            </a:extLst>
          </p:cNvPr>
          <p:cNvSpPr txBox="1"/>
          <p:nvPr/>
        </p:nvSpPr>
        <p:spPr>
          <a:xfrm>
            <a:off x="3083437" y="16209"/>
            <a:ext cx="8803763" cy="1200329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sz="36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6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6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6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6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36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phổ</a:t>
            </a:r>
            <a:r>
              <a:rPr lang="en-US" sz="36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36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6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nay</a:t>
            </a:r>
            <a:endParaRPr lang="en-US" sz="3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36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6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36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36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trà</a:t>
            </a:r>
            <a:endParaRPr lang="en-US" sz="3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MTAwNTQ6NTcz-1" descr="chiến lược phân phối đại trà">
            <a:extLst>
              <a:ext uri="{FF2B5EF4-FFF2-40B4-BE49-F238E27FC236}">
                <a16:creationId xmlns:a16="http://schemas.microsoft.com/office/drawing/2014/main" id="{4507024F-A2D7-4D36-B870-3B26C824E54F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0" y="2453852"/>
            <a:ext cx="3248025" cy="216535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85FB79B-45E1-4ED3-9610-1DE7AC912EDA}"/>
              </a:ext>
            </a:extLst>
          </p:cNvPr>
          <p:cNvSpPr txBox="1"/>
          <p:nvPr/>
        </p:nvSpPr>
        <p:spPr>
          <a:xfrm>
            <a:off x="304800" y="1612990"/>
            <a:ext cx="7620000" cy="5051126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950"/>
              </a:spcAft>
            </a:pP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cung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càng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càng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tốt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950"/>
              </a:spcAft>
            </a:pPr>
            <a:r>
              <a:rPr lang="en-US" sz="3600" b="1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600" b="1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600" b="1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600" b="1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hầu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hết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sống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rau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xanh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khát</a:t>
            </a:r>
            <a:r>
              <a:rPr lang="en-US" sz="1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6494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4B137C8-EA5D-4DEC-8ADD-2C55C76E28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4110B3F-CBB9-4677-9916-C5E735BF822F}"/>
              </a:ext>
            </a:extLst>
          </p:cNvPr>
          <p:cNvSpPr txBox="1"/>
          <p:nvPr/>
        </p:nvSpPr>
        <p:spPr>
          <a:xfrm>
            <a:off x="3352800" y="228600"/>
            <a:ext cx="6324600" cy="392864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lnSpc>
                <a:spcPts val="2250"/>
              </a:lnSpc>
              <a:spcBef>
                <a:spcPts val="2025"/>
              </a:spcBef>
              <a:spcAft>
                <a:spcPts val="1275"/>
              </a:spcAft>
            </a:pPr>
            <a:r>
              <a:rPr lang="en-US" sz="24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4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4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độc</a:t>
            </a:r>
            <a:r>
              <a:rPr lang="en-US" sz="24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MTAwNTg6NTg0-1" descr="chiến lược phân phối độc quyền">
            <a:extLst>
              <a:ext uri="{FF2B5EF4-FFF2-40B4-BE49-F238E27FC236}">
                <a16:creationId xmlns:a16="http://schemas.microsoft.com/office/drawing/2014/main" id="{6547D515-D831-45E4-A7CF-50B4DC094316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945" y="3092005"/>
            <a:ext cx="3429000" cy="30099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37A9838-34D8-41B8-8BCC-7EEB4916B736}"/>
              </a:ext>
            </a:extLst>
          </p:cNvPr>
          <p:cNvSpPr txBox="1"/>
          <p:nvPr/>
        </p:nvSpPr>
        <p:spPr>
          <a:xfrm>
            <a:off x="381000" y="1227524"/>
            <a:ext cx="6948055" cy="125842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950"/>
              </a:spcAft>
            </a:pPr>
            <a:r>
              <a:rPr lang="en-US" sz="2400" b="1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400" b="1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400" b="1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400" b="1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400" b="1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độc</a:t>
            </a:r>
            <a:r>
              <a:rPr lang="en-US" sz="2400" b="1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hạn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chế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nhằm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dễ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dàng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quản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vệ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tránh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mất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mác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tin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4193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AC89283-8CC4-4AAB-97F4-6643676EFA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pic>
        <p:nvPicPr>
          <p:cNvPr id="6" name="MTAwNjI6NTc4-1" descr="chiến lược phân phối chọn lọc">
            <a:extLst>
              <a:ext uri="{FF2B5EF4-FFF2-40B4-BE49-F238E27FC236}">
                <a16:creationId xmlns:a16="http://schemas.microsoft.com/office/drawing/2014/main" id="{4171E64F-73AE-4F6A-96AB-B5E73478E5A6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2992" y="1331071"/>
            <a:ext cx="4191000" cy="32004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9FAEB43-D874-4BBF-B834-4CCCCC38A23F}"/>
              </a:ext>
            </a:extLst>
          </p:cNvPr>
          <p:cNvSpPr txBox="1"/>
          <p:nvPr/>
        </p:nvSpPr>
        <p:spPr>
          <a:xfrm>
            <a:off x="3063559" y="352630"/>
            <a:ext cx="9058867" cy="432491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lnSpc>
                <a:spcPts val="2250"/>
              </a:lnSpc>
              <a:spcBef>
                <a:spcPts val="2025"/>
              </a:spcBef>
              <a:spcAft>
                <a:spcPts val="1275"/>
              </a:spcAft>
            </a:pPr>
            <a:r>
              <a:rPr lang="en-US" sz="36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6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36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36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lọc</a:t>
            </a:r>
            <a:endParaRPr lang="en-US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938118F-7F1F-4982-A2AF-33F5A338FB69}"/>
              </a:ext>
            </a:extLst>
          </p:cNvPr>
          <p:cNvSpPr txBox="1"/>
          <p:nvPr/>
        </p:nvSpPr>
        <p:spPr>
          <a:xfrm>
            <a:off x="609600" y="1331071"/>
            <a:ext cx="6289964" cy="336521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950"/>
              </a:spcAft>
            </a:pP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Đây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rộng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rãi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độc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tốn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phí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tán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mình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bao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quát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hết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toàn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địa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thụ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lựa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tiềm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cái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suy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nghĩ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cân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nhắc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14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27ADA89-F60F-44F8-9F8D-145D22C69D1F}"/>
              </a:ext>
            </a:extLst>
          </p:cNvPr>
          <p:cNvSpPr txBox="1"/>
          <p:nvPr/>
        </p:nvSpPr>
        <p:spPr>
          <a:xfrm>
            <a:off x="3083437" y="0"/>
            <a:ext cx="7508363" cy="1323439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sz="40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en-US" sz="40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40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40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lựa</a:t>
            </a:r>
            <a:r>
              <a:rPr lang="en-US" sz="40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40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40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40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phù</a:t>
            </a:r>
            <a:r>
              <a:rPr lang="en-US" sz="40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40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40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40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endParaRPr lang="en-US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MTAwNjY6NjAw-1" descr="3 phương thức lựa chọn chiến lược">
            <a:extLst>
              <a:ext uri="{FF2B5EF4-FFF2-40B4-BE49-F238E27FC236}">
                <a16:creationId xmlns:a16="http://schemas.microsoft.com/office/drawing/2014/main" id="{18F79E45-F394-4CF9-B4C7-3B14C13D4123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2047339"/>
            <a:ext cx="5966143" cy="3733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03356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643EBDA-7270-4FB8-BE7E-71C5B97E0981}"/>
              </a:ext>
            </a:extLst>
          </p:cNvPr>
          <p:cNvSpPr txBox="1"/>
          <p:nvPr/>
        </p:nvSpPr>
        <p:spPr>
          <a:xfrm>
            <a:off x="571500" y="1150961"/>
            <a:ext cx="11049000" cy="272440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lnSpc>
                <a:spcPts val="2175"/>
              </a:lnSpc>
              <a:spcBef>
                <a:spcPts val="1800"/>
              </a:spcBef>
              <a:spcAft>
                <a:spcPts val="1050"/>
              </a:spcAft>
            </a:pPr>
            <a:endParaRPr lang="en-US" sz="3200" b="1" dirty="0">
              <a:solidFill>
                <a:srgbClr val="11111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2175"/>
              </a:lnSpc>
              <a:spcBef>
                <a:spcPts val="1800"/>
              </a:spcBef>
              <a:spcAft>
                <a:spcPts val="1050"/>
              </a:spcAft>
            </a:pPr>
            <a:r>
              <a:rPr lang="en-US" sz="32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32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32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2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đúng</a:t>
            </a:r>
            <a:r>
              <a:rPr lang="en-US" sz="32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2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2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950"/>
              </a:spcAft>
            </a:pP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b="1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200" b="1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200" b="1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b="1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mạnh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mẽ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tiên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nghiên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cứu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tốt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4412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38CD42E-9D9B-4567-8FF6-6293E2203855}"/>
              </a:ext>
            </a:extLst>
          </p:cNvPr>
          <p:cNvSpPr txBox="1"/>
          <p:nvPr/>
        </p:nvSpPr>
        <p:spPr>
          <a:xfrm>
            <a:off x="228600" y="1447800"/>
            <a:ext cx="11811000" cy="272440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lnSpc>
                <a:spcPts val="2175"/>
              </a:lnSpc>
              <a:spcBef>
                <a:spcPts val="1800"/>
              </a:spcBef>
              <a:spcAft>
                <a:spcPts val="1050"/>
              </a:spcAft>
            </a:pPr>
            <a:endParaRPr lang="en-US" sz="3200" b="1" dirty="0">
              <a:solidFill>
                <a:srgbClr val="11111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175"/>
              </a:lnSpc>
              <a:spcBef>
                <a:spcPts val="1800"/>
              </a:spcBef>
              <a:spcAft>
                <a:spcPts val="1050"/>
              </a:spcAft>
            </a:pPr>
            <a:r>
              <a:rPr lang="en-US" sz="32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32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32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32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32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32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nhắm</a:t>
            </a:r>
            <a:r>
              <a:rPr lang="en-US" sz="32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950"/>
              </a:spcAft>
            </a:pP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b="1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200" b="1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200" b="1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b="1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phù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xem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xét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mình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gì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truy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cập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9749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6E83697-3685-4FFA-AB36-71A20804C51F}"/>
              </a:ext>
            </a:extLst>
          </p:cNvPr>
          <p:cNvSpPr txBox="1"/>
          <p:nvPr/>
        </p:nvSpPr>
        <p:spPr>
          <a:xfrm>
            <a:off x="304800" y="1275441"/>
            <a:ext cx="11506200" cy="278954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lnSpc>
                <a:spcPts val="2175"/>
              </a:lnSpc>
              <a:spcBef>
                <a:spcPts val="1800"/>
              </a:spcBef>
              <a:spcAft>
                <a:spcPts val="1050"/>
              </a:spcAft>
            </a:pP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endParaRPr lang="en-US" sz="28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950"/>
              </a:spcAft>
            </a:pP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suất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từng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rất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cải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thiện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hoạch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lợi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nhuận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kiểm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suất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suất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hậu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xem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xét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7347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3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</TotalTime>
  <Words>4224</Words>
  <Application>Microsoft Office PowerPoint</Application>
  <PresentationFormat>Widescreen</PresentationFormat>
  <Paragraphs>263</Paragraphs>
  <Slides>87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87</vt:i4>
      </vt:variant>
    </vt:vector>
  </HeadingPairs>
  <TitlesOfParts>
    <vt:vector size="100" baseType="lpstr">
      <vt:lpstr>.VnTime</vt:lpstr>
      <vt:lpstr>Arial</vt:lpstr>
      <vt:lpstr>Calibri</vt:lpstr>
      <vt:lpstr>Calibri Light</vt:lpstr>
      <vt:lpstr>Century Gothic</vt:lpstr>
      <vt:lpstr>Courier New</vt:lpstr>
      <vt:lpstr>Garamond</vt:lpstr>
      <vt:lpstr>Symbol</vt:lpstr>
      <vt:lpstr>Times New Roman</vt:lpstr>
      <vt:lpstr>Wingdings 3</vt:lpstr>
      <vt:lpstr>Office Theme</vt:lpstr>
      <vt:lpstr>Organic</vt:lpstr>
      <vt:lpstr>Wisp</vt:lpstr>
      <vt:lpstr>MÔN HỌC:  MARKETTING HÀNG MAY MẶC TUẦN 5 (26/9/2021 -03/10/2021) BẬC ĐÀO TẠO: CAO ĐẲNG  Giảng viên: Ths Nguyễn Bạch Cẩm Dung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MÔN HỌC:  MARKETTING HÀNG MAY MẶC Tuần 5 (27/9/2021 – 03/10/2021) BẬC ĐÀO TẠO: CAO ĐẲNG  Giảng viên: Ths Nguyễn Bạch Cẩm Dung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set nguyenvan</dc:creator>
  <cp:lastModifiedBy>set nguyenvan</cp:lastModifiedBy>
  <cp:revision>151</cp:revision>
  <dcterms:created xsi:type="dcterms:W3CDTF">2021-09-11T12:01:06Z</dcterms:created>
  <dcterms:modified xsi:type="dcterms:W3CDTF">2021-09-27T09:43:13Z</dcterms:modified>
</cp:coreProperties>
</file>