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5" r:id="rId10"/>
  </p:sldIdLst>
  <p:sldSz cx="12192000" cy="6858000"/>
  <p:notesSz cx="6858000" cy="9144000"/>
  <p:embeddedFontLst>
    <p:embeddedFont>
      <p:font typeface="Tahoma" panose="020B0604030504040204" pitchFamily="34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00DC"/>
    <a:srgbClr val="0100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15578-682B-4A01-9638-014C16DE11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AAC1EE-97A3-4603-AA67-B9B86F55FF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0C8B9-3AC5-46CF-A12A-6DF4288A1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9/19/2021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CA0AF-530D-4EBD-B965-8B94F5F1B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359C82-3A0F-48FF-926E-5D04481A0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874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41855-5658-46FC-B1E4-D8A33D040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E48DD4-982E-4DF5-83BC-71D4D6BCEB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C6D471-1D4A-4A93-8DC4-6EC44FFF7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9/19/2021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F56D3-DE4D-452A-8EDB-00A20AD17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3EE1EB-0B3D-4FD7-B6AB-2BD17542B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291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AF01F-173B-42F4-B79E-090D56ACB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F68C77-CBFA-461F-A51E-325EB9550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1E92DB-083F-452B-B9A8-07F35FD15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9/19/2021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284B60-C1EA-4B69-AA90-8F1E5FB94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62BA63-766D-48C7-962C-260FED02A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8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F6C79-9DB9-41C2-AB7F-EE2DBD4CB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B300A1-412B-4D8E-A682-9491921A93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449AE0-B2AB-4AC5-AD17-D5485CF0B2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4E3E69-8221-46DF-8417-9117474D9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9/19/2021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0CA87B-A6B0-4084-8ABD-22FC70DE9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9FFCA0-2136-413A-9FC4-8666492A9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051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C1165-B1EA-4947-A1FB-D9CF6BE2F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949C6E-764C-4F36-94CB-FE2A2DF8C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9B79E8-DF7C-4EBB-9F3B-6BE1496FD9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2F9A33-7E46-4A42-A0A4-E18DB17B89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8AAA32-05F2-47FB-B9B2-30397B27C7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0AE778-A2FD-4AD5-B23E-61A0D2506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9/19/2021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F383F0-95C5-45CA-90E7-CB2237487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17D151-FD6A-419A-A7B0-CA8BE2A25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850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CD961-234E-4CF8-B0EF-237952B82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917F9D-08A6-466A-864D-D2F376CC9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9/19/2021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DF56FB-BF1A-451B-AFCC-8E5E82A91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5A4458-ED35-410C-9316-3AE12AF06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537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6121E3-1542-49D2-AFE7-215B078A3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9/19/2021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B79D1B-E5A5-4FF6-B1AF-3C1CE82BE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A32E8B-A5B1-45B5-9A9F-B5EF9E6E9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079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4EF36-1426-4285-828F-C8CFBFE98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2C0F19-B360-4B7D-8B84-54564343E2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1CC49-77D0-4E31-A9D2-D30F8EDAEA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AB92D8-AB77-44F5-B9DD-F7A3C2F63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9/19/2021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0A841E-88D4-4D0A-97C4-E4897B618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54F814-BBE2-4CE3-B3C8-C4A938E78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816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247E2-3FF2-44B7-B10F-3C06FDF7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C9E9FEF-3FB3-4E4C-A935-958BA93288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F12C7B-8B90-4958-A986-27D36990B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4EFE80-B253-4A84-BE72-FE1337473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9/19/2021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70AA07-12BD-4E8C-B324-9F0CBE23C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AF4ED2-925B-495F-9A04-20C40D1E4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191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5AAED-E4CB-438E-BAE6-D874C01F5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CA6078-7021-47C7-8ADD-30EB0D4D7E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7DC22C-267E-4ADC-AF05-BEB721900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9/19/2021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ACB2E6-036D-489B-AF95-7F191F409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6DBCEB-45FD-4CA2-89E1-0743C2C24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777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BF1447-7437-45B5-955F-F450CFC6FB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DF0BE9-59DA-4877-8D0D-735633F5CF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9A8181-2D82-4E5A-A55B-C3850F308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C012C-B1B7-47F6-B168-A941E97A73A9}" type="datetimeFigureOut">
              <a:rPr lang="en-US" smtClean="0"/>
              <a:t>9/19/2021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443D1-9D50-4347-8EF4-C71123BDF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7B7A19-FC92-4734-BBA7-FBC0512D2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913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07F965-6FBF-4E4A-99CF-0D8736C95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441528-4D68-4198-AA39-08CEF828A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895987-3F38-4722-83D8-2292FDC382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012C-B1B7-47F6-B168-A941E97A73A9}" type="datetimeFigureOut">
              <a:rPr lang="en-US" smtClean="0"/>
              <a:t>9/19/2021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2F808-3920-4A01-9D82-C1D249E036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A23AC-28FD-47E2-A9E1-1773F85438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EC7793-07B9-4429-92E8-8730EA770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578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2.png"/><Relationship Id="rId5" Type="http://schemas.microsoft.com/office/2007/relationships/media" Target="../media/media3.mp3"/><Relationship Id="rId10" Type="http://schemas.openxmlformats.org/officeDocument/2006/relationships/image" Target="../media/image1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2.png"/><Relationship Id="rId5" Type="http://schemas.microsoft.com/office/2007/relationships/media" Target="../media/media3.mp3"/><Relationship Id="rId10" Type="http://schemas.openxmlformats.org/officeDocument/2006/relationships/image" Target="../media/image1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2.png"/><Relationship Id="rId5" Type="http://schemas.microsoft.com/office/2007/relationships/media" Target="../media/media3.mp3"/><Relationship Id="rId10" Type="http://schemas.openxmlformats.org/officeDocument/2006/relationships/image" Target="../media/image1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2.png"/><Relationship Id="rId5" Type="http://schemas.microsoft.com/office/2007/relationships/media" Target="../media/media3.mp3"/><Relationship Id="rId10" Type="http://schemas.openxmlformats.org/officeDocument/2006/relationships/image" Target="../media/image1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2.png"/><Relationship Id="rId5" Type="http://schemas.microsoft.com/office/2007/relationships/media" Target="../media/media3.mp3"/><Relationship Id="rId10" Type="http://schemas.openxmlformats.org/officeDocument/2006/relationships/image" Target="../media/image1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2.png"/><Relationship Id="rId5" Type="http://schemas.microsoft.com/office/2007/relationships/media" Target="../media/media3.mp3"/><Relationship Id="rId10" Type="http://schemas.openxmlformats.org/officeDocument/2006/relationships/image" Target="../media/image1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2.png"/><Relationship Id="rId5" Type="http://schemas.microsoft.com/office/2007/relationships/media" Target="../media/media3.mp3"/><Relationship Id="rId10" Type="http://schemas.openxmlformats.org/officeDocument/2006/relationships/image" Target="../media/image1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13" Type="http://schemas.openxmlformats.org/officeDocument/2006/relationships/image" Target="../media/image2.png"/><Relationship Id="rId3" Type="http://schemas.microsoft.com/office/2007/relationships/media" Target="../media/media2.mp3"/><Relationship Id="rId7" Type="http://schemas.microsoft.com/office/2007/relationships/media" Target="../media/media4.mp3"/><Relationship Id="rId12" Type="http://schemas.openxmlformats.org/officeDocument/2006/relationships/image" Target="../media/image1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slideLayout" Target="../slideLayouts/slideLayout1.xml"/><Relationship Id="rId5" Type="http://schemas.microsoft.com/office/2007/relationships/media" Target="../media/media3.mp3"/><Relationship Id="rId10" Type="http://schemas.openxmlformats.org/officeDocument/2006/relationships/audio" Target="../media/media5.mp3"/><Relationship Id="rId4" Type="http://schemas.openxmlformats.org/officeDocument/2006/relationships/audio" Target="../media/media2.mp3"/><Relationship Id="rId9" Type="http://schemas.microsoft.com/office/2007/relationships/media" Target="../media/media5.mp3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2.png"/><Relationship Id="rId5" Type="http://schemas.microsoft.com/office/2007/relationships/media" Target="../media/media3.mp3"/><Relationship Id="rId10" Type="http://schemas.openxmlformats.org/officeDocument/2006/relationships/image" Target="../media/image1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:a16="http://schemas.microsoft.com/office/drawing/2014/main" id="{2AB8A841-494C-4C05-B559-B83B93E2701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084" y="-49894"/>
            <a:ext cx="3468041" cy="346804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0" y="6260480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0" y="539721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0" y="4194709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659905" y="3584278"/>
            <a:ext cx="10872190" cy="125193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05F6AC-8356-4661-B6A4-309609CF4CCF}"/>
              </a:ext>
            </a:extLst>
          </p:cNvPr>
          <p:cNvSpPr txBox="1"/>
          <p:nvPr/>
        </p:nvSpPr>
        <p:spPr>
          <a:xfrm>
            <a:off x="1384917" y="3616546"/>
            <a:ext cx="9383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chemeClr val="bg1"/>
                </a:solidFill>
              </a:rPr>
              <a:t>Lênin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là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người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nước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nào</a:t>
            </a:r>
            <a:r>
              <a:rPr lang="en-US" sz="2400" dirty="0" smtClean="0">
                <a:solidFill>
                  <a:schemeClr val="bg1"/>
                </a:solidFill>
              </a:rPr>
              <a:t>? 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5" name="bang a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806332" y="5094962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bang c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806332" y="5958224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dap an a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1106008" y="5197163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1"/>
              </a:buClr>
              <a:buFont typeface="Wingdings" panose="05000000000000000000" pitchFamily="2" charset="2"/>
              <a:buChar char="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Nga</a:t>
            </a:r>
            <a:endParaRPr lang="en-US" sz="20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dap an c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1106008" y="6060425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Mỹ</a:t>
            </a:r>
            <a:endParaRPr lang="en-US" sz="20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b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6135895" y="5094962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6135895" y="5958224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dap an b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6435571" y="5197163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Đức</a:t>
            </a:r>
            <a:endParaRPr lang="en-US" sz="20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dap an d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6435571" y="6060425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Anh</a:t>
            </a:r>
            <a:endParaRPr lang="en-US" sz="20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863859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074155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63041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28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34294F01-75A2-47C6-8975-F699C21E23C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084" y="-49894"/>
            <a:ext cx="3468041" cy="346804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0" y="6260480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0" y="539721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0" y="4194709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659905" y="3584278"/>
            <a:ext cx="10872190" cy="125193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05F6AC-8356-4661-B6A4-309609CF4CCF}"/>
              </a:ext>
            </a:extLst>
          </p:cNvPr>
          <p:cNvSpPr txBox="1"/>
          <p:nvPr/>
        </p:nvSpPr>
        <p:spPr>
          <a:xfrm>
            <a:off x="1384917" y="3616546"/>
            <a:ext cx="9383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Giai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cấp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công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nhân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đầu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tiên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trên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thế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giới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đời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ở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đâu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bang b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6135895" y="5100583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bang c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806332" y="5958224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u hoi b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6435571" y="5202784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Anh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cau hoi c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1106008" y="6060425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Pháp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a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806332" y="5094961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6135895" y="5958224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au hoi a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1106008" y="5197162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Nga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cau hoi d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6435571" y="6060425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Mỹ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863859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074155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63041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706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6C975AF1-8BB4-444D-993E-F98C38C51C8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084" y="-49894"/>
            <a:ext cx="3468041" cy="346804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0" y="6260480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0" y="539721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0" y="4194709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659905" y="3239589"/>
            <a:ext cx="10872190" cy="1596623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05F6AC-8356-4661-B6A4-309609CF4CCF}"/>
              </a:ext>
            </a:extLst>
          </p:cNvPr>
          <p:cNvSpPr txBox="1"/>
          <p:nvPr/>
        </p:nvSpPr>
        <p:spPr>
          <a:xfrm>
            <a:off x="940527" y="3420601"/>
            <a:ext cx="98280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vi-VN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Tôi chỉ muốn cưỡi cơn gió mạnh, đạp luồng sóng dữ, chém cá kình ở biển Đông, lấy lại giang sơn, dựng nền độc lập, cởi ách nô lệ, chứ không chịu khom lưng làm tì thiếp cho người“</a:t>
            </a:r>
            <a:r>
              <a:rPr lang="en-US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en-US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</a:t>
            </a:r>
            <a:r>
              <a:rPr lang="en-US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4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bang c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804609" y="5961292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bang b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6135895" y="5094961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u hoi c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1104285" y="6063493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Bà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Triệu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cau hoi b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6435571" y="5197162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Hồ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Chí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Minh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a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806332" y="5094961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6135895" y="5958224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au hoi a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1106008" y="5197162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Võ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Thị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Sáu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cau hoi d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6435571" y="6060425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lang="en-US" sz="2000" dirty="0" err="1" smtClean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Võ</a:t>
            </a:r>
            <a:r>
              <a:rPr lang="en-US" sz="2000" dirty="0" smtClean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 smtClean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Nguyên</a:t>
            </a:r>
            <a:r>
              <a:rPr lang="en-US" sz="2000" dirty="0" smtClean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G</a:t>
            </a:r>
            <a:r>
              <a:rPr lang="en-US" sz="2000" dirty="0" err="1" smtClean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iáp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863859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074155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63041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749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0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:a16="http://schemas.microsoft.com/office/drawing/2014/main" id="{2AB8A841-494C-4C05-B559-B83B93E2701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084" y="-49894"/>
            <a:ext cx="3468041" cy="346804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0" y="6260480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0" y="539721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0" y="4194709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659905" y="3584278"/>
            <a:ext cx="10872190" cy="125193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05F6AC-8356-4661-B6A4-309609CF4CCF}"/>
              </a:ext>
            </a:extLst>
          </p:cNvPr>
          <p:cNvSpPr txBox="1"/>
          <p:nvPr/>
        </p:nvSpPr>
        <p:spPr>
          <a:xfrm>
            <a:off x="1384917" y="3616546"/>
            <a:ext cx="9383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Quốc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gia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nào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được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mệnh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danh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là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đất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nước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của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“</a:t>
            </a:r>
            <a:r>
              <a:rPr lang="en-US" altLang="en-US" sz="24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xứ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sở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chùa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vàng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”</a:t>
            </a:r>
          </a:p>
        </p:txBody>
      </p:sp>
      <p:sp>
        <p:nvSpPr>
          <p:cNvPr id="15" name="bang a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806332" y="5094962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bang c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806332" y="5958224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dap an a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1106008" y="5197163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1"/>
              </a:buClr>
              <a:buFont typeface="Wingdings" panose="05000000000000000000" pitchFamily="2" charset="2"/>
              <a:buChar char="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Thái</a:t>
            </a:r>
            <a:r>
              <a:rPr lang="en-US" sz="2000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Lan</a:t>
            </a:r>
            <a:endParaRPr lang="en-US" sz="20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dap an c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1106008" y="6060425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lang="en-US" sz="2000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Singapore</a:t>
            </a:r>
            <a:endParaRPr lang="en-US" sz="20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b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6135895" y="5094962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6135895" y="5958224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dap an b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6435571" y="5197163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Trung</a:t>
            </a:r>
            <a:r>
              <a:rPr lang="en-US" sz="2000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Quốc</a:t>
            </a:r>
            <a:endParaRPr lang="en-US" sz="20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dap an d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6435571" y="6060425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Việt</a:t>
            </a:r>
            <a:r>
              <a:rPr lang="en-US" sz="2000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Nam</a:t>
            </a:r>
            <a:endParaRPr lang="en-US" sz="20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863859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074155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63041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55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69C01B56-DA3A-41A9-AE57-D9F13F2E198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084" y="-49894"/>
            <a:ext cx="3468041" cy="346804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0" y="6260480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0" y="539721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0" y="4194709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659905" y="3584278"/>
            <a:ext cx="10872190" cy="125193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000" i="1" dirty="0" smtClean="0"/>
              <a:t>“</a:t>
            </a:r>
            <a:r>
              <a:rPr lang="vi-VN" sz="2000" i="1" dirty="0" smtClean="0"/>
              <a:t>Sơn </a:t>
            </a:r>
            <a:r>
              <a:rPr lang="vi-VN" sz="2000" i="1" dirty="0"/>
              <a:t>thủy tương </a:t>
            </a:r>
            <a:r>
              <a:rPr lang="vi-VN" sz="2000" i="1" dirty="0" smtClean="0"/>
              <a:t>liê</a:t>
            </a:r>
            <a:r>
              <a:rPr lang="en-US" sz="2000" i="1" dirty="0" smtClean="0"/>
              <a:t>n/ </a:t>
            </a:r>
            <a:r>
              <a:rPr lang="vi-VN" sz="2000" i="1" dirty="0" smtClean="0"/>
              <a:t>Lý </a:t>
            </a:r>
            <a:r>
              <a:rPr lang="vi-VN" sz="2000" i="1" dirty="0"/>
              <a:t>tưởng tương </a:t>
            </a:r>
            <a:r>
              <a:rPr lang="vi-VN" sz="2000" i="1" dirty="0" smtClean="0"/>
              <a:t>thông</a:t>
            </a:r>
            <a:r>
              <a:rPr lang="en-US" sz="2000" i="1" dirty="0" smtClean="0"/>
              <a:t>/ </a:t>
            </a:r>
            <a:r>
              <a:rPr lang="vi-VN" sz="2000" i="1" dirty="0" smtClean="0"/>
              <a:t>Văn </a:t>
            </a:r>
            <a:r>
              <a:rPr lang="vi-VN" sz="2000" i="1" dirty="0"/>
              <a:t>hóa tương </a:t>
            </a:r>
            <a:r>
              <a:rPr lang="vi-VN" sz="2000" i="1" dirty="0" smtClean="0"/>
              <a:t>đồng</a:t>
            </a:r>
            <a:r>
              <a:rPr lang="en-US" sz="2000" i="1" dirty="0" smtClean="0"/>
              <a:t>/ </a:t>
            </a:r>
            <a:r>
              <a:rPr lang="vi-VN" sz="2000" i="1" dirty="0" smtClean="0"/>
              <a:t>Vận </a:t>
            </a:r>
            <a:r>
              <a:rPr lang="vi-VN" sz="2000" i="1" dirty="0"/>
              <a:t>mệnh tương </a:t>
            </a:r>
            <a:r>
              <a:rPr lang="vi-VN" sz="2000" i="1" dirty="0" smtClean="0"/>
              <a:t>quan</a:t>
            </a:r>
            <a:r>
              <a:rPr lang="en-US" sz="2000" i="1" dirty="0" smtClean="0"/>
              <a:t>” </a:t>
            </a:r>
            <a:r>
              <a:rPr lang="en-US" sz="2000" i="1" dirty="0" err="1" smtClean="0"/>
              <a:t>Nói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về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mối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quan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hệ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giữa</a:t>
            </a:r>
            <a:r>
              <a:rPr lang="en-US" sz="2000" i="1" dirty="0" smtClean="0"/>
              <a:t> VN </a:t>
            </a:r>
            <a:r>
              <a:rPr lang="en-US" sz="2000" i="1" dirty="0" err="1" smtClean="0"/>
              <a:t>và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quốc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gia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nào</a:t>
            </a:r>
            <a:r>
              <a:rPr lang="en-US" sz="2000" i="1" dirty="0" smtClean="0"/>
              <a:t>?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5" name="bang d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6135895" y="5958223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bang b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6135895" y="5094960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u hoi d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6435571" y="6060424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Trung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Quốc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cau hoi b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6435571" y="5197161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Lào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a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806332" y="5094961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bang c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806332" y="5958223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au hoi a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1106008" y="5197162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Campuchia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cau hoi c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1106008" y="6060424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Nga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863859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074155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63041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69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4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5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2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4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3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5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6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8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89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0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8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9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0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1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5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8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9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0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1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2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34294F01-75A2-47C6-8975-F699C21E23C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084" y="-49894"/>
            <a:ext cx="3468041" cy="346804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0" y="6260480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0" y="539721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0" y="4194709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659905" y="3584278"/>
            <a:ext cx="10872190" cy="125193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05F6AC-8356-4661-B6A4-309609CF4CCF}"/>
              </a:ext>
            </a:extLst>
          </p:cNvPr>
          <p:cNvSpPr txBox="1"/>
          <p:nvPr/>
        </p:nvSpPr>
        <p:spPr>
          <a:xfrm>
            <a:off x="1384917" y="3616546"/>
            <a:ext cx="9383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Quốc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gia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Châu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Á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đầu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tiên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tham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gia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chinh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phục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vũ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trụ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bang b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6135895" y="5100583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bang c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806332" y="5958224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u hoi b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6435571" y="5202784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Việt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Nam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cau hoi c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1106008" y="6060425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Nhật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Bản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a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806332" y="5094961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6135895" y="5958224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au hoi a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1106008" y="5197162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Trung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Quốc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cau hoi d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6435571" y="6060425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Singapore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863859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074155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63041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314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6C975AF1-8BB4-444D-993E-F98C38C51C8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084" y="-49894"/>
            <a:ext cx="3468041" cy="346804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0" y="6260480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0" y="539721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0" y="4194709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659905" y="3584278"/>
            <a:ext cx="10872190" cy="125193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05F6AC-8356-4661-B6A4-309609CF4CCF}"/>
              </a:ext>
            </a:extLst>
          </p:cNvPr>
          <p:cNvSpPr txBox="1"/>
          <p:nvPr/>
        </p:nvSpPr>
        <p:spPr>
          <a:xfrm>
            <a:off x="1384917" y="3616546"/>
            <a:ext cx="95597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en-US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tịch</a:t>
            </a:r>
            <a:r>
              <a:rPr lang="en-US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HCM </a:t>
            </a:r>
            <a:r>
              <a:rPr lang="en-US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en-US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cuộc</a:t>
            </a:r>
            <a:r>
              <a:rPr lang="en-US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mạng</a:t>
            </a:r>
            <a:r>
              <a:rPr lang="en-US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“</a:t>
            </a:r>
            <a:r>
              <a:rPr lang="vi-VN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Giống </a:t>
            </a:r>
            <a:r>
              <a:rPr lang="vi-VN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 mặt trời chói lọi, </a:t>
            </a:r>
            <a:r>
              <a:rPr lang="vi-VN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chiếu </a:t>
            </a:r>
            <a:r>
              <a:rPr lang="vi-VN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sáng khắp năm châu, thức tỉnh hàng triệu hàng triệu người bị áp bức, bóc lột trên trái </a:t>
            </a:r>
            <a:r>
              <a:rPr lang="vi-VN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en-US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bang c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804609" y="5961292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bang b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6135895" y="5094961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u hoi c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1104285" y="6063493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Cách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tháng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Mười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Nga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cau hoi b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6435571" y="5197162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Chiến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thắng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Biên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Phủ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1954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a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806332" y="5094961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6135895" y="5958224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au hoi a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1106008" y="5197162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Cách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tháng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Tám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1945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cau hoi d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6435571" y="6060425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lang="en-US" sz="2000" noProof="0" dirty="0" err="1" smtClean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Đại</a:t>
            </a:r>
            <a:r>
              <a:rPr lang="en-US" sz="2000" noProof="0" dirty="0" smtClean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noProof="0" dirty="0" err="1" smtClean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thắng</a:t>
            </a:r>
            <a:r>
              <a:rPr lang="en-US" sz="2000" noProof="0" dirty="0" smtClean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noProof="0" dirty="0" err="1" smtClean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mùa</a:t>
            </a:r>
            <a:r>
              <a:rPr lang="en-US" sz="2000" noProof="0" dirty="0" smtClean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noProof="0" dirty="0" err="1" smtClean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xuân</a:t>
            </a:r>
            <a:r>
              <a:rPr lang="en-US" sz="2000" noProof="0" dirty="0" smtClean="0">
                <a:solidFill>
                  <a:prstClr val="white"/>
                </a:solidFill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 1975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863859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074155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63041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49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:a16="http://schemas.microsoft.com/office/drawing/2014/main" id="{2AB8A841-494C-4C05-B559-B83B93E2701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084" y="-49894"/>
            <a:ext cx="3468041" cy="346804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0" y="6260480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0" y="539721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0" y="4194709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659905" y="3584278"/>
            <a:ext cx="10872190" cy="125193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05F6AC-8356-4661-B6A4-309609CF4CCF}"/>
              </a:ext>
            </a:extLst>
          </p:cNvPr>
          <p:cNvSpPr txBox="1"/>
          <p:nvPr/>
        </p:nvSpPr>
        <p:spPr>
          <a:xfrm>
            <a:off x="1384917" y="3747176"/>
            <a:ext cx="938369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</a:t>
            </a:r>
            <a:r>
              <a:rPr lang="en-US" sz="2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15" name="bang a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806332" y="5094962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bang c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806332" y="5958224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dap an a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1106008" y="5197163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1"/>
              </a:buClr>
              <a:buFont typeface="Wingdings" panose="05000000000000000000" pitchFamily="2" charset="2"/>
              <a:buChar char="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Võ</a:t>
            </a:r>
            <a:r>
              <a:rPr lang="en-US" sz="2000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Thị</a:t>
            </a:r>
            <a:r>
              <a:rPr lang="en-US" sz="2000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Sáu</a:t>
            </a:r>
            <a:endParaRPr lang="en-US" sz="20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dap an c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1106008" y="6060425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Lý</a:t>
            </a:r>
            <a:r>
              <a:rPr lang="en-US" sz="2000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Tự</a:t>
            </a:r>
            <a:r>
              <a:rPr lang="en-US" sz="2000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Trọng</a:t>
            </a:r>
            <a:endParaRPr lang="en-US" sz="20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b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6135895" y="5094962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6135895" y="5958224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dap an b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6435571" y="5197163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Nguyễn</a:t>
            </a:r>
            <a:r>
              <a:rPr lang="en-US" sz="2000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Thị</a:t>
            </a:r>
            <a:r>
              <a:rPr lang="en-US" sz="2000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Định</a:t>
            </a:r>
            <a:endParaRPr lang="en-US" sz="20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dap an d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6435571" y="6060425"/>
            <a:ext cx="4650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1"/>
              </a:buClr>
              <a:buFont typeface="Wingdings" panose="05000000000000000000" pitchFamily="2" charset="2"/>
              <a:buChar char="w"/>
            </a:pPr>
            <a:r>
              <a:rPr lang="en-US" sz="2000" dirty="0">
                <a:solidFill>
                  <a:srgbClr val="FFC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Nông</a:t>
            </a:r>
            <a:r>
              <a:rPr lang="en-US" sz="2000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Văn</a:t>
            </a:r>
            <a:r>
              <a:rPr lang="en-US" sz="2000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Dền</a:t>
            </a:r>
            <a:endParaRPr lang="en-US" sz="20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2192000" y="863859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2192000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2202905" y="2074155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2202905" y="2630411"/>
            <a:ext cx="487363" cy="487363"/>
          </a:xfrm>
          <a:prstGeom prst="rect">
            <a:avLst/>
          </a:prstGeom>
        </p:spPr>
      </p:pic>
      <p:pic>
        <p:nvPicPr>
          <p:cNvPr id="20" name="BietOnVoThiSau-ThanhThuy_343v8_hq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436699" y="12861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963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2" dur="271548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1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34294F01-75A2-47C6-8975-F699C21E23C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084" y="-49894"/>
            <a:ext cx="3468041" cy="3468041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7B0FE9C-F303-49FF-B30D-C4457E06642A}"/>
              </a:ext>
            </a:extLst>
          </p:cNvPr>
          <p:cNvCxnSpPr/>
          <p:nvPr/>
        </p:nvCxnSpPr>
        <p:spPr>
          <a:xfrm>
            <a:off x="0" y="6260480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F7D700C-B032-496C-9680-57633EB31182}"/>
              </a:ext>
            </a:extLst>
          </p:cNvPr>
          <p:cNvCxnSpPr/>
          <p:nvPr/>
        </p:nvCxnSpPr>
        <p:spPr>
          <a:xfrm>
            <a:off x="0" y="5397218"/>
            <a:ext cx="12192000" cy="0"/>
          </a:xfrm>
          <a:prstGeom prst="line">
            <a:avLst/>
          </a:prstGeom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4199134-2609-4E66-A329-2863BCCC5133}"/>
              </a:ext>
            </a:extLst>
          </p:cNvPr>
          <p:cNvCxnSpPr/>
          <p:nvPr/>
        </p:nvCxnSpPr>
        <p:spPr>
          <a:xfrm>
            <a:off x="0" y="4194709"/>
            <a:ext cx="12192000" cy="0"/>
          </a:xfrm>
          <a:prstGeom prst="line">
            <a:avLst/>
          </a:prstGeom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254BD6F-C222-4EBF-A18A-FDA724EC8AEA}"/>
              </a:ext>
            </a:extLst>
          </p:cNvPr>
          <p:cNvSpPr/>
          <p:nvPr/>
        </p:nvSpPr>
        <p:spPr>
          <a:xfrm flipH="1">
            <a:off x="659905" y="3584278"/>
            <a:ext cx="10872190" cy="1251934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605F6AC-8356-4661-B6A4-309609CF4CCF}"/>
              </a:ext>
            </a:extLst>
          </p:cNvPr>
          <p:cNvSpPr txBox="1"/>
          <p:nvPr/>
        </p:nvSpPr>
        <p:spPr>
          <a:xfrm>
            <a:off x="1384917" y="3616546"/>
            <a:ext cx="93836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vi-VN" sz="2800" dirty="0">
                <a:solidFill>
                  <a:schemeClr val="bg1"/>
                </a:solidFill>
                <a:latin typeface="+mj-lt"/>
              </a:rPr>
              <a:t>Phát minh quan trọng nhất, giúp cải thiện cuộc sống của Người tối cổ là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</a:endParaRPr>
          </a:p>
        </p:txBody>
      </p:sp>
      <p:sp>
        <p:nvSpPr>
          <p:cNvPr id="15" name="bang b">
            <a:extLst>
              <a:ext uri="{FF2B5EF4-FFF2-40B4-BE49-F238E27FC236}">
                <a16:creationId xmlns:a16="http://schemas.microsoft.com/office/drawing/2014/main" id="{D0E6AFB4-275F-4728-9A13-27E00F9EA3A2}"/>
              </a:ext>
            </a:extLst>
          </p:cNvPr>
          <p:cNvSpPr/>
          <p:nvPr/>
        </p:nvSpPr>
        <p:spPr>
          <a:xfrm flipH="1">
            <a:off x="6135895" y="5100583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bang c">
            <a:extLst>
              <a:ext uri="{FF2B5EF4-FFF2-40B4-BE49-F238E27FC236}">
                <a16:creationId xmlns:a16="http://schemas.microsoft.com/office/drawing/2014/main" id="{CA2E0476-BE10-4768-BE1B-A9C0072703C2}"/>
              </a:ext>
            </a:extLst>
          </p:cNvPr>
          <p:cNvSpPr/>
          <p:nvPr/>
        </p:nvSpPr>
        <p:spPr>
          <a:xfrm flipH="1">
            <a:off x="806332" y="5958224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cau hoi b">
            <a:extLst>
              <a:ext uri="{FF2B5EF4-FFF2-40B4-BE49-F238E27FC236}">
                <a16:creationId xmlns:a16="http://schemas.microsoft.com/office/drawing/2014/main" id="{9897B1B9-EB78-41AF-AC33-1E8F7714B11F}"/>
              </a:ext>
            </a:extLst>
          </p:cNvPr>
          <p:cNvSpPr txBox="1"/>
          <p:nvPr/>
        </p:nvSpPr>
        <p:spPr>
          <a:xfrm>
            <a:off x="6435571" y="5202784"/>
            <a:ext cx="4650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Clr>
                <a:schemeClr val="bg1"/>
              </a:buClr>
              <a:buFont typeface="Wingdings" panose="05000000000000000000" pitchFamily="2" charset="2"/>
              <a:buChar char="w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B. </a:t>
            </a:r>
            <a:r>
              <a:rPr lang="en-US" sz="2400" dirty="0" err="1">
                <a:solidFill>
                  <a:schemeClr val="bg1"/>
                </a:solidFill>
              </a:rPr>
              <a:t>Biết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cách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tạo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ra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lửa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cau hoi c">
            <a:extLst>
              <a:ext uri="{FF2B5EF4-FFF2-40B4-BE49-F238E27FC236}">
                <a16:creationId xmlns:a16="http://schemas.microsoft.com/office/drawing/2014/main" id="{D96707EC-5A82-4050-B897-6DBAB63AC957}"/>
              </a:ext>
            </a:extLst>
          </p:cNvPr>
          <p:cNvSpPr txBox="1"/>
          <p:nvPr/>
        </p:nvSpPr>
        <p:spPr>
          <a:xfrm>
            <a:off x="1106008" y="6060425"/>
            <a:ext cx="4650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Clr>
                <a:schemeClr val="bg1"/>
              </a:buClr>
              <a:buFont typeface="Wingdings" panose="05000000000000000000" pitchFamily="2" charset="2"/>
              <a:buChar char="w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lang="en-US" sz="2400" dirty="0" err="1">
                <a:solidFill>
                  <a:schemeClr val="bg1"/>
                </a:solidFill>
              </a:rPr>
              <a:t>Biết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chế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tác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đồ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gốm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bang a">
            <a:extLst>
              <a:ext uri="{FF2B5EF4-FFF2-40B4-BE49-F238E27FC236}">
                <a16:creationId xmlns:a16="http://schemas.microsoft.com/office/drawing/2014/main" id="{8DD63B39-09F3-4F04-83CD-408FC7619A90}"/>
              </a:ext>
            </a:extLst>
          </p:cNvPr>
          <p:cNvSpPr/>
          <p:nvPr/>
        </p:nvSpPr>
        <p:spPr>
          <a:xfrm flipH="1">
            <a:off x="806332" y="5094961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bang d">
            <a:extLst>
              <a:ext uri="{FF2B5EF4-FFF2-40B4-BE49-F238E27FC236}">
                <a16:creationId xmlns:a16="http://schemas.microsoft.com/office/drawing/2014/main" id="{A6F11D1C-4D08-4BAF-9A3D-4AC673B9036B}"/>
              </a:ext>
            </a:extLst>
          </p:cNvPr>
          <p:cNvSpPr/>
          <p:nvPr/>
        </p:nvSpPr>
        <p:spPr>
          <a:xfrm flipH="1">
            <a:off x="6135895" y="5958224"/>
            <a:ext cx="5249773" cy="604512"/>
          </a:xfrm>
          <a:custGeom>
            <a:avLst/>
            <a:gdLst>
              <a:gd name="connsiteX0" fmla="*/ 9976447 w 10872190"/>
              <a:gd name="connsiteY0" fmla="*/ 130 h 1251934"/>
              <a:gd name="connsiteX1" fmla="*/ 9946352 w 10872190"/>
              <a:gd name="connsiteY1" fmla="*/ 4530 h 1251934"/>
              <a:gd name="connsiteX2" fmla="*/ 8262152 w 10872190"/>
              <a:gd name="connsiteY2" fmla="*/ 4530 h 1251934"/>
              <a:gd name="connsiteX3" fmla="*/ 2610038 w 10872190"/>
              <a:gd name="connsiteY3" fmla="*/ 4530 h 1251934"/>
              <a:gd name="connsiteX4" fmla="*/ 925838 w 10872190"/>
              <a:gd name="connsiteY4" fmla="*/ 4530 h 1251934"/>
              <a:gd name="connsiteX5" fmla="*/ 895743 w 10872190"/>
              <a:gd name="connsiteY5" fmla="*/ 130 h 1251934"/>
              <a:gd name="connsiteX6" fmla="*/ 0 w 10872190"/>
              <a:gd name="connsiteY6" fmla="*/ 625967 h 1251934"/>
              <a:gd name="connsiteX7" fmla="*/ 895743 w 10872190"/>
              <a:gd name="connsiteY7" fmla="*/ 1251804 h 1251934"/>
              <a:gd name="connsiteX8" fmla="*/ 925838 w 10872190"/>
              <a:gd name="connsiteY8" fmla="*/ 1247404 h 1251934"/>
              <a:gd name="connsiteX9" fmla="*/ 2610038 w 10872190"/>
              <a:gd name="connsiteY9" fmla="*/ 1247404 h 1251934"/>
              <a:gd name="connsiteX10" fmla="*/ 8262152 w 10872190"/>
              <a:gd name="connsiteY10" fmla="*/ 1247404 h 1251934"/>
              <a:gd name="connsiteX11" fmla="*/ 9946352 w 10872190"/>
              <a:gd name="connsiteY11" fmla="*/ 1247404 h 1251934"/>
              <a:gd name="connsiteX12" fmla="*/ 9976447 w 10872190"/>
              <a:gd name="connsiteY12" fmla="*/ 1251804 h 1251934"/>
              <a:gd name="connsiteX13" fmla="*/ 10872190 w 10872190"/>
              <a:gd name="connsiteY13" fmla="*/ 625967 h 1251934"/>
              <a:gd name="connsiteX14" fmla="*/ 9976447 w 10872190"/>
              <a:gd name="connsiteY14" fmla="*/ 130 h 1251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872190" h="1251934">
                <a:moveTo>
                  <a:pt x="9976447" y="130"/>
                </a:moveTo>
                <a:lnTo>
                  <a:pt x="9946352" y="4530"/>
                </a:lnTo>
                <a:lnTo>
                  <a:pt x="8262152" y="4530"/>
                </a:lnTo>
                <a:lnTo>
                  <a:pt x="2610038" y="4530"/>
                </a:lnTo>
                <a:lnTo>
                  <a:pt x="925838" y="4530"/>
                </a:lnTo>
                <a:lnTo>
                  <a:pt x="895743" y="130"/>
                </a:lnTo>
                <a:cubicBezTo>
                  <a:pt x="669986" y="-5180"/>
                  <a:pt x="349558" y="150180"/>
                  <a:pt x="0" y="625967"/>
                </a:cubicBezTo>
                <a:cubicBezTo>
                  <a:pt x="349558" y="1101755"/>
                  <a:pt x="669986" y="1257114"/>
                  <a:pt x="895743" y="1251804"/>
                </a:cubicBezTo>
                <a:lnTo>
                  <a:pt x="925838" y="1247404"/>
                </a:lnTo>
                <a:lnTo>
                  <a:pt x="2610038" y="1247404"/>
                </a:lnTo>
                <a:lnTo>
                  <a:pt x="8262152" y="1247404"/>
                </a:lnTo>
                <a:lnTo>
                  <a:pt x="9946352" y="1247404"/>
                </a:lnTo>
                <a:lnTo>
                  <a:pt x="9976447" y="1251804"/>
                </a:lnTo>
                <a:cubicBezTo>
                  <a:pt x="10202204" y="1257114"/>
                  <a:pt x="10522632" y="1101755"/>
                  <a:pt x="10872190" y="625967"/>
                </a:cubicBezTo>
                <a:cubicBezTo>
                  <a:pt x="10522632" y="150180"/>
                  <a:pt x="10202204" y="-5180"/>
                  <a:pt x="9976447" y="13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chemeClr val="bg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au hoi a">
            <a:extLst>
              <a:ext uri="{FF2B5EF4-FFF2-40B4-BE49-F238E27FC236}">
                <a16:creationId xmlns:a16="http://schemas.microsoft.com/office/drawing/2014/main" id="{9B5DABB8-849A-4D2D-930C-9CA07BFC5BDE}"/>
              </a:ext>
            </a:extLst>
          </p:cNvPr>
          <p:cNvSpPr txBox="1"/>
          <p:nvPr/>
        </p:nvSpPr>
        <p:spPr>
          <a:xfrm>
            <a:off x="1106008" y="5197162"/>
            <a:ext cx="4650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Clr>
                <a:schemeClr val="bg1"/>
              </a:buClr>
              <a:buFont typeface="Wingdings" panose="05000000000000000000" pitchFamily="2" charset="2"/>
              <a:buChar char="w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A.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cau hoi d">
            <a:extLst>
              <a:ext uri="{FF2B5EF4-FFF2-40B4-BE49-F238E27FC236}">
                <a16:creationId xmlns:a16="http://schemas.microsoft.com/office/drawing/2014/main" id="{42A746A3-96B8-42A5-8EFA-A104DB6B2F69}"/>
              </a:ext>
            </a:extLst>
          </p:cNvPr>
          <p:cNvSpPr txBox="1"/>
          <p:nvPr/>
        </p:nvSpPr>
        <p:spPr>
          <a:xfrm>
            <a:off x="6435571" y="6060425"/>
            <a:ext cx="4650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Clr>
                <a:schemeClr val="bg1"/>
              </a:buClr>
              <a:buFont typeface="Wingdings" panose="05000000000000000000" pitchFamily="2" charset="2"/>
              <a:buChar char="w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t>D.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trọt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chăn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nuôi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8" name="Question">
            <a:hlinkClick r:id="" action="ppaction://media"/>
            <a:extLst>
              <a:ext uri="{FF2B5EF4-FFF2-40B4-BE49-F238E27FC236}">
                <a16:creationId xmlns:a16="http://schemas.microsoft.com/office/drawing/2014/main" id="{94477BC5-B6D0-442B-AA84-FC52C48B0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863859"/>
            <a:ext cx="487363" cy="487363"/>
          </a:xfrm>
          <a:prstGeom prst="rect">
            <a:avLst/>
          </a:prstGeom>
        </p:spPr>
      </p:pic>
      <p:pic>
        <p:nvPicPr>
          <p:cNvPr id="39" name="Final Answer">
            <a:hlinkClick r:id="" action="ppaction://media"/>
            <a:extLst>
              <a:ext uri="{FF2B5EF4-FFF2-40B4-BE49-F238E27FC236}">
                <a16:creationId xmlns:a16="http://schemas.microsoft.com/office/drawing/2014/main" id="{68BE9F49-5BDC-4DC0-880E-ABA272EC290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192000" y="1478693"/>
            <a:ext cx="487363" cy="487363"/>
          </a:xfrm>
          <a:prstGeom prst="rect">
            <a:avLst/>
          </a:prstGeom>
        </p:spPr>
      </p:pic>
      <p:pic>
        <p:nvPicPr>
          <p:cNvPr id="40" name="Win">
            <a:hlinkClick r:id="" action="ppaction://media"/>
            <a:extLst>
              <a:ext uri="{FF2B5EF4-FFF2-40B4-BE49-F238E27FC236}">
                <a16:creationId xmlns:a16="http://schemas.microsoft.com/office/drawing/2014/main" id="{7942E890-12CD-490E-BBD3-364B92887E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074155"/>
            <a:ext cx="487363" cy="487363"/>
          </a:xfrm>
          <a:prstGeom prst="rect">
            <a:avLst/>
          </a:prstGeom>
        </p:spPr>
      </p:pic>
      <p:pic>
        <p:nvPicPr>
          <p:cNvPr id="41" name="Lose">
            <a:hlinkClick r:id="" action="ppaction://media"/>
            <a:extLst>
              <a:ext uri="{FF2B5EF4-FFF2-40B4-BE49-F238E27FC236}">
                <a16:creationId xmlns:a16="http://schemas.microsoft.com/office/drawing/2014/main" id="{1959E413-37BE-4F97-ADD0-1237CBCB68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202905" y="263041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534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39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7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8" presetID="19" presetClass="emph" presetSubtype="0" repeatCount="4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732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5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5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4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repeatCount="4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1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92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3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4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7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2" presetID="3" presetClass="mediacall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cmd type="call" cmd="stop">
                                      <p:cBhvr>
                                        <p:cTn id="133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4" presetID="30" presetClass="emph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4" presetClass="emph" presetSubtype="0" fill="hold" grpId="4" nodeType="with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8" dur="2021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0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repeatCount="4000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590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3" presetID="3" presetClass="mediacall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cmd type="call" cmd="stop">
                                      <p:cBhvr>
                                        <p:cTn id="174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5" presetID="30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4" presetClass="emph" presetSubtype="0" fill="hold" grpId="5" nodeType="with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2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25" grpId="0"/>
      <p:bldP spid="25" grpId="1"/>
      <p:bldP spid="25" grpId="2"/>
      <p:bldP spid="25" grpId="3"/>
      <p:bldP spid="25" grpId="4"/>
      <p:bldP spid="25" grpId="5"/>
      <p:bldP spid="27" grpId="0"/>
      <p:bldP spid="27" grpId="1"/>
      <p:bldP spid="27" grpId="2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/>
      <p:bldP spid="34" grpId="1"/>
      <p:bldP spid="34" grpId="2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379</Words>
  <Application>Microsoft Office PowerPoint</Application>
  <PresentationFormat>Widescreen</PresentationFormat>
  <Paragraphs>45</Paragraphs>
  <Slides>9</Slides>
  <Notes>0</Notes>
  <HiddenSlides>0</HiddenSlides>
  <MMClips>37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Tahoma</vt:lpstr>
      <vt:lpstr>Wingdings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Vo Van Xin Em</dc:creator>
  <cp:lastModifiedBy>Admin</cp:lastModifiedBy>
  <cp:revision>38</cp:revision>
  <dcterms:created xsi:type="dcterms:W3CDTF">2018-12-15T04:43:26Z</dcterms:created>
  <dcterms:modified xsi:type="dcterms:W3CDTF">2021-09-19T06:58:43Z</dcterms:modified>
</cp:coreProperties>
</file>