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80" r:id="rId8"/>
    <p:sldId id="262" r:id="rId9"/>
    <p:sldId id="263" r:id="rId10"/>
    <p:sldId id="264" r:id="rId11"/>
    <p:sldId id="265" r:id="rId12"/>
    <p:sldId id="266" r:id="rId13"/>
    <p:sldId id="267" r:id="rId14"/>
    <p:sldId id="268" r:id="rId15"/>
    <p:sldId id="275" r:id="rId16"/>
    <p:sldId id="276" r:id="rId17"/>
    <p:sldId id="278" r:id="rId18"/>
    <p:sldId id="277" r:id="rId19"/>
    <p:sldId id="271" r:id="rId20"/>
    <p:sldId id="274" r:id="rId21"/>
    <p:sldId id="279" r:id="rId22"/>
    <p:sldId id="273"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46418"/>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406400"/>
            <a:ext cx="12192000" cy="101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userDrawn="1"/>
        </p:nvSpPr>
        <p:spPr>
          <a:xfrm>
            <a:off x="2734468" y="37068"/>
            <a:ext cx="6898480" cy="369332"/>
          </a:xfrm>
          <a:prstGeom prst="rect">
            <a:avLst/>
          </a:prstGeom>
          <a:noFill/>
        </p:spPr>
        <p:txBody>
          <a:bodyPr wrap="square" rtlCol="0">
            <a:spAutoFit/>
          </a:bodyPr>
          <a:lstStyle/>
          <a:p>
            <a:r>
              <a:rPr lang="en-US" b="1" dirty="0" smtClean="0">
                <a:solidFill>
                  <a:schemeClr val="accent6">
                    <a:lumMod val="50000"/>
                  </a:schemeClr>
                </a:solidFill>
                <a:latin typeface="Arial" panose="020B0604020202020204" pitchFamily="34" charset="0"/>
                <a:cs typeface="Arial" panose="020B0604020202020204" pitchFamily="34" charset="0"/>
              </a:rPr>
              <a:t>KHOA</a:t>
            </a:r>
            <a:r>
              <a:rPr lang="en-US" b="1" baseline="0" dirty="0" smtClean="0">
                <a:solidFill>
                  <a:schemeClr val="accent6">
                    <a:lumMod val="50000"/>
                  </a:schemeClr>
                </a:solidFill>
                <a:latin typeface="Arial" panose="020B0604020202020204" pitchFamily="34" charset="0"/>
                <a:cs typeface="Arial" panose="020B0604020202020204" pitchFamily="34" charset="0"/>
              </a:rPr>
              <a:t> CƠ KHÍ - TRƯỜNG CAO ĐẲNG LÝ TỰ TRỌNG TP.HCM</a:t>
            </a:r>
            <a:endParaRPr lang="en-US" b="1" dirty="0">
              <a:solidFill>
                <a:schemeClr val="accent6">
                  <a:lumMod val="50000"/>
                </a:schemeClr>
              </a:solidFill>
              <a:latin typeface="Arial" panose="020B0604020202020204" pitchFamily="34" charset="0"/>
              <a:cs typeface="Arial" panose="020B0604020202020204" pitchFamily="34" charset="0"/>
            </a:endParaRPr>
          </a:p>
        </p:txBody>
      </p:sp>
      <p:sp>
        <p:nvSpPr>
          <p:cNvPr id="9" name="Rectangle 8"/>
          <p:cNvSpPr/>
          <p:nvPr userDrawn="1"/>
        </p:nvSpPr>
        <p:spPr>
          <a:xfrm>
            <a:off x="0" y="6438900"/>
            <a:ext cx="12192000" cy="63500"/>
          </a:xfrm>
          <a:prstGeom prst="rect">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userDrawn="1"/>
        </p:nvSpPr>
        <p:spPr>
          <a:xfrm>
            <a:off x="2425932" y="6502400"/>
            <a:ext cx="7340135" cy="369332"/>
          </a:xfrm>
          <a:prstGeom prst="rect">
            <a:avLst/>
          </a:prstGeom>
          <a:noFill/>
        </p:spPr>
        <p:txBody>
          <a:bodyPr wrap="square" rtlCol="0">
            <a:spAutoFit/>
          </a:bodyPr>
          <a:lstStyle/>
          <a:p>
            <a:pPr algn="ctr"/>
            <a:r>
              <a:rPr lang="en-US" b="1" dirty="0" smtClean="0">
                <a:solidFill>
                  <a:srgbClr val="C00000"/>
                </a:solidFill>
                <a:latin typeface="Arial" panose="020B0604020202020204" pitchFamily="34" charset="0"/>
                <a:cs typeface="Arial" panose="020B0604020202020204" pitchFamily="34" charset="0"/>
              </a:rPr>
              <a:t>BÀI</a:t>
            </a:r>
            <a:r>
              <a:rPr lang="en-US" b="1" baseline="0" dirty="0" smtClean="0">
                <a:solidFill>
                  <a:srgbClr val="C00000"/>
                </a:solidFill>
                <a:latin typeface="Arial" panose="020B0604020202020204" pitchFamily="34" charset="0"/>
                <a:cs typeface="Arial" panose="020B0604020202020204" pitchFamily="34" charset="0"/>
              </a:rPr>
              <a:t> GIẢNG TRANG BỊ ĐIỆN TRONG MÁY CẮT KIM LOẠI</a:t>
            </a:r>
            <a:endParaRPr lang="en-US" b="1"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1935844"/>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hyperlink" Target="https://vi.wikipedia.org/wiki/D%C3%B2ng_%C4%91i%E1%BB%87n"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150223" y="1731634"/>
            <a:ext cx="6710851" cy="3416320"/>
          </a:xfrm>
          <a:prstGeom prst="rect">
            <a:avLst/>
          </a:prstGeom>
          <a:noFill/>
        </p:spPr>
        <p:txBody>
          <a:bodyPr wrap="square" rtlCol="0">
            <a:spAutoFit/>
          </a:bodyPr>
          <a:lstStyle/>
          <a:p>
            <a:pPr algn="just">
              <a:lnSpc>
                <a:spcPct val="150000"/>
              </a:lnSpc>
            </a:pPr>
            <a:r>
              <a:rPr lang="en-US" sz="2400" i="1" dirty="0" smtClean="0">
                <a:solidFill>
                  <a:schemeClr val="accent4">
                    <a:lumMod val="75000"/>
                  </a:schemeClr>
                </a:solidFill>
                <a:latin typeface="Cambria" panose="02040503050406030204" pitchFamily="18" charset="0"/>
                <a:ea typeface="Tahoma" panose="020B0604030504040204" pitchFamily="34" charset="0"/>
                <a:cs typeface="Tahoma" panose="020B0604030504040204" pitchFamily="34" charset="0"/>
              </a:rPr>
              <a:t>BÀI GIẢNG MÔN HỌC: </a:t>
            </a:r>
            <a:r>
              <a:rPr lang="en-US" sz="2400" i="1" dirty="0">
                <a:solidFill>
                  <a:schemeClr val="accent4">
                    <a:lumMod val="75000"/>
                  </a:schemeClr>
                </a:solidFill>
                <a:latin typeface="Cambria" panose="02040503050406030204" pitchFamily="18" charset="0"/>
                <a:ea typeface="Tahoma" panose="020B0604030504040204" pitchFamily="34" charset="0"/>
                <a:cs typeface="Tahoma" panose="020B0604030504040204" pitchFamily="34" charset="0"/>
              </a:rPr>
              <a:t> </a:t>
            </a:r>
            <a:r>
              <a:rPr lang="en-US" sz="2400" b="1" dirty="0" err="1" smtClean="0">
                <a:solidFill>
                  <a:schemeClr val="accent5">
                    <a:lumMod val="50000"/>
                  </a:schemeClr>
                </a:solidFill>
                <a:latin typeface="Cambria" panose="02040503050406030204" pitchFamily="18" charset="0"/>
                <a:ea typeface="Tahoma" panose="020B0604030504040204" pitchFamily="34" charset="0"/>
                <a:cs typeface="Tahoma" panose="020B0604030504040204" pitchFamily="34" charset="0"/>
              </a:rPr>
              <a:t>TRANG</a:t>
            </a:r>
            <a:r>
              <a:rPr lang="en-US" sz="2400" b="1" dirty="0" smtClean="0">
                <a:solidFill>
                  <a:schemeClr val="accent5">
                    <a:lumMod val="50000"/>
                  </a:schemeClr>
                </a:solidFill>
                <a:latin typeface="Cambria" panose="02040503050406030204" pitchFamily="18" charset="0"/>
                <a:ea typeface="Tahoma" panose="020B0604030504040204" pitchFamily="34" charset="0"/>
                <a:cs typeface="Tahoma" panose="020B0604030504040204" pitchFamily="34" charset="0"/>
              </a:rPr>
              <a:t> BỊ ĐIỆN TRONG 			                </a:t>
            </a:r>
            <a:r>
              <a:rPr lang="en-US" sz="2400" b="1" dirty="0" err="1" smtClean="0">
                <a:solidFill>
                  <a:schemeClr val="accent5">
                    <a:lumMod val="50000"/>
                  </a:schemeClr>
                </a:solidFill>
                <a:latin typeface="Cambria" panose="02040503050406030204" pitchFamily="18" charset="0"/>
                <a:ea typeface="Tahoma" panose="020B0604030504040204" pitchFamily="34" charset="0"/>
                <a:cs typeface="Tahoma" panose="020B0604030504040204" pitchFamily="34" charset="0"/>
              </a:rPr>
              <a:t>MÁY</a:t>
            </a:r>
            <a:r>
              <a:rPr lang="en-US" sz="2400" b="1" dirty="0" smtClean="0">
                <a:solidFill>
                  <a:schemeClr val="accent5">
                    <a:lumMod val="50000"/>
                  </a:schemeClr>
                </a:solidFill>
                <a:latin typeface="Cambria" panose="02040503050406030204" pitchFamily="18" charset="0"/>
                <a:ea typeface="Tahoma" panose="020B0604030504040204" pitchFamily="34" charset="0"/>
                <a:cs typeface="Tahoma" panose="020B0604030504040204" pitchFamily="34" charset="0"/>
              </a:rPr>
              <a:t> CẮT KIM LOẠI</a:t>
            </a:r>
          </a:p>
          <a:p>
            <a:pPr algn="just">
              <a:lnSpc>
                <a:spcPct val="150000"/>
              </a:lnSpc>
            </a:pPr>
            <a:r>
              <a:rPr lang="en-US" sz="2400" i="1" dirty="0" smtClean="0">
                <a:solidFill>
                  <a:schemeClr val="accent6">
                    <a:lumMod val="50000"/>
                  </a:schemeClr>
                </a:solidFill>
                <a:latin typeface="Cambria" panose="02040503050406030204" pitchFamily="18" charset="0"/>
                <a:ea typeface="Tahoma" panose="020B0604030504040204" pitchFamily="34" charset="0"/>
                <a:cs typeface="Tahoma" panose="020B0604030504040204" pitchFamily="34" charset="0"/>
              </a:rPr>
              <a:t>KHÓA: </a:t>
            </a:r>
            <a:r>
              <a:rPr lang="en-US" sz="2400" i="1" dirty="0" smtClean="0">
                <a:solidFill>
                  <a:schemeClr val="accent4">
                    <a:lumMod val="75000"/>
                  </a:schemeClr>
                </a:solidFill>
                <a:latin typeface="Cambria" panose="02040503050406030204" pitchFamily="18" charset="0"/>
                <a:ea typeface="Tahoma" panose="020B0604030504040204" pitchFamily="34" charset="0"/>
                <a:cs typeface="Tahoma" panose="020B0604030504040204" pitchFamily="34" charset="0"/>
              </a:rPr>
              <a:t>			</a:t>
            </a:r>
            <a:r>
              <a:rPr lang="en-US" sz="2400" i="1" dirty="0" smtClean="0">
                <a:solidFill>
                  <a:srgbClr val="C00000"/>
                </a:solidFill>
                <a:latin typeface="Cambria" panose="02040503050406030204" pitchFamily="18" charset="0"/>
                <a:ea typeface="Tahoma" panose="020B0604030504040204" pitchFamily="34" charset="0"/>
                <a:cs typeface="Tahoma" panose="020B0604030504040204" pitchFamily="34" charset="0"/>
              </a:rPr>
              <a:t>  </a:t>
            </a:r>
            <a:r>
              <a:rPr lang="en-US" sz="2400" b="1" dirty="0" err="1" smtClean="0">
                <a:solidFill>
                  <a:srgbClr val="C00000"/>
                </a:solidFill>
                <a:latin typeface="Cambria" panose="02040503050406030204" pitchFamily="18" charset="0"/>
                <a:ea typeface="Tahoma" panose="020B0604030504040204" pitchFamily="34" charset="0"/>
                <a:cs typeface="Tahoma" panose="020B0604030504040204" pitchFamily="34" charset="0"/>
              </a:rPr>
              <a:t>20C1</a:t>
            </a:r>
            <a:endParaRPr lang="en-US" sz="2400" b="1" dirty="0" smtClean="0">
              <a:solidFill>
                <a:srgbClr val="C00000"/>
              </a:solidFill>
              <a:latin typeface="Cambria" panose="02040503050406030204" pitchFamily="18" charset="0"/>
              <a:ea typeface="Tahoma" panose="020B0604030504040204" pitchFamily="34" charset="0"/>
              <a:cs typeface="Tahoma" panose="020B0604030504040204" pitchFamily="34" charset="0"/>
            </a:endParaRPr>
          </a:p>
          <a:p>
            <a:pPr algn="just">
              <a:lnSpc>
                <a:spcPct val="150000"/>
              </a:lnSpc>
            </a:pPr>
            <a:r>
              <a:rPr lang="en-US" sz="2400" i="1" dirty="0" smtClean="0">
                <a:solidFill>
                  <a:schemeClr val="accent4">
                    <a:lumMod val="75000"/>
                  </a:schemeClr>
                </a:solidFill>
                <a:latin typeface="Cambria" panose="02040503050406030204" pitchFamily="18" charset="0"/>
                <a:ea typeface="Tahoma" panose="020B0604030504040204" pitchFamily="34" charset="0"/>
                <a:cs typeface="Tahoma" panose="020B0604030504040204" pitchFamily="34" charset="0"/>
              </a:rPr>
              <a:t>THỜI LƯỢNG: 	  </a:t>
            </a:r>
            <a:r>
              <a:rPr lang="en-US" sz="2400" b="1" dirty="0" smtClean="0">
                <a:solidFill>
                  <a:schemeClr val="accent5">
                    <a:lumMod val="50000"/>
                  </a:schemeClr>
                </a:solidFill>
                <a:latin typeface="Cambria" panose="02040503050406030204" pitchFamily="18" charset="0"/>
                <a:ea typeface="Tahoma" panose="020B0604030504040204" pitchFamily="34" charset="0"/>
                <a:cs typeface="Tahoma" panose="020B0604030504040204" pitchFamily="34" charset="0"/>
              </a:rPr>
              <a:t>30 TIẾT LÝ THUYẾT </a:t>
            </a:r>
          </a:p>
          <a:p>
            <a:pPr algn="just">
              <a:lnSpc>
                <a:spcPct val="150000"/>
              </a:lnSpc>
            </a:pPr>
            <a:r>
              <a:rPr lang="en-US" sz="2400" i="1" dirty="0" smtClean="0">
                <a:solidFill>
                  <a:schemeClr val="accent6">
                    <a:lumMod val="50000"/>
                  </a:schemeClr>
                </a:solidFill>
                <a:latin typeface="Cambria" panose="02040503050406030204" pitchFamily="18" charset="0"/>
                <a:ea typeface="Tahoma" panose="020B0604030504040204" pitchFamily="34" charset="0"/>
                <a:cs typeface="Tahoma" panose="020B0604030504040204" pitchFamily="34" charset="0"/>
              </a:rPr>
              <a:t>GIẢNG VIÊN: </a:t>
            </a:r>
            <a:r>
              <a:rPr lang="en-US" sz="2400" i="1" dirty="0" smtClean="0">
                <a:solidFill>
                  <a:schemeClr val="accent4">
                    <a:lumMod val="75000"/>
                  </a:schemeClr>
                </a:solidFill>
                <a:latin typeface="Cambria" panose="02040503050406030204" pitchFamily="18" charset="0"/>
                <a:ea typeface="Tahoma" panose="020B0604030504040204" pitchFamily="34" charset="0"/>
                <a:cs typeface="Tahoma" panose="020B0604030504040204" pitchFamily="34" charset="0"/>
              </a:rPr>
              <a:t>		  </a:t>
            </a:r>
            <a:r>
              <a:rPr lang="en-US" sz="2400" b="1" dirty="0" err="1" smtClean="0">
                <a:solidFill>
                  <a:srgbClr val="C00000"/>
                </a:solidFill>
                <a:latin typeface="Cambria" panose="02040503050406030204" pitchFamily="18" charset="0"/>
                <a:ea typeface="Tahoma" panose="020B0604030504040204" pitchFamily="34" charset="0"/>
                <a:cs typeface="Tahoma" panose="020B0604030504040204" pitchFamily="34" charset="0"/>
              </a:rPr>
              <a:t>NGUYỄN</a:t>
            </a:r>
            <a:r>
              <a:rPr lang="en-US" sz="2400" b="1" dirty="0" smtClean="0">
                <a:solidFill>
                  <a:srgbClr val="C00000"/>
                </a:solidFill>
                <a:latin typeface="Cambria" panose="02040503050406030204" pitchFamily="18" charset="0"/>
                <a:ea typeface="Tahoma" panose="020B0604030504040204" pitchFamily="34" charset="0"/>
                <a:cs typeface="Tahoma" panose="020B0604030504040204" pitchFamily="34" charset="0"/>
              </a:rPr>
              <a:t> THANH GIANG</a:t>
            </a:r>
          </a:p>
          <a:p>
            <a:pPr algn="just">
              <a:lnSpc>
                <a:spcPct val="150000"/>
              </a:lnSpc>
            </a:pPr>
            <a:r>
              <a:rPr lang="en-US" sz="2400" dirty="0" smtClean="0">
                <a:solidFill>
                  <a:schemeClr val="accent4">
                    <a:lumMod val="75000"/>
                  </a:schemeClr>
                </a:solidFill>
                <a:latin typeface="Cambria" panose="02040503050406030204" pitchFamily="18" charset="0"/>
                <a:ea typeface="Tahoma" panose="020B0604030504040204" pitchFamily="34" charset="0"/>
                <a:cs typeface="Tahoma" panose="020B0604030504040204" pitchFamily="34" charset="0"/>
              </a:rPr>
              <a:t>EMAIL: 	</a:t>
            </a:r>
            <a:r>
              <a:rPr lang="en-US" sz="2400" b="1" dirty="0" err="1" smtClean="0">
                <a:solidFill>
                  <a:schemeClr val="accent5">
                    <a:lumMod val="50000"/>
                  </a:schemeClr>
                </a:solidFill>
                <a:latin typeface="Cambria" panose="02040503050406030204" pitchFamily="18" charset="0"/>
                <a:ea typeface="Tahoma" panose="020B0604030504040204" pitchFamily="34" charset="0"/>
                <a:cs typeface="Tahoma" panose="020B0604030504040204" pitchFamily="34" charset="0"/>
              </a:rPr>
              <a:t>nguyenthanhgiang@lttc.edu.vn</a:t>
            </a:r>
            <a:endParaRPr lang="en-US" sz="2400" b="1" dirty="0" smtClean="0">
              <a:solidFill>
                <a:schemeClr val="accent5">
                  <a:lumMod val="50000"/>
                </a:schemeClr>
              </a:solidFill>
              <a:latin typeface="Cambria" panose="02040503050406030204" pitchFamily="18" charset="0"/>
              <a:ea typeface="Tahoma" panose="020B0604030504040204" pitchFamily="34" charset="0"/>
              <a:cs typeface="Tahoma" panose="020B0604030504040204" pitchFamily="34" charset="0"/>
            </a:endParaRPr>
          </a:p>
        </p:txBody>
      </p:sp>
      <p:pic>
        <p:nvPicPr>
          <p:cNvPr id="1026" name="Picture 2" descr="Vfd Wiring Practices - 1977 Chevy Tail Light Wiring Diagram -  air-bag.cukk.jeanjaures37.f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458" y="574108"/>
            <a:ext cx="4280840" cy="5731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92624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43886" y="584507"/>
            <a:ext cx="4908591" cy="5632311"/>
          </a:xfrm>
          <a:prstGeom prst="rect">
            <a:avLst/>
          </a:prstGeom>
          <a:noFill/>
        </p:spPr>
        <p:txBody>
          <a:bodyPr wrap="square" rtlCol="0">
            <a:spAutoFit/>
          </a:bodyPr>
          <a:lstStyle/>
          <a:p>
            <a:pPr algn="just"/>
            <a:r>
              <a:rPr lang="en-US" sz="2400" b="1" u="sng" dirty="0" smtClean="0">
                <a:solidFill>
                  <a:srgbClr val="002060"/>
                </a:solidFill>
                <a:latin typeface="Cambria" panose="02040503050406030204" pitchFamily="18" charset="0"/>
              </a:rPr>
              <a:t>YÊU CẦU CỦA MÔN HỌC:</a:t>
            </a:r>
          </a:p>
          <a:p>
            <a:pPr algn="just"/>
            <a:r>
              <a:rPr lang="en-US" sz="2400" dirty="0" smtClean="0">
                <a:solidFill>
                  <a:schemeClr val="accent4">
                    <a:lumMod val="75000"/>
                  </a:schemeClr>
                </a:solidFill>
                <a:latin typeface="Cambria" panose="02040503050406030204" pitchFamily="18" charset="0"/>
              </a:rPr>
              <a:t>- Đi học đúng giờ</a:t>
            </a:r>
          </a:p>
          <a:p>
            <a:pPr algn="just"/>
            <a:r>
              <a:rPr lang="en-US" sz="2400" dirty="0" smtClean="0">
                <a:solidFill>
                  <a:srgbClr val="7030A0"/>
                </a:solidFill>
                <a:latin typeface="Cambria" panose="02040503050406030204" pitchFamily="18" charset="0"/>
              </a:rPr>
              <a:t>- Tham dự tối thiểu 80% thời gian trên lớp</a:t>
            </a:r>
          </a:p>
          <a:p>
            <a:pPr algn="just"/>
            <a:r>
              <a:rPr lang="en-US" sz="2400" dirty="0" smtClean="0">
                <a:solidFill>
                  <a:srgbClr val="7030A0"/>
                </a:solidFill>
                <a:latin typeface="Cambria" panose="02040503050406030204" pitchFamily="18" charset="0"/>
              </a:rPr>
              <a:t>- </a:t>
            </a:r>
            <a:r>
              <a:rPr lang="en-US" sz="2400" dirty="0">
                <a:solidFill>
                  <a:srgbClr val="7030A0"/>
                </a:solidFill>
                <a:latin typeface="Cambria" panose="02040503050406030204" pitchFamily="18" charset="0"/>
              </a:rPr>
              <a:t>Tham gia trao đổi bài học với giáo viên để thực hiện đúng yêu cầu môn học</a:t>
            </a:r>
          </a:p>
          <a:p>
            <a:pPr algn="just"/>
            <a:r>
              <a:rPr lang="en-US" sz="2400" dirty="0" smtClean="0">
                <a:solidFill>
                  <a:srgbClr val="7030A0"/>
                </a:solidFill>
                <a:latin typeface="Cambria" panose="02040503050406030204" pitchFamily="18" charset="0"/>
              </a:rPr>
              <a:t>- Tham dự kiểm tra trên lớp đầy đủ</a:t>
            </a:r>
          </a:p>
          <a:p>
            <a:pPr algn="just"/>
            <a:r>
              <a:rPr lang="en-US" sz="2400" dirty="0" smtClean="0">
                <a:solidFill>
                  <a:schemeClr val="accent4">
                    <a:lumMod val="50000"/>
                  </a:schemeClr>
                </a:solidFill>
                <a:latin typeface="Cambria" panose="02040503050406030204" pitchFamily="18" charset="0"/>
              </a:rPr>
              <a:t>- Tìm hiểu thêm về trang bị điện trong máy công cụ, máy cắt kim loại từ tài liệu tham khảo, internet …</a:t>
            </a:r>
          </a:p>
          <a:p>
            <a:pPr marL="342900" indent="-342900" algn="just">
              <a:buFontTx/>
              <a:buChar char="-"/>
            </a:pPr>
            <a:r>
              <a:rPr lang="en-US" sz="2400" dirty="0" err="1" smtClean="0">
                <a:solidFill>
                  <a:srgbClr val="FF0000"/>
                </a:solidFill>
                <a:latin typeface="Cambria" panose="02040503050406030204" pitchFamily="18" charset="0"/>
              </a:rPr>
              <a:t>Luôn</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mở</a:t>
            </a:r>
            <a:r>
              <a:rPr lang="en-US" sz="2400" dirty="0" smtClean="0">
                <a:solidFill>
                  <a:srgbClr val="FF0000"/>
                </a:solidFill>
                <a:latin typeface="Cambria" panose="02040503050406030204" pitchFamily="18" charset="0"/>
              </a:rPr>
              <a:t> camera </a:t>
            </a:r>
            <a:r>
              <a:rPr lang="en-US" sz="2400" dirty="0" err="1" smtClean="0">
                <a:solidFill>
                  <a:srgbClr val="FF0000"/>
                </a:solidFill>
                <a:latin typeface="Cambria" panose="02040503050406030204" pitchFamily="18" charset="0"/>
              </a:rPr>
              <a:t>và</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trang</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phục</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nghiêm</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túc</a:t>
            </a:r>
            <a:r>
              <a:rPr lang="en-US" sz="2400" dirty="0" smtClean="0">
                <a:solidFill>
                  <a:srgbClr val="FF0000"/>
                </a:solidFill>
                <a:latin typeface="Cambria" panose="02040503050406030204" pitchFamily="18" charset="0"/>
              </a:rPr>
              <a:t> , </a:t>
            </a:r>
            <a:r>
              <a:rPr lang="en-US" sz="2400" dirty="0" err="1" smtClean="0">
                <a:solidFill>
                  <a:srgbClr val="FF0000"/>
                </a:solidFill>
                <a:latin typeface="Cambria" panose="02040503050406030204" pitchFamily="18" charset="0"/>
              </a:rPr>
              <a:t>ngồi</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vào</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bàn</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học</a:t>
            </a:r>
            <a:r>
              <a:rPr lang="en-US" sz="2400" dirty="0" smtClean="0">
                <a:solidFill>
                  <a:srgbClr val="FF0000"/>
                </a:solidFill>
                <a:latin typeface="Cambria" panose="02040503050406030204" pitchFamily="18" charset="0"/>
              </a:rPr>
              <a:t>.</a:t>
            </a:r>
          </a:p>
          <a:p>
            <a:pPr marL="342900" indent="-342900" algn="just">
              <a:buFontTx/>
              <a:buChar char="-"/>
            </a:pPr>
            <a:r>
              <a:rPr lang="en-US" sz="2400" dirty="0" err="1" smtClean="0">
                <a:solidFill>
                  <a:srgbClr val="FF0000"/>
                </a:solidFill>
                <a:latin typeface="Cambria" panose="02040503050406030204" pitchFamily="18" charset="0"/>
              </a:rPr>
              <a:t>Kêu</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tên</a:t>
            </a:r>
            <a:r>
              <a:rPr lang="en-US" sz="2400" dirty="0" smtClean="0">
                <a:solidFill>
                  <a:srgbClr val="FF0000"/>
                </a:solidFill>
                <a:latin typeface="Cambria" panose="02040503050406030204" pitchFamily="18" charset="0"/>
              </a:rPr>
              <a:t> 3 </a:t>
            </a:r>
            <a:r>
              <a:rPr lang="en-US" sz="2400" dirty="0" err="1" smtClean="0">
                <a:solidFill>
                  <a:srgbClr val="FF0000"/>
                </a:solidFill>
                <a:latin typeface="Cambria" panose="02040503050406030204" pitchFamily="18" charset="0"/>
              </a:rPr>
              <a:t>lần</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không</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trả</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lời</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xem</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như</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vắng</a:t>
            </a:r>
            <a:r>
              <a:rPr lang="en-US" sz="2400" dirty="0" smtClean="0">
                <a:solidFill>
                  <a:srgbClr val="FF0000"/>
                </a:solidFill>
                <a:latin typeface="Cambria" panose="02040503050406030204" pitchFamily="18" charset="0"/>
              </a:rPr>
              <a:t> </a:t>
            </a:r>
            <a:r>
              <a:rPr lang="en-US" sz="2400" dirty="0" err="1" smtClean="0">
                <a:solidFill>
                  <a:srgbClr val="FF0000"/>
                </a:solidFill>
                <a:latin typeface="Cambria" panose="02040503050406030204" pitchFamily="18" charset="0"/>
              </a:rPr>
              <a:t>tiết</a:t>
            </a:r>
            <a:r>
              <a:rPr lang="en-US" sz="2400" dirty="0" smtClean="0">
                <a:solidFill>
                  <a:srgbClr val="FF0000"/>
                </a:solidFill>
                <a:latin typeface="Cambria" panose="02040503050406030204" pitchFamily="18" charset="0"/>
              </a:rPr>
              <a:t>.</a:t>
            </a:r>
            <a:endParaRPr lang="en-US" sz="2400" dirty="0">
              <a:solidFill>
                <a:srgbClr val="FF0000"/>
              </a:solidFill>
              <a:latin typeface="Cambria" panose="02040503050406030204" pitchFamily="18" charset="0"/>
            </a:endParaRPr>
          </a:p>
        </p:txBody>
      </p:sp>
      <p:pic>
        <p:nvPicPr>
          <p:cNvPr id="2050" name="Picture 2" descr="FN_2413] Lathe Wiring Diagram Download Dia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2438" y="584507"/>
            <a:ext cx="4358511" cy="5829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3015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77347" y="1364124"/>
            <a:ext cx="8216568" cy="3323987"/>
          </a:xfrm>
          <a:prstGeom prst="rect">
            <a:avLst/>
          </a:prstGeom>
          <a:noFill/>
        </p:spPr>
        <p:txBody>
          <a:bodyPr wrap="square" rtlCol="0">
            <a:spAutoFit/>
          </a:bodyPr>
          <a:lstStyle/>
          <a:p>
            <a:pPr algn="ctr">
              <a:lnSpc>
                <a:spcPct val="150000"/>
              </a:lnSpc>
            </a:pPr>
            <a:r>
              <a:rPr lang="en-US" sz="2800" b="1" u="sng" dirty="0" smtClean="0">
                <a:solidFill>
                  <a:srgbClr val="002060"/>
                </a:solidFill>
                <a:latin typeface="Cambria" panose="02040503050406030204" pitchFamily="18" charset="0"/>
              </a:rPr>
              <a:t>NỘI DUNG MÔN HỌC:</a:t>
            </a:r>
          </a:p>
          <a:p>
            <a:pPr algn="just">
              <a:lnSpc>
                <a:spcPct val="150000"/>
              </a:lnSpc>
            </a:pPr>
            <a:r>
              <a:rPr lang="en-US" sz="2800" dirty="0" smtClean="0">
                <a:solidFill>
                  <a:schemeClr val="accent4">
                    <a:lumMod val="75000"/>
                  </a:schemeClr>
                </a:solidFill>
                <a:latin typeface="Cambria" panose="02040503050406030204" pitchFamily="18" charset="0"/>
              </a:rPr>
              <a:t>- Chương 1: Kỹ thuật điện</a:t>
            </a:r>
          </a:p>
          <a:p>
            <a:pPr algn="just">
              <a:lnSpc>
                <a:spcPct val="150000"/>
              </a:lnSpc>
            </a:pPr>
            <a:r>
              <a:rPr lang="en-US" sz="2800" dirty="0" smtClean="0">
                <a:solidFill>
                  <a:srgbClr val="7030A0"/>
                </a:solidFill>
                <a:latin typeface="Cambria" panose="02040503050406030204" pitchFamily="18" charset="0"/>
              </a:rPr>
              <a:t>- </a:t>
            </a:r>
            <a:r>
              <a:rPr lang="vi-VN" sz="2800" dirty="0" smtClean="0">
                <a:solidFill>
                  <a:srgbClr val="7030A0"/>
                </a:solidFill>
                <a:latin typeface="Cambria" panose="02040503050406030204" pitchFamily="18" charset="0"/>
              </a:rPr>
              <a:t>Chương </a:t>
            </a:r>
            <a:r>
              <a:rPr lang="vi-VN" sz="2800" dirty="0">
                <a:solidFill>
                  <a:srgbClr val="7030A0"/>
                </a:solidFill>
                <a:latin typeface="Cambria" panose="02040503050406030204" pitchFamily="18" charset="0"/>
              </a:rPr>
              <a:t>2: </a:t>
            </a:r>
            <a:r>
              <a:rPr lang="en-US" sz="2800" dirty="0" smtClean="0">
                <a:solidFill>
                  <a:srgbClr val="7030A0"/>
                </a:solidFill>
                <a:latin typeface="Cambria" panose="02040503050406030204" pitchFamily="18" charset="0"/>
              </a:rPr>
              <a:t>Kỹ thuật điện tử</a:t>
            </a:r>
          </a:p>
          <a:p>
            <a:pPr algn="just">
              <a:lnSpc>
                <a:spcPct val="150000"/>
              </a:lnSpc>
            </a:pPr>
            <a:r>
              <a:rPr lang="en-US" sz="2800" dirty="0" smtClean="0">
                <a:solidFill>
                  <a:srgbClr val="0070C0"/>
                </a:solidFill>
                <a:latin typeface="Cambria" panose="02040503050406030204" pitchFamily="18" charset="0"/>
              </a:rPr>
              <a:t>- </a:t>
            </a:r>
            <a:r>
              <a:rPr lang="vi-VN" sz="2800" dirty="0" smtClean="0">
                <a:solidFill>
                  <a:srgbClr val="0070C0"/>
                </a:solidFill>
                <a:latin typeface="Cambria" panose="02040503050406030204" pitchFamily="18" charset="0"/>
              </a:rPr>
              <a:t>Chương </a:t>
            </a:r>
            <a:r>
              <a:rPr lang="vi-VN" sz="2800" dirty="0">
                <a:solidFill>
                  <a:srgbClr val="0070C0"/>
                </a:solidFill>
                <a:latin typeface="Cambria" panose="02040503050406030204" pitchFamily="18" charset="0"/>
              </a:rPr>
              <a:t>3: </a:t>
            </a:r>
            <a:r>
              <a:rPr lang="en-US" sz="2800" dirty="0" smtClean="0">
                <a:solidFill>
                  <a:srgbClr val="0070C0"/>
                </a:solidFill>
                <a:latin typeface="Cambria" panose="02040503050406030204" pitchFamily="18" charset="0"/>
              </a:rPr>
              <a:t>Các mạch điều khiển cơ bản</a:t>
            </a:r>
          </a:p>
          <a:p>
            <a:pPr algn="just">
              <a:lnSpc>
                <a:spcPct val="150000"/>
              </a:lnSpc>
            </a:pPr>
            <a:r>
              <a:rPr lang="en-US" sz="2800" dirty="0" smtClean="0">
                <a:solidFill>
                  <a:srgbClr val="7030A0"/>
                </a:solidFill>
                <a:latin typeface="Cambria" panose="02040503050406030204" pitchFamily="18" charset="0"/>
              </a:rPr>
              <a:t>- </a:t>
            </a:r>
            <a:r>
              <a:rPr lang="vi-VN" sz="2800" dirty="0" smtClean="0">
                <a:solidFill>
                  <a:srgbClr val="7030A0"/>
                </a:solidFill>
                <a:latin typeface="Cambria" panose="02040503050406030204" pitchFamily="18" charset="0"/>
              </a:rPr>
              <a:t>Chương </a:t>
            </a:r>
            <a:r>
              <a:rPr lang="vi-VN" sz="2800" dirty="0">
                <a:solidFill>
                  <a:srgbClr val="7030A0"/>
                </a:solidFill>
                <a:latin typeface="Cambria" panose="02040503050406030204" pitchFamily="18" charset="0"/>
              </a:rPr>
              <a:t>4: </a:t>
            </a:r>
            <a:r>
              <a:rPr lang="en-US" sz="2800" dirty="0" smtClean="0">
                <a:solidFill>
                  <a:srgbClr val="7030A0"/>
                </a:solidFill>
                <a:latin typeface="Cambria" panose="02040503050406030204" pitchFamily="18" charset="0"/>
              </a:rPr>
              <a:t>Trang bị điện trong máy cắt kim loại</a:t>
            </a:r>
          </a:p>
        </p:txBody>
      </p:sp>
    </p:spTree>
    <p:extLst>
      <p:ext uri="{BB962C8B-B14F-4D97-AF65-F5344CB8AC3E}">
        <p14:creationId xmlns:p14="http://schemas.microsoft.com/office/powerpoint/2010/main" val="1125742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3" name="Rectangle 2"/>
          <p:cNvSpPr/>
          <p:nvPr/>
        </p:nvSpPr>
        <p:spPr>
          <a:xfrm>
            <a:off x="447375" y="1431673"/>
            <a:ext cx="11387573" cy="1554272"/>
          </a:xfrm>
          <a:prstGeom prst="rect">
            <a:avLst/>
          </a:prstGeom>
        </p:spPr>
        <p:txBody>
          <a:bodyPr wrap="square">
            <a:spAutoFit/>
          </a:bodyPr>
          <a:lstStyle/>
          <a:p>
            <a:pPr indent="180340" algn="just">
              <a:spcBef>
                <a:spcPts val="600"/>
              </a:spcBef>
              <a:spcAft>
                <a:spcPts val="0"/>
              </a:spcAft>
            </a:pPr>
            <a:r>
              <a:rPr lang="en-US" sz="2000" b="1" i="1" dirty="0">
                <a:solidFill>
                  <a:srgbClr val="C00000"/>
                </a:solidFill>
                <a:latin typeface="Calibri "/>
                <a:ea typeface="Times New Roman" panose="02020603050405020304" pitchFamily="18" charset="0"/>
                <a:cs typeface="Times New Roman" panose="02020603050405020304" pitchFamily="18" charset="0"/>
              </a:rPr>
              <a:t>-  Mục tiêu:	</a:t>
            </a:r>
          </a:p>
          <a:p>
            <a:pPr indent="180340" algn="just">
              <a:spcBef>
                <a:spcPts val="600"/>
              </a:spcBef>
              <a:spcAft>
                <a:spcPts val="0"/>
              </a:spcAft>
            </a:pPr>
            <a:r>
              <a:rPr lang="en-US" sz="2000">
                <a:latin typeface="Calibri "/>
                <a:ea typeface="Times New Roman" panose="02020603050405020304" pitchFamily="18" charset="0"/>
                <a:cs typeface="Times New Roman" panose="02020603050405020304" pitchFamily="18" charset="0"/>
              </a:rPr>
              <a:t>	</a:t>
            </a:r>
            <a:r>
              <a:rPr lang="en-US" sz="2000" smtClean="0">
                <a:solidFill>
                  <a:srgbClr val="002060"/>
                </a:solidFill>
                <a:latin typeface="Calibri "/>
                <a:ea typeface="Times New Roman" panose="02020603050405020304" pitchFamily="18" charset="0"/>
                <a:cs typeface="Times New Roman" panose="02020603050405020304" pitchFamily="18" charset="0"/>
              </a:rPr>
              <a:t>+ </a:t>
            </a:r>
            <a:r>
              <a:rPr lang="en-US" sz="2000" dirty="0">
                <a:solidFill>
                  <a:srgbClr val="002060"/>
                </a:solidFill>
                <a:latin typeface="Calibri "/>
                <a:ea typeface="Times New Roman" panose="02020603050405020304" pitchFamily="18" charset="0"/>
                <a:cs typeface="Times New Roman" panose="02020603050405020304" pitchFamily="18" charset="0"/>
              </a:rPr>
              <a:t>Trình bày được những khái niệm cơ bản về mạch điện 1 </a:t>
            </a:r>
            <a:r>
              <a:rPr lang="en-US" sz="2000" smtClean="0">
                <a:solidFill>
                  <a:srgbClr val="002060"/>
                </a:solidFill>
                <a:latin typeface="Calibri "/>
                <a:ea typeface="Times New Roman" panose="02020603050405020304" pitchFamily="18" charset="0"/>
                <a:cs typeface="Times New Roman" panose="02020603050405020304" pitchFamily="18" charset="0"/>
              </a:rPr>
              <a:t>chiều</a:t>
            </a:r>
            <a:r>
              <a:rPr lang="en-US" sz="2000" smtClean="0">
                <a:solidFill>
                  <a:schemeClr val="accent6">
                    <a:lumMod val="50000"/>
                  </a:schemeClr>
                </a:solidFill>
                <a:latin typeface="Calibri "/>
                <a:ea typeface="Times New Roman" panose="02020603050405020304" pitchFamily="18" charset="0"/>
              </a:rPr>
              <a:t>.</a:t>
            </a:r>
          </a:p>
          <a:p>
            <a:pPr indent="180340" algn="just">
              <a:spcBef>
                <a:spcPts val="600"/>
              </a:spcBef>
              <a:spcAft>
                <a:spcPts val="0"/>
              </a:spcAft>
            </a:pPr>
            <a:r>
              <a:rPr lang="en-US" sz="2000">
                <a:solidFill>
                  <a:schemeClr val="accent6">
                    <a:lumMod val="50000"/>
                  </a:schemeClr>
                </a:solidFill>
                <a:latin typeface="Calibri "/>
              </a:rPr>
              <a:t>	</a:t>
            </a:r>
            <a:r>
              <a:rPr lang="en-US" sz="2000" smtClean="0">
                <a:solidFill>
                  <a:schemeClr val="accent6">
                    <a:lumMod val="50000"/>
                  </a:schemeClr>
                </a:solidFill>
                <a:latin typeface="Calibri "/>
              </a:rPr>
              <a:t>+ Tính được giá trị các đại lượng cơ bản trong sơ đồ mạch điện 1 chiều đơn giản</a:t>
            </a:r>
          </a:p>
          <a:p>
            <a:pPr indent="180340" algn="just">
              <a:spcBef>
                <a:spcPts val="600"/>
              </a:spcBef>
              <a:spcAft>
                <a:spcPts val="0"/>
              </a:spcAft>
            </a:pPr>
            <a:r>
              <a:rPr lang="en-US" sz="2000">
                <a:solidFill>
                  <a:schemeClr val="accent6">
                    <a:lumMod val="50000"/>
                  </a:schemeClr>
                </a:solidFill>
                <a:latin typeface="Calibri "/>
              </a:rPr>
              <a:t>	</a:t>
            </a:r>
            <a:r>
              <a:rPr lang="en-US" sz="2000">
                <a:solidFill>
                  <a:srgbClr val="0070C0"/>
                </a:solidFill>
                <a:latin typeface="Calibri "/>
              </a:rPr>
              <a:t>+ Có thái độ nghiêm túc, tự chủ và trách nhiệm trong học </a:t>
            </a:r>
            <a:r>
              <a:rPr lang="en-US" sz="2000" smtClean="0">
                <a:solidFill>
                  <a:srgbClr val="0070C0"/>
                </a:solidFill>
                <a:latin typeface="Calibri "/>
              </a:rPr>
              <a:t>tập</a:t>
            </a:r>
            <a:endParaRPr lang="en-US" sz="2000" dirty="0">
              <a:solidFill>
                <a:srgbClr val="0070C0"/>
              </a:solidFill>
              <a:latin typeface="Calibri "/>
            </a:endParaRPr>
          </a:p>
        </p:txBody>
      </p:sp>
      <p:sp>
        <p:nvSpPr>
          <p:cNvPr id="4" name="Rectangle 3"/>
          <p:cNvSpPr/>
          <p:nvPr/>
        </p:nvSpPr>
        <p:spPr>
          <a:xfrm>
            <a:off x="0" y="995015"/>
            <a:ext cx="3328155" cy="400110"/>
          </a:xfrm>
          <a:prstGeom prst="rect">
            <a:avLst/>
          </a:prstGeom>
        </p:spPr>
        <p:txBody>
          <a:bodyPr wrap="none">
            <a:spAutoFit/>
          </a:bodyPr>
          <a:lstStyle/>
          <a:p>
            <a:r>
              <a:rPr lang="de-DE" sz="2000" b="1"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1</a:t>
            </a:r>
            <a:r>
              <a:rPr lang="en-US" sz="2000" b="1" dirty="0">
                <a:solidFill>
                  <a:schemeClr val="accent6">
                    <a:lumMod val="50000"/>
                  </a:schemeClr>
                </a:solidFill>
                <a:latin typeface="Tahoma" panose="020B0604030504040204" pitchFamily="34" charset="0"/>
                <a:ea typeface="Tahoma" panose="020B0604030504040204" pitchFamily="34" charset="0"/>
                <a:cs typeface="Tahoma" panose="020B0604030504040204" pitchFamily="34" charset="0"/>
              </a:rPr>
              <a:t>.1 Mạch điện một chiều</a:t>
            </a:r>
          </a:p>
        </p:txBody>
      </p:sp>
      <p:pic>
        <p:nvPicPr>
          <p:cNvPr id="3074" name="Picture 2" descr="AC Waveform and AC Circuit Theory of Sinusoi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11" y="3400306"/>
            <a:ext cx="7169392" cy="269832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DC grid: how, what and wh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29296" y="3134340"/>
            <a:ext cx="3528920" cy="2964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7455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466537"/>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533399" y="2002686"/>
            <a:ext cx="5168154" cy="4654608"/>
          </a:xfrm>
          <a:prstGeom prst="rect">
            <a:avLst/>
          </a:prstGeom>
        </p:spPr>
        <p:txBody>
          <a:bodyPr wrap="square">
            <a:spAutoFit/>
          </a:bodyPr>
          <a:lstStyle/>
          <a:p>
            <a:pPr algn="just">
              <a:lnSpc>
                <a:spcPct val="115000"/>
              </a:lnSpc>
              <a:spcAft>
                <a:spcPts val="800"/>
              </a:spcAft>
            </a:pPr>
            <a:r>
              <a:rPr lang="en-US" sz="2800" b="1" dirty="0">
                <a:solidFill>
                  <a:schemeClr val="accent6">
                    <a:lumMod val="75000"/>
                  </a:schemeClr>
                </a:solidFill>
                <a:latin typeface="Calibri "/>
                <a:ea typeface="Arial" panose="020B0604020202020204" pitchFamily="34" charset="0"/>
                <a:cs typeface="Times New Roman" panose="02020603050405020304" pitchFamily="18" charset="0"/>
              </a:rPr>
              <a:t>1.1.1 Khái niệm cơ bản về mạch </a:t>
            </a:r>
            <a:r>
              <a:rPr lang="en-US" sz="2800" b="1" dirty="0" smtClean="0">
                <a:solidFill>
                  <a:schemeClr val="accent6">
                    <a:lumMod val="75000"/>
                  </a:schemeClr>
                </a:solidFill>
                <a:latin typeface="Calibri "/>
                <a:ea typeface="Arial" panose="020B0604020202020204" pitchFamily="34" charset="0"/>
                <a:cs typeface="Times New Roman" panose="02020603050405020304" pitchFamily="18" charset="0"/>
              </a:rPr>
              <a:t>điện</a:t>
            </a:r>
            <a:endParaRPr lang="en-US" sz="2800" dirty="0">
              <a:solidFill>
                <a:schemeClr val="accent6">
                  <a:lumMod val="75000"/>
                </a:schemeClr>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200" dirty="0">
                <a:solidFill>
                  <a:srgbClr val="0070C0"/>
                </a:solidFill>
                <a:latin typeface="Calibri "/>
                <a:ea typeface="Arial" panose="020B0604020202020204" pitchFamily="34" charset="0"/>
                <a:cs typeface="Times New Roman" panose="02020603050405020304" pitchFamily="18" charset="0"/>
              </a:rPr>
              <a:t>- </a:t>
            </a:r>
            <a:r>
              <a:rPr lang="en-US" sz="2800" dirty="0">
                <a:solidFill>
                  <a:srgbClr val="0070C0"/>
                </a:solidFill>
                <a:latin typeface="Calibri "/>
                <a:ea typeface="Arial" panose="020B0604020202020204" pitchFamily="34" charset="0"/>
                <a:cs typeface="Times New Roman" panose="02020603050405020304" pitchFamily="18" charset="0"/>
              </a:rPr>
              <a:t>Mạch điện là một hệ thống gồm các thiết bị điện, điện tử ghép lại. Trong đó xảy ra quá trình truyền đạt, biến đổi năng lượng hay tín hiệu điện từ đo bởi các đại lượng dòng điện, điện áp.</a:t>
            </a:r>
            <a:endParaRPr lang="en-US" sz="2800" dirty="0">
              <a:solidFill>
                <a:srgbClr val="0070C0"/>
              </a:solidFill>
              <a:effectLst/>
              <a:latin typeface="Calibri "/>
              <a:ea typeface="Arial" panose="020B0604020202020204" pitchFamily="34" charset="0"/>
              <a:cs typeface="Times New Roman" panose="02020603050405020304" pitchFamily="18" charset="0"/>
            </a:endParaRPr>
          </a:p>
        </p:txBody>
      </p:sp>
      <p:pic>
        <p:nvPicPr>
          <p:cNvPr id="5122" name="Picture 2" descr="Direct Current"/>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420548" y="1314654"/>
            <a:ext cx="5130475" cy="4953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7031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122"/>
                                        </p:tgtEl>
                                        <p:attrNameLst>
                                          <p:attrName>style.visibility</p:attrName>
                                        </p:attrNameLst>
                                      </p:cBhvr>
                                      <p:to>
                                        <p:strVal val="visible"/>
                                      </p:to>
                                    </p:set>
                                    <p:animEffect transition="in" filter="fade">
                                      <p:cBhvr>
                                        <p:cTn id="13" dur="1000"/>
                                        <p:tgtEl>
                                          <p:spTgt spid="5122"/>
                                        </p:tgtEl>
                                      </p:cBhvr>
                                    </p:animEffect>
                                    <p:anim calcmode="lin" valueType="num">
                                      <p:cBhvr>
                                        <p:cTn id="14" dur="1000" fill="hold"/>
                                        <p:tgtEl>
                                          <p:spTgt spid="5122"/>
                                        </p:tgtEl>
                                        <p:attrNameLst>
                                          <p:attrName>ppt_x</p:attrName>
                                        </p:attrNameLst>
                                      </p:cBhvr>
                                      <p:tavLst>
                                        <p:tav tm="0">
                                          <p:val>
                                            <p:strVal val="#ppt_x"/>
                                          </p:val>
                                        </p:tav>
                                        <p:tav tm="100000">
                                          <p:val>
                                            <p:strVal val="#ppt_x"/>
                                          </p:val>
                                        </p:tav>
                                      </p:tavLst>
                                    </p:anim>
                                    <p:anim calcmode="lin" valueType="num">
                                      <p:cBhvr>
                                        <p:cTn id="15"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 calcmode="lin" valueType="num">
                                      <p:cBhvr additive="base">
                                        <p:cTn id="20"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3" name="Rectangle 2"/>
          <p:cNvSpPr/>
          <p:nvPr/>
        </p:nvSpPr>
        <p:spPr>
          <a:xfrm>
            <a:off x="493059" y="1508707"/>
            <a:ext cx="6096000" cy="4576637"/>
          </a:xfrm>
          <a:prstGeom prst="rect">
            <a:avLst/>
          </a:prstGeom>
        </p:spPr>
        <p:txBody>
          <a:bodyPr>
            <a:spAutoFit/>
          </a:bodyPr>
          <a:lstStyle/>
          <a:p>
            <a:pPr algn="just">
              <a:lnSpc>
                <a:spcPct val="115000"/>
              </a:lnSpc>
              <a:spcAft>
                <a:spcPts val="800"/>
              </a:spcAft>
            </a:pPr>
            <a:r>
              <a:rPr lang="en-US" sz="2200" b="1" dirty="0">
                <a:solidFill>
                  <a:srgbClr val="0070C0"/>
                </a:solidFill>
                <a:latin typeface="Calibri "/>
                <a:ea typeface="Arial" panose="020B0604020202020204" pitchFamily="34" charset="0"/>
                <a:cs typeface="Times New Roman" panose="02020603050405020304" pitchFamily="18" charset="0"/>
              </a:rPr>
              <a:t>1.1.2 Các thành phần cơ bản của mạch điện</a:t>
            </a:r>
            <a:endParaRPr lang="en-US" sz="2200" dirty="0">
              <a:solidFill>
                <a:srgbClr val="0070C0"/>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200" i="1" dirty="0">
                <a:solidFill>
                  <a:srgbClr val="00B050"/>
                </a:solidFill>
                <a:latin typeface="Calibri "/>
                <a:ea typeface="Arial" panose="020B0604020202020204" pitchFamily="34" charset="0"/>
                <a:cs typeface="Times New Roman" panose="02020603050405020304" pitchFamily="18" charset="0"/>
              </a:rPr>
              <a:t>     1.1.2.1. Điện áp</a:t>
            </a:r>
            <a:endParaRPr lang="en-US" sz="2200" dirty="0">
              <a:solidFill>
                <a:srgbClr val="00B050"/>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200" dirty="0">
                <a:latin typeface="Calibri "/>
                <a:ea typeface="Arial" panose="020B0604020202020204" pitchFamily="34" charset="0"/>
                <a:cs typeface="Times New Roman" panose="02020603050405020304" pitchFamily="18" charset="0"/>
              </a:rPr>
              <a:t>	</a:t>
            </a:r>
            <a:r>
              <a:rPr lang="en-US" sz="2400" dirty="0">
                <a:solidFill>
                  <a:srgbClr val="7030A0"/>
                </a:solidFill>
                <a:latin typeface="Calibri "/>
                <a:ea typeface="Arial" panose="020B0604020202020204" pitchFamily="34" charset="0"/>
                <a:cs typeface="Times New Roman" panose="02020603050405020304" pitchFamily="18" charset="0"/>
              </a:rPr>
              <a:t>- Là đại lượng đặc trưng cho khả năng tích lũy năng lượng của dòng điện. Trong mạch điện, tại các điểm đều có một điện </a:t>
            </a:r>
            <a:r>
              <a:rPr lang="en-US" sz="2400" dirty="0" err="1">
                <a:solidFill>
                  <a:srgbClr val="7030A0"/>
                </a:solidFill>
                <a:latin typeface="Calibri "/>
                <a:ea typeface="Arial" panose="020B0604020202020204" pitchFamily="34" charset="0"/>
                <a:cs typeface="Times New Roman" panose="02020603050405020304" pitchFamily="18" charset="0"/>
              </a:rPr>
              <a:t>thế</a:t>
            </a:r>
            <a:r>
              <a:rPr lang="en-US" sz="2400" dirty="0">
                <a:solidFill>
                  <a:srgbClr val="7030A0"/>
                </a:solidFill>
                <a:latin typeface="Calibri "/>
                <a:ea typeface="Arial" panose="020B0604020202020204" pitchFamily="34" charset="0"/>
                <a:cs typeface="Times New Roman" panose="02020603050405020304" pitchFamily="18" charset="0"/>
              </a:rPr>
              <a:t> </a:t>
            </a:r>
            <a:r>
              <a:rPr lang="en-US" sz="2400" dirty="0" smtClean="0">
                <a:solidFill>
                  <a:srgbClr val="7030A0"/>
                </a:solidFill>
                <a:latin typeface="Calibri "/>
                <a:ea typeface="Arial" panose="020B0604020202020204" pitchFamily="34" charset="0"/>
                <a:cs typeface="Times New Roman" panose="02020603050405020304" pitchFamily="18" charset="0"/>
              </a:rPr>
              <a:t>V </a:t>
            </a:r>
            <a:r>
              <a:rPr lang="en-US" sz="2400" dirty="0">
                <a:solidFill>
                  <a:srgbClr val="7030A0"/>
                </a:solidFill>
                <a:latin typeface="Calibri "/>
                <a:ea typeface="Arial" panose="020B0604020202020204" pitchFamily="34" charset="0"/>
                <a:cs typeface="Times New Roman" panose="02020603050405020304" pitchFamily="18" charset="0"/>
              </a:rPr>
              <a:t>nhất định, hiệu điện thế giữa 2 điểm gọi là điện áp U. Ta có U</a:t>
            </a:r>
            <a:r>
              <a:rPr lang="en-US" sz="2400" baseline="-25000" dirty="0">
                <a:solidFill>
                  <a:srgbClr val="7030A0"/>
                </a:solidFill>
                <a:latin typeface="Calibri "/>
                <a:ea typeface="Arial" panose="020B0604020202020204" pitchFamily="34" charset="0"/>
                <a:cs typeface="Times New Roman" panose="02020603050405020304" pitchFamily="18" charset="0"/>
              </a:rPr>
              <a:t>AB </a:t>
            </a:r>
            <a:r>
              <a:rPr lang="en-US" sz="2400" dirty="0">
                <a:solidFill>
                  <a:srgbClr val="7030A0"/>
                </a:solidFill>
                <a:latin typeface="Calibri "/>
                <a:ea typeface="Arial" panose="020B0604020202020204" pitchFamily="34" charset="0"/>
                <a:cs typeface="Times New Roman" panose="02020603050405020304" pitchFamily="18" charset="0"/>
              </a:rPr>
              <a:t>= </a:t>
            </a:r>
            <a:r>
              <a:rPr lang="en-US" sz="2400" dirty="0" smtClean="0">
                <a:solidFill>
                  <a:srgbClr val="7030A0"/>
                </a:solidFill>
                <a:latin typeface="Calibri "/>
                <a:ea typeface="Arial" panose="020B0604020202020204" pitchFamily="34" charset="0"/>
                <a:cs typeface="Times New Roman" panose="02020603050405020304" pitchFamily="18" charset="0"/>
              </a:rPr>
              <a:t>V</a:t>
            </a:r>
            <a:r>
              <a:rPr lang="en-US" sz="2400" baseline="-25000" dirty="0" smtClean="0">
                <a:solidFill>
                  <a:srgbClr val="7030A0"/>
                </a:solidFill>
                <a:latin typeface="Calibri "/>
                <a:ea typeface="Arial" panose="020B0604020202020204" pitchFamily="34" charset="0"/>
                <a:cs typeface="Times New Roman" panose="02020603050405020304" pitchFamily="18" charset="0"/>
              </a:rPr>
              <a:t>A</a:t>
            </a:r>
            <a:r>
              <a:rPr lang="en-US" sz="2400" dirty="0" smtClean="0">
                <a:solidFill>
                  <a:srgbClr val="7030A0"/>
                </a:solidFill>
                <a:latin typeface="Calibri "/>
                <a:ea typeface="Arial" panose="020B0604020202020204" pitchFamily="34" charset="0"/>
                <a:cs typeface="Times New Roman" panose="02020603050405020304" pitchFamily="18" charset="0"/>
              </a:rPr>
              <a:t> –V</a:t>
            </a:r>
            <a:r>
              <a:rPr lang="en-US" sz="2400" baseline="-25000" dirty="0" smtClean="0">
                <a:solidFill>
                  <a:srgbClr val="7030A0"/>
                </a:solidFill>
                <a:latin typeface="Calibri "/>
                <a:ea typeface="Arial" panose="020B0604020202020204" pitchFamily="34" charset="0"/>
                <a:cs typeface="Times New Roman" panose="02020603050405020304" pitchFamily="18" charset="0"/>
              </a:rPr>
              <a:t>B</a:t>
            </a:r>
            <a:r>
              <a:rPr lang="en-US" sz="2400" dirty="0">
                <a:solidFill>
                  <a:srgbClr val="7030A0"/>
                </a:solidFill>
                <a:latin typeface="Calibri "/>
                <a:ea typeface="Arial" panose="020B0604020202020204" pitchFamily="34" charset="0"/>
                <a:cs typeface="Times New Roman" panose="02020603050405020304" pitchFamily="18" charset="0"/>
              </a:rPr>
              <a:t>. Trong đó, </a:t>
            </a:r>
            <a:r>
              <a:rPr lang="en-US" sz="2400" dirty="0" err="1" smtClean="0">
                <a:solidFill>
                  <a:srgbClr val="7030A0"/>
                </a:solidFill>
                <a:latin typeface="Calibri "/>
                <a:ea typeface="Arial" panose="020B0604020202020204" pitchFamily="34" charset="0"/>
                <a:cs typeface="Times New Roman" panose="02020603050405020304" pitchFamily="18" charset="0"/>
              </a:rPr>
              <a:t>V</a:t>
            </a:r>
            <a:r>
              <a:rPr lang="en-US" sz="2400" baseline="-25000" dirty="0" err="1" smtClean="0">
                <a:solidFill>
                  <a:srgbClr val="7030A0"/>
                </a:solidFill>
                <a:latin typeface="Calibri "/>
                <a:ea typeface="Arial" panose="020B0604020202020204" pitchFamily="34" charset="0"/>
                <a:cs typeface="Times New Roman" panose="02020603050405020304" pitchFamily="18" charset="0"/>
              </a:rPr>
              <a:t>A</a:t>
            </a:r>
            <a:r>
              <a:rPr lang="en-US" sz="2400" dirty="0" err="1" smtClean="0">
                <a:solidFill>
                  <a:srgbClr val="7030A0"/>
                </a:solidFill>
                <a:latin typeface="Calibri "/>
                <a:ea typeface="Arial" panose="020B0604020202020204" pitchFamily="34" charset="0"/>
                <a:cs typeface="Times New Roman" panose="02020603050405020304" pitchFamily="18" charset="0"/>
              </a:rPr>
              <a:t>,</a:t>
            </a:r>
            <a:r>
              <a:rPr lang="en-US" sz="2400" baseline="-25000" dirty="0" err="1" smtClean="0">
                <a:solidFill>
                  <a:srgbClr val="7030A0"/>
                </a:solidFill>
                <a:latin typeface="Calibri "/>
                <a:ea typeface="Arial" panose="020B0604020202020204" pitchFamily="34" charset="0"/>
                <a:cs typeface="Times New Roman" panose="02020603050405020304" pitchFamily="18" charset="0"/>
              </a:rPr>
              <a:t>B</a:t>
            </a:r>
            <a:r>
              <a:rPr lang="en-US" sz="2400" dirty="0" smtClean="0">
                <a:solidFill>
                  <a:srgbClr val="7030A0"/>
                </a:solidFill>
                <a:latin typeface="Calibri "/>
                <a:ea typeface="Arial" panose="020B0604020202020204" pitchFamily="34" charset="0"/>
                <a:cs typeface="Times New Roman" panose="02020603050405020304" pitchFamily="18" charset="0"/>
              </a:rPr>
              <a:t> </a:t>
            </a:r>
            <a:r>
              <a:rPr lang="en-US" sz="2400" dirty="0">
                <a:solidFill>
                  <a:srgbClr val="7030A0"/>
                </a:solidFill>
                <a:latin typeface="Calibri "/>
                <a:ea typeface="Arial" panose="020B0604020202020204" pitchFamily="34" charset="0"/>
                <a:cs typeface="Times New Roman" panose="02020603050405020304" pitchFamily="18" charset="0"/>
              </a:rPr>
              <a:t>là điện thế điểm A, B. U</a:t>
            </a:r>
            <a:r>
              <a:rPr lang="en-US" sz="2400" baseline="-25000" dirty="0">
                <a:solidFill>
                  <a:srgbClr val="7030A0"/>
                </a:solidFill>
                <a:latin typeface="Calibri "/>
                <a:ea typeface="Arial" panose="020B0604020202020204" pitchFamily="34" charset="0"/>
                <a:cs typeface="Times New Roman" panose="02020603050405020304" pitchFamily="18" charset="0"/>
              </a:rPr>
              <a:t>AB </a:t>
            </a:r>
            <a:r>
              <a:rPr lang="en-US" sz="2400" dirty="0">
                <a:solidFill>
                  <a:srgbClr val="7030A0"/>
                </a:solidFill>
                <a:latin typeface="Calibri "/>
                <a:ea typeface="Arial" panose="020B0604020202020204" pitchFamily="34" charset="0"/>
                <a:cs typeface="Times New Roman" panose="02020603050405020304" pitchFamily="18" charset="0"/>
              </a:rPr>
              <a:t> là hiệu điện thế giữa A và B</a:t>
            </a:r>
            <a:r>
              <a:rPr lang="en-US" sz="2400" dirty="0">
                <a:latin typeface="Calibri "/>
                <a:ea typeface="Arial" panose="020B0604020202020204" pitchFamily="34" charset="0"/>
                <a:cs typeface="Times New Roman" panose="02020603050405020304" pitchFamily="18" charset="0"/>
              </a:rPr>
              <a:t>.</a:t>
            </a:r>
          </a:p>
          <a:p>
            <a:pPr algn="just">
              <a:lnSpc>
                <a:spcPct val="115000"/>
              </a:lnSpc>
              <a:spcAft>
                <a:spcPts val="800"/>
              </a:spcAft>
            </a:pPr>
            <a:r>
              <a:rPr lang="en-US" sz="2400" dirty="0">
                <a:latin typeface="Calibri "/>
                <a:ea typeface="Arial" panose="020B0604020202020204" pitchFamily="34" charset="0"/>
                <a:cs typeface="Times New Roman" panose="02020603050405020304" pitchFamily="18" charset="0"/>
              </a:rPr>
              <a:t>	</a:t>
            </a:r>
            <a:endParaRPr lang="en-US" sz="2400" dirty="0">
              <a:solidFill>
                <a:schemeClr val="accent2">
                  <a:lumMod val="75000"/>
                </a:schemeClr>
              </a:solidFill>
              <a:effectLst/>
              <a:latin typeface="Calibri "/>
              <a:ea typeface="Arial" panose="020B0604020202020204" pitchFamily="34" charset="0"/>
              <a:cs typeface="Times New Roman" panose="02020603050405020304" pitchFamily="18" charset="0"/>
            </a:endParaRPr>
          </a:p>
        </p:txBody>
      </p:sp>
      <p:pic>
        <p:nvPicPr>
          <p:cNvPr id="6146" name="Picture 2" descr="Voltage, Current, Resistance, and Ohm's Law - learn.sparkfun.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9058" y="1277874"/>
            <a:ext cx="4921623" cy="4933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972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146"/>
                                        </p:tgtEl>
                                        <p:attrNameLst>
                                          <p:attrName>style.visibility</p:attrName>
                                        </p:attrNameLst>
                                      </p:cBhvr>
                                      <p:to>
                                        <p:strVal val="visible"/>
                                      </p:to>
                                    </p:set>
                                    <p:anim calcmode="lin" valueType="num">
                                      <p:cBhvr additive="base">
                                        <p:cTn id="13" dur="500" fill="hold"/>
                                        <p:tgtEl>
                                          <p:spTgt spid="6146"/>
                                        </p:tgtEl>
                                        <p:attrNameLst>
                                          <p:attrName>ppt_x</p:attrName>
                                        </p:attrNameLst>
                                      </p:cBhvr>
                                      <p:tavLst>
                                        <p:tav tm="0">
                                          <p:val>
                                            <p:strVal val="#ppt_x"/>
                                          </p:val>
                                        </p:tav>
                                        <p:tav tm="100000">
                                          <p:val>
                                            <p:strVal val="#ppt_x"/>
                                          </p:val>
                                        </p:tav>
                                      </p:tavLst>
                                    </p:anim>
                                    <p:anim calcmode="lin" valueType="num">
                                      <p:cBhvr additive="base">
                                        <p:cTn id="14" dur="500" fill="hold"/>
                                        <p:tgtEl>
                                          <p:spTgt spid="614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3" name="Rectangle 2"/>
          <p:cNvSpPr/>
          <p:nvPr/>
        </p:nvSpPr>
        <p:spPr>
          <a:xfrm>
            <a:off x="493059" y="1508707"/>
            <a:ext cx="6096000" cy="2244204"/>
          </a:xfrm>
          <a:prstGeom prst="rect">
            <a:avLst/>
          </a:prstGeom>
        </p:spPr>
        <p:txBody>
          <a:bodyPr>
            <a:spAutoFit/>
          </a:bodyPr>
          <a:lstStyle/>
          <a:p>
            <a:pPr algn="just">
              <a:lnSpc>
                <a:spcPct val="115000"/>
              </a:lnSpc>
              <a:spcAft>
                <a:spcPts val="800"/>
              </a:spcAft>
            </a:pPr>
            <a:r>
              <a:rPr lang="en-US" sz="2200" b="1" dirty="0">
                <a:solidFill>
                  <a:srgbClr val="0070C0"/>
                </a:solidFill>
                <a:latin typeface="Calibri "/>
                <a:ea typeface="Arial" panose="020B0604020202020204" pitchFamily="34" charset="0"/>
                <a:cs typeface="Times New Roman" panose="02020603050405020304" pitchFamily="18" charset="0"/>
              </a:rPr>
              <a:t>1.1.2 Các thành phần cơ bản của mạch điện</a:t>
            </a:r>
            <a:endParaRPr lang="en-US" sz="2200" dirty="0">
              <a:solidFill>
                <a:srgbClr val="0070C0"/>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200" i="1" dirty="0">
                <a:solidFill>
                  <a:srgbClr val="00B050"/>
                </a:solidFill>
                <a:latin typeface="Calibri "/>
                <a:ea typeface="Arial" panose="020B0604020202020204" pitchFamily="34" charset="0"/>
                <a:cs typeface="Times New Roman" panose="02020603050405020304" pitchFamily="18" charset="0"/>
              </a:rPr>
              <a:t>     1.1.2.1. Điện áp</a:t>
            </a:r>
            <a:endParaRPr lang="en-US" sz="2200" dirty="0">
              <a:solidFill>
                <a:srgbClr val="00B050"/>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Chiều</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điện</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áp</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là</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chiều</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từ</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điểm</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có</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điện</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thế</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cao</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đến</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điểm</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có</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điện</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thế</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thấp</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Đơn</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vị</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điện</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áp</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là</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volt (V).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Ký</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a:t>
            </a:r>
            <a:r>
              <a:rPr lang="en-US" sz="2200" dirty="0" err="1" smtClean="0">
                <a:solidFill>
                  <a:schemeClr val="accent2">
                    <a:lumMod val="75000"/>
                  </a:schemeClr>
                </a:solidFill>
                <a:latin typeface="Calibri "/>
                <a:ea typeface="Arial" panose="020B0604020202020204" pitchFamily="34" charset="0"/>
                <a:cs typeface="Times New Roman" panose="02020603050405020304" pitchFamily="18" charset="0"/>
              </a:rPr>
              <a:t>hiệu</a:t>
            </a:r>
            <a:r>
              <a:rPr lang="en-US" sz="2200" dirty="0" smtClean="0">
                <a:solidFill>
                  <a:schemeClr val="accent2">
                    <a:lumMod val="75000"/>
                  </a:schemeClr>
                </a:solidFill>
                <a:latin typeface="Calibri "/>
                <a:ea typeface="Arial" panose="020B0604020202020204" pitchFamily="34" charset="0"/>
                <a:cs typeface="Times New Roman" panose="02020603050405020304" pitchFamily="18" charset="0"/>
              </a:rPr>
              <a:t> U, u(t).</a:t>
            </a:r>
            <a:endParaRPr lang="en-US" sz="2200" dirty="0">
              <a:solidFill>
                <a:schemeClr val="accent2">
                  <a:lumMod val="75000"/>
                </a:schemeClr>
              </a:solidFill>
              <a:effectLst/>
              <a:latin typeface="Calibri "/>
              <a:ea typeface="Arial" panose="020B0604020202020204" pitchFamily="34" charset="0"/>
              <a:cs typeface="Times New Roman" panose="02020603050405020304" pitchFamily="18" charset="0"/>
            </a:endParaRPr>
          </a:p>
        </p:txBody>
      </p:sp>
      <p:pic>
        <p:nvPicPr>
          <p:cNvPr id="1026" name="Picture 2" descr="do dong di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2118" y="1394291"/>
            <a:ext cx="4107717" cy="26789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iệu điện thế là gì"/>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9219" y="3606272"/>
            <a:ext cx="2983434" cy="237680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a:spLocks noChangeArrowheads="1"/>
          </p:cNvSpPr>
          <p:nvPr/>
        </p:nvSpPr>
        <p:spPr bwMode="auto">
          <a:xfrm>
            <a:off x="471561" y="3917374"/>
            <a:ext cx="6067405" cy="230832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err="1" smtClean="0">
                <a:ln>
                  <a:noFill/>
                </a:ln>
                <a:solidFill>
                  <a:srgbClr val="333333"/>
                </a:solidFill>
                <a:effectLst/>
                <a:latin typeface="Roboto" panose="02000000000000000000" pitchFamily="2" charset="0"/>
              </a:rPr>
              <a:t>Hiệu</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điện</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thế</a:t>
            </a:r>
            <a:r>
              <a:rPr kumimoji="0" lang="en-US" altLang="en-US" sz="2400" b="0" i="0" u="none" strike="noStrike" cap="none" normalizeH="0" baseline="0" dirty="0" smtClean="0">
                <a:ln>
                  <a:noFill/>
                </a:ln>
                <a:solidFill>
                  <a:srgbClr val="333333"/>
                </a:solidFill>
                <a:effectLst/>
                <a:latin typeface="Roboto" panose="02000000000000000000" pitchFamily="2" charset="0"/>
              </a:rPr>
              <a:t> hay </a:t>
            </a:r>
            <a:r>
              <a:rPr kumimoji="0" lang="en-US" altLang="en-US" sz="2400" b="0" i="0" u="none" strike="noStrike" cap="none" normalizeH="0" baseline="0" dirty="0" err="1" smtClean="0">
                <a:ln>
                  <a:noFill/>
                </a:ln>
                <a:solidFill>
                  <a:srgbClr val="333333"/>
                </a:solidFill>
                <a:effectLst/>
                <a:latin typeface="Roboto" panose="02000000000000000000" pitchFamily="2" charset="0"/>
              </a:rPr>
              <a:t>còn</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có</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thể</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gọi</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là</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điện</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áp</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Một</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FF6600"/>
                </a:solidFill>
                <a:effectLst/>
                <a:latin typeface="Roboto" panose="02000000000000000000" pitchFamily="2" charset="0"/>
                <a:hlinkClick r:id="rId4"/>
              </a:rPr>
              <a:t>dòng</a:t>
            </a:r>
            <a:r>
              <a:rPr kumimoji="0" lang="en-US" altLang="en-US" sz="2400" b="0" i="0" u="none" strike="noStrike" cap="none" normalizeH="0" baseline="0" dirty="0" smtClean="0">
                <a:ln>
                  <a:noFill/>
                </a:ln>
                <a:solidFill>
                  <a:srgbClr val="FF6600"/>
                </a:solidFill>
                <a:effectLst/>
                <a:latin typeface="Roboto" panose="02000000000000000000" pitchFamily="2" charset="0"/>
                <a:hlinkClick r:id="rId4"/>
              </a:rPr>
              <a:t> </a:t>
            </a:r>
            <a:r>
              <a:rPr kumimoji="0" lang="en-US" altLang="en-US" sz="2400" b="0" i="0" u="none" strike="noStrike" cap="none" normalizeH="0" baseline="0" dirty="0" err="1" smtClean="0">
                <a:ln>
                  <a:noFill/>
                </a:ln>
                <a:solidFill>
                  <a:srgbClr val="FF6600"/>
                </a:solidFill>
                <a:effectLst/>
                <a:latin typeface="Roboto" panose="02000000000000000000" pitchFamily="2" charset="0"/>
                <a:hlinkClick r:id="rId4"/>
              </a:rPr>
              <a:t>điện</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sẽ</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có</a:t>
            </a:r>
            <a:r>
              <a:rPr kumimoji="0" lang="en-US" altLang="en-US" sz="2400" b="0" i="0" u="none" strike="noStrike" cap="none" normalizeH="0" baseline="0" dirty="0" smtClean="0">
                <a:ln>
                  <a:noFill/>
                </a:ln>
                <a:solidFill>
                  <a:srgbClr val="333333"/>
                </a:solidFill>
                <a:effectLst/>
                <a:latin typeface="Roboto" panose="02000000000000000000" pitchFamily="2" charset="0"/>
              </a:rPr>
              <a:t> 2 </a:t>
            </a:r>
            <a:r>
              <a:rPr kumimoji="0" lang="en-US" altLang="en-US" sz="2400" b="0" i="0" u="none" strike="noStrike" cap="none" normalizeH="0" baseline="0" dirty="0" err="1" smtClean="0">
                <a:ln>
                  <a:noFill/>
                </a:ln>
                <a:solidFill>
                  <a:srgbClr val="333333"/>
                </a:solidFill>
                <a:effectLst/>
                <a:latin typeface="Roboto" panose="02000000000000000000" pitchFamily="2" charset="0"/>
              </a:rPr>
              <a:t>cực</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âm</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dương</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rõ</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ràng</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và</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người</a:t>
            </a:r>
            <a:r>
              <a:rPr kumimoji="0" lang="en-US" altLang="en-US" sz="2400" b="0" i="0" u="none" strike="noStrike" cap="none" normalizeH="0" baseline="0" dirty="0" smtClean="0">
                <a:ln>
                  <a:noFill/>
                </a:ln>
                <a:solidFill>
                  <a:srgbClr val="333333"/>
                </a:solidFill>
                <a:effectLst/>
                <a:latin typeface="Roboto" panose="02000000000000000000" pitchFamily="2" charset="0"/>
              </a:rPr>
              <a:t> ta </a:t>
            </a:r>
            <a:r>
              <a:rPr kumimoji="0" lang="en-US" altLang="en-US" sz="2400" b="0" i="0" u="none" strike="noStrike" cap="none" normalizeH="0" baseline="0" dirty="0" err="1" smtClean="0">
                <a:ln>
                  <a:noFill/>
                </a:ln>
                <a:solidFill>
                  <a:srgbClr val="333333"/>
                </a:solidFill>
                <a:effectLst/>
                <a:latin typeface="Roboto" panose="02000000000000000000" pitchFamily="2" charset="0"/>
              </a:rPr>
              <a:t>gọi</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sự</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chênh</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lệch</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giữa</a:t>
            </a:r>
            <a:r>
              <a:rPr kumimoji="0" lang="en-US" altLang="en-US" sz="2400" b="0" i="0" u="none" strike="noStrike" cap="none" normalizeH="0" baseline="0" dirty="0" smtClean="0">
                <a:ln>
                  <a:noFill/>
                </a:ln>
                <a:solidFill>
                  <a:srgbClr val="333333"/>
                </a:solidFill>
                <a:effectLst/>
                <a:latin typeface="Roboto" panose="02000000000000000000" pitchFamily="2" charset="0"/>
              </a:rPr>
              <a:t> 2 </a:t>
            </a:r>
            <a:r>
              <a:rPr kumimoji="0" lang="en-US" altLang="en-US" sz="2400" b="0" i="0" u="none" strike="noStrike" cap="none" normalizeH="0" baseline="0" dirty="0" err="1" smtClean="0">
                <a:ln>
                  <a:noFill/>
                </a:ln>
                <a:solidFill>
                  <a:srgbClr val="333333"/>
                </a:solidFill>
                <a:effectLst/>
                <a:latin typeface="Roboto" panose="02000000000000000000" pitchFamily="2" charset="0"/>
              </a:rPr>
              <a:t>cực</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âm</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dương</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này</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là</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điện</a:t>
            </a:r>
            <a:r>
              <a:rPr kumimoji="0" lang="en-US" altLang="en-US" sz="2400" b="0" i="0" u="none" strike="noStrike" cap="none" normalizeH="0" baseline="0" dirty="0" smtClean="0">
                <a:ln>
                  <a:noFill/>
                </a:ln>
                <a:solidFill>
                  <a:srgbClr val="333333"/>
                </a:solidFill>
                <a:effectLst/>
                <a:latin typeface="Roboto" panose="02000000000000000000" pitchFamily="2" charset="0"/>
              </a:rPr>
              <a:t> </a:t>
            </a:r>
            <a:r>
              <a:rPr kumimoji="0" lang="en-US" altLang="en-US" sz="2400" b="0" i="0" u="none" strike="noStrike" cap="none" normalizeH="0" baseline="0" dirty="0" err="1" smtClean="0">
                <a:ln>
                  <a:noFill/>
                </a:ln>
                <a:solidFill>
                  <a:srgbClr val="333333"/>
                </a:solidFill>
                <a:effectLst/>
                <a:latin typeface="Roboto" panose="02000000000000000000" pitchFamily="2" charset="0"/>
              </a:rPr>
              <a:t>áp</a:t>
            </a:r>
            <a:r>
              <a:rPr kumimoji="0" lang="en-US" altLang="en-US" sz="2400" b="0" i="0" u="none" strike="noStrike" cap="none" normalizeH="0" baseline="0" dirty="0" smtClean="0">
                <a:ln>
                  <a:noFill/>
                </a:ln>
                <a:solidFill>
                  <a:srgbClr val="333333"/>
                </a:solidFill>
                <a:effectLst/>
                <a:latin typeface="Roboto" panose="02000000000000000000" pitchFamily="2" charset="0"/>
              </a:rPr>
              <a:t>.</a:t>
            </a:r>
            <a:endParaRPr kumimoji="0" lang="en-US" altLang="en-US" sz="2400" b="0" i="0" u="none" strike="noStrike" cap="none" normalizeH="0" baseline="0" dirty="0" smtClean="0">
              <a:ln>
                <a:noFill/>
              </a:ln>
              <a:solidFill>
                <a:schemeClr val="tx1"/>
              </a:solidFill>
              <a:effectLst/>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333333"/>
                </a:solidFill>
                <a:effectLst/>
                <a:latin typeface="Roboto" panose="02000000000000000000" pitchFamily="2" charset="0"/>
              </a:rPr>
              <a:t/>
            </a:r>
            <a:br>
              <a:rPr kumimoji="0" lang="en-US" altLang="en-US" sz="2400" b="0" i="0" u="none" strike="noStrike" cap="none" normalizeH="0" baseline="0" dirty="0" smtClean="0">
                <a:ln>
                  <a:noFill/>
                </a:ln>
                <a:solidFill>
                  <a:srgbClr val="333333"/>
                </a:solidFill>
                <a:effectLst/>
                <a:latin typeface="Roboto" panose="02000000000000000000" pitchFamily="2" charset="0"/>
              </a:rPr>
            </a:br>
            <a:endParaRPr kumimoji="0" lang="en-US" altLang="en-US"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46520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493058" y="1508707"/>
            <a:ext cx="6096000" cy="4752263"/>
          </a:xfrm>
          <a:prstGeom prst="rect">
            <a:avLst/>
          </a:prstGeom>
        </p:spPr>
        <p:txBody>
          <a:bodyPr>
            <a:spAutoFit/>
          </a:bodyPr>
          <a:lstStyle/>
          <a:p>
            <a:pPr algn="just">
              <a:lnSpc>
                <a:spcPct val="115000"/>
              </a:lnSpc>
              <a:spcAft>
                <a:spcPts val="800"/>
              </a:spcAft>
            </a:pPr>
            <a:r>
              <a:rPr lang="en-US" sz="2200" i="1" dirty="0">
                <a:latin typeface="Calibri "/>
                <a:ea typeface="Arial" panose="020B0604020202020204" pitchFamily="34" charset="0"/>
                <a:cs typeface="Times New Roman" panose="02020603050405020304" pitchFamily="18" charset="0"/>
              </a:rPr>
              <a:t> </a:t>
            </a:r>
            <a:r>
              <a:rPr lang="en-US" sz="2200" i="1" dirty="0">
                <a:solidFill>
                  <a:schemeClr val="accent2">
                    <a:lumMod val="75000"/>
                  </a:schemeClr>
                </a:solidFill>
                <a:latin typeface="Calibri "/>
                <a:ea typeface="Arial" panose="020B0604020202020204" pitchFamily="34" charset="0"/>
                <a:cs typeface="Times New Roman" panose="02020603050405020304" pitchFamily="18" charset="0"/>
              </a:rPr>
              <a:t>1.1.2.2 Dòng điện</a:t>
            </a:r>
            <a:endParaRPr lang="en-US" sz="2200" dirty="0">
              <a:solidFill>
                <a:schemeClr val="accent2">
                  <a:lumMod val="75000"/>
                </a:schemeClr>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200" dirty="0">
                <a:latin typeface="Calibri "/>
                <a:ea typeface="Arial" panose="020B0604020202020204" pitchFamily="34" charset="0"/>
                <a:cs typeface="Times New Roman" panose="02020603050405020304" pitchFamily="18" charset="0"/>
              </a:rPr>
              <a:t>	</a:t>
            </a:r>
            <a:r>
              <a:rPr lang="en-US" sz="2200" dirty="0">
                <a:solidFill>
                  <a:srgbClr val="0070C0"/>
                </a:solidFill>
                <a:latin typeface="Calibri "/>
                <a:ea typeface="Arial" panose="020B0604020202020204" pitchFamily="34" charset="0"/>
                <a:cs typeface="Times New Roman" panose="02020603050405020304" pitchFamily="18" charset="0"/>
              </a:rPr>
              <a:t>- Dòng điện là dòng chuyển dời có hướng của các hạt mang điện tích dưới tác dụng của điện trường.</a:t>
            </a:r>
          </a:p>
          <a:p>
            <a:pPr algn="just">
              <a:lnSpc>
                <a:spcPct val="115000"/>
              </a:lnSpc>
              <a:spcAft>
                <a:spcPts val="800"/>
              </a:spcAft>
            </a:pPr>
            <a:r>
              <a:rPr lang="en-US" sz="2200" dirty="0">
                <a:latin typeface="Calibri "/>
                <a:ea typeface="Arial" panose="020B0604020202020204" pitchFamily="34" charset="0"/>
                <a:cs typeface="Times New Roman" panose="02020603050405020304" pitchFamily="18" charset="0"/>
              </a:rPr>
              <a:t>	</a:t>
            </a:r>
            <a:r>
              <a:rPr lang="en-US" sz="2200" dirty="0">
                <a:solidFill>
                  <a:schemeClr val="accent6">
                    <a:lumMod val="75000"/>
                  </a:schemeClr>
                </a:solidFill>
                <a:latin typeface="Calibri "/>
                <a:ea typeface="Arial" panose="020B0604020202020204" pitchFamily="34" charset="0"/>
                <a:cs typeface="Times New Roman" panose="02020603050405020304" pitchFamily="18" charset="0"/>
              </a:rPr>
              <a:t>- Cường độ dòng điện I là đại lượng đặc trưng cho độ lớn của dòng điện. Cường độ dòng điện được tính bằng lượng điện tích chạy qua tiết diện thẳng của vật dẫn trong một đơn vị thời gian.</a:t>
            </a:r>
          </a:p>
          <a:p>
            <a:pPr algn="ctr">
              <a:lnSpc>
                <a:spcPct val="115000"/>
              </a:lnSpc>
              <a:spcAft>
                <a:spcPts val="800"/>
              </a:spcAft>
            </a:pPr>
            <a:r>
              <a:rPr lang="en-US" sz="2200" dirty="0">
                <a:solidFill>
                  <a:srgbClr val="7030A0"/>
                </a:solidFill>
                <a:latin typeface="Calibri "/>
                <a:ea typeface="Arial" panose="020B0604020202020204" pitchFamily="34" charset="0"/>
                <a:cs typeface="Times New Roman" panose="02020603050405020304" pitchFamily="18" charset="0"/>
              </a:rPr>
              <a:t>I = dq/dt</a:t>
            </a:r>
          </a:p>
          <a:p>
            <a:pPr algn="just">
              <a:lnSpc>
                <a:spcPct val="115000"/>
              </a:lnSpc>
              <a:spcAft>
                <a:spcPts val="800"/>
              </a:spcAft>
            </a:pPr>
            <a:r>
              <a:rPr lang="en-US" sz="2200" dirty="0">
                <a:solidFill>
                  <a:srgbClr val="7030A0"/>
                </a:solidFill>
                <a:latin typeface="Calibri "/>
                <a:ea typeface="Arial" panose="020B0604020202020204" pitchFamily="34" charset="0"/>
                <a:cs typeface="Times New Roman" panose="02020603050405020304" pitchFamily="18" charset="0"/>
              </a:rPr>
              <a:t>	- Đơn vị của dòng điện là Ampe (A)</a:t>
            </a:r>
            <a:endParaRPr lang="en-US" sz="2200" dirty="0">
              <a:solidFill>
                <a:srgbClr val="7030A0"/>
              </a:solidFill>
              <a:latin typeface="Calibri "/>
            </a:endParaRPr>
          </a:p>
        </p:txBody>
      </p:sp>
      <p:pic>
        <p:nvPicPr>
          <p:cNvPr id="7170" name="Picture 2" descr="Voltage, Current, Resistance, and Ohm's Law - learn.sparkfun.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2359" y="1621735"/>
            <a:ext cx="4627666" cy="46392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8615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170"/>
                                        </p:tgtEl>
                                        <p:attrNameLst>
                                          <p:attrName>style.visibility</p:attrName>
                                        </p:attrNameLst>
                                      </p:cBhvr>
                                      <p:to>
                                        <p:strVal val="visible"/>
                                      </p:to>
                                    </p:set>
                                    <p:animEffect transition="in" filter="fade">
                                      <p:cBhvr>
                                        <p:cTn id="13" dur="1000"/>
                                        <p:tgtEl>
                                          <p:spTgt spid="7170"/>
                                        </p:tgtEl>
                                      </p:cBhvr>
                                    </p:animEffect>
                                    <p:anim calcmode="lin" valueType="num">
                                      <p:cBhvr>
                                        <p:cTn id="14" dur="1000" fill="hold"/>
                                        <p:tgtEl>
                                          <p:spTgt spid="7170"/>
                                        </p:tgtEl>
                                        <p:attrNameLst>
                                          <p:attrName>ppt_x</p:attrName>
                                        </p:attrNameLst>
                                      </p:cBhvr>
                                      <p:tavLst>
                                        <p:tav tm="0">
                                          <p:val>
                                            <p:strVal val="#ppt_x"/>
                                          </p:val>
                                        </p:tav>
                                        <p:tav tm="100000">
                                          <p:val>
                                            <p:strVal val="#ppt_x"/>
                                          </p:val>
                                        </p:tav>
                                      </p:tavLst>
                                    </p:anim>
                                    <p:anim calcmode="lin" valueType="num">
                                      <p:cBhvr>
                                        <p:cTn id="15"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 calcmode="lin" valueType="num">
                                      <p:cBhvr additive="base">
                                        <p:cTn id="20"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 calcmode="lin" valueType="num">
                                      <p:cBhvr additive="base">
                                        <p:cTn id="26"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5">
                                            <p:txEl>
                                              <p:pRg st="3" end="3"/>
                                            </p:txEl>
                                          </p:spTgt>
                                        </p:tgtEl>
                                        <p:attrNameLst>
                                          <p:attrName>style.visibility</p:attrName>
                                        </p:attrNameLst>
                                      </p:cBhvr>
                                      <p:to>
                                        <p:strVal val="visible"/>
                                      </p:to>
                                    </p:set>
                                    <p:anim calcmode="lin" valueType="num">
                                      <p:cBhvr additive="base">
                                        <p:cTn id="32"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5">
                                            <p:txEl>
                                              <p:pRg st="4" end="4"/>
                                            </p:txEl>
                                          </p:spTgt>
                                        </p:tgtEl>
                                        <p:attrNameLst>
                                          <p:attrName>style.visibility</p:attrName>
                                        </p:attrNameLst>
                                      </p:cBhvr>
                                      <p:to>
                                        <p:strVal val="visible"/>
                                      </p:to>
                                    </p:set>
                                    <p:anim calcmode="lin" valueType="num">
                                      <p:cBhvr additive="base">
                                        <p:cTn id="38"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3" name="Rectangle 2"/>
          <p:cNvSpPr/>
          <p:nvPr/>
        </p:nvSpPr>
        <p:spPr>
          <a:xfrm>
            <a:off x="277906" y="1508707"/>
            <a:ext cx="7454153" cy="1924309"/>
          </a:xfrm>
          <a:prstGeom prst="rect">
            <a:avLst/>
          </a:prstGeom>
        </p:spPr>
        <p:txBody>
          <a:bodyPr wrap="square">
            <a:spAutoFit/>
          </a:bodyPr>
          <a:lstStyle/>
          <a:p>
            <a:pPr algn="just">
              <a:lnSpc>
                <a:spcPct val="115000"/>
              </a:lnSpc>
              <a:spcAft>
                <a:spcPts val="800"/>
              </a:spcAft>
            </a:pPr>
            <a:r>
              <a:rPr lang="en-US" sz="2200" i="1" dirty="0">
                <a:latin typeface="Calibri "/>
                <a:ea typeface="Arial" panose="020B0604020202020204" pitchFamily="34" charset="0"/>
                <a:cs typeface="Times New Roman" panose="02020603050405020304" pitchFamily="18" charset="0"/>
              </a:rPr>
              <a:t> </a:t>
            </a:r>
            <a:r>
              <a:rPr lang="en-US" sz="2200" i="1" dirty="0">
                <a:solidFill>
                  <a:srgbClr val="7030A0"/>
                </a:solidFill>
                <a:latin typeface="Calibri "/>
                <a:ea typeface="Arial" panose="020B0604020202020204" pitchFamily="34" charset="0"/>
                <a:cs typeface="Times New Roman" panose="02020603050405020304" pitchFamily="18" charset="0"/>
              </a:rPr>
              <a:t>1.1.2.3. Điện trở</a:t>
            </a:r>
            <a:endParaRPr lang="en-US" sz="2200" dirty="0">
              <a:solidFill>
                <a:srgbClr val="7030A0"/>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200" dirty="0">
                <a:latin typeface="Calibri "/>
                <a:ea typeface="Arial" panose="020B0604020202020204" pitchFamily="34" charset="0"/>
                <a:cs typeface="Times New Roman" panose="02020603050405020304" pitchFamily="18" charset="0"/>
              </a:rPr>
              <a:t>	</a:t>
            </a:r>
            <a:r>
              <a:rPr lang="en-US" sz="2200" dirty="0">
                <a:solidFill>
                  <a:srgbClr val="0070C0"/>
                </a:solidFill>
                <a:latin typeface="Calibri "/>
                <a:ea typeface="Arial" panose="020B0604020202020204" pitchFamily="34" charset="0"/>
                <a:cs typeface="Times New Roman" panose="02020603050405020304" pitchFamily="18" charset="0"/>
              </a:rPr>
              <a:t>- Đặc trưng cho hiện tượng tiêu tán năng lượng</a:t>
            </a:r>
          </a:p>
          <a:p>
            <a:pPr algn="just">
              <a:lnSpc>
                <a:spcPct val="115000"/>
              </a:lnSpc>
              <a:spcAft>
                <a:spcPts val="800"/>
              </a:spcAft>
            </a:pPr>
            <a:r>
              <a:rPr lang="en-US" sz="2200" dirty="0">
                <a:solidFill>
                  <a:srgbClr val="0070C0"/>
                </a:solidFill>
                <a:latin typeface="Calibri "/>
                <a:ea typeface="Arial" panose="020B0604020202020204" pitchFamily="34" charset="0"/>
                <a:cs typeface="Times New Roman" panose="02020603050405020304" pitchFamily="18" charset="0"/>
              </a:rPr>
              <a:t>	- Ký hiệu: R</a:t>
            </a:r>
          </a:p>
          <a:p>
            <a:pPr algn="just">
              <a:lnSpc>
                <a:spcPct val="115000"/>
              </a:lnSpc>
              <a:spcAft>
                <a:spcPts val="800"/>
              </a:spcAft>
            </a:pPr>
            <a:r>
              <a:rPr lang="en-US" sz="2200" dirty="0">
                <a:solidFill>
                  <a:srgbClr val="0070C0"/>
                </a:solidFill>
                <a:latin typeface="Calibri "/>
                <a:ea typeface="Arial" panose="020B0604020202020204" pitchFamily="34" charset="0"/>
                <a:cs typeface="Times New Roman" panose="02020603050405020304" pitchFamily="18" charset="0"/>
              </a:rPr>
              <a:t>	- Đơn vị điện trở là ohm (Ω).</a:t>
            </a:r>
            <a:endParaRPr lang="en-US" sz="2200" dirty="0">
              <a:solidFill>
                <a:srgbClr val="0070C0"/>
              </a:solidFill>
              <a:latin typeface="Calibri "/>
            </a:endParaRPr>
          </a:p>
        </p:txBody>
      </p:sp>
      <p:pic>
        <p:nvPicPr>
          <p:cNvPr id="8194" name="Picture 2" descr="Ohm's Law - Statement, Formula, Solved Examples, Verification, FAQs"/>
          <p:cNvPicPr>
            <a:picLocks noChangeAspect="1" noChangeArrowheads="1"/>
          </p:cNvPicPr>
          <p:nvPr/>
        </p:nvPicPr>
        <p:blipFill rotWithShape="1">
          <a:blip r:embed="rId2">
            <a:extLst>
              <a:ext uri="{28A0092B-C50C-407E-A947-70E740481C1C}">
                <a14:useLocalDpi xmlns:a14="http://schemas.microsoft.com/office/drawing/2010/main" val="0"/>
              </a:ext>
            </a:extLst>
          </a:blip>
          <a:srcRect l="63448" t="15891"/>
          <a:stretch/>
        </p:blipFill>
        <p:spPr bwMode="auto">
          <a:xfrm>
            <a:off x="7732059" y="1277874"/>
            <a:ext cx="2339788" cy="251257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7906" y="3433016"/>
            <a:ext cx="11259670" cy="2702984"/>
          </a:xfrm>
          <a:prstGeom prst="rect">
            <a:avLst/>
          </a:prstGeom>
        </p:spPr>
        <p:txBody>
          <a:bodyPr wrap="square">
            <a:spAutoFit/>
          </a:bodyPr>
          <a:lstStyle/>
          <a:p>
            <a:pPr algn="just">
              <a:lnSpc>
                <a:spcPct val="115000"/>
              </a:lnSpc>
              <a:spcAft>
                <a:spcPts val="800"/>
              </a:spcAft>
            </a:pPr>
            <a:r>
              <a:rPr lang="en-US" sz="2200" i="1" dirty="0">
                <a:solidFill>
                  <a:schemeClr val="accent2">
                    <a:lumMod val="75000"/>
                  </a:schemeClr>
                </a:solidFill>
                <a:latin typeface="Calibri "/>
                <a:ea typeface="Arial" panose="020B0604020202020204" pitchFamily="34" charset="0"/>
                <a:cs typeface="Times New Roman" panose="02020603050405020304" pitchFamily="18" charset="0"/>
              </a:rPr>
              <a:t>1.1.2.4. Công suất</a:t>
            </a:r>
            <a:endParaRPr lang="en-US" sz="2200" dirty="0">
              <a:solidFill>
                <a:schemeClr val="accent2">
                  <a:lumMod val="75000"/>
                </a:schemeClr>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200" dirty="0">
                <a:latin typeface="Calibri "/>
                <a:ea typeface="Arial" panose="020B0604020202020204" pitchFamily="34" charset="0"/>
                <a:cs typeface="Times New Roman" panose="02020603050405020304" pitchFamily="18" charset="0"/>
              </a:rPr>
              <a:t>	</a:t>
            </a:r>
            <a:r>
              <a:rPr lang="en-US" sz="2200" dirty="0">
                <a:solidFill>
                  <a:schemeClr val="accent6">
                    <a:lumMod val="75000"/>
                  </a:schemeClr>
                </a:solidFill>
                <a:latin typeface="Calibri "/>
                <a:ea typeface="Arial" panose="020B0604020202020204" pitchFamily="34" charset="0"/>
                <a:cs typeface="Times New Roman" panose="02020603050405020304" pitchFamily="18" charset="0"/>
              </a:rPr>
              <a:t>- Công suất là đại lượng đặc trưng cho khả năng thu và phát năng lượng điện trường của dòng điện. Công suất được định nghĩa là tích số của dòng điện và điện áp:</a:t>
            </a:r>
          </a:p>
          <a:p>
            <a:pPr algn="just">
              <a:lnSpc>
                <a:spcPct val="115000"/>
              </a:lnSpc>
              <a:spcAft>
                <a:spcPts val="800"/>
              </a:spcAft>
            </a:pPr>
            <a:r>
              <a:rPr lang="en-US" sz="2200" dirty="0">
                <a:solidFill>
                  <a:schemeClr val="accent6">
                    <a:lumMod val="75000"/>
                  </a:schemeClr>
                </a:solidFill>
                <a:latin typeface="Calibri "/>
                <a:ea typeface="Arial" panose="020B0604020202020204" pitchFamily="34" charset="0"/>
                <a:cs typeface="Times New Roman" panose="02020603050405020304" pitchFamily="18" charset="0"/>
              </a:rPr>
              <a:t>	- Đơn vị công suất là watt (W). Đối với </a:t>
            </a:r>
            <a:r>
              <a:rPr lang="en-US" sz="2200" dirty="0" smtClean="0">
                <a:solidFill>
                  <a:schemeClr val="accent6">
                    <a:lumMod val="75000"/>
                  </a:schemeClr>
                </a:solidFill>
                <a:latin typeface="Calibri "/>
                <a:ea typeface="Arial" panose="020B0604020202020204" pitchFamily="34" charset="0"/>
                <a:cs typeface="Times New Roman" panose="02020603050405020304" pitchFamily="18" charset="0"/>
              </a:rPr>
              <a:t>mạch một </a:t>
            </a:r>
            <a:r>
              <a:rPr lang="en-US" sz="2200" dirty="0">
                <a:solidFill>
                  <a:schemeClr val="accent6">
                    <a:lumMod val="75000"/>
                  </a:schemeClr>
                </a:solidFill>
                <a:latin typeface="Calibri "/>
                <a:ea typeface="Arial" panose="020B0604020202020204" pitchFamily="34" charset="0"/>
                <a:cs typeface="Times New Roman" panose="02020603050405020304" pitchFamily="18" charset="0"/>
              </a:rPr>
              <a:t>chiều, công thức tính công suất </a:t>
            </a:r>
            <a:r>
              <a:rPr lang="en-US" sz="2200" dirty="0" smtClean="0">
                <a:solidFill>
                  <a:schemeClr val="accent6">
                    <a:lumMod val="75000"/>
                  </a:schemeClr>
                </a:solidFill>
                <a:latin typeface="Calibri "/>
                <a:ea typeface="Arial" panose="020B0604020202020204" pitchFamily="34" charset="0"/>
                <a:cs typeface="Times New Roman" panose="02020603050405020304" pitchFamily="18" charset="0"/>
              </a:rPr>
              <a:t>như </a:t>
            </a:r>
            <a:r>
              <a:rPr lang="en-US" sz="2200" dirty="0">
                <a:solidFill>
                  <a:schemeClr val="accent6">
                    <a:lumMod val="75000"/>
                  </a:schemeClr>
                </a:solidFill>
                <a:latin typeface="Calibri "/>
                <a:ea typeface="Arial" panose="020B0604020202020204" pitchFamily="34" charset="0"/>
                <a:cs typeface="Times New Roman" panose="02020603050405020304" pitchFamily="18" charset="0"/>
              </a:rPr>
              <a:t>sau:</a:t>
            </a:r>
          </a:p>
          <a:p>
            <a:pPr algn="ctr">
              <a:lnSpc>
                <a:spcPct val="115000"/>
              </a:lnSpc>
              <a:spcAft>
                <a:spcPts val="800"/>
              </a:spcAft>
            </a:pPr>
            <a:r>
              <a:rPr lang="en-US" sz="2200" dirty="0">
                <a:solidFill>
                  <a:srgbClr val="C00000"/>
                </a:solidFill>
                <a:latin typeface="Calibri "/>
                <a:ea typeface="Arial" panose="020B0604020202020204" pitchFamily="34" charset="0"/>
                <a:cs typeface="Times New Roman" panose="02020603050405020304" pitchFamily="18" charset="0"/>
              </a:rPr>
              <a:t>P = </a:t>
            </a:r>
            <a:r>
              <a:rPr lang="en-US" sz="2200" dirty="0" smtClean="0">
                <a:solidFill>
                  <a:srgbClr val="C00000"/>
                </a:solidFill>
                <a:latin typeface="Calibri "/>
                <a:ea typeface="Arial" panose="020B0604020202020204" pitchFamily="34" charset="0"/>
                <a:cs typeface="Times New Roman" panose="02020603050405020304" pitchFamily="18" charset="0"/>
              </a:rPr>
              <a:t>U.I</a:t>
            </a:r>
            <a:endParaRPr lang="en-US" sz="2200" dirty="0">
              <a:solidFill>
                <a:srgbClr val="C00000"/>
              </a:solidFill>
              <a:latin typeface="Calibri "/>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264384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8194"/>
                                        </p:tgtEl>
                                        <p:attrNameLst>
                                          <p:attrName>style.visibility</p:attrName>
                                        </p:attrNameLst>
                                      </p:cBhvr>
                                      <p:to>
                                        <p:strVal val="visible"/>
                                      </p:to>
                                    </p:set>
                                    <p:anim calcmode="lin" valueType="num">
                                      <p:cBhvr additive="base">
                                        <p:cTn id="14" dur="500" fill="hold"/>
                                        <p:tgtEl>
                                          <p:spTgt spid="8194"/>
                                        </p:tgtEl>
                                        <p:attrNameLst>
                                          <p:attrName>ppt_x</p:attrName>
                                        </p:attrNameLst>
                                      </p:cBhvr>
                                      <p:tavLst>
                                        <p:tav tm="0">
                                          <p:val>
                                            <p:strVal val="#ppt_x"/>
                                          </p:val>
                                        </p:tav>
                                        <p:tav tm="100000">
                                          <p:val>
                                            <p:strVal val="#ppt_x"/>
                                          </p:val>
                                        </p:tav>
                                      </p:tavLst>
                                    </p:anim>
                                    <p:anim calcmode="lin" valueType="num">
                                      <p:cBhvr additive="base">
                                        <p:cTn id="15" dur="500" fill="hold"/>
                                        <p:tgtEl>
                                          <p:spTgt spid="819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6">
                                            <p:txEl>
                                              <p:pRg st="0" end="0"/>
                                            </p:txEl>
                                          </p:spTgt>
                                        </p:tgtEl>
                                        <p:attrNameLst>
                                          <p:attrName>style.visibility</p:attrName>
                                        </p:attrNameLst>
                                      </p:cBhvr>
                                      <p:to>
                                        <p:strVal val="visible"/>
                                      </p:to>
                                    </p:set>
                                    <p:anim calcmode="lin" valueType="num">
                                      <p:cBhvr additive="base">
                                        <p:cTn id="38"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6">
                                            <p:txEl>
                                              <p:pRg st="1" end="1"/>
                                            </p:txEl>
                                          </p:spTgt>
                                        </p:tgtEl>
                                        <p:attrNameLst>
                                          <p:attrName>style.visibility</p:attrName>
                                        </p:attrNameLst>
                                      </p:cBhvr>
                                      <p:to>
                                        <p:strVal val="visible"/>
                                      </p:to>
                                    </p:set>
                                    <p:anim calcmode="lin" valueType="num">
                                      <p:cBhvr additive="base">
                                        <p:cTn id="44"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6">
                                            <p:txEl>
                                              <p:pRg st="2" end="2"/>
                                            </p:txEl>
                                          </p:spTgt>
                                        </p:tgtEl>
                                        <p:attrNameLst>
                                          <p:attrName>style.visibility</p:attrName>
                                        </p:attrNameLst>
                                      </p:cBhvr>
                                      <p:to>
                                        <p:strVal val="visible"/>
                                      </p:to>
                                    </p:set>
                                    <p:anim calcmode="lin" valueType="num">
                                      <p:cBhvr additive="base">
                                        <p:cTn id="50"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6">
                                            <p:txEl>
                                              <p:pRg st="3" end="3"/>
                                            </p:txEl>
                                          </p:spTgt>
                                        </p:tgtEl>
                                        <p:attrNameLst>
                                          <p:attrName>style.visibility</p:attrName>
                                        </p:attrNameLst>
                                      </p:cBhvr>
                                      <p:to>
                                        <p:strVal val="visible"/>
                                      </p:to>
                                    </p:set>
                                    <p:anim calcmode="lin" valueType="num">
                                      <p:cBhvr additive="base">
                                        <p:cTn id="56"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466166" y="1508707"/>
            <a:ext cx="5006788" cy="4293483"/>
          </a:xfrm>
          <a:prstGeom prst="rect">
            <a:avLst/>
          </a:prstGeom>
        </p:spPr>
        <p:txBody>
          <a:bodyPr wrap="square">
            <a:spAutoFit/>
          </a:bodyPr>
          <a:lstStyle/>
          <a:p>
            <a:pPr algn="just">
              <a:lnSpc>
                <a:spcPct val="115000"/>
              </a:lnSpc>
              <a:spcAft>
                <a:spcPts val="800"/>
              </a:spcAft>
            </a:pPr>
            <a:r>
              <a:rPr lang="en-US" sz="2200" b="1" dirty="0">
                <a:solidFill>
                  <a:schemeClr val="accent5">
                    <a:lumMod val="75000"/>
                  </a:schemeClr>
                </a:solidFill>
                <a:latin typeface="Calibri "/>
                <a:ea typeface="Arial" panose="020B0604020202020204" pitchFamily="34" charset="0"/>
                <a:cs typeface="Times New Roman" panose="02020603050405020304" pitchFamily="18" charset="0"/>
              </a:rPr>
              <a:t>1.1.3. Mối quan hệ giữa các thành phần cơ bản của mạch điện</a:t>
            </a:r>
            <a:endParaRPr lang="en-US" sz="2200" dirty="0">
              <a:solidFill>
                <a:schemeClr val="accent5">
                  <a:lumMod val="75000"/>
                </a:schemeClr>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200" dirty="0">
                <a:latin typeface="Calibri "/>
                <a:ea typeface="Arial" panose="020B0604020202020204" pitchFamily="34" charset="0"/>
                <a:cs typeface="Times New Roman" panose="02020603050405020304" pitchFamily="18" charset="0"/>
              </a:rPr>
              <a:t>	</a:t>
            </a:r>
            <a:r>
              <a:rPr lang="en-US" sz="2200" dirty="0">
                <a:solidFill>
                  <a:srgbClr val="7030A0"/>
                </a:solidFill>
                <a:latin typeface="Calibri "/>
                <a:ea typeface="Arial" panose="020B0604020202020204" pitchFamily="34" charset="0"/>
                <a:cs typeface="Times New Roman" panose="02020603050405020304" pitchFamily="18" charset="0"/>
              </a:rPr>
              <a:t>- Trong một mạch điện, lượng công cần thiết được cấp cho các thiết bị khác nhau bằng cách thay đổi giá trị của điện trở hoặc điện áp.</a:t>
            </a:r>
          </a:p>
          <a:p>
            <a:pPr algn="just">
              <a:lnSpc>
                <a:spcPct val="115000"/>
              </a:lnSpc>
              <a:spcAft>
                <a:spcPts val="800"/>
              </a:spcAft>
            </a:pPr>
            <a:r>
              <a:rPr lang="en-US" sz="2200" dirty="0">
                <a:latin typeface="Calibri "/>
                <a:ea typeface="Arial" panose="020B0604020202020204" pitchFamily="34" charset="0"/>
                <a:cs typeface="Times New Roman" panose="02020603050405020304" pitchFamily="18" charset="0"/>
              </a:rPr>
              <a:t>	</a:t>
            </a:r>
            <a:r>
              <a:rPr lang="en-US" sz="2200" dirty="0">
                <a:solidFill>
                  <a:schemeClr val="accent2">
                    <a:lumMod val="75000"/>
                  </a:schemeClr>
                </a:solidFill>
                <a:latin typeface="Calibri "/>
                <a:ea typeface="Arial" panose="020B0604020202020204" pitchFamily="34" charset="0"/>
                <a:cs typeface="Times New Roman" panose="02020603050405020304" pitchFamily="18" charset="0"/>
              </a:rPr>
              <a:t>- Khi cho dòng điện đi qua điện trở R, U là điện áp đặt giữa 2 đầu điện trở R, theo định luật Ohm ta có:</a:t>
            </a:r>
          </a:p>
          <a:p>
            <a:pPr algn="ctr">
              <a:lnSpc>
                <a:spcPct val="115000"/>
              </a:lnSpc>
              <a:spcAft>
                <a:spcPts val="800"/>
              </a:spcAft>
            </a:pPr>
            <a:r>
              <a:rPr lang="en-US" sz="2200" b="1" dirty="0">
                <a:solidFill>
                  <a:srgbClr val="C00000"/>
                </a:solidFill>
                <a:latin typeface="Calibri "/>
                <a:ea typeface="Arial" panose="020B0604020202020204" pitchFamily="34" charset="0"/>
                <a:cs typeface="Times New Roman" panose="02020603050405020304" pitchFamily="18" charset="0"/>
              </a:rPr>
              <a:t>U = I.R</a:t>
            </a:r>
            <a:endParaRPr lang="en-US" sz="2200" b="1" dirty="0">
              <a:solidFill>
                <a:srgbClr val="C00000"/>
              </a:solidFill>
              <a:effectLst/>
              <a:latin typeface="Calibri "/>
              <a:ea typeface="Arial" panose="020B0604020202020204" pitchFamily="34" charset="0"/>
              <a:cs typeface="Times New Roman" panose="02020603050405020304" pitchFamily="18" charset="0"/>
            </a:endParaRPr>
          </a:p>
        </p:txBody>
      </p:sp>
      <p:pic>
        <p:nvPicPr>
          <p:cNvPr id="9218" name="Picture 2" descr="Spirituality, Quantum Physics &amp; Life: T6.1 Ohm's La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8104" y="1629730"/>
            <a:ext cx="6415337" cy="3601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70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9218"/>
                                        </p:tgtEl>
                                        <p:attrNameLst>
                                          <p:attrName>style.visibility</p:attrName>
                                        </p:attrNameLst>
                                      </p:cBhvr>
                                      <p:to>
                                        <p:strVal val="visible"/>
                                      </p:to>
                                    </p:set>
                                    <p:anim calcmode="lin" valueType="num">
                                      <p:cBhvr additive="base">
                                        <p:cTn id="14" dur="500" fill="hold"/>
                                        <p:tgtEl>
                                          <p:spTgt spid="9218"/>
                                        </p:tgtEl>
                                        <p:attrNameLst>
                                          <p:attrName>ppt_x</p:attrName>
                                        </p:attrNameLst>
                                      </p:cBhvr>
                                      <p:tavLst>
                                        <p:tav tm="0">
                                          <p:val>
                                            <p:strVal val="#ppt_x"/>
                                          </p:val>
                                        </p:tav>
                                        <p:tav tm="100000">
                                          <p:val>
                                            <p:strVal val="#ppt_x"/>
                                          </p:val>
                                        </p:tav>
                                      </p:tavLst>
                                    </p:anim>
                                    <p:anim calcmode="lin" valueType="num">
                                      <p:cBhvr additive="base">
                                        <p:cTn id="15" dur="500" fill="hold"/>
                                        <p:tgtEl>
                                          <p:spTgt spid="921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 calcmode="lin" valueType="num">
                                      <p:cBhvr additive="base">
                                        <p:cTn id="20"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 calcmode="lin" valueType="num">
                                      <p:cBhvr additive="base">
                                        <p:cTn id="26"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5">
                                            <p:txEl>
                                              <p:pRg st="3" end="3"/>
                                            </p:txEl>
                                          </p:spTgt>
                                        </p:tgtEl>
                                        <p:attrNameLst>
                                          <p:attrName>style.visibility</p:attrName>
                                        </p:attrNameLst>
                                      </p:cBhvr>
                                      <p:to>
                                        <p:strVal val="visible"/>
                                      </p:to>
                                    </p:set>
                                    <p:anim calcmode="lin" valueType="num">
                                      <p:cBhvr additive="base">
                                        <p:cTn id="32"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3" name="Rectangle 2"/>
          <p:cNvSpPr/>
          <p:nvPr/>
        </p:nvSpPr>
        <p:spPr>
          <a:xfrm>
            <a:off x="425824" y="1508707"/>
            <a:ext cx="6096000" cy="973600"/>
          </a:xfrm>
          <a:prstGeom prst="rect">
            <a:avLst/>
          </a:prstGeom>
        </p:spPr>
        <p:txBody>
          <a:bodyPr>
            <a:spAutoFit/>
          </a:bodyPr>
          <a:lstStyle/>
          <a:p>
            <a:pPr algn="just">
              <a:lnSpc>
                <a:spcPct val="115000"/>
              </a:lnSpc>
              <a:spcAft>
                <a:spcPts val="800"/>
              </a:spcAft>
            </a:pPr>
            <a:r>
              <a:rPr lang="en-US" sz="2200" b="1" dirty="0">
                <a:solidFill>
                  <a:srgbClr val="0070C0"/>
                </a:solidFill>
                <a:latin typeface="Calibri "/>
                <a:ea typeface="Arial" panose="020B0604020202020204" pitchFamily="34" charset="0"/>
                <a:cs typeface="Times New Roman" panose="02020603050405020304" pitchFamily="18" charset="0"/>
              </a:rPr>
              <a:t>1.1.4. Cách </a:t>
            </a:r>
            <a:r>
              <a:rPr lang="en-US" sz="2200" b="1" dirty="0" smtClean="0">
                <a:solidFill>
                  <a:srgbClr val="0070C0"/>
                </a:solidFill>
                <a:latin typeface="Calibri "/>
                <a:ea typeface="Arial" panose="020B0604020202020204" pitchFamily="34" charset="0"/>
                <a:cs typeface="Times New Roman" panose="02020603050405020304" pitchFamily="18" charset="0"/>
              </a:rPr>
              <a:t>đấu </a:t>
            </a:r>
            <a:r>
              <a:rPr lang="en-US" sz="2200" b="1" dirty="0">
                <a:solidFill>
                  <a:srgbClr val="0070C0"/>
                </a:solidFill>
                <a:latin typeface="Calibri "/>
                <a:ea typeface="Arial" panose="020B0604020202020204" pitchFamily="34" charset="0"/>
                <a:cs typeface="Times New Roman" panose="02020603050405020304" pitchFamily="18" charset="0"/>
              </a:rPr>
              <a:t>mạch điện cơ bản</a:t>
            </a:r>
            <a:endParaRPr lang="en-US" sz="2200" dirty="0">
              <a:solidFill>
                <a:srgbClr val="0070C0"/>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200" i="1" dirty="0">
                <a:solidFill>
                  <a:srgbClr val="0070C0"/>
                </a:solidFill>
                <a:latin typeface="Calibri "/>
                <a:ea typeface="Arial" panose="020B0604020202020204" pitchFamily="34" charset="0"/>
                <a:cs typeface="Times New Roman" panose="02020603050405020304" pitchFamily="18" charset="0"/>
              </a:rPr>
              <a:t>    1.1.4.1. Mạch điện đấu nối tiếp</a:t>
            </a:r>
            <a:endParaRPr lang="en-US" sz="2200" dirty="0">
              <a:solidFill>
                <a:srgbClr val="0070C0"/>
              </a:solidFill>
              <a:effectLst/>
              <a:latin typeface="Calibri "/>
              <a:ea typeface="Arial" panose="020B0604020202020204" pitchFamily="34" charset="0"/>
              <a:cs typeface="Times New Roman" panose="02020603050405020304" pitchFamily="18" charset="0"/>
            </a:endParaRPr>
          </a:p>
        </p:txBody>
      </p:sp>
      <p:pic>
        <p:nvPicPr>
          <p:cNvPr id="7" name="Picture 6"/>
          <p:cNvPicPr/>
          <p:nvPr/>
        </p:nvPicPr>
        <p:blipFill>
          <a:blip r:embed="rId2"/>
          <a:stretch>
            <a:fillRect/>
          </a:stretch>
        </p:blipFill>
        <p:spPr>
          <a:xfrm>
            <a:off x="1869262" y="2482307"/>
            <a:ext cx="3106150" cy="3905046"/>
          </a:xfrm>
          <a:prstGeom prst="rect">
            <a:avLst/>
          </a:prstGeom>
        </p:spPr>
      </p:pic>
      <p:sp>
        <p:nvSpPr>
          <p:cNvPr id="6" name="Rectangle 5"/>
          <p:cNvSpPr/>
          <p:nvPr/>
        </p:nvSpPr>
        <p:spPr>
          <a:xfrm>
            <a:off x="5791200" y="2943972"/>
            <a:ext cx="3621741" cy="2099036"/>
          </a:xfrm>
          <a:prstGeom prst="rect">
            <a:avLst/>
          </a:prstGeom>
        </p:spPr>
        <p:txBody>
          <a:bodyPr wrap="square">
            <a:spAutoFit/>
          </a:bodyPr>
          <a:lstStyle/>
          <a:p>
            <a:pPr algn="just">
              <a:lnSpc>
                <a:spcPct val="115000"/>
              </a:lnSpc>
              <a:spcAft>
                <a:spcPts val="800"/>
              </a:spcAft>
            </a:pPr>
            <a:r>
              <a:rPr lang="en-US" sz="2400" dirty="0">
                <a:solidFill>
                  <a:srgbClr val="0070C0"/>
                </a:solidFill>
                <a:latin typeface="Calibri "/>
                <a:ea typeface="Arial" panose="020B0604020202020204" pitchFamily="34" charset="0"/>
                <a:cs typeface="Times New Roman" panose="02020603050405020304" pitchFamily="18" charset="0"/>
              </a:rPr>
              <a:t>- Cường độ dòng điện</a:t>
            </a:r>
          </a:p>
          <a:p>
            <a:pPr algn="ctr">
              <a:lnSpc>
                <a:spcPct val="115000"/>
              </a:lnSpc>
              <a:spcAft>
                <a:spcPts val="800"/>
              </a:spcAft>
            </a:pPr>
            <a:r>
              <a:rPr lang="en-US" sz="2400" dirty="0">
                <a:solidFill>
                  <a:srgbClr val="C00000"/>
                </a:solidFill>
                <a:latin typeface="Calibri "/>
                <a:ea typeface="Arial" panose="020B0604020202020204" pitchFamily="34" charset="0"/>
                <a:cs typeface="Times New Roman" panose="02020603050405020304" pitchFamily="18" charset="0"/>
              </a:rPr>
              <a:t>I = I</a:t>
            </a:r>
            <a:r>
              <a:rPr lang="en-US" sz="2400" baseline="-25000" dirty="0">
                <a:solidFill>
                  <a:srgbClr val="C00000"/>
                </a:solidFill>
                <a:latin typeface="Calibri "/>
                <a:ea typeface="Arial" panose="020B0604020202020204" pitchFamily="34" charset="0"/>
                <a:cs typeface="Times New Roman" panose="02020603050405020304" pitchFamily="18" charset="0"/>
              </a:rPr>
              <a:t>1</a:t>
            </a:r>
            <a:r>
              <a:rPr lang="en-US" sz="2400" dirty="0">
                <a:solidFill>
                  <a:srgbClr val="C00000"/>
                </a:solidFill>
                <a:latin typeface="Calibri "/>
                <a:ea typeface="Arial" panose="020B0604020202020204" pitchFamily="34" charset="0"/>
                <a:cs typeface="Times New Roman" panose="02020603050405020304" pitchFamily="18" charset="0"/>
              </a:rPr>
              <a:t> = I</a:t>
            </a:r>
            <a:r>
              <a:rPr lang="en-US" sz="2400" baseline="-25000" dirty="0">
                <a:solidFill>
                  <a:srgbClr val="C00000"/>
                </a:solidFill>
                <a:latin typeface="Calibri "/>
                <a:ea typeface="Arial" panose="020B0604020202020204" pitchFamily="34" charset="0"/>
                <a:cs typeface="Times New Roman" panose="02020603050405020304" pitchFamily="18" charset="0"/>
              </a:rPr>
              <a:t>2</a:t>
            </a:r>
            <a:r>
              <a:rPr lang="en-US" sz="2400" dirty="0">
                <a:solidFill>
                  <a:srgbClr val="C00000"/>
                </a:solidFill>
                <a:latin typeface="Calibri "/>
                <a:ea typeface="Arial" panose="020B0604020202020204" pitchFamily="34" charset="0"/>
                <a:cs typeface="Times New Roman" panose="02020603050405020304" pitchFamily="18" charset="0"/>
              </a:rPr>
              <a:t> = ... = I</a:t>
            </a:r>
            <a:r>
              <a:rPr lang="en-US" sz="2400" baseline="-25000" dirty="0">
                <a:solidFill>
                  <a:srgbClr val="C00000"/>
                </a:solidFill>
                <a:latin typeface="Calibri "/>
                <a:ea typeface="Arial" panose="020B0604020202020204" pitchFamily="34" charset="0"/>
                <a:cs typeface="Times New Roman" panose="02020603050405020304" pitchFamily="18" charset="0"/>
              </a:rPr>
              <a:t>n</a:t>
            </a:r>
            <a:endParaRPr lang="en-US" sz="2400" dirty="0">
              <a:solidFill>
                <a:srgbClr val="C00000"/>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400" dirty="0" smtClean="0">
                <a:solidFill>
                  <a:srgbClr val="0070C0"/>
                </a:solidFill>
                <a:latin typeface="Calibri "/>
                <a:ea typeface="Arial" panose="020B0604020202020204" pitchFamily="34" charset="0"/>
                <a:cs typeface="Times New Roman" panose="02020603050405020304" pitchFamily="18" charset="0"/>
              </a:rPr>
              <a:t>- </a:t>
            </a:r>
            <a:r>
              <a:rPr lang="en-US" sz="2400" dirty="0">
                <a:solidFill>
                  <a:srgbClr val="0070C0"/>
                </a:solidFill>
                <a:latin typeface="Calibri "/>
                <a:ea typeface="Arial" panose="020B0604020202020204" pitchFamily="34" charset="0"/>
                <a:cs typeface="Times New Roman" panose="02020603050405020304" pitchFamily="18" charset="0"/>
              </a:rPr>
              <a:t>Điện áp</a:t>
            </a:r>
          </a:p>
          <a:p>
            <a:pPr algn="ctr">
              <a:lnSpc>
                <a:spcPct val="115000"/>
              </a:lnSpc>
              <a:spcAft>
                <a:spcPts val="800"/>
              </a:spcAft>
            </a:pPr>
            <a:r>
              <a:rPr lang="en-US" sz="2400" dirty="0">
                <a:solidFill>
                  <a:srgbClr val="C00000"/>
                </a:solidFill>
                <a:latin typeface="Calibri "/>
                <a:ea typeface="Arial" panose="020B0604020202020204" pitchFamily="34" charset="0"/>
                <a:cs typeface="Times New Roman" panose="02020603050405020304" pitchFamily="18" charset="0"/>
              </a:rPr>
              <a:t>U = U</a:t>
            </a:r>
            <a:r>
              <a:rPr lang="en-US" sz="2400" baseline="-25000" dirty="0">
                <a:solidFill>
                  <a:srgbClr val="C00000"/>
                </a:solidFill>
                <a:latin typeface="Calibri "/>
                <a:ea typeface="Arial" panose="020B0604020202020204" pitchFamily="34" charset="0"/>
                <a:cs typeface="Times New Roman" panose="02020603050405020304" pitchFamily="18" charset="0"/>
              </a:rPr>
              <a:t>1</a:t>
            </a:r>
            <a:r>
              <a:rPr lang="en-US" sz="2400" dirty="0">
                <a:solidFill>
                  <a:srgbClr val="C00000"/>
                </a:solidFill>
                <a:latin typeface="Calibri "/>
                <a:ea typeface="Arial" panose="020B0604020202020204" pitchFamily="34" charset="0"/>
                <a:cs typeface="Times New Roman" panose="02020603050405020304" pitchFamily="18" charset="0"/>
              </a:rPr>
              <a:t> + U</a:t>
            </a:r>
            <a:r>
              <a:rPr lang="en-US" sz="2400" baseline="-25000" dirty="0">
                <a:solidFill>
                  <a:srgbClr val="C00000"/>
                </a:solidFill>
                <a:latin typeface="Calibri "/>
                <a:ea typeface="Arial" panose="020B0604020202020204" pitchFamily="34" charset="0"/>
                <a:cs typeface="Times New Roman" panose="02020603050405020304" pitchFamily="18" charset="0"/>
              </a:rPr>
              <a:t>2</a:t>
            </a:r>
            <a:r>
              <a:rPr lang="en-US" sz="2400" dirty="0">
                <a:solidFill>
                  <a:srgbClr val="C00000"/>
                </a:solidFill>
                <a:latin typeface="Calibri "/>
                <a:ea typeface="Arial" panose="020B0604020202020204" pitchFamily="34" charset="0"/>
                <a:cs typeface="Times New Roman" panose="02020603050405020304" pitchFamily="18" charset="0"/>
              </a:rPr>
              <a:t> + ... + U</a:t>
            </a:r>
            <a:r>
              <a:rPr lang="en-US" sz="2400" baseline="-25000" dirty="0">
                <a:solidFill>
                  <a:srgbClr val="C00000"/>
                </a:solidFill>
                <a:latin typeface="Calibri "/>
                <a:ea typeface="Arial" panose="020B0604020202020204" pitchFamily="34" charset="0"/>
                <a:cs typeface="Times New Roman" panose="02020603050405020304" pitchFamily="18" charset="0"/>
              </a:rPr>
              <a:t>n</a:t>
            </a:r>
            <a:endParaRPr lang="en-US" sz="2400" dirty="0">
              <a:solidFill>
                <a:srgbClr val="C00000"/>
              </a:solidFill>
              <a:effectLst/>
              <a:latin typeface="Calibri "/>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82413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Effect transition="in" filter="fade">
                                      <p:cBhvr>
                                        <p:cTn id="25" dur="1000"/>
                                        <p:tgtEl>
                                          <p:spTgt spid="6">
                                            <p:txEl>
                                              <p:pRg st="0" end="0"/>
                                            </p:txEl>
                                          </p:spTgt>
                                        </p:tgtEl>
                                      </p:cBhvr>
                                    </p:animEffect>
                                    <p:anim calcmode="lin" valueType="num">
                                      <p:cBhvr>
                                        <p:cTn id="26"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6">
                                            <p:txEl>
                                              <p:pRg st="1" end="1"/>
                                            </p:txEl>
                                          </p:spTgt>
                                        </p:tgtEl>
                                        <p:attrNameLst>
                                          <p:attrName>style.visibility</p:attrName>
                                        </p:attrNameLst>
                                      </p:cBhvr>
                                      <p:to>
                                        <p:strVal val="visible"/>
                                      </p:to>
                                    </p:set>
                                    <p:animEffect transition="in" filter="fade">
                                      <p:cBhvr>
                                        <p:cTn id="32" dur="1000"/>
                                        <p:tgtEl>
                                          <p:spTgt spid="6">
                                            <p:txEl>
                                              <p:pRg st="1" end="1"/>
                                            </p:txEl>
                                          </p:spTgt>
                                        </p:tgtEl>
                                      </p:cBhvr>
                                    </p:animEffect>
                                    <p:anim calcmode="lin" valueType="num">
                                      <p:cBhvr>
                                        <p:cTn id="3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6">
                                            <p:txEl>
                                              <p:pRg st="2" end="2"/>
                                            </p:txEl>
                                          </p:spTgt>
                                        </p:tgtEl>
                                        <p:attrNameLst>
                                          <p:attrName>style.visibility</p:attrName>
                                        </p:attrNameLst>
                                      </p:cBhvr>
                                      <p:to>
                                        <p:strVal val="visible"/>
                                      </p:to>
                                    </p:set>
                                    <p:anim calcmode="lin" valueType="num">
                                      <p:cBhvr additive="base">
                                        <p:cTn id="3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6">
                                            <p:txEl>
                                              <p:pRg st="3" end="3"/>
                                            </p:txEl>
                                          </p:spTgt>
                                        </p:tgtEl>
                                        <p:attrNameLst>
                                          <p:attrName>style.visibility</p:attrName>
                                        </p:attrNameLst>
                                      </p:cBhvr>
                                      <p:to>
                                        <p:strVal val="visible"/>
                                      </p:to>
                                    </p:set>
                                    <p:anim calcmode="lin" valueType="num">
                                      <p:cBhvr additive="base">
                                        <p:cTn id="4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420083" y="1508707"/>
            <a:ext cx="4519186" cy="430887"/>
          </a:xfrm>
          <a:prstGeom prst="rect">
            <a:avLst/>
          </a:prstGeom>
        </p:spPr>
        <p:txBody>
          <a:bodyPr wrap="none">
            <a:spAutoFit/>
          </a:bodyPr>
          <a:lstStyle/>
          <a:p>
            <a:r>
              <a:rPr lang="en-US" sz="2200" i="1" dirty="0">
                <a:solidFill>
                  <a:srgbClr val="0070C0"/>
                </a:solidFill>
                <a:latin typeface="Calibri "/>
                <a:ea typeface="Arial" panose="020B0604020202020204" pitchFamily="34" charset="0"/>
                <a:cs typeface="Times New Roman" panose="02020603050405020304" pitchFamily="18" charset="0"/>
              </a:rPr>
              <a:t> 1.1.4.2. Mạch điện đấu song song</a:t>
            </a:r>
            <a:endParaRPr lang="en-US" sz="2200" dirty="0">
              <a:solidFill>
                <a:srgbClr val="0070C0"/>
              </a:solidFill>
              <a:latin typeface="Calibri "/>
            </a:endParaRPr>
          </a:p>
        </p:txBody>
      </p:sp>
      <p:pic>
        <p:nvPicPr>
          <p:cNvPr id="8" name="Picture 7"/>
          <p:cNvPicPr/>
          <p:nvPr/>
        </p:nvPicPr>
        <p:blipFill>
          <a:blip r:embed="rId2"/>
          <a:stretch>
            <a:fillRect/>
          </a:stretch>
        </p:blipFill>
        <p:spPr>
          <a:xfrm>
            <a:off x="1566579" y="1939594"/>
            <a:ext cx="3395942" cy="4371220"/>
          </a:xfrm>
          <a:prstGeom prst="rect">
            <a:avLst/>
          </a:prstGeom>
        </p:spPr>
      </p:pic>
      <p:sp>
        <p:nvSpPr>
          <p:cNvPr id="9" name="Rectangle 8"/>
          <p:cNvSpPr/>
          <p:nvPr/>
        </p:nvSpPr>
        <p:spPr>
          <a:xfrm>
            <a:off x="6799729" y="2820448"/>
            <a:ext cx="3420036" cy="2099036"/>
          </a:xfrm>
          <a:prstGeom prst="rect">
            <a:avLst/>
          </a:prstGeom>
        </p:spPr>
        <p:txBody>
          <a:bodyPr wrap="square">
            <a:spAutoFit/>
          </a:bodyPr>
          <a:lstStyle/>
          <a:p>
            <a:pPr algn="just">
              <a:lnSpc>
                <a:spcPct val="115000"/>
              </a:lnSpc>
              <a:spcAft>
                <a:spcPts val="800"/>
              </a:spcAft>
            </a:pPr>
            <a:r>
              <a:rPr lang="en-US" sz="2400" dirty="0">
                <a:solidFill>
                  <a:srgbClr val="0070C0"/>
                </a:solidFill>
                <a:latin typeface="Calibri "/>
                <a:ea typeface="Arial" panose="020B0604020202020204" pitchFamily="34" charset="0"/>
                <a:cs typeface="Times New Roman" panose="02020603050405020304" pitchFamily="18" charset="0"/>
              </a:rPr>
              <a:t>- Cường độ dòng điện</a:t>
            </a:r>
          </a:p>
          <a:p>
            <a:pPr algn="ctr">
              <a:lnSpc>
                <a:spcPct val="115000"/>
              </a:lnSpc>
              <a:spcAft>
                <a:spcPts val="800"/>
              </a:spcAft>
            </a:pPr>
            <a:r>
              <a:rPr lang="en-US" sz="2400" dirty="0">
                <a:solidFill>
                  <a:srgbClr val="C00000"/>
                </a:solidFill>
                <a:latin typeface="Calibri "/>
                <a:ea typeface="Arial" panose="020B0604020202020204" pitchFamily="34" charset="0"/>
                <a:cs typeface="Times New Roman" panose="02020603050405020304" pitchFamily="18" charset="0"/>
              </a:rPr>
              <a:t>I = I</a:t>
            </a:r>
            <a:r>
              <a:rPr lang="en-US" sz="2400" baseline="-25000" dirty="0">
                <a:solidFill>
                  <a:srgbClr val="C00000"/>
                </a:solidFill>
                <a:latin typeface="Calibri "/>
                <a:ea typeface="Arial" panose="020B0604020202020204" pitchFamily="34" charset="0"/>
                <a:cs typeface="Times New Roman" panose="02020603050405020304" pitchFamily="18" charset="0"/>
              </a:rPr>
              <a:t>1</a:t>
            </a:r>
            <a:r>
              <a:rPr lang="en-US" sz="2400" dirty="0">
                <a:solidFill>
                  <a:srgbClr val="C00000"/>
                </a:solidFill>
                <a:latin typeface="Calibri "/>
                <a:ea typeface="Arial" panose="020B0604020202020204" pitchFamily="34" charset="0"/>
                <a:cs typeface="Times New Roman" panose="02020603050405020304" pitchFamily="18" charset="0"/>
              </a:rPr>
              <a:t> + I</a:t>
            </a:r>
            <a:r>
              <a:rPr lang="en-US" sz="2400" baseline="-25000" dirty="0">
                <a:solidFill>
                  <a:srgbClr val="C00000"/>
                </a:solidFill>
                <a:latin typeface="Calibri "/>
                <a:ea typeface="Arial" panose="020B0604020202020204" pitchFamily="34" charset="0"/>
                <a:cs typeface="Times New Roman" panose="02020603050405020304" pitchFamily="18" charset="0"/>
              </a:rPr>
              <a:t>2</a:t>
            </a:r>
            <a:r>
              <a:rPr lang="en-US" sz="2400" dirty="0">
                <a:solidFill>
                  <a:srgbClr val="C00000"/>
                </a:solidFill>
                <a:latin typeface="Calibri "/>
                <a:ea typeface="Arial" panose="020B0604020202020204" pitchFamily="34" charset="0"/>
                <a:cs typeface="Times New Roman" panose="02020603050405020304" pitchFamily="18" charset="0"/>
              </a:rPr>
              <a:t> + ... + I</a:t>
            </a:r>
            <a:r>
              <a:rPr lang="en-US" sz="2400" baseline="-25000" dirty="0">
                <a:solidFill>
                  <a:srgbClr val="C00000"/>
                </a:solidFill>
                <a:latin typeface="Calibri "/>
                <a:ea typeface="Arial" panose="020B0604020202020204" pitchFamily="34" charset="0"/>
                <a:cs typeface="Times New Roman" panose="02020603050405020304" pitchFamily="18" charset="0"/>
              </a:rPr>
              <a:t>n</a:t>
            </a:r>
            <a:endParaRPr lang="en-US" sz="2400" dirty="0">
              <a:solidFill>
                <a:srgbClr val="C00000"/>
              </a:solidFill>
              <a:latin typeface="Calibri "/>
              <a:ea typeface="Arial" panose="020B0604020202020204" pitchFamily="34" charset="0"/>
              <a:cs typeface="Times New Roman" panose="02020603050405020304" pitchFamily="18" charset="0"/>
            </a:endParaRPr>
          </a:p>
          <a:p>
            <a:pPr algn="just">
              <a:lnSpc>
                <a:spcPct val="115000"/>
              </a:lnSpc>
              <a:spcAft>
                <a:spcPts val="800"/>
              </a:spcAft>
            </a:pPr>
            <a:r>
              <a:rPr lang="en-US" sz="2400" dirty="0" smtClean="0">
                <a:solidFill>
                  <a:srgbClr val="0070C0"/>
                </a:solidFill>
                <a:latin typeface="Calibri "/>
                <a:ea typeface="Arial" panose="020B0604020202020204" pitchFamily="34" charset="0"/>
                <a:cs typeface="Times New Roman" panose="02020603050405020304" pitchFamily="18" charset="0"/>
              </a:rPr>
              <a:t>- </a:t>
            </a:r>
            <a:r>
              <a:rPr lang="en-US" sz="2400" dirty="0">
                <a:solidFill>
                  <a:srgbClr val="0070C0"/>
                </a:solidFill>
                <a:latin typeface="Calibri "/>
                <a:ea typeface="Arial" panose="020B0604020202020204" pitchFamily="34" charset="0"/>
                <a:cs typeface="Times New Roman" panose="02020603050405020304" pitchFamily="18" charset="0"/>
              </a:rPr>
              <a:t>Điện áp</a:t>
            </a:r>
          </a:p>
          <a:p>
            <a:pPr algn="ctr">
              <a:lnSpc>
                <a:spcPct val="115000"/>
              </a:lnSpc>
              <a:spcAft>
                <a:spcPts val="800"/>
              </a:spcAft>
            </a:pPr>
            <a:r>
              <a:rPr lang="en-US" sz="2400" dirty="0">
                <a:solidFill>
                  <a:srgbClr val="C00000"/>
                </a:solidFill>
                <a:latin typeface="Calibri "/>
                <a:ea typeface="Arial" panose="020B0604020202020204" pitchFamily="34" charset="0"/>
                <a:cs typeface="Times New Roman" panose="02020603050405020304" pitchFamily="18" charset="0"/>
              </a:rPr>
              <a:t>U = U</a:t>
            </a:r>
            <a:r>
              <a:rPr lang="en-US" sz="2400" baseline="-25000" dirty="0">
                <a:solidFill>
                  <a:srgbClr val="C00000"/>
                </a:solidFill>
                <a:latin typeface="Calibri "/>
                <a:ea typeface="Arial" panose="020B0604020202020204" pitchFamily="34" charset="0"/>
                <a:cs typeface="Times New Roman" panose="02020603050405020304" pitchFamily="18" charset="0"/>
              </a:rPr>
              <a:t>1</a:t>
            </a:r>
            <a:r>
              <a:rPr lang="en-US" sz="2400" dirty="0">
                <a:solidFill>
                  <a:srgbClr val="C00000"/>
                </a:solidFill>
                <a:latin typeface="Calibri "/>
                <a:ea typeface="Arial" panose="020B0604020202020204" pitchFamily="34" charset="0"/>
                <a:cs typeface="Times New Roman" panose="02020603050405020304" pitchFamily="18" charset="0"/>
              </a:rPr>
              <a:t> = U</a:t>
            </a:r>
            <a:r>
              <a:rPr lang="en-US" sz="2400" baseline="-25000" dirty="0">
                <a:solidFill>
                  <a:srgbClr val="C00000"/>
                </a:solidFill>
                <a:latin typeface="Calibri "/>
                <a:ea typeface="Arial" panose="020B0604020202020204" pitchFamily="34" charset="0"/>
                <a:cs typeface="Times New Roman" panose="02020603050405020304" pitchFamily="18" charset="0"/>
              </a:rPr>
              <a:t>2</a:t>
            </a:r>
            <a:r>
              <a:rPr lang="en-US" sz="2400" dirty="0">
                <a:solidFill>
                  <a:srgbClr val="C00000"/>
                </a:solidFill>
                <a:latin typeface="Calibri "/>
                <a:ea typeface="Arial" panose="020B0604020202020204" pitchFamily="34" charset="0"/>
                <a:cs typeface="Times New Roman" panose="02020603050405020304" pitchFamily="18" charset="0"/>
              </a:rPr>
              <a:t> = ... = U</a:t>
            </a:r>
            <a:r>
              <a:rPr lang="en-US" sz="2400" baseline="-25000" dirty="0">
                <a:solidFill>
                  <a:srgbClr val="C00000"/>
                </a:solidFill>
                <a:latin typeface="Calibri "/>
                <a:ea typeface="Arial" panose="020B0604020202020204" pitchFamily="34" charset="0"/>
                <a:cs typeface="Times New Roman" panose="02020603050405020304" pitchFamily="18" charset="0"/>
              </a:rPr>
              <a:t>n</a:t>
            </a:r>
            <a:endParaRPr lang="en-US" sz="2400" dirty="0">
              <a:solidFill>
                <a:srgbClr val="C00000"/>
              </a:solidFill>
              <a:effectLst/>
              <a:latin typeface="Calibri "/>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2885953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1" end="1"/>
                                            </p:txEl>
                                          </p:spTgt>
                                        </p:tgtEl>
                                        <p:attrNameLst>
                                          <p:attrName>style.visibility</p:attrName>
                                        </p:attrNameLst>
                                      </p:cBhvr>
                                      <p:to>
                                        <p:strVal val="visible"/>
                                      </p:to>
                                    </p:set>
                                    <p:anim calcmode="lin" valueType="num">
                                      <p:cBhvr additive="base">
                                        <p:cTn id="25"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2" end="2"/>
                                            </p:txEl>
                                          </p:spTgt>
                                        </p:tgtEl>
                                        <p:attrNameLst>
                                          <p:attrName>style.visibility</p:attrName>
                                        </p:attrNameLst>
                                      </p:cBhvr>
                                      <p:to>
                                        <p:strVal val="visible"/>
                                      </p:to>
                                    </p:set>
                                    <p:anim calcmode="lin" valueType="num">
                                      <p:cBhvr additive="base">
                                        <p:cTn id="31"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 calcmode="lin" valueType="num">
                                      <p:cBhvr additive="base">
                                        <p:cTn id="3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10" name="Rectangle 9"/>
          <p:cNvSpPr/>
          <p:nvPr/>
        </p:nvSpPr>
        <p:spPr>
          <a:xfrm>
            <a:off x="999806" y="1988363"/>
            <a:ext cx="5477436" cy="517065"/>
          </a:xfrm>
          <a:prstGeom prst="rect">
            <a:avLst/>
          </a:prstGeom>
        </p:spPr>
        <p:txBody>
          <a:bodyPr wrap="square">
            <a:spAutoFit/>
          </a:bodyPr>
          <a:lstStyle/>
          <a:p>
            <a:pPr algn="just">
              <a:lnSpc>
                <a:spcPct val="115000"/>
              </a:lnSpc>
              <a:spcAft>
                <a:spcPts val="800"/>
              </a:spcAft>
            </a:pPr>
            <a:r>
              <a:rPr lang="en-US" sz="2400" dirty="0">
                <a:solidFill>
                  <a:srgbClr val="0070C0"/>
                </a:solidFill>
                <a:latin typeface="Calibri "/>
                <a:ea typeface="Arial" panose="020B0604020202020204" pitchFamily="34" charset="0"/>
                <a:cs typeface="Times New Roman" panose="02020603050405020304" pitchFamily="18" charset="0"/>
              </a:rPr>
              <a:t>- </a:t>
            </a:r>
            <a:r>
              <a:rPr lang="en-US" sz="2400" dirty="0" smtClean="0">
                <a:solidFill>
                  <a:srgbClr val="0070C0"/>
                </a:solidFill>
                <a:latin typeface="Calibri "/>
                <a:ea typeface="Arial" panose="020B0604020202020204" pitchFamily="34" charset="0"/>
                <a:cs typeface="Times New Roman" panose="02020603050405020304" pitchFamily="18" charset="0"/>
              </a:rPr>
              <a:t>Điện trở tương đương của mạch</a:t>
            </a:r>
            <a:endParaRPr lang="en-US" sz="2400" dirty="0">
              <a:solidFill>
                <a:srgbClr val="C00000"/>
              </a:solidFill>
              <a:effectLst/>
              <a:latin typeface="Calibri "/>
              <a:ea typeface="Arial" panose="020B0604020202020204" pitchFamily="34"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1313328" y="2589127"/>
            <a:ext cx="8927886" cy="2864919"/>
          </a:xfrm>
          <a:prstGeom prst="rect">
            <a:avLst/>
          </a:prstGeom>
        </p:spPr>
      </p:pic>
      <p:sp>
        <p:nvSpPr>
          <p:cNvPr id="7" name="Rectangle 6"/>
          <p:cNvSpPr/>
          <p:nvPr/>
        </p:nvSpPr>
        <p:spPr>
          <a:xfrm>
            <a:off x="271509" y="1508707"/>
            <a:ext cx="4737194" cy="481670"/>
          </a:xfrm>
          <a:prstGeom prst="rect">
            <a:avLst/>
          </a:prstGeom>
        </p:spPr>
        <p:txBody>
          <a:bodyPr wrap="none">
            <a:spAutoFit/>
          </a:bodyPr>
          <a:lstStyle/>
          <a:p>
            <a:pPr algn="just">
              <a:lnSpc>
                <a:spcPct val="115000"/>
              </a:lnSpc>
              <a:spcAft>
                <a:spcPts val="800"/>
              </a:spcAft>
            </a:pPr>
            <a:r>
              <a:rPr lang="en-US" sz="2200" b="1" dirty="0">
                <a:solidFill>
                  <a:srgbClr val="0070C0"/>
                </a:solidFill>
                <a:latin typeface="Calibri "/>
                <a:ea typeface="Arial" panose="020B0604020202020204" pitchFamily="34" charset="0"/>
                <a:cs typeface="Times New Roman" panose="02020603050405020304" pitchFamily="18" charset="0"/>
              </a:rPr>
              <a:t>1.1.4. Cách đấu mạch điện cơ bản</a:t>
            </a:r>
            <a:endParaRPr lang="en-US" sz="2200" dirty="0">
              <a:solidFill>
                <a:srgbClr val="0070C0"/>
              </a:solidFill>
              <a:latin typeface="Calibri "/>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3167978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10" name="Rectangle 9"/>
          <p:cNvSpPr/>
          <p:nvPr/>
        </p:nvSpPr>
        <p:spPr>
          <a:xfrm>
            <a:off x="999806" y="2136203"/>
            <a:ext cx="5477436" cy="517065"/>
          </a:xfrm>
          <a:prstGeom prst="rect">
            <a:avLst/>
          </a:prstGeom>
        </p:spPr>
        <p:txBody>
          <a:bodyPr wrap="square">
            <a:spAutoFit/>
          </a:bodyPr>
          <a:lstStyle/>
          <a:p>
            <a:pPr algn="just">
              <a:lnSpc>
                <a:spcPct val="115000"/>
              </a:lnSpc>
              <a:spcAft>
                <a:spcPts val="800"/>
              </a:spcAft>
            </a:pPr>
            <a:r>
              <a:rPr lang="en-US" sz="2400" dirty="0">
                <a:solidFill>
                  <a:srgbClr val="0070C0"/>
                </a:solidFill>
                <a:latin typeface="Calibri "/>
                <a:ea typeface="Arial" panose="020B0604020202020204" pitchFamily="34" charset="0"/>
                <a:cs typeface="Times New Roman" panose="02020603050405020304" pitchFamily="18" charset="0"/>
              </a:rPr>
              <a:t>- </a:t>
            </a:r>
            <a:r>
              <a:rPr lang="en-US" sz="2400" dirty="0" smtClean="0">
                <a:solidFill>
                  <a:srgbClr val="0070C0"/>
                </a:solidFill>
                <a:latin typeface="Calibri "/>
                <a:ea typeface="Arial" panose="020B0604020202020204" pitchFamily="34" charset="0"/>
                <a:cs typeface="Times New Roman" panose="02020603050405020304" pitchFamily="18" charset="0"/>
              </a:rPr>
              <a:t>Điện trở tương đương của mạch</a:t>
            </a:r>
            <a:endParaRPr lang="en-US" sz="2400" dirty="0">
              <a:solidFill>
                <a:srgbClr val="C00000"/>
              </a:solidFill>
              <a:effectLst/>
              <a:latin typeface="Calibri "/>
              <a:ea typeface="Arial" panose="020B0604020202020204" pitchFamily="34"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1178969" y="2888715"/>
            <a:ext cx="8490933" cy="2597683"/>
          </a:xfrm>
          <a:prstGeom prst="rect">
            <a:avLst/>
          </a:prstGeom>
        </p:spPr>
      </p:pic>
      <p:sp>
        <p:nvSpPr>
          <p:cNvPr id="5" name="Rectangle 4"/>
          <p:cNvSpPr/>
          <p:nvPr/>
        </p:nvSpPr>
        <p:spPr>
          <a:xfrm>
            <a:off x="244615" y="1477123"/>
            <a:ext cx="4737194" cy="448521"/>
          </a:xfrm>
          <a:prstGeom prst="rect">
            <a:avLst/>
          </a:prstGeom>
        </p:spPr>
        <p:txBody>
          <a:bodyPr wrap="none">
            <a:spAutoFit/>
          </a:bodyPr>
          <a:lstStyle/>
          <a:p>
            <a:pPr algn="just">
              <a:lnSpc>
                <a:spcPct val="115000"/>
              </a:lnSpc>
              <a:spcAft>
                <a:spcPts val="800"/>
              </a:spcAft>
            </a:pPr>
            <a:r>
              <a:rPr lang="en-US" sz="2200" b="1" dirty="0">
                <a:solidFill>
                  <a:srgbClr val="0070C0"/>
                </a:solidFill>
                <a:latin typeface="Calibri "/>
                <a:ea typeface="Arial" panose="020B0604020202020204" pitchFamily="34" charset="0"/>
                <a:cs typeface="Times New Roman" panose="02020603050405020304" pitchFamily="18" charset="0"/>
              </a:rPr>
              <a:t>1.1.4. Cách đấu mạch điện cơ bản</a:t>
            </a:r>
            <a:endParaRPr lang="en-US" sz="2200" dirty="0">
              <a:solidFill>
                <a:srgbClr val="0070C0"/>
              </a:solidFill>
              <a:latin typeface="Calibri "/>
              <a:ea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1401666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474489" y="1508707"/>
            <a:ext cx="3264035" cy="481670"/>
          </a:xfrm>
          <a:prstGeom prst="rect">
            <a:avLst/>
          </a:prstGeom>
        </p:spPr>
        <p:txBody>
          <a:bodyPr wrap="none">
            <a:spAutoFit/>
          </a:bodyPr>
          <a:lstStyle/>
          <a:p>
            <a:pPr algn="just">
              <a:lnSpc>
                <a:spcPct val="115000"/>
              </a:lnSpc>
              <a:spcAft>
                <a:spcPts val="800"/>
              </a:spcAft>
            </a:pPr>
            <a:r>
              <a:rPr lang="en-US" sz="2200" b="1" dirty="0" smtClean="0">
                <a:solidFill>
                  <a:srgbClr val="0070C0"/>
                </a:solidFill>
                <a:latin typeface="Calibri "/>
                <a:ea typeface="Arial" panose="020B0604020202020204" pitchFamily="34" charset="0"/>
                <a:cs typeface="Times New Roman" panose="02020603050405020304" pitchFamily="18" charset="0"/>
              </a:rPr>
              <a:t>1.1.5 Định luật Kirchoff</a:t>
            </a:r>
            <a:endParaRPr lang="en-US" sz="2200" dirty="0">
              <a:solidFill>
                <a:srgbClr val="0070C0"/>
              </a:solidFill>
              <a:latin typeface="Calibri "/>
              <a:ea typeface="Arial" panose="020B0604020202020204" pitchFamily="34" charset="0"/>
              <a:cs typeface="Times New Roman" panose="02020603050405020304" pitchFamily="18" charset="0"/>
            </a:endParaRPr>
          </a:p>
        </p:txBody>
      </p:sp>
      <p:pic>
        <p:nvPicPr>
          <p:cNvPr id="13314" name="Picture 2" descr="Ví dụ 1 định luật Kirchhoff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7563" y="1317568"/>
            <a:ext cx="4666010" cy="197408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290917" y="1990377"/>
            <a:ext cx="3267636" cy="2123658"/>
          </a:xfrm>
          <a:prstGeom prst="rect">
            <a:avLst/>
          </a:prstGeom>
          <a:noFill/>
        </p:spPr>
        <p:txBody>
          <a:bodyPr wrap="square" rtlCol="0">
            <a:spAutoFit/>
          </a:bodyPr>
          <a:lstStyle/>
          <a:p>
            <a:pPr algn="just"/>
            <a:r>
              <a:rPr lang="en-US" sz="2200" i="1" u="sng" dirty="0" smtClean="0">
                <a:solidFill>
                  <a:schemeClr val="accent6">
                    <a:lumMod val="75000"/>
                  </a:schemeClr>
                </a:solidFill>
                <a:latin typeface="Calibri "/>
              </a:rPr>
              <a:t>* Định luật Kirchoff 1: </a:t>
            </a:r>
            <a:r>
              <a:rPr lang="en-US" sz="2200" dirty="0" smtClean="0">
                <a:solidFill>
                  <a:schemeClr val="accent6">
                    <a:lumMod val="75000"/>
                  </a:schemeClr>
                </a:solidFill>
                <a:latin typeface="Calibri "/>
              </a:rPr>
              <a:t>Tổng đại số các dòng điện đi vào một nút sẽ bằng tổng đại số các dòng điện đi ra khỏi nút đó</a:t>
            </a:r>
            <a:endParaRPr lang="en-US" sz="2200" dirty="0">
              <a:solidFill>
                <a:schemeClr val="accent6">
                  <a:lumMod val="75000"/>
                </a:schemeClr>
              </a:solidFill>
              <a:latin typeface="Calibri "/>
            </a:endParaRPr>
          </a:p>
        </p:txBody>
      </p:sp>
      <p:pic>
        <p:nvPicPr>
          <p:cNvPr id="1026" name="Picture 2" descr="Ví dụ 2 định luật Kirchhoff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4981" y="3594489"/>
            <a:ext cx="4380482" cy="20269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48146" y="5693489"/>
            <a:ext cx="9767455" cy="461665"/>
          </a:xfrm>
          <a:prstGeom prst="rect">
            <a:avLst/>
          </a:prstGeom>
          <a:noFill/>
        </p:spPr>
        <p:txBody>
          <a:bodyPr wrap="square" rtlCol="0">
            <a:spAutoFit/>
          </a:bodyPr>
          <a:lstStyle/>
          <a:p>
            <a:r>
              <a:rPr lang="en-US" sz="2400" i="1" dirty="0" err="1" smtClean="0"/>
              <a:t>Nếu</a:t>
            </a:r>
            <a:r>
              <a:rPr lang="en-US" sz="2400" i="1" dirty="0" smtClean="0"/>
              <a:t> </a:t>
            </a:r>
            <a:r>
              <a:rPr lang="en-US" sz="2400" i="1" dirty="0" err="1" smtClean="0"/>
              <a:t>dòng</a:t>
            </a:r>
            <a:r>
              <a:rPr lang="en-US" sz="2400" i="1" dirty="0" smtClean="0"/>
              <a:t> </a:t>
            </a:r>
            <a:r>
              <a:rPr lang="en-US" sz="2400" i="1" dirty="0" err="1" smtClean="0"/>
              <a:t>điện</a:t>
            </a:r>
            <a:r>
              <a:rPr lang="en-US" sz="2400" i="1" dirty="0" smtClean="0"/>
              <a:t> </a:t>
            </a:r>
            <a:r>
              <a:rPr lang="en-US" sz="2400" i="1" dirty="0" err="1" smtClean="0"/>
              <a:t>đi</a:t>
            </a:r>
            <a:r>
              <a:rPr lang="en-US" sz="2400" i="1" dirty="0" smtClean="0"/>
              <a:t> </a:t>
            </a:r>
            <a:r>
              <a:rPr lang="en-US" sz="2400" i="1" dirty="0" err="1" smtClean="0"/>
              <a:t>vào</a:t>
            </a:r>
            <a:r>
              <a:rPr lang="en-US" sz="2400" i="1" dirty="0" smtClean="0"/>
              <a:t> </a:t>
            </a:r>
            <a:r>
              <a:rPr lang="en-US" sz="2400" i="1" dirty="0" err="1" smtClean="0"/>
              <a:t>nút</a:t>
            </a:r>
            <a:r>
              <a:rPr lang="en-US" sz="2400" i="1" dirty="0" smtClean="0"/>
              <a:t> A </a:t>
            </a:r>
            <a:r>
              <a:rPr lang="en-US" sz="2400" i="1" dirty="0" err="1" smtClean="0">
                <a:solidFill>
                  <a:srgbClr val="00B050"/>
                </a:solidFill>
              </a:rPr>
              <a:t>dương</a:t>
            </a:r>
            <a:r>
              <a:rPr lang="en-US" sz="2400" i="1" dirty="0" smtClean="0"/>
              <a:t> </a:t>
            </a:r>
            <a:r>
              <a:rPr lang="en-US" sz="2400" i="1" dirty="0" err="1" smtClean="0"/>
              <a:t>thì</a:t>
            </a:r>
            <a:r>
              <a:rPr lang="en-US" sz="2400" i="1" dirty="0" smtClean="0"/>
              <a:t> </a:t>
            </a:r>
            <a:r>
              <a:rPr lang="en-US" sz="2400" i="1" dirty="0" err="1" smtClean="0"/>
              <a:t>dòng</a:t>
            </a:r>
            <a:r>
              <a:rPr lang="en-US" sz="2400" i="1" dirty="0" smtClean="0"/>
              <a:t> </a:t>
            </a:r>
            <a:r>
              <a:rPr lang="en-US" sz="2400" i="1" dirty="0" err="1" smtClean="0"/>
              <a:t>điện</a:t>
            </a:r>
            <a:r>
              <a:rPr lang="en-US" sz="2400" i="1" dirty="0" smtClean="0"/>
              <a:t> </a:t>
            </a:r>
            <a:r>
              <a:rPr lang="en-US" sz="2400" i="1" dirty="0" err="1" smtClean="0"/>
              <a:t>đi</a:t>
            </a:r>
            <a:r>
              <a:rPr lang="en-US" sz="2400" i="1" dirty="0" smtClean="0"/>
              <a:t> </a:t>
            </a:r>
            <a:r>
              <a:rPr lang="en-US" sz="2400" i="1" dirty="0" err="1" smtClean="0"/>
              <a:t>ra</a:t>
            </a:r>
            <a:r>
              <a:rPr lang="en-US" sz="2400" i="1" dirty="0" smtClean="0"/>
              <a:t> </a:t>
            </a:r>
            <a:r>
              <a:rPr lang="en-US" sz="2400" i="1" dirty="0" err="1" smtClean="0"/>
              <a:t>nút</a:t>
            </a:r>
            <a:r>
              <a:rPr lang="en-US" sz="2400" i="1" dirty="0" smtClean="0">
                <a:solidFill>
                  <a:srgbClr val="FF0000"/>
                </a:solidFill>
              </a:rPr>
              <a:t> </a:t>
            </a:r>
            <a:r>
              <a:rPr lang="en-US" sz="2400" i="1" dirty="0" err="1" smtClean="0">
                <a:solidFill>
                  <a:srgbClr val="FF0000"/>
                </a:solidFill>
              </a:rPr>
              <a:t>âm</a:t>
            </a:r>
            <a:r>
              <a:rPr lang="en-US" sz="2400" i="1" dirty="0" smtClean="0">
                <a:solidFill>
                  <a:srgbClr val="FF0000"/>
                </a:solidFill>
              </a:rPr>
              <a:t> </a:t>
            </a:r>
            <a:r>
              <a:rPr lang="en-US" sz="2400" i="1" dirty="0" err="1" smtClean="0"/>
              <a:t>và</a:t>
            </a:r>
            <a:r>
              <a:rPr lang="en-US" sz="2400" i="1" dirty="0" smtClean="0"/>
              <a:t> </a:t>
            </a:r>
            <a:r>
              <a:rPr lang="en-US" sz="2400" i="1" dirty="0" err="1" smtClean="0"/>
              <a:t>ngược</a:t>
            </a:r>
            <a:r>
              <a:rPr lang="en-US" sz="2400" i="1" dirty="0" smtClean="0"/>
              <a:t> </a:t>
            </a:r>
            <a:r>
              <a:rPr lang="en-US" sz="2400" i="1" dirty="0" err="1" smtClean="0"/>
              <a:t>lại</a:t>
            </a:r>
            <a:endParaRPr lang="en-US" sz="2400" i="1" dirty="0"/>
          </a:p>
        </p:txBody>
      </p:sp>
    </p:spTree>
    <p:extLst>
      <p:ext uri="{BB962C8B-B14F-4D97-AF65-F5344CB8AC3E}">
        <p14:creationId xmlns:p14="http://schemas.microsoft.com/office/powerpoint/2010/main" val="376286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314"/>
                                        </p:tgtEl>
                                        <p:attrNameLst>
                                          <p:attrName>style.visibility</p:attrName>
                                        </p:attrNameLst>
                                      </p:cBhvr>
                                      <p:to>
                                        <p:strVal val="visible"/>
                                      </p:to>
                                    </p:set>
                                    <p:anim calcmode="lin" valueType="num">
                                      <p:cBhvr additive="base">
                                        <p:cTn id="13" dur="500" fill="hold"/>
                                        <p:tgtEl>
                                          <p:spTgt spid="13314"/>
                                        </p:tgtEl>
                                        <p:attrNameLst>
                                          <p:attrName>ppt_x</p:attrName>
                                        </p:attrNameLst>
                                      </p:cBhvr>
                                      <p:tavLst>
                                        <p:tav tm="0">
                                          <p:val>
                                            <p:strVal val="#ppt_x"/>
                                          </p:val>
                                        </p:tav>
                                        <p:tav tm="100000">
                                          <p:val>
                                            <p:strVal val="#ppt_x"/>
                                          </p:val>
                                        </p:tav>
                                      </p:tavLst>
                                    </p:anim>
                                    <p:anim calcmode="lin" valueType="num">
                                      <p:cBhvr additive="base">
                                        <p:cTn id="14" dur="500" fill="hold"/>
                                        <p:tgtEl>
                                          <p:spTgt spid="133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474489" y="1508707"/>
            <a:ext cx="3264035" cy="481670"/>
          </a:xfrm>
          <a:prstGeom prst="rect">
            <a:avLst/>
          </a:prstGeom>
        </p:spPr>
        <p:txBody>
          <a:bodyPr wrap="none">
            <a:spAutoFit/>
          </a:bodyPr>
          <a:lstStyle/>
          <a:p>
            <a:pPr algn="just">
              <a:lnSpc>
                <a:spcPct val="115000"/>
              </a:lnSpc>
              <a:spcAft>
                <a:spcPts val="800"/>
              </a:spcAft>
            </a:pPr>
            <a:r>
              <a:rPr lang="en-US" sz="2200" b="1" dirty="0" smtClean="0">
                <a:solidFill>
                  <a:srgbClr val="0070C0"/>
                </a:solidFill>
                <a:latin typeface="Calibri "/>
                <a:ea typeface="Arial" panose="020B0604020202020204" pitchFamily="34" charset="0"/>
                <a:cs typeface="Times New Roman" panose="02020603050405020304" pitchFamily="18" charset="0"/>
              </a:rPr>
              <a:t>1.1.5 Định luật Kirchoff</a:t>
            </a:r>
            <a:endParaRPr lang="en-US" sz="2200" dirty="0">
              <a:solidFill>
                <a:srgbClr val="0070C0"/>
              </a:solidFill>
              <a:latin typeface="Calibri "/>
              <a:ea typeface="Arial" panose="020B0604020202020204" pitchFamily="34" charset="0"/>
              <a:cs typeface="Times New Roman" panose="02020603050405020304" pitchFamily="18" charset="0"/>
            </a:endParaRPr>
          </a:p>
        </p:txBody>
      </p:sp>
      <p:sp>
        <p:nvSpPr>
          <p:cNvPr id="9" name="TextBox 8"/>
          <p:cNvSpPr txBox="1"/>
          <p:nvPr/>
        </p:nvSpPr>
        <p:spPr>
          <a:xfrm>
            <a:off x="470888" y="1990377"/>
            <a:ext cx="3267636" cy="1785104"/>
          </a:xfrm>
          <a:prstGeom prst="rect">
            <a:avLst/>
          </a:prstGeom>
          <a:noFill/>
        </p:spPr>
        <p:txBody>
          <a:bodyPr wrap="square" rtlCol="0">
            <a:spAutoFit/>
          </a:bodyPr>
          <a:lstStyle/>
          <a:p>
            <a:pPr algn="just"/>
            <a:r>
              <a:rPr lang="en-US" sz="2200" i="1" u="sng" dirty="0" smtClean="0">
                <a:solidFill>
                  <a:srgbClr val="7030A0"/>
                </a:solidFill>
                <a:latin typeface="Calibri "/>
              </a:rPr>
              <a:t>* Định luật Kirchoff 2: </a:t>
            </a:r>
            <a:r>
              <a:rPr lang="en-US" sz="2200" dirty="0" smtClean="0">
                <a:solidFill>
                  <a:srgbClr val="7030A0"/>
                </a:solidFill>
                <a:latin typeface="Calibri "/>
              </a:rPr>
              <a:t>Tổng đại số các điện áp đặt trên các phần tử của một vòng kín bất kỳ luôn bằng 0</a:t>
            </a:r>
            <a:endParaRPr lang="en-US" sz="2200" dirty="0">
              <a:solidFill>
                <a:srgbClr val="7030A0"/>
              </a:solidFill>
              <a:latin typeface="Calibri "/>
            </a:endParaRPr>
          </a:p>
        </p:txBody>
      </p:sp>
      <p:pic>
        <p:nvPicPr>
          <p:cNvPr id="13316" name="Picture 4" descr="Ví dụ 1 định luật Kirchhoff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1148" y="1163541"/>
            <a:ext cx="4208124" cy="261194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679061" y="4483082"/>
            <a:ext cx="2212465" cy="923330"/>
          </a:xfrm>
          <a:prstGeom prst="rect">
            <a:avLst/>
          </a:prstGeom>
        </p:spPr>
        <p:txBody>
          <a:bodyPr wrap="none">
            <a:spAutoFit/>
          </a:bodyPr>
          <a:lstStyle/>
          <a:p>
            <a:pPr>
              <a:lnSpc>
                <a:spcPct val="150000"/>
              </a:lnSpc>
            </a:pPr>
            <a:r>
              <a:rPr lang="en-US" dirty="0" err="1" smtClean="0">
                <a:solidFill>
                  <a:srgbClr val="7030A0"/>
                </a:solidFill>
                <a:latin typeface="Arial" panose="020B0604020202020204" pitchFamily="34" charset="0"/>
                <a:cs typeface="Arial" panose="020B0604020202020204" pitchFamily="34" charset="0"/>
              </a:rPr>
              <a:t>I</a:t>
            </a:r>
            <a:r>
              <a:rPr lang="en-US" baseline="-25000" dirty="0" err="1" smtClean="0">
                <a:solidFill>
                  <a:srgbClr val="7030A0"/>
                </a:solidFill>
                <a:latin typeface="Arial" panose="020B0604020202020204" pitchFamily="34" charset="0"/>
                <a:cs typeface="Arial" panose="020B0604020202020204" pitchFamily="34" charset="0"/>
              </a:rPr>
              <a:t>1</a:t>
            </a:r>
            <a:r>
              <a:rPr lang="en-US" dirty="0" err="1" smtClean="0">
                <a:solidFill>
                  <a:srgbClr val="7030A0"/>
                </a:solidFill>
                <a:latin typeface="Arial" panose="020B0604020202020204" pitchFamily="34" charset="0"/>
                <a:cs typeface="Arial" panose="020B0604020202020204" pitchFamily="34" charset="0"/>
              </a:rPr>
              <a:t>.R</a:t>
            </a:r>
            <a:r>
              <a:rPr lang="en-US" baseline="-25000" dirty="0" err="1" smtClean="0">
                <a:solidFill>
                  <a:srgbClr val="7030A0"/>
                </a:solidFill>
                <a:latin typeface="Arial" panose="020B0604020202020204" pitchFamily="34" charset="0"/>
                <a:cs typeface="Arial" panose="020B0604020202020204" pitchFamily="34" charset="0"/>
              </a:rPr>
              <a:t>1</a:t>
            </a:r>
            <a:r>
              <a:rPr lang="en-US" dirty="0" smtClean="0">
                <a:solidFill>
                  <a:srgbClr val="7030A0"/>
                </a:solidFill>
                <a:latin typeface="Arial" panose="020B0604020202020204" pitchFamily="34" charset="0"/>
                <a:cs typeface="Arial" panose="020B0604020202020204" pitchFamily="34" charset="0"/>
              </a:rPr>
              <a:t> </a:t>
            </a:r>
            <a:r>
              <a:rPr lang="en-US" dirty="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I</a:t>
            </a:r>
            <a:r>
              <a:rPr lang="en-US" baseline="-25000" dirty="0" err="1" smtClean="0">
                <a:solidFill>
                  <a:srgbClr val="7030A0"/>
                </a:solidFill>
                <a:latin typeface="Arial" panose="020B0604020202020204" pitchFamily="34" charset="0"/>
                <a:cs typeface="Arial" panose="020B0604020202020204" pitchFamily="34" charset="0"/>
              </a:rPr>
              <a:t>2</a:t>
            </a:r>
            <a:r>
              <a:rPr lang="en-US" dirty="0" err="1" smtClean="0">
                <a:solidFill>
                  <a:srgbClr val="7030A0"/>
                </a:solidFill>
                <a:latin typeface="Arial" panose="020B0604020202020204" pitchFamily="34" charset="0"/>
                <a:cs typeface="Arial" panose="020B0604020202020204" pitchFamily="34" charset="0"/>
              </a:rPr>
              <a:t>.R</a:t>
            </a:r>
            <a:r>
              <a:rPr lang="en-US" baseline="-25000" dirty="0" err="1">
                <a:solidFill>
                  <a:srgbClr val="7030A0"/>
                </a:solidFill>
                <a:latin typeface="Arial" panose="020B0604020202020204" pitchFamily="34" charset="0"/>
                <a:cs typeface="Arial" panose="020B0604020202020204" pitchFamily="34" charset="0"/>
              </a:rPr>
              <a:t>3</a:t>
            </a:r>
            <a:r>
              <a:rPr lang="en-US" dirty="0" smtClean="0">
                <a:solidFill>
                  <a:srgbClr val="7030A0"/>
                </a:solidFill>
                <a:latin typeface="Arial" panose="020B0604020202020204" pitchFamily="34" charset="0"/>
                <a:cs typeface="Arial" panose="020B0604020202020204" pitchFamily="34" charset="0"/>
              </a:rPr>
              <a:t> - </a:t>
            </a:r>
            <a:r>
              <a:rPr lang="en-US" dirty="0" err="1" smtClean="0">
                <a:solidFill>
                  <a:srgbClr val="7030A0"/>
                </a:solidFill>
                <a:latin typeface="Arial" panose="020B0604020202020204" pitchFamily="34" charset="0"/>
                <a:cs typeface="Arial" panose="020B0604020202020204" pitchFamily="34" charset="0"/>
              </a:rPr>
              <a:t>E</a:t>
            </a:r>
            <a:r>
              <a:rPr lang="en-US" baseline="-25000" dirty="0" err="1" smtClean="0">
                <a:solidFill>
                  <a:srgbClr val="7030A0"/>
                </a:solidFill>
                <a:latin typeface="Arial" panose="020B0604020202020204" pitchFamily="34" charset="0"/>
                <a:cs typeface="Arial" panose="020B0604020202020204" pitchFamily="34" charset="0"/>
              </a:rPr>
              <a:t>1</a:t>
            </a:r>
            <a:r>
              <a:rPr lang="en-US" dirty="0" smtClean="0">
                <a:solidFill>
                  <a:srgbClr val="7030A0"/>
                </a:solidFill>
                <a:latin typeface="Arial" panose="020B0604020202020204" pitchFamily="34" charset="0"/>
                <a:cs typeface="Arial" panose="020B0604020202020204" pitchFamily="34" charset="0"/>
              </a:rPr>
              <a:t> </a:t>
            </a:r>
            <a:r>
              <a:rPr lang="en-US" dirty="0">
                <a:solidFill>
                  <a:srgbClr val="7030A0"/>
                </a:solidFill>
                <a:latin typeface="Arial" panose="020B0604020202020204" pitchFamily="34" charset="0"/>
                <a:cs typeface="Arial" panose="020B0604020202020204" pitchFamily="34" charset="0"/>
              </a:rPr>
              <a:t>= </a:t>
            </a:r>
            <a:r>
              <a:rPr lang="en-US" dirty="0" smtClean="0">
                <a:solidFill>
                  <a:srgbClr val="7030A0"/>
                </a:solidFill>
                <a:latin typeface="Arial" panose="020B0604020202020204" pitchFamily="34" charset="0"/>
                <a:cs typeface="Arial" panose="020B0604020202020204" pitchFamily="34" charset="0"/>
              </a:rPr>
              <a:t>0</a:t>
            </a:r>
          </a:p>
          <a:p>
            <a:pPr>
              <a:lnSpc>
                <a:spcPct val="150000"/>
              </a:lnSpc>
            </a:pPr>
            <a:r>
              <a:rPr lang="en-US" dirty="0" err="1" smtClean="0">
                <a:solidFill>
                  <a:srgbClr val="7030A0"/>
                </a:solidFill>
                <a:latin typeface="Arial" panose="020B0604020202020204" pitchFamily="34" charset="0"/>
                <a:cs typeface="Arial" panose="020B0604020202020204" pitchFamily="34" charset="0"/>
              </a:rPr>
              <a:t>I</a:t>
            </a:r>
            <a:r>
              <a:rPr lang="en-US" baseline="-25000" dirty="0" err="1" smtClean="0">
                <a:solidFill>
                  <a:srgbClr val="7030A0"/>
                </a:solidFill>
                <a:latin typeface="Arial" panose="020B0604020202020204" pitchFamily="34" charset="0"/>
                <a:cs typeface="Arial" panose="020B0604020202020204" pitchFamily="34" charset="0"/>
              </a:rPr>
              <a:t>3</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R</a:t>
            </a:r>
            <a:r>
              <a:rPr lang="en-US" baseline="-25000" dirty="0" err="1" smtClean="0">
                <a:solidFill>
                  <a:srgbClr val="7030A0"/>
                </a:solidFill>
                <a:latin typeface="Arial" panose="020B0604020202020204" pitchFamily="34" charset="0"/>
                <a:cs typeface="Arial" panose="020B0604020202020204" pitchFamily="34" charset="0"/>
              </a:rPr>
              <a:t>2</a:t>
            </a:r>
            <a:r>
              <a:rPr lang="en-US" baseline="-25000" dirty="0" smtClean="0">
                <a:solidFill>
                  <a:srgbClr val="7030A0"/>
                </a:solidFill>
                <a:latin typeface="Arial" panose="020B0604020202020204" pitchFamily="34" charset="0"/>
                <a:cs typeface="Arial" panose="020B0604020202020204" pitchFamily="34" charset="0"/>
              </a:rPr>
              <a:t> +</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E</a:t>
            </a:r>
            <a:r>
              <a:rPr lang="en-US" baseline="-25000" dirty="0" err="1" smtClean="0">
                <a:solidFill>
                  <a:srgbClr val="7030A0"/>
                </a:solidFill>
                <a:latin typeface="Arial" panose="020B0604020202020204" pitchFamily="34" charset="0"/>
                <a:cs typeface="Arial" panose="020B0604020202020204" pitchFamily="34" charset="0"/>
              </a:rPr>
              <a:t>2</a:t>
            </a:r>
            <a:r>
              <a:rPr lang="en-US" dirty="0" smtClean="0">
                <a:solidFill>
                  <a:srgbClr val="7030A0"/>
                </a:solidFill>
                <a:latin typeface="Arial" panose="020B0604020202020204" pitchFamily="34" charset="0"/>
                <a:cs typeface="Arial" panose="020B0604020202020204" pitchFamily="34" charset="0"/>
              </a:rPr>
              <a:t> - </a:t>
            </a:r>
            <a:r>
              <a:rPr lang="en-US" dirty="0" err="1" smtClean="0">
                <a:solidFill>
                  <a:srgbClr val="7030A0"/>
                </a:solidFill>
                <a:latin typeface="Arial" panose="020B0604020202020204" pitchFamily="34" charset="0"/>
                <a:cs typeface="Arial" panose="020B0604020202020204" pitchFamily="34" charset="0"/>
              </a:rPr>
              <a:t>I</a:t>
            </a:r>
            <a:r>
              <a:rPr lang="en-US" baseline="-25000" dirty="0" err="1">
                <a:solidFill>
                  <a:srgbClr val="7030A0"/>
                </a:solidFill>
                <a:latin typeface="Arial" panose="020B0604020202020204" pitchFamily="34" charset="0"/>
                <a:cs typeface="Arial" panose="020B0604020202020204" pitchFamily="34" charset="0"/>
              </a:rPr>
              <a:t>2</a:t>
            </a:r>
            <a:r>
              <a:rPr lang="en-US" dirty="0" err="1" smtClean="0">
                <a:solidFill>
                  <a:srgbClr val="7030A0"/>
                </a:solidFill>
                <a:latin typeface="Arial" panose="020B0604020202020204" pitchFamily="34" charset="0"/>
                <a:cs typeface="Arial" panose="020B0604020202020204" pitchFamily="34" charset="0"/>
              </a:rPr>
              <a:t>.R</a:t>
            </a:r>
            <a:r>
              <a:rPr lang="en-US" baseline="-25000" dirty="0" err="1" smtClean="0">
                <a:solidFill>
                  <a:srgbClr val="7030A0"/>
                </a:solidFill>
                <a:latin typeface="Arial" panose="020B0604020202020204" pitchFamily="34" charset="0"/>
                <a:cs typeface="Arial" panose="020B0604020202020204" pitchFamily="34" charset="0"/>
              </a:rPr>
              <a:t>3</a:t>
            </a:r>
            <a:r>
              <a:rPr lang="en-US" dirty="0" smtClean="0">
                <a:solidFill>
                  <a:srgbClr val="7030A0"/>
                </a:solidFill>
                <a:latin typeface="Arial" panose="020B0604020202020204" pitchFamily="34" charset="0"/>
                <a:cs typeface="Arial" panose="020B0604020202020204" pitchFamily="34" charset="0"/>
              </a:rPr>
              <a:t> = 0</a:t>
            </a:r>
            <a:endParaRPr lang="en-US" dirty="0"/>
          </a:p>
        </p:txBody>
      </p:sp>
      <p:pic>
        <p:nvPicPr>
          <p:cNvPr id="7" name="Picture 6"/>
          <p:cNvPicPr>
            <a:picLocks noChangeAspect="1"/>
          </p:cNvPicPr>
          <p:nvPr/>
        </p:nvPicPr>
        <p:blipFill>
          <a:blip r:embed="rId3"/>
          <a:stretch>
            <a:fillRect/>
          </a:stretch>
        </p:blipFill>
        <p:spPr>
          <a:xfrm>
            <a:off x="305302" y="3706692"/>
            <a:ext cx="6866444" cy="730053"/>
          </a:xfrm>
          <a:prstGeom prst="rect">
            <a:avLst/>
          </a:prstGeom>
        </p:spPr>
      </p:pic>
      <p:pic>
        <p:nvPicPr>
          <p:cNvPr id="8" name="Picture 7"/>
          <p:cNvPicPr>
            <a:picLocks noChangeAspect="1"/>
          </p:cNvPicPr>
          <p:nvPr/>
        </p:nvPicPr>
        <p:blipFill>
          <a:blip r:embed="rId4"/>
          <a:stretch>
            <a:fillRect/>
          </a:stretch>
        </p:blipFill>
        <p:spPr>
          <a:xfrm>
            <a:off x="1557533" y="4391599"/>
            <a:ext cx="3489087" cy="553148"/>
          </a:xfrm>
          <a:prstGeom prst="rect">
            <a:avLst/>
          </a:prstGeom>
        </p:spPr>
      </p:pic>
      <p:pic>
        <p:nvPicPr>
          <p:cNvPr id="10" name="Picture 9"/>
          <p:cNvPicPr>
            <a:picLocks noChangeAspect="1"/>
          </p:cNvPicPr>
          <p:nvPr/>
        </p:nvPicPr>
        <p:blipFill>
          <a:blip r:embed="rId5"/>
          <a:stretch>
            <a:fillRect/>
          </a:stretch>
        </p:blipFill>
        <p:spPr>
          <a:xfrm>
            <a:off x="362888" y="4828232"/>
            <a:ext cx="6844438" cy="541935"/>
          </a:xfrm>
          <a:prstGeom prst="rect">
            <a:avLst/>
          </a:prstGeom>
        </p:spPr>
      </p:pic>
      <p:pic>
        <p:nvPicPr>
          <p:cNvPr id="11" name="Picture 10"/>
          <p:cNvPicPr>
            <a:picLocks noChangeAspect="1"/>
          </p:cNvPicPr>
          <p:nvPr/>
        </p:nvPicPr>
        <p:blipFill>
          <a:blip r:embed="rId6"/>
          <a:stretch>
            <a:fillRect/>
          </a:stretch>
        </p:blipFill>
        <p:spPr>
          <a:xfrm>
            <a:off x="1557533" y="5362915"/>
            <a:ext cx="3704404" cy="912220"/>
          </a:xfrm>
          <a:prstGeom prst="rect">
            <a:avLst/>
          </a:prstGeom>
        </p:spPr>
      </p:pic>
    </p:spTree>
    <p:extLst>
      <p:ext uri="{BB962C8B-B14F-4D97-AF65-F5344CB8AC3E}">
        <p14:creationId xmlns:p14="http://schemas.microsoft.com/office/powerpoint/2010/main" val="216761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316"/>
                                        </p:tgtEl>
                                        <p:attrNameLst>
                                          <p:attrName>style.visibility</p:attrName>
                                        </p:attrNameLst>
                                      </p:cBhvr>
                                      <p:to>
                                        <p:strVal val="visible"/>
                                      </p:to>
                                    </p:set>
                                    <p:anim calcmode="lin" valueType="num">
                                      <p:cBhvr additive="base">
                                        <p:cTn id="19" dur="500" fill="hold"/>
                                        <p:tgtEl>
                                          <p:spTgt spid="13316"/>
                                        </p:tgtEl>
                                        <p:attrNameLst>
                                          <p:attrName>ppt_x</p:attrName>
                                        </p:attrNameLst>
                                      </p:cBhvr>
                                      <p:tavLst>
                                        <p:tav tm="0">
                                          <p:val>
                                            <p:strVal val="#ppt_x"/>
                                          </p:val>
                                        </p:tav>
                                        <p:tav tm="100000">
                                          <p:val>
                                            <p:strVal val="#ppt_x"/>
                                          </p:val>
                                        </p:tav>
                                      </p:tavLst>
                                    </p:anim>
                                    <p:anim calcmode="lin" valueType="num">
                                      <p:cBhvr additive="base">
                                        <p:cTn id="20"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474489" y="1508707"/>
            <a:ext cx="3264035" cy="481670"/>
          </a:xfrm>
          <a:prstGeom prst="rect">
            <a:avLst/>
          </a:prstGeom>
        </p:spPr>
        <p:txBody>
          <a:bodyPr wrap="none">
            <a:spAutoFit/>
          </a:bodyPr>
          <a:lstStyle/>
          <a:p>
            <a:pPr algn="just">
              <a:lnSpc>
                <a:spcPct val="115000"/>
              </a:lnSpc>
              <a:spcAft>
                <a:spcPts val="800"/>
              </a:spcAft>
            </a:pPr>
            <a:r>
              <a:rPr lang="en-US" sz="2200" b="1" dirty="0" smtClean="0">
                <a:solidFill>
                  <a:srgbClr val="0070C0"/>
                </a:solidFill>
                <a:latin typeface="Calibri "/>
                <a:ea typeface="Arial" panose="020B0604020202020204" pitchFamily="34" charset="0"/>
                <a:cs typeface="Times New Roman" panose="02020603050405020304" pitchFamily="18" charset="0"/>
              </a:rPr>
              <a:t>1.1.5 Định luật Kirchoff</a:t>
            </a:r>
            <a:endParaRPr lang="en-US" sz="2200" dirty="0">
              <a:solidFill>
                <a:srgbClr val="0070C0"/>
              </a:solidFill>
              <a:latin typeface="Calibri "/>
              <a:ea typeface="Arial" panose="020B0604020202020204" pitchFamily="34"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1509432" y="2452042"/>
            <a:ext cx="8710333" cy="1839449"/>
          </a:xfrm>
          <a:prstGeom prst="rect">
            <a:avLst/>
          </a:prstGeom>
        </p:spPr>
      </p:pic>
      <p:sp>
        <p:nvSpPr>
          <p:cNvPr id="8" name="Rectangle 7"/>
          <p:cNvSpPr/>
          <p:nvPr/>
        </p:nvSpPr>
        <p:spPr>
          <a:xfrm>
            <a:off x="1278146" y="4753156"/>
            <a:ext cx="9172903" cy="707886"/>
          </a:xfrm>
          <a:prstGeom prst="rect">
            <a:avLst/>
          </a:prstGeom>
        </p:spPr>
        <p:txBody>
          <a:bodyPr wrap="square">
            <a:spAutoFit/>
          </a:bodyPr>
          <a:lstStyle/>
          <a:p>
            <a:r>
              <a:rPr lang="en-US" sz="2000" i="1" dirty="0" smtClean="0">
                <a:solidFill>
                  <a:srgbClr val="FF0000"/>
                </a:solidFill>
                <a:latin typeface="Calibri "/>
              </a:rPr>
              <a:t>Nếu sức điện </a:t>
            </a:r>
            <a:r>
              <a:rPr lang="en-US" sz="2000" i="1" dirty="0" err="1" smtClean="0">
                <a:solidFill>
                  <a:srgbClr val="FF0000"/>
                </a:solidFill>
                <a:latin typeface="Calibri "/>
              </a:rPr>
              <a:t>động</a:t>
            </a:r>
            <a:r>
              <a:rPr lang="en-US" sz="2000" i="1" dirty="0" smtClean="0">
                <a:solidFill>
                  <a:srgbClr val="FF0000"/>
                </a:solidFill>
                <a:latin typeface="Calibri "/>
              </a:rPr>
              <a:t> </a:t>
            </a:r>
            <a:r>
              <a:rPr lang="en-US" sz="4000" i="1" dirty="0" smtClean="0">
                <a:solidFill>
                  <a:srgbClr val="FF0000"/>
                </a:solidFill>
                <a:latin typeface="Times New Roman" panose="02020603050405020304" pitchFamily="18" charset="0"/>
                <a:cs typeface="Times New Roman" panose="02020603050405020304" pitchFamily="18" charset="0"/>
              </a:rPr>
              <a:t>ɛ</a:t>
            </a:r>
            <a:r>
              <a:rPr lang="en-US" sz="2000" i="1" dirty="0" smtClean="0">
                <a:solidFill>
                  <a:srgbClr val="FF0000"/>
                </a:solidFill>
                <a:latin typeface="Calibri "/>
              </a:rPr>
              <a:t>, cùng chiều mạch vòng, sẽ mang giá trị âm và ngược lại</a:t>
            </a:r>
            <a:endParaRPr lang="en-US" sz="2000" i="1" dirty="0">
              <a:solidFill>
                <a:srgbClr val="FF0000"/>
              </a:solidFill>
            </a:endParaRPr>
          </a:p>
        </p:txBody>
      </p:sp>
    </p:spTree>
    <p:extLst>
      <p:ext uri="{BB962C8B-B14F-4D97-AF65-F5344CB8AC3E}">
        <p14:creationId xmlns:p14="http://schemas.microsoft.com/office/powerpoint/2010/main" val="972617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474489" y="1508707"/>
            <a:ext cx="3264035" cy="481670"/>
          </a:xfrm>
          <a:prstGeom prst="rect">
            <a:avLst/>
          </a:prstGeom>
        </p:spPr>
        <p:txBody>
          <a:bodyPr wrap="none">
            <a:spAutoFit/>
          </a:bodyPr>
          <a:lstStyle/>
          <a:p>
            <a:pPr algn="just">
              <a:lnSpc>
                <a:spcPct val="115000"/>
              </a:lnSpc>
              <a:spcAft>
                <a:spcPts val="800"/>
              </a:spcAft>
            </a:pPr>
            <a:r>
              <a:rPr lang="en-US" sz="2200" b="1" dirty="0" smtClean="0">
                <a:solidFill>
                  <a:srgbClr val="0070C0"/>
                </a:solidFill>
                <a:latin typeface="Calibri "/>
                <a:ea typeface="Arial" panose="020B0604020202020204" pitchFamily="34" charset="0"/>
                <a:cs typeface="Times New Roman" panose="02020603050405020304" pitchFamily="18" charset="0"/>
              </a:rPr>
              <a:t>1.1.5 Định luật Kirchoff</a:t>
            </a:r>
            <a:endParaRPr lang="en-US" sz="2200" dirty="0">
              <a:solidFill>
                <a:srgbClr val="0070C0"/>
              </a:solidFill>
              <a:latin typeface="Calibri "/>
              <a:ea typeface="Arial" panose="020B0604020202020204" pitchFamily="34" charset="0"/>
              <a:cs typeface="Times New Roman" panose="02020603050405020304" pitchFamily="18" charset="0"/>
            </a:endParaRPr>
          </a:p>
        </p:txBody>
      </p:sp>
      <p:pic>
        <p:nvPicPr>
          <p:cNvPr id="13316" name="Picture 4" descr="Ví dụ 1 định luật Kirchhoff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2823" y="1508707"/>
            <a:ext cx="4208124" cy="26119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stretch>
            <a:fillRect/>
          </a:stretch>
        </p:blipFill>
        <p:spPr>
          <a:xfrm>
            <a:off x="257175" y="1970372"/>
            <a:ext cx="2990850" cy="447675"/>
          </a:xfrm>
          <a:prstGeom prst="rect">
            <a:avLst/>
          </a:prstGeom>
        </p:spPr>
      </p:pic>
      <p:sp>
        <p:nvSpPr>
          <p:cNvPr id="15" name="TextBox 14"/>
          <p:cNvSpPr txBox="1"/>
          <p:nvPr/>
        </p:nvSpPr>
        <p:spPr>
          <a:xfrm>
            <a:off x="455460" y="2417703"/>
            <a:ext cx="5579918" cy="1200329"/>
          </a:xfrm>
          <a:prstGeom prst="rect">
            <a:avLst/>
          </a:prstGeom>
          <a:noFill/>
        </p:spPr>
        <p:txBody>
          <a:bodyPr wrap="square" rtlCol="0">
            <a:spAutoFit/>
          </a:bodyPr>
          <a:lstStyle/>
          <a:p>
            <a:r>
              <a:rPr lang="en-US" sz="2400" dirty="0" smtClean="0"/>
              <a:t>Cho </a:t>
            </a:r>
            <a:r>
              <a:rPr lang="en-US" sz="2400" dirty="0" err="1" smtClean="0"/>
              <a:t>mạch</a:t>
            </a:r>
            <a:r>
              <a:rPr lang="en-US" sz="2400" dirty="0" smtClean="0"/>
              <a:t> </a:t>
            </a:r>
            <a:r>
              <a:rPr lang="en-US" sz="2400" dirty="0" err="1" smtClean="0"/>
              <a:t>điện</a:t>
            </a:r>
            <a:r>
              <a:rPr lang="en-US" sz="2400" dirty="0" smtClean="0"/>
              <a:t> </a:t>
            </a:r>
            <a:r>
              <a:rPr lang="en-US" sz="2400" dirty="0" err="1" smtClean="0"/>
              <a:t>như</a:t>
            </a:r>
            <a:r>
              <a:rPr lang="en-US" sz="2400" dirty="0" smtClean="0"/>
              <a:t> </a:t>
            </a:r>
            <a:r>
              <a:rPr lang="en-US" sz="2400" dirty="0" err="1" smtClean="0"/>
              <a:t>hình</a:t>
            </a:r>
            <a:r>
              <a:rPr lang="en-US" sz="2400" dirty="0" smtClean="0"/>
              <a:t> </a:t>
            </a:r>
            <a:r>
              <a:rPr lang="en-US" sz="2400" dirty="0" err="1" smtClean="0"/>
              <a:t>vẽ</a:t>
            </a:r>
            <a:r>
              <a:rPr lang="en-US" sz="2400" dirty="0" smtClean="0"/>
              <a:t> , dung </a:t>
            </a:r>
            <a:r>
              <a:rPr lang="en-US" sz="2400" dirty="0" err="1" smtClean="0"/>
              <a:t>các</a:t>
            </a:r>
            <a:r>
              <a:rPr lang="en-US" sz="2400" dirty="0" smtClean="0"/>
              <a:t> </a:t>
            </a:r>
            <a:r>
              <a:rPr lang="en-US" sz="2400" dirty="0" err="1" smtClean="0"/>
              <a:t>định</a:t>
            </a:r>
            <a:r>
              <a:rPr lang="en-US" sz="2400" dirty="0" smtClean="0"/>
              <a:t> </a:t>
            </a:r>
            <a:r>
              <a:rPr lang="en-US" sz="2400" dirty="0" err="1" smtClean="0"/>
              <a:t>luật</a:t>
            </a:r>
            <a:r>
              <a:rPr lang="en-US" sz="2400" dirty="0" smtClean="0"/>
              <a:t> </a:t>
            </a:r>
            <a:r>
              <a:rPr lang="en-US" sz="2400" dirty="0" err="1" smtClean="0"/>
              <a:t>cơ</a:t>
            </a:r>
            <a:r>
              <a:rPr lang="en-US" sz="2400" dirty="0" smtClean="0"/>
              <a:t> </a:t>
            </a:r>
            <a:r>
              <a:rPr lang="en-US" sz="2400" dirty="0" err="1" smtClean="0"/>
              <a:t>bản</a:t>
            </a:r>
            <a:r>
              <a:rPr lang="en-US" sz="2400" dirty="0" smtClean="0"/>
              <a:t> </a:t>
            </a:r>
            <a:r>
              <a:rPr lang="en-US" sz="2400" dirty="0" err="1" smtClean="0"/>
              <a:t>tìm</a:t>
            </a:r>
            <a:r>
              <a:rPr lang="en-US" sz="2400" dirty="0" smtClean="0"/>
              <a:t> </a:t>
            </a:r>
            <a:r>
              <a:rPr lang="en-US" sz="2400" dirty="0" err="1" smtClean="0"/>
              <a:t>dòng</a:t>
            </a:r>
            <a:r>
              <a:rPr lang="en-US" sz="2400" dirty="0" smtClean="0"/>
              <a:t> </a:t>
            </a:r>
            <a:r>
              <a:rPr lang="en-US" sz="2400" dirty="0" err="1" smtClean="0"/>
              <a:t>điện</a:t>
            </a:r>
            <a:r>
              <a:rPr lang="en-US" sz="2400" dirty="0" smtClean="0"/>
              <a:t> qua </a:t>
            </a:r>
            <a:r>
              <a:rPr lang="en-US" sz="2400" dirty="0" err="1" smtClean="0"/>
              <a:t>các</a:t>
            </a:r>
            <a:r>
              <a:rPr lang="en-US" sz="2400" dirty="0" smtClean="0"/>
              <a:t> </a:t>
            </a:r>
            <a:r>
              <a:rPr lang="en-US" sz="2400" dirty="0" err="1" smtClean="0"/>
              <a:t>nhánh</a:t>
            </a:r>
            <a:r>
              <a:rPr lang="en-US" sz="2400" dirty="0" smtClean="0"/>
              <a:t> </a:t>
            </a:r>
            <a:r>
              <a:rPr lang="en-US" sz="2400" dirty="0" err="1" smtClean="0"/>
              <a:t>I1</a:t>
            </a:r>
            <a:r>
              <a:rPr lang="en-US" sz="2400" dirty="0" smtClean="0"/>
              <a:t>, </a:t>
            </a:r>
            <a:r>
              <a:rPr lang="en-US" sz="2400" dirty="0" err="1" smtClean="0"/>
              <a:t>I2</a:t>
            </a:r>
            <a:r>
              <a:rPr lang="en-US" sz="2400" dirty="0" smtClean="0"/>
              <a:t> </a:t>
            </a:r>
            <a:r>
              <a:rPr lang="en-US" sz="2400" dirty="0" err="1" smtClean="0"/>
              <a:t>và</a:t>
            </a:r>
            <a:r>
              <a:rPr lang="en-US" sz="2400" dirty="0" smtClean="0"/>
              <a:t> </a:t>
            </a:r>
            <a:r>
              <a:rPr lang="en-US" sz="2400" dirty="0" err="1" smtClean="0"/>
              <a:t>I3</a:t>
            </a:r>
            <a:r>
              <a:rPr lang="en-US" sz="2400" dirty="0" smtClean="0"/>
              <a:t>.</a:t>
            </a:r>
            <a:endParaRPr lang="en-US" sz="2400" dirty="0"/>
          </a:p>
        </p:txBody>
      </p:sp>
      <p:pic>
        <p:nvPicPr>
          <p:cNvPr id="17" name="Picture 16"/>
          <p:cNvPicPr>
            <a:picLocks noChangeAspect="1"/>
          </p:cNvPicPr>
          <p:nvPr/>
        </p:nvPicPr>
        <p:blipFill>
          <a:blip r:embed="rId4"/>
          <a:stretch>
            <a:fillRect/>
          </a:stretch>
        </p:blipFill>
        <p:spPr>
          <a:xfrm>
            <a:off x="2999078" y="3275566"/>
            <a:ext cx="969448" cy="413207"/>
          </a:xfrm>
          <a:prstGeom prst="rect">
            <a:avLst/>
          </a:prstGeom>
        </p:spPr>
      </p:pic>
      <p:pic>
        <p:nvPicPr>
          <p:cNvPr id="18" name="Picture 17"/>
          <p:cNvPicPr>
            <a:picLocks noChangeAspect="1"/>
          </p:cNvPicPr>
          <p:nvPr/>
        </p:nvPicPr>
        <p:blipFill>
          <a:blip r:embed="rId5"/>
          <a:stretch>
            <a:fillRect/>
          </a:stretch>
        </p:blipFill>
        <p:spPr>
          <a:xfrm>
            <a:off x="1011860" y="3675945"/>
            <a:ext cx="5158543" cy="444702"/>
          </a:xfrm>
          <a:prstGeom prst="rect">
            <a:avLst/>
          </a:prstGeom>
        </p:spPr>
      </p:pic>
      <p:pic>
        <p:nvPicPr>
          <p:cNvPr id="19" name="Picture 18"/>
          <p:cNvPicPr>
            <a:picLocks noChangeAspect="1"/>
          </p:cNvPicPr>
          <p:nvPr/>
        </p:nvPicPr>
        <p:blipFill>
          <a:blip r:embed="rId6"/>
          <a:stretch>
            <a:fillRect/>
          </a:stretch>
        </p:blipFill>
        <p:spPr>
          <a:xfrm>
            <a:off x="2400982" y="4178560"/>
            <a:ext cx="2264536" cy="524892"/>
          </a:xfrm>
          <a:prstGeom prst="rect">
            <a:avLst/>
          </a:prstGeom>
        </p:spPr>
      </p:pic>
      <p:pic>
        <p:nvPicPr>
          <p:cNvPr id="21" name="Picture 20"/>
          <p:cNvPicPr>
            <a:picLocks noChangeAspect="1"/>
          </p:cNvPicPr>
          <p:nvPr/>
        </p:nvPicPr>
        <p:blipFill>
          <a:blip r:embed="rId7"/>
          <a:stretch>
            <a:fillRect/>
          </a:stretch>
        </p:blipFill>
        <p:spPr>
          <a:xfrm>
            <a:off x="904866" y="4658997"/>
            <a:ext cx="5967791" cy="420267"/>
          </a:xfrm>
          <a:prstGeom prst="rect">
            <a:avLst/>
          </a:prstGeom>
        </p:spPr>
      </p:pic>
      <p:pic>
        <p:nvPicPr>
          <p:cNvPr id="22" name="Picture 21"/>
          <p:cNvPicPr>
            <a:picLocks noChangeAspect="1"/>
          </p:cNvPicPr>
          <p:nvPr/>
        </p:nvPicPr>
        <p:blipFill>
          <a:blip r:embed="rId8"/>
          <a:stretch>
            <a:fillRect/>
          </a:stretch>
        </p:blipFill>
        <p:spPr>
          <a:xfrm>
            <a:off x="2520077" y="4999276"/>
            <a:ext cx="2530059" cy="407136"/>
          </a:xfrm>
          <a:prstGeom prst="rect">
            <a:avLst/>
          </a:prstGeom>
        </p:spPr>
      </p:pic>
      <p:pic>
        <p:nvPicPr>
          <p:cNvPr id="23" name="Picture 22"/>
          <p:cNvPicPr>
            <a:picLocks noChangeAspect="1"/>
          </p:cNvPicPr>
          <p:nvPr/>
        </p:nvPicPr>
        <p:blipFill>
          <a:blip r:embed="rId9"/>
          <a:stretch>
            <a:fillRect/>
          </a:stretch>
        </p:blipFill>
        <p:spPr>
          <a:xfrm>
            <a:off x="2400982" y="5399326"/>
            <a:ext cx="3331614" cy="503805"/>
          </a:xfrm>
          <a:prstGeom prst="rect">
            <a:avLst/>
          </a:prstGeom>
        </p:spPr>
      </p:pic>
      <p:pic>
        <p:nvPicPr>
          <p:cNvPr id="24" name="Picture 23"/>
          <p:cNvPicPr>
            <a:picLocks noChangeAspect="1"/>
          </p:cNvPicPr>
          <p:nvPr/>
        </p:nvPicPr>
        <p:blipFill>
          <a:blip r:embed="rId10"/>
          <a:stretch>
            <a:fillRect/>
          </a:stretch>
        </p:blipFill>
        <p:spPr>
          <a:xfrm>
            <a:off x="1602349" y="5896799"/>
            <a:ext cx="5270308" cy="446859"/>
          </a:xfrm>
          <a:prstGeom prst="rect">
            <a:avLst/>
          </a:prstGeom>
        </p:spPr>
      </p:pic>
      <p:pic>
        <p:nvPicPr>
          <p:cNvPr id="25" name="Picture 24"/>
          <p:cNvPicPr>
            <a:picLocks noChangeAspect="1"/>
          </p:cNvPicPr>
          <p:nvPr/>
        </p:nvPicPr>
        <p:blipFill>
          <a:blip r:embed="rId11"/>
          <a:stretch>
            <a:fillRect/>
          </a:stretch>
        </p:blipFill>
        <p:spPr>
          <a:xfrm>
            <a:off x="8118763" y="4178560"/>
            <a:ext cx="2506483" cy="381421"/>
          </a:xfrm>
          <a:prstGeom prst="rect">
            <a:avLst/>
          </a:prstGeom>
        </p:spPr>
      </p:pic>
      <p:pic>
        <p:nvPicPr>
          <p:cNvPr id="27" name="Picture 26"/>
          <p:cNvPicPr>
            <a:picLocks noChangeAspect="1"/>
          </p:cNvPicPr>
          <p:nvPr/>
        </p:nvPicPr>
        <p:blipFill>
          <a:blip r:embed="rId12"/>
          <a:stretch>
            <a:fillRect/>
          </a:stretch>
        </p:blipFill>
        <p:spPr>
          <a:xfrm>
            <a:off x="8368773" y="4658997"/>
            <a:ext cx="2600569" cy="373486"/>
          </a:xfrm>
          <a:prstGeom prst="rect">
            <a:avLst/>
          </a:prstGeom>
        </p:spPr>
      </p:pic>
      <p:sp>
        <p:nvSpPr>
          <p:cNvPr id="29" name="TextBox 28"/>
          <p:cNvSpPr txBox="1"/>
          <p:nvPr/>
        </p:nvSpPr>
        <p:spPr>
          <a:xfrm>
            <a:off x="6818160" y="5153538"/>
            <a:ext cx="5373840" cy="369332"/>
          </a:xfrm>
          <a:prstGeom prst="rect">
            <a:avLst/>
          </a:prstGeom>
          <a:noFill/>
        </p:spPr>
        <p:txBody>
          <a:bodyPr wrap="square" rtlCol="0">
            <a:spAutoFit/>
          </a:bodyPr>
          <a:lstStyle/>
          <a:p>
            <a:r>
              <a:rPr lang="en-US" dirty="0" err="1" smtClean="0"/>
              <a:t>Giải</a:t>
            </a:r>
            <a:r>
              <a:rPr lang="en-US" dirty="0" smtClean="0"/>
              <a:t> </a:t>
            </a:r>
            <a:r>
              <a:rPr lang="en-US" dirty="0" err="1" smtClean="0"/>
              <a:t>hệ</a:t>
            </a:r>
            <a:r>
              <a:rPr lang="en-US" dirty="0" smtClean="0"/>
              <a:t> 3 </a:t>
            </a:r>
            <a:r>
              <a:rPr lang="en-US" dirty="0" err="1" smtClean="0"/>
              <a:t>phương</a:t>
            </a:r>
            <a:r>
              <a:rPr lang="en-US" dirty="0" smtClean="0"/>
              <a:t> </a:t>
            </a:r>
            <a:r>
              <a:rPr lang="en-US" dirty="0" err="1" smtClean="0"/>
              <a:t>trình</a:t>
            </a:r>
            <a:r>
              <a:rPr lang="en-US" dirty="0" smtClean="0"/>
              <a:t> (1),(2),(3) ta </a:t>
            </a:r>
            <a:r>
              <a:rPr lang="en-US" dirty="0" err="1" smtClean="0"/>
              <a:t>tìm</a:t>
            </a:r>
            <a:r>
              <a:rPr lang="en-US" dirty="0" smtClean="0"/>
              <a:t> </a:t>
            </a:r>
            <a:r>
              <a:rPr lang="en-US" dirty="0" err="1" smtClean="0"/>
              <a:t>được</a:t>
            </a:r>
            <a:r>
              <a:rPr lang="en-US" dirty="0" smtClean="0"/>
              <a:t> </a:t>
            </a:r>
            <a:r>
              <a:rPr lang="en-US" dirty="0" err="1" smtClean="0"/>
              <a:t>I1</a:t>
            </a:r>
            <a:r>
              <a:rPr lang="en-US" dirty="0" smtClean="0"/>
              <a:t>, </a:t>
            </a:r>
            <a:r>
              <a:rPr lang="en-US" dirty="0" err="1" smtClean="0"/>
              <a:t>I2,I3</a:t>
            </a:r>
            <a:endParaRPr lang="en-US" dirty="0"/>
          </a:p>
        </p:txBody>
      </p:sp>
    </p:spTree>
    <p:extLst>
      <p:ext uri="{BB962C8B-B14F-4D97-AF65-F5344CB8AC3E}">
        <p14:creationId xmlns:p14="http://schemas.microsoft.com/office/powerpoint/2010/main" val="82441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316"/>
                                        </p:tgtEl>
                                        <p:attrNameLst>
                                          <p:attrName>style.visibility</p:attrName>
                                        </p:attrNameLst>
                                      </p:cBhvr>
                                      <p:to>
                                        <p:strVal val="visible"/>
                                      </p:to>
                                    </p:set>
                                    <p:anim calcmode="lin" valueType="num">
                                      <p:cBhvr additive="base">
                                        <p:cTn id="13" dur="500" fill="hold"/>
                                        <p:tgtEl>
                                          <p:spTgt spid="13316"/>
                                        </p:tgtEl>
                                        <p:attrNameLst>
                                          <p:attrName>ppt_x</p:attrName>
                                        </p:attrNameLst>
                                      </p:cBhvr>
                                      <p:tavLst>
                                        <p:tav tm="0">
                                          <p:val>
                                            <p:strVal val="#ppt_x"/>
                                          </p:val>
                                        </p:tav>
                                        <p:tav tm="100000">
                                          <p:val>
                                            <p:strVal val="#ppt_x"/>
                                          </p:val>
                                        </p:tav>
                                      </p:tavLst>
                                    </p:anim>
                                    <p:anim calcmode="lin" valueType="num">
                                      <p:cBhvr additive="base">
                                        <p:cTn id="14"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474489" y="1508707"/>
            <a:ext cx="3264035" cy="481670"/>
          </a:xfrm>
          <a:prstGeom prst="rect">
            <a:avLst/>
          </a:prstGeom>
        </p:spPr>
        <p:txBody>
          <a:bodyPr wrap="none">
            <a:spAutoFit/>
          </a:bodyPr>
          <a:lstStyle/>
          <a:p>
            <a:pPr algn="just">
              <a:lnSpc>
                <a:spcPct val="115000"/>
              </a:lnSpc>
              <a:spcAft>
                <a:spcPts val="800"/>
              </a:spcAft>
            </a:pPr>
            <a:r>
              <a:rPr lang="en-US" sz="2200" b="1" dirty="0" smtClean="0">
                <a:solidFill>
                  <a:srgbClr val="0070C0"/>
                </a:solidFill>
                <a:latin typeface="Calibri "/>
                <a:ea typeface="Arial" panose="020B0604020202020204" pitchFamily="34" charset="0"/>
                <a:cs typeface="Times New Roman" panose="02020603050405020304" pitchFamily="18" charset="0"/>
              </a:rPr>
              <a:t>1.1.5 Định luật Kirchoff</a:t>
            </a:r>
            <a:endParaRPr lang="en-US" sz="2200" dirty="0">
              <a:solidFill>
                <a:srgbClr val="0070C0"/>
              </a:solidFill>
              <a:latin typeface="Calibri "/>
              <a:ea typeface="Arial" panose="020B0604020202020204" pitchFamily="34" charset="0"/>
              <a:cs typeface="Times New Roman" panose="02020603050405020304" pitchFamily="18" charset="0"/>
            </a:endParaRPr>
          </a:p>
        </p:txBody>
      </p:sp>
      <p:pic>
        <p:nvPicPr>
          <p:cNvPr id="15362" name="Picture 2" descr="Kirchhoff’s Voltage Law Examples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1233" y="2630182"/>
            <a:ext cx="8022984" cy="315538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999805" y="1990377"/>
            <a:ext cx="7646653" cy="481670"/>
          </a:xfrm>
          <a:prstGeom prst="rect">
            <a:avLst/>
          </a:prstGeom>
        </p:spPr>
        <p:txBody>
          <a:bodyPr wrap="square">
            <a:spAutoFit/>
          </a:bodyPr>
          <a:lstStyle/>
          <a:p>
            <a:pPr algn="just">
              <a:lnSpc>
                <a:spcPct val="115000"/>
              </a:lnSpc>
              <a:spcAft>
                <a:spcPts val="800"/>
              </a:spcAft>
            </a:pPr>
            <a:r>
              <a:rPr lang="en-US" sz="2200" dirty="0" smtClean="0">
                <a:solidFill>
                  <a:srgbClr val="0070C0"/>
                </a:solidFill>
                <a:latin typeface="Calibri "/>
                <a:ea typeface="Arial" panose="020B0604020202020204" pitchFamily="34" charset="0"/>
                <a:cs typeface="Times New Roman" panose="02020603050405020304" pitchFamily="18" charset="0"/>
              </a:rPr>
              <a:t>Ví dụ 1: Tính các dòng điện I1, I2, I3 chạy trong mạch dưới</a:t>
            </a:r>
            <a:endParaRPr lang="en-US" sz="2200" dirty="0">
              <a:solidFill>
                <a:srgbClr val="C00000"/>
              </a:solidFill>
              <a:effectLst/>
              <a:latin typeface="Calibri "/>
              <a:ea typeface="Arial" panose="020B0604020202020204" pitchFamily="34" charset="0"/>
              <a:cs typeface="Times New Roman" panose="02020603050405020304" pitchFamily="18" charset="0"/>
            </a:endParaRPr>
          </a:p>
        </p:txBody>
      </p:sp>
      <p:sp>
        <p:nvSpPr>
          <p:cNvPr id="3" name="TextBox 2"/>
          <p:cNvSpPr txBox="1"/>
          <p:nvPr/>
        </p:nvSpPr>
        <p:spPr>
          <a:xfrm>
            <a:off x="4628150" y="3554682"/>
            <a:ext cx="389964" cy="461665"/>
          </a:xfrm>
          <a:prstGeom prst="rect">
            <a:avLst/>
          </a:prstGeom>
          <a:noFill/>
        </p:spPr>
        <p:txBody>
          <a:bodyPr wrap="square" rtlCol="0">
            <a:spAutoFit/>
          </a:bodyPr>
          <a:lstStyle/>
          <a:p>
            <a:r>
              <a:rPr lang="en-US" sz="2400" dirty="0" smtClean="0">
                <a:latin typeface="Calibri "/>
              </a:rPr>
              <a:t>I</a:t>
            </a:r>
            <a:r>
              <a:rPr lang="en-US" sz="2400" baseline="-25000" dirty="0" smtClean="0">
                <a:latin typeface="Calibri "/>
              </a:rPr>
              <a:t>3</a:t>
            </a:r>
            <a:endParaRPr lang="en-US" sz="2400" dirty="0">
              <a:latin typeface="Calibri "/>
            </a:endParaRPr>
          </a:p>
        </p:txBody>
      </p:sp>
      <p:sp>
        <p:nvSpPr>
          <p:cNvPr id="6" name="TextBox 5"/>
          <p:cNvSpPr txBox="1"/>
          <p:nvPr/>
        </p:nvSpPr>
        <p:spPr>
          <a:xfrm>
            <a:off x="3120884" y="5700676"/>
            <a:ext cx="4728754" cy="646331"/>
          </a:xfrm>
          <a:prstGeom prst="rect">
            <a:avLst/>
          </a:prstGeom>
          <a:noFill/>
        </p:spPr>
        <p:txBody>
          <a:bodyPr wrap="square" rtlCol="0">
            <a:spAutoFit/>
          </a:bodyPr>
          <a:lstStyle/>
          <a:p>
            <a:r>
              <a:rPr lang="en-US" dirty="0" err="1" smtClean="0">
                <a:solidFill>
                  <a:srgbClr val="002060"/>
                </a:solidFill>
                <a:latin typeface="Arial" panose="020B0604020202020204" pitchFamily="34" charset="0"/>
                <a:cs typeface="Arial" panose="020B0604020202020204" pitchFamily="34" charset="0"/>
              </a:rPr>
              <a:t>R</a:t>
            </a:r>
            <a:r>
              <a:rPr lang="en-US" baseline="-25000" dirty="0" err="1" smtClean="0">
                <a:solidFill>
                  <a:srgbClr val="002060"/>
                </a:solidFill>
                <a:latin typeface="Arial" panose="020B0604020202020204" pitchFamily="34" charset="0"/>
                <a:cs typeface="Arial" panose="020B0604020202020204" pitchFamily="34" charset="0"/>
              </a:rPr>
              <a:t>1</a:t>
            </a:r>
            <a:r>
              <a:rPr lang="en-US" dirty="0" smtClean="0">
                <a:solidFill>
                  <a:srgbClr val="002060"/>
                </a:solidFill>
                <a:latin typeface="Arial" panose="020B0604020202020204" pitchFamily="34" charset="0"/>
                <a:cs typeface="Arial" panose="020B0604020202020204" pitchFamily="34" charset="0"/>
              </a:rPr>
              <a:t> = 10 </a:t>
            </a:r>
            <a:r>
              <a:rPr lang="el-GR" dirty="0" smtClean="0">
                <a:solidFill>
                  <a:srgbClr val="002060"/>
                </a:solidFill>
                <a:latin typeface="Arial" panose="020B0604020202020204" pitchFamily="34" charset="0"/>
                <a:cs typeface="Arial" panose="020B0604020202020204" pitchFamily="34" charset="0"/>
              </a:rPr>
              <a:t>Ω</a:t>
            </a:r>
            <a:r>
              <a:rPr lang="en-US" dirty="0" smtClean="0">
                <a:solidFill>
                  <a:srgbClr val="002060"/>
                </a:solidFill>
                <a:latin typeface="Arial" panose="020B0604020202020204" pitchFamily="34" charset="0"/>
                <a:cs typeface="Arial" panose="020B0604020202020204" pitchFamily="34" charset="0"/>
              </a:rPr>
              <a:t> ; </a:t>
            </a:r>
            <a:r>
              <a:rPr lang="en-US" dirty="0" err="1" smtClean="0">
                <a:solidFill>
                  <a:srgbClr val="002060"/>
                </a:solidFill>
                <a:latin typeface="Arial" panose="020B0604020202020204" pitchFamily="34" charset="0"/>
                <a:cs typeface="Arial" panose="020B0604020202020204" pitchFamily="34" charset="0"/>
              </a:rPr>
              <a:t>R</a:t>
            </a:r>
            <a:r>
              <a:rPr lang="en-US" baseline="-25000" dirty="0" err="1" smtClean="0">
                <a:solidFill>
                  <a:srgbClr val="002060"/>
                </a:solidFill>
                <a:latin typeface="Arial" panose="020B0604020202020204" pitchFamily="34" charset="0"/>
                <a:cs typeface="Arial" panose="020B0604020202020204" pitchFamily="34" charset="0"/>
              </a:rPr>
              <a:t>2</a:t>
            </a:r>
            <a:r>
              <a:rPr lang="en-US" dirty="0" smtClean="0">
                <a:solidFill>
                  <a:srgbClr val="002060"/>
                </a:solidFill>
                <a:latin typeface="Arial" panose="020B0604020202020204" pitchFamily="34" charset="0"/>
                <a:cs typeface="Arial" panose="020B0604020202020204" pitchFamily="34" charset="0"/>
              </a:rPr>
              <a:t> = 20 </a:t>
            </a:r>
            <a:r>
              <a:rPr lang="el-GR" dirty="0" smtClean="0">
                <a:solidFill>
                  <a:srgbClr val="002060"/>
                </a:solidFill>
                <a:latin typeface="Arial" panose="020B0604020202020204" pitchFamily="34" charset="0"/>
                <a:cs typeface="Arial" panose="020B0604020202020204" pitchFamily="34" charset="0"/>
              </a:rPr>
              <a:t>Ω</a:t>
            </a:r>
            <a:r>
              <a:rPr lang="en-US" dirty="0" smtClean="0">
                <a:solidFill>
                  <a:srgbClr val="002060"/>
                </a:solidFill>
                <a:latin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cs typeface="Arial" panose="020B0604020202020204" pitchFamily="34" charset="0"/>
              </a:rPr>
              <a:t>R</a:t>
            </a:r>
            <a:r>
              <a:rPr lang="en-US" baseline="-25000" dirty="0" err="1" smtClean="0">
                <a:solidFill>
                  <a:srgbClr val="002060"/>
                </a:solidFill>
                <a:latin typeface="Arial" panose="020B0604020202020204" pitchFamily="34" charset="0"/>
                <a:cs typeface="Arial" panose="020B0604020202020204" pitchFamily="34" charset="0"/>
              </a:rPr>
              <a:t>3</a:t>
            </a:r>
            <a:r>
              <a:rPr lang="en-US" dirty="0" smtClean="0">
                <a:solidFill>
                  <a:srgbClr val="002060"/>
                </a:solidFill>
                <a:latin typeface="Arial" panose="020B0604020202020204" pitchFamily="34" charset="0"/>
                <a:cs typeface="Arial" panose="020B0604020202020204" pitchFamily="34" charset="0"/>
              </a:rPr>
              <a:t> =15 </a:t>
            </a:r>
            <a:r>
              <a:rPr lang="el-GR" dirty="0" smtClean="0">
                <a:solidFill>
                  <a:srgbClr val="002060"/>
                </a:solidFill>
                <a:latin typeface="Arial" panose="020B0604020202020204" pitchFamily="34" charset="0"/>
                <a:cs typeface="Arial" panose="020B0604020202020204" pitchFamily="34" charset="0"/>
              </a:rPr>
              <a:t>Ω</a:t>
            </a:r>
            <a:r>
              <a:rPr lang="en-US" dirty="0" smtClean="0">
                <a:solidFill>
                  <a:srgbClr val="002060"/>
                </a:solidFill>
                <a:latin typeface="Arial" panose="020B0604020202020204" pitchFamily="34" charset="0"/>
                <a:cs typeface="Arial" panose="020B0604020202020204" pitchFamily="34" charset="0"/>
              </a:rPr>
              <a:t>; </a:t>
            </a:r>
            <a:r>
              <a:rPr lang="en-US" dirty="0" err="1" smtClean="0">
                <a:solidFill>
                  <a:srgbClr val="002060"/>
                </a:solidFill>
                <a:latin typeface="Arial" panose="020B0604020202020204" pitchFamily="34" charset="0"/>
                <a:cs typeface="Arial" panose="020B0604020202020204" pitchFamily="34" charset="0"/>
              </a:rPr>
              <a:t>R</a:t>
            </a:r>
            <a:r>
              <a:rPr lang="en-US" baseline="-25000" dirty="0" err="1" smtClean="0">
                <a:solidFill>
                  <a:srgbClr val="002060"/>
                </a:solidFill>
                <a:latin typeface="Arial" panose="020B0604020202020204" pitchFamily="34" charset="0"/>
                <a:cs typeface="Arial" panose="020B0604020202020204" pitchFamily="34" charset="0"/>
              </a:rPr>
              <a:t>4</a:t>
            </a:r>
            <a:r>
              <a:rPr lang="en-US" dirty="0" smtClean="0">
                <a:solidFill>
                  <a:srgbClr val="002060"/>
                </a:solidFill>
                <a:latin typeface="Arial" panose="020B0604020202020204" pitchFamily="34" charset="0"/>
                <a:cs typeface="Arial" panose="020B0604020202020204" pitchFamily="34" charset="0"/>
              </a:rPr>
              <a:t> = 15 </a:t>
            </a:r>
            <a:r>
              <a:rPr lang="el-GR" dirty="0" smtClean="0">
                <a:solidFill>
                  <a:srgbClr val="002060"/>
                </a:solidFill>
                <a:latin typeface="Arial" panose="020B0604020202020204" pitchFamily="34" charset="0"/>
                <a:cs typeface="Arial" panose="020B0604020202020204" pitchFamily="34" charset="0"/>
              </a:rPr>
              <a:t>Ω</a:t>
            </a:r>
            <a:endParaRPr lang="en-US" dirty="0">
              <a:solidFill>
                <a:srgbClr val="002060"/>
              </a:solidFill>
              <a:latin typeface="Arial" panose="020B0604020202020204" pitchFamily="34" charset="0"/>
              <a:cs typeface="Arial" panose="020B0604020202020204" pitchFamily="34" charset="0"/>
            </a:endParaRPr>
          </a:p>
          <a:p>
            <a:r>
              <a:rPr lang="en-US" dirty="0" err="1" smtClean="0">
                <a:solidFill>
                  <a:srgbClr val="002060"/>
                </a:solidFill>
                <a:latin typeface="Arial" panose="020B0604020202020204" pitchFamily="34" charset="0"/>
                <a:cs typeface="Arial" panose="020B0604020202020204" pitchFamily="34" charset="0"/>
              </a:rPr>
              <a:t>E</a:t>
            </a:r>
            <a:r>
              <a:rPr lang="en-US" baseline="-25000" dirty="0" err="1" smtClean="0">
                <a:solidFill>
                  <a:srgbClr val="002060"/>
                </a:solidFill>
                <a:latin typeface="Arial" panose="020B0604020202020204" pitchFamily="34" charset="0"/>
                <a:cs typeface="Arial" panose="020B0604020202020204" pitchFamily="34" charset="0"/>
              </a:rPr>
              <a:t>1</a:t>
            </a:r>
            <a:r>
              <a:rPr lang="en-US" dirty="0" smtClean="0">
                <a:solidFill>
                  <a:srgbClr val="002060"/>
                </a:solidFill>
                <a:latin typeface="Arial" panose="020B0604020202020204" pitchFamily="34" charset="0"/>
                <a:cs typeface="Arial" panose="020B0604020202020204" pitchFamily="34" charset="0"/>
              </a:rPr>
              <a:t> = 3 V  </a:t>
            </a:r>
            <a:endParaRPr lang="en-US" dirty="0">
              <a:solidFill>
                <a:srgbClr val="002060"/>
              </a:solidFill>
              <a:latin typeface="Arial" panose="020B0604020202020204" pitchFamily="34" charset="0"/>
              <a:cs typeface="Arial" panose="020B0604020202020204" pitchFamily="34" charset="0"/>
            </a:endParaRPr>
          </a:p>
        </p:txBody>
      </p:sp>
      <p:sp>
        <p:nvSpPr>
          <p:cNvPr id="7" name="TextBox 6"/>
          <p:cNvSpPr txBox="1"/>
          <p:nvPr/>
        </p:nvSpPr>
        <p:spPr>
          <a:xfrm>
            <a:off x="7576457" y="4833257"/>
            <a:ext cx="2547257" cy="400110"/>
          </a:xfrm>
          <a:prstGeom prst="rect">
            <a:avLst/>
          </a:prstGeom>
          <a:noFill/>
        </p:spPr>
        <p:txBody>
          <a:bodyPr wrap="square" rtlCol="0">
            <a:spAutoFit/>
          </a:bodyPr>
          <a:lstStyle/>
          <a:p>
            <a:pPr algn="ctr"/>
            <a:r>
              <a:rPr lang="en-US" sz="2000" smtClean="0">
                <a:solidFill>
                  <a:schemeClr val="accent6">
                    <a:lumMod val="50000"/>
                  </a:schemeClr>
                </a:solidFill>
                <a:latin typeface="Arial" panose="020B0604020202020204" pitchFamily="34" charset="0"/>
                <a:cs typeface="Arial" panose="020B0604020202020204" pitchFamily="34" charset="0"/>
              </a:rPr>
              <a:t>Chiều mạch vòng </a:t>
            </a:r>
            <a:endParaRPr lang="en-US" sz="2000">
              <a:solidFill>
                <a:schemeClr val="accent6">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5617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362"/>
                                        </p:tgtEl>
                                        <p:attrNameLst>
                                          <p:attrName>style.visibility</p:attrName>
                                        </p:attrNameLst>
                                      </p:cBhvr>
                                      <p:to>
                                        <p:strVal val="visible"/>
                                      </p:to>
                                    </p:set>
                                    <p:anim calcmode="lin" valueType="num">
                                      <p:cBhvr additive="base">
                                        <p:cTn id="13" dur="500" fill="hold"/>
                                        <p:tgtEl>
                                          <p:spTgt spid="15362"/>
                                        </p:tgtEl>
                                        <p:attrNameLst>
                                          <p:attrName>ppt_x</p:attrName>
                                        </p:attrNameLst>
                                      </p:cBhvr>
                                      <p:tavLst>
                                        <p:tav tm="0">
                                          <p:val>
                                            <p:strVal val="#ppt_x"/>
                                          </p:val>
                                        </p:tav>
                                        <p:tav tm="100000">
                                          <p:val>
                                            <p:strVal val="#ppt_x"/>
                                          </p:val>
                                        </p:tav>
                                      </p:tavLst>
                                    </p:anim>
                                    <p:anim calcmode="lin" valueType="num">
                                      <p:cBhvr additive="base">
                                        <p:cTn id="14" dur="500" fill="hold"/>
                                        <p:tgtEl>
                                          <p:spTgt spid="1536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474489" y="1508707"/>
            <a:ext cx="3264035" cy="481670"/>
          </a:xfrm>
          <a:prstGeom prst="rect">
            <a:avLst/>
          </a:prstGeom>
        </p:spPr>
        <p:txBody>
          <a:bodyPr wrap="none">
            <a:spAutoFit/>
          </a:bodyPr>
          <a:lstStyle/>
          <a:p>
            <a:pPr algn="just">
              <a:lnSpc>
                <a:spcPct val="115000"/>
              </a:lnSpc>
              <a:spcAft>
                <a:spcPts val="800"/>
              </a:spcAft>
            </a:pPr>
            <a:r>
              <a:rPr lang="en-US" sz="2200" b="1" dirty="0" smtClean="0">
                <a:solidFill>
                  <a:srgbClr val="0070C0"/>
                </a:solidFill>
                <a:latin typeface="Calibri "/>
                <a:ea typeface="Arial" panose="020B0604020202020204" pitchFamily="34" charset="0"/>
                <a:cs typeface="Times New Roman" panose="02020603050405020304" pitchFamily="18" charset="0"/>
              </a:rPr>
              <a:t>1.1.5 Định luật Kirchoff</a:t>
            </a:r>
            <a:endParaRPr lang="en-US" sz="2200" dirty="0">
              <a:solidFill>
                <a:srgbClr val="0070C0"/>
              </a:solidFill>
              <a:latin typeface="Calibri "/>
              <a:ea typeface="Arial" panose="020B0604020202020204" pitchFamily="34" charset="0"/>
              <a:cs typeface="Times New Roman" panose="02020603050405020304" pitchFamily="18" charset="0"/>
            </a:endParaRPr>
          </a:p>
        </p:txBody>
      </p:sp>
      <p:sp>
        <p:nvSpPr>
          <p:cNvPr id="10" name="Rectangle 9"/>
          <p:cNvSpPr/>
          <p:nvPr/>
        </p:nvSpPr>
        <p:spPr>
          <a:xfrm>
            <a:off x="1287189" y="1970372"/>
            <a:ext cx="2278971" cy="481670"/>
          </a:xfrm>
          <a:prstGeom prst="rect">
            <a:avLst/>
          </a:prstGeom>
        </p:spPr>
        <p:txBody>
          <a:bodyPr wrap="square">
            <a:spAutoFit/>
          </a:bodyPr>
          <a:lstStyle/>
          <a:p>
            <a:pPr algn="just">
              <a:lnSpc>
                <a:spcPct val="115000"/>
              </a:lnSpc>
              <a:spcAft>
                <a:spcPts val="800"/>
              </a:spcAft>
            </a:pPr>
            <a:r>
              <a:rPr lang="en-US" sz="2200" dirty="0" smtClean="0">
                <a:solidFill>
                  <a:srgbClr val="0070C0"/>
                </a:solidFill>
                <a:latin typeface="Calibri "/>
                <a:ea typeface="Arial" panose="020B0604020202020204" pitchFamily="34" charset="0"/>
                <a:cs typeface="Times New Roman" panose="02020603050405020304" pitchFamily="18" charset="0"/>
              </a:rPr>
              <a:t>Ví dụ 1</a:t>
            </a:r>
            <a:r>
              <a:rPr lang="en-US" sz="2200" smtClean="0">
                <a:solidFill>
                  <a:srgbClr val="0070C0"/>
                </a:solidFill>
                <a:latin typeface="Calibri "/>
                <a:ea typeface="Arial" panose="020B0604020202020204" pitchFamily="34" charset="0"/>
                <a:cs typeface="Times New Roman" panose="02020603050405020304" pitchFamily="18" charset="0"/>
              </a:rPr>
              <a:t>: Lời giải</a:t>
            </a:r>
            <a:endParaRPr lang="en-US" sz="2200" dirty="0">
              <a:solidFill>
                <a:srgbClr val="C00000"/>
              </a:solidFill>
              <a:effectLst/>
              <a:latin typeface="Calibri "/>
              <a:ea typeface="Arial" panose="020B0604020202020204" pitchFamily="34"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474489" y="2452042"/>
            <a:ext cx="4230048" cy="2533504"/>
          </a:xfrm>
          <a:prstGeom prst="rect">
            <a:avLst/>
          </a:prstGeom>
        </p:spPr>
      </p:pic>
      <p:sp>
        <p:nvSpPr>
          <p:cNvPr id="7" name="Curved Left Arrow 6"/>
          <p:cNvSpPr/>
          <p:nvPr/>
        </p:nvSpPr>
        <p:spPr>
          <a:xfrm>
            <a:off x="1982408" y="3395377"/>
            <a:ext cx="248195" cy="604874"/>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p:cNvSpPr txBox="1"/>
          <p:nvPr/>
        </p:nvSpPr>
        <p:spPr>
          <a:xfrm>
            <a:off x="1012739" y="5442410"/>
            <a:ext cx="2187531" cy="646331"/>
          </a:xfrm>
          <a:prstGeom prst="rect">
            <a:avLst/>
          </a:prstGeom>
          <a:noFill/>
        </p:spPr>
        <p:txBody>
          <a:bodyPr wrap="square" rtlCol="0">
            <a:spAutoFit/>
          </a:bodyPr>
          <a:lstStyle/>
          <a:p>
            <a:pPr algn="ctr"/>
            <a:r>
              <a:rPr lang="en-US" dirty="0" err="1" smtClean="0">
                <a:solidFill>
                  <a:schemeClr val="accent1">
                    <a:lumMod val="75000"/>
                  </a:schemeClr>
                </a:solidFill>
                <a:latin typeface="Arial" panose="020B0604020202020204" pitchFamily="34" charset="0"/>
                <a:cs typeface="Arial" panose="020B0604020202020204" pitchFamily="34" charset="0"/>
              </a:rPr>
              <a:t>Chọn</a:t>
            </a: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smtClean="0">
                <a:solidFill>
                  <a:schemeClr val="accent1">
                    <a:lumMod val="75000"/>
                  </a:schemeClr>
                </a:solidFill>
                <a:latin typeface="Arial" panose="020B0604020202020204" pitchFamily="34" charset="0"/>
                <a:cs typeface="Arial" panose="020B0604020202020204" pitchFamily="34" charset="0"/>
              </a:rPr>
              <a:t>chiều</a:t>
            </a: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smtClean="0">
                <a:solidFill>
                  <a:schemeClr val="accent1">
                    <a:lumMod val="75000"/>
                  </a:schemeClr>
                </a:solidFill>
                <a:latin typeface="Arial" panose="020B0604020202020204" pitchFamily="34" charset="0"/>
                <a:cs typeface="Arial" panose="020B0604020202020204" pitchFamily="34" charset="0"/>
              </a:rPr>
              <a:t>mạch</a:t>
            </a: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smtClean="0">
                <a:solidFill>
                  <a:schemeClr val="accent1">
                    <a:lumMod val="75000"/>
                  </a:schemeClr>
                </a:solidFill>
                <a:latin typeface="Arial" panose="020B0604020202020204" pitchFamily="34" charset="0"/>
                <a:cs typeface="Arial" panose="020B0604020202020204" pitchFamily="34" charset="0"/>
              </a:rPr>
              <a:t>vòng</a:t>
            </a: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smtClean="0">
                <a:solidFill>
                  <a:schemeClr val="accent1">
                    <a:lumMod val="75000"/>
                  </a:schemeClr>
                </a:solidFill>
                <a:latin typeface="Arial" panose="020B0604020202020204" pitchFamily="34" charset="0"/>
                <a:cs typeface="Arial" panose="020B0604020202020204" pitchFamily="34" charset="0"/>
              </a:rPr>
              <a:t>như</a:t>
            </a: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smtClean="0">
                <a:solidFill>
                  <a:schemeClr val="accent1">
                    <a:lumMod val="75000"/>
                  </a:schemeClr>
                </a:solidFill>
                <a:latin typeface="Arial" panose="020B0604020202020204" pitchFamily="34" charset="0"/>
                <a:cs typeface="Arial" panose="020B0604020202020204" pitchFamily="34" charset="0"/>
              </a:rPr>
              <a:t>hình</a:t>
            </a:r>
            <a:endParaRPr lang="en-US" dirty="0">
              <a:solidFill>
                <a:schemeClr val="accent1">
                  <a:lumMod val="75000"/>
                </a:schemeClr>
              </a:solidFill>
              <a:latin typeface="Arial" panose="020B0604020202020204" pitchFamily="34" charset="0"/>
              <a:cs typeface="Arial" panose="020B0604020202020204" pitchFamily="34" charset="0"/>
            </a:endParaRPr>
          </a:p>
        </p:txBody>
      </p:sp>
      <p:cxnSp>
        <p:nvCxnSpPr>
          <p:cNvPr id="11" name="Straight Connector 10"/>
          <p:cNvCxnSpPr/>
          <p:nvPr/>
        </p:nvCxnSpPr>
        <p:spPr>
          <a:xfrm>
            <a:off x="2106505" y="4000251"/>
            <a:ext cx="0" cy="1442159"/>
          </a:xfrm>
          <a:prstGeom prst="line">
            <a:avLst/>
          </a:prstGeom>
        </p:spPr>
        <p:style>
          <a:lnRef idx="1">
            <a:schemeClr val="accent1"/>
          </a:lnRef>
          <a:fillRef idx="0">
            <a:schemeClr val="accent1"/>
          </a:fillRef>
          <a:effectRef idx="0">
            <a:schemeClr val="accent1"/>
          </a:effectRef>
          <a:fontRef idx="minor">
            <a:schemeClr val="tx1"/>
          </a:fontRef>
        </p:style>
      </p:cxnSp>
      <p:sp>
        <p:nvSpPr>
          <p:cNvPr id="12" name="Oval 11"/>
          <p:cNvSpPr/>
          <p:nvPr/>
        </p:nvSpPr>
        <p:spPr>
          <a:xfrm>
            <a:off x="2589513" y="2908907"/>
            <a:ext cx="127561" cy="160864"/>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C00000"/>
              </a:solidFill>
            </a:endParaRPr>
          </a:p>
        </p:txBody>
      </p:sp>
      <p:sp>
        <p:nvSpPr>
          <p:cNvPr id="13" name="TextBox 12"/>
          <p:cNvSpPr txBox="1"/>
          <p:nvPr/>
        </p:nvSpPr>
        <p:spPr>
          <a:xfrm>
            <a:off x="5246443" y="1569360"/>
            <a:ext cx="5438974" cy="3416320"/>
          </a:xfrm>
          <a:prstGeom prst="rect">
            <a:avLst/>
          </a:prstGeom>
          <a:noFill/>
        </p:spPr>
        <p:txBody>
          <a:bodyPr wrap="square" rtlCol="0">
            <a:spAutoFit/>
          </a:bodyPr>
          <a:lstStyle/>
          <a:p>
            <a:pPr>
              <a:lnSpc>
                <a:spcPct val="150000"/>
              </a:lnSpc>
            </a:pPr>
            <a:r>
              <a:rPr lang="en-US" dirty="0" smtClean="0">
                <a:solidFill>
                  <a:srgbClr val="00B050"/>
                </a:solidFill>
                <a:latin typeface="Arial" panose="020B0604020202020204" pitchFamily="34" charset="0"/>
                <a:cs typeface="Arial" panose="020B0604020202020204" pitchFamily="34" charset="0"/>
              </a:rPr>
              <a:t>+ </a:t>
            </a:r>
            <a:r>
              <a:rPr lang="en-US" dirty="0" err="1" smtClean="0">
                <a:solidFill>
                  <a:srgbClr val="00B050"/>
                </a:solidFill>
                <a:latin typeface="Arial" panose="020B0604020202020204" pitchFamily="34" charset="0"/>
                <a:cs typeface="Arial" panose="020B0604020202020204" pitchFamily="34" charset="0"/>
              </a:rPr>
              <a:t>Xét</a:t>
            </a:r>
            <a:r>
              <a:rPr lang="en-US" dirty="0" smtClean="0">
                <a:solidFill>
                  <a:srgbClr val="00B050"/>
                </a:solidFill>
                <a:latin typeface="Arial" panose="020B0604020202020204" pitchFamily="34" charset="0"/>
                <a:cs typeface="Arial" panose="020B0604020202020204" pitchFamily="34" charset="0"/>
              </a:rPr>
              <a:t> </a:t>
            </a:r>
            <a:r>
              <a:rPr lang="en-US" dirty="0" err="1" smtClean="0">
                <a:solidFill>
                  <a:srgbClr val="00B050"/>
                </a:solidFill>
                <a:latin typeface="Arial" panose="020B0604020202020204" pitchFamily="34" charset="0"/>
                <a:cs typeface="Arial" panose="020B0604020202020204" pitchFamily="34" charset="0"/>
              </a:rPr>
              <a:t>dòng</a:t>
            </a:r>
            <a:r>
              <a:rPr lang="en-US" dirty="0" smtClean="0">
                <a:solidFill>
                  <a:srgbClr val="00B050"/>
                </a:solidFill>
                <a:latin typeface="Arial" panose="020B0604020202020204" pitchFamily="34" charset="0"/>
                <a:cs typeface="Arial" panose="020B0604020202020204" pitchFamily="34" charset="0"/>
              </a:rPr>
              <a:t> </a:t>
            </a:r>
            <a:r>
              <a:rPr lang="en-US" dirty="0" err="1" smtClean="0">
                <a:solidFill>
                  <a:srgbClr val="00B050"/>
                </a:solidFill>
                <a:latin typeface="Arial" panose="020B0604020202020204" pitchFamily="34" charset="0"/>
                <a:cs typeface="Arial" panose="020B0604020202020204" pitchFamily="34" charset="0"/>
              </a:rPr>
              <a:t>điện</a:t>
            </a:r>
            <a:r>
              <a:rPr lang="en-US" dirty="0" smtClean="0">
                <a:solidFill>
                  <a:srgbClr val="00B050"/>
                </a:solidFill>
                <a:latin typeface="Arial" panose="020B0604020202020204" pitchFamily="34" charset="0"/>
                <a:cs typeface="Arial" panose="020B0604020202020204" pitchFamily="34" charset="0"/>
              </a:rPr>
              <a:t> </a:t>
            </a:r>
            <a:r>
              <a:rPr lang="en-US" dirty="0" err="1" smtClean="0">
                <a:solidFill>
                  <a:srgbClr val="00B050"/>
                </a:solidFill>
                <a:latin typeface="Arial" panose="020B0604020202020204" pitchFamily="34" charset="0"/>
                <a:cs typeface="Arial" panose="020B0604020202020204" pitchFamily="34" charset="0"/>
              </a:rPr>
              <a:t>đi</a:t>
            </a:r>
            <a:r>
              <a:rPr lang="en-US" dirty="0" smtClean="0">
                <a:solidFill>
                  <a:srgbClr val="00B050"/>
                </a:solidFill>
                <a:latin typeface="Arial" panose="020B0604020202020204" pitchFamily="34" charset="0"/>
                <a:cs typeface="Arial" panose="020B0604020202020204" pitchFamily="34" charset="0"/>
              </a:rPr>
              <a:t> </a:t>
            </a:r>
            <a:r>
              <a:rPr lang="en-US" dirty="0" err="1" smtClean="0">
                <a:solidFill>
                  <a:srgbClr val="00B050"/>
                </a:solidFill>
                <a:latin typeface="Arial" panose="020B0604020202020204" pitchFamily="34" charset="0"/>
                <a:cs typeface="Arial" panose="020B0604020202020204" pitchFamily="34" charset="0"/>
              </a:rPr>
              <a:t>vào</a:t>
            </a:r>
            <a:r>
              <a:rPr lang="en-US" dirty="0" smtClean="0">
                <a:solidFill>
                  <a:srgbClr val="00B050"/>
                </a:solidFill>
                <a:latin typeface="Arial" panose="020B0604020202020204" pitchFamily="34" charset="0"/>
                <a:cs typeface="Arial" panose="020B0604020202020204" pitchFamily="34" charset="0"/>
              </a:rPr>
              <a:t> </a:t>
            </a:r>
            <a:r>
              <a:rPr lang="en-US" dirty="0" err="1" smtClean="0">
                <a:solidFill>
                  <a:srgbClr val="00B050"/>
                </a:solidFill>
                <a:latin typeface="Arial" panose="020B0604020202020204" pitchFamily="34" charset="0"/>
                <a:cs typeface="Arial" panose="020B0604020202020204" pitchFamily="34" charset="0"/>
              </a:rPr>
              <a:t>nút</a:t>
            </a:r>
            <a:r>
              <a:rPr lang="en-US" dirty="0" smtClean="0">
                <a:solidFill>
                  <a:srgbClr val="00B050"/>
                </a:solidFill>
                <a:latin typeface="Arial" panose="020B0604020202020204" pitchFamily="34" charset="0"/>
                <a:cs typeface="Arial" panose="020B0604020202020204" pitchFamily="34" charset="0"/>
              </a:rPr>
              <a:t> B (</a:t>
            </a:r>
            <a:r>
              <a:rPr lang="en-US" dirty="0" err="1" smtClean="0">
                <a:solidFill>
                  <a:srgbClr val="00B050"/>
                </a:solidFill>
                <a:latin typeface="Arial" panose="020B0604020202020204" pitchFamily="34" charset="0"/>
                <a:cs typeface="Arial" panose="020B0604020202020204" pitchFamily="34" charset="0"/>
              </a:rPr>
              <a:t>Định</a:t>
            </a:r>
            <a:r>
              <a:rPr lang="en-US" dirty="0" smtClean="0">
                <a:solidFill>
                  <a:srgbClr val="00B050"/>
                </a:solidFill>
                <a:latin typeface="Arial" panose="020B0604020202020204" pitchFamily="34" charset="0"/>
                <a:cs typeface="Arial" panose="020B0604020202020204" pitchFamily="34" charset="0"/>
              </a:rPr>
              <a:t> </a:t>
            </a:r>
            <a:r>
              <a:rPr lang="en-US" dirty="0" err="1" smtClean="0">
                <a:solidFill>
                  <a:srgbClr val="00B050"/>
                </a:solidFill>
                <a:latin typeface="Arial" panose="020B0604020202020204" pitchFamily="34" charset="0"/>
                <a:cs typeface="Arial" panose="020B0604020202020204" pitchFamily="34" charset="0"/>
              </a:rPr>
              <a:t>luật</a:t>
            </a:r>
            <a:r>
              <a:rPr lang="en-US" dirty="0" smtClean="0">
                <a:solidFill>
                  <a:srgbClr val="00B050"/>
                </a:solidFill>
                <a:latin typeface="Arial" panose="020B0604020202020204" pitchFamily="34" charset="0"/>
                <a:cs typeface="Arial" panose="020B0604020202020204" pitchFamily="34" charset="0"/>
              </a:rPr>
              <a:t> </a:t>
            </a:r>
            <a:r>
              <a:rPr lang="en-US" dirty="0" err="1" smtClean="0">
                <a:solidFill>
                  <a:srgbClr val="00B050"/>
                </a:solidFill>
                <a:latin typeface="Arial" panose="020B0604020202020204" pitchFamily="34" charset="0"/>
                <a:cs typeface="Arial" panose="020B0604020202020204" pitchFamily="34" charset="0"/>
              </a:rPr>
              <a:t>Kirchoff</a:t>
            </a:r>
            <a:r>
              <a:rPr lang="en-US" dirty="0" smtClean="0">
                <a:solidFill>
                  <a:srgbClr val="00B050"/>
                </a:solidFill>
                <a:latin typeface="Arial" panose="020B0604020202020204" pitchFamily="34" charset="0"/>
                <a:cs typeface="Arial" panose="020B0604020202020204" pitchFamily="34" charset="0"/>
              </a:rPr>
              <a:t> 1):</a:t>
            </a:r>
          </a:p>
          <a:p>
            <a:pPr>
              <a:lnSpc>
                <a:spcPct val="150000"/>
              </a:lnSpc>
            </a:pPr>
            <a:r>
              <a:rPr lang="en-US" dirty="0">
                <a:solidFill>
                  <a:srgbClr val="00B050"/>
                </a:solidFill>
                <a:latin typeface="Arial" panose="020B0604020202020204" pitchFamily="34" charset="0"/>
                <a:cs typeface="Arial" panose="020B0604020202020204" pitchFamily="34" charset="0"/>
              </a:rPr>
              <a:t>	</a:t>
            </a:r>
            <a:r>
              <a:rPr lang="en-US" dirty="0" err="1" smtClean="0">
                <a:solidFill>
                  <a:srgbClr val="00B050"/>
                </a:solidFill>
                <a:latin typeface="Arial" panose="020B0604020202020204" pitchFamily="34" charset="0"/>
                <a:cs typeface="Arial" panose="020B0604020202020204" pitchFamily="34" charset="0"/>
              </a:rPr>
              <a:t>I</a:t>
            </a:r>
            <a:r>
              <a:rPr lang="en-US" baseline="-25000" dirty="0" err="1" smtClean="0">
                <a:solidFill>
                  <a:srgbClr val="00B050"/>
                </a:solidFill>
                <a:latin typeface="Arial" panose="020B0604020202020204" pitchFamily="34" charset="0"/>
                <a:cs typeface="Arial" panose="020B0604020202020204" pitchFamily="34" charset="0"/>
              </a:rPr>
              <a:t>1</a:t>
            </a:r>
            <a:r>
              <a:rPr lang="en-US" dirty="0" smtClean="0">
                <a:solidFill>
                  <a:srgbClr val="00B050"/>
                </a:solidFill>
                <a:latin typeface="Arial" panose="020B0604020202020204" pitchFamily="34" charset="0"/>
                <a:cs typeface="Arial" panose="020B0604020202020204" pitchFamily="34" charset="0"/>
              </a:rPr>
              <a:t> - </a:t>
            </a:r>
            <a:r>
              <a:rPr lang="en-US" dirty="0" err="1" smtClean="0">
                <a:solidFill>
                  <a:srgbClr val="00B050"/>
                </a:solidFill>
                <a:latin typeface="Arial" panose="020B0604020202020204" pitchFamily="34" charset="0"/>
                <a:cs typeface="Arial" panose="020B0604020202020204" pitchFamily="34" charset="0"/>
              </a:rPr>
              <a:t>I</a:t>
            </a:r>
            <a:r>
              <a:rPr lang="en-US" baseline="-25000" dirty="0" err="1" smtClean="0">
                <a:solidFill>
                  <a:srgbClr val="00B050"/>
                </a:solidFill>
                <a:latin typeface="Arial" panose="020B0604020202020204" pitchFamily="34" charset="0"/>
                <a:cs typeface="Arial" panose="020B0604020202020204" pitchFamily="34" charset="0"/>
              </a:rPr>
              <a:t>2</a:t>
            </a:r>
            <a:r>
              <a:rPr lang="en-US" dirty="0" smtClean="0">
                <a:solidFill>
                  <a:srgbClr val="00B050"/>
                </a:solidFill>
                <a:latin typeface="Arial" panose="020B0604020202020204" pitchFamily="34" charset="0"/>
                <a:cs typeface="Arial" panose="020B0604020202020204" pitchFamily="34" charset="0"/>
              </a:rPr>
              <a:t> - </a:t>
            </a:r>
            <a:r>
              <a:rPr lang="en-US" dirty="0" err="1" smtClean="0">
                <a:solidFill>
                  <a:srgbClr val="00B050"/>
                </a:solidFill>
                <a:latin typeface="Arial" panose="020B0604020202020204" pitchFamily="34" charset="0"/>
                <a:cs typeface="Arial" panose="020B0604020202020204" pitchFamily="34" charset="0"/>
              </a:rPr>
              <a:t>I</a:t>
            </a:r>
            <a:r>
              <a:rPr lang="en-US" baseline="-25000" dirty="0" err="1" smtClean="0">
                <a:solidFill>
                  <a:srgbClr val="00B050"/>
                </a:solidFill>
                <a:latin typeface="Arial" panose="020B0604020202020204" pitchFamily="34" charset="0"/>
                <a:cs typeface="Arial" panose="020B0604020202020204" pitchFamily="34" charset="0"/>
              </a:rPr>
              <a:t>3</a:t>
            </a:r>
            <a:r>
              <a:rPr lang="en-US" dirty="0" smtClean="0">
                <a:solidFill>
                  <a:srgbClr val="00B050"/>
                </a:solidFill>
                <a:latin typeface="Arial" panose="020B0604020202020204" pitchFamily="34" charset="0"/>
                <a:cs typeface="Arial" panose="020B0604020202020204" pitchFamily="34" charset="0"/>
              </a:rPr>
              <a:t> = 0		(1)</a:t>
            </a:r>
          </a:p>
          <a:p>
            <a:pPr>
              <a:lnSpc>
                <a:spcPct val="150000"/>
              </a:lnSpc>
            </a:pPr>
            <a:r>
              <a:rPr lang="en-US" i="1" dirty="0" smtClean="0">
                <a:solidFill>
                  <a:schemeClr val="accent2">
                    <a:lumMod val="75000"/>
                  </a:schemeClr>
                </a:solidFill>
                <a:latin typeface="Arial" panose="020B0604020202020204" pitchFamily="34" charset="0"/>
                <a:cs typeface="Arial" panose="020B0604020202020204" pitchFamily="34" charset="0"/>
              </a:rPr>
              <a:t>(</a:t>
            </a:r>
            <a:r>
              <a:rPr lang="en-US" i="1" dirty="0" err="1" smtClean="0">
                <a:solidFill>
                  <a:schemeClr val="accent2">
                    <a:lumMod val="75000"/>
                  </a:schemeClr>
                </a:solidFill>
                <a:latin typeface="Arial" panose="020B0604020202020204" pitchFamily="34" charset="0"/>
                <a:cs typeface="Arial" panose="020B0604020202020204" pitchFamily="34" charset="0"/>
              </a:rPr>
              <a:t>Dòng</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I</a:t>
            </a:r>
            <a:r>
              <a:rPr lang="en-US" i="1" baseline="-25000" dirty="0" err="1" smtClean="0">
                <a:solidFill>
                  <a:schemeClr val="accent2">
                    <a:lumMod val="75000"/>
                  </a:schemeClr>
                </a:solidFill>
                <a:latin typeface="Arial" panose="020B0604020202020204" pitchFamily="34" charset="0"/>
                <a:cs typeface="Arial" panose="020B0604020202020204" pitchFamily="34" charset="0"/>
              </a:rPr>
              <a:t>1</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đi</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vào</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I</a:t>
            </a:r>
            <a:r>
              <a:rPr lang="en-US" i="1" baseline="-25000" dirty="0" err="1" smtClean="0">
                <a:solidFill>
                  <a:schemeClr val="accent2">
                    <a:lumMod val="75000"/>
                  </a:schemeClr>
                </a:solidFill>
                <a:latin typeface="Arial" panose="020B0604020202020204" pitchFamily="34" charset="0"/>
                <a:cs typeface="Arial" panose="020B0604020202020204" pitchFamily="34" charset="0"/>
              </a:rPr>
              <a:t>2</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và</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I</a:t>
            </a:r>
            <a:r>
              <a:rPr lang="en-US" i="1" baseline="-25000" dirty="0" err="1" smtClean="0">
                <a:solidFill>
                  <a:schemeClr val="accent2">
                    <a:lumMod val="75000"/>
                  </a:schemeClr>
                </a:solidFill>
                <a:latin typeface="Arial" panose="020B0604020202020204" pitchFamily="34" charset="0"/>
                <a:cs typeface="Arial" panose="020B0604020202020204" pitchFamily="34" charset="0"/>
              </a:rPr>
              <a:t>3</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đi</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ra</a:t>
            </a:r>
            <a:r>
              <a:rPr lang="en-US" i="1" dirty="0" smtClean="0">
                <a:solidFill>
                  <a:schemeClr val="accent2">
                    <a:lumMod val="75000"/>
                  </a:schemeClr>
                </a:solidFill>
                <a:latin typeface="Arial" panose="020B0604020202020204" pitchFamily="34" charset="0"/>
                <a:cs typeface="Arial" panose="020B0604020202020204" pitchFamily="34" charset="0"/>
              </a:rPr>
              <a:t>)</a:t>
            </a:r>
          </a:p>
          <a:p>
            <a:pPr>
              <a:lnSpc>
                <a:spcPct val="150000"/>
              </a:lnSpc>
            </a:pP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Xét</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mạch</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vòng</a:t>
            </a:r>
            <a:r>
              <a:rPr lang="en-US" dirty="0" smtClean="0">
                <a:solidFill>
                  <a:srgbClr val="7030A0"/>
                </a:solidFill>
                <a:latin typeface="Arial" panose="020B0604020202020204" pitchFamily="34" charset="0"/>
                <a:cs typeface="Arial" panose="020B0604020202020204" pitchFamily="34" charset="0"/>
              </a:rPr>
              <a:t> a (</a:t>
            </a:r>
            <a:r>
              <a:rPr lang="en-US" dirty="0" err="1" smtClean="0">
                <a:solidFill>
                  <a:srgbClr val="7030A0"/>
                </a:solidFill>
                <a:latin typeface="Arial" panose="020B0604020202020204" pitchFamily="34" charset="0"/>
                <a:cs typeface="Arial" panose="020B0604020202020204" pitchFamily="34" charset="0"/>
              </a:rPr>
              <a:t>ABEFA</a:t>
            </a:r>
            <a:r>
              <a:rPr lang="en-US" dirty="0" smtClean="0">
                <a:solidFill>
                  <a:srgbClr val="7030A0"/>
                </a:solidFill>
                <a:latin typeface="Arial" panose="020B0604020202020204" pitchFamily="34" charset="0"/>
                <a:cs typeface="Arial" panose="020B0604020202020204" pitchFamily="34" charset="0"/>
              </a:rPr>
              <a:t> - </a:t>
            </a:r>
            <a:r>
              <a:rPr lang="en-US" dirty="0" err="1" smtClean="0">
                <a:solidFill>
                  <a:srgbClr val="7030A0"/>
                </a:solidFill>
                <a:latin typeface="Arial" panose="020B0604020202020204" pitchFamily="34" charset="0"/>
                <a:cs typeface="Arial" panose="020B0604020202020204" pitchFamily="34" charset="0"/>
              </a:rPr>
              <a:t>Định</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luật</a:t>
            </a: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Kirchoff</a:t>
            </a:r>
            <a:r>
              <a:rPr lang="en-US" dirty="0" smtClean="0">
                <a:solidFill>
                  <a:srgbClr val="7030A0"/>
                </a:solidFill>
                <a:latin typeface="Arial" panose="020B0604020202020204" pitchFamily="34" charset="0"/>
                <a:cs typeface="Arial" panose="020B0604020202020204" pitchFamily="34" charset="0"/>
              </a:rPr>
              <a:t> 2):</a:t>
            </a:r>
          </a:p>
          <a:p>
            <a:pPr>
              <a:lnSpc>
                <a:spcPct val="150000"/>
              </a:lnSpc>
            </a:pPr>
            <a:r>
              <a:rPr lang="en-US" dirty="0" smtClean="0">
                <a:solidFill>
                  <a:srgbClr val="7030A0"/>
                </a:solidFill>
                <a:latin typeface="Arial" panose="020B0604020202020204" pitchFamily="34" charset="0"/>
                <a:cs typeface="Arial" panose="020B0604020202020204" pitchFamily="34" charset="0"/>
              </a:rPr>
              <a:t>	</a:t>
            </a:r>
            <a:r>
              <a:rPr lang="en-US" dirty="0" err="1" smtClean="0">
                <a:solidFill>
                  <a:srgbClr val="7030A0"/>
                </a:solidFill>
                <a:latin typeface="Arial" panose="020B0604020202020204" pitchFamily="34" charset="0"/>
                <a:cs typeface="Arial" panose="020B0604020202020204" pitchFamily="34" charset="0"/>
              </a:rPr>
              <a:t>I</a:t>
            </a:r>
            <a:r>
              <a:rPr lang="en-US" baseline="-25000" dirty="0" err="1" smtClean="0">
                <a:solidFill>
                  <a:srgbClr val="7030A0"/>
                </a:solidFill>
                <a:latin typeface="Arial" panose="020B0604020202020204" pitchFamily="34" charset="0"/>
                <a:cs typeface="Arial" panose="020B0604020202020204" pitchFamily="34" charset="0"/>
              </a:rPr>
              <a:t>1</a:t>
            </a:r>
            <a:r>
              <a:rPr lang="en-US" dirty="0" err="1" smtClean="0">
                <a:solidFill>
                  <a:srgbClr val="7030A0"/>
                </a:solidFill>
                <a:latin typeface="Arial" panose="020B0604020202020204" pitchFamily="34" charset="0"/>
                <a:cs typeface="Arial" panose="020B0604020202020204" pitchFamily="34" charset="0"/>
              </a:rPr>
              <a:t>.10</a:t>
            </a:r>
            <a:r>
              <a:rPr lang="en-US" dirty="0" smtClean="0">
                <a:solidFill>
                  <a:srgbClr val="7030A0"/>
                </a:solidFill>
                <a:latin typeface="Arial" panose="020B0604020202020204" pitchFamily="34" charset="0"/>
                <a:cs typeface="Arial" panose="020B0604020202020204" pitchFamily="34" charset="0"/>
              </a:rPr>
              <a:t> + </a:t>
            </a:r>
            <a:r>
              <a:rPr lang="en-US" dirty="0" err="1" smtClean="0">
                <a:solidFill>
                  <a:srgbClr val="7030A0"/>
                </a:solidFill>
                <a:latin typeface="Arial" panose="020B0604020202020204" pitchFamily="34" charset="0"/>
                <a:cs typeface="Arial" panose="020B0604020202020204" pitchFamily="34" charset="0"/>
              </a:rPr>
              <a:t>I</a:t>
            </a:r>
            <a:r>
              <a:rPr lang="en-US" baseline="-25000" dirty="0" err="1" smtClean="0">
                <a:solidFill>
                  <a:srgbClr val="7030A0"/>
                </a:solidFill>
                <a:latin typeface="Arial" panose="020B0604020202020204" pitchFamily="34" charset="0"/>
                <a:cs typeface="Arial" panose="020B0604020202020204" pitchFamily="34" charset="0"/>
              </a:rPr>
              <a:t>3</a:t>
            </a:r>
            <a:r>
              <a:rPr lang="en-US" dirty="0" err="1" smtClean="0">
                <a:solidFill>
                  <a:srgbClr val="7030A0"/>
                </a:solidFill>
                <a:latin typeface="Arial" panose="020B0604020202020204" pitchFamily="34" charset="0"/>
                <a:cs typeface="Arial" panose="020B0604020202020204" pitchFamily="34" charset="0"/>
              </a:rPr>
              <a:t>.15</a:t>
            </a:r>
            <a:r>
              <a:rPr lang="en-US" dirty="0" smtClean="0">
                <a:solidFill>
                  <a:srgbClr val="7030A0"/>
                </a:solidFill>
                <a:latin typeface="Arial" panose="020B0604020202020204" pitchFamily="34" charset="0"/>
                <a:cs typeface="Arial" panose="020B0604020202020204" pitchFamily="34" charset="0"/>
              </a:rPr>
              <a:t> + 3 = 0	(2)</a:t>
            </a:r>
          </a:p>
          <a:p>
            <a:pPr>
              <a:lnSpc>
                <a:spcPct val="150000"/>
              </a:lnSpc>
            </a:pPr>
            <a:r>
              <a:rPr lang="en-US" i="1" dirty="0" smtClean="0">
                <a:solidFill>
                  <a:schemeClr val="accent2">
                    <a:lumMod val="75000"/>
                  </a:schemeClr>
                </a:solidFill>
                <a:latin typeface="Arial" panose="020B0604020202020204" pitchFamily="34" charset="0"/>
                <a:cs typeface="Arial" panose="020B0604020202020204" pitchFamily="34" charset="0"/>
              </a:rPr>
              <a:t>(</a:t>
            </a:r>
            <a:r>
              <a:rPr lang="en-US" i="1" dirty="0" err="1" smtClean="0">
                <a:solidFill>
                  <a:schemeClr val="accent2">
                    <a:lumMod val="75000"/>
                  </a:schemeClr>
                </a:solidFill>
                <a:latin typeface="Arial" panose="020B0604020202020204" pitchFamily="34" charset="0"/>
                <a:cs typeface="Arial" panose="020B0604020202020204" pitchFamily="34" charset="0"/>
              </a:rPr>
              <a:t>Chiều</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của</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điện</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áp</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U</a:t>
            </a:r>
            <a:r>
              <a:rPr lang="en-US" i="1" baseline="-25000" dirty="0" err="1" smtClean="0">
                <a:solidFill>
                  <a:schemeClr val="accent2">
                    <a:lumMod val="75000"/>
                  </a:schemeClr>
                </a:solidFill>
                <a:latin typeface="Arial" panose="020B0604020202020204" pitchFamily="34" charset="0"/>
                <a:cs typeface="Arial" panose="020B0604020202020204" pitchFamily="34" charset="0"/>
              </a:rPr>
              <a:t>AF</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ngược</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chiều</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mạch</a:t>
            </a:r>
            <a:r>
              <a:rPr lang="en-US" i="1" dirty="0" smtClean="0">
                <a:solidFill>
                  <a:schemeClr val="accent2">
                    <a:lumMod val="75000"/>
                  </a:schemeClr>
                </a:solidFill>
                <a:latin typeface="Arial" panose="020B0604020202020204" pitchFamily="34" charset="0"/>
                <a:cs typeface="Arial" panose="020B0604020202020204" pitchFamily="34" charset="0"/>
              </a:rPr>
              <a:t> </a:t>
            </a:r>
            <a:r>
              <a:rPr lang="en-US" i="1" dirty="0" err="1" smtClean="0">
                <a:solidFill>
                  <a:schemeClr val="accent2">
                    <a:lumMod val="75000"/>
                  </a:schemeClr>
                </a:solidFill>
                <a:latin typeface="Arial" panose="020B0604020202020204" pitchFamily="34" charset="0"/>
                <a:cs typeface="Arial" panose="020B0604020202020204" pitchFamily="34" charset="0"/>
              </a:rPr>
              <a:t>vòng</a:t>
            </a:r>
            <a:r>
              <a:rPr lang="en-US" i="1" dirty="0" smtClean="0">
                <a:solidFill>
                  <a:schemeClr val="accent2">
                    <a:lumMod val="75000"/>
                  </a:schemeClr>
                </a:solidFill>
                <a:latin typeface="Arial" panose="020B0604020202020204" pitchFamily="34" charset="0"/>
                <a:cs typeface="Arial" panose="020B0604020202020204" pitchFamily="34" charset="0"/>
              </a:rPr>
              <a:t>)</a:t>
            </a:r>
          </a:p>
          <a:p>
            <a:pPr>
              <a:lnSpc>
                <a:spcPct val="150000"/>
              </a:lnSpc>
            </a:pPr>
            <a:r>
              <a:rPr lang="en-US" dirty="0" smtClean="0">
                <a:solidFill>
                  <a:srgbClr val="0070C0"/>
                </a:solidFill>
                <a:latin typeface="Arial" panose="020B0604020202020204" pitchFamily="34" charset="0"/>
                <a:cs typeface="Arial" panose="020B0604020202020204" pitchFamily="34" charset="0"/>
              </a:rPr>
              <a:t>+ </a:t>
            </a:r>
            <a:r>
              <a:rPr lang="en-US" dirty="0" err="1" smtClean="0">
                <a:solidFill>
                  <a:srgbClr val="0070C0"/>
                </a:solidFill>
                <a:latin typeface="Arial" panose="020B0604020202020204" pitchFamily="34" charset="0"/>
                <a:cs typeface="Arial" panose="020B0604020202020204" pitchFamily="34" charset="0"/>
              </a:rPr>
              <a:t>Xét</a:t>
            </a:r>
            <a:r>
              <a:rPr lang="en-US" dirty="0" smtClean="0">
                <a:solidFill>
                  <a:srgbClr val="0070C0"/>
                </a:solidFill>
                <a:latin typeface="Arial" panose="020B0604020202020204" pitchFamily="34" charset="0"/>
                <a:cs typeface="Arial" panose="020B0604020202020204" pitchFamily="34" charset="0"/>
              </a:rPr>
              <a:t> </a:t>
            </a:r>
            <a:r>
              <a:rPr lang="en-US" dirty="0" err="1" smtClean="0">
                <a:solidFill>
                  <a:srgbClr val="0070C0"/>
                </a:solidFill>
                <a:latin typeface="Arial" panose="020B0604020202020204" pitchFamily="34" charset="0"/>
                <a:cs typeface="Arial" panose="020B0604020202020204" pitchFamily="34" charset="0"/>
              </a:rPr>
              <a:t>mạch</a:t>
            </a:r>
            <a:r>
              <a:rPr lang="en-US" dirty="0" smtClean="0">
                <a:solidFill>
                  <a:srgbClr val="0070C0"/>
                </a:solidFill>
                <a:latin typeface="Arial" panose="020B0604020202020204" pitchFamily="34" charset="0"/>
                <a:cs typeface="Arial" panose="020B0604020202020204" pitchFamily="34" charset="0"/>
              </a:rPr>
              <a:t> </a:t>
            </a:r>
            <a:r>
              <a:rPr lang="en-US" dirty="0" err="1" smtClean="0">
                <a:solidFill>
                  <a:srgbClr val="0070C0"/>
                </a:solidFill>
                <a:latin typeface="Arial" panose="020B0604020202020204" pitchFamily="34" charset="0"/>
                <a:cs typeface="Arial" panose="020B0604020202020204" pitchFamily="34" charset="0"/>
              </a:rPr>
              <a:t>vòng</a:t>
            </a:r>
            <a:r>
              <a:rPr lang="en-US" dirty="0" smtClean="0">
                <a:solidFill>
                  <a:srgbClr val="0070C0"/>
                </a:solidFill>
                <a:latin typeface="Arial" panose="020B0604020202020204" pitchFamily="34" charset="0"/>
                <a:cs typeface="Arial" panose="020B0604020202020204" pitchFamily="34" charset="0"/>
              </a:rPr>
              <a:t> b (</a:t>
            </a:r>
            <a:r>
              <a:rPr lang="en-US" dirty="0" err="1" smtClean="0">
                <a:solidFill>
                  <a:srgbClr val="0070C0"/>
                </a:solidFill>
                <a:latin typeface="Arial" panose="020B0604020202020204" pitchFamily="34" charset="0"/>
                <a:cs typeface="Arial" panose="020B0604020202020204" pitchFamily="34" charset="0"/>
              </a:rPr>
              <a:t>BCDEB</a:t>
            </a:r>
            <a:r>
              <a:rPr lang="en-US" dirty="0" smtClean="0">
                <a:solidFill>
                  <a:srgbClr val="0070C0"/>
                </a:solidFill>
                <a:latin typeface="Arial" panose="020B0604020202020204" pitchFamily="34" charset="0"/>
                <a:cs typeface="Arial" panose="020B0604020202020204" pitchFamily="34" charset="0"/>
              </a:rPr>
              <a:t> </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smtClean="0">
                <a:solidFill>
                  <a:schemeClr val="accent1">
                    <a:lumMod val="75000"/>
                  </a:schemeClr>
                </a:solidFill>
                <a:latin typeface="Arial" panose="020B0604020202020204" pitchFamily="34" charset="0"/>
                <a:cs typeface="Arial" panose="020B0604020202020204" pitchFamily="34" charset="0"/>
              </a:rPr>
              <a:t>Định</a:t>
            </a:r>
            <a:r>
              <a:rPr lang="en-US" dirty="0" smtClean="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luật</a:t>
            </a:r>
            <a:r>
              <a:rPr lang="en-US" dirty="0">
                <a:solidFill>
                  <a:schemeClr val="accent1">
                    <a:lumMod val="75000"/>
                  </a:schemeClr>
                </a:solidFill>
                <a:latin typeface="Arial" panose="020B0604020202020204" pitchFamily="34" charset="0"/>
                <a:cs typeface="Arial" panose="020B0604020202020204" pitchFamily="34" charset="0"/>
              </a:rPr>
              <a:t> </a:t>
            </a:r>
            <a:r>
              <a:rPr lang="en-US" dirty="0" err="1">
                <a:solidFill>
                  <a:schemeClr val="accent1">
                    <a:lumMod val="75000"/>
                  </a:schemeClr>
                </a:solidFill>
                <a:latin typeface="Arial" panose="020B0604020202020204" pitchFamily="34" charset="0"/>
                <a:cs typeface="Arial" panose="020B0604020202020204" pitchFamily="34" charset="0"/>
              </a:rPr>
              <a:t>Kirchoff</a:t>
            </a:r>
            <a:r>
              <a:rPr lang="en-US" dirty="0">
                <a:solidFill>
                  <a:schemeClr val="accent1">
                    <a:lumMod val="75000"/>
                  </a:schemeClr>
                </a:solidFill>
                <a:latin typeface="Arial" panose="020B0604020202020204" pitchFamily="34" charset="0"/>
                <a:cs typeface="Arial" panose="020B0604020202020204" pitchFamily="34" charset="0"/>
              </a:rPr>
              <a:t> 2</a:t>
            </a:r>
            <a:r>
              <a:rPr lang="en-US" dirty="0" smtClean="0">
                <a:solidFill>
                  <a:srgbClr val="0070C0"/>
                </a:solidFill>
                <a:latin typeface="Arial" panose="020B0604020202020204" pitchFamily="34" charset="0"/>
                <a:cs typeface="Arial" panose="020B0604020202020204" pitchFamily="34" charset="0"/>
              </a:rPr>
              <a:t>)</a:t>
            </a:r>
          </a:p>
          <a:p>
            <a:pPr>
              <a:lnSpc>
                <a:spcPct val="150000"/>
              </a:lnSpc>
            </a:pPr>
            <a:r>
              <a:rPr lang="en-US" dirty="0" smtClean="0">
                <a:solidFill>
                  <a:srgbClr val="0070C0"/>
                </a:solidFill>
                <a:latin typeface="Arial" panose="020B0604020202020204" pitchFamily="34" charset="0"/>
                <a:cs typeface="Arial" panose="020B0604020202020204" pitchFamily="34" charset="0"/>
              </a:rPr>
              <a:t>	</a:t>
            </a:r>
            <a:r>
              <a:rPr lang="en-US" dirty="0" err="1" smtClean="0">
                <a:solidFill>
                  <a:srgbClr val="0070C0"/>
                </a:solidFill>
                <a:latin typeface="Arial" panose="020B0604020202020204" pitchFamily="34" charset="0"/>
                <a:cs typeface="Arial" panose="020B0604020202020204" pitchFamily="34" charset="0"/>
              </a:rPr>
              <a:t>I</a:t>
            </a:r>
            <a:r>
              <a:rPr lang="en-US" baseline="-25000" dirty="0" err="1" smtClean="0">
                <a:solidFill>
                  <a:srgbClr val="0070C0"/>
                </a:solidFill>
                <a:latin typeface="Arial" panose="020B0604020202020204" pitchFamily="34" charset="0"/>
                <a:cs typeface="Arial" panose="020B0604020202020204" pitchFamily="34" charset="0"/>
              </a:rPr>
              <a:t>2</a:t>
            </a:r>
            <a:r>
              <a:rPr lang="en-US" dirty="0" err="1" smtClean="0">
                <a:solidFill>
                  <a:srgbClr val="0070C0"/>
                </a:solidFill>
                <a:latin typeface="Arial" panose="020B0604020202020204" pitchFamily="34" charset="0"/>
                <a:cs typeface="Arial" panose="020B0604020202020204" pitchFamily="34" charset="0"/>
              </a:rPr>
              <a:t>.20</a:t>
            </a:r>
            <a:r>
              <a:rPr lang="en-US" dirty="0" smtClean="0">
                <a:solidFill>
                  <a:srgbClr val="0070C0"/>
                </a:solidFill>
                <a:latin typeface="Arial" panose="020B0604020202020204" pitchFamily="34" charset="0"/>
                <a:cs typeface="Arial" panose="020B0604020202020204" pitchFamily="34" charset="0"/>
              </a:rPr>
              <a:t> + </a:t>
            </a:r>
            <a:r>
              <a:rPr lang="en-US" dirty="0" err="1" smtClean="0">
                <a:solidFill>
                  <a:srgbClr val="0070C0"/>
                </a:solidFill>
                <a:latin typeface="Arial" panose="020B0604020202020204" pitchFamily="34" charset="0"/>
                <a:cs typeface="Arial" panose="020B0604020202020204" pitchFamily="34" charset="0"/>
              </a:rPr>
              <a:t>I</a:t>
            </a:r>
            <a:r>
              <a:rPr lang="en-US" baseline="-25000" dirty="0" err="1" smtClean="0">
                <a:solidFill>
                  <a:srgbClr val="0070C0"/>
                </a:solidFill>
                <a:latin typeface="Arial" panose="020B0604020202020204" pitchFamily="34" charset="0"/>
                <a:cs typeface="Arial" panose="020B0604020202020204" pitchFamily="34" charset="0"/>
              </a:rPr>
              <a:t>2</a:t>
            </a:r>
            <a:r>
              <a:rPr lang="en-US" dirty="0" err="1" smtClean="0">
                <a:solidFill>
                  <a:srgbClr val="0070C0"/>
                </a:solidFill>
                <a:latin typeface="Arial" panose="020B0604020202020204" pitchFamily="34" charset="0"/>
                <a:cs typeface="Arial" panose="020B0604020202020204" pitchFamily="34" charset="0"/>
              </a:rPr>
              <a:t>.50</a:t>
            </a:r>
            <a:r>
              <a:rPr lang="en-US" dirty="0" smtClean="0">
                <a:solidFill>
                  <a:srgbClr val="0070C0"/>
                </a:solidFill>
                <a:latin typeface="Arial" panose="020B0604020202020204" pitchFamily="34" charset="0"/>
                <a:cs typeface="Arial" panose="020B0604020202020204" pitchFamily="34" charset="0"/>
              </a:rPr>
              <a:t> - </a:t>
            </a:r>
            <a:r>
              <a:rPr lang="en-US" dirty="0" err="1">
                <a:solidFill>
                  <a:srgbClr val="0070C0"/>
                </a:solidFill>
                <a:latin typeface="Arial" panose="020B0604020202020204" pitchFamily="34" charset="0"/>
                <a:cs typeface="Arial" panose="020B0604020202020204" pitchFamily="34" charset="0"/>
              </a:rPr>
              <a:t>I</a:t>
            </a:r>
            <a:r>
              <a:rPr lang="en-US" baseline="-25000" dirty="0" err="1">
                <a:solidFill>
                  <a:srgbClr val="0070C0"/>
                </a:solidFill>
                <a:latin typeface="Arial" panose="020B0604020202020204" pitchFamily="34" charset="0"/>
                <a:cs typeface="Arial" panose="020B0604020202020204" pitchFamily="34" charset="0"/>
              </a:rPr>
              <a:t>3</a:t>
            </a:r>
            <a:r>
              <a:rPr lang="en-US" dirty="0" err="1">
                <a:solidFill>
                  <a:srgbClr val="0070C0"/>
                </a:solidFill>
                <a:latin typeface="Arial" panose="020B0604020202020204" pitchFamily="34" charset="0"/>
                <a:cs typeface="Arial" panose="020B0604020202020204" pitchFamily="34" charset="0"/>
              </a:rPr>
              <a:t>.15</a:t>
            </a:r>
            <a:r>
              <a:rPr lang="en-US" dirty="0">
                <a:solidFill>
                  <a:srgbClr val="0070C0"/>
                </a:solidFill>
                <a:latin typeface="Arial" panose="020B0604020202020204" pitchFamily="34" charset="0"/>
                <a:cs typeface="Arial" panose="020B0604020202020204" pitchFamily="34" charset="0"/>
              </a:rPr>
              <a:t> </a:t>
            </a:r>
            <a:r>
              <a:rPr lang="en-US" dirty="0" smtClean="0">
                <a:solidFill>
                  <a:srgbClr val="0070C0"/>
                </a:solidFill>
                <a:latin typeface="Arial" panose="020B0604020202020204" pitchFamily="34" charset="0"/>
                <a:cs typeface="Arial" panose="020B0604020202020204" pitchFamily="34" charset="0"/>
              </a:rPr>
              <a:t> </a:t>
            </a:r>
            <a:r>
              <a:rPr lang="en-US" dirty="0">
                <a:solidFill>
                  <a:srgbClr val="0070C0"/>
                </a:solidFill>
                <a:latin typeface="Arial" panose="020B0604020202020204" pitchFamily="34" charset="0"/>
                <a:cs typeface="Arial" panose="020B0604020202020204" pitchFamily="34" charset="0"/>
              </a:rPr>
              <a:t>= </a:t>
            </a:r>
            <a:r>
              <a:rPr lang="en-US" dirty="0" smtClean="0">
                <a:solidFill>
                  <a:srgbClr val="0070C0"/>
                </a:solidFill>
                <a:latin typeface="Arial" panose="020B0604020202020204" pitchFamily="34" charset="0"/>
                <a:cs typeface="Arial" panose="020B0604020202020204" pitchFamily="34" charset="0"/>
              </a:rPr>
              <a:t>0	(3)</a:t>
            </a:r>
          </a:p>
        </p:txBody>
      </p:sp>
      <p:sp>
        <p:nvSpPr>
          <p:cNvPr id="14" name="TextBox 13"/>
          <p:cNvSpPr txBox="1"/>
          <p:nvPr/>
        </p:nvSpPr>
        <p:spPr>
          <a:xfrm>
            <a:off x="1899308" y="3487022"/>
            <a:ext cx="284237" cy="369332"/>
          </a:xfrm>
          <a:prstGeom prst="rect">
            <a:avLst/>
          </a:prstGeom>
          <a:noFill/>
        </p:spPr>
        <p:txBody>
          <a:bodyPr wrap="square" rtlCol="0">
            <a:spAutoFit/>
          </a:bodyPr>
          <a:lstStyle/>
          <a:p>
            <a:r>
              <a:rPr lang="en-US" smtClean="0">
                <a:solidFill>
                  <a:srgbClr val="0070C0"/>
                </a:solidFill>
                <a:latin typeface="Arial" panose="020B0604020202020204" pitchFamily="34" charset="0"/>
                <a:cs typeface="Arial" panose="020B0604020202020204" pitchFamily="34" charset="0"/>
              </a:rPr>
              <a:t>a</a:t>
            </a:r>
            <a:endParaRPr lang="en-US">
              <a:solidFill>
                <a:srgbClr val="0070C0"/>
              </a:solidFill>
              <a:latin typeface="Arial" panose="020B0604020202020204" pitchFamily="34" charset="0"/>
              <a:cs typeface="Arial" panose="020B0604020202020204" pitchFamily="34" charset="0"/>
            </a:endParaRPr>
          </a:p>
        </p:txBody>
      </p:sp>
      <p:sp>
        <p:nvSpPr>
          <p:cNvPr id="16" name="Curved Left Arrow 15"/>
          <p:cNvSpPr/>
          <p:nvPr/>
        </p:nvSpPr>
        <p:spPr>
          <a:xfrm>
            <a:off x="3219374" y="3284482"/>
            <a:ext cx="248195" cy="604874"/>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TextBox 16"/>
          <p:cNvSpPr txBox="1"/>
          <p:nvPr/>
        </p:nvSpPr>
        <p:spPr>
          <a:xfrm>
            <a:off x="3103381" y="3376127"/>
            <a:ext cx="284237" cy="369332"/>
          </a:xfrm>
          <a:prstGeom prst="rect">
            <a:avLst/>
          </a:prstGeom>
          <a:noFill/>
        </p:spPr>
        <p:txBody>
          <a:bodyPr wrap="square" rtlCol="0">
            <a:spAutoFit/>
          </a:bodyPr>
          <a:lstStyle/>
          <a:p>
            <a:r>
              <a:rPr lang="en-US" smtClean="0">
                <a:solidFill>
                  <a:srgbClr val="0070C0"/>
                </a:solidFill>
                <a:latin typeface="Arial" panose="020B0604020202020204" pitchFamily="34" charset="0"/>
                <a:cs typeface="Arial" panose="020B0604020202020204" pitchFamily="34" charset="0"/>
              </a:rPr>
              <a:t>b</a:t>
            </a:r>
            <a:endParaRPr lang="en-US">
              <a:solidFill>
                <a:srgbClr val="0070C0"/>
              </a:solidFill>
              <a:latin typeface="Arial" panose="020B0604020202020204" pitchFamily="34" charset="0"/>
              <a:cs typeface="Arial" panose="020B0604020202020204" pitchFamily="34" charset="0"/>
            </a:endParaRPr>
          </a:p>
        </p:txBody>
      </p:sp>
      <p:sp>
        <p:nvSpPr>
          <p:cNvPr id="19" name="TextBox 18"/>
          <p:cNvSpPr txBox="1"/>
          <p:nvPr/>
        </p:nvSpPr>
        <p:spPr>
          <a:xfrm>
            <a:off x="1291791" y="3513148"/>
            <a:ext cx="312034" cy="369332"/>
          </a:xfrm>
          <a:prstGeom prst="rect">
            <a:avLst/>
          </a:prstGeom>
          <a:noFill/>
        </p:spPr>
        <p:txBody>
          <a:bodyPr wrap="square" rtlCol="0">
            <a:spAutoFit/>
          </a:bodyPr>
          <a:lstStyle/>
          <a:p>
            <a:r>
              <a:rPr lang="en-US" smtClean="0">
                <a:solidFill>
                  <a:srgbClr val="C00000"/>
                </a:solidFill>
                <a:latin typeface="Arial" panose="020B0604020202020204" pitchFamily="34" charset="0"/>
                <a:cs typeface="Arial" panose="020B0604020202020204" pitchFamily="34" charset="0"/>
              </a:rPr>
              <a:t>+</a:t>
            </a:r>
            <a:endParaRPr lang="en-US">
              <a:solidFill>
                <a:srgbClr val="C00000"/>
              </a:solidFill>
              <a:latin typeface="Arial" panose="020B0604020202020204" pitchFamily="34" charset="0"/>
              <a:cs typeface="Arial" panose="020B0604020202020204" pitchFamily="34" charset="0"/>
            </a:endParaRPr>
          </a:p>
        </p:txBody>
      </p:sp>
      <p:sp>
        <p:nvSpPr>
          <p:cNvPr id="22" name="TextBox 21"/>
          <p:cNvSpPr txBox="1"/>
          <p:nvPr/>
        </p:nvSpPr>
        <p:spPr>
          <a:xfrm>
            <a:off x="1322160" y="3926246"/>
            <a:ext cx="312034" cy="369332"/>
          </a:xfrm>
          <a:prstGeom prst="rect">
            <a:avLst/>
          </a:prstGeom>
          <a:noFill/>
        </p:spPr>
        <p:txBody>
          <a:bodyPr wrap="square" rtlCol="0">
            <a:spAutoFit/>
          </a:bodyPr>
          <a:lstStyle/>
          <a:p>
            <a:r>
              <a:rPr lang="en-US">
                <a:solidFill>
                  <a:srgbClr val="C00000"/>
                </a:solidFill>
                <a:latin typeface="Arial" panose="020B0604020202020204" pitchFamily="34" charset="0"/>
                <a:cs typeface="Arial" panose="020B0604020202020204" pitchFamily="34" charset="0"/>
              </a:rPr>
              <a:t>-</a:t>
            </a:r>
          </a:p>
        </p:txBody>
      </p:sp>
      <p:sp>
        <p:nvSpPr>
          <p:cNvPr id="23" name="TextBox 22"/>
          <p:cNvSpPr txBox="1"/>
          <p:nvPr/>
        </p:nvSpPr>
        <p:spPr>
          <a:xfrm>
            <a:off x="5246443" y="4985546"/>
            <a:ext cx="5495580" cy="923330"/>
          </a:xfrm>
          <a:prstGeom prst="rect">
            <a:avLst/>
          </a:prstGeom>
          <a:noFill/>
        </p:spPr>
        <p:txBody>
          <a:bodyPr wrap="square" rtlCol="0">
            <a:spAutoFit/>
          </a:bodyPr>
          <a:lstStyle/>
          <a:p>
            <a:pPr>
              <a:lnSpc>
                <a:spcPct val="150000"/>
              </a:lnSpc>
            </a:pPr>
            <a:r>
              <a:rPr lang="en-US" smtClean="0">
                <a:solidFill>
                  <a:srgbClr val="00B050"/>
                </a:solidFill>
                <a:latin typeface="Arial" panose="020B0604020202020204" pitchFamily="34" charset="0"/>
                <a:cs typeface="Arial" panose="020B0604020202020204" pitchFamily="34" charset="0"/>
              </a:rPr>
              <a:t>=&gt; Từ 1, 2, 3 ta có:</a:t>
            </a:r>
          </a:p>
          <a:p>
            <a:pPr>
              <a:lnSpc>
                <a:spcPct val="150000"/>
              </a:lnSpc>
            </a:pPr>
            <a:r>
              <a:rPr lang="en-US">
                <a:solidFill>
                  <a:srgbClr val="00B050"/>
                </a:solidFill>
                <a:latin typeface="Arial" panose="020B0604020202020204" pitchFamily="34" charset="0"/>
                <a:cs typeface="Arial" panose="020B0604020202020204" pitchFamily="34" charset="0"/>
              </a:rPr>
              <a:t>	</a:t>
            </a:r>
            <a:r>
              <a:rPr lang="en-US" smtClean="0">
                <a:solidFill>
                  <a:srgbClr val="00B050"/>
                </a:solidFill>
                <a:latin typeface="Arial" panose="020B0604020202020204" pitchFamily="34" charset="0"/>
                <a:cs typeface="Arial" panose="020B0604020202020204" pitchFamily="34" charset="0"/>
              </a:rPr>
              <a:t>I</a:t>
            </a:r>
            <a:r>
              <a:rPr lang="en-US" baseline="-25000" smtClean="0">
                <a:solidFill>
                  <a:srgbClr val="00B050"/>
                </a:solidFill>
                <a:latin typeface="Arial" panose="020B0604020202020204" pitchFamily="34" charset="0"/>
                <a:cs typeface="Arial" panose="020B0604020202020204" pitchFamily="34" charset="0"/>
              </a:rPr>
              <a:t>1</a:t>
            </a:r>
            <a:r>
              <a:rPr lang="en-US" smtClean="0">
                <a:solidFill>
                  <a:srgbClr val="00B050"/>
                </a:solidFill>
                <a:latin typeface="Arial" panose="020B0604020202020204" pitchFamily="34" charset="0"/>
                <a:cs typeface="Arial" panose="020B0604020202020204" pitchFamily="34" charset="0"/>
              </a:rPr>
              <a:t> = -0,133 A; I</a:t>
            </a:r>
            <a:r>
              <a:rPr lang="en-US" baseline="-25000" smtClean="0">
                <a:solidFill>
                  <a:srgbClr val="00B050"/>
                </a:solidFill>
                <a:latin typeface="Arial" panose="020B0604020202020204" pitchFamily="34" charset="0"/>
                <a:cs typeface="Arial" panose="020B0604020202020204" pitchFamily="34" charset="0"/>
              </a:rPr>
              <a:t>2</a:t>
            </a:r>
            <a:r>
              <a:rPr lang="en-US" smtClean="0">
                <a:solidFill>
                  <a:srgbClr val="00B050"/>
                </a:solidFill>
                <a:latin typeface="Arial" panose="020B0604020202020204" pitchFamily="34" charset="0"/>
                <a:cs typeface="Arial" panose="020B0604020202020204" pitchFamily="34" charset="0"/>
              </a:rPr>
              <a:t>  = -0,023 A; I</a:t>
            </a:r>
            <a:r>
              <a:rPr lang="en-US" baseline="-25000" smtClean="0">
                <a:solidFill>
                  <a:srgbClr val="00B050"/>
                </a:solidFill>
                <a:latin typeface="Arial" panose="020B0604020202020204" pitchFamily="34" charset="0"/>
                <a:cs typeface="Arial" panose="020B0604020202020204" pitchFamily="34" charset="0"/>
              </a:rPr>
              <a:t>3</a:t>
            </a:r>
            <a:r>
              <a:rPr lang="en-US" smtClean="0">
                <a:solidFill>
                  <a:srgbClr val="00B050"/>
                </a:solidFill>
                <a:latin typeface="Arial" panose="020B0604020202020204" pitchFamily="34" charset="0"/>
                <a:cs typeface="Arial" panose="020B0604020202020204" pitchFamily="34" charset="0"/>
              </a:rPr>
              <a:t> = -0,11 A</a:t>
            </a:r>
          </a:p>
        </p:txBody>
      </p:sp>
    </p:spTree>
    <p:extLst>
      <p:ext uri="{BB962C8B-B14F-4D97-AF65-F5344CB8AC3E}">
        <p14:creationId xmlns:p14="http://schemas.microsoft.com/office/powerpoint/2010/main" val="60908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3">
                                            <p:txEl>
                                              <p:pRg st="0" end="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3">
                                            <p:txEl>
                                              <p:pRg st="2" end="2"/>
                                            </p:txEl>
                                          </p:spTgt>
                                        </p:tgtEl>
                                        <p:attrNameLst>
                                          <p:attrName>style.visibility</p:attrName>
                                        </p:attrNameLst>
                                      </p:cBhvr>
                                      <p:to>
                                        <p:strVal val="visible"/>
                                      </p:to>
                                    </p:set>
                                    <p:animEffect transition="in" filter="fade">
                                      <p:cBhvr>
                                        <p:cTn id="31" dur="500"/>
                                        <p:tgtEl>
                                          <p:spTgt spid="1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3">
                                            <p:txEl>
                                              <p:pRg st="3" end="3"/>
                                            </p:txEl>
                                          </p:spTgt>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nodeType="clickEffect">
                                  <p:stCondLst>
                                    <p:cond delay="0"/>
                                  </p:stCondLst>
                                  <p:childTnLst>
                                    <p:set>
                                      <p:cBhvr>
                                        <p:cTn id="41"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13">
                                            <p:txEl>
                                              <p:pRg st="6" end="6"/>
                                            </p:txEl>
                                          </p:spTgt>
                                        </p:tgtEl>
                                        <p:attrNameLst>
                                          <p:attrName>style.visibility</p:attrName>
                                        </p:attrNameLst>
                                      </p:cBhvr>
                                      <p:to>
                                        <p:strVal val="visible"/>
                                      </p:to>
                                    </p:set>
                                  </p:childTnLst>
                                </p:cTn>
                              </p:par>
                              <p:par>
                                <p:cTn id="46" presetID="1" presetClass="entr" presetSubtype="0" fill="hold" nodeType="withEffect">
                                  <p:stCondLst>
                                    <p:cond delay="0"/>
                                  </p:stCondLst>
                                  <p:childTnLst>
                                    <p:set>
                                      <p:cBhvr>
                                        <p:cTn id="47" dur="1" fill="hold">
                                          <p:stCondLst>
                                            <p:cond delay="0"/>
                                          </p:stCondLst>
                                        </p:cTn>
                                        <p:tgtEl>
                                          <p:spTgt spid="13">
                                            <p:txEl>
                                              <p:pRg st="7" end="7"/>
                                            </p:txEl>
                                          </p:spTgt>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fade">
                                      <p:cBhvr>
                                        <p:cTn id="5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4" grpId="0"/>
      <p:bldP spid="16" grpId="0" animBg="1"/>
      <p:bldP spid="17" grpId="0"/>
      <p:bldP spid="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24742" y="705317"/>
            <a:ext cx="2278971" cy="448521"/>
          </a:xfrm>
          <a:prstGeom prst="rect">
            <a:avLst/>
          </a:prstGeom>
        </p:spPr>
        <p:txBody>
          <a:bodyPr wrap="square">
            <a:spAutoFit/>
          </a:bodyPr>
          <a:lstStyle/>
          <a:p>
            <a:pPr algn="just">
              <a:lnSpc>
                <a:spcPct val="115000"/>
              </a:lnSpc>
              <a:spcAft>
                <a:spcPts val="800"/>
              </a:spcAft>
            </a:pPr>
            <a:r>
              <a:rPr lang="en-US" sz="2200" dirty="0" smtClean="0">
                <a:solidFill>
                  <a:srgbClr val="0070C0"/>
                </a:solidFill>
                <a:latin typeface="Calibri "/>
                <a:ea typeface="Arial" panose="020B0604020202020204" pitchFamily="34" charset="0"/>
                <a:cs typeface="Times New Roman" panose="02020603050405020304" pitchFamily="18" charset="0"/>
              </a:rPr>
              <a:t>Ví </a:t>
            </a:r>
            <a:r>
              <a:rPr lang="en-US" sz="2200" dirty="0" err="1" smtClean="0">
                <a:solidFill>
                  <a:srgbClr val="0070C0"/>
                </a:solidFill>
                <a:latin typeface="Calibri "/>
                <a:ea typeface="Arial" panose="020B0604020202020204" pitchFamily="34" charset="0"/>
                <a:cs typeface="Times New Roman" panose="02020603050405020304" pitchFamily="18" charset="0"/>
              </a:rPr>
              <a:t>dụ</a:t>
            </a:r>
            <a:r>
              <a:rPr lang="en-US" sz="2200" dirty="0" smtClean="0">
                <a:solidFill>
                  <a:srgbClr val="0070C0"/>
                </a:solidFill>
                <a:latin typeface="Calibri "/>
                <a:ea typeface="Arial" panose="020B0604020202020204" pitchFamily="34" charset="0"/>
                <a:cs typeface="Times New Roman" panose="02020603050405020304" pitchFamily="18" charset="0"/>
              </a:rPr>
              <a:t> 2:</a:t>
            </a:r>
            <a:endParaRPr lang="en-US" sz="2200" dirty="0">
              <a:solidFill>
                <a:srgbClr val="C00000"/>
              </a:solidFill>
              <a:effectLst/>
              <a:latin typeface="Calibri "/>
              <a:ea typeface="Arial" panose="020B0604020202020204" pitchFamily="34" charset="0"/>
              <a:cs typeface="Times New Roman" panose="02020603050405020304" pitchFamily="18" charset="0"/>
            </a:endParaRPr>
          </a:p>
        </p:txBody>
      </p:sp>
      <p:sp>
        <p:nvSpPr>
          <p:cNvPr id="3" name="Rectangle 2"/>
          <p:cNvSpPr/>
          <p:nvPr/>
        </p:nvSpPr>
        <p:spPr>
          <a:xfrm>
            <a:off x="1564228" y="705317"/>
            <a:ext cx="10374926" cy="2677656"/>
          </a:xfrm>
          <a:prstGeom prst="rect">
            <a:avLst/>
          </a:prstGeom>
        </p:spPr>
        <p:txBody>
          <a:bodyPr wrap="square">
            <a:spAutoFit/>
          </a:bodyPr>
          <a:lstStyle/>
          <a:p>
            <a:r>
              <a:rPr lang="vi-VN" sz="2400" dirty="0" smtClean="0">
                <a:solidFill>
                  <a:srgbClr val="333333"/>
                </a:solidFill>
              </a:rPr>
              <a:t>Cho </a:t>
            </a:r>
            <a:r>
              <a:rPr lang="vi-VN" sz="2400" dirty="0">
                <a:solidFill>
                  <a:srgbClr val="333333"/>
                </a:solidFill>
              </a:rPr>
              <a:t>mạch điện như hình vẽ Cho E1 = 125V ; E2 = 90V ; r1 = r2 = 1</a:t>
            </a:r>
            <a:r>
              <a:rPr lang="el-GR" sz="2400" dirty="0">
                <a:solidFill>
                  <a:srgbClr val="333333"/>
                </a:solidFill>
                <a:latin typeface="Arial" panose="020B0604020202020204" pitchFamily="34" charset="0"/>
              </a:rPr>
              <a:t>Ω ; </a:t>
            </a:r>
            <a:r>
              <a:rPr lang="vi-VN" sz="2400" dirty="0">
                <a:solidFill>
                  <a:srgbClr val="333333"/>
                </a:solidFill>
              </a:rPr>
              <a:t>R = 4</a:t>
            </a:r>
            <a:r>
              <a:rPr lang="el-GR" sz="2400" dirty="0">
                <a:solidFill>
                  <a:srgbClr val="333333"/>
                </a:solidFill>
                <a:latin typeface="Arial" panose="020B0604020202020204" pitchFamily="34" charset="0"/>
              </a:rPr>
              <a:t>Ω ;</a:t>
            </a:r>
            <a:r>
              <a:rPr lang="vi-VN" sz="2400" dirty="0">
                <a:solidFill>
                  <a:srgbClr val="333333"/>
                </a:solidFill>
              </a:rPr>
              <a:t>R1 = 2</a:t>
            </a:r>
            <a:r>
              <a:rPr lang="el-GR" sz="2400" dirty="0">
                <a:solidFill>
                  <a:srgbClr val="333333"/>
                </a:solidFill>
                <a:latin typeface="Arial" panose="020B0604020202020204" pitchFamily="34" charset="0"/>
              </a:rPr>
              <a:t>Ω ; </a:t>
            </a:r>
            <a:r>
              <a:rPr lang="vi-VN" sz="2400" dirty="0">
                <a:solidFill>
                  <a:srgbClr val="333333"/>
                </a:solidFill>
              </a:rPr>
              <a:t>R2 = 1</a:t>
            </a:r>
            <a:r>
              <a:rPr lang="el-GR" sz="2400" dirty="0" smtClean="0">
                <a:solidFill>
                  <a:srgbClr val="333333"/>
                </a:solidFill>
                <a:latin typeface="Arial" panose="020B0604020202020204" pitchFamily="34" charset="0"/>
              </a:rPr>
              <a:t>Ω</a:t>
            </a:r>
            <a:r>
              <a:rPr lang="en-US" sz="2400" dirty="0" smtClean="0">
                <a:solidFill>
                  <a:srgbClr val="333333"/>
                </a:solidFill>
                <a:latin typeface="Arial" panose="020B0604020202020204" pitchFamily="34" charset="0"/>
              </a:rPr>
              <a:t>.</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Tìm</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dòng</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điện</a:t>
            </a:r>
            <a:r>
              <a:rPr lang="en-US" sz="2400" dirty="0">
                <a:solidFill>
                  <a:srgbClr val="333333"/>
                </a:solidFill>
                <a:latin typeface="Arial" panose="020B0604020202020204" pitchFamily="34" charset="0"/>
              </a:rPr>
              <a:t> trong </a:t>
            </a:r>
            <a:r>
              <a:rPr lang="en-US" sz="2400" dirty="0" err="1">
                <a:solidFill>
                  <a:srgbClr val="333333"/>
                </a:solidFill>
                <a:latin typeface="Arial" panose="020B0604020202020204" pitchFamily="34" charset="0"/>
              </a:rPr>
              <a:t>các</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nhánh</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và</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hiệu</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điện</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thế</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đặt</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vào</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điện</a:t>
            </a:r>
            <a:r>
              <a:rPr lang="en-US" sz="2400" dirty="0">
                <a:solidFill>
                  <a:srgbClr val="333333"/>
                </a:solidFill>
                <a:latin typeface="Arial" panose="020B0604020202020204" pitchFamily="34" charset="0"/>
              </a:rPr>
              <a:t> </a:t>
            </a:r>
            <a:r>
              <a:rPr lang="en-US" sz="2400" dirty="0" err="1">
                <a:solidFill>
                  <a:srgbClr val="333333"/>
                </a:solidFill>
                <a:latin typeface="Arial" panose="020B0604020202020204" pitchFamily="34" charset="0"/>
              </a:rPr>
              <a:t>trở</a:t>
            </a:r>
            <a:r>
              <a:rPr lang="en-US" sz="2400" dirty="0">
                <a:solidFill>
                  <a:srgbClr val="333333"/>
                </a:solidFill>
                <a:latin typeface="Arial" panose="020B0604020202020204" pitchFamily="34" charset="0"/>
              </a:rPr>
              <a:t> </a:t>
            </a:r>
            <a:r>
              <a:rPr lang="en-US" sz="2400" dirty="0" smtClean="0">
                <a:solidFill>
                  <a:srgbClr val="333333"/>
                </a:solidFill>
                <a:latin typeface="Arial" panose="020B0604020202020204" pitchFamily="34" charset="0"/>
              </a:rPr>
              <a:t>R.</a:t>
            </a:r>
            <a:r>
              <a:rPr lang="en-US" sz="2400" dirty="0"/>
              <a:t/>
            </a:r>
            <a:br>
              <a:rPr lang="en-US" sz="2400" dirty="0"/>
            </a:br>
            <a:r>
              <a:rPr lang="en-US" sz="2400" dirty="0" smtClean="0"/>
              <a:t>                                                      </a:t>
            </a:r>
            <a:r>
              <a:rPr lang="vi-VN" sz="2400" b="1" dirty="0" smtClean="0">
                <a:solidFill>
                  <a:srgbClr val="333333"/>
                </a:solidFill>
              </a:rPr>
              <a:t>Hướng </a:t>
            </a:r>
            <a:r>
              <a:rPr lang="vi-VN" sz="2400" b="1" dirty="0">
                <a:solidFill>
                  <a:srgbClr val="333333"/>
                </a:solidFill>
              </a:rPr>
              <a:t>dẫn giải  </a:t>
            </a:r>
            <a:endParaRPr lang="en-US" sz="2400" b="1" dirty="0">
              <a:solidFill>
                <a:srgbClr val="333333"/>
              </a:solidFill>
            </a:endParaRPr>
          </a:p>
          <a:p>
            <a:r>
              <a:rPr lang="el-GR" sz="2400" dirty="0"/>
              <a:t/>
            </a:r>
            <a:br>
              <a:rPr lang="el-GR" sz="2400" dirty="0"/>
            </a:br>
            <a:r>
              <a:rPr lang="el-GR" sz="2400" dirty="0"/>
              <a:t/>
            </a:r>
            <a:br>
              <a:rPr lang="el-GR" sz="2400" dirty="0"/>
            </a:br>
            <a:endParaRPr lang="en-US" sz="2400" dirty="0"/>
          </a:p>
        </p:txBody>
      </p:sp>
      <p:pic>
        <p:nvPicPr>
          <p:cNvPr id="15" name="Picture 14"/>
          <p:cNvPicPr>
            <a:picLocks noChangeAspect="1"/>
          </p:cNvPicPr>
          <p:nvPr/>
        </p:nvPicPr>
        <p:blipFill>
          <a:blip r:embed="rId2"/>
          <a:stretch>
            <a:fillRect/>
          </a:stretch>
        </p:blipFill>
        <p:spPr>
          <a:xfrm>
            <a:off x="564175" y="2221903"/>
            <a:ext cx="2958343" cy="2322140"/>
          </a:xfrm>
          <a:prstGeom prst="rect">
            <a:avLst/>
          </a:prstGeom>
        </p:spPr>
      </p:pic>
      <p:sp>
        <p:nvSpPr>
          <p:cNvPr id="18" name="Rectangle 17"/>
          <p:cNvSpPr/>
          <p:nvPr/>
        </p:nvSpPr>
        <p:spPr>
          <a:xfrm>
            <a:off x="3955471" y="2236506"/>
            <a:ext cx="7886700" cy="1261884"/>
          </a:xfrm>
          <a:prstGeom prst="rect">
            <a:avLst/>
          </a:prstGeom>
        </p:spPr>
        <p:txBody>
          <a:bodyPr wrap="square">
            <a:spAutoFit/>
          </a:bodyPr>
          <a:lstStyle/>
          <a:p>
            <a:r>
              <a:rPr lang="vi-VN" sz="2000" dirty="0" smtClean="0">
                <a:solidFill>
                  <a:srgbClr val="333333"/>
                </a:solidFill>
              </a:rPr>
              <a:t>Chọn </a:t>
            </a:r>
            <a:r>
              <a:rPr lang="vi-VN" sz="2000" dirty="0">
                <a:solidFill>
                  <a:srgbClr val="333333"/>
                </a:solidFill>
              </a:rPr>
              <a:t>chiều và kí hiệu các dòng điện trên các nhánh của mạch điện như trên hình vẽ .</a:t>
            </a:r>
            <a:r>
              <a:rPr lang="vi-VN" dirty="0"/>
              <a:t/>
            </a:r>
            <a:br>
              <a:rPr lang="vi-VN" dirty="0"/>
            </a:br>
            <a:r>
              <a:rPr lang="vi-VN" dirty="0"/>
              <a:t/>
            </a:r>
            <a:br>
              <a:rPr lang="vi-VN" dirty="0"/>
            </a:br>
            <a:endParaRPr lang="en-US" dirty="0"/>
          </a:p>
        </p:txBody>
      </p:sp>
      <p:sp>
        <p:nvSpPr>
          <p:cNvPr id="20" name="Rectangle 19"/>
          <p:cNvSpPr/>
          <p:nvPr/>
        </p:nvSpPr>
        <p:spPr>
          <a:xfrm>
            <a:off x="3858488" y="2980514"/>
            <a:ext cx="7266710" cy="954107"/>
          </a:xfrm>
          <a:prstGeom prst="rect">
            <a:avLst/>
          </a:prstGeom>
        </p:spPr>
        <p:txBody>
          <a:bodyPr wrap="square">
            <a:spAutoFit/>
          </a:bodyPr>
          <a:lstStyle/>
          <a:p>
            <a:r>
              <a:rPr lang="vi-VN" dirty="0">
                <a:solidFill>
                  <a:srgbClr val="333333"/>
                </a:solidFill>
              </a:rPr>
              <a:t>- </a:t>
            </a:r>
            <a:r>
              <a:rPr lang="vi-VN" sz="2000" dirty="0">
                <a:solidFill>
                  <a:srgbClr val="333333"/>
                </a:solidFill>
              </a:rPr>
              <a:t>Mạch này có 2 nút nên viết được một phương trình nút</a:t>
            </a:r>
            <a:r>
              <a:rPr lang="vi-VN" sz="2000" dirty="0"/>
              <a:t/>
            </a:r>
            <a:br>
              <a:rPr lang="vi-VN" sz="2000" dirty="0"/>
            </a:br>
            <a:r>
              <a:rPr lang="en-US" dirty="0" smtClean="0"/>
              <a:t>                                                   </a:t>
            </a:r>
            <a:r>
              <a:rPr lang="vi-VN" dirty="0"/>
              <a:t/>
            </a:r>
            <a:br>
              <a:rPr lang="vi-VN" dirty="0"/>
            </a:br>
            <a:r>
              <a:rPr lang="en-US" dirty="0" smtClean="0"/>
              <a:t>                                           </a:t>
            </a:r>
            <a:endParaRPr lang="en-US" dirty="0"/>
          </a:p>
        </p:txBody>
      </p:sp>
      <p:sp>
        <p:nvSpPr>
          <p:cNvPr id="24" name="Rectangle 23"/>
          <p:cNvSpPr/>
          <p:nvPr/>
        </p:nvSpPr>
        <p:spPr>
          <a:xfrm>
            <a:off x="5353551" y="3429792"/>
            <a:ext cx="1398140" cy="369332"/>
          </a:xfrm>
          <a:prstGeom prst="rect">
            <a:avLst/>
          </a:prstGeom>
        </p:spPr>
        <p:txBody>
          <a:bodyPr wrap="none">
            <a:spAutoFit/>
          </a:bodyPr>
          <a:lstStyle/>
          <a:p>
            <a:r>
              <a:rPr lang="en-US" dirty="0" smtClean="0">
                <a:solidFill>
                  <a:srgbClr val="00B050"/>
                </a:solidFill>
                <a:latin typeface="Arial" panose="020B0604020202020204" pitchFamily="34" charset="0"/>
                <a:cs typeface="Arial" panose="020B0604020202020204" pitchFamily="34" charset="0"/>
              </a:rPr>
              <a:t>I= </a:t>
            </a:r>
            <a:r>
              <a:rPr lang="en-US" dirty="0" err="1" smtClean="0">
                <a:solidFill>
                  <a:srgbClr val="00B050"/>
                </a:solidFill>
                <a:latin typeface="Arial" panose="020B0604020202020204" pitchFamily="34" charset="0"/>
                <a:cs typeface="Arial" panose="020B0604020202020204" pitchFamily="34" charset="0"/>
              </a:rPr>
              <a:t>I</a:t>
            </a:r>
            <a:r>
              <a:rPr lang="en-US" baseline="-25000" dirty="0" err="1" smtClean="0">
                <a:solidFill>
                  <a:srgbClr val="00B050"/>
                </a:solidFill>
                <a:latin typeface="Arial" panose="020B0604020202020204" pitchFamily="34" charset="0"/>
                <a:cs typeface="Arial" panose="020B0604020202020204" pitchFamily="34" charset="0"/>
              </a:rPr>
              <a:t>1</a:t>
            </a:r>
            <a:r>
              <a:rPr lang="en-US" dirty="0" smtClean="0">
                <a:solidFill>
                  <a:srgbClr val="00B050"/>
                </a:solidFill>
                <a:latin typeface="Arial" panose="020B0604020202020204" pitchFamily="34" charset="0"/>
                <a:cs typeface="Arial" panose="020B0604020202020204" pitchFamily="34" charset="0"/>
              </a:rPr>
              <a:t> + </a:t>
            </a:r>
            <a:r>
              <a:rPr lang="en-US" dirty="0" err="1" smtClean="0">
                <a:solidFill>
                  <a:srgbClr val="00B050"/>
                </a:solidFill>
                <a:latin typeface="Arial" panose="020B0604020202020204" pitchFamily="34" charset="0"/>
                <a:cs typeface="Arial" panose="020B0604020202020204" pitchFamily="34" charset="0"/>
              </a:rPr>
              <a:t>I</a:t>
            </a:r>
            <a:r>
              <a:rPr lang="en-US" baseline="-25000" dirty="0" err="1" smtClean="0">
                <a:solidFill>
                  <a:srgbClr val="00B050"/>
                </a:solidFill>
                <a:latin typeface="Arial" panose="020B0604020202020204" pitchFamily="34" charset="0"/>
                <a:cs typeface="Arial" panose="020B0604020202020204" pitchFamily="34" charset="0"/>
              </a:rPr>
              <a:t>2</a:t>
            </a:r>
            <a:r>
              <a:rPr lang="en-US" baseline="-25000" dirty="0" smtClean="0">
                <a:solidFill>
                  <a:srgbClr val="00B050"/>
                </a:solidFill>
                <a:latin typeface="Arial" panose="020B0604020202020204" pitchFamily="34" charset="0"/>
                <a:cs typeface="Arial" panose="020B0604020202020204" pitchFamily="34" charset="0"/>
              </a:rPr>
              <a:t> </a:t>
            </a:r>
            <a:r>
              <a:rPr lang="en-US" dirty="0">
                <a:solidFill>
                  <a:srgbClr val="00B050"/>
                </a:solidFill>
                <a:latin typeface="Arial" panose="020B0604020202020204" pitchFamily="34" charset="0"/>
                <a:cs typeface="Arial" panose="020B0604020202020204" pitchFamily="34" charset="0"/>
              </a:rPr>
              <a:t>(1) </a:t>
            </a:r>
            <a:endParaRPr lang="en-US" dirty="0"/>
          </a:p>
        </p:txBody>
      </p:sp>
      <p:sp>
        <p:nvSpPr>
          <p:cNvPr id="25" name="Rectangle 24"/>
          <p:cNvSpPr/>
          <p:nvPr/>
        </p:nvSpPr>
        <p:spPr>
          <a:xfrm>
            <a:off x="3784020" y="3904356"/>
            <a:ext cx="8622725" cy="1877437"/>
          </a:xfrm>
          <a:prstGeom prst="rect">
            <a:avLst/>
          </a:prstGeom>
        </p:spPr>
        <p:txBody>
          <a:bodyPr wrap="square">
            <a:spAutoFit/>
          </a:bodyPr>
          <a:lstStyle/>
          <a:p>
            <a:r>
              <a:rPr lang="en-US" dirty="0" smtClean="0">
                <a:solidFill>
                  <a:srgbClr val="333333"/>
                </a:solidFill>
              </a:rPr>
              <a:t>- </a:t>
            </a:r>
            <a:r>
              <a:rPr lang="vi-VN" sz="2000" dirty="0" smtClean="0">
                <a:solidFill>
                  <a:srgbClr val="333333"/>
                </a:solidFill>
              </a:rPr>
              <a:t>Mạch </a:t>
            </a:r>
            <a:r>
              <a:rPr lang="vi-VN" sz="2000" dirty="0">
                <a:solidFill>
                  <a:srgbClr val="333333"/>
                </a:solidFill>
              </a:rPr>
              <a:t>có hai mạch vòng (3 nhánh) nên viết được 2 phương trình vòng : </a:t>
            </a:r>
            <a:endParaRPr lang="en-US" sz="2000" dirty="0" smtClean="0">
              <a:solidFill>
                <a:srgbClr val="333333"/>
              </a:solidFill>
            </a:endParaRPr>
          </a:p>
          <a:p>
            <a:r>
              <a:rPr lang="vi-VN" sz="2000" dirty="0" smtClean="0">
                <a:solidFill>
                  <a:srgbClr val="333333"/>
                </a:solidFill>
              </a:rPr>
              <a:t>Chọn </a:t>
            </a:r>
            <a:r>
              <a:rPr lang="vi-VN" sz="2000" dirty="0">
                <a:solidFill>
                  <a:srgbClr val="333333"/>
                </a:solidFill>
              </a:rPr>
              <a:t>chiều dương của các vòng như trên hình , ta có : </a:t>
            </a:r>
            <a:endParaRPr lang="en-US" sz="2000" dirty="0" smtClean="0">
              <a:solidFill>
                <a:srgbClr val="333333"/>
              </a:solidFill>
            </a:endParaRPr>
          </a:p>
          <a:p>
            <a:r>
              <a:rPr lang="vi-VN" sz="2000" dirty="0" smtClean="0">
                <a:solidFill>
                  <a:srgbClr val="333333"/>
                </a:solidFill>
              </a:rPr>
              <a:t>Trên </a:t>
            </a:r>
            <a:r>
              <a:rPr lang="vi-VN" sz="2000" dirty="0">
                <a:solidFill>
                  <a:srgbClr val="333333"/>
                </a:solidFill>
              </a:rPr>
              <a:t>vòng ABC : E1 = I1R1 + I1r1 + IR (2) </a:t>
            </a:r>
            <a:endParaRPr lang="en-US" sz="2000" dirty="0" smtClean="0">
              <a:solidFill>
                <a:srgbClr val="333333"/>
              </a:solidFill>
            </a:endParaRPr>
          </a:p>
          <a:p>
            <a:r>
              <a:rPr lang="vi-VN" sz="2000" dirty="0" smtClean="0">
                <a:solidFill>
                  <a:srgbClr val="333333"/>
                </a:solidFill>
              </a:rPr>
              <a:t>Trên </a:t>
            </a:r>
            <a:r>
              <a:rPr lang="vi-VN" sz="2000" dirty="0">
                <a:solidFill>
                  <a:srgbClr val="333333"/>
                </a:solidFill>
              </a:rPr>
              <a:t>vòng ABD : E2 = I2R2 + I2r2 + IR (3</a:t>
            </a:r>
            <a:r>
              <a:rPr lang="vi-VN" sz="2000" dirty="0"/>
              <a:t/>
            </a:r>
            <a:br>
              <a:rPr lang="vi-VN" sz="2000" dirty="0"/>
            </a:br>
            <a:r>
              <a:rPr lang="vi-VN" dirty="0"/>
              <a:t/>
            </a:r>
            <a:br>
              <a:rPr lang="vi-VN" dirty="0"/>
            </a:br>
            <a:endParaRPr lang="en-US" dirty="0"/>
          </a:p>
        </p:txBody>
      </p:sp>
      <p:sp>
        <p:nvSpPr>
          <p:cNvPr id="26" name="Rectangle 25"/>
          <p:cNvSpPr/>
          <p:nvPr/>
        </p:nvSpPr>
        <p:spPr>
          <a:xfrm>
            <a:off x="587824" y="5307229"/>
            <a:ext cx="11604176" cy="1261884"/>
          </a:xfrm>
          <a:prstGeom prst="rect">
            <a:avLst/>
          </a:prstGeom>
        </p:spPr>
        <p:txBody>
          <a:bodyPr wrap="square">
            <a:spAutoFit/>
          </a:bodyPr>
          <a:lstStyle/>
          <a:p>
            <a:r>
              <a:rPr lang="vi-VN" sz="2000" dirty="0">
                <a:solidFill>
                  <a:srgbClr val="333333"/>
                </a:solidFill>
              </a:rPr>
              <a:t>Giải hệ 3 phương trình (1), (2), (3) ta sẽ tìm được kết quả : I1 = 15A ; I2 = 5A ; I= 20A . </a:t>
            </a:r>
            <a:endParaRPr lang="en-US" sz="2000" dirty="0" smtClean="0">
              <a:solidFill>
                <a:srgbClr val="333333"/>
              </a:solidFill>
            </a:endParaRPr>
          </a:p>
          <a:p>
            <a:r>
              <a:rPr lang="vi-VN" sz="2000" dirty="0" smtClean="0">
                <a:solidFill>
                  <a:srgbClr val="333333"/>
                </a:solidFill>
              </a:rPr>
              <a:t>Hiệu </a:t>
            </a:r>
            <a:r>
              <a:rPr lang="vi-VN" sz="2000" dirty="0">
                <a:solidFill>
                  <a:srgbClr val="333333"/>
                </a:solidFill>
              </a:rPr>
              <a:t>điện thế trên R là : UAB = IR = 20.4 = 80V</a:t>
            </a:r>
            <a:r>
              <a:rPr lang="vi-VN" dirty="0"/>
              <a:t/>
            </a:r>
            <a:br>
              <a:rPr lang="vi-VN" dirty="0"/>
            </a:br>
            <a:r>
              <a:rPr lang="vi-VN" dirty="0"/>
              <a:t/>
            </a:r>
            <a:br>
              <a:rPr lang="vi-VN" dirty="0"/>
            </a:br>
            <a:endParaRPr lang="en-US" dirty="0"/>
          </a:p>
        </p:txBody>
      </p:sp>
    </p:spTree>
    <p:extLst>
      <p:ext uri="{BB962C8B-B14F-4D97-AF65-F5344CB8AC3E}">
        <p14:creationId xmlns:p14="http://schemas.microsoft.com/office/powerpoint/2010/main" val="8357870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85107" y="553063"/>
            <a:ext cx="4621778" cy="461665"/>
          </a:xfrm>
          <a:prstGeom prst="rect">
            <a:avLst/>
          </a:prstGeom>
        </p:spPr>
        <p:txBody>
          <a:bodyPr wrap="none">
            <a:spAutoFit/>
          </a:bodyPr>
          <a:lstStyle/>
          <a:p>
            <a:r>
              <a:rPr lang="en-US" sz="2400" b="1" dirty="0">
                <a:solidFill>
                  <a:srgbClr val="C00000"/>
                </a:solidFill>
                <a:latin typeface="Calibri "/>
                <a:ea typeface="Tahoma" panose="020B0604030504040204" pitchFamily="34" charset="0"/>
                <a:cs typeface="Tahoma" panose="020B0604030504040204" pitchFamily="34" charset="0"/>
              </a:rPr>
              <a:t>CHƯƠNG 1. KỸ THUẬT ĐIỆN </a:t>
            </a:r>
            <a:endParaRPr lang="en-US" sz="2400" dirty="0">
              <a:solidFill>
                <a:srgbClr val="C00000"/>
              </a:solidFill>
              <a:latin typeface="Calibri "/>
              <a:ea typeface="Tahoma" panose="020B0604030504040204" pitchFamily="34" charset="0"/>
              <a:cs typeface="Tahoma" panose="020B0604030504040204" pitchFamily="34" charset="0"/>
            </a:endParaRPr>
          </a:p>
        </p:txBody>
      </p:sp>
      <p:sp>
        <p:nvSpPr>
          <p:cNvPr id="4" name="Rectangle 3"/>
          <p:cNvSpPr/>
          <p:nvPr/>
        </p:nvSpPr>
        <p:spPr>
          <a:xfrm>
            <a:off x="0" y="1047042"/>
            <a:ext cx="3738524" cy="461665"/>
          </a:xfrm>
          <a:prstGeom prst="rect">
            <a:avLst/>
          </a:prstGeom>
        </p:spPr>
        <p:txBody>
          <a:bodyPr wrap="none">
            <a:spAutoFit/>
          </a:bodyPr>
          <a:lstStyle/>
          <a:p>
            <a:r>
              <a:rPr lang="de-DE" sz="2400" b="1" dirty="0">
                <a:solidFill>
                  <a:schemeClr val="accent6">
                    <a:lumMod val="50000"/>
                  </a:schemeClr>
                </a:solidFill>
                <a:latin typeface="Calibri "/>
                <a:ea typeface="Tahoma" panose="020B0604030504040204" pitchFamily="34" charset="0"/>
                <a:cs typeface="Tahoma" panose="020B0604030504040204" pitchFamily="34" charset="0"/>
              </a:rPr>
              <a:t>1</a:t>
            </a:r>
            <a:r>
              <a:rPr lang="en-US" sz="2400" b="1" dirty="0">
                <a:solidFill>
                  <a:schemeClr val="accent6">
                    <a:lumMod val="50000"/>
                  </a:schemeClr>
                </a:solidFill>
                <a:latin typeface="Calibri "/>
                <a:ea typeface="Tahoma" panose="020B0604030504040204" pitchFamily="34" charset="0"/>
                <a:cs typeface="Tahoma" panose="020B0604030504040204" pitchFamily="34" charset="0"/>
              </a:rPr>
              <a:t>.1 Mạch điện một chiều</a:t>
            </a:r>
          </a:p>
        </p:txBody>
      </p:sp>
      <p:sp>
        <p:nvSpPr>
          <p:cNvPr id="5" name="Rectangle 4"/>
          <p:cNvSpPr/>
          <p:nvPr/>
        </p:nvSpPr>
        <p:spPr>
          <a:xfrm>
            <a:off x="474489" y="1508707"/>
            <a:ext cx="3264035" cy="481670"/>
          </a:xfrm>
          <a:prstGeom prst="rect">
            <a:avLst/>
          </a:prstGeom>
        </p:spPr>
        <p:txBody>
          <a:bodyPr wrap="none">
            <a:spAutoFit/>
          </a:bodyPr>
          <a:lstStyle/>
          <a:p>
            <a:pPr algn="just">
              <a:lnSpc>
                <a:spcPct val="115000"/>
              </a:lnSpc>
              <a:spcAft>
                <a:spcPts val="800"/>
              </a:spcAft>
            </a:pPr>
            <a:r>
              <a:rPr lang="en-US" sz="2200" b="1" dirty="0" smtClean="0">
                <a:solidFill>
                  <a:srgbClr val="0070C0"/>
                </a:solidFill>
                <a:latin typeface="Calibri "/>
                <a:ea typeface="Arial" panose="020B0604020202020204" pitchFamily="34" charset="0"/>
                <a:cs typeface="Times New Roman" panose="02020603050405020304" pitchFamily="18" charset="0"/>
              </a:rPr>
              <a:t>1.1.5 Định luật Kirchoff</a:t>
            </a:r>
            <a:endParaRPr lang="en-US" sz="2200" dirty="0">
              <a:solidFill>
                <a:srgbClr val="0070C0"/>
              </a:solidFill>
              <a:latin typeface="Calibri "/>
              <a:ea typeface="Arial" panose="020B0604020202020204" pitchFamily="34" charset="0"/>
              <a:cs typeface="Times New Roman" panose="02020603050405020304" pitchFamily="18" charset="0"/>
            </a:endParaRPr>
          </a:p>
        </p:txBody>
      </p:sp>
      <p:sp>
        <p:nvSpPr>
          <p:cNvPr id="10" name="Rectangle 9"/>
          <p:cNvSpPr/>
          <p:nvPr/>
        </p:nvSpPr>
        <p:spPr>
          <a:xfrm>
            <a:off x="999806" y="2136203"/>
            <a:ext cx="7646653" cy="481670"/>
          </a:xfrm>
          <a:prstGeom prst="rect">
            <a:avLst/>
          </a:prstGeom>
        </p:spPr>
        <p:txBody>
          <a:bodyPr wrap="square">
            <a:spAutoFit/>
          </a:bodyPr>
          <a:lstStyle/>
          <a:p>
            <a:pPr algn="just">
              <a:lnSpc>
                <a:spcPct val="115000"/>
              </a:lnSpc>
              <a:spcAft>
                <a:spcPts val="800"/>
              </a:spcAft>
            </a:pPr>
            <a:r>
              <a:rPr lang="en-US" sz="2200" dirty="0" smtClean="0">
                <a:solidFill>
                  <a:srgbClr val="0070C0"/>
                </a:solidFill>
                <a:latin typeface="Calibri "/>
                <a:ea typeface="Arial" panose="020B0604020202020204" pitchFamily="34" charset="0"/>
                <a:cs typeface="Times New Roman" panose="02020603050405020304" pitchFamily="18" charset="0"/>
              </a:rPr>
              <a:t>Ví dụ 2: Tính các dòng điện I1, I2, I3 chạy trong mạch dưới</a:t>
            </a:r>
            <a:endParaRPr lang="en-US" sz="2200" dirty="0">
              <a:solidFill>
                <a:srgbClr val="C00000"/>
              </a:solidFill>
              <a:effectLst/>
              <a:latin typeface="Calibri "/>
              <a:ea typeface="Arial" panose="020B0604020202020204" pitchFamily="34"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2780061" y="2763699"/>
            <a:ext cx="5626824" cy="3238782"/>
          </a:xfrm>
          <a:prstGeom prst="rect">
            <a:avLst/>
          </a:prstGeom>
        </p:spPr>
      </p:pic>
    </p:spTree>
    <p:extLst>
      <p:ext uri="{BB962C8B-B14F-4D97-AF65-F5344CB8AC3E}">
        <p14:creationId xmlns:p14="http://schemas.microsoft.com/office/powerpoint/2010/main" val="2985789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1802</TotalTime>
  <Words>1116</Words>
  <Application>Microsoft Office PowerPoint</Application>
  <PresentationFormat>Widescreen</PresentationFormat>
  <Paragraphs>150</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Calibri </vt:lpstr>
      <vt:lpstr>Cambria</vt:lpstr>
      <vt:lpstr>Roboto</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CHI CRAZY</dc:creator>
  <cp:lastModifiedBy>THANH GIANG</cp:lastModifiedBy>
  <cp:revision>109</cp:revision>
  <dcterms:created xsi:type="dcterms:W3CDTF">2019-09-25T12:22:45Z</dcterms:created>
  <dcterms:modified xsi:type="dcterms:W3CDTF">2021-09-03T09:22:05Z</dcterms:modified>
</cp:coreProperties>
</file>