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305" r:id="rId4"/>
    <p:sldId id="306" r:id="rId5"/>
    <p:sldId id="307" r:id="rId6"/>
    <p:sldId id="308" r:id="rId7"/>
    <p:sldId id="258" r:id="rId8"/>
    <p:sldId id="313" r:id="rId9"/>
    <p:sldId id="310" r:id="rId10"/>
    <p:sldId id="316" r:id="rId11"/>
    <p:sldId id="317" r:id="rId12"/>
    <p:sldId id="318" r:id="rId13"/>
    <p:sldId id="314" r:id="rId14"/>
    <p:sldId id="319" r:id="rId15"/>
    <p:sldId id="315" r:id="rId16"/>
    <p:sldId id="322" r:id="rId17"/>
    <p:sldId id="321" r:id="rId18"/>
    <p:sldId id="324" r:id="rId19"/>
    <p:sldId id="325" r:id="rId20"/>
    <p:sldId id="327" r:id="rId21"/>
    <p:sldId id="328" r:id="rId22"/>
    <p:sldId id="329" r:id="rId23"/>
    <p:sldId id="330" r:id="rId24"/>
    <p:sldId id="331" r:id="rId25"/>
    <p:sldId id="332" r:id="rId26"/>
    <p:sldId id="333" r:id="rId27"/>
    <p:sldId id="334" r:id="rId28"/>
    <p:sldId id="335" r:id="rId29"/>
    <p:sldId id="275"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9900"/>
    <a:srgbClr val="663300"/>
    <a:srgbClr val="DDDDDD"/>
    <a:srgbClr val="77777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39" autoAdjust="0"/>
    <p:restoredTop sz="94509" autoAdjust="0"/>
  </p:normalViewPr>
  <p:slideViewPr>
    <p:cSldViewPr>
      <p:cViewPr varScale="1">
        <p:scale>
          <a:sx n="75" d="100"/>
          <a:sy n="75" d="100"/>
        </p:scale>
        <p:origin x="-966"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E70EEE-CEA8-4EE0-9072-735C2B9D116E}" type="datetimeFigureOut">
              <a:rPr lang="en-US" smtClean="0"/>
              <a:t>10/24/2021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24E8D4-3F47-46F4-91E8-AEE128332B79}" type="slidenum">
              <a:rPr lang="en-US" smtClean="0"/>
              <a:t>‹#›</a:t>
            </a:fld>
            <a:endParaRPr lang="en-US"/>
          </a:p>
        </p:txBody>
      </p:sp>
    </p:spTree>
    <p:extLst>
      <p:ext uri="{BB962C8B-B14F-4D97-AF65-F5344CB8AC3E}">
        <p14:creationId xmlns:p14="http://schemas.microsoft.com/office/powerpoint/2010/main" val="1757169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5877" name="Group 37"/>
          <p:cNvGrpSpPr>
            <a:grpSpLocks/>
          </p:cNvGrpSpPr>
          <p:nvPr userDrawn="1"/>
        </p:nvGrpSpPr>
        <p:grpSpPr bwMode="auto">
          <a:xfrm>
            <a:off x="0" y="0"/>
            <a:ext cx="9144000" cy="6858000"/>
            <a:chOff x="0" y="0"/>
            <a:chExt cx="5760" cy="4320"/>
          </a:xfrm>
        </p:grpSpPr>
        <p:sp>
          <p:nvSpPr>
            <p:cNvPr id="35860" name="Rectangle 20"/>
            <p:cNvSpPr>
              <a:spLocks noChangeArrowheads="1"/>
            </p:cNvSpPr>
            <p:nvPr userDrawn="1"/>
          </p:nvSpPr>
          <p:spPr bwMode="gray">
            <a:xfrm>
              <a:off x="0" y="0"/>
              <a:ext cx="5760" cy="4320"/>
            </a:xfrm>
            <a:prstGeom prst="rect">
              <a:avLst/>
            </a:prstGeom>
            <a:gradFill rotWithShape="1">
              <a:gsLst>
                <a:gs pos="0">
                  <a:schemeClr val="accent2"/>
                </a:gs>
                <a:gs pos="100000">
                  <a:schemeClr val="accent2">
                    <a:gamma/>
                    <a:tint val="0"/>
                    <a:invGamma/>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5861" name="Picture 21" descr="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82" y="599"/>
              <a:ext cx="5313" cy="3439"/>
            </a:xfrm>
            <a:prstGeom prst="rect">
              <a:avLst/>
            </a:prstGeom>
            <a:noFill/>
            <a:extLst>
              <a:ext uri="{909E8E84-426E-40DD-AFC4-6F175D3DCCD1}">
                <a14:hiddenFill xmlns:a14="http://schemas.microsoft.com/office/drawing/2010/main">
                  <a:solidFill>
                    <a:srgbClr val="FFFFFF"/>
                  </a:solidFill>
                </a14:hiddenFill>
              </a:ext>
            </a:extLst>
          </p:spPr>
        </p:pic>
        <p:sp>
          <p:nvSpPr>
            <p:cNvPr id="35862" name="Freeform 22"/>
            <p:cNvSpPr>
              <a:spLocks/>
            </p:cNvSpPr>
            <p:nvPr userDrawn="1"/>
          </p:nvSpPr>
          <p:spPr bwMode="gray">
            <a:xfrm>
              <a:off x="288" y="369"/>
              <a:ext cx="5106" cy="3536"/>
            </a:xfrm>
            <a:custGeom>
              <a:avLst/>
              <a:gdLst>
                <a:gd name="T0" fmla="*/ 2 w 5106"/>
                <a:gd name="T1" fmla="*/ 3313 h 3313"/>
                <a:gd name="T2" fmla="*/ 4533 w 5106"/>
                <a:gd name="T3" fmla="*/ 3306 h 3313"/>
                <a:gd name="T4" fmla="*/ 4698 w 5106"/>
                <a:gd name="T5" fmla="*/ 3240 h 3313"/>
                <a:gd name="T6" fmla="*/ 5079 w 5106"/>
                <a:gd name="T7" fmla="*/ 2509 h 3313"/>
                <a:gd name="T8" fmla="*/ 5106 w 5106"/>
                <a:gd name="T9" fmla="*/ 2404 h 3313"/>
                <a:gd name="T10" fmla="*/ 5100 w 5106"/>
                <a:gd name="T11" fmla="*/ 0 h 3313"/>
                <a:gd name="T12" fmla="*/ 0 w 5106"/>
                <a:gd name="T13" fmla="*/ 0 h 3313"/>
                <a:gd name="T14" fmla="*/ 2 w 5106"/>
                <a:gd name="T15" fmla="*/ 3313 h 33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5863" name="Picture 23" descr="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383" y="384"/>
              <a:ext cx="3011" cy="3521"/>
            </a:xfrm>
            <a:prstGeom prst="rect">
              <a:avLst/>
            </a:prstGeom>
            <a:noFill/>
            <a:extLst>
              <a:ext uri="{909E8E84-426E-40DD-AFC4-6F175D3DCCD1}">
                <a14:hiddenFill xmlns:a14="http://schemas.microsoft.com/office/drawing/2010/main">
                  <a:solidFill>
                    <a:srgbClr val="FFFFFF"/>
                  </a:solidFill>
                </a14:hiddenFill>
              </a:ext>
            </a:extLst>
          </p:spPr>
        </p:pic>
        <p:grpSp>
          <p:nvGrpSpPr>
            <p:cNvPr id="35864" name="Group 24"/>
            <p:cNvGrpSpPr>
              <a:grpSpLocks/>
            </p:cNvGrpSpPr>
            <p:nvPr userDrawn="1"/>
          </p:nvGrpSpPr>
          <p:grpSpPr bwMode="auto">
            <a:xfrm>
              <a:off x="3696" y="486"/>
              <a:ext cx="1569" cy="1904"/>
              <a:chOff x="3720" y="481"/>
              <a:chExt cx="1603" cy="1842"/>
            </a:xfrm>
          </p:grpSpPr>
          <p:sp>
            <p:nvSpPr>
              <p:cNvPr id="35865" name="Rectangle 25"/>
              <p:cNvSpPr>
                <a:spLocks noChangeArrowheads="1"/>
              </p:cNvSpPr>
              <p:nvPr userDrawn="1"/>
            </p:nvSpPr>
            <p:spPr bwMode="gray">
              <a:xfrm>
                <a:off x="3720" y="481"/>
                <a:ext cx="1603" cy="1839"/>
              </a:xfrm>
              <a:prstGeom prst="rect">
                <a:avLst/>
              </a:prstGeom>
              <a:solidFill>
                <a:schemeClr val="accent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5866" name="Picture 26" descr="10"/>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gray">
              <a:xfrm>
                <a:off x="3894" y="1066"/>
                <a:ext cx="1386" cy="1257"/>
              </a:xfrm>
              <a:prstGeom prst="rect">
                <a:avLst/>
              </a:prstGeom>
              <a:noFill/>
              <a:extLst>
                <a:ext uri="{909E8E84-426E-40DD-AFC4-6F175D3DCCD1}">
                  <a14:hiddenFill xmlns:a14="http://schemas.microsoft.com/office/drawing/2010/main">
                    <a:solidFill>
                      <a:srgbClr val="FFFFFF"/>
                    </a:solidFill>
                  </a14:hiddenFill>
                </a:ext>
              </a:extLst>
            </p:spPr>
          </p:pic>
        </p:grpSp>
        <p:sp>
          <p:nvSpPr>
            <p:cNvPr id="35867" name="Freeform 27"/>
            <p:cNvSpPr>
              <a:spLocks/>
            </p:cNvSpPr>
            <p:nvPr userDrawn="1"/>
          </p:nvSpPr>
          <p:spPr bwMode="gray">
            <a:xfrm rot="10800000" flipH="1">
              <a:off x="4861" y="2914"/>
              <a:ext cx="535" cy="969"/>
            </a:xfrm>
            <a:custGeom>
              <a:avLst/>
              <a:gdLst>
                <a:gd name="T0" fmla="*/ 60 w 488"/>
                <a:gd name="T1" fmla="*/ 0 h 846"/>
                <a:gd name="T2" fmla="*/ 488 w 488"/>
                <a:gd name="T3" fmla="*/ 846 h 846"/>
                <a:gd name="T4" fmla="*/ 0 w 488"/>
                <a:gd name="T5" fmla="*/ 256 h 846"/>
                <a:gd name="T6" fmla="*/ 60 w 488"/>
                <a:gd name="T7" fmla="*/ 0 h 846"/>
              </a:gdLst>
              <a:ahLst/>
              <a:cxnLst>
                <a:cxn ang="0">
                  <a:pos x="T0" y="T1"/>
                </a:cxn>
                <a:cxn ang="0">
                  <a:pos x="T2" y="T3"/>
                </a:cxn>
                <a:cxn ang="0">
                  <a:pos x="T4" y="T5"/>
                </a:cxn>
                <a:cxn ang="0">
                  <a:pos x="T6" y="T7"/>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69" name="Rectangle 29"/>
            <p:cNvSpPr>
              <a:spLocks noChangeArrowheads="1"/>
            </p:cNvSpPr>
            <p:nvPr userDrawn="1"/>
          </p:nvSpPr>
          <p:spPr bwMode="gray">
            <a:xfrm>
              <a:off x="2045" y="486"/>
              <a:ext cx="1570" cy="1901"/>
            </a:xfrm>
            <a:prstGeom prst="rect">
              <a:avLst/>
            </a:prstGeom>
            <a:blipFill dpi="0" rotWithShape="1">
              <a:blip r:embed="rId5"/>
              <a:srcRect/>
              <a:stretch>
                <a:fillRect r="-3218"/>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870" name="Rectangle 30"/>
            <p:cNvSpPr>
              <a:spLocks noChangeArrowheads="1"/>
            </p:cNvSpPr>
            <p:nvPr userDrawn="1"/>
          </p:nvSpPr>
          <p:spPr bwMode="gray">
            <a:xfrm>
              <a:off x="399" y="486"/>
              <a:ext cx="1569" cy="1901"/>
            </a:xfrm>
            <a:prstGeom prst="rect">
              <a:avLst/>
            </a:prstGeom>
            <a:blipFill dpi="0" rotWithShape="0">
              <a:blip r:embed="rId6"/>
              <a:srcRect/>
              <a:stretch>
                <a:fillRect r="-3284"/>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5871" name="Rectangle 31"/>
          <p:cNvSpPr>
            <a:spLocks noGrp="1" noChangeArrowheads="1"/>
          </p:cNvSpPr>
          <p:nvPr>
            <p:ph type="ctrTitle"/>
          </p:nvPr>
        </p:nvSpPr>
        <p:spPr bwMode="gray">
          <a:xfrm>
            <a:off x="304800" y="3962400"/>
            <a:ext cx="8528050" cy="1470025"/>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algn="ctr" eaLnBrk="1" hangingPunct="1">
              <a:defRPr sz="4200" smtClean="0"/>
            </a:lvl1pPr>
          </a:lstStyle>
          <a:p>
            <a:pPr lvl="0"/>
            <a:r>
              <a:rPr lang="en-US" noProof="0" smtClean="0"/>
              <a:t>Click to edit Master title style</a:t>
            </a:r>
          </a:p>
        </p:txBody>
      </p:sp>
      <p:sp>
        <p:nvSpPr>
          <p:cNvPr id="35872" name="Rectangle 32"/>
          <p:cNvSpPr>
            <a:spLocks noGrp="1" noChangeArrowheads="1"/>
          </p:cNvSpPr>
          <p:nvPr>
            <p:ph type="subTitle" idx="1"/>
          </p:nvPr>
        </p:nvSpPr>
        <p:spPr>
          <a:xfrm>
            <a:off x="1752600" y="5334000"/>
            <a:ext cx="5562600" cy="465138"/>
          </a:xfrm>
          <a:extLst>
            <a:ext uri="{91240B29-F687-4F45-9708-019B960494DF}">
              <a14:hiddenLine xmlns:a14="http://schemas.microsoft.com/office/drawing/2010/main" w="9525" algn="ctr">
                <a:solidFill>
                  <a:schemeClr val="tx1"/>
                </a:solidFill>
                <a:miter lim="800000"/>
                <a:headEnd/>
                <a:tailEnd/>
              </a14:hiddenLine>
            </a:ext>
          </a:extLst>
        </p:spPr>
        <p:txBody>
          <a:bodyPr anchor="ctr"/>
          <a:lstStyle>
            <a:lvl1pPr marL="0" indent="0" algn="ctr" eaLnBrk="1" hangingPunct="1">
              <a:buFontTx/>
              <a:buNone/>
              <a:defRPr sz="2000" smtClean="0"/>
            </a:lvl1pPr>
          </a:lstStyle>
          <a:p>
            <a:pPr lvl="0"/>
            <a:r>
              <a:rPr lang="en-US" noProof="0" smtClean="0"/>
              <a:t>Click to edit Master subtitle style</a:t>
            </a:r>
          </a:p>
        </p:txBody>
      </p:sp>
      <p:sp>
        <p:nvSpPr>
          <p:cNvPr id="35873" name="Rectangle 33"/>
          <p:cNvSpPr>
            <a:spLocks noGrp="1" noChangeArrowheads="1"/>
          </p:cNvSpPr>
          <p:nvPr>
            <p:ph type="dt" sz="half" idx="2"/>
          </p:nvPr>
        </p:nvSpPr>
        <p:spPr>
          <a:xfrm>
            <a:off x="457200" y="6570663"/>
            <a:ext cx="1371600" cy="266700"/>
          </a:xfrm>
        </p:spPr>
        <p:txBody>
          <a:bodyPr/>
          <a:lstStyle>
            <a:lvl1pPr>
              <a:defRPr sz="1000"/>
            </a:lvl1pPr>
          </a:lstStyle>
          <a:p>
            <a:fld id="{877429F3-E13F-49B4-B3A9-D8B93774D137}" type="datetimeFigureOut">
              <a:rPr lang="en-US"/>
              <a:pPr/>
              <a:t>10/24/2021</a:t>
            </a:fld>
            <a:endParaRPr lang="en-US"/>
          </a:p>
        </p:txBody>
      </p:sp>
      <p:sp>
        <p:nvSpPr>
          <p:cNvPr id="35874" name="Rectangle 34"/>
          <p:cNvSpPr>
            <a:spLocks noGrp="1" noChangeArrowheads="1"/>
          </p:cNvSpPr>
          <p:nvPr>
            <p:ph type="ftr" sz="quarter" idx="3"/>
          </p:nvPr>
        </p:nvSpPr>
        <p:spPr>
          <a:xfrm>
            <a:off x="3124200" y="6570663"/>
            <a:ext cx="2133600" cy="266700"/>
          </a:xfrm>
        </p:spPr>
        <p:txBody>
          <a:bodyPr/>
          <a:lstStyle>
            <a:lvl1pPr>
              <a:defRPr sz="1000"/>
            </a:lvl1pPr>
          </a:lstStyle>
          <a:p>
            <a:endParaRPr lang="en-US"/>
          </a:p>
        </p:txBody>
      </p:sp>
      <p:sp>
        <p:nvSpPr>
          <p:cNvPr id="35875" name="Rectangle 35"/>
          <p:cNvSpPr>
            <a:spLocks noGrp="1" noChangeArrowheads="1"/>
          </p:cNvSpPr>
          <p:nvPr>
            <p:ph type="sldNum" sz="quarter" idx="4"/>
          </p:nvPr>
        </p:nvSpPr>
        <p:spPr>
          <a:xfrm>
            <a:off x="7924800" y="6570663"/>
            <a:ext cx="990600" cy="266700"/>
          </a:xfrm>
        </p:spPr>
        <p:txBody>
          <a:bodyPr/>
          <a:lstStyle>
            <a:lvl1pPr>
              <a:defRPr sz="1000"/>
            </a:lvl1pPr>
          </a:lstStyle>
          <a:p>
            <a:fld id="{8FBA0D6D-282B-410C-A648-FDE885D763F1}" type="slidenum">
              <a:rPr lang="en-US"/>
              <a:pPr/>
              <a:t>‹#›</a:t>
            </a:fld>
            <a:endParaRPr lang="en-US"/>
          </a:p>
        </p:txBody>
      </p:sp>
      <p:sp>
        <p:nvSpPr>
          <p:cNvPr id="35876" name="Text Box 36"/>
          <p:cNvSpPr txBox="1">
            <a:spLocks noChangeArrowheads="1"/>
          </p:cNvSpPr>
          <p:nvPr userDrawn="1"/>
        </p:nvSpPr>
        <p:spPr bwMode="gray">
          <a:xfrm>
            <a:off x="360363" y="152400"/>
            <a:ext cx="13033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200">
                <a:solidFill>
                  <a:schemeClr val="bg1"/>
                </a:solidFill>
                <a:latin typeface="Arial Black" pitchFamily="34" charset="0"/>
              </a:rPr>
              <a:t>L/O/G/O</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1"/>
          <p:cNvSpPr>
            <a:spLocks noGrp="1" noChangeArrowheads="1"/>
          </p:cNvSpPr>
          <p:nvPr>
            <p:ph type="dt" sz="half" idx="10"/>
          </p:nvPr>
        </p:nvSpPr>
        <p:spPr>
          <a:ln/>
        </p:spPr>
        <p:txBody>
          <a:bodyPr/>
          <a:lstStyle>
            <a:lvl1pPr>
              <a:defRPr/>
            </a:lvl1pPr>
          </a:lstStyle>
          <a:p>
            <a:fld id="{CDA8CBA7-9C14-44BC-B0EE-69E955C8DE6E}" type="datetimeFigureOut">
              <a:rPr lang="en-US"/>
              <a:pPr/>
              <a:t>10/24/2021</a:t>
            </a:fld>
            <a:endParaRPr lang="en-US"/>
          </a:p>
        </p:txBody>
      </p:sp>
      <p:sp>
        <p:nvSpPr>
          <p:cNvPr id="5" name="Rectangle 32"/>
          <p:cNvSpPr>
            <a:spLocks noGrp="1" noChangeArrowheads="1"/>
          </p:cNvSpPr>
          <p:nvPr>
            <p:ph type="ftr" sz="quarter" idx="11"/>
          </p:nvPr>
        </p:nvSpPr>
        <p:spPr>
          <a:ln/>
        </p:spPr>
        <p:txBody>
          <a:bodyPr/>
          <a:lstStyle>
            <a:lvl1pPr>
              <a:defRPr/>
            </a:lvl1pPr>
          </a:lstStyle>
          <a:p>
            <a:endParaRPr lang="en-US"/>
          </a:p>
        </p:txBody>
      </p:sp>
      <p:sp>
        <p:nvSpPr>
          <p:cNvPr id="6" name="Rectangle 33"/>
          <p:cNvSpPr>
            <a:spLocks noGrp="1" noChangeArrowheads="1"/>
          </p:cNvSpPr>
          <p:nvPr>
            <p:ph type="sldNum" sz="quarter" idx="12"/>
          </p:nvPr>
        </p:nvSpPr>
        <p:spPr>
          <a:ln/>
        </p:spPr>
        <p:txBody>
          <a:bodyPr/>
          <a:lstStyle>
            <a:lvl1pPr>
              <a:defRPr/>
            </a:lvl1pPr>
          </a:lstStyle>
          <a:p>
            <a:fld id="{E4127094-22E0-4AB2-86E6-ACDCCA8489C1}" type="slidenum">
              <a:rPr lang="en-US"/>
              <a:pPr/>
              <a:t>‹#›</a:t>
            </a:fld>
            <a:endParaRPr lang="en-US"/>
          </a:p>
        </p:txBody>
      </p:sp>
    </p:spTree>
    <p:extLst>
      <p:ext uri="{BB962C8B-B14F-4D97-AF65-F5344CB8AC3E}">
        <p14:creationId xmlns:p14="http://schemas.microsoft.com/office/powerpoint/2010/main" val="291972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1"/>
          <p:cNvSpPr>
            <a:spLocks noGrp="1" noChangeArrowheads="1"/>
          </p:cNvSpPr>
          <p:nvPr>
            <p:ph type="dt" sz="half" idx="10"/>
          </p:nvPr>
        </p:nvSpPr>
        <p:spPr>
          <a:ln/>
        </p:spPr>
        <p:txBody>
          <a:bodyPr/>
          <a:lstStyle>
            <a:lvl1pPr>
              <a:defRPr/>
            </a:lvl1pPr>
          </a:lstStyle>
          <a:p>
            <a:fld id="{BE17648A-3370-4291-AC42-7AB0A0ED6612}" type="datetimeFigureOut">
              <a:rPr lang="en-US"/>
              <a:pPr/>
              <a:t>10/24/2021</a:t>
            </a:fld>
            <a:endParaRPr lang="en-US"/>
          </a:p>
        </p:txBody>
      </p:sp>
      <p:sp>
        <p:nvSpPr>
          <p:cNvPr id="5" name="Rectangle 32"/>
          <p:cNvSpPr>
            <a:spLocks noGrp="1" noChangeArrowheads="1"/>
          </p:cNvSpPr>
          <p:nvPr>
            <p:ph type="ftr" sz="quarter" idx="11"/>
          </p:nvPr>
        </p:nvSpPr>
        <p:spPr>
          <a:ln/>
        </p:spPr>
        <p:txBody>
          <a:bodyPr/>
          <a:lstStyle>
            <a:lvl1pPr>
              <a:defRPr/>
            </a:lvl1pPr>
          </a:lstStyle>
          <a:p>
            <a:endParaRPr lang="en-US"/>
          </a:p>
        </p:txBody>
      </p:sp>
      <p:sp>
        <p:nvSpPr>
          <p:cNvPr id="6" name="Rectangle 33"/>
          <p:cNvSpPr>
            <a:spLocks noGrp="1" noChangeArrowheads="1"/>
          </p:cNvSpPr>
          <p:nvPr>
            <p:ph type="sldNum" sz="quarter" idx="12"/>
          </p:nvPr>
        </p:nvSpPr>
        <p:spPr>
          <a:ln/>
        </p:spPr>
        <p:txBody>
          <a:bodyPr/>
          <a:lstStyle>
            <a:lvl1pPr>
              <a:defRPr/>
            </a:lvl1pPr>
          </a:lstStyle>
          <a:p>
            <a:fld id="{4C561B7C-BF03-489B-9A9E-A9603FA81A18}" type="slidenum">
              <a:rPr lang="en-US"/>
              <a:pPr/>
              <a:t>‹#›</a:t>
            </a:fld>
            <a:endParaRPr lang="en-US"/>
          </a:p>
        </p:txBody>
      </p:sp>
    </p:spTree>
    <p:extLst>
      <p:ext uri="{BB962C8B-B14F-4D97-AF65-F5344CB8AC3E}">
        <p14:creationId xmlns:p14="http://schemas.microsoft.com/office/powerpoint/2010/main" val="1242900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11263"/>
            <a:ext cx="403860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11263"/>
            <a:ext cx="403860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1"/>
          <p:cNvSpPr>
            <a:spLocks noGrp="1" noChangeArrowheads="1"/>
          </p:cNvSpPr>
          <p:nvPr>
            <p:ph type="dt" sz="half" idx="10"/>
          </p:nvPr>
        </p:nvSpPr>
        <p:spPr>
          <a:ln/>
        </p:spPr>
        <p:txBody>
          <a:bodyPr/>
          <a:lstStyle>
            <a:lvl1pPr>
              <a:defRPr/>
            </a:lvl1pPr>
          </a:lstStyle>
          <a:p>
            <a:fld id="{C50A299F-10EB-4194-95D1-80059DC9BD5F}" type="datetimeFigureOut">
              <a:rPr lang="en-US"/>
              <a:pPr/>
              <a:t>10/24/2021</a:t>
            </a:fld>
            <a:endParaRPr lang="en-US"/>
          </a:p>
        </p:txBody>
      </p:sp>
      <p:sp>
        <p:nvSpPr>
          <p:cNvPr id="6" name="Rectangle 32"/>
          <p:cNvSpPr>
            <a:spLocks noGrp="1" noChangeArrowheads="1"/>
          </p:cNvSpPr>
          <p:nvPr>
            <p:ph type="ftr" sz="quarter" idx="11"/>
          </p:nvPr>
        </p:nvSpPr>
        <p:spPr>
          <a:ln/>
        </p:spPr>
        <p:txBody>
          <a:bodyPr/>
          <a:lstStyle>
            <a:lvl1pPr>
              <a:defRPr/>
            </a:lvl1pPr>
          </a:lstStyle>
          <a:p>
            <a:endParaRPr lang="en-US"/>
          </a:p>
        </p:txBody>
      </p:sp>
      <p:sp>
        <p:nvSpPr>
          <p:cNvPr id="7" name="Rectangle 33"/>
          <p:cNvSpPr>
            <a:spLocks noGrp="1" noChangeArrowheads="1"/>
          </p:cNvSpPr>
          <p:nvPr>
            <p:ph type="sldNum" sz="quarter" idx="12"/>
          </p:nvPr>
        </p:nvSpPr>
        <p:spPr>
          <a:ln/>
        </p:spPr>
        <p:txBody>
          <a:bodyPr/>
          <a:lstStyle>
            <a:lvl1pPr>
              <a:defRPr/>
            </a:lvl1pPr>
          </a:lstStyle>
          <a:p>
            <a:fld id="{03E7436C-20EC-4FAA-B45D-4E4D7EA22440}" type="slidenum">
              <a:rPr lang="en-US"/>
              <a:pPr/>
              <a:t>‹#›</a:t>
            </a:fld>
            <a:endParaRPr lang="en-US"/>
          </a:p>
        </p:txBody>
      </p:sp>
    </p:spTree>
    <p:extLst>
      <p:ext uri="{BB962C8B-B14F-4D97-AF65-F5344CB8AC3E}">
        <p14:creationId xmlns:p14="http://schemas.microsoft.com/office/powerpoint/2010/main" val="368851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1"/>
          <p:cNvSpPr>
            <a:spLocks noGrp="1" noChangeArrowheads="1"/>
          </p:cNvSpPr>
          <p:nvPr>
            <p:ph type="dt" sz="half" idx="10"/>
          </p:nvPr>
        </p:nvSpPr>
        <p:spPr>
          <a:ln/>
        </p:spPr>
        <p:txBody>
          <a:bodyPr/>
          <a:lstStyle>
            <a:lvl1pPr>
              <a:defRPr/>
            </a:lvl1pPr>
          </a:lstStyle>
          <a:p>
            <a:fld id="{DED9EB5A-CACD-4FAF-8F73-A27AB6AF399B}" type="datetimeFigureOut">
              <a:rPr lang="en-US"/>
              <a:pPr/>
              <a:t>10/24/2021</a:t>
            </a:fld>
            <a:endParaRPr lang="en-US"/>
          </a:p>
        </p:txBody>
      </p:sp>
      <p:sp>
        <p:nvSpPr>
          <p:cNvPr id="8" name="Rectangle 32"/>
          <p:cNvSpPr>
            <a:spLocks noGrp="1" noChangeArrowheads="1"/>
          </p:cNvSpPr>
          <p:nvPr>
            <p:ph type="ftr" sz="quarter" idx="11"/>
          </p:nvPr>
        </p:nvSpPr>
        <p:spPr>
          <a:ln/>
        </p:spPr>
        <p:txBody>
          <a:bodyPr/>
          <a:lstStyle>
            <a:lvl1pPr>
              <a:defRPr/>
            </a:lvl1pPr>
          </a:lstStyle>
          <a:p>
            <a:endParaRPr lang="en-US"/>
          </a:p>
        </p:txBody>
      </p:sp>
      <p:sp>
        <p:nvSpPr>
          <p:cNvPr id="9" name="Rectangle 33"/>
          <p:cNvSpPr>
            <a:spLocks noGrp="1" noChangeArrowheads="1"/>
          </p:cNvSpPr>
          <p:nvPr>
            <p:ph type="sldNum" sz="quarter" idx="12"/>
          </p:nvPr>
        </p:nvSpPr>
        <p:spPr>
          <a:ln/>
        </p:spPr>
        <p:txBody>
          <a:bodyPr/>
          <a:lstStyle>
            <a:lvl1pPr>
              <a:defRPr/>
            </a:lvl1pPr>
          </a:lstStyle>
          <a:p>
            <a:fld id="{89F5C54A-E261-4FE8-A70F-E38D2B8992A0}" type="slidenum">
              <a:rPr lang="en-US"/>
              <a:pPr/>
              <a:t>‹#›</a:t>
            </a:fld>
            <a:endParaRPr lang="en-US"/>
          </a:p>
        </p:txBody>
      </p:sp>
    </p:spTree>
    <p:extLst>
      <p:ext uri="{BB962C8B-B14F-4D97-AF65-F5344CB8AC3E}">
        <p14:creationId xmlns:p14="http://schemas.microsoft.com/office/powerpoint/2010/main" val="2976150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1"/>
          <p:cNvSpPr>
            <a:spLocks noGrp="1" noChangeArrowheads="1"/>
          </p:cNvSpPr>
          <p:nvPr>
            <p:ph type="dt" sz="half" idx="10"/>
          </p:nvPr>
        </p:nvSpPr>
        <p:spPr>
          <a:ln/>
        </p:spPr>
        <p:txBody>
          <a:bodyPr/>
          <a:lstStyle>
            <a:lvl1pPr>
              <a:defRPr/>
            </a:lvl1pPr>
          </a:lstStyle>
          <a:p>
            <a:fld id="{05CEA03B-AF35-4B16-8E86-DE315B218EB2}" type="datetimeFigureOut">
              <a:rPr lang="en-US"/>
              <a:pPr/>
              <a:t>10/24/2021</a:t>
            </a:fld>
            <a:endParaRPr lang="en-US"/>
          </a:p>
        </p:txBody>
      </p:sp>
      <p:sp>
        <p:nvSpPr>
          <p:cNvPr id="4" name="Rectangle 32"/>
          <p:cNvSpPr>
            <a:spLocks noGrp="1" noChangeArrowheads="1"/>
          </p:cNvSpPr>
          <p:nvPr>
            <p:ph type="ftr" sz="quarter" idx="11"/>
          </p:nvPr>
        </p:nvSpPr>
        <p:spPr>
          <a:ln/>
        </p:spPr>
        <p:txBody>
          <a:bodyPr/>
          <a:lstStyle>
            <a:lvl1pPr>
              <a:defRPr/>
            </a:lvl1pPr>
          </a:lstStyle>
          <a:p>
            <a:endParaRPr lang="en-US"/>
          </a:p>
        </p:txBody>
      </p:sp>
      <p:sp>
        <p:nvSpPr>
          <p:cNvPr id="5" name="Rectangle 33"/>
          <p:cNvSpPr>
            <a:spLocks noGrp="1" noChangeArrowheads="1"/>
          </p:cNvSpPr>
          <p:nvPr>
            <p:ph type="sldNum" sz="quarter" idx="12"/>
          </p:nvPr>
        </p:nvSpPr>
        <p:spPr>
          <a:ln/>
        </p:spPr>
        <p:txBody>
          <a:bodyPr/>
          <a:lstStyle>
            <a:lvl1pPr>
              <a:defRPr/>
            </a:lvl1pPr>
          </a:lstStyle>
          <a:p>
            <a:fld id="{0F1C9BF0-77E1-44D9-AFA0-B120C9641D40}" type="slidenum">
              <a:rPr lang="en-US"/>
              <a:pPr/>
              <a:t>‹#›</a:t>
            </a:fld>
            <a:endParaRPr lang="en-US"/>
          </a:p>
        </p:txBody>
      </p:sp>
    </p:spTree>
    <p:extLst>
      <p:ext uri="{BB962C8B-B14F-4D97-AF65-F5344CB8AC3E}">
        <p14:creationId xmlns:p14="http://schemas.microsoft.com/office/powerpoint/2010/main" val="3872350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1"/>
          <p:cNvSpPr>
            <a:spLocks noGrp="1" noChangeArrowheads="1"/>
          </p:cNvSpPr>
          <p:nvPr>
            <p:ph type="dt" sz="half" idx="10"/>
          </p:nvPr>
        </p:nvSpPr>
        <p:spPr>
          <a:ln/>
        </p:spPr>
        <p:txBody>
          <a:bodyPr/>
          <a:lstStyle>
            <a:lvl1pPr>
              <a:defRPr/>
            </a:lvl1pPr>
          </a:lstStyle>
          <a:p>
            <a:fld id="{B492EDE4-9554-44F6-8289-BA7328607EC4}" type="datetimeFigureOut">
              <a:rPr lang="en-US"/>
              <a:pPr/>
              <a:t>10/24/2021</a:t>
            </a:fld>
            <a:endParaRPr lang="en-US"/>
          </a:p>
        </p:txBody>
      </p:sp>
      <p:sp>
        <p:nvSpPr>
          <p:cNvPr id="3" name="Rectangle 32"/>
          <p:cNvSpPr>
            <a:spLocks noGrp="1" noChangeArrowheads="1"/>
          </p:cNvSpPr>
          <p:nvPr>
            <p:ph type="ftr" sz="quarter" idx="11"/>
          </p:nvPr>
        </p:nvSpPr>
        <p:spPr>
          <a:ln/>
        </p:spPr>
        <p:txBody>
          <a:bodyPr/>
          <a:lstStyle>
            <a:lvl1pPr>
              <a:defRPr/>
            </a:lvl1pPr>
          </a:lstStyle>
          <a:p>
            <a:endParaRPr lang="en-US"/>
          </a:p>
        </p:txBody>
      </p:sp>
      <p:sp>
        <p:nvSpPr>
          <p:cNvPr id="4" name="Rectangle 33"/>
          <p:cNvSpPr>
            <a:spLocks noGrp="1" noChangeArrowheads="1"/>
          </p:cNvSpPr>
          <p:nvPr>
            <p:ph type="sldNum" sz="quarter" idx="12"/>
          </p:nvPr>
        </p:nvSpPr>
        <p:spPr>
          <a:ln/>
        </p:spPr>
        <p:txBody>
          <a:bodyPr/>
          <a:lstStyle>
            <a:lvl1pPr>
              <a:defRPr/>
            </a:lvl1pPr>
          </a:lstStyle>
          <a:p>
            <a:fld id="{73C6C15F-10E2-4B75-8DA0-1DD9AC9404EA}" type="slidenum">
              <a:rPr lang="en-US"/>
              <a:pPr/>
              <a:t>‹#›</a:t>
            </a:fld>
            <a:endParaRPr lang="en-US"/>
          </a:p>
        </p:txBody>
      </p:sp>
    </p:spTree>
    <p:extLst>
      <p:ext uri="{BB962C8B-B14F-4D97-AF65-F5344CB8AC3E}">
        <p14:creationId xmlns:p14="http://schemas.microsoft.com/office/powerpoint/2010/main" val="727673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1"/>
          <p:cNvSpPr>
            <a:spLocks noGrp="1" noChangeArrowheads="1"/>
          </p:cNvSpPr>
          <p:nvPr>
            <p:ph type="dt" sz="half" idx="10"/>
          </p:nvPr>
        </p:nvSpPr>
        <p:spPr>
          <a:ln/>
        </p:spPr>
        <p:txBody>
          <a:bodyPr/>
          <a:lstStyle>
            <a:lvl1pPr>
              <a:defRPr/>
            </a:lvl1pPr>
          </a:lstStyle>
          <a:p>
            <a:fld id="{F2B2B1DD-15F1-443E-9289-1991E6B2BEF4}" type="datetimeFigureOut">
              <a:rPr lang="en-US"/>
              <a:pPr/>
              <a:t>10/24/2021</a:t>
            </a:fld>
            <a:endParaRPr lang="en-US"/>
          </a:p>
        </p:txBody>
      </p:sp>
      <p:sp>
        <p:nvSpPr>
          <p:cNvPr id="6" name="Rectangle 32"/>
          <p:cNvSpPr>
            <a:spLocks noGrp="1" noChangeArrowheads="1"/>
          </p:cNvSpPr>
          <p:nvPr>
            <p:ph type="ftr" sz="quarter" idx="11"/>
          </p:nvPr>
        </p:nvSpPr>
        <p:spPr>
          <a:ln/>
        </p:spPr>
        <p:txBody>
          <a:bodyPr/>
          <a:lstStyle>
            <a:lvl1pPr>
              <a:defRPr/>
            </a:lvl1pPr>
          </a:lstStyle>
          <a:p>
            <a:endParaRPr lang="en-US"/>
          </a:p>
        </p:txBody>
      </p:sp>
      <p:sp>
        <p:nvSpPr>
          <p:cNvPr id="7" name="Rectangle 33"/>
          <p:cNvSpPr>
            <a:spLocks noGrp="1" noChangeArrowheads="1"/>
          </p:cNvSpPr>
          <p:nvPr>
            <p:ph type="sldNum" sz="quarter" idx="12"/>
          </p:nvPr>
        </p:nvSpPr>
        <p:spPr>
          <a:ln/>
        </p:spPr>
        <p:txBody>
          <a:bodyPr/>
          <a:lstStyle>
            <a:lvl1pPr>
              <a:defRPr/>
            </a:lvl1pPr>
          </a:lstStyle>
          <a:p>
            <a:fld id="{6C6F6358-C2FB-47DF-A94D-6C66F4A380FE}" type="slidenum">
              <a:rPr lang="en-US"/>
              <a:pPr/>
              <a:t>‹#›</a:t>
            </a:fld>
            <a:endParaRPr lang="en-US"/>
          </a:p>
        </p:txBody>
      </p:sp>
    </p:spTree>
    <p:extLst>
      <p:ext uri="{BB962C8B-B14F-4D97-AF65-F5344CB8AC3E}">
        <p14:creationId xmlns:p14="http://schemas.microsoft.com/office/powerpoint/2010/main" val="2552608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1"/>
          <p:cNvSpPr>
            <a:spLocks noGrp="1" noChangeArrowheads="1"/>
          </p:cNvSpPr>
          <p:nvPr>
            <p:ph type="dt" sz="half" idx="10"/>
          </p:nvPr>
        </p:nvSpPr>
        <p:spPr>
          <a:ln/>
        </p:spPr>
        <p:txBody>
          <a:bodyPr/>
          <a:lstStyle>
            <a:lvl1pPr>
              <a:defRPr/>
            </a:lvl1pPr>
          </a:lstStyle>
          <a:p>
            <a:fld id="{D6BC612E-7E14-4F9E-99C7-48033F19A9E2}" type="datetimeFigureOut">
              <a:rPr lang="en-US"/>
              <a:pPr/>
              <a:t>10/24/2021</a:t>
            </a:fld>
            <a:endParaRPr lang="en-US"/>
          </a:p>
        </p:txBody>
      </p:sp>
      <p:sp>
        <p:nvSpPr>
          <p:cNvPr id="6" name="Rectangle 32"/>
          <p:cNvSpPr>
            <a:spLocks noGrp="1" noChangeArrowheads="1"/>
          </p:cNvSpPr>
          <p:nvPr>
            <p:ph type="ftr" sz="quarter" idx="11"/>
          </p:nvPr>
        </p:nvSpPr>
        <p:spPr>
          <a:ln/>
        </p:spPr>
        <p:txBody>
          <a:bodyPr/>
          <a:lstStyle>
            <a:lvl1pPr>
              <a:defRPr/>
            </a:lvl1pPr>
          </a:lstStyle>
          <a:p>
            <a:endParaRPr lang="en-US"/>
          </a:p>
        </p:txBody>
      </p:sp>
      <p:sp>
        <p:nvSpPr>
          <p:cNvPr id="7" name="Rectangle 33"/>
          <p:cNvSpPr>
            <a:spLocks noGrp="1" noChangeArrowheads="1"/>
          </p:cNvSpPr>
          <p:nvPr>
            <p:ph type="sldNum" sz="quarter" idx="12"/>
          </p:nvPr>
        </p:nvSpPr>
        <p:spPr>
          <a:ln/>
        </p:spPr>
        <p:txBody>
          <a:bodyPr/>
          <a:lstStyle>
            <a:lvl1pPr>
              <a:defRPr/>
            </a:lvl1pPr>
          </a:lstStyle>
          <a:p>
            <a:fld id="{41906FB9-BA1C-47A7-ACD1-E23AA0CB6CC0}" type="slidenum">
              <a:rPr lang="en-US"/>
              <a:pPr/>
              <a:t>‹#›</a:t>
            </a:fld>
            <a:endParaRPr lang="en-US"/>
          </a:p>
        </p:txBody>
      </p:sp>
    </p:spTree>
    <p:extLst>
      <p:ext uri="{BB962C8B-B14F-4D97-AF65-F5344CB8AC3E}">
        <p14:creationId xmlns:p14="http://schemas.microsoft.com/office/powerpoint/2010/main" val="3356233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1"/>
          <p:cNvSpPr>
            <a:spLocks noGrp="1" noChangeArrowheads="1"/>
          </p:cNvSpPr>
          <p:nvPr>
            <p:ph type="dt" sz="half" idx="10"/>
          </p:nvPr>
        </p:nvSpPr>
        <p:spPr>
          <a:ln/>
        </p:spPr>
        <p:txBody>
          <a:bodyPr/>
          <a:lstStyle>
            <a:lvl1pPr>
              <a:defRPr/>
            </a:lvl1pPr>
          </a:lstStyle>
          <a:p>
            <a:fld id="{19A43B65-9EDE-4165-92CC-F48C6E298D93}" type="datetimeFigureOut">
              <a:rPr lang="en-US"/>
              <a:pPr/>
              <a:t>10/24/2021</a:t>
            </a:fld>
            <a:endParaRPr lang="en-US"/>
          </a:p>
        </p:txBody>
      </p:sp>
      <p:sp>
        <p:nvSpPr>
          <p:cNvPr id="5" name="Rectangle 32"/>
          <p:cNvSpPr>
            <a:spLocks noGrp="1" noChangeArrowheads="1"/>
          </p:cNvSpPr>
          <p:nvPr>
            <p:ph type="ftr" sz="quarter" idx="11"/>
          </p:nvPr>
        </p:nvSpPr>
        <p:spPr>
          <a:ln/>
        </p:spPr>
        <p:txBody>
          <a:bodyPr/>
          <a:lstStyle>
            <a:lvl1pPr>
              <a:defRPr/>
            </a:lvl1pPr>
          </a:lstStyle>
          <a:p>
            <a:endParaRPr lang="en-US"/>
          </a:p>
        </p:txBody>
      </p:sp>
      <p:sp>
        <p:nvSpPr>
          <p:cNvPr id="6" name="Rectangle 33"/>
          <p:cNvSpPr>
            <a:spLocks noGrp="1" noChangeArrowheads="1"/>
          </p:cNvSpPr>
          <p:nvPr>
            <p:ph type="sldNum" sz="quarter" idx="12"/>
          </p:nvPr>
        </p:nvSpPr>
        <p:spPr>
          <a:ln/>
        </p:spPr>
        <p:txBody>
          <a:bodyPr/>
          <a:lstStyle>
            <a:lvl1pPr>
              <a:defRPr/>
            </a:lvl1pPr>
          </a:lstStyle>
          <a:p>
            <a:fld id="{15B62038-0510-46EE-B22D-A0B0BEE7208E}" type="slidenum">
              <a:rPr lang="en-US"/>
              <a:pPr/>
              <a:t>‹#›</a:t>
            </a:fld>
            <a:endParaRPr lang="en-US"/>
          </a:p>
        </p:txBody>
      </p:sp>
    </p:spTree>
    <p:extLst>
      <p:ext uri="{BB962C8B-B14F-4D97-AF65-F5344CB8AC3E}">
        <p14:creationId xmlns:p14="http://schemas.microsoft.com/office/powerpoint/2010/main" val="1815097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2057400" cy="59547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71450"/>
            <a:ext cx="6019800" cy="59547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1"/>
          <p:cNvSpPr>
            <a:spLocks noGrp="1" noChangeArrowheads="1"/>
          </p:cNvSpPr>
          <p:nvPr>
            <p:ph type="dt" sz="half" idx="10"/>
          </p:nvPr>
        </p:nvSpPr>
        <p:spPr>
          <a:ln/>
        </p:spPr>
        <p:txBody>
          <a:bodyPr/>
          <a:lstStyle>
            <a:lvl1pPr>
              <a:defRPr/>
            </a:lvl1pPr>
          </a:lstStyle>
          <a:p>
            <a:fld id="{4455FD4D-1D9D-46E9-9800-F2735FCAFB86}" type="datetimeFigureOut">
              <a:rPr lang="en-US"/>
              <a:pPr/>
              <a:t>10/24/2021</a:t>
            </a:fld>
            <a:endParaRPr lang="en-US"/>
          </a:p>
        </p:txBody>
      </p:sp>
      <p:sp>
        <p:nvSpPr>
          <p:cNvPr id="5" name="Rectangle 32"/>
          <p:cNvSpPr>
            <a:spLocks noGrp="1" noChangeArrowheads="1"/>
          </p:cNvSpPr>
          <p:nvPr>
            <p:ph type="ftr" sz="quarter" idx="11"/>
          </p:nvPr>
        </p:nvSpPr>
        <p:spPr>
          <a:ln/>
        </p:spPr>
        <p:txBody>
          <a:bodyPr/>
          <a:lstStyle>
            <a:lvl1pPr>
              <a:defRPr/>
            </a:lvl1pPr>
          </a:lstStyle>
          <a:p>
            <a:endParaRPr lang="en-US"/>
          </a:p>
        </p:txBody>
      </p:sp>
      <p:sp>
        <p:nvSpPr>
          <p:cNvPr id="6" name="Rectangle 33"/>
          <p:cNvSpPr>
            <a:spLocks noGrp="1" noChangeArrowheads="1"/>
          </p:cNvSpPr>
          <p:nvPr>
            <p:ph type="sldNum" sz="quarter" idx="12"/>
          </p:nvPr>
        </p:nvSpPr>
        <p:spPr>
          <a:ln/>
        </p:spPr>
        <p:txBody>
          <a:bodyPr/>
          <a:lstStyle>
            <a:lvl1pPr>
              <a:defRPr/>
            </a:lvl1pPr>
          </a:lstStyle>
          <a:p>
            <a:fld id="{DC85F1A9-D7E1-41CB-BDCE-013FA6865371}" type="slidenum">
              <a:rPr lang="en-US"/>
              <a:pPr/>
              <a:t>‹#›</a:t>
            </a:fld>
            <a:endParaRPr lang="en-US"/>
          </a:p>
        </p:txBody>
      </p:sp>
    </p:spTree>
    <p:extLst>
      <p:ext uri="{BB962C8B-B14F-4D97-AF65-F5344CB8AC3E}">
        <p14:creationId xmlns:p14="http://schemas.microsoft.com/office/powerpoint/2010/main" val="750339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04900" y="171450"/>
            <a:ext cx="5495925" cy="94615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211263"/>
            <a:ext cx="8229600" cy="4914900"/>
          </a:xfrm>
        </p:spPr>
        <p:txBody>
          <a:bodyPr/>
          <a:lstStyle/>
          <a:p>
            <a:pPr lvl="0"/>
            <a:r>
              <a:rPr lang="en-US" noProof="0" smtClean="0"/>
              <a:t>Click icon to add chart</a:t>
            </a:r>
          </a:p>
        </p:txBody>
      </p:sp>
      <p:sp>
        <p:nvSpPr>
          <p:cNvPr id="4" name="Rectangle 31"/>
          <p:cNvSpPr>
            <a:spLocks noGrp="1" noChangeArrowheads="1"/>
          </p:cNvSpPr>
          <p:nvPr>
            <p:ph type="dt" sz="half" idx="10"/>
          </p:nvPr>
        </p:nvSpPr>
        <p:spPr>
          <a:ln/>
        </p:spPr>
        <p:txBody>
          <a:bodyPr/>
          <a:lstStyle>
            <a:lvl1pPr>
              <a:defRPr/>
            </a:lvl1pPr>
          </a:lstStyle>
          <a:p>
            <a:fld id="{A64EA1F5-6874-471A-BAC4-D6D6D6C49EF1}" type="datetimeFigureOut">
              <a:rPr lang="en-US"/>
              <a:pPr/>
              <a:t>10/24/2021</a:t>
            </a:fld>
            <a:endParaRPr lang="en-US"/>
          </a:p>
        </p:txBody>
      </p:sp>
      <p:sp>
        <p:nvSpPr>
          <p:cNvPr id="5" name="Rectangle 32"/>
          <p:cNvSpPr>
            <a:spLocks noGrp="1" noChangeArrowheads="1"/>
          </p:cNvSpPr>
          <p:nvPr>
            <p:ph type="ftr" sz="quarter" idx="11"/>
          </p:nvPr>
        </p:nvSpPr>
        <p:spPr>
          <a:ln/>
        </p:spPr>
        <p:txBody>
          <a:bodyPr/>
          <a:lstStyle>
            <a:lvl1pPr>
              <a:defRPr/>
            </a:lvl1pPr>
          </a:lstStyle>
          <a:p>
            <a:endParaRPr lang="en-US"/>
          </a:p>
        </p:txBody>
      </p:sp>
      <p:sp>
        <p:nvSpPr>
          <p:cNvPr id="6" name="Rectangle 33"/>
          <p:cNvSpPr>
            <a:spLocks noGrp="1" noChangeArrowheads="1"/>
          </p:cNvSpPr>
          <p:nvPr>
            <p:ph type="sldNum" sz="quarter" idx="12"/>
          </p:nvPr>
        </p:nvSpPr>
        <p:spPr>
          <a:ln/>
        </p:spPr>
        <p:txBody>
          <a:bodyPr/>
          <a:lstStyle>
            <a:lvl1pPr>
              <a:defRPr/>
            </a:lvl1pPr>
          </a:lstStyle>
          <a:p>
            <a:fld id="{19FC3420-9CF6-48D2-BAB8-DB2538129CEE}" type="slidenum">
              <a:rPr lang="en-US"/>
              <a:pPr/>
              <a:t>‹#›</a:t>
            </a:fld>
            <a:endParaRPr lang="en-US"/>
          </a:p>
        </p:txBody>
      </p:sp>
    </p:spTree>
    <p:extLst>
      <p:ext uri="{BB962C8B-B14F-4D97-AF65-F5344CB8AC3E}">
        <p14:creationId xmlns:p14="http://schemas.microsoft.com/office/powerpoint/2010/main" val="767194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67" name="Group 19"/>
          <p:cNvGrpSpPr>
            <a:grpSpLocks/>
          </p:cNvGrpSpPr>
          <p:nvPr/>
        </p:nvGrpSpPr>
        <p:grpSpPr bwMode="auto">
          <a:xfrm>
            <a:off x="0" y="0"/>
            <a:ext cx="9144000" cy="5892800"/>
            <a:chOff x="0" y="0"/>
            <a:chExt cx="5760" cy="3712"/>
          </a:xfrm>
        </p:grpSpPr>
        <p:sp>
          <p:nvSpPr>
            <p:cNvPr id="2068" name="Rectangle 20"/>
            <p:cNvSpPr>
              <a:spLocks noChangeArrowheads="1"/>
            </p:cNvSpPr>
            <p:nvPr/>
          </p:nvSpPr>
          <p:spPr bwMode="ltGray">
            <a:xfrm>
              <a:off x="0" y="0"/>
              <a:ext cx="5760" cy="2880"/>
            </a:xfrm>
            <a:prstGeom prst="rect">
              <a:avLst/>
            </a:prstGeom>
            <a:gradFill rotWithShape="1">
              <a:gsLst>
                <a:gs pos="0">
                  <a:schemeClr val="accent2"/>
                </a:gs>
                <a:gs pos="100000">
                  <a:schemeClr val="accent2">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069" name="Picture 21" descr="3"/>
            <p:cNvPicPr>
              <a:picLocks noChangeAspect="1" noChangeArrowheads="1"/>
            </p:cNvPicPr>
            <p:nvPr/>
          </p:nvPicPr>
          <p:blipFill>
            <a:blip r:embed="rId14">
              <a:extLst>
                <a:ext uri="{28A0092B-C50C-407E-A947-70E740481C1C}">
                  <a14:useLocalDpi xmlns:a14="http://schemas.microsoft.com/office/drawing/2010/main" val="0"/>
                </a:ext>
              </a:extLst>
            </a:blip>
            <a:srcRect l="435" t="1503" b="27713"/>
            <a:stretch>
              <a:fillRect/>
            </a:stretch>
          </p:blipFill>
          <p:spPr bwMode="gray">
            <a:xfrm>
              <a:off x="0" y="0"/>
              <a:ext cx="5727" cy="2544"/>
            </a:xfrm>
            <a:prstGeom prst="rect">
              <a:avLst/>
            </a:prstGeom>
            <a:noFill/>
            <a:extLst>
              <a:ext uri="{909E8E84-426E-40DD-AFC4-6F175D3DCCD1}">
                <a14:hiddenFill xmlns:a14="http://schemas.microsoft.com/office/drawing/2010/main">
                  <a:solidFill>
                    <a:srgbClr val="FFFFFF"/>
                  </a:solidFill>
                </a14:hiddenFill>
              </a:ext>
            </a:extLst>
          </p:spPr>
        </p:pic>
        <p:sp>
          <p:nvSpPr>
            <p:cNvPr id="2070" name="Freeform 22"/>
            <p:cNvSpPr>
              <a:spLocks/>
            </p:cNvSpPr>
            <p:nvPr/>
          </p:nvSpPr>
          <p:spPr bwMode="gray">
            <a:xfrm>
              <a:off x="64" y="65"/>
              <a:ext cx="5621" cy="3647"/>
            </a:xfrm>
            <a:custGeom>
              <a:avLst/>
              <a:gdLst>
                <a:gd name="T0" fmla="*/ 5619 w 5621"/>
                <a:gd name="T1" fmla="*/ 0 h 3647"/>
                <a:gd name="T2" fmla="*/ 631 w 5621"/>
                <a:gd name="T3" fmla="*/ 9 h 3647"/>
                <a:gd name="T4" fmla="*/ 450 w 5621"/>
                <a:gd name="T5" fmla="*/ 81 h 3647"/>
                <a:gd name="T6" fmla="*/ 30 w 5621"/>
                <a:gd name="T7" fmla="*/ 886 h 3647"/>
                <a:gd name="T8" fmla="*/ 0 w 5621"/>
                <a:gd name="T9" fmla="*/ 1001 h 3647"/>
                <a:gd name="T10" fmla="*/ 7 w 5621"/>
                <a:gd name="T11" fmla="*/ 3647 h 3647"/>
                <a:gd name="T12" fmla="*/ 5621 w 5621"/>
                <a:gd name="T13" fmla="*/ 3646 h 3647"/>
                <a:gd name="T14" fmla="*/ 5619 w 5621"/>
                <a:gd name="T15" fmla="*/ 0 h 36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21" h="3647">
                  <a:moveTo>
                    <a:pt x="5619" y="0"/>
                  </a:moveTo>
                  <a:lnTo>
                    <a:pt x="631" y="9"/>
                  </a:lnTo>
                  <a:cubicBezTo>
                    <a:pt x="496" y="7"/>
                    <a:pt x="450" y="81"/>
                    <a:pt x="450" y="81"/>
                  </a:cubicBezTo>
                  <a:lnTo>
                    <a:pt x="30" y="886"/>
                  </a:lnTo>
                  <a:lnTo>
                    <a:pt x="0" y="1001"/>
                  </a:lnTo>
                  <a:lnTo>
                    <a:pt x="7" y="3647"/>
                  </a:lnTo>
                  <a:lnTo>
                    <a:pt x="5621" y="3646"/>
                  </a:lnTo>
                  <a:lnTo>
                    <a:pt x="5619"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1" name="Rectangle 23" descr="3"/>
            <p:cNvSpPr>
              <a:spLocks noChangeArrowheads="1"/>
            </p:cNvSpPr>
            <p:nvPr/>
          </p:nvSpPr>
          <p:spPr bwMode="gray">
            <a:xfrm>
              <a:off x="4667" y="114"/>
              <a:ext cx="465" cy="534"/>
            </a:xfrm>
            <a:prstGeom prst="rect">
              <a:avLst/>
            </a:prstGeom>
            <a:blipFill dpi="0" rotWithShape="1">
              <a:blip r:embed="rId15"/>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72" name="Rectangle 24" descr="2"/>
            <p:cNvSpPr>
              <a:spLocks noChangeArrowheads="1"/>
            </p:cNvSpPr>
            <p:nvPr/>
          </p:nvSpPr>
          <p:spPr bwMode="gray">
            <a:xfrm>
              <a:off x="4158" y="114"/>
              <a:ext cx="465" cy="534"/>
            </a:xfrm>
            <a:prstGeom prst="rect">
              <a:avLst/>
            </a:prstGeom>
            <a:blipFill dpi="0" rotWithShape="1">
              <a:blip r:embed="rId16"/>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2073" name="Group 25"/>
            <p:cNvGrpSpPr>
              <a:grpSpLocks/>
            </p:cNvGrpSpPr>
            <p:nvPr/>
          </p:nvGrpSpPr>
          <p:grpSpPr bwMode="auto">
            <a:xfrm>
              <a:off x="5170" y="114"/>
              <a:ext cx="465" cy="535"/>
              <a:chOff x="5170" y="120"/>
              <a:chExt cx="465" cy="535"/>
            </a:xfrm>
          </p:grpSpPr>
          <p:sp>
            <p:nvSpPr>
              <p:cNvPr id="2074" name="Rectangle 26"/>
              <p:cNvSpPr>
                <a:spLocks noChangeArrowheads="1"/>
              </p:cNvSpPr>
              <p:nvPr userDrawn="1"/>
            </p:nvSpPr>
            <p:spPr bwMode="gray">
              <a:xfrm>
                <a:off x="5170" y="120"/>
                <a:ext cx="465" cy="534"/>
              </a:xfrm>
              <a:prstGeom prst="rect">
                <a:avLst/>
              </a:prstGeom>
              <a:solidFill>
                <a:schemeClr val="accent1">
                  <a:alpha val="50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075" name="Picture 27" descr="10"/>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5220" y="290"/>
                <a:ext cx="403" cy="365"/>
              </a:xfrm>
              <a:prstGeom prst="rect">
                <a:avLst/>
              </a:prstGeom>
              <a:noFill/>
              <a:extLst>
                <a:ext uri="{909E8E84-426E-40DD-AFC4-6F175D3DCCD1}">
                  <a14:hiddenFill xmlns:a14="http://schemas.microsoft.com/office/drawing/2010/main">
                    <a:solidFill>
                      <a:srgbClr val="FFFFFF"/>
                    </a:solidFill>
                  </a14:hiddenFill>
                </a:ext>
              </a:extLst>
            </p:spPr>
          </p:pic>
        </p:grpSp>
        <p:pic>
          <p:nvPicPr>
            <p:cNvPr id="2076" name="Picture 28" descr="4"/>
            <p:cNvPicPr>
              <a:picLocks noChangeAspect="1" noChangeArrowheads="1"/>
            </p:cNvPicPr>
            <p:nvPr/>
          </p:nvPicPr>
          <p:blipFill>
            <a:blip r:embed="rId18">
              <a:lum contrast="-12000"/>
              <a:extLst>
                <a:ext uri="{28A0092B-C50C-407E-A947-70E740481C1C}">
                  <a14:useLocalDpi xmlns:a14="http://schemas.microsoft.com/office/drawing/2010/main" val="0"/>
                </a:ext>
              </a:extLst>
            </a:blip>
            <a:srcRect/>
            <a:stretch>
              <a:fillRect/>
            </a:stretch>
          </p:blipFill>
          <p:spPr bwMode="gray">
            <a:xfrm>
              <a:off x="58" y="65"/>
              <a:ext cx="1611" cy="3631"/>
            </a:xfrm>
            <a:prstGeom prst="rect">
              <a:avLst/>
            </a:prstGeom>
            <a:noFill/>
            <a:extLst>
              <a:ext uri="{909E8E84-426E-40DD-AFC4-6F175D3DCCD1}">
                <a14:hiddenFill xmlns:a14="http://schemas.microsoft.com/office/drawing/2010/main">
                  <a:solidFill>
                    <a:srgbClr val="FFFFFF"/>
                  </a:solidFill>
                </a14:hiddenFill>
              </a:ext>
            </a:extLst>
          </p:spPr>
        </p:pic>
        <p:sp>
          <p:nvSpPr>
            <p:cNvPr id="2077" name="Freeform 29"/>
            <p:cNvSpPr>
              <a:spLocks/>
            </p:cNvSpPr>
            <p:nvPr/>
          </p:nvSpPr>
          <p:spPr bwMode="gray">
            <a:xfrm>
              <a:off x="62" y="93"/>
              <a:ext cx="589" cy="994"/>
            </a:xfrm>
            <a:custGeom>
              <a:avLst/>
              <a:gdLst>
                <a:gd name="T0" fmla="*/ 517 w 589"/>
                <a:gd name="T1" fmla="*/ 0 h 994"/>
                <a:gd name="T2" fmla="*/ 0 w 589"/>
                <a:gd name="T3" fmla="*/ 994 h 994"/>
                <a:gd name="T4" fmla="*/ 589 w 589"/>
                <a:gd name="T5" fmla="*/ 301 h 994"/>
                <a:gd name="T6" fmla="*/ 517 w 589"/>
                <a:gd name="T7" fmla="*/ 0 h 994"/>
              </a:gdLst>
              <a:ahLst/>
              <a:cxnLst>
                <a:cxn ang="0">
                  <a:pos x="T0" y="T1"/>
                </a:cxn>
                <a:cxn ang="0">
                  <a:pos x="T2" y="T3"/>
                </a:cxn>
                <a:cxn ang="0">
                  <a:pos x="T4" y="T5"/>
                </a:cxn>
                <a:cxn ang="0">
                  <a:pos x="T6" y="T7"/>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8" name="Line 30"/>
            <p:cNvSpPr>
              <a:spLocks noChangeShapeType="1"/>
            </p:cNvSpPr>
            <p:nvPr/>
          </p:nvSpPr>
          <p:spPr bwMode="gray">
            <a:xfrm>
              <a:off x="648" y="631"/>
              <a:ext cx="3432" cy="17"/>
            </a:xfrm>
            <a:prstGeom prst="line">
              <a:avLst/>
            </a:prstGeom>
            <a:noFill/>
            <a:ln w="127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079" name="Rectangle 31"/>
          <p:cNvSpPr>
            <a:spLocks noGrp="1" noChangeArrowheads="1"/>
          </p:cNvSpPr>
          <p:nvPr>
            <p:ph type="dt" sz="half" idx="2"/>
          </p:nvPr>
        </p:nvSpPr>
        <p:spPr bwMode="gray">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5804F114-1990-40E3-B3F8-E864222D0D92}" type="datetimeFigureOut">
              <a:rPr lang="en-US"/>
              <a:pPr/>
              <a:t>10/24/2021</a:t>
            </a:fld>
            <a:endParaRPr lang="en-US"/>
          </a:p>
        </p:txBody>
      </p:sp>
      <p:sp>
        <p:nvSpPr>
          <p:cNvPr id="2080" name="Rectangle 32"/>
          <p:cNvSpPr>
            <a:spLocks noGrp="1" noChangeArrowheads="1"/>
          </p:cNvSpPr>
          <p:nvPr>
            <p:ph type="ftr" sz="quarter" idx="3"/>
          </p:nvPr>
        </p:nvSpPr>
        <p:spPr bwMode="gray">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2081" name="Rectangle 33"/>
          <p:cNvSpPr>
            <a:spLocks noGrp="1" noChangeArrowheads="1"/>
          </p:cNvSpPr>
          <p:nvPr>
            <p:ph type="sldNum" sz="quarter" idx="4"/>
          </p:nvPr>
        </p:nvSpPr>
        <p:spPr bwMode="gray">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9453779-E964-4B52-8589-316AAD1C519D}" type="slidenum">
              <a:rPr lang="en-US"/>
              <a:pPr/>
              <a:t>‹#›</a:t>
            </a:fld>
            <a:endParaRPr lang="en-US"/>
          </a:p>
        </p:txBody>
      </p:sp>
      <p:sp>
        <p:nvSpPr>
          <p:cNvPr id="2082" name="Rectangle 34"/>
          <p:cNvSpPr>
            <a:spLocks noGrp="1" noChangeArrowheads="1"/>
          </p:cNvSpPr>
          <p:nvPr>
            <p:ph type="body" idx="1"/>
          </p:nvPr>
        </p:nvSpPr>
        <p:spPr bwMode="gray">
          <a:xfrm>
            <a:off x="457200" y="1211263"/>
            <a:ext cx="8229600"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83" name="Rectangle 35"/>
          <p:cNvSpPr>
            <a:spLocks noGrp="1" noChangeArrowheads="1"/>
          </p:cNvSpPr>
          <p:nvPr>
            <p:ph type="title"/>
          </p:nvPr>
        </p:nvSpPr>
        <p:spPr bwMode="black">
          <a:xfrm>
            <a:off x="1104900" y="171450"/>
            <a:ext cx="54959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txStyles>
    <p:titleStyle>
      <a:lvl1pPr algn="l" rtl="0" eaLnBrk="1" fontAlgn="base" hangingPunct="1">
        <a:spcBef>
          <a:spcPct val="0"/>
        </a:spcBef>
        <a:spcAft>
          <a:spcPct val="0"/>
        </a:spcAft>
        <a:defRPr sz="3800" b="1">
          <a:solidFill>
            <a:schemeClr val="tx2"/>
          </a:solidFill>
          <a:latin typeface="+mj-lt"/>
          <a:ea typeface="+mj-ea"/>
          <a:cs typeface="+mj-cs"/>
        </a:defRPr>
      </a:lvl1pPr>
      <a:lvl2pPr algn="l" rtl="0" eaLnBrk="1" fontAlgn="base" hangingPunct="1">
        <a:spcBef>
          <a:spcPct val="0"/>
        </a:spcBef>
        <a:spcAft>
          <a:spcPct val="0"/>
        </a:spcAft>
        <a:defRPr sz="3800" b="1">
          <a:solidFill>
            <a:schemeClr val="tx2"/>
          </a:solidFill>
          <a:latin typeface="Arial" charset="0"/>
        </a:defRPr>
      </a:lvl2pPr>
      <a:lvl3pPr algn="l" rtl="0" eaLnBrk="1" fontAlgn="base" hangingPunct="1">
        <a:spcBef>
          <a:spcPct val="0"/>
        </a:spcBef>
        <a:spcAft>
          <a:spcPct val="0"/>
        </a:spcAft>
        <a:defRPr sz="3800" b="1">
          <a:solidFill>
            <a:schemeClr val="tx2"/>
          </a:solidFill>
          <a:latin typeface="Arial" charset="0"/>
        </a:defRPr>
      </a:lvl3pPr>
      <a:lvl4pPr algn="l" rtl="0" eaLnBrk="1" fontAlgn="base" hangingPunct="1">
        <a:spcBef>
          <a:spcPct val="0"/>
        </a:spcBef>
        <a:spcAft>
          <a:spcPct val="0"/>
        </a:spcAft>
        <a:defRPr sz="3800" b="1">
          <a:solidFill>
            <a:schemeClr val="tx2"/>
          </a:solidFill>
          <a:latin typeface="Arial" charset="0"/>
        </a:defRPr>
      </a:lvl4pPr>
      <a:lvl5pPr algn="l" rtl="0" eaLnBrk="1" fontAlgn="base" hangingPunct="1">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subTitle" idx="1"/>
          </p:nvPr>
        </p:nvSpPr>
        <p:spPr>
          <a:xfrm>
            <a:off x="2133600" y="4106862"/>
            <a:ext cx="5478463" cy="465138"/>
          </a:xfrm>
        </p:spPr>
        <p:txBody>
          <a:bodyPr/>
          <a:lstStyle/>
          <a:p>
            <a:pPr algn="l"/>
            <a:r>
              <a:rPr lang="en-US" sz="2800" b="1" dirty="0" smtClean="0">
                <a:solidFill>
                  <a:schemeClr val="accent2">
                    <a:lumMod val="50000"/>
                  </a:schemeClr>
                </a:solidFill>
              </a:rPr>
              <a:t>MÔN HỌC: VẬT LIỆU HỌC</a:t>
            </a:r>
            <a:endParaRPr lang="en-US" sz="2800" b="1" dirty="0">
              <a:solidFill>
                <a:schemeClr val="accent2">
                  <a:lumMod val="50000"/>
                </a:schemeClr>
              </a:solidFill>
            </a:endParaRPr>
          </a:p>
        </p:txBody>
      </p:sp>
      <p:sp>
        <p:nvSpPr>
          <p:cNvPr id="36867" name="Rectangle 3"/>
          <p:cNvSpPr>
            <a:spLocks noGrp="1" noChangeArrowheads="1"/>
          </p:cNvSpPr>
          <p:nvPr>
            <p:ph type="ctrTitle"/>
          </p:nvPr>
        </p:nvSpPr>
        <p:spPr>
          <a:xfrm>
            <a:off x="1524000" y="-98612"/>
            <a:ext cx="6934200" cy="784412"/>
          </a:xfrm>
        </p:spPr>
        <p:txBody>
          <a:bodyPr/>
          <a:lstStyle/>
          <a:p>
            <a:r>
              <a:rPr lang="en-US" sz="2100" dirty="0" smtClean="0">
                <a:solidFill>
                  <a:schemeClr val="tx1"/>
                </a:solidFill>
              </a:rPr>
              <a:t>TRƯỜNG CAO ĐẲNG LÝ TỰ TRỌNG TP.HCM</a:t>
            </a:r>
            <a:br>
              <a:rPr lang="en-US" sz="2100" dirty="0" smtClean="0">
                <a:solidFill>
                  <a:schemeClr val="tx1"/>
                </a:solidFill>
              </a:rPr>
            </a:br>
            <a:r>
              <a:rPr lang="en-US" sz="2100" dirty="0" smtClean="0">
                <a:solidFill>
                  <a:schemeClr val="tx1"/>
                </a:solidFill>
              </a:rPr>
              <a:t>KHOA CƠ KHÍ</a:t>
            </a:r>
            <a:endParaRPr lang="en-US" sz="4800" dirty="0"/>
          </a:p>
        </p:txBody>
      </p:sp>
      <p:sp>
        <p:nvSpPr>
          <p:cNvPr id="2" name="Rectangle 1"/>
          <p:cNvSpPr/>
          <p:nvPr/>
        </p:nvSpPr>
        <p:spPr>
          <a:xfrm>
            <a:off x="533400" y="4648200"/>
            <a:ext cx="8610600" cy="954107"/>
          </a:xfrm>
          <a:prstGeom prst="rect">
            <a:avLst/>
          </a:prstGeom>
        </p:spPr>
        <p:txBody>
          <a:bodyPr wrap="square">
            <a:spAutoFit/>
          </a:bodyPr>
          <a:lstStyle/>
          <a:p>
            <a:r>
              <a:rPr lang="en-US" sz="2800" b="1" dirty="0" err="1">
                <a:solidFill>
                  <a:srgbClr val="C00000"/>
                </a:solidFill>
              </a:rPr>
              <a:t>Chương</a:t>
            </a:r>
            <a:r>
              <a:rPr lang="en-US" sz="2800" b="1" dirty="0">
                <a:solidFill>
                  <a:srgbClr val="C00000"/>
                </a:solidFill>
              </a:rPr>
              <a:t> </a:t>
            </a:r>
            <a:r>
              <a:rPr lang="en-US" sz="2800" b="1" dirty="0" smtClean="0">
                <a:solidFill>
                  <a:srgbClr val="C00000"/>
                </a:solidFill>
              </a:rPr>
              <a:t>I: </a:t>
            </a:r>
            <a:endParaRPr lang="en-US" sz="2800" dirty="0">
              <a:solidFill>
                <a:srgbClr val="C00000"/>
              </a:solidFill>
            </a:endParaRPr>
          </a:p>
          <a:p>
            <a:r>
              <a:rPr lang="en-US" sz="2800" b="1" dirty="0">
                <a:solidFill>
                  <a:srgbClr val="C00000"/>
                </a:solidFill>
              </a:rPr>
              <a:t>LÝ THUYẾT CƠ BẢN VỀ KIM LOẠI VÀ HỢP KIM</a:t>
            </a:r>
            <a:endParaRPr lang="en-US" sz="2800" dirty="0">
              <a:solidFill>
                <a:srgbClr val="C00000"/>
              </a:solidFill>
            </a:endParaRPr>
          </a:p>
        </p:txBody>
      </p:sp>
      <p:sp>
        <p:nvSpPr>
          <p:cNvPr id="5" name="Rectangle 4"/>
          <p:cNvSpPr/>
          <p:nvPr/>
        </p:nvSpPr>
        <p:spPr>
          <a:xfrm>
            <a:off x="2133600" y="6221248"/>
            <a:ext cx="4800600" cy="461665"/>
          </a:xfrm>
          <a:prstGeom prst="rect">
            <a:avLst/>
          </a:prstGeom>
        </p:spPr>
        <p:txBody>
          <a:bodyPr wrap="square">
            <a:spAutoFit/>
          </a:bodyPr>
          <a:lstStyle/>
          <a:p>
            <a:r>
              <a:rPr lang="de-DE" sz="2400" b="1" dirty="0" smtClean="0">
                <a:solidFill>
                  <a:srgbClr val="663300"/>
                </a:solidFill>
              </a:rPr>
              <a:t>GV: ĐỖ THỊ PHƯƠNG KHANH</a:t>
            </a:r>
            <a:endParaRPr lang="en-US" sz="2400" b="1" dirty="0">
              <a:solidFill>
                <a:srgbClr val="6633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25352" y="228600"/>
            <a:ext cx="5495925" cy="946150"/>
          </a:xfrm>
        </p:spPr>
        <p:txBody>
          <a:bodyPr/>
          <a:lstStyle/>
          <a:p>
            <a:r>
              <a:rPr lang="en-US" sz="3200" dirty="0" smtClean="0"/>
              <a:t>NỘI DUNG CHÍNH</a:t>
            </a:r>
            <a:endParaRPr lang="en-US" sz="3200" i="1" dirty="0"/>
          </a:p>
        </p:txBody>
      </p:sp>
      <p:grpSp>
        <p:nvGrpSpPr>
          <p:cNvPr id="2" name="Group 1"/>
          <p:cNvGrpSpPr/>
          <p:nvPr/>
        </p:nvGrpSpPr>
        <p:grpSpPr>
          <a:xfrm>
            <a:off x="609600" y="1143000"/>
            <a:ext cx="8001000" cy="546100"/>
            <a:chOff x="609600" y="1143000"/>
            <a:chExt cx="8001000" cy="546100"/>
          </a:xfrm>
        </p:grpSpPr>
        <p:sp>
          <p:nvSpPr>
            <p:cNvPr id="37894" name="AutoShape 6"/>
            <p:cNvSpPr>
              <a:spLocks noChangeArrowheads="1"/>
            </p:cNvSpPr>
            <p:nvPr/>
          </p:nvSpPr>
          <p:spPr bwMode="gray">
            <a:xfrm>
              <a:off x="609600" y="1143000"/>
              <a:ext cx="8001000" cy="546100"/>
            </a:xfrm>
            <a:prstGeom prst="roundRect">
              <a:avLst>
                <a:gd name="adj" fmla="val 7292"/>
              </a:avLst>
            </a:prstGeom>
            <a:gradFill rotWithShape="1">
              <a:gsLst>
                <a:gs pos="0">
                  <a:schemeClr val="accent2">
                    <a:gamma/>
                    <a:shade val="61961"/>
                    <a:invGamma/>
                  </a:schemeClr>
                </a:gs>
                <a:gs pos="100000">
                  <a:schemeClr val="accent2"/>
                </a:gs>
              </a:gsLst>
              <a:lin ang="5400000" scaled="1"/>
            </a:gradFill>
            <a:ln w="9525">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896" name="Text Box 8"/>
            <p:cNvSpPr txBox="1">
              <a:spLocks noChangeArrowheads="1"/>
            </p:cNvSpPr>
            <p:nvPr/>
          </p:nvSpPr>
          <p:spPr bwMode="white">
            <a:xfrm>
              <a:off x="1350962" y="1230868"/>
              <a:ext cx="725963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pitchFamily="34" charset="0"/>
                </a:defRPr>
              </a:lvl1pPr>
              <a:lvl2pPr marL="914400" indent="-457200" eaLnBrk="0" hangingPunct="0">
                <a:defRPr>
                  <a:solidFill>
                    <a:schemeClr val="tx1"/>
                  </a:solidFill>
                  <a:latin typeface="Arial" pitchFamily="34" charset="0"/>
                </a:defRPr>
              </a:lvl2pPr>
              <a:lvl3pPr marL="1371600" indent="-457200" eaLnBrk="0" hangingPunct="0">
                <a:defRPr>
                  <a:solidFill>
                    <a:schemeClr val="tx1"/>
                  </a:solidFill>
                  <a:latin typeface="Arial" pitchFamily="34" charset="0"/>
                </a:defRPr>
              </a:lvl3pPr>
              <a:lvl4pPr marL="1828800" indent="-457200" eaLnBrk="0" hangingPunct="0">
                <a:defRPr>
                  <a:solidFill>
                    <a:schemeClr val="tx1"/>
                  </a:solidFill>
                  <a:latin typeface="Arial" pitchFamily="34" charset="0"/>
                </a:defRPr>
              </a:lvl4pPr>
              <a:lvl5pPr marL="2286000" indent="-457200" eaLnBrk="0" hangingPunct="0">
                <a:defRPr>
                  <a:solidFill>
                    <a:schemeClr val="tx1"/>
                  </a:solidFill>
                  <a:latin typeface="Arial" pitchFamily="34" charset="0"/>
                </a:defRPr>
              </a:lvl5pPr>
              <a:lvl6pPr marL="2743200" indent="-457200" eaLnBrk="0" fontAlgn="base" hangingPunct="0">
                <a:spcBef>
                  <a:spcPct val="0"/>
                </a:spcBef>
                <a:spcAft>
                  <a:spcPct val="0"/>
                </a:spcAft>
                <a:defRPr>
                  <a:solidFill>
                    <a:schemeClr val="tx1"/>
                  </a:solidFill>
                  <a:latin typeface="Arial" pitchFamily="34" charset="0"/>
                </a:defRPr>
              </a:lvl6pPr>
              <a:lvl7pPr marL="3200400" indent="-457200" eaLnBrk="0" fontAlgn="base" hangingPunct="0">
                <a:spcBef>
                  <a:spcPct val="0"/>
                </a:spcBef>
                <a:spcAft>
                  <a:spcPct val="0"/>
                </a:spcAft>
                <a:defRPr>
                  <a:solidFill>
                    <a:schemeClr val="tx1"/>
                  </a:solidFill>
                  <a:latin typeface="Arial" pitchFamily="34" charset="0"/>
                </a:defRPr>
              </a:lvl7pPr>
              <a:lvl8pPr marL="3657600" indent="-457200" eaLnBrk="0" fontAlgn="base" hangingPunct="0">
                <a:spcBef>
                  <a:spcPct val="0"/>
                </a:spcBef>
                <a:spcAft>
                  <a:spcPct val="0"/>
                </a:spcAft>
                <a:defRPr>
                  <a:solidFill>
                    <a:schemeClr val="tx1"/>
                  </a:solidFill>
                  <a:latin typeface="Arial" pitchFamily="34" charset="0"/>
                </a:defRPr>
              </a:lvl8pPr>
              <a:lvl9pPr marL="4114800" indent="-4572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Clr>
                  <a:schemeClr val="tx1"/>
                </a:buClr>
              </a:pPr>
              <a:r>
                <a:rPr lang="en-US" b="1" dirty="0">
                  <a:solidFill>
                    <a:schemeClr val="bg1"/>
                  </a:solidFill>
                </a:rPr>
                <a:t>1. CẤU TẠO MẠNG TINH THỂ CỦA KIM LOẠI NGUYÊN CHẤT</a:t>
              </a:r>
            </a:p>
          </p:txBody>
        </p:sp>
        <p:grpSp>
          <p:nvGrpSpPr>
            <p:cNvPr id="37897" name="Group 9"/>
            <p:cNvGrpSpPr>
              <a:grpSpLocks/>
            </p:cNvGrpSpPr>
            <p:nvPr/>
          </p:nvGrpSpPr>
          <p:grpSpPr bwMode="auto">
            <a:xfrm>
              <a:off x="835025" y="1235075"/>
              <a:ext cx="428625" cy="428625"/>
              <a:chOff x="4166" y="1706"/>
              <a:chExt cx="1252" cy="1252"/>
            </a:xfrm>
          </p:grpSpPr>
          <p:sp>
            <p:nvSpPr>
              <p:cNvPr id="37898" name="Oval 10"/>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899" name="Oval 11"/>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00" name="Oval 12"/>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01" name="Oval 13"/>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37902" name="Text Box 14"/>
            <p:cNvSpPr txBox="1">
              <a:spLocks noChangeArrowheads="1"/>
            </p:cNvSpPr>
            <p:nvPr/>
          </p:nvSpPr>
          <p:spPr bwMode="auto">
            <a:xfrm>
              <a:off x="849313" y="12192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solidFill>
                    <a:srgbClr val="000000"/>
                  </a:solidFill>
                </a:rPr>
                <a:t>1</a:t>
              </a:r>
            </a:p>
          </p:txBody>
        </p:sp>
      </p:grpSp>
      <p:grpSp>
        <p:nvGrpSpPr>
          <p:cNvPr id="3" name="Group 2"/>
          <p:cNvGrpSpPr/>
          <p:nvPr/>
        </p:nvGrpSpPr>
        <p:grpSpPr>
          <a:xfrm>
            <a:off x="609600" y="2230438"/>
            <a:ext cx="8001001" cy="588962"/>
            <a:chOff x="609600" y="2230438"/>
            <a:chExt cx="8001001" cy="588962"/>
          </a:xfrm>
        </p:grpSpPr>
        <p:grpSp>
          <p:nvGrpSpPr>
            <p:cNvPr id="37904" name="Group 16"/>
            <p:cNvGrpSpPr>
              <a:grpSpLocks/>
            </p:cNvGrpSpPr>
            <p:nvPr/>
          </p:nvGrpSpPr>
          <p:grpSpPr bwMode="auto">
            <a:xfrm>
              <a:off x="609600" y="2230438"/>
              <a:ext cx="8001000" cy="588962"/>
              <a:chOff x="1118" y="1940"/>
              <a:chExt cx="4272" cy="296"/>
            </a:xfrm>
          </p:grpSpPr>
          <p:sp>
            <p:nvSpPr>
              <p:cNvPr id="37905" name="AutoShape 17"/>
              <p:cNvSpPr>
                <a:spLocks noChangeArrowheads="1"/>
              </p:cNvSpPr>
              <p:nvPr/>
            </p:nvSpPr>
            <p:spPr bwMode="gray">
              <a:xfrm>
                <a:off x="1118" y="1940"/>
                <a:ext cx="4272" cy="296"/>
              </a:xfrm>
              <a:prstGeom prst="roundRect">
                <a:avLst>
                  <a:gd name="adj" fmla="val 7292"/>
                </a:avLst>
              </a:prstGeom>
              <a:gradFill rotWithShape="1">
                <a:gsLst>
                  <a:gs pos="0">
                    <a:schemeClr val="accent1">
                      <a:gamma/>
                      <a:shade val="62353"/>
                      <a:invGamma/>
                    </a:schemeClr>
                  </a:gs>
                  <a:gs pos="100000">
                    <a:schemeClr val="accent1"/>
                  </a:gs>
                </a:gsLst>
                <a:lin ang="5400000" scaled="1"/>
              </a:gradFill>
              <a:ln w="9525">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906" name="AutoShape 18"/>
              <p:cNvSpPr>
                <a:spLocks noChangeArrowheads="1"/>
              </p:cNvSpPr>
              <p:nvPr/>
            </p:nvSpPr>
            <p:spPr bwMode="gray">
              <a:xfrm>
                <a:off x="1118" y="1948"/>
                <a:ext cx="4272" cy="288"/>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7907" name="Text Box 19"/>
            <p:cNvSpPr txBox="1">
              <a:spLocks noChangeArrowheads="1"/>
            </p:cNvSpPr>
            <p:nvPr/>
          </p:nvSpPr>
          <p:spPr bwMode="white">
            <a:xfrm>
              <a:off x="1328738" y="2286000"/>
              <a:ext cx="728186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pitchFamily="34" charset="0"/>
                </a:defRPr>
              </a:lvl1pPr>
              <a:lvl2pPr marL="914400" indent="-457200" eaLnBrk="0" hangingPunct="0">
                <a:defRPr>
                  <a:solidFill>
                    <a:schemeClr val="tx1"/>
                  </a:solidFill>
                  <a:latin typeface="Arial" pitchFamily="34" charset="0"/>
                </a:defRPr>
              </a:lvl2pPr>
              <a:lvl3pPr marL="1371600" indent="-457200" eaLnBrk="0" hangingPunct="0">
                <a:defRPr>
                  <a:solidFill>
                    <a:schemeClr val="tx1"/>
                  </a:solidFill>
                  <a:latin typeface="Arial" pitchFamily="34" charset="0"/>
                </a:defRPr>
              </a:lvl3pPr>
              <a:lvl4pPr marL="1828800" indent="-457200" eaLnBrk="0" hangingPunct="0">
                <a:defRPr>
                  <a:solidFill>
                    <a:schemeClr val="tx1"/>
                  </a:solidFill>
                  <a:latin typeface="Arial" pitchFamily="34" charset="0"/>
                </a:defRPr>
              </a:lvl4pPr>
              <a:lvl5pPr marL="2286000" indent="-457200" eaLnBrk="0" hangingPunct="0">
                <a:defRPr>
                  <a:solidFill>
                    <a:schemeClr val="tx1"/>
                  </a:solidFill>
                  <a:latin typeface="Arial" pitchFamily="34" charset="0"/>
                </a:defRPr>
              </a:lvl5pPr>
              <a:lvl6pPr marL="2743200" indent="-457200" eaLnBrk="0" fontAlgn="base" hangingPunct="0">
                <a:spcBef>
                  <a:spcPct val="0"/>
                </a:spcBef>
                <a:spcAft>
                  <a:spcPct val="0"/>
                </a:spcAft>
                <a:defRPr>
                  <a:solidFill>
                    <a:schemeClr val="tx1"/>
                  </a:solidFill>
                  <a:latin typeface="Arial" pitchFamily="34" charset="0"/>
                </a:defRPr>
              </a:lvl6pPr>
              <a:lvl7pPr marL="3200400" indent="-457200" eaLnBrk="0" fontAlgn="base" hangingPunct="0">
                <a:spcBef>
                  <a:spcPct val="0"/>
                </a:spcBef>
                <a:spcAft>
                  <a:spcPct val="0"/>
                </a:spcAft>
                <a:defRPr>
                  <a:solidFill>
                    <a:schemeClr val="tx1"/>
                  </a:solidFill>
                  <a:latin typeface="Arial" pitchFamily="34" charset="0"/>
                </a:defRPr>
              </a:lvl7pPr>
              <a:lvl8pPr marL="3657600" indent="-457200" eaLnBrk="0" fontAlgn="base" hangingPunct="0">
                <a:spcBef>
                  <a:spcPct val="0"/>
                </a:spcBef>
                <a:spcAft>
                  <a:spcPct val="0"/>
                </a:spcAft>
                <a:defRPr>
                  <a:solidFill>
                    <a:schemeClr val="tx1"/>
                  </a:solidFill>
                  <a:latin typeface="Arial" pitchFamily="34" charset="0"/>
                </a:defRPr>
              </a:lvl8pPr>
              <a:lvl9pPr marL="4114800" indent="-4572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Clr>
                  <a:schemeClr val="tx1"/>
                </a:buClr>
              </a:pPr>
              <a:r>
                <a:rPr lang="en-US" sz="2400" b="1" dirty="0"/>
                <a:t>1.2. CẤU TẠO MẠNG TINH THỂ LÝ TƯỞNG</a:t>
              </a:r>
            </a:p>
          </p:txBody>
        </p:sp>
        <p:grpSp>
          <p:nvGrpSpPr>
            <p:cNvPr id="37908" name="Group 20"/>
            <p:cNvGrpSpPr>
              <a:grpSpLocks/>
            </p:cNvGrpSpPr>
            <p:nvPr/>
          </p:nvGrpSpPr>
          <p:grpSpPr bwMode="auto">
            <a:xfrm>
              <a:off x="812800" y="2314575"/>
              <a:ext cx="428625" cy="428625"/>
              <a:chOff x="4166" y="1706"/>
              <a:chExt cx="1252" cy="1252"/>
            </a:xfrm>
          </p:grpSpPr>
          <p:sp>
            <p:nvSpPr>
              <p:cNvPr id="37909" name="Oval 21"/>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10" name="Oval 22"/>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11" name="Oval 23"/>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12" name="Oval 24"/>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37913" name="Text Box 25"/>
            <p:cNvSpPr txBox="1">
              <a:spLocks noChangeArrowheads="1"/>
            </p:cNvSpPr>
            <p:nvPr/>
          </p:nvSpPr>
          <p:spPr bwMode="auto">
            <a:xfrm>
              <a:off x="827088" y="22860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dirty="0">
                  <a:solidFill>
                    <a:srgbClr val="000000"/>
                  </a:solidFill>
                </a:rPr>
                <a:t>2</a:t>
              </a:r>
            </a:p>
          </p:txBody>
        </p:sp>
      </p:grpSp>
      <p:grpSp>
        <p:nvGrpSpPr>
          <p:cNvPr id="4" name="Group 3"/>
          <p:cNvGrpSpPr/>
          <p:nvPr/>
        </p:nvGrpSpPr>
        <p:grpSpPr>
          <a:xfrm>
            <a:off x="609600" y="3352800"/>
            <a:ext cx="8001000" cy="609023"/>
            <a:chOff x="609600" y="3352800"/>
            <a:chExt cx="8001000" cy="609023"/>
          </a:xfrm>
        </p:grpSpPr>
        <p:grpSp>
          <p:nvGrpSpPr>
            <p:cNvPr id="37915" name="Group 27"/>
            <p:cNvGrpSpPr>
              <a:grpSpLocks/>
            </p:cNvGrpSpPr>
            <p:nvPr/>
          </p:nvGrpSpPr>
          <p:grpSpPr bwMode="auto">
            <a:xfrm>
              <a:off x="609600" y="3354384"/>
              <a:ext cx="8001000" cy="607439"/>
              <a:chOff x="1098" y="2465"/>
              <a:chExt cx="3875" cy="380"/>
            </a:xfrm>
          </p:grpSpPr>
          <p:sp>
            <p:nvSpPr>
              <p:cNvPr id="37916" name="AutoShape 28"/>
              <p:cNvSpPr>
                <a:spLocks noChangeArrowheads="1"/>
              </p:cNvSpPr>
              <p:nvPr/>
            </p:nvSpPr>
            <p:spPr bwMode="gray">
              <a:xfrm>
                <a:off x="1098" y="2465"/>
                <a:ext cx="3875" cy="380"/>
              </a:xfrm>
              <a:prstGeom prst="roundRect">
                <a:avLst>
                  <a:gd name="adj" fmla="val 7292"/>
                </a:avLst>
              </a:prstGeom>
              <a:gradFill rotWithShape="1">
                <a:gsLst>
                  <a:gs pos="0">
                    <a:schemeClr val="folHlink">
                      <a:gamma/>
                      <a:shade val="62353"/>
                      <a:invGamma/>
                    </a:schemeClr>
                  </a:gs>
                  <a:gs pos="100000">
                    <a:schemeClr val="folHlink"/>
                  </a:gs>
                </a:gsLst>
                <a:lin ang="5400000" scaled="1"/>
              </a:gradFill>
              <a:ln w="9525">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917" name="AutoShape 29"/>
              <p:cNvSpPr>
                <a:spLocks noChangeArrowheads="1"/>
              </p:cNvSpPr>
              <p:nvPr/>
            </p:nvSpPr>
            <p:spPr bwMode="gray">
              <a:xfrm>
                <a:off x="1098" y="2465"/>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7918" name="Text Box 30"/>
            <p:cNvSpPr txBox="1">
              <a:spLocks noChangeArrowheads="1"/>
            </p:cNvSpPr>
            <p:nvPr/>
          </p:nvSpPr>
          <p:spPr bwMode="white">
            <a:xfrm>
              <a:off x="1201738" y="3424535"/>
              <a:ext cx="74088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pitchFamily="34" charset="0"/>
                </a:defRPr>
              </a:lvl1pPr>
              <a:lvl2pPr marL="914400" indent="-457200" eaLnBrk="0" hangingPunct="0">
                <a:defRPr>
                  <a:solidFill>
                    <a:schemeClr val="tx1"/>
                  </a:solidFill>
                  <a:latin typeface="Arial" pitchFamily="34" charset="0"/>
                </a:defRPr>
              </a:lvl2pPr>
              <a:lvl3pPr marL="1371600" indent="-457200" eaLnBrk="0" hangingPunct="0">
                <a:defRPr>
                  <a:solidFill>
                    <a:schemeClr val="tx1"/>
                  </a:solidFill>
                  <a:latin typeface="Arial" pitchFamily="34" charset="0"/>
                </a:defRPr>
              </a:lvl3pPr>
              <a:lvl4pPr marL="1828800" indent="-457200" eaLnBrk="0" hangingPunct="0">
                <a:defRPr>
                  <a:solidFill>
                    <a:schemeClr val="tx1"/>
                  </a:solidFill>
                  <a:latin typeface="Arial" pitchFamily="34" charset="0"/>
                </a:defRPr>
              </a:lvl4pPr>
              <a:lvl5pPr marL="2286000" indent="-457200" eaLnBrk="0" hangingPunct="0">
                <a:defRPr>
                  <a:solidFill>
                    <a:schemeClr val="tx1"/>
                  </a:solidFill>
                  <a:latin typeface="Arial" pitchFamily="34" charset="0"/>
                </a:defRPr>
              </a:lvl5pPr>
              <a:lvl6pPr marL="2743200" indent="-457200" eaLnBrk="0" fontAlgn="base" hangingPunct="0">
                <a:spcBef>
                  <a:spcPct val="0"/>
                </a:spcBef>
                <a:spcAft>
                  <a:spcPct val="0"/>
                </a:spcAft>
                <a:defRPr>
                  <a:solidFill>
                    <a:schemeClr val="tx1"/>
                  </a:solidFill>
                  <a:latin typeface="Arial" pitchFamily="34" charset="0"/>
                </a:defRPr>
              </a:lvl6pPr>
              <a:lvl7pPr marL="3200400" indent="-457200" eaLnBrk="0" fontAlgn="base" hangingPunct="0">
                <a:spcBef>
                  <a:spcPct val="0"/>
                </a:spcBef>
                <a:spcAft>
                  <a:spcPct val="0"/>
                </a:spcAft>
                <a:defRPr>
                  <a:solidFill>
                    <a:schemeClr val="tx1"/>
                  </a:solidFill>
                  <a:latin typeface="Arial" pitchFamily="34" charset="0"/>
                </a:defRPr>
              </a:lvl7pPr>
              <a:lvl8pPr marL="3657600" indent="-457200" eaLnBrk="0" fontAlgn="base" hangingPunct="0">
                <a:spcBef>
                  <a:spcPct val="0"/>
                </a:spcBef>
                <a:spcAft>
                  <a:spcPct val="0"/>
                </a:spcAft>
                <a:defRPr>
                  <a:solidFill>
                    <a:schemeClr val="tx1"/>
                  </a:solidFill>
                  <a:latin typeface="Arial" pitchFamily="34" charset="0"/>
                </a:defRPr>
              </a:lvl8pPr>
              <a:lvl9pPr marL="4114800" indent="-4572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Clr>
                  <a:schemeClr val="tx1"/>
                </a:buClr>
              </a:pPr>
              <a:r>
                <a:rPr lang="en-US" sz="2400" b="1" dirty="0">
                  <a:solidFill>
                    <a:schemeClr val="bg1"/>
                  </a:solidFill>
                </a:rPr>
                <a:t>1.3. CẤU TẠO TINH THỂ THỰC CỦA KIM LOẠI</a:t>
              </a:r>
            </a:p>
          </p:txBody>
        </p:sp>
        <p:grpSp>
          <p:nvGrpSpPr>
            <p:cNvPr id="37919" name="Group 31"/>
            <p:cNvGrpSpPr>
              <a:grpSpLocks/>
            </p:cNvGrpSpPr>
            <p:nvPr/>
          </p:nvGrpSpPr>
          <p:grpSpPr bwMode="auto">
            <a:xfrm>
              <a:off x="812800" y="3368675"/>
              <a:ext cx="428625" cy="428625"/>
              <a:chOff x="4166" y="1706"/>
              <a:chExt cx="1252" cy="1252"/>
            </a:xfrm>
          </p:grpSpPr>
          <p:sp>
            <p:nvSpPr>
              <p:cNvPr id="37920" name="Oval 32"/>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21" name="Oval 33"/>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22" name="Oval 34"/>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23" name="Oval 35"/>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37924" name="Text Box 36"/>
            <p:cNvSpPr txBox="1">
              <a:spLocks noChangeArrowheads="1"/>
            </p:cNvSpPr>
            <p:nvPr/>
          </p:nvSpPr>
          <p:spPr bwMode="auto">
            <a:xfrm>
              <a:off x="827088" y="33528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solidFill>
                    <a:srgbClr val="000000"/>
                  </a:solidFill>
                </a:rPr>
                <a:t>3</a:t>
              </a:r>
            </a:p>
          </p:txBody>
        </p:sp>
      </p:grpSp>
      <p:grpSp>
        <p:nvGrpSpPr>
          <p:cNvPr id="5" name="Group 4"/>
          <p:cNvGrpSpPr/>
          <p:nvPr/>
        </p:nvGrpSpPr>
        <p:grpSpPr>
          <a:xfrm>
            <a:off x="609600" y="4495803"/>
            <a:ext cx="8001002" cy="838197"/>
            <a:chOff x="609600" y="4495803"/>
            <a:chExt cx="8001002" cy="838197"/>
          </a:xfrm>
        </p:grpSpPr>
        <p:grpSp>
          <p:nvGrpSpPr>
            <p:cNvPr id="37926" name="Group 38"/>
            <p:cNvGrpSpPr>
              <a:grpSpLocks/>
            </p:cNvGrpSpPr>
            <p:nvPr/>
          </p:nvGrpSpPr>
          <p:grpSpPr bwMode="auto">
            <a:xfrm>
              <a:off x="609600" y="4495803"/>
              <a:ext cx="8001001" cy="754063"/>
              <a:chOff x="1118" y="2963"/>
              <a:chExt cx="5040" cy="475"/>
            </a:xfrm>
          </p:grpSpPr>
          <p:sp>
            <p:nvSpPr>
              <p:cNvPr id="37927" name="AutoShape 39"/>
              <p:cNvSpPr>
                <a:spLocks noChangeArrowheads="1"/>
              </p:cNvSpPr>
              <p:nvPr/>
            </p:nvSpPr>
            <p:spPr bwMode="gray">
              <a:xfrm>
                <a:off x="1118" y="2963"/>
                <a:ext cx="5040" cy="475"/>
              </a:xfrm>
              <a:prstGeom prst="roundRect">
                <a:avLst>
                  <a:gd name="adj" fmla="val 7292"/>
                </a:avLst>
              </a:prstGeom>
              <a:gradFill rotWithShape="1">
                <a:gsLst>
                  <a:gs pos="0">
                    <a:schemeClr val="hlink">
                      <a:gamma/>
                      <a:shade val="62353"/>
                      <a:invGamma/>
                    </a:schemeClr>
                  </a:gs>
                  <a:gs pos="100000">
                    <a:schemeClr val="hlink"/>
                  </a:gs>
                </a:gsLst>
                <a:lin ang="5400000" scaled="1"/>
              </a:gradFill>
              <a:ln w="9525">
                <a:solidFill>
                  <a:srgbClr val="FFFFFF">
                    <a:alpha val="39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7928" name="AutoShape 40"/>
              <p:cNvSpPr>
                <a:spLocks noChangeArrowheads="1"/>
              </p:cNvSpPr>
              <p:nvPr/>
            </p:nvSpPr>
            <p:spPr bwMode="gray">
              <a:xfrm>
                <a:off x="1118" y="2963"/>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7929" name="Text Box 41"/>
            <p:cNvSpPr txBox="1">
              <a:spLocks noChangeArrowheads="1"/>
            </p:cNvSpPr>
            <p:nvPr/>
          </p:nvSpPr>
          <p:spPr bwMode="white">
            <a:xfrm>
              <a:off x="1258858" y="4503003"/>
              <a:ext cx="735174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pitchFamily="34" charset="0"/>
                </a:defRPr>
              </a:lvl1pPr>
              <a:lvl2pPr marL="914400" indent="-457200" eaLnBrk="0" hangingPunct="0">
                <a:defRPr>
                  <a:solidFill>
                    <a:schemeClr val="tx1"/>
                  </a:solidFill>
                  <a:latin typeface="Arial" pitchFamily="34" charset="0"/>
                </a:defRPr>
              </a:lvl2pPr>
              <a:lvl3pPr marL="1371600" indent="-457200" eaLnBrk="0" hangingPunct="0">
                <a:defRPr>
                  <a:solidFill>
                    <a:schemeClr val="tx1"/>
                  </a:solidFill>
                  <a:latin typeface="Arial" pitchFamily="34" charset="0"/>
                </a:defRPr>
              </a:lvl3pPr>
              <a:lvl4pPr marL="1828800" indent="-457200" eaLnBrk="0" hangingPunct="0">
                <a:defRPr>
                  <a:solidFill>
                    <a:schemeClr val="tx1"/>
                  </a:solidFill>
                  <a:latin typeface="Arial" pitchFamily="34" charset="0"/>
                </a:defRPr>
              </a:lvl4pPr>
              <a:lvl5pPr marL="2286000" indent="-457200" eaLnBrk="0" hangingPunct="0">
                <a:defRPr>
                  <a:solidFill>
                    <a:schemeClr val="tx1"/>
                  </a:solidFill>
                  <a:latin typeface="Arial" pitchFamily="34" charset="0"/>
                </a:defRPr>
              </a:lvl5pPr>
              <a:lvl6pPr marL="2743200" indent="-457200" eaLnBrk="0" fontAlgn="base" hangingPunct="0">
                <a:spcBef>
                  <a:spcPct val="0"/>
                </a:spcBef>
                <a:spcAft>
                  <a:spcPct val="0"/>
                </a:spcAft>
                <a:defRPr>
                  <a:solidFill>
                    <a:schemeClr val="tx1"/>
                  </a:solidFill>
                  <a:latin typeface="Arial" pitchFamily="34" charset="0"/>
                </a:defRPr>
              </a:lvl6pPr>
              <a:lvl7pPr marL="3200400" indent="-457200" eaLnBrk="0" fontAlgn="base" hangingPunct="0">
                <a:spcBef>
                  <a:spcPct val="0"/>
                </a:spcBef>
                <a:spcAft>
                  <a:spcPct val="0"/>
                </a:spcAft>
                <a:defRPr>
                  <a:solidFill>
                    <a:schemeClr val="tx1"/>
                  </a:solidFill>
                  <a:latin typeface="Arial" pitchFamily="34" charset="0"/>
                </a:defRPr>
              </a:lvl7pPr>
              <a:lvl8pPr marL="3657600" indent="-457200" eaLnBrk="0" fontAlgn="base" hangingPunct="0">
                <a:spcBef>
                  <a:spcPct val="0"/>
                </a:spcBef>
                <a:spcAft>
                  <a:spcPct val="0"/>
                </a:spcAft>
                <a:defRPr>
                  <a:solidFill>
                    <a:schemeClr val="tx1"/>
                  </a:solidFill>
                  <a:latin typeface="Arial" pitchFamily="34" charset="0"/>
                </a:defRPr>
              </a:lvl8pPr>
              <a:lvl9pPr marL="4114800" indent="-4572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Clr>
                  <a:schemeClr val="tx1"/>
                </a:buClr>
              </a:pPr>
              <a:r>
                <a:rPr lang="en-US" sz="2400" b="1" dirty="0"/>
                <a:t>1.4. CÁC PHƯƠNG PHÁP NGHIÊN CỨU KIM LOẠI VÀ HỢP KIM</a:t>
              </a:r>
            </a:p>
          </p:txBody>
        </p:sp>
        <p:grpSp>
          <p:nvGrpSpPr>
            <p:cNvPr id="37930" name="Group 42"/>
            <p:cNvGrpSpPr>
              <a:grpSpLocks/>
            </p:cNvGrpSpPr>
            <p:nvPr/>
          </p:nvGrpSpPr>
          <p:grpSpPr bwMode="auto">
            <a:xfrm>
              <a:off x="812800" y="4587875"/>
              <a:ext cx="428625" cy="428625"/>
              <a:chOff x="4166" y="1706"/>
              <a:chExt cx="1252" cy="1252"/>
            </a:xfrm>
          </p:grpSpPr>
          <p:sp>
            <p:nvSpPr>
              <p:cNvPr id="37931" name="Oval 43"/>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32" name="Oval 44"/>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33" name="Oval 45"/>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934" name="Oval 46"/>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37935" name="Text Box 47"/>
            <p:cNvSpPr txBox="1">
              <a:spLocks noChangeArrowheads="1"/>
            </p:cNvSpPr>
            <p:nvPr/>
          </p:nvSpPr>
          <p:spPr bwMode="auto">
            <a:xfrm>
              <a:off x="827088" y="45720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dirty="0">
                  <a:solidFill>
                    <a:srgbClr val="000000"/>
                  </a:solidFill>
                </a:rPr>
                <a:t>4</a:t>
              </a:r>
            </a:p>
          </p:txBody>
        </p:sp>
      </p:grpSp>
      <p:grpSp>
        <p:nvGrpSpPr>
          <p:cNvPr id="6" name="Group 5"/>
          <p:cNvGrpSpPr/>
          <p:nvPr/>
        </p:nvGrpSpPr>
        <p:grpSpPr>
          <a:xfrm>
            <a:off x="582481" y="5486400"/>
            <a:ext cx="8001002" cy="838197"/>
            <a:chOff x="582481" y="5486400"/>
            <a:chExt cx="8001002" cy="838197"/>
          </a:xfrm>
        </p:grpSpPr>
        <p:grpSp>
          <p:nvGrpSpPr>
            <p:cNvPr id="45" name="Group 38"/>
            <p:cNvGrpSpPr>
              <a:grpSpLocks/>
            </p:cNvGrpSpPr>
            <p:nvPr/>
          </p:nvGrpSpPr>
          <p:grpSpPr bwMode="auto">
            <a:xfrm>
              <a:off x="582481" y="5486400"/>
              <a:ext cx="8001001" cy="754063"/>
              <a:chOff x="1118" y="2963"/>
              <a:chExt cx="5040" cy="475"/>
            </a:xfrm>
          </p:grpSpPr>
          <p:sp>
            <p:nvSpPr>
              <p:cNvPr id="46" name="AutoShape 39"/>
              <p:cNvSpPr>
                <a:spLocks noChangeArrowheads="1"/>
              </p:cNvSpPr>
              <p:nvPr/>
            </p:nvSpPr>
            <p:spPr bwMode="gray">
              <a:xfrm>
                <a:off x="1118" y="2963"/>
                <a:ext cx="5040" cy="475"/>
              </a:xfrm>
              <a:prstGeom prst="roundRect">
                <a:avLst>
                  <a:gd name="adj" fmla="val 7292"/>
                </a:avLst>
              </a:prstGeom>
              <a:gradFill rotWithShape="1">
                <a:gsLst>
                  <a:gs pos="0">
                    <a:schemeClr val="hlink">
                      <a:gamma/>
                      <a:shade val="62353"/>
                      <a:invGamma/>
                    </a:schemeClr>
                  </a:gs>
                  <a:gs pos="100000">
                    <a:schemeClr val="hlink"/>
                  </a:gs>
                </a:gsLst>
                <a:lin ang="5400000" scaled="1"/>
              </a:gradFill>
              <a:ln w="9525">
                <a:solidFill>
                  <a:srgbClr val="FFFFFF">
                    <a:alpha val="39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 name="AutoShape 40"/>
              <p:cNvSpPr>
                <a:spLocks noChangeArrowheads="1"/>
              </p:cNvSpPr>
              <p:nvPr/>
            </p:nvSpPr>
            <p:spPr bwMode="gray">
              <a:xfrm>
                <a:off x="1118" y="2963"/>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8" name="Text Box 41"/>
            <p:cNvSpPr txBox="1">
              <a:spLocks noChangeArrowheads="1"/>
            </p:cNvSpPr>
            <p:nvPr/>
          </p:nvSpPr>
          <p:spPr bwMode="white">
            <a:xfrm>
              <a:off x="1231739" y="5493600"/>
              <a:ext cx="735174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pitchFamily="34" charset="0"/>
                </a:defRPr>
              </a:lvl1pPr>
              <a:lvl2pPr marL="914400" indent="-457200" eaLnBrk="0" hangingPunct="0">
                <a:defRPr>
                  <a:solidFill>
                    <a:schemeClr val="tx1"/>
                  </a:solidFill>
                  <a:latin typeface="Arial" pitchFamily="34" charset="0"/>
                </a:defRPr>
              </a:lvl2pPr>
              <a:lvl3pPr marL="1371600" indent="-457200" eaLnBrk="0" hangingPunct="0">
                <a:defRPr>
                  <a:solidFill>
                    <a:schemeClr val="tx1"/>
                  </a:solidFill>
                  <a:latin typeface="Arial" pitchFamily="34" charset="0"/>
                </a:defRPr>
              </a:lvl3pPr>
              <a:lvl4pPr marL="1828800" indent="-457200" eaLnBrk="0" hangingPunct="0">
                <a:defRPr>
                  <a:solidFill>
                    <a:schemeClr val="tx1"/>
                  </a:solidFill>
                  <a:latin typeface="Arial" pitchFamily="34" charset="0"/>
                </a:defRPr>
              </a:lvl4pPr>
              <a:lvl5pPr marL="2286000" indent="-457200" eaLnBrk="0" hangingPunct="0">
                <a:defRPr>
                  <a:solidFill>
                    <a:schemeClr val="tx1"/>
                  </a:solidFill>
                  <a:latin typeface="Arial" pitchFamily="34" charset="0"/>
                </a:defRPr>
              </a:lvl5pPr>
              <a:lvl6pPr marL="2743200" indent="-457200" eaLnBrk="0" fontAlgn="base" hangingPunct="0">
                <a:spcBef>
                  <a:spcPct val="0"/>
                </a:spcBef>
                <a:spcAft>
                  <a:spcPct val="0"/>
                </a:spcAft>
                <a:defRPr>
                  <a:solidFill>
                    <a:schemeClr val="tx1"/>
                  </a:solidFill>
                  <a:latin typeface="Arial" pitchFamily="34" charset="0"/>
                </a:defRPr>
              </a:lvl6pPr>
              <a:lvl7pPr marL="3200400" indent="-457200" eaLnBrk="0" fontAlgn="base" hangingPunct="0">
                <a:spcBef>
                  <a:spcPct val="0"/>
                </a:spcBef>
                <a:spcAft>
                  <a:spcPct val="0"/>
                </a:spcAft>
                <a:defRPr>
                  <a:solidFill>
                    <a:schemeClr val="tx1"/>
                  </a:solidFill>
                  <a:latin typeface="Arial" pitchFamily="34" charset="0"/>
                </a:defRPr>
              </a:lvl7pPr>
              <a:lvl8pPr marL="3657600" indent="-457200" eaLnBrk="0" fontAlgn="base" hangingPunct="0">
                <a:spcBef>
                  <a:spcPct val="0"/>
                </a:spcBef>
                <a:spcAft>
                  <a:spcPct val="0"/>
                </a:spcAft>
                <a:defRPr>
                  <a:solidFill>
                    <a:schemeClr val="tx1"/>
                  </a:solidFill>
                  <a:latin typeface="Arial" pitchFamily="34" charset="0"/>
                </a:defRPr>
              </a:lvl8pPr>
              <a:lvl9pPr marL="4114800" indent="-4572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Clr>
                  <a:schemeClr val="tx1"/>
                </a:buClr>
              </a:pPr>
              <a:r>
                <a:rPr lang="en-US" sz="2400" b="1" dirty="0"/>
                <a:t>2. SỰ KẾT TINH VÀ SỰ HÌNH THÀNH TỔ CHỨC KIM LOẠI</a:t>
              </a:r>
            </a:p>
          </p:txBody>
        </p:sp>
        <p:sp>
          <p:nvSpPr>
            <p:cNvPr id="49" name="Text Box 47"/>
            <p:cNvSpPr txBox="1">
              <a:spLocks noChangeArrowheads="1"/>
            </p:cNvSpPr>
            <p:nvPr/>
          </p:nvSpPr>
          <p:spPr bwMode="auto">
            <a:xfrm>
              <a:off x="827088" y="5680498"/>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solidFill>
                    <a:srgbClr val="000000"/>
                  </a:solidFill>
                </a:rPr>
                <a:t>4</a:t>
              </a:r>
            </a:p>
          </p:txBody>
        </p:sp>
        <p:grpSp>
          <p:nvGrpSpPr>
            <p:cNvPr id="60" name="Group 42"/>
            <p:cNvGrpSpPr>
              <a:grpSpLocks/>
            </p:cNvGrpSpPr>
            <p:nvPr/>
          </p:nvGrpSpPr>
          <p:grpSpPr bwMode="auto">
            <a:xfrm>
              <a:off x="771033" y="5694785"/>
              <a:ext cx="428625" cy="428625"/>
              <a:chOff x="4166" y="1706"/>
              <a:chExt cx="1252" cy="1252"/>
            </a:xfrm>
          </p:grpSpPr>
          <p:sp>
            <p:nvSpPr>
              <p:cNvPr id="61" name="Oval 43"/>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62" name="Oval 44"/>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63" name="Oval 45"/>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64" name="Oval 46"/>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65" name="Text Box 47"/>
            <p:cNvSpPr txBox="1">
              <a:spLocks noChangeArrowheads="1"/>
            </p:cNvSpPr>
            <p:nvPr/>
          </p:nvSpPr>
          <p:spPr bwMode="auto">
            <a:xfrm>
              <a:off x="785321" y="567891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dirty="0" smtClean="0">
                  <a:solidFill>
                    <a:srgbClr val="000000"/>
                  </a:solidFill>
                </a:rPr>
                <a:t>5</a:t>
              </a:r>
              <a:endParaRPr lang="en-US" sz="2400" b="1" dirty="0">
                <a:solidFill>
                  <a:srgbClr val="000000"/>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checkerboard(across)">
                                      <p:cBhvr>
                                        <p:cTn id="7" dur="500"/>
                                        <p:tgtEl>
                                          <p:spTgt spid="3789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heckerboard(across)">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heckerboard(across)">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7" name="Rounded Rectangle 26"/>
          <p:cNvSpPr/>
          <p:nvPr/>
        </p:nvSpPr>
        <p:spPr bwMode="gray">
          <a:xfrm>
            <a:off x="962661" y="1921682"/>
            <a:ext cx="7561329" cy="2497918"/>
          </a:xfrm>
          <a:prstGeom prst="roundRect">
            <a:avLst>
              <a:gd name="adj" fmla="val 7018"/>
            </a:avLst>
          </a:prstGeom>
          <a:gradFill>
            <a:gsLst>
              <a:gs pos="0">
                <a:srgbClr val="FFFFFF"/>
              </a:gs>
              <a:gs pos="46000">
                <a:schemeClr val="accent3">
                  <a:lumMod val="40000"/>
                  <a:lumOff val="60000"/>
                </a:schemeClr>
              </a:gs>
              <a:gs pos="100000">
                <a:srgbClr val="FFFFFF"/>
              </a:gs>
            </a:gsLst>
            <a:lin ang="16200000" scaled="1"/>
          </a:gradFill>
          <a:ln w="12700">
            <a:solidFill>
              <a:schemeClr val="accent3">
                <a:lumMod val="75000"/>
              </a:schemeClr>
            </a:solidFill>
          </a:ln>
          <a:effectLst>
            <a:outerShdw blurRad="50800" dist="101600" dir="7980000" algn="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1.1.1 </a:t>
            </a:r>
            <a:r>
              <a:rPr lang="en-US" sz="2400" b="1" dirty="0" err="1">
                <a:solidFill>
                  <a:schemeClr val="tx1"/>
                </a:solidFill>
              </a:rPr>
              <a:t>Định</a:t>
            </a:r>
            <a:r>
              <a:rPr lang="en-US" sz="2400" b="1" dirty="0">
                <a:solidFill>
                  <a:schemeClr val="tx1"/>
                </a:solidFill>
              </a:rPr>
              <a:t> </a:t>
            </a:r>
            <a:r>
              <a:rPr lang="en-US" sz="2400" b="1" dirty="0" err="1">
                <a:solidFill>
                  <a:schemeClr val="tx1"/>
                </a:solidFill>
              </a:rPr>
              <a:t>nghĩa</a:t>
            </a:r>
            <a:r>
              <a:rPr lang="en-US" sz="2400" b="1" dirty="0">
                <a:solidFill>
                  <a:schemeClr val="tx1"/>
                </a:solidFill>
              </a:rPr>
              <a:t> </a:t>
            </a:r>
            <a:r>
              <a:rPr lang="en-US" sz="2400" b="1" dirty="0" err="1">
                <a:solidFill>
                  <a:schemeClr val="tx1"/>
                </a:solidFill>
              </a:rPr>
              <a:t>kim</a:t>
            </a:r>
            <a:r>
              <a:rPr lang="en-US" sz="2400" b="1" dirty="0">
                <a:solidFill>
                  <a:schemeClr val="tx1"/>
                </a:solidFill>
              </a:rPr>
              <a:t> </a:t>
            </a:r>
            <a:r>
              <a:rPr lang="en-US" sz="2400" b="1" dirty="0" err="1" smtClean="0">
                <a:solidFill>
                  <a:schemeClr val="tx1"/>
                </a:solidFill>
              </a:rPr>
              <a:t>loại</a:t>
            </a:r>
            <a:endParaRPr lang="en-US" sz="2400" b="1" dirty="0" smtClean="0">
              <a:solidFill>
                <a:schemeClr val="tx1"/>
              </a:solidFill>
            </a:endParaRPr>
          </a:p>
          <a:p>
            <a:endParaRPr lang="en-US" sz="2400" dirty="0">
              <a:solidFill>
                <a:schemeClr val="tx1"/>
              </a:solidFill>
            </a:endParaRPr>
          </a:p>
          <a:p>
            <a:r>
              <a:rPr lang="en-US" sz="2400" dirty="0">
                <a:solidFill>
                  <a:schemeClr val="tx1"/>
                </a:solidFill>
              </a:rPr>
              <a:t>Kim </a:t>
            </a:r>
            <a:r>
              <a:rPr lang="en-US" sz="2400" dirty="0" err="1">
                <a:solidFill>
                  <a:schemeClr val="tx1"/>
                </a:solidFill>
              </a:rPr>
              <a:t>loại</a:t>
            </a:r>
            <a:r>
              <a:rPr lang="en-US" sz="2400" dirty="0">
                <a:solidFill>
                  <a:schemeClr val="tx1"/>
                </a:solidFill>
              </a:rPr>
              <a:t> là </a:t>
            </a:r>
            <a:r>
              <a:rPr lang="en-US" sz="2400" dirty="0" err="1">
                <a:solidFill>
                  <a:schemeClr val="tx1"/>
                </a:solidFill>
              </a:rPr>
              <a:t>vật</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sáng</a:t>
            </a:r>
            <a:r>
              <a:rPr lang="en-US" sz="2400" dirty="0">
                <a:solidFill>
                  <a:schemeClr val="tx1"/>
                </a:solidFill>
              </a:rPr>
              <a:t>, có </a:t>
            </a:r>
            <a:r>
              <a:rPr lang="en-US" sz="2400" dirty="0" err="1">
                <a:solidFill>
                  <a:schemeClr val="tx1"/>
                </a:solidFill>
              </a:rPr>
              <a:t>ánh</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dẻo</a:t>
            </a:r>
            <a:r>
              <a:rPr lang="en-US" sz="2400" dirty="0">
                <a:solidFill>
                  <a:schemeClr val="tx1"/>
                </a:solidFill>
              </a:rPr>
              <a:t> có </a:t>
            </a:r>
            <a:r>
              <a:rPr lang="en-US" sz="2400" dirty="0" err="1">
                <a:solidFill>
                  <a:schemeClr val="tx1"/>
                </a:solidFill>
              </a:rPr>
              <a:t>thê</a:t>
            </a:r>
            <a:r>
              <a:rPr lang="en-US" sz="2400" dirty="0">
                <a:solidFill>
                  <a:schemeClr val="tx1"/>
                </a:solidFill>
              </a:rPr>
              <a:t>̉ </a:t>
            </a:r>
            <a:r>
              <a:rPr lang="en-US" sz="2400" dirty="0" err="1">
                <a:solidFill>
                  <a:schemeClr val="tx1"/>
                </a:solidFill>
              </a:rPr>
              <a:t>rèn</a:t>
            </a:r>
            <a:r>
              <a:rPr lang="en-US" sz="2400" dirty="0">
                <a:solidFill>
                  <a:schemeClr val="tx1"/>
                </a:solidFill>
              </a:rPr>
              <a:t> </a:t>
            </a:r>
            <a:r>
              <a:rPr lang="en-US" sz="2400" dirty="0" err="1">
                <a:solidFill>
                  <a:schemeClr val="tx1"/>
                </a:solidFill>
              </a:rPr>
              <a:t>đ­ược</a:t>
            </a:r>
            <a:r>
              <a:rPr lang="en-US" sz="2400" dirty="0">
                <a:solidFill>
                  <a:schemeClr val="tx1"/>
                </a:solidFill>
              </a:rPr>
              <a:t>, có </a:t>
            </a:r>
            <a:r>
              <a:rPr lang="en-US" sz="2400" dirty="0" err="1">
                <a:solidFill>
                  <a:schemeClr val="tx1"/>
                </a:solidFill>
              </a:rPr>
              <a:t>tính</a:t>
            </a:r>
            <a:r>
              <a:rPr lang="en-US" sz="2400" dirty="0">
                <a:solidFill>
                  <a:schemeClr val="tx1"/>
                </a:solidFill>
              </a:rPr>
              <a:t> </a:t>
            </a:r>
            <a:r>
              <a:rPr lang="en-US" sz="2400" dirty="0" err="1">
                <a:solidFill>
                  <a:schemeClr val="tx1"/>
                </a:solidFill>
              </a:rPr>
              <a:t>dẫn</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va</a:t>
            </a:r>
            <a:r>
              <a:rPr lang="en-US" sz="2400" dirty="0">
                <a:solidFill>
                  <a:schemeClr val="tx1"/>
                </a:solidFill>
              </a:rPr>
              <a:t>̀ </a:t>
            </a:r>
            <a:r>
              <a:rPr lang="en-US" sz="2400" dirty="0" err="1">
                <a:solidFill>
                  <a:schemeClr val="tx1"/>
                </a:solidFill>
              </a:rPr>
              <a:t>nhiệt</a:t>
            </a:r>
            <a:r>
              <a:rPr lang="en-US" sz="2400" dirty="0">
                <a:solidFill>
                  <a:schemeClr val="tx1"/>
                </a:solidFill>
              </a:rPr>
              <a:t>, có </a:t>
            </a:r>
            <a:r>
              <a:rPr lang="en-US" sz="2400" dirty="0" err="1">
                <a:solidFill>
                  <a:schemeClr val="tx1"/>
                </a:solidFill>
              </a:rPr>
              <a:t>hê</a:t>
            </a:r>
            <a:r>
              <a:rPr lang="en-US" sz="2400" dirty="0">
                <a:solidFill>
                  <a:schemeClr val="tx1"/>
                </a:solidFill>
              </a:rPr>
              <a:t>̣ </a:t>
            </a:r>
            <a:r>
              <a:rPr lang="en-US" sz="2400" dirty="0" err="1">
                <a:solidFill>
                  <a:schemeClr val="tx1"/>
                </a:solidFill>
              </a:rPr>
              <a:t>sô</a:t>
            </a:r>
            <a:r>
              <a:rPr lang="en-US" sz="2400" dirty="0">
                <a:solidFill>
                  <a:schemeClr val="tx1"/>
                </a:solidFill>
              </a:rPr>
              <a:t>́ </a:t>
            </a:r>
            <a:r>
              <a:rPr lang="en-US" sz="2400" dirty="0" err="1">
                <a:solidFill>
                  <a:schemeClr val="tx1"/>
                </a:solidFill>
              </a:rPr>
              <a:t>nhiệt</a:t>
            </a:r>
            <a:r>
              <a:rPr lang="en-US" sz="2400" dirty="0">
                <a:solidFill>
                  <a:schemeClr val="tx1"/>
                </a:solidFill>
              </a:rPr>
              <a:t> </a:t>
            </a:r>
            <a:r>
              <a:rPr lang="en-US" sz="2400" dirty="0" err="1">
                <a:solidFill>
                  <a:schemeClr val="tx1"/>
                </a:solidFill>
              </a:rPr>
              <a:t>điện</a:t>
            </a:r>
            <a:r>
              <a:rPr lang="en-US" sz="2400" dirty="0">
                <a:solidFill>
                  <a:schemeClr val="tx1"/>
                </a:solidFill>
              </a:rPr>
              <a:t> </a:t>
            </a:r>
            <a:r>
              <a:rPr lang="en-US" sz="2400" dirty="0" err="1">
                <a:solidFill>
                  <a:schemeClr val="tx1"/>
                </a:solidFill>
              </a:rPr>
              <a:t>trơ</a:t>
            </a:r>
            <a:r>
              <a:rPr lang="en-US" sz="2400" dirty="0">
                <a:solidFill>
                  <a:schemeClr val="tx1"/>
                </a:solidFill>
              </a:rPr>
              <a:t>̉ </a:t>
            </a:r>
            <a:r>
              <a:rPr lang="en-US" sz="2400" dirty="0" err="1">
                <a:solidFill>
                  <a:schemeClr val="tx1"/>
                </a:solidFill>
              </a:rPr>
              <a:t>d­ương</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tăng</a:t>
            </a:r>
            <a:r>
              <a:rPr lang="en-US" sz="2400" dirty="0">
                <a:solidFill>
                  <a:schemeClr val="tx1"/>
                </a:solidFill>
              </a:rPr>
              <a:t> </a:t>
            </a:r>
            <a:r>
              <a:rPr lang="en-US" sz="2400" dirty="0" err="1">
                <a:solidFill>
                  <a:schemeClr val="tx1"/>
                </a:solidFill>
              </a:rPr>
              <a:t>nhiệt</a:t>
            </a:r>
            <a:r>
              <a:rPr lang="en-US" sz="2400" dirty="0">
                <a:solidFill>
                  <a:schemeClr val="tx1"/>
                </a:solidFill>
              </a:rPr>
              <a:t> </a:t>
            </a:r>
            <a:r>
              <a:rPr lang="en-US" sz="2400" dirty="0" err="1">
                <a:solidFill>
                  <a:schemeClr val="tx1"/>
                </a:solidFill>
              </a:rPr>
              <a:t>đô</a:t>
            </a:r>
            <a:r>
              <a:rPr lang="en-US" sz="2400" dirty="0">
                <a:solidFill>
                  <a:schemeClr val="tx1"/>
                </a:solidFill>
              </a:rPr>
              <a:t>̣ </a:t>
            </a:r>
            <a:r>
              <a:rPr lang="en-US" sz="2400" dirty="0" err="1">
                <a:solidFill>
                  <a:schemeClr val="tx1"/>
                </a:solidFill>
              </a:rPr>
              <a:t>điện</a:t>
            </a:r>
            <a:r>
              <a:rPr lang="en-US" sz="2400" dirty="0">
                <a:solidFill>
                  <a:schemeClr val="tx1"/>
                </a:solidFill>
              </a:rPr>
              <a:t> </a:t>
            </a:r>
            <a:r>
              <a:rPr lang="en-US" sz="2400" dirty="0" err="1">
                <a:solidFill>
                  <a:schemeClr val="tx1"/>
                </a:solidFill>
              </a:rPr>
              <a:t>trơ</a:t>
            </a:r>
            <a:r>
              <a:rPr lang="en-US" sz="2400" dirty="0">
                <a:solidFill>
                  <a:schemeClr val="tx1"/>
                </a:solidFill>
              </a:rPr>
              <a:t>̉ </a:t>
            </a:r>
            <a:r>
              <a:rPr lang="en-US" sz="2400" dirty="0" err="1">
                <a:solidFill>
                  <a:schemeClr val="tx1"/>
                </a:solidFill>
              </a:rPr>
              <a:t>tăng</a:t>
            </a:r>
            <a:r>
              <a:rPr lang="en-US" sz="2400" dirty="0">
                <a:solidFill>
                  <a:schemeClr val="tx1"/>
                </a:solidFill>
              </a:rPr>
              <a:t>)</a:t>
            </a:r>
          </a:p>
        </p:txBody>
      </p:sp>
      <p:sp>
        <p:nvSpPr>
          <p:cNvPr id="26" name="Round Diagonal Corner Rectangle 25"/>
          <p:cNvSpPr/>
          <p:nvPr/>
        </p:nvSpPr>
        <p:spPr bwMode="gray">
          <a:xfrm>
            <a:off x="700585" y="1354754"/>
            <a:ext cx="4800600" cy="566928"/>
          </a:xfrm>
          <a:prstGeom prst="round2DiagRect">
            <a:avLst>
              <a:gd name="adj1" fmla="val 42473"/>
              <a:gd name="adj2" fmla="val 0"/>
            </a:avLst>
          </a:prstGeom>
          <a:gradFill>
            <a:gsLst>
              <a:gs pos="0">
                <a:schemeClr val="accent3">
                  <a:lumMod val="75000"/>
                </a:schemeClr>
              </a:gs>
              <a:gs pos="92000">
                <a:schemeClr val="accent3"/>
              </a:gs>
              <a:gs pos="100000">
                <a:schemeClr val="accent3">
                  <a:lumMod val="50000"/>
                </a:schemeClr>
              </a:gs>
            </a:gsLst>
            <a:lin ang="10800000" scaled="1"/>
          </a:gradFill>
          <a:ln>
            <a:solidFill>
              <a:schemeClr val="accent3">
                <a:lumMod val="75000"/>
              </a:schemeClr>
            </a:solidFill>
          </a:ln>
          <a:effectLst>
            <a:outerShdw blurRad="139700" dist="177800" dir="8400000" algn="tr" rotWithShape="0">
              <a:prstClr val="black">
                <a:alpha val="20000"/>
              </a:prstClr>
            </a:outerShdw>
          </a:effectLst>
          <a:scene3d>
            <a:camera prst="orthographicFront"/>
            <a:lightRig rig="contrasting" dir="t">
              <a:rot lat="0" lon="0" rev="42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rPr>
              <a:t>1.1. ĐẶC TÍNH CỦA KIM LOẠI</a:t>
            </a:r>
          </a:p>
        </p:txBody>
      </p:sp>
    </p:spTree>
    <p:extLst>
      <p:ext uri="{BB962C8B-B14F-4D97-AF65-F5344CB8AC3E}">
        <p14:creationId xmlns:p14="http://schemas.microsoft.com/office/powerpoint/2010/main" val="294128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ipe(left)">
                                      <p:cBhvr>
                                        <p:cTn id="7" dur="500"/>
                                        <p:tgtEl>
                                          <p:spTgt spid="3891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arn(inVertical)">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inVertical)">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27"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5" name="Group 4"/>
          <p:cNvGrpSpPr>
            <a:grpSpLocks/>
          </p:cNvGrpSpPr>
          <p:nvPr/>
        </p:nvGrpSpPr>
        <p:grpSpPr bwMode="auto">
          <a:xfrm>
            <a:off x="5105400" y="2084825"/>
            <a:ext cx="4343400" cy="3794514"/>
            <a:chOff x="4221" y="7764"/>
            <a:chExt cx="3600" cy="3090"/>
          </a:xfrm>
        </p:grpSpPr>
        <p:pic>
          <p:nvPicPr>
            <p:cNvPr id="6" name="Picture 5" descr="MoHinhDienTu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115" r="5084" b="3797"/>
            <a:stretch/>
          </p:blipFill>
          <p:spPr bwMode="auto">
            <a:xfrm>
              <a:off x="4581" y="7764"/>
              <a:ext cx="2917" cy="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7"/>
            <p:cNvSpPr txBox="1">
              <a:spLocks noChangeArrowheads="1"/>
            </p:cNvSpPr>
            <p:nvPr/>
          </p:nvSpPr>
          <p:spPr bwMode="auto">
            <a:xfrm>
              <a:off x="4221" y="10314"/>
              <a:ext cx="360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200" i="1">
                  <a:effectLst/>
                  <a:latin typeface="Times New Roman"/>
                  <a:ea typeface="Times New Roman"/>
                </a:rPr>
                <a:t> </a:t>
              </a:r>
              <a:r>
                <a:rPr lang="en-US" sz="1200" b="1" i="1">
                  <a:effectLst/>
                  <a:latin typeface="Times New Roman"/>
                  <a:ea typeface="Times New Roman"/>
                </a:rPr>
                <a:t>Hình 1.1</a:t>
              </a:r>
              <a:r>
                <a:rPr lang="en-US" sz="1200" i="1">
                  <a:effectLst/>
                  <a:latin typeface="Times New Roman"/>
                  <a:ea typeface="Times New Roman"/>
                </a:rPr>
                <a:t> Mô hình mây điện tử</a:t>
              </a:r>
              <a:endParaRPr lang="en-US" sz="1200">
                <a:effectLst/>
                <a:latin typeface="Times New Roman"/>
                <a:ea typeface="Times New Roman"/>
              </a:endParaRPr>
            </a:p>
          </p:txBody>
        </p:sp>
      </p:grpSp>
      <p:sp>
        <p:nvSpPr>
          <p:cNvPr id="3891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7" name="Rounded Rectangle 26"/>
          <p:cNvSpPr/>
          <p:nvPr/>
        </p:nvSpPr>
        <p:spPr bwMode="gray">
          <a:xfrm>
            <a:off x="58671" y="1921682"/>
            <a:ext cx="5122929" cy="4783918"/>
          </a:xfrm>
          <a:prstGeom prst="roundRect">
            <a:avLst>
              <a:gd name="adj" fmla="val 7018"/>
            </a:avLst>
          </a:prstGeom>
          <a:gradFill>
            <a:gsLst>
              <a:gs pos="0">
                <a:srgbClr val="FFFFFF"/>
              </a:gs>
              <a:gs pos="46000">
                <a:schemeClr val="accent3">
                  <a:lumMod val="40000"/>
                  <a:lumOff val="60000"/>
                </a:schemeClr>
              </a:gs>
              <a:gs pos="100000">
                <a:srgbClr val="FFFFFF"/>
              </a:gs>
            </a:gsLst>
            <a:lin ang="16200000" scaled="1"/>
          </a:gradFill>
          <a:ln w="12700">
            <a:solidFill>
              <a:schemeClr val="accent3">
                <a:lumMod val="75000"/>
              </a:schemeClr>
            </a:solidFill>
          </a:ln>
          <a:effectLst>
            <a:outerShdw blurRad="50800" dist="101600" dir="7980000" algn="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1.1.2 </a:t>
            </a:r>
            <a:r>
              <a:rPr lang="en-US" sz="2400" b="1" dirty="0" err="1">
                <a:solidFill>
                  <a:schemeClr val="tx1"/>
                </a:solidFill>
              </a:rPr>
              <a:t>Cấu</a:t>
            </a:r>
            <a:r>
              <a:rPr lang="en-US" sz="2400" b="1" dirty="0">
                <a:solidFill>
                  <a:schemeClr val="tx1"/>
                </a:solidFill>
              </a:rPr>
              <a:t> </a:t>
            </a:r>
            <a:r>
              <a:rPr lang="en-US" sz="2400" b="1" dirty="0" err="1">
                <a:solidFill>
                  <a:schemeClr val="tx1"/>
                </a:solidFill>
              </a:rPr>
              <a:t>tạo</a:t>
            </a:r>
            <a:r>
              <a:rPr lang="en-US" sz="2400" b="1" dirty="0">
                <a:solidFill>
                  <a:schemeClr val="tx1"/>
                </a:solidFill>
              </a:rPr>
              <a:t> </a:t>
            </a:r>
            <a:r>
              <a:rPr lang="en-US" sz="2400" b="1" dirty="0" err="1">
                <a:solidFill>
                  <a:schemeClr val="tx1"/>
                </a:solidFill>
              </a:rPr>
              <a:t>nguyên</a:t>
            </a:r>
            <a:r>
              <a:rPr lang="en-US" sz="2400" b="1" dirty="0">
                <a:solidFill>
                  <a:schemeClr val="tx1"/>
                </a:solidFill>
              </a:rPr>
              <a:t> </a:t>
            </a:r>
            <a:r>
              <a:rPr lang="en-US" sz="2400" b="1" dirty="0" err="1">
                <a:solidFill>
                  <a:schemeClr val="tx1"/>
                </a:solidFill>
              </a:rPr>
              <a:t>tử</a:t>
            </a:r>
            <a:r>
              <a:rPr lang="en-US" sz="2400" b="1" dirty="0">
                <a:solidFill>
                  <a:schemeClr val="tx1"/>
                </a:solidFill>
              </a:rPr>
              <a:t> </a:t>
            </a:r>
            <a:r>
              <a:rPr lang="en-US" sz="2400" b="1" dirty="0" err="1">
                <a:solidFill>
                  <a:schemeClr val="tx1"/>
                </a:solidFill>
              </a:rPr>
              <a:t>kim</a:t>
            </a:r>
            <a:r>
              <a:rPr lang="en-US" sz="2400" b="1" dirty="0">
                <a:solidFill>
                  <a:schemeClr val="tx1"/>
                </a:solidFill>
              </a:rPr>
              <a:t> </a:t>
            </a:r>
            <a:r>
              <a:rPr lang="en-US" sz="2400" b="1" dirty="0" err="1" smtClean="0">
                <a:solidFill>
                  <a:schemeClr val="tx1"/>
                </a:solidFill>
              </a:rPr>
              <a:t>loại</a:t>
            </a:r>
            <a:endParaRPr lang="en-US" sz="2400" b="1" dirty="0" smtClean="0">
              <a:solidFill>
                <a:schemeClr val="tx1"/>
              </a:solidFill>
            </a:endParaRPr>
          </a:p>
          <a:p>
            <a:endParaRPr lang="en-US" sz="2400" dirty="0">
              <a:solidFill>
                <a:schemeClr val="tx1"/>
              </a:solidFill>
            </a:endParaRPr>
          </a:p>
          <a:p>
            <a:r>
              <a:rPr lang="en-US" sz="2400" dirty="0" err="1">
                <a:solidFill>
                  <a:schemeClr val="tx1"/>
                </a:solidFill>
              </a:rPr>
              <a:t>Trong</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số</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ở </a:t>
            </a:r>
            <a:r>
              <a:rPr lang="en-US" sz="2400" dirty="0" err="1">
                <a:solidFill>
                  <a:schemeClr val="tx1"/>
                </a:solidFill>
              </a:rPr>
              <a:t>lớp</a:t>
            </a:r>
            <a:r>
              <a:rPr lang="en-US" sz="2400" dirty="0">
                <a:solidFill>
                  <a:schemeClr val="tx1"/>
                </a:solidFill>
              </a:rPr>
              <a:t> </a:t>
            </a:r>
            <a:r>
              <a:rPr lang="en-US" sz="2400" dirty="0" err="1">
                <a:solidFill>
                  <a:schemeClr val="tx1"/>
                </a:solidFill>
              </a:rPr>
              <a:t>ngoài</a:t>
            </a:r>
            <a:r>
              <a:rPr lang="en-US" sz="2400" dirty="0">
                <a:solidFill>
                  <a:schemeClr val="tx1"/>
                </a:solidFill>
              </a:rPr>
              <a:t> </a:t>
            </a:r>
            <a:r>
              <a:rPr lang="en-US" sz="2400" dirty="0" err="1">
                <a:solidFill>
                  <a:schemeClr val="tx1"/>
                </a:solidFill>
              </a:rPr>
              <a:t>cùng</a:t>
            </a:r>
            <a:r>
              <a:rPr lang="en-US" sz="2400" dirty="0">
                <a:solidFill>
                  <a:schemeClr val="tx1"/>
                </a:solidFill>
              </a:rPr>
              <a:t> </a:t>
            </a:r>
            <a:r>
              <a:rPr lang="en-US" sz="2400" dirty="0" err="1">
                <a:solidFill>
                  <a:schemeClr val="tx1"/>
                </a:solidFill>
              </a:rPr>
              <a:t>rất</a:t>
            </a:r>
            <a:r>
              <a:rPr lang="en-US" sz="2400" dirty="0">
                <a:solidFill>
                  <a:schemeClr val="tx1"/>
                </a:solidFill>
              </a:rPr>
              <a:t> </a:t>
            </a:r>
            <a:r>
              <a:rPr lang="en-US" sz="2400" dirty="0" err="1">
                <a:solidFill>
                  <a:schemeClr val="tx1"/>
                </a:solidFill>
              </a:rPr>
              <a:t>ít</a:t>
            </a:r>
            <a:r>
              <a:rPr lang="en-US" sz="2400" dirty="0">
                <a:solidFill>
                  <a:schemeClr val="tx1"/>
                </a:solidFill>
              </a:rPr>
              <a:t>, </a:t>
            </a:r>
            <a:r>
              <a:rPr lang="en-US" sz="2400" dirty="0" err="1">
                <a:solidFill>
                  <a:schemeClr val="tx1"/>
                </a:solidFill>
              </a:rPr>
              <a:t>chỉ</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từ</a:t>
            </a:r>
            <a:r>
              <a:rPr lang="en-US" sz="2400" dirty="0">
                <a:solidFill>
                  <a:schemeClr val="tx1"/>
                </a:solidFill>
              </a:rPr>
              <a:t> 1÷2; </a:t>
            </a:r>
            <a:r>
              <a:rPr lang="en-US" sz="2400" dirty="0" err="1">
                <a:solidFill>
                  <a:schemeClr val="tx1"/>
                </a:solidFill>
              </a:rPr>
              <a:t>chúng</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yếu</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hạt</a:t>
            </a:r>
            <a:r>
              <a:rPr lang="en-US" sz="2400" dirty="0">
                <a:solidFill>
                  <a:schemeClr val="tx1"/>
                </a:solidFill>
              </a:rPr>
              <a:t> </a:t>
            </a:r>
            <a:r>
              <a:rPr lang="en-US" sz="2400" dirty="0" err="1">
                <a:solidFill>
                  <a:schemeClr val="tx1"/>
                </a:solidFill>
              </a:rPr>
              <a:t>nhân</a:t>
            </a:r>
            <a:r>
              <a:rPr lang="en-US" sz="2400" dirty="0">
                <a:solidFill>
                  <a:schemeClr val="tx1"/>
                </a:solidFill>
              </a:rPr>
              <a:t>, </a:t>
            </a:r>
            <a:r>
              <a:rPr lang="en-US" sz="2400" dirty="0" err="1">
                <a:solidFill>
                  <a:schemeClr val="tx1"/>
                </a:solidFill>
              </a:rPr>
              <a:t>rất</a:t>
            </a:r>
            <a:r>
              <a:rPr lang="en-US" sz="2400" dirty="0">
                <a:solidFill>
                  <a:schemeClr val="tx1"/>
                </a:solidFill>
              </a:rPr>
              <a:t> </a:t>
            </a:r>
            <a:r>
              <a:rPr lang="en-US" sz="2400" dirty="0" err="1">
                <a:solidFill>
                  <a:schemeClr val="tx1"/>
                </a:solidFill>
              </a:rPr>
              <a:t>dễ</a:t>
            </a:r>
            <a:r>
              <a:rPr lang="en-US" sz="2400" dirty="0">
                <a:solidFill>
                  <a:schemeClr val="tx1"/>
                </a:solidFill>
              </a:rPr>
              <a:t> </a:t>
            </a:r>
            <a:r>
              <a:rPr lang="en-US" sz="2400" dirty="0" err="1">
                <a:solidFill>
                  <a:schemeClr val="tx1"/>
                </a:solidFill>
              </a:rPr>
              <a:t>bứt</a:t>
            </a:r>
            <a:r>
              <a:rPr lang="en-US" sz="2400" dirty="0">
                <a:solidFill>
                  <a:schemeClr val="tx1"/>
                </a:solidFill>
              </a:rPr>
              <a:t> </a:t>
            </a:r>
            <a:r>
              <a:rPr lang="en-US" sz="2400" dirty="0" err="1">
                <a:solidFill>
                  <a:schemeClr val="tx1"/>
                </a:solidFill>
              </a:rPr>
              <a:t>ra</a:t>
            </a:r>
            <a:r>
              <a:rPr lang="en-US" sz="2400" dirty="0">
                <a:solidFill>
                  <a:schemeClr val="tx1"/>
                </a:solidFill>
              </a:rPr>
              <a:t> </a:t>
            </a:r>
            <a:r>
              <a:rPr lang="en-US" sz="2400" dirty="0" err="1">
                <a:solidFill>
                  <a:schemeClr val="tx1"/>
                </a:solidFill>
              </a:rPr>
              <a:t>trở</a:t>
            </a:r>
            <a:r>
              <a:rPr lang="en-US" sz="2400" dirty="0">
                <a:solidFill>
                  <a:schemeClr val="tx1"/>
                </a:solidFill>
              </a:rPr>
              <a:t> </a:t>
            </a:r>
            <a:r>
              <a:rPr lang="en-US" sz="2400" dirty="0" err="1">
                <a:solidFill>
                  <a:schemeClr val="tx1"/>
                </a:solidFill>
              </a:rPr>
              <a:t>thành</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làm</a:t>
            </a:r>
            <a:r>
              <a:rPr lang="en-US" sz="2400" dirty="0">
                <a:solidFill>
                  <a:schemeClr val="tx1"/>
                </a:solidFill>
              </a:rPr>
              <a:t> </a:t>
            </a:r>
            <a:r>
              <a:rPr lang="en-US" sz="2400" dirty="0" err="1">
                <a:solidFill>
                  <a:schemeClr val="tx1"/>
                </a:solidFill>
              </a:rPr>
              <a:t>cho</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ở </a:t>
            </a:r>
            <a:r>
              <a:rPr lang="en-US" sz="2400" dirty="0" err="1">
                <a:solidFill>
                  <a:schemeClr val="tx1"/>
                </a:solidFill>
              </a:rPr>
              <a:t>dạng</a:t>
            </a:r>
            <a:r>
              <a:rPr lang="en-US" sz="2400" dirty="0">
                <a:solidFill>
                  <a:schemeClr val="tx1"/>
                </a:solidFill>
              </a:rPr>
              <a:t> ion </a:t>
            </a:r>
            <a:r>
              <a:rPr lang="en-US" sz="2400" dirty="0" err="1">
                <a:solidFill>
                  <a:schemeClr val="tx1"/>
                </a:solidFill>
              </a:rPr>
              <a:t>dương</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không</a:t>
            </a:r>
            <a:r>
              <a:rPr lang="en-US" sz="2400" dirty="0">
                <a:solidFill>
                  <a:schemeClr val="tx1"/>
                </a:solidFill>
              </a:rPr>
              <a:t> </a:t>
            </a:r>
            <a:r>
              <a:rPr lang="en-US" sz="2400" dirty="0" err="1">
                <a:solidFill>
                  <a:schemeClr val="tx1"/>
                </a:solidFill>
              </a:rPr>
              <a:t>bị</a:t>
            </a:r>
            <a:r>
              <a:rPr lang="en-US" sz="2400" dirty="0">
                <a:solidFill>
                  <a:schemeClr val="tx1"/>
                </a:solidFill>
              </a:rPr>
              <a:t> </a:t>
            </a:r>
            <a:r>
              <a:rPr lang="en-US" sz="2400" dirty="0" err="1">
                <a:solidFill>
                  <a:schemeClr val="tx1"/>
                </a:solidFill>
              </a:rPr>
              <a:t>ràng</a:t>
            </a:r>
            <a:r>
              <a:rPr lang="en-US" sz="2400" dirty="0">
                <a:solidFill>
                  <a:schemeClr val="tx1"/>
                </a:solidFill>
              </a:rPr>
              <a:t> </a:t>
            </a:r>
            <a:r>
              <a:rPr lang="en-US" sz="2400" dirty="0" err="1">
                <a:solidFill>
                  <a:schemeClr val="tx1"/>
                </a:solidFill>
              </a:rPr>
              <a:t>buộc</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nhân</a:t>
            </a:r>
            <a:r>
              <a:rPr lang="en-US" sz="2400" dirty="0">
                <a:solidFill>
                  <a:schemeClr val="tx1"/>
                </a:solidFill>
              </a:rPr>
              <a:t> </a:t>
            </a:r>
            <a:r>
              <a:rPr lang="en-US" sz="2400" dirty="0" err="1">
                <a:solidFill>
                  <a:schemeClr val="tx1"/>
                </a:solidFill>
              </a:rPr>
              <a:t>quyết</a:t>
            </a:r>
            <a:r>
              <a:rPr lang="en-US" sz="2400" dirty="0">
                <a:solidFill>
                  <a:schemeClr val="tx1"/>
                </a:solidFill>
              </a:rPr>
              <a:t> </a:t>
            </a:r>
            <a:r>
              <a:rPr lang="en-US" sz="2400" dirty="0" err="1">
                <a:solidFill>
                  <a:schemeClr val="tx1"/>
                </a:solidFill>
              </a:rPr>
              <a:t>định</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đặc</a:t>
            </a:r>
            <a:r>
              <a:rPr lang="en-US" sz="2400" dirty="0">
                <a:solidFill>
                  <a:schemeClr val="tx1"/>
                </a:solidFill>
              </a:rPr>
              <a:t> </a:t>
            </a:r>
            <a:r>
              <a:rPr lang="en-US" sz="2400" dirty="0" err="1">
                <a:solidFill>
                  <a:schemeClr val="tx1"/>
                </a:solidFill>
              </a:rPr>
              <a:t>điểm</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a:t>
            </a:r>
          </a:p>
        </p:txBody>
      </p:sp>
      <p:sp>
        <p:nvSpPr>
          <p:cNvPr id="26" name="Round Diagonal Corner Rectangle 25"/>
          <p:cNvSpPr/>
          <p:nvPr/>
        </p:nvSpPr>
        <p:spPr bwMode="gray">
          <a:xfrm>
            <a:off x="304800" y="1354754"/>
            <a:ext cx="4800600" cy="566928"/>
          </a:xfrm>
          <a:prstGeom prst="round2DiagRect">
            <a:avLst>
              <a:gd name="adj1" fmla="val 42473"/>
              <a:gd name="adj2" fmla="val 0"/>
            </a:avLst>
          </a:prstGeom>
          <a:gradFill>
            <a:gsLst>
              <a:gs pos="0">
                <a:schemeClr val="accent3">
                  <a:lumMod val="75000"/>
                </a:schemeClr>
              </a:gs>
              <a:gs pos="92000">
                <a:schemeClr val="accent3"/>
              </a:gs>
              <a:gs pos="100000">
                <a:schemeClr val="accent3">
                  <a:lumMod val="50000"/>
                </a:schemeClr>
              </a:gs>
            </a:gsLst>
            <a:lin ang="10800000" scaled="1"/>
          </a:gradFill>
          <a:ln>
            <a:solidFill>
              <a:schemeClr val="accent3">
                <a:lumMod val="75000"/>
              </a:schemeClr>
            </a:solidFill>
          </a:ln>
          <a:effectLst>
            <a:outerShdw blurRad="139700" dist="177800" dir="8400000" algn="tr" rotWithShape="0">
              <a:prstClr val="black">
                <a:alpha val="20000"/>
              </a:prstClr>
            </a:outerShdw>
          </a:effectLst>
          <a:scene3d>
            <a:camera prst="orthographicFront"/>
            <a:lightRig rig="contrasting" dir="t">
              <a:rot lat="0" lon="0" rev="42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rPr>
              <a:t>1.1. ĐẶC TÍNH CỦA KIM LOẠI</a:t>
            </a:r>
          </a:p>
        </p:txBody>
      </p:sp>
    </p:spTree>
    <p:extLst>
      <p:ext uri="{BB962C8B-B14F-4D97-AF65-F5344CB8AC3E}">
        <p14:creationId xmlns:p14="http://schemas.microsoft.com/office/powerpoint/2010/main" val="104924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ipe(left)">
                                      <p:cBhvr>
                                        <p:cTn id="7" dur="500"/>
                                        <p:tgtEl>
                                          <p:spTgt spid="389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heel(1)">
                                      <p:cBhvr>
                                        <p:cTn id="12" dur="20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heel(1)">
                                      <p:cBhvr>
                                        <p:cTn id="17" dur="2000"/>
                                        <p:tgtEl>
                                          <p:spTgt spid="27"/>
                                        </p:tgtEl>
                                      </p:cBhvr>
                                    </p:animEffect>
                                  </p:childTnLst>
                                </p:cTn>
                              </p:par>
                              <p:par>
                                <p:cTn id="18" presetID="21" presetClass="entr" presetSubtype="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1)">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27"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7" name="Rounded Rectangle 26"/>
          <p:cNvSpPr/>
          <p:nvPr/>
        </p:nvSpPr>
        <p:spPr bwMode="gray">
          <a:xfrm>
            <a:off x="962661" y="1921682"/>
            <a:ext cx="7561329" cy="4402918"/>
          </a:xfrm>
          <a:prstGeom prst="roundRect">
            <a:avLst>
              <a:gd name="adj" fmla="val 7018"/>
            </a:avLst>
          </a:prstGeom>
          <a:gradFill>
            <a:gsLst>
              <a:gs pos="0">
                <a:srgbClr val="FFFFFF"/>
              </a:gs>
              <a:gs pos="46000">
                <a:schemeClr val="accent3">
                  <a:lumMod val="40000"/>
                  <a:lumOff val="60000"/>
                </a:schemeClr>
              </a:gs>
              <a:gs pos="100000">
                <a:srgbClr val="FFFFFF"/>
              </a:gs>
            </a:gsLst>
            <a:lin ang="16200000" scaled="1"/>
          </a:gradFill>
          <a:ln w="12700">
            <a:solidFill>
              <a:schemeClr val="accent3">
                <a:lumMod val="75000"/>
              </a:schemeClr>
            </a:solidFill>
          </a:ln>
          <a:effectLst>
            <a:outerShdw blurRad="50800" dist="101600" dir="7980000" algn="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endParaRPr>
          </a:p>
          <a:p>
            <a:r>
              <a:rPr lang="en-US" sz="2400" b="1" dirty="0" smtClean="0">
                <a:solidFill>
                  <a:schemeClr val="tx1"/>
                </a:solidFill>
              </a:rPr>
              <a:t>1.1.2 </a:t>
            </a:r>
            <a:r>
              <a:rPr lang="en-US" sz="2400" b="1" dirty="0" err="1">
                <a:solidFill>
                  <a:schemeClr val="tx1"/>
                </a:solidFill>
              </a:rPr>
              <a:t>Cấu</a:t>
            </a:r>
            <a:r>
              <a:rPr lang="en-US" sz="2400" b="1" dirty="0">
                <a:solidFill>
                  <a:schemeClr val="tx1"/>
                </a:solidFill>
              </a:rPr>
              <a:t> </a:t>
            </a:r>
            <a:r>
              <a:rPr lang="en-US" sz="2400" b="1" dirty="0" err="1">
                <a:solidFill>
                  <a:schemeClr val="tx1"/>
                </a:solidFill>
              </a:rPr>
              <a:t>tạo</a:t>
            </a:r>
            <a:r>
              <a:rPr lang="en-US" sz="2400" b="1" dirty="0">
                <a:solidFill>
                  <a:schemeClr val="tx1"/>
                </a:solidFill>
              </a:rPr>
              <a:t> </a:t>
            </a:r>
            <a:r>
              <a:rPr lang="en-US" sz="2400" b="1" dirty="0" err="1">
                <a:solidFill>
                  <a:schemeClr val="tx1"/>
                </a:solidFill>
              </a:rPr>
              <a:t>nguyên</a:t>
            </a:r>
            <a:r>
              <a:rPr lang="en-US" sz="2400" b="1" dirty="0">
                <a:solidFill>
                  <a:schemeClr val="tx1"/>
                </a:solidFill>
              </a:rPr>
              <a:t> </a:t>
            </a:r>
            <a:r>
              <a:rPr lang="en-US" sz="2400" b="1" dirty="0" err="1">
                <a:solidFill>
                  <a:schemeClr val="tx1"/>
                </a:solidFill>
              </a:rPr>
              <a:t>tử</a:t>
            </a:r>
            <a:r>
              <a:rPr lang="en-US" sz="2400" b="1" dirty="0">
                <a:solidFill>
                  <a:schemeClr val="tx1"/>
                </a:solidFill>
              </a:rPr>
              <a:t> </a:t>
            </a:r>
            <a:r>
              <a:rPr lang="en-US" sz="2400" b="1" dirty="0" err="1">
                <a:solidFill>
                  <a:schemeClr val="tx1"/>
                </a:solidFill>
              </a:rPr>
              <a:t>kim</a:t>
            </a:r>
            <a:r>
              <a:rPr lang="en-US" sz="2400" b="1" dirty="0">
                <a:solidFill>
                  <a:schemeClr val="tx1"/>
                </a:solidFill>
              </a:rPr>
              <a:t> </a:t>
            </a:r>
            <a:r>
              <a:rPr lang="en-US" sz="2400" b="1" dirty="0" err="1" smtClean="0">
                <a:solidFill>
                  <a:schemeClr val="tx1"/>
                </a:solidFill>
              </a:rPr>
              <a:t>loại</a:t>
            </a:r>
            <a:endParaRPr lang="en-US" sz="2400" b="1" dirty="0" smtClean="0">
              <a:solidFill>
                <a:schemeClr val="tx1"/>
              </a:solidFill>
            </a:endParaRPr>
          </a:p>
          <a:p>
            <a:endParaRPr lang="en-US" sz="2400" dirty="0">
              <a:solidFill>
                <a:schemeClr val="tx1"/>
              </a:solidFill>
            </a:endParaRPr>
          </a:p>
          <a:p>
            <a:r>
              <a:rPr lang="en-US" sz="2400" dirty="0" smtClean="0">
                <a:solidFill>
                  <a:schemeClr val="tx1"/>
                </a:solidFill>
              </a:rPr>
              <a:t>        </a:t>
            </a:r>
            <a:r>
              <a:rPr lang="en-US" sz="2400" dirty="0" err="1" smtClean="0">
                <a:solidFill>
                  <a:schemeClr val="tx1"/>
                </a:solidFill>
              </a:rPr>
              <a:t>Điện</a:t>
            </a:r>
            <a:r>
              <a:rPr lang="en-US" sz="2400" dirty="0" smtClean="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bị</a:t>
            </a:r>
            <a:r>
              <a:rPr lang="en-US" sz="2400" dirty="0">
                <a:solidFill>
                  <a:schemeClr val="tx1"/>
                </a:solidFill>
              </a:rPr>
              <a:t> </a:t>
            </a:r>
            <a:r>
              <a:rPr lang="en-US" sz="2400" dirty="0" err="1">
                <a:solidFill>
                  <a:schemeClr val="tx1"/>
                </a:solidFill>
              </a:rPr>
              <a:t>kích</a:t>
            </a:r>
            <a:r>
              <a:rPr lang="en-US" sz="2400" dirty="0">
                <a:solidFill>
                  <a:schemeClr val="tx1"/>
                </a:solidFill>
              </a:rPr>
              <a:t> </a:t>
            </a:r>
            <a:r>
              <a:rPr lang="en-US" sz="2400" dirty="0" err="1">
                <a:solidFill>
                  <a:schemeClr val="tx1"/>
                </a:solidFill>
              </a:rPr>
              <a:t>động</a:t>
            </a:r>
            <a:r>
              <a:rPr lang="en-US" sz="2400" dirty="0">
                <a:solidFill>
                  <a:schemeClr val="tx1"/>
                </a:solidFill>
              </a:rPr>
              <a:t> </a:t>
            </a:r>
            <a:r>
              <a:rPr lang="en-US" sz="2400" dirty="0" err="1">
                <a:solidFill>
                  <a:schemeClr val="tx1"/>
                </a:solidFill>
              </a:rPr>
              <a:t>bởi</a:t>
            </a:r>
            <a:r>
              <a:rPr lang="en-US" sz="2400" dirty="0">
                <a:solidFill>
                  <a:schemeClr val="tx1"/>
                </a:solidFill>
              </a:rPr>
              <a:t> </a:t>
            </a:r>
            <a:r>
              <a:rPr lang="en-US" sz="2400" dirty="0" err="1">
                <a:solidFill>
                  <a:schemeClr val="tx1"/>
                </a:solidFill>
              </a:rPr>
              <a:t>ánh</a:t>
            </a:r>
            <a:r>
              <a:rPr lang="en-US" sz="2400" dirty="0">
                <a:solidFill>
                  <a:schemeClr val="tx1"/>
                </a:solidFill>
              </a:rPr>
              <a:t> </a:t>
            </a:r>
            <a:r>
              <a:rPr lang="en-US" sz="2400" dirty="0" err="1">
                <a:solidFill>
                  <a:schemeClr val="tx1"/>
                </a:solidFill>
              </a:rPr>
              <a:t>sáng</a:t>
            </a:r>
            <a:r>
              <a:rPr lang="en-US" sz="2400" dirty="0">
                <a:solidFill>
                  <a:schemeClr val="tx1"/>
                </a:solidFill>
              </a:rPr>
              <a:t> </a:t>
            </a:r>
            <a:r>
              <a:rPr lang="en-US" sz="2400" dirty="0" err="1">
                <a:solidFill>
                  <a:schemeClr val="tx1"/>
                </a:solidFill>
              </a:rPr>
              <a:t>chiếu</a:t>
            </a:r>
            <a:r>
              <a:rPr lang="en-US" sz="2400" dirty="0">
                <a:solidFill>
                  <a:schemeClr val="tx1"/>
                </a:solidFill>
              </a:rPr>
              <a:t> </a:t>
            </a:r>
            <a:r>
              <a:rPr lang="en-US" sz="2400" dirty="0" err="1">
                <a:solidFill>
                  <a:schemeClr val="tx1"/>
                </a:solidFill>
              </a:rPr>
              <a:t>vào</a:t>
            </a:r>
            <a:r>
              <a:rPr lang="en-US" sz="2400" dirty="0">
                <a:solidFill>
                  <a:schemeClr val="tx1"/>
                </a:solidFill>
              </a:rPr>
              <a:t> </a:t>
            </a:r>
            <a:r>
              <a:rPr lang="en-US" sz="2400" dirty="0" err="1">
                <a:solidFill>
                  <a:schemeClr val="tx1"/>
                </a:solidFill>
              </a:rPr>
              <a:t>đạt</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một</a:t>
            </a:r>
            <a:r>
              <a:rPr lang="en-US" sz="2400" dirty="0">
                <a:solidFill>
                  <a:schemeClr val="tx1"/>
                </a:solidFill>
              </a:rPr>
              <a:t> </a:t>
            </a:r>
            <a:r>
              <a:rPr lang="en-US" sz="2400" dirty="0" err="1">
                <a:solidFill>
                  <a:schemeClr val="tx1"/>
                </a:solidFill>
              </a:rPr>
              <a:t>năng</a:t>
            </a:r>
            <a:r>
              <a:rPr lang="en-US" sz="2400" dirty="0">
                <a:solidFill>
                  <a:schemeClr val="tx1"/>
                </a:solidFill>
              </a:rPr>
              <a:t> </a:t>
            </a:r>
            <a:r>
              <a:rPr lang="en-US" sz="2400" dirty="0" err="1">
                <a:solidFill>
                  <a:schemeClr val="tx1"/>
                </a:solidFill>
              </a:rPr>
              <a:t>lượng</a:t>
            </a:r>
            <a:r>
              <a:rPr lang="en-US" sz="2400" dirty="0">
                <a:solidFill>
                  <a:schemeClr val="tx1"/>
                </a:solidFill>
              </a:rPr>
              <a:t> </a:t>
            </a:r>
            <a:r>
              <a:rPr lang="en-US" sz="2400" dirty="0" err="1">
                <a:solidFill>
                  <a:schemeClr val="tx1"/>
                </a:solidFill>
              </a:rPr>
              <a:t>cao</a:t>
            </a:r>
            <a:r>
              <a:rPr lang="en-US" sz="2400" dirty="0">
                <a:solidFill>
                  <a:schemeClr val="tx1"/>
                </a:solidFill>
              </a:rPr>
              <a:t> song </a:t>
            </a:r>
            <a:r>
              <a:rPr lang="en-US" sz="2400" dirty="0" err="1">
                <a:solidFill>
                  <a:schemeClr val="tx1"/>
                </a:solidFill>
              </a:rPr>
              <a:t>không</a:t>
            </a:r>
            <a:r>
              <a:rPr lang="en-US" sz="2400" dirty="0">
                <a:solidFill>
                  <a:schemeClr val="tx1"/>
                </a:solidFill>
              </a:rPr>
              <a:t> </a:t>
            </a:r>
            <a:r>
              <a:rPr lang="en-US" sz="2400" dirty="0" err="1">
                <a:solidFill>
                  <a:schemeClr val="tx1"/>
                </a:solidFill>
              </a:rPr>
              <a:t>ổn</a:t>
            </a:r>
            <a:r>
              <a:rPr lang="en-US" sz="2400" dirty="0">
                <a:solidFill>
                  <a:schemeClr val="tx1"/>
                </a:solidFill>
              </a:rPr>
              <a:t> </a:t>
            </a:r>
            <a:r>
              <a:rPr lang="en-US" sz="2400" dirty="0" err="1">
                <a:solidFill>
                  <a:schemeClr val="tx1"/>
                </a:solidFill>
              </a:rPr>
              <a:t>định</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trở</a:t>
            </a:r>
            <a:r>
              <a:rPr lang="en-US" sz="2400" dirty="0">
                <a:solidFill>
                  <a:schemeClr val="tx1"/>
                </a:solidFill>
              </a:rPr>
              <a:t> </a:t>
            </a:r>
            <a:r>
              <a:rPr lang="en-US" sz="2400" dirty="0" err="1">
                <a:solidFill>
                  <a:schemeClr val="tx1"/>
                </a:solidFill>
              </a:rPr>
              <a:t>về</a:t>
            </a:r>
            <a:r>
              <a:rPr lang="en-US" sz="2400" dirty="0">
                <a:solidFill>
                  <a:schemeClr val="tx1"/>
                </a:solidFill>
              </a:rPr>
              <a:t> </a:t>
            </a:r>
            <a:r>
              <a:rPr lang="en-US" sz="2400" dirty="0" err="1">
                <a:solidFill>
                  <a:schemeClr val="tx1"/>
                </a:solidFill>
              </a:rPr>
              <a:t>sẽ</a:t>
            </a:r>
            <a:r>
              <a:rPr lang="en-US" sz="2400" dirty="0">
                <a:solidFill>
                  <a:schemeClr val="tx1"/>
                </a:solidFill>
              </a:rPr>
              <a:t> </a:t>
            </a:r>
            <a:r>
              <a:rPr lang="en-US" sz="2400" dirty="0" err="1">
                <a:solidFill>
                  <a:schemeClr val="tx1"/>
                </a:solidFill>
              </a:rPr>
              <a:t>phát</a:t>
            </a:r>
            <a:r>
              <a:rPr lang="en-US" sz="2400" dirty="0">
                <a:solidFill>
                  <a:schemeClr val="tx1"/>
                </a:solidFill>
              </a:rPr>
              <a:t> </a:t>
            </a:r>
            <a:r>
              <a:rPr lang="en-US" sz="2400" dirty="0" err="1">
                <a:solidFill>
                  <a:schemeClr val="tx1"/>
                </a:solidFill>
              </a:rPr>
              <a:t>ra</a:t>
            </a:r>
            <a:r>
              <a:rPr lang="en-US" sz="2400" dirty="0">
                <a:solidFill>
                  <a:schemeClr val="tx1"/>
                </a:solidFill>
              </a:rPr>
              <a:t> </a:t>
            </a:r>
            <a:r>
              <a:rPr lang="en-US" sz="2400" dirty="0" err="1">
                <a:solidFill>
                  <a:schemeClr val="tx1"/>
                </a:solidFill>
              </a:rPr>
              <a:t>năng</a:t>
            </a:r>
            <a:r>
              <a:rPr lang="en-US" sz="2400" dirty="0">
                <a:solidFill>
                  <a:schemeClr val="tx1"/>
                </a:solidFill>
              </a:rPr>
              <a:t> </a:t>
            </a:r>
            <a:r>
              <a:rPr lang="en-US" sz="2400" dirty="0" err="1">
                <a:solidFill>
                  <a:schemeClr val="tx1"/>
                </a:solidFill>
              </a:rPr>
              <a:t>lượng</a:t>
            </a:r>
            <a:r>
              <a:rPr lang="en-US" sz="2400" dirty="0">
                <a:solidFill>
                  <a:schemeClr val="tx1"/>
                </a:solidFill>
              </a:rPr>
              <a:t> (</a:t>
            </a:r>
            <a:r>
              <a:rPr lang="en-US" sz="2400" dirty="0" err="1">
                <a:solidFill>
                  <a:schemeClr val="tx1"/>
                </a:solidFill>
              </a:rPr>
              <a:t>thừa</a:t>
            </a:r>
            <a:r>
              <a:rPr lang="en-US" sz="2400" dirty="0">
                <a:solidFill>
                  <a:schemeClr val="tx1"/>
                </a:solidFill>
              </a:rPr>
              <a:t>) </a:t>
            </a:r>
            <a:r>
              <a:rPr lang="en-US" sz="2400" dirty="0" err="1">
                <a:solidFill>
                  <a:schemeClr val="tx1"/>
                </a:solidFill>
              </a:rPr>
              <a:t>dưới</a:t>
            </a:r>
            <a:r>
              <a:rPr lang="en-US" sz="2400" dirty="0">
                <a:solidFill>
                  <a:schemeClr val="tx1"/>
                </a:solidFill>
              </a:rPr>
              <a:t> </a:t>
            </a:r>
            <a:r>
              <a:rPr lang="en-US" sz="2400" dirty="0" err="1">
                <a:solidFill>
                  <a:schemeClr val="tx1"/>
                </a:solidFill>
              </a:rPr>
              <a:t>dạng</a:t>
            </a:r>
            <a:r>
              <a:rPr lang="en-US" sz="2400" dirty="0">
                <a:solidFill>
                  <a:schemeClr val="tx1"/>
                </a:solidFill>
              </a:rPr>
              <a:t> </a:t>
            </a:r>
            <a:r>
              <a:rPr lang="en-US" sz="2400" dirty="0" err="1">
                <a:solidFill>
                  <a:schemeClr val="tx1"/>
                </a:solidFill>
              </a:rPr>
              <a:t>bức</a:t>
            </a:r>
            <a:r>
              <a:rPr lang="en-US" sz="2400" dirty="0">
                <a:solidFill>
                  <a:schemeClr val="tx1"/>
                </a:solidFill>
              </a:rPr>
              <a:t> </a:t>
            </a:r>
            <a:r>
              <a:rPr lang="en-US" sz="2400" dirty="0" err="1">
                <a:solidFill>
                  <a:schemeClr val="tx1"/>
                </a:solidFill>
              </a:rPr>
              <a:t>xạ</a:t>
            </a:r>
            <a:r>
              <a:rPr lang="en-US" sz="2400" dirty="0">
                <a:solidFill>
                  <a:schemeClr val="tx1"/>
                </a:solidFill>
              </a:rPr>
              <a:t> </a:t>
            </a:r>
            <a:r>
              <a:rPr lang="en-US" sz="2400" dirty="0" err="1">
                <a:solidFill>
                  <a:schemeClr val="tx1"/>
                </a:solidFill>
              </a:rPr>
              <a:t>làm</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vẻ</a:t>
            </a:r>
            <a:r>
              <a:rPr lang="en-US" sz="2400" dirty="0">
                <a:solidFill>
                  <a:schemeClr val="tx1"/>
                </a:solidFill>
              </a:rPr>
              <a:t> </a:t>
            </a:r>
            <a:r>
              <a:rPr lang="en-US" sz="2400" dirty="0" err="1">
                <a:solidFill>
                  <a:schemeClr val="tx1"/>
                </a:solidFill>
              </a:rPr>
              <a:t>ngoài</a:t>
            </a:r>
            <a:r>
              <a:rPr lang="en-US" sz="2400" dirty="0">
                <a:solidFill>
                  <a:schemeClr val="tx1"/>
                </a:solidFill>
              </a:rPr>
              <a:t> </a:t>
            </a:r>
            <a:r>
              <a:rPr lang="en-US" sz="2400" dirty="0" err="1">
                <a:solidFill>
                  <a:schemeClr val="tx1"/>
                </a:solidFill>
              </a:rPr>
              <a:t>sáng</a:t>
            </a:r>
            <a:r>
              <a:rPr lang="en-US" sz="2400" dirty="0">
                <a:solidFill>
                  <a:schemeClr val="tx1"/>
                </a:solidFill>
              </a:rPr>
              <a:t>, </a:t>
            </a:r>
            <a:r>
              <a:rPr lang="en-US" sz="2400" dirty="0" err="1">
                <a:solidFill>
                  <a:schemeClr val="tx1"/>
                </a:solidFill>
              </a:rPr>
              <a:t>óng</a:t>
            </a:r>
            <a:r>
              <a:rPr lang="en-US" sz="2400" dirty="0">
                <a:solidFill>
                  <a:schemeClr val="tx1"/>
                </a:solidFill>
              </a:rPr>
              <a:t> </a:t>
            </a:r>
            <a:r>
              <a:rPr lang="en-US" sz="2400" dirty="0" err="1">
                <a:solidFill>
                  <a:schemeClr val="tx1"/>
                </a:solidFill>
              </a:rPr>
              <a:t>ánh</a:t>
            </a:r>
            <a:r>
              <a:rPr lang="en-US" sz="2400" dirty="0">
                <a:solidFill>
                  <a:schemeClr val="tx1"/>
                </a:solidFill>
              </a:rPr>
              <a:t> (</a:t>
            </a:r>
            <a:r>
              <a:rPr lang="en-US" sz="2400" dirty="0" err="1">
                <a:solidFill>
                  <a:schemeClr val="tx1"/>
                </a:solidFill>
              </a:rPr>
              <a:t>thường</a:t>
            </a:r>
            <a:r>
              <a:rPr lang="en-US" sz="2400" dirty="0">
                <a:solidFill>
                  <a:schemeClr val="tx1"/>
                </a:solidFill>
              </a:rPr>
              <a:t> </a:t>
            </a:r>
            <a:r>
              <a:rPr lang="en-US" sz="2400" dirty="0" err="1">
                <a:solidFill>
                  <a:schemeClr val="tx1"/>
                </a:solidFill>
              </a:rPr>
              <a:t>gọi</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ánh</a:t>
            </a:r>
            <a:r>
              <a:rPr lang="en-US" sz="2400" dirty="0">
                <a:solidFill>
                  <a:schemeClr val="tx1"/>
                </a:solidFill>
              </a:rPr>
              <a:t> </a:t>
            </a:r>
            <a:r>
              <a:rPr lang="en-US" sz="2400" dirty="0" err="1">
                <a:solidFill>
                  <a:schemeClr val="tx1"/>
                </a:solidFill>
              </a:rPr>
              <a:t>kim</a:t>
            </a:r>
            <a:r>
              <a:rPr lang="en-US" sz="2400" dirty="0">
                <a:solidFill>
                  <a:schemeClr val="tx1"/>
                </a:solidFill>
              </a:rPr>
              <a:t>).</a:t>
            </a:r>
          </a:p>
          <a:p>
            <a:r>
              <a:rPr lang="en-US" sz="2400" dirty="0" smtClean="0">
                <a:solidFill>
                  <a:schemeClr val="tx1"/>
                </a:solidFill>
              </a:rPr>
              <a:t>       </a:t>
            </a:r>
            <a:r>
              <a:rPr lang="en-US" sz="2400" dirty="0" err="1" smtClean="0">
                <a:solidFill>
                  <a:schemeClr val="tx1"/>
                </a:solidFill>
              </a:rPr>
              <a:t>Điện</a:t>
            </a:r>
            <a:r>
              <a:rPr lang="en-US" sz="2400" dirty="0" smtClean="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bao</a:t>
            </a:r>
            <a:r>
              <a:rPr lang="en-US" sz="2400" dirty="0">
                <a:solidFill>
                  <a:schemeClr val="tx1"/>
                </a:solidFill>
              </a:rPr>
              <a:t> </a:t>
            </a:r>
            <a:r>
              <a:rPr lang="en-US" sz="2400" dirty="0" err="1">
                <a:solidFill>
                  <a:schemeClr val="tx1"/>
                </a:solidFill>
              </a:rPr>
              <a:t>quanh</a:t>
            </a:r>
            <a:r>
              <a:rPr lang="en-US" sz="2400" dirty="0">
                <a:solidFill>
                  <a:schemeClr val="tx1"/>
                </a:solidFill>
              </a:rPr>
              <a:t> </a:t>
            </a:r>
            <a:r>
              <a:rPr lang="en-US" sz="2400" dirty="0" err="1">
                <a:solidFill>
                  <a:schemeClr val="tx1"/>
                </a:solidFill>
              </a:rPr>
              <a:t>các</a:t>
            </a:r>
            <a:r>
              <a:rPr lang="en-US" sz="2400" dirty="0">
                <a:solidFill>
                  <a:schemeClr val="tx1"/>
                </a:solidFill>
              </a:rPr>
              <a:t> ion </a:t>
            </a:r>
            <a:r>
              <a:rPr lang="en-US" sz="2400" dirty="0" err="1">
                <a:solidFill>
                  <a:schemeClr val="tx1"/>
                </a:solidFill>
              </a:rPr>
              <a:t>dương</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lớp</a:t>
            </a:r>
            <a:r>
              <a:rPr lang="en-US" sz="2400" dirty="0">
                <a:solidFill>
                  <a:schemeClr val="tx1"/>
                </a:solidFill>
              </a:rPr>
              <a:t> </a:t>
            </a:r>
            <a:r>
              <a:rPr lang="en-US" sz="2400" dirty="0" err="1">
                <a:solidFill>
                  <a:schemeClr val="tx1"/>
                </a:solidFill>
              </a:rPr>
              <a:t>đệm</a:t>
            </a:r>
            <a:r>
              <a:rPr lang="en-US" sz="2400" dirty="0">
                <a:solidFill>
                  <a:schemeClr val="tx1"/>
                </a:solidFill>
              </a:rPr>
              <a:t> </a:t>
            </a:r>
            <a:r>
              <a:rPr lang="en-US" sz="2400" dirty="0" err="1">
                <a:solidFill>
                  <a:schemeClr val="tx1"/>
                </a:solidFill>
              </a:rPr>
              <a:t>để</a:t>
            </a:r>
            <a:r>
              <a:rPr lang="en-US" sz="2400" dirty="0">
                <a:solidFill>
                  <a:schemeClr val="tx1"/>
                </a:solidFill>
              </a:rPr>
              <a:t> </a:t>
            </a:r>
            <a:r>
              <a:rPr lang="en-US" sz="2400" dirty="0" err="1">
                <a:solidFill>
                  <a:schemeClr val="tx1"/>
                </a:solidFill>
              </a:rPr>
              <a:t>các</a:t>
            </a:r>
            <a:r>
              <a:rPr lang="en-US" sz="2400" dirty="0">
                <a:solidFill>
                  <a:schemeClr val="tx1"/>
                </a:solidFill>
              </a:rPr>
              <a:t> ion </a:t>
            </a:r>
            <a:r>
              <a:rPr lang="en-US" sz="2400" dirty="0" err="1">
                <a:solidFill>
                  <a:schemeClr val="tx1"/>
                </a:solidFill>
              </a:rPr>
              <a:t>này</a:t>
            </a:r>
            <a:r>
              <a:rPr lang="en-US" sz="2400" dirty="0">
                <a:solidFill>
                  <a:schemeClr val="tx1"/>
                </a:solidFill>
              </a:rPr>
              <a:t> </a:t>
            </a:r>
            <a:r>
              <a:rPr lang="en-US" sz="2400" dirty="0" err="1">
                <a:solidFill>
                  <a:schemeClr val="tx1"/>
                </a:solidFill>
              </a:rPr>
              <a:t>dễ</a:t>
            </a:r>
            <a:r>
              <a:rPr lang="en-US" sz="2400" dirty="0">
                <a:solidFill>
                  <a:schemeClr val="tx1"/>
                </a:solidFill>
              </a:rPr>
              <a:t> </a:t>
            </a:r>
            <a:r>
              <a:rPr lang="en-US" sz="2400" dirty="0" err="1">
                <a:solidFill>
                  <a:schemeClr val="tx1"/>
                </a:solidFill>
              </a:rPr>
              <a:t>dàng</a:t>
            </a:r>
            <a:r>
              <a:rPr lang="en-US" sz="2400" dirty="0">
                <a:solidFill>
                  <a:schemeClr val="tx1"/>
                </a:solidFill>
              </a:rPr>
              <a:t> </a:t>
            </a:r>
            <a:r>
              <a:rPr lang="en-US" sz="2400" dirty="0" err="1">
                <a:solidFill>
                  <a:schemeClr val="tx1"/>
                </a:solidFill>
              </a:rPr>
              <a:t>trượt</a:t>
            </a:r>
            <a:r>
              <a:rPr lang="en-US" sz="2400" dirty="0">
                <a:solidFill>
                  <a:schemeClr val="tx1"/>
                </a:solidFill>
              </a:rPr>
              <a:t> </a:t>
            </a:r>
            <a:r>
              <a:rPr lang="en-US" sz="2400" dirty="0" err="1">
                <a:solidFill>
                  <a:schemeClr val="tx1"/>
                </a:solidFill>
              </a:rPr>
              <a:t>đi</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nhờ</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dẻo</a:t>
            </a:r>
            <a:r>
              <a:rPr lang="en-US" sz="2400" dirty="0">
                <a:solidFill>
                  <a:schemeClr val="tx1"/>
                </a:solidFill>
              </a:rPr>
              <a:t> (</a:t>
            </a:r>
            <a:r>
              <a:rPr lang="en-US" sz="2400" dirty="0" err="1">
                <a:solidFill>
                  <a:schemeClr val="tx1"/>
                </a:solidFill>
              </a:rPr>
              <a:t>một</a:t>
            </a:r>
            <a:r>
              <a:rPr lang="en-US" sz="2400" dirty="0">
                <a:solidFill>
                  <a:schemeClr val="tx1"/>
                </a:solidFill>
              </a:rPr>
              <a:t> </a:t>
            </a:r>
            <a:r>
              <a:rPr lang="en-US" sz="2400" dirty="0" err="1">
                <a:solidFill>
                  <a:schemeClr val="tx1"/>
                </a:solidFill>
              </a:rPr>
              <a:t>phần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dẻo</a:t>
            </a:r>
            <a:r>
              <a:rPr lang="en-US" sz="2400" dirty="0">
                <a:solidFill>
                  <a:schemeClr val="tx1"/>
                </a:solidFill>
              </a:rPr>
              <a:t>).</a:t>
            </a:r>
          </a:p>
        </p:txBody>
      </p:sp>
      <p:sp>
        <p:nvSpPr>
          <p:cNvPr id="26" name="Round Diagonal Corner Rectangle 25"/>
          <p:cNvSpPr/>
          <p:nvPr/>
        </p:nvSpPr>
        <p:spPr bwMode="gray">
          <a:xfrm>
            <a:off x="700585" y="1354754"/>
            <a:ext cx="4800600" cy="566928"/>
          </a:xfrm>
          <a:prstGeom prst="round2DiagRect">
            <a:avLst>
              <a:gd name="adj1" fmla="val 42473"/>
              <a:gd name="adj2" fmla="val 0"/>
            </a:avLst>
          </a:prstGeom>
          <a:gradFill>
            <a:gsLst>
              <a:gs pos="0">
                <a:schemeClr val="accent3">
                  <a:lumMod val="75000"/>
                </a:schemeClr>
              </a:gs>
              <a:gs pos="92000">
                <a:schemeClr val="accent3"/>
              </a:gs>
              <a:gs pos="100000">
                <a:schemeClr val="accent3">
                  <a:lumMod val="50000"/>
                </a:schemeClr>
              </a:gs>
            </a:gsLst>
            <a:lin ang="10800000" scaled="1"/>
          </a:gradFill>
          <a:ln>
            <a:solidFill>
              <a:schemeClr val="accent3">
                <a:lumMod val="75000"/>
              </a:schemeClr>
            </a:solidFill>
          </a:ln>
          <a:effectLst>
            <a:outerShdw blurRad="139700" dist="177800" dir="8400000" algn="tr" rotWithShape="0">
              <a:prstClr val="black">
                <a:alpha val="20000"/>
              </a:prstClr>
            </a:outerShdw>
          </a:effectLst>
          <a:scene3d>
            <a:camera prst="orthographicFront"/>
            <a:lightRig rig="contrasting" dir="t">
              <a:rot lat="0" lon="0" rev="42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rPr>
              <a:t>1.1. ĐẶC TÍNH CỦA KIM LOẠI</a:t>
            </a:r>
          </a:p>
        </p:txBody>
      </p:sp>
    </p:spTree>
    <p:extLst>
      <p:ext uri="{BB962C8B-B14F-4D97-AF65-F5344CB8AC3E}">
        <p14:creationId xmlns:p14="http://schemas.microsoft.com/office/powerpoint/2010/main" val="286602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edge">
                                      <p:cBhvr>
                                        <p:cTn id="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7" name="Rounded Rectangle 26"/>
          <p:cNvSpPr/>
          <p:nvPr/>
        </p:nvSpPr>
        <p:spPr bwMode="gray">
          <a:xfrm>
            <a:off x="962661" y="1921682"/>
            <a:ext cx="7561329" cy="4402918"/>
          </a:xfrm>
          <a:prstGeom prst="roundRect">
            <a:avLst>
              <a:gd name="adj" fmla="val 7018"/>
            </a:avLst>
          </a:prstGeom>
          <a:gradFill>
            <a:gsLst>
              <a:gs pos="0">
                <a:srgbClr val="FFFFFF"/>
              </a:gs>
              <a:gs pos="46000">
                <a:schemeClr val="accent3">
                  <a:lumMod val="40000"/>
                  <a:lumOff val="60000"/>
                </a:schemeClr>
              </a:gs>
              <a:gs pos="100000">
                <a:srgbClr val="FFFFFF"/>
              </a:gs>
            </a:gsLst>
            <a:lin ang="16200000" scaled="1"/>
          </a:gradFill>
          <a:ln w="12700">
            <a:solidFill>
              <a:schemeClr val="accent3">
                <a:lumMod val="75000"/>
              </a:schemeClr>
            </a:solidFill>
          </a:ln>
          <a:effectLst>
            <a:outerShdw blurRad="50800" dist="101600" dir="7980000" algn="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endParaRPr>
          </a:p>
          <a:p>
            <a:r>
              <a:rPr lang="en-US" sz="2400" b="1" dirty="0" smtClean="0">
                <a:solidFill>
                  <a:schemeClr val="tx1"/>
                </a:solidFill>
              </a:rPr>
              <a:t>1.1.2 </a:t>
            </a:r>
            <a:r>
              <a:rPr lang="en-US" sz="2400" b="1" dirty="0" err="1">
                <a:solidFill>
                  <a:schemeClr val="tx1"/>
                </a:solidFill>
              </a:rPr>
              <a:t>Cấu</a:t>
            </a:r>
            <a:r>
              <a:rPr lang="en-US" sz="2400" b="1" dirty="0">
                <a:solidFill>
                  <a:schemeClr val="tx1"/>
                </a:solidFill>
              </a:rPr>
              <a:t> </a:t>
            </a:r>
            <a:r>
              <a:rPr lang="en-US" sz="2400" b="1" dirty="0" err="1">
                <a:solidFill>
                  <a:schemeClr val="tx1"/>
                </a:solidFill>
              </a:rPr>
              <a:t>tạo</a:t>
            </a:r>
            <a:r>
              <a:rPr lang="en-US" sz="2400" b="1" dirty="0">
                <a:solidFill>
                  <a:schemeClr val="tx1"/>
                </a:solidFill>
              </a:rPr>
              <a:t> </a:t>
            </a:r>
            <a:r>
              <a:rPr lang="en-US" sz="2400" b="1" dirty="0" err="1">
                <a:solidFill>
                  <a:schemeClr val="tx1"/>
                </a:solidFill>
              </a:rPr>
              <a:t>nguyên</a:t>
            </a:r>
            <a:r>
              <a:rPr lang="en-US" sz="2400" b="1" dirty="0">
                <a:solidFill>
                  <a:schemeClr val="tx1"/>
                </a:solidFill>
              </a:rPr>
              <a:t> </a:t>
            </a:r>
            <a:r>
              <a:rPr lang="en-US" sz="2400" b="1" dirty="0" err="1">
                <a:solidFill>
                  <a:schemeClr val="tx1"/>
                </a:solidFill>
              </a:rPr>
              <a:t>tử</a:t>
            </a:r>
            <a:r>
              <a:rPr lang="en-US" sz="2400" b="1" dirty="0">
                <a:solidFill>
                  <a:schemeClr val="tx1"/>
                </a:solidFill>
              </a:rPr>
              <a:t> </a:t>
            </a:r>
            <a:r>
              <a:rPr lang="en-US" sz="2400" b="1" dirty="0" err="1">
                <a:solidFill>
                  <a:schemeClr val="tx1"/>
                </a:solidFill>
              </a:rPr>
              <a:t>kim</a:t>
            </a:r>
            <a:r>
              <a:rPr lang="en-US" sz="2400" b="1" dirty="0">
                <a:solidFill>
                  <a:schemeClr val="tx1"/>
                </a:solidFill>
              </a:rPr>
              <a:t> </a:t>
            </a:r>
            <a:r>
              <a:rPr lang="en-US" sz="2400" b="1" dirty="0" err="1" smtClean="0">
                <a:solidFill>
                  <a:schemeClr val="tx1"/>
                </a:solidFill>
              </a:rPr>
              <a:t>loại</a:t>
            </a:r>
            <a:endParaRPr lang="en-US" sz="2400" b="1" dirty="0" smtClean="0">
              <a:solidFill>
                <a:schemeClr val="tx1"/>
              </a:solidFill>
            </a:endParaRPr>
          </a:p>
          <a:p>
            <a:endParaRPr lang="en-US" sz="2400" dirty="0">
              <a:solidFill>
                <a:schemeClr val="tx1"/>
              </a:solidFill>
            </a:endParaRPr>
          </a:p>
          <a:p>
            <a:r>
              <a:rPr lang="en-US" sz="2400" dirty="0" smtClean="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là</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nhân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dẫn</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dẫn</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Dưới</a:t>
            </a:r>
            <a:r>
              <a:rPr lang="en-US" sz="2400" dirty="0">
                <a:solidFill>
                  <a:schemeClr val="tx1"/>
                </a:solidFill>
              </a:rPr>
              <a:t> </a:t>
            </a:r>
            <a:r>
              <a:rPr lang="en-US" sz="2400" dirty="0" err="1">
                <a:solidFill>
                  <a:schemeClr val="tx1"/>
                </a:solidFill>
              </a:rPr>
              <a:t>tác</a:t>
            </a:r>
            <a:r>
              <a:rPr lang="en-US" sz="2400" dirty="0">
                <a:solidFill>
                  <a:schemeClr val="tx1"/>
                </a:solidFill>
              </a:rPr>
              <a:t> </a:t>
            </a:r>
            <a:r>
              <a:rPr lang="en-US" sz="2400" dirty="0" err="1">
                <a:solidFill>
                  <a:schemeClr val="tx1"/>
                </a:solidFill>
              </a:rPr>
              <a:t>động</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thế</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định</a:t>
            </a:r>
            <a:r>
              <a:rPr lang="en-US" sz="2400" dirty="0">
                <a:solidFill>
                  <a:schemeClr val="tx1"/>
                </a:solidFill>
              </a:rPr>
              <a:t> </a:t>
            </a:r>
            <a:r>
              <a:rPr lang="en-US" sz="2400" dirty="0" err="1">
                <a:solidFill>
                  <a:schemeClr val="tx1"/>
                </a:solidFill>
              </a:rPr>
              <a:t>hướng</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tạo</a:t>
            </a:r>
            <a:r>
              <a:rPr lang="en-US" sz="2400" dirty="0">
                <a:solidFill>
                  <a:schemeClr val="tx1"/>
                </a:solidFill>
              </a:rPr>
              <a:t> </a:t>
            </a:r>
            <a:r>
              <a:rPr lang="en-US" sz="2400" dirty="0" err="1">
                <a:solidFill>
                  <a:schemeClr val="tx1"/>
                </a:solidFill>
              </a:rPr>
              <a:t>nên</a:t>
            </a:r>
            <a:r>
              <a:rPr lang="en-US" sz="2400" dirty="0">
                <a:solidFill>
                  <a:schemeClr val="tx1"/>
                </a:solidFill>
              </a:rPr>
              <a:t> </a:t>
            </a:r>
            <a:r>
              <a:rPr lang="en-US" sz="2400" dirty="0" err="1">
                <a:solidFill>
                  <a:schemeClr val="tx1"/>
                </a:solidFill>
              </a:rPr>
              <a:t>dòng</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Nhưng</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tăng</a:t>
            </a:r>
            <a:r>
              <a:rPr lang="en-US" sz="2400" dirty="0">
                <a:solidFill>
                  <a:schemeClr val="tx1"/>
                </a:solidFill>
              </a:rPr>
              <a:t>, </a:t>
            </a:r>
            <a:r>
              <a:rPr lang="en-US" sz="2400" dirty="0" err="1">
                <a:solidFill>
                  <a:schemeClr val="tx1"/>
                </a:solidFill>
              </a:rPr>
              <a:t>các</a:t>
            </a:r>
            <a:r>
              <a:rPr lang="en-US" sz="2400" dirty="0">
                <a:solidFill>
                  <a:schemeClr val="tx1"/>
                </a:solidFill>
              </a:rPr>
              <a:t> ion </a:t>
            </a:r>
            <a:r>
              <a:rPr lang="en-US" sz="2400" dirty="0" err="1">
                <a:solidFill>
                  <a:schemeClr val="tx1"/>
                </a:solidFill>
              </a:rPr>
              <a:t>dương</a:t>
            </a:r>
            <a:r>
              <a:rPr lang="en-US" sz="2400" dirty="0">
                <a:solidFill>
                  <a:schemeClr val="tx1"/>
                </a:solidFill>
              </a:rPr>
              <a:t> </a:t>
            </a:r>
            <a:r>
              <a:rPr lang="en-US" sz="2400" dirty="0" err="1">
                <a:solidFill>
                  <a:schemeClr val="tx1"/>
                </a:solidFill>
              </a:rPr>
              <a:t>bị</a:t>
            </a:r>
            <a:r>
              <a:rPr lang="en-US" sz="2400" dirty="0">
                <a:solidFill>
                  <a:schemeClr val="tx1"/>
                </a:solidFill>
              </a:rPr>
              <a:t> </a:t>
            </a:r>
            <a:r>
              <a:rPr lang="en-US" sz="2400" dirty="0" err="1">
                <a:solidFill>
                  <a:schemeClr val="tx1"/>
                </a:solidFill>
              </a:rPr>
              <a:t>dao</a:t>
            </a:r>
            <a:r>
              <a:rPr lang="en-US" sz="2400" dirty="0">
                <a:solidFill>
                  <a:schemeClr val="tx1"/>
                </a:solidFill>
              </a:rPr>
              <a:t> </a:t>
            </a:r>
            <a:r>
              <a:rPr lang="en-US" sz="2400" dirty="0" err="1">
                <a:solidFill>
                  <a:schemeClr val="tx1"/>
                </a:solidFill>
              </a:rPr>
              <a:t>động</a:t>
            </a:r>
            <a:r>
              <a:rPr lang="en-US" sz="2400" dirty="0">
                <a:solidFill>
                  <a:schemeClr val="tx1"/>
                </a:solidFill>
              </a:rPr>
              <a:t> </a:t>
            </a:r>
            <a:r>
              <a:rPr lang="en-US" sz="2400" dirty="0" err="1">
                <a:solidFill>
                  <a:schemeClr val="tx1"/>
                </a:solidFill>
              </a:rPr>
              <a:t>mạnh</a:t>
            </a:r>
            <a:r>
              <a:rPr lang="en-US" sz="2400" dirty="0">
                <a:solidFill>
                  <a:schemeClr val="tx1"/>
                </a:solidFill>
              </a:rPr>
              <a:t> </a:t>
            </a:r>
            <a:r>
              <a:rPr lang="en-US" sz="2400" dirty="0" err="1">
                <a:solidFill>
                  <a:schemeClr val="tx1"/>
                </a:solidFill>
              </a:rPr>
              <a:t>hơn</a:t>
            </a:r>
            <a:r>
              <a:rPr lang="en-US" sz="2400" dirty="0">
                <a:solidFill>
                  <a:schemeClr val="tx1"/>
                </a:solidFill>
              </a:rPr>
              <a:t> </a:t>
            </a:r>
            <a:r>
              <a:rPr lang="en-US" sz="2400" dirty="0" err="1">
                <a:solidFill>
                  <a:schemeClr val="tx1"/>
                </a:solidFill>
              </a:rPr>
              <a:t>quanh</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nó</a:t>
            </a:r>
            <a:r>
              <a:rPr lang="en-US" sz="2400" dirty="0">
                <a:solidFill>
                  <a:schemeClr val="tx1"/>
                </a:solidFill>
              </a:rPr>
              <a:t>, </a:t>
            </a:r>
            <a:r>
              <a:rPr lang="en-US" sz="2400" dirty="0" err="1">
                <a:solidFill>
                  <a:schemeClr val="tx1"/>
                </a:solidFill>
              </a:rPr>
              <a:t>cản</a:t>
            </a:r>
            <a:r>
              <a:rPr lang="en-US" sz="2400" dirty="0">
                <a:solidFill>
                  <a:schemeClr val="tx1"/>
                </a:solidFill>
              </a:rPr>
              <a:t> </a:t>
            </a:r>
            <a:r>
              <a:rPr lang="en-US" sz="2400" dirty="0" err="1">
                <a:solidFill>
                  <a:schemeClr val="tx1"/>
                </a:solidFill>
              </a:rPr>
              <a:t>trở</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động</a:t>
            </a:r>
            <a:r>
              <a:rPr lang="en-US" sz="2400" dirty="0">
                <a:solidFill>
                  <a:schemeClr val="tx1"/>
                </a:solidFill>
              </a:rPr>
              <a:t> </a:t>
            </a:r>
            <a:r>
              <a:rPr lang="en-US" sz="2400" dirty="0" err="1">
                <a:solidFill>
                  <a:schemeClr val="tx1"/>
                </a:solidFill>
              </a:rPr>
              <a:t>định</a:t>
            </a:r>
            <a:r>
              <a:rPr lang="en-US" sz="2400" dirty="0">
                <a:solidFill>
                  <a:schemeClr val="tx1"/>
                </a:solidFill>
              </a:rPr>
              <a:t> </a:t>
            </a:r>
            <a:r>
              <a:rPr lang="en-US" sz="2400" dirty="0" err="1">
                <a:solidFill>
                  <a:schemeClr val="tx1"/>
                </a:solidFill>
              </a:rPr>
              <a:t>hướng</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do </a:t>
            </a:r>
            <a:r>
              <a:rPr lang="en-US" sz="2400" dirty="0" err="1">
                <a:solidFill>
                  <a:schemeClr val="tx1"/>
                </a:solidFill>
              </a:rPr>
              <a:t>đó</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trở</a:t>
            </a:r>
            <a:r>
              <a:rPr lang="en-US" sz="2400" dirty="0">
                <a:solidFill>
                  <a:schemeClr val="tx1"/>
                </a:solidFill>
              </a:rPr>
              <a:t> </a:t>
            </a:r>
            <a:r>
              <a:rPr lang="en-US" sz="2400" dirty="0" err="1">
                <a:solidFill>
                  <a:schemeClr val="tx1"/>
                </a:solidFill>
              </a:rPr>
              <a:t>tăng</a:t>
            </a:r>
            <a:endParaRPr lang="en-US" sz="2400" dirty="0">
              <a:solidFill>
                <a:schemeClr val="tx1"/>
              </a:solidFill>
            </a:endParaRPr>
          </a:p>
        </p:txBody>
      </p:sp>
      <p:sp>
        <p:nvSpPr>
          <p:cNvPr id="26" name="Round Diagonal Corner Rectangle 25"/>
          <p:cNvSpPr/>
          <p:nvPr/>
        </p:nvSpPr>
        <p:spPr bwMode="gray">
          <a:xfrm>
            <a:off x="700585" y="1354754"/>
            <a:ext cx="4800600" cy="566928"/>
          </a:xfrm>
          <a:prstGeom prst="round2DiagRect">
            <a:avLst>
              <a:gd name="adj1" fmla="val 42473"/>
              <a:gd name="adj2" fmla="val 0"/>
            </a:avLst>
          </a:prstGeom>
          <a:gradFill>
            <a:gsLst>
              <a:gs pos="0">
                <a:schemeClr val="accent3">
                  <a:lumMod val="75000"/>
                </a:schemeClr>
              </a:gs>
              <a:gs pos="92000">
                <a:schemeClr val="accent3"/>
              </a:gs>
              <a:gs pos="100000">
                <a:schemeClr val="accent3">
                  <a:lumMod val="50000"/>
                </a:schemeClr>
              </a:gs>
            </a:gsLst>
            <a:lin ang="10800000" scaled="1"/>
          </a:gradFill>
          <a:ln>
            <a:solidFill>
              <a:schemeClr val="accent3">
                <a:lumMod val="75000"/>
              </a:schemeClr>
            </a:solidFill>
          </a:ln>
          <a:effectLst>
            <a:outerShdw blurRad="139700" dist="177800" dir="8400000" algn="tr" rotWithShape="0">
              <a:prstClr val="black">
                <a:alpha val="20000"/>
              </a:prstClr>
            </a:outerShdw>
          </a:effectLst>
          <a:scene3d>
            <a:camera prst="orthographicFront"/>
            <a:lightRig rig="contrasting" dir="t">
              <a:rot lat="0" lon="0" rev="42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rPr>
              <a:t>1.1. ĐẶC TÍNH CỦA KIM LOẠI</a:t>
            </a:r>
          </a:p>
        </p:txBody>
      </p:sp>
    </p:spTree>
    <p:extLst>
      <p:ext uri="{BB962C8B-B14F-4D97-AF65-F5344CB8AC3E}">
        <p14:creationId xmlns:p14="http://schemas.microsoft.com/office/powerpoint/2010/main" val="90744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8" name="Rounded Rectangle 27"/>
          <p:cNvSpPr/>
          <p:nvPr/>
        </p:nvSpPr>
        <p:spPr bwMode="gray">
          <a:xfrm>
            <a:off x="152400" y="1981200"/>
            <a:ext cx="8610600" cy="2667000"/>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endParaRPr lang="en-US" sz="2000" dirty="0" smtClean="0">
              <a:solidFill>
                <a:schemeClr val="tx1"/>
              </a:solidFill>
            </a:endParaRPr>
          </a:p>
          <a:p>
            <a:endParaRPr lang="en-US" sz="2100" dirty="0">
              <a:solidFill>
                <a:schemeClr val="tx1"/>
              </a:solidFill>
            </a:endParaRPr>
          </a:p>
          <a:p>
            <a:r>
              <a:rPr lang="en-US" sz="2400" dirty="0" err="1">
                <a:solidFill>
                  <a:schemeClr val="tx1"/>
                </a:solidFill>
              </a:rPr>
              <a:t>Trong</a:t>
            </a:r>
            <a:r>
              <a:rPr lang="en-US" sz="2400" dirty="0">
                <a:solidFill>
                  <a:schemeClr val="tx1"/>
                </a:solidFill>
              </a:rPr>
              <a:t> </a:t>
            </a:r>
            <a:r>
              <a:rPr lang="en-US" sz="2400" dirty="0" err="1">
                <a:solidFill>
                  <a:schemeClr val="tx1"/>
                </a:solidFill>
              </a:rPr>
              <a:t>thực</a:t>
            </a:r>
            <a:r>
              <a:rPr lang="en-US" sz="2400" dirty="0">
                <a:solidFill>
                  <a:schemeClr val="tx1"/>
                </a:solidFill>
              </a:rPr>
              <a:t> </a:t>
            </a:r>
            <a:r>
              <a:rPr lang="en-US" sz="2400" dirty="0" err="1">
                <a:solidFill>
                  <a:schemeClr val="tx1"/>
                </a:solidFill>
              </a:rPr>
              <a:t>tế</a:t>
            </a:r>
            <a:r>
              <a:rPr lang="en-US" sz="2400" dirty="0">
                <a:solidFill>
                  <a:schemeClr val="tx1"/>
                </a:solidFill>
              </a:rPr>
              <a:t>, ta </a:t>
            </a:r>
            <a:r>
              <a:rPr lang="en-US" sz="2400" dirty="0" err="1">
                <a:solidFill>
                  <a:schemeClr val="tx1"/>
                </a:solidFill>
              </a:rPr>
              <a:t>thường</a:t>
            </a:r>
            <a:r>
              <a:rPr lang="en-US" sz="2400" dirty="0">
                <a:solidFill>
                  <a:schemeClr val="tx1"/>
                </a:solidFill>
              </a:rPr>
              <a:t> </a:t>
            </a:r>
            <a:r>
              <a:rPr lang="en-US" sz="2400" dirty="0" err="1">
                <a:solidFill>
                  <a:schemeClr val="tx1"/>
                </a:solidFill>
              </a:rPr>
              <a:t>gặp</a:t>
            </a:r>
            <a:r>
              <a:rPr lang="en-US" sz="2400" dirty="0">
                <a:solidFill>
                  <a:schemeClr val="tx1"/>
                </a:solidFill>
              </a:rPr>
              <a:t> </a:t>
            </a:r>
            <a:r>
              <a:rPr lang="en-US" sz="2400" dirty="0" err="1">
                <a:solidFill>
                  <a:schemeClr val="tx1"/>
                </a:solidFill>
              </a:rPr>
              <a:t>nhiều</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Ví</a:t>
            </a:r>
            <a:r>
              <a:rPr lang="en-US" sz="2400" dirty="0">
                <a:solidFill>
                  <a:schemeClr val="tx1"/>
                </a:solidFill>
              </a:rPr>
              <a:t> </a:t>
            </a:r>
            <a:r>
              <a:rPr lang="en-US" sz="2400" dirty="0" err="1">
                <a:solidFill>
                  <a:schemeClr val="tx1"/>
                </a:solidFill>
              </a:rPr>
              <a:t>dụ</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muối</a:t>
            </a:r>
            <a:r>
              <a:rPr lang="en-US" sz="2400" dirty="0">
                <a:solidFill>
                  <a:schemeClr val="tx1"/>
                </a:solidFill>
              </a:rPr>
              <a:t> </a:t>
            </a:r>
            <a:r>
              <a:rPr lang="en-US" sz="2400" dirty="0" err="1">
                <a:solidFill>
                  <a:schemeClr val="tx1"/>
                </a:solidFill>
              </a:rPr>
              <a:t>ăn</a:t>
            </a:r>
            <a:r>
              <a:rPr lang="en-US" sz="2400" dirty="0">
                <a:solidFill>
                  <a:schemeClr val="tx1"/>
                </a:solidFill>
              </a:rPr>
              <a:t> </a:t>
            </a:r>
            <a:r>
              <a:rPr lang="en-US" sz="2400" dirty="0" err="1">
                <a:solidFill>
                  <a:schemeClr val="tx1"/>
                </a:solidFill>
              </a:rPr>
              <a:t>NaCl</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ion, </a:t>
            </a:r>
            <a:r>
              <a:rPr lang="en-US" sz="2400" dirty="0" err="1">
                <a:solidFill>
                  <a:schemeClr val="tx1"/>
                </a:solidFill>
              </a:rPr>
              <a:t>trong</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các</a:t>
            </a:r>
            <a:r>
              <a:rPr lang="en-US" sz="2400" dirty="0">
                <a:solidFill>
                  <a:schemeClr val="tx1"/>
                </a:solidFill>
              </a:rPr>
              <a:t> ion Na</a:t>
            </a:r>
            <a:r>
              <a:rPr lang="en-US" sz="2400" baseline="30000" dirty="0">
                <a:solidFill>
                  <a:schemeClr val="tx1"/>
                </a:solidFill>
              </a:rPr>
              <a:t>+</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Cl</a:t>
            </a:r>
            <a:r>
              <a:rPr lang="en-US" sz="2400" baseline="30000" dirty="0">
                <a:solidFill>
                  <a:schemeClr val="tx1"/>
                </a:solidFill>
              </a:rPr>
              <a:t>-</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lực</a:t>
            </a:r>
            <a:r>
              <a:rPr lang="en-US" sz="2400" dirty="0">
                <a:solidFill>
                  <a:schemeClr val="tx1"/>
                </a:solidFill>
              </a:rPr>
              <a:t> </a:t>
            </a:r>
            <a:r>
              <a:rPr lang="en-US" sz="2400" dirty="0" err="1">
                <a:solidFill>
                  <a:schemeClr val="tx1"/>
                </a:solidFill>
              </a:rPr>
              <a:t>hút</a:t>
            </a:r>
            <a:r>
              <a:rPr lang="en-US" sz="2400" dirty="0">
                <a:solidFill>
                  <a:schemeClr val="tx1"/>
                </a:solidFill>
              </a:rPr>
              <a:t> </a:t>
            </a:r>
            <a:r>
              <a:rPr lang="en-US" sz="2400" dirty="0" err="1">
                <a:solidFill>
                  <a:schemeClr val="tx1"/>
                </a:solidFill>
              </a:rPr>
              <a:t>tĩnh</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Mỗi</a:t>
            </a:r>
            <a:r>
              <a:rPr lang="en-US" sz="2400" dirty="0">
                <a:solidFill>
                  <a:schemeClr val="tx1"/>
                </a:solidFill>
              </a:rPr>
              <a:t> ion </a:t>
            </a:r>
            <a:r>
              <a:rPr lang="en-US" sz="2400" dirty="0" err="1">
                <a:solidFill>
                  <a:schemeClr val="tx1"/>
                </a:solidFill>
              </a:rPr>
              <a:t>đều</a:t>
            </a:r>
            <a:r>
              <a:rPr lang="en-US" sz="2400" dirty="0">
                <a:solidFill>
                  <a:schemeClr val="tx1"/>
                </a:solidFill>
              </a:rPr>
              <a:t> </a:t>
            </a:r>
            <a:r>
              <a:rPr lang="en-US" sz="2400" dirty="0" err="1">
                <a:solidFill>
                  <a:schemeClr val="tx1"/>
                </a:solidFill>
              </a:rPr>
              <a:t>chịu</a:t>
            </a:r>
            <a:r>
              <a:rPr lang="en-US" sz="2400" dirty="0">
                <a:solidFill>
                  <a:schemeClr val="tx1"/>
                </a:solidFill>
              </a:rPr>
              <a:t> </a:t>
            </a:r>
            <a:r>
              <a:rPr lang="en-US" sz="2400" dirty="0" err="1">
                <a:solidFill>
                  <a:schemeClr val="tx1"/>
                </a:solidFill>
              </a:rPr>
              <a:t>lực</a:t>
            </a:r>
            <a:r>
              <a:rPr lang="en-US" sz="2400" dirty="0">
                <a:solidFill>
                  <a:schemeClr val="tx1"/>
                </a:solidFill>
              </a:rPr>
              <a:t> </a:t>
            </a:r>
            <a:r>
              <a:rPr lang="en-US" sz="2400" dirty="0" err="1">
                <a:solidFill>
                  <a:schemeClr val="tx1"/>
                </a:solidFill>
              </a:rPr>
              <a:t>kéo</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về</a:t>
            </a:r>
            <a:r>
              <a:rPr lang="en-US" sz="2400" dirty="0">
                <a:solidFill>
                  <a:schemeClr val="tx1"/>
                </a:solidFill>
              </a:rPr>
              <a:t> </a:t>
            </a:r>
            <a:r>
              <a:rPr lang="en-US" sz="2400" dirty="0" err="1">
                <a:solidFill>
                  <a:schemeClr val="tx1"/>
                </a:solidFill>
              </a:rPr>
              <a:t>mọi</a:t>
            </a:r>
            <a:r>
              <a:rPr lang="en-US" sz="2400" dirty="0">
                <a:solidFill>
                  <a:schemeClr val="tx1"/>
                </a:solidFill>
              </a:rPr>
              <a:t> </a:t>
            </a:r>
            <a:r>
              <a:rPr lang="en-US" sz="2400" dirty="0" err="1">
                <a:solidFill>
                  <a:schemeClr val="tx1"/>
                </a:solidFill>
              </a:rPr>
              <a:t>phía</a:t>
            </a:r>
            <a:r>
              <a:rPr lang="en-US" sz="2400" dirty="0">
                <a:solidFill>
                  <a:schemeClr val="tx1"/>
                </a:solidFill>
              </a:rPr>
              <a:t>, </a:t>
            </a:r>
            <a:r>
              <a:rPr lang="en-US" sz="2400" dirty="0" err="1">
                <a:solidFill>
                  <a:schemeClr val="tx1"/>
                </a:solidFill>
              </a:rPr>
              <a:t>nên</a:t>
            </a:r>
            <a:r>
              <a:rPr lang="en-US" sz="2400" dirty="0">
                <a:solidFill>
                  <a:schemeClr val="tx1"/>
                </a:solidFill>
              </a:rPr>
              <a:t> </a:t>
            </a:r>
            <a:r>
              <a:rPr lang="en-US" sz="2400" dirty="0" err="1">
                <a:solidFill>
                  <a:schemeClr val="tx1"/>
                </a:solidFill>
              </a:rPr>
              <a:t>chúng</a:t>
            </a:r>
            <a:r>
              <a:rPr lang="en-US" sz="2400" dirty="0">
                <a:solidFill>
                  <a:schemeClr val="tx1"/>
                </a:solidFill>
              </a:rPr>
              <a:t> </a:t>
            </a:r>
            <a:r>
              <a:rPr lang="en-US" sz="2400" dirty="0" err="1">
                <a:solidFill>
                  <a:schemeClr val="tx1"/>
                </a:solidFill>
              </a:rPr>
              <a:t>nằm</a:t>
            </a:r>
            <a:r>
              <a:rPr lang="en-US" sz="2400" dirty="0">
                <a:solidFill>
                  <a:schemeClr val="tx1"/>
                </a:solidFill>
              </a:rPr>
              <a:t> ở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t>.</a:t>
            </a:r>
          </a:p>
          <a:p>
            <a:pPr algn="ctr"/>
            <a:r>
              <a:rPr lang="en-US" sz="2000" b="1" dirty="0" smtClean="0">
                <a:solidFill>
                  <a:schemeClr val="tx1"/>
                </a:solidFill>
                <a:cs typeface="Arial" pitchFamily="34" charset="0"/>
              </a:rPr>
              <a:t>.</a:t>
            </a:r>
            <a:endParaRPr lang="en-US" sz="2000" dirty="0">
              <a:solidFill>
                <a:schemeClr val="tx1"/>
              </a:solidFill>
            </a:endParaRPr>
          </a:p>
        </p:txBody>
      </p:sp>
      <p:sp>
        <p:nvSpPr>
          <p:cNvPr id="29" name="Rounded Rectangle 28"/>
          <p:cNvSpPr/>
          <p:nvPr/>
        </p:nvSpPr>
        <p:spPr bwMode="gray">
          <a:xfrm>
            <a:off x="685800" y="1574854"/>
            <a:ext cx="7620000" cy="482546"/>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r>
              <a:rPr lang="en-US" sz="2800" b="1" dirty="0"/>
              <a:t>1.1.4 </a:t>
            </a:r>
            <a:r>
              <a:rPr lang="en-US" sz="2800" b="1" dirty="0" err="1"/>
              <a:t>Các</a:t>
            </a:r>
            <a:r>
              <a:rPr lang="en-US" sz="2800" b="1" dirty="0"/>
              <a:t> </a:t>
            </a:r>
            <a:r>
              <a:rPr lang="en-US" sz="2800" b="1" dirty="0" err="1"/>
              <a:t>liên</a:t>
            </a:r>
            <a:r>
              <a:rPr lang="en-US" sz="2800" b="1" dirty="0"/>
              <a:t> </a:t>
            </a:r>
            <a:r>
              <a:rPr lang="en-US" sz="2800" b="1" dirty="0" err="1"/>
              <a:t>kết</a:t>
            </a:r>
            <a:r>
              <a:rPr lang="en-US" sz="2800" b="1" dirty="0"/>
              <a:t> </a:t>
            </a:r>
            <a:r>
              <a:rPr lang="en-US" sz="2800" b="1" dirty="0" err="1"/>
              <a:t>cơ</a:t>
            </a:r>
            <a:r>
              <a:rPr lang="en-US" sz="2800" b="1" dirty="0"/>
              <a:t> </a:t>
            </a:r>
            <a:r>
              <a:rPr lang="en-US" sz="2800" b="1" dirty="0" err="1"/>
              <a:t>bản</a:t>
            </a:r>
            <a:r>
              <a:rPr lang="en-US" sz="2800" b="1" dirty="0"/>
              <a:t>, </a:t>
            </a:r>
            <a:r>
              <a:rPr lang="en-US" sz="2800" b="1" dirty="0" err="1"/>
              <a:t>liên</a:t>
            </a:r>
            <a:r>
              <a:rPr lang="en-US" sz="2800" b="1" dirty="0"/>
              <a:t> </a:t>
            </a:r>
            <a:r>
              <a:rPr lang="en-US" sz="2800" b="1" dirty="0" err="1"/>
              <a:t>kết</a:t>
            </a:r>
            <a:r>
              <a:rPr lang="en-US" sz="2800" b="1" dirty="0"/>
              <a:t> </a:t>
            </a:r>
            <a:r>
              <a:rPr lang="en-US" sz="2800" b="1" dirty="0" err="1"/>
              <a:t>kim</a:t>
            </a:r>
            <a:r>
              <a:rPr lang="en-US" sz="2800" b="1" dirty="0"/>
              <a:t> </a:t>
            </a:r>
            <a:r>
              <a:rPr lang="en-US" sz="2800" b="1" dirty="0" err="1"/>
              <a:t>loại</a:t>
            </a:r>
            <a:endParaRPr lang="en-US" sz="28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1000" fill="hold"/>
                                        <p:tgtEl>
                                          <p:spTgt spid="29"/>
                                        </p:tgtEl>
                                        <p:attrNameLst>
                                          <p:attrName>ppt_w</p:attrName>
                                        </p:attrNameLst>
                                      </p:cBhvr>
                                      <p:tavLst>
                                        <p:tav tm="0">
                                          <p:val>
                                            <p:strVal val="#ppt_w*0.70"/>
                                          </p:val>
                                        </p:tav>
                                        <p:tav tm="100000">
                                          <p:val>
                                            <p:strVal val="#ppt_w"/>
                                          </p:val>
                                        </p:tav>
                                      </p:tavLst>
                                    </p:anim>
                                    <p:anim calcmode="lin" valueType="num">
                                      <p:cBhvr>
                                        <p:cTn id="8" dur="1000" fill="hold"/>
                                        <p:tgtEl>
                                          <p:spTgt spid="29"/>
                                        </p:tgtEl>
                                        <p:attrNameLst>
                                          <p:attrName>ppt_h</p:attrName>
                                        </p:attrNameLst>
                                      </p:cBhvr>
                                      <p:tavLst>
                                        <p:tav tm="0">
                                          <p:val>
                                            <p:strVal val="#ppt_h"/>
                                          </p:val>
                                        </p:tav>
                                        <p:tav tm="100000">
                                          <p:val>
                                            <p:strVal val="#ppt_h"/>
                                          </p:val>
                                        </p:tav>
                                      </p:tavLst>
                                    </p:anim>
                                    <p:animEffect transition="in" filter="fade">
                                      <p:cBhvr>
                                        <p:cTn id="9" dur="1000"/>
                                        <p:tgtEl>
                                          <p:spTgt spid="2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1000" fill="hold"/>
                                        <p:tgtEl>
                                          <p:spTgt spid="28"/>
                                        </p:tgtEl>
                                        <p:attrNameLst>
                                          <p:attrName>ppt_w</p:attrName>
                                        </p:attrNameLst>
                                      </p:cBhvr>
                                      <p:tavLst>
                                        <p:tav tm="0">
                                          <p:val>
                                            <p:strVal val="#ppt_w*0.70"/>
                                          </p:val>
                                        </p:tav>
                                        <p:tav tm="100000">
                                          <p:val>
                                            <p:strVal val="#ppt_w"/>
                                          </p:val>
                                        </p:tav>
                                      </p:tavLst>
                                    </p:anim>
                                    <p:anim calcmode="lin" valueType="num">
                                      <p:cBhvr>
                                        <p:cTn id="15" dur="1000" fill="hold"/>
                                        <p:tgtEl>
                                          <p:spTgt spid="28"/>
                                        </p:tgtEl>
                                        <p:attrNameLst>
                                          <p:attrName>ppt_h</p:attrName>
                                        </p:attrNameLst>
                                      </p:cBhvr>
                                      <p:tavLst>
                                        <p:tav tm="0">
                                          <p:val>
                                            <p:strVal val="#ppt_h"/>
                                          </p:val>
                                        </p:tav>
                                        <p:tav tm="100000">
                                          <p:val>
                                            <p:strVal val="#ppt_h"/>
                                          </p:val>
                                        </p:tav>
                                      </p:tavLst>
                                    </p:anim>
                                    <p:animEffect transition="in" filter="fade">
                                      <p:cBhvr>
                                        <p:cTn id="16"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28" name="Rounded Rectangle 27"/>
          <p:cNvSpPr/>
          <p:nvPr/>
        </p:nvSpPr>
        <p:spPr bwMode="gray">
          <a:xfrm>
            <a:off x="133350" y="2114550"/>
            <a:ext cx="8991600" cy="4191000"/>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endParaRPr lang="en-US" sz="2000" dirty="0" smtClean="0">
              <a:solidFill>
                <a:schemeClr val="tx1"/>
              </a:solidFill>
            </a:endParaRPr>
          </a:p>
          <a:p>
            <a:endParaRPr lang="en-US" sz="2100" dirty="0">
              <a:solidFill>
                <a:schemeClr val="tx1"/>
              </a:solidFill>
            </a:endParaRPr>
          </a:p>
          <a:p>
            <a:pPr algn="just"/>
            <a:r>
              <a:rPr lang="en-US" sz="2400" dirty="0" smtClean="0">
                <a:solidFill>
                  <a:schemeClr val="tx1"/>
                </a:solidFill>
              </a:rPr>
              <a:t>      </a:t>
            </a:r>
            <a:r>
              <a:rPr lang="en-US" sz="2400" dirty="0" err="1" smtClean="0">
                <a:solidFill>
                  <a:schemeClr val="tx1"/>
                </a:solidFill>
              </a:rPr>
              <a:t>Với</a:t>
            </a:r>
            <a:r>
              <a:rPr lang="en-US" sz="2400" dirty="0" smtClean="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các</a:t>
            </a:r>
            <a:r>
              <a:rPr lang="en-US" sz="2400" dirty="0">
                <a:solidFill>
                  <a:schemeClr val="tx1"/>
                </a:solidFill>
              </a:rPr>
              <a:t> ion </a:t>
            </a:r>
            <a:r>
              <a:rPr lang="en-US" sz="2400" dirty="0" err="1">
                <a:solidFill>
                  <a:schemeClr val="tx1"/>
                </a:solidFill>
              </a:rPr>
              <a:t>của</a:t>
            </a:r>
            <a:r>
              <a:rPr lang="en-US" sz="2400" dirty="0">
                <a:solidFill>
                  <a:schemeClr val="tx1"/>
                </a:solidFill>
              </a:rPr>
              <a:t> </a:t>
            </a:r>
            <a:r>
              <a:rPr lang="en-US" sz="2400" dirty="0" err="1">
                <a:solidFill>
                  <a:schemeClr val="tx1"/>
                </a:solidFill>
              </a:rPr>
              <a:t>nó</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ràng</a:t>
            </a:r>
            <a:r>
              <a:rPr lang="en-US" sz="2400" dirty="0">
                <a:solidFill>
                  <a:schemeClr val="tx1"/>
                </a:solidFill>
              </a:rPr>
              <a:t> </a:t>
            </a:r>
            <a:r>
              <a:rPr lang="en-US" sz="2400" dirty="0" err="1">
                <a:solidFill>
                  <a:schemeClr val="tx1"/>
                </a:solidFill>
              </a:rPr>
              <a:t>buộc</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bởi</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mà</a:t>
            </a:r>
            <a:r>
              <a:rPr lang="en-US" sz="2400" dirty="0">
                <a:solidFill>
                  <a:schemeClr val="tx1"/>
                </a:solidFill>
              </a:rPr>
              <a:t> </a:t>
            </a:r>
            <a:r>
              <a:rPr lang="en-US" sz="2400" dirty="0" err="1">
                <a:solidFill>
                  <a:schemeClr val="tx1"/>
                </a:solidFill>
              </a:rPr>
              <a:t>bản</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nó</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lực</a:t>
            </a:r>
            <a:r>
              <a:rPr lang="en-US" sz="2400" dirty="0">
                <a:solidFill>
                  <a:schemeClr val="tx1"/>
                </a:solidFill>
              </a:rPr>
              <a:t> </a:t>
            </a:r>
            <a:r>
              <a:rPr lang="en-US" sz="2400" dirty="0" err="1">
                <a:solidFill>
                  <a:schemeClr val="tx1"/>
                </a:solidFill>
              </a:rPr>
              <a:t>hút</a:t>
            </a:r>
            <a:r>
              <a:rPr lang="en-US" sz="2400" dirty="0">
                <a:solidFill>
                  <a:schemeClr val="tx1"/>
                </a:solidFill>
              </a:rPr>
              <a:t> </a:t>
            </a:r>
            <a:r>
              <a:rPr lang="en-US" sz="2400" dirty="0" err="1">
                <a:solidFill>
                  <a:schemeClr val="tx1"/>
                </a:solidFill>
              </a:rPr>
              <a:t>tĩnh</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về</a:t>
            </a:r>
            <a:r>
              <a:rPr lang="en-US" sz="2400" dirty="0">
                <a:solidFill>
                  <a:schemeClr val="tx1"/>
                </a:solidFill>
              </a:rPr>
              <a:t> </a:t>
            </a:r>
            <a:r>
              <a:rPr lang="en-US" sz="2400" dirty="0" err="1">
                <a:solidFill>
                  <a:schemeClr val="tx1"/>
                </a:solidFill>
              </a:rPr>
              <a:t>mọi</a:t>
            </a:r>
            <a:r>
              <a:rPr lang="en-US" sz="2400" dirty="0">
                <a:solidFill>
                  <a:schemeClr val="tx1"/>
                </a:solidFill>
              </a:rPr>
              <a:t> </a:t>
            </a:r>
            <a:r>
              <a:rPr lang="en-US" sz="2400" dirty="0" err="1">
                <a:solidFill>
                  <a:schemeClr val="tx1"/>
                </a:solidFill>
              </a:rPr>
              <a:t>phía</a:t>
            </a:r>
            <a:r>
              <a:rPr lang="en-US" sz="2400" dirty="0">
                <a:solidFill>
                  <a:schemeClr val="tx1"/>
                </a:solidFill>
              </a:rPr>
              <a:t> </a:t>
            </a:r>
            <a:r>
              <a:rPr lang="en-US" sz="2400" dirty="0" err="1">
                <a:solidFill>
                  <a:schemeClr val="tx1"/>
                </a:solidFill>
              </a:rPr>
              <a:t>giữa</a:t>
            </a:r>
            <a:r>
              <a:rPr lang="en-US" sz="2400" dirty="0">
                <a:solidFill>
                  <a:schemeClr val="tx1"/>
                </a:solidFill>
              </a:rPr>
              <a:t> ion </a:t>
            </a:r>
            <a:r>
              <a:rPr lang="en-US" sz="2400" dirty="0" err="1">
                <a:solidFill>
                  <a:schemeClr val="tx1"/>
                </a:solidFill>
              </a:rPr>
              <a:t>dương</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tự</a:t>
            </a:r>
            <a:r>
              <a:rPr lang="en-US" sz="2400" dirty="0">
                <a:solidFill>
                  <a:schemeClr val="tx1"/>
                </a:solidFill>
              </a:rPr>
              <a:t> do </a:t>
            </a:r>
            <a:r>
              <a:rPr lang="en-US" sz="2400" dirty="0" err="1">
                <a:solidFill>
                  <a:schemeClr val="tx1"/>
                </a:solidFill>
              </a:rPr>
              <a:t>bao</a:t>
            </a:r>
            <a:r>
              <a:rPr lang="en-US" sz="2400" dirty="0">
                <a:solidFill>
                  <a:schemeClr val="tx1"/>
                </a:solidFill>
              </a:rPr>
              <a:t> </a:t>
            </a:r>
            <a:r>
              <a:rPr lang="en-US" sz="2400" dirty="0" err="1">
                <a:solidFill>
                  <a:schemeClr val="tx1"/>
                </a:solidFill>
              </a:rPr>
              <a:t>quanh</a:t>
            </a:r>
            <a:r>
              <a:rPr lang="en-US" sz="2400" dirty="0">
                <a:solidFill>
                  <a:schemeClr val="tx1"/>
                </a:solidFill>
              </a:rPr>
              <a:t> </a:t>
            </a:r>
            <a:r>
              <a:rPr lang="en-US" sz="2400" dirty="0" err="1">
                <a:solidFill>
                  <a:schemeClr val="tx1"/>
                </a:solidFill>
              </a:rPr>
              <a:t>nó</a:t>
            </a:r>
            <a:r>
              <a:rPr lang="en-US" sz="2400" dirty="0">
                <a:solidFill>
                  <a:schemeClr val="tx1"/>
                </a:solidFill>
              </a:rPr>
              <a:t>, </a:t>
            </a:r>
            <a:r>
              <a:rPr lang="en-US" sz="2400" dirty="0" err="1">
                <a:solidFill>
                  <a:schemeClr val="tx1"/>
                </a:solidFill>
              </a:rPr>
              <a:t>giữ</a:t>
            </a:r>
            <a:r>
              <a:rPr lang="en-US" sz="2400" dirty="0">
                <a:solidFill>
                  <a:schemeClr val="tx1"/>
                </a:solidFill>
              </a:rPr>
              <a:t> </a:t>
            </a:r>
            <a:r>
              <a:rPr lang="en-US" sz="2400" dirty="0" err="1">
                <a:solidFill>
                  <a:schemeClr val="tx1"/>
                </a:solidFill>
              </a:rPr>
              <a:t>cho</a:t>
            </a:r>
            <a:r>
              <a:rPr lang="en-US" sz="2400" dirty="0">
                <a:solidFill>
                  <a:schemeClr val="tx1"/>
                </a:solidFill>
              </a:rPr>
              <a:t> ion ở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hề</a:t>
            </a:r>
            <a:r>
              <a:rPr lang="en-US" sz="2400" dirty="0">
                <a:solidFill>
                  <a:schemeClr val="tx1"/>
                </a:solidFill>
              </a:rPr>
              <a:t> </a:t>
            </a:r>
            <a:r>
              <a:rPr lang="en-US" sz="2400" dirty="0" err="1">
                <a:solidFill>
                  <a:schemeClr val="tx1"/>
                </a:solidFill>
              </a:rPr>
              <a:t>thay</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các</a:t>
            </a:r>
            <a:r>
              <a:rPr lang="en-US" sz="2400" dirty="0">
                <a:solidFill>
                  <a:schemeClr val="tx1"/>
                </a:solidFill>
              </a:rPr>
              <a:t> ion </a:t>
            </a:r>
            <a:r>
              <a:rPr lang="en-US" sz="2400" dirty="0" err="1">
                <a:solidFill>
                  <a:schemeClr val="tx1"/>
                </a:solidFill>
              </a:rPr>
              <a:t>thay</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cân</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en-US" sz="2400" dirty="0" err="1">
                <a:solidFill>
                  <a:schemeClr val="tx1"/>
                </a:solidFill>
              </a:rPr>
              <a:t>Nhờ</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dẻo</a:t>
            </a:r>
            <a:r>
              <a:rPr lang="en-US" sz="2400" dirty="0">
                <a:solidFill>
                  <a:schemeClr val="tx1"/>
                </a:solidFill>
              </a:rPr>
              <a:t> </a:t>
            </a:r>
            <a:r>
              <a:rPr lang="en-US" sz="2400" dirty="0" err="1">
                <a:solidFill>
                  <a:schemeClr val="tx1"/>
                </a:solidFill>
              </a:rPr>
              <a:t>cao</a:t>
            </a:r>
            <a:r>
              <a:rPr lang="en-US" sz="2400" dirty="0">
                <a:solidFill>
                  <a:schemeClr val="tx1"/>
                </a:solidFill>
              </a:rPr>
              <a:t> (</a:t>
            </a:r>
            <a:r>
              <a:rPr lang="en-US" sz="2400" dirty="0" err="1">
                <a:solidFill>
                  <a:schemeClr val="tx1"/>
                </a:solidFill>
              </a:rPr>
              <a:t>tức</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sau</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dạng</a:t>
            </a:r>
            <a:r>
              <a:rPr lang="en-US" sz="2400" dirty="0">
                <a:solidFill>
                  <a:schemeClr val="tx1"/>
                </a:solidFill>
              </a:rPr>
              <a:t> </a:t>
            </a:r>
            <a:r>
              <a:rPr lang="en-US" sz="2400" dirty="0" err="1">
                <a:solidFill>
                  <a:schemeClr val="tx1"/>
                </a:solidFill>
              </a:rPr>
              <a:t>dịch</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tương</a:t>
            </a:r>
            <a:r>
              <a:rPr lang="en-US" sz="2400" dirty="0">
                <a:solidFill>
                  <a:schemeClr val="tx1"/>
                </a:solidFill>
              </a:rPr>
              <a:t> </a:t>
            </a:r>
            <a:r>
              <a:rPr lang="en-US" sz="2400" dirty="0" err="1">
                <a:solidFill>
                  <a:schemeClr val="tx1"/>
                </a:solidFill>
              </a:rPr>
              <a:t>đối</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 ion </a:t>
            </a:r>
            <a:r>
              <a:rPr lang="en-US" sz="2400" dirty="0" err="1">
                <a:solidFill>
                  <a:schemeClr val="tx1"/>
                </a:solidFill>
              </a:rPr>
              <a:t>vẫn</a:t>
            </a:r>
            <a:r>
              <a:rPr lang="en-US" sz="2400" dirty="0">
                <a:solidFill>
                  <a:schemeClr val="tx1"/>
                </a:solidFill>
              </a:rPr>
              <a:t> </a:t>
            </a:r>
            <a:r>
              <a:rPr lang="en-US" sz="2400" dirty="0" err="1">
                <a:solidFill>
                  <a:schemeClr val="tx1"/>
                </a:solidFill>
              </a:rPr>
              <a:t>giữ</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cấu</a:t>
            </a:r>
            <a:r>
              <a:rPr lang="en-US" sz="2400" dirty="0">
                <a:solidFill>
                  <a:schemeClr val="tx1"/>
                </a:solidFill>
              </a:rPr>
              <a:t> </a:t>
            </a:r>
            <a:r>
              <a:rPr lang="en-US" sz="2400" dirty="0" err="1">
                <a:solidFill>
                  <a:schemeClr val="tx1"/>
                </a:solidFill>
              </a:rPr>
              <a:t>hình</a:t>
            </a:r>
            <a:r>
              <a:rPr lang="en-US" sz="2400" dirty="0">
                <a:solidFill>
                  <a:schemeClr val="tx1"/>
                </a:solidFill>
              </a:rPr>
              <a:t> ban </a:t>
            </a:r>
            <a:r>
              <a:rPr lang="en-US" sz="2400" dirty="0" err="1">
                <a:solidFill>
                  <a:schemeClr val="tx1"/>
                </a:solidFill>
              </a:rPr>
              <a:t>đầu</a:t>
            </a:r>
            <a:r>
              <a:rPr lang="en-US" sz="2400" dirty="0">
                <a:solidFill>
                  <a:schemeClr val="tx1"/>
                </a:solidFill>
              </a:rPr>
              <a:t>). </a:t>
            </a:r>
            <a:r>
              <a:rPr lang="en-US" sz="2400" dirty="0" err="1">
                <a:solidFill>
                  <a:schemeClr val="tx1"/>
                </a:solidFill>
              </a:rPr>
              <a:t>Đối</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ion </a:t>
            </a:r>
            <a:r>
              <a:rPr lang="en-US" sz="2400" dirty="0" err="1">
                <a:solidFill>
                  <a:schemeClr val="tx1"/>
                </a:solidFill>
              </a:rPr>
              <a:t>thì</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bị</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vỡ</a:t>
            </a:r>
            <a:r>
              <a:rPr lang="en-US" sz="2400" dirty="0">
                <a:solidFill>
                  <a:schemeClr val="tx1"/>
                </a:solidFill>
              </a:rPr>
              <a:t> </a:t>
            </a:r>
            <a:r>
              <a:rPr lang="en-US" sz="2400" dirty="0" err="1">
                <a:solidFill>
                  <a:schemeClr val="tx1"/>
                </a:solidFill>
              </a:rPr>
              <a:t>vụn</a:t>
            </a:r>
            <a:r>
              <a:rPr lang="en-US" sz="2400" dirty="0">
                <a:solidFill>
                  <a:schemeClr val="tx1"/>
                </a:solidFill>
              </a:rPr>
              <a:t>)</a:t>
            </a:r>
            <a:r>
              <a:rPr lang="en-US" sz="2400" dirty="0" smtClean="0">
                <a:solidFill>
                  <a:schemeClr val="tx1"/>
                </a:solidFill>
              </a:rPr>
              <a:t>.</a:t>
            </a:r>
            <a:endParaRPr lang="en-US" sz="2400" dirty="0">
              <a:solidFill>
                <a:schemeClr val="tx1"/>
              </a:solidFill>
            </a:endParaRPr>
          </a:p>
          <a:p>
            <a:pPr algn="ctr"/>
            <a:r>
              <a:rPr lang="en-US" sz="2000" b="1" dirty="0" smtClean="0">
                <a:solidFill>
                  <a:schemeClr val="tx1"/>
                </a:solidFill>
                <a:cs typeface="Arial" pitchFamily="34" charset="0"/>
              </a:rPr>
              <a:t>.</a:t>
            </a:r>
            <a:endParaRPr lang="en-US" sz="2000" dirty="0">
              <a:solidFill>
                <a:schemeClr val="tx1"/>
              </a:solidFill>
            </a:endParaRPr>
          </a:p>
        </p:txBody>
      </p:sp>
      <p:sp>
        <p:nvSpPr>
          <p:cNvPr id="29" name="Rounded Rectangle 28"/>
          <p:cNvSpPr/>
          <p:nvPr/>
        </p:nvSpPr>
        <p:spPr bwMode="gray">
          <a:xfrm>
            <a:off x="685800" y="1574854"/>
            <a:ext cx="7620000" cy="482546"/>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r>
              <a:rPr lang="en-US" sz="2800" b="1" dirty="0"/>
              <a:t>1.1.4 </a:t>
            </a:r>
            <a:r>
              <a:rPr lang="en-US" sz="2800" b="1" dirty="0" err="1"/>
              <a:t>Các</a:t>
            </a:r>
            <a:r>
              <a:rPr lang="en-US" sz="2800" b="1" dirty="0"/>
              <a:t> </a:t>
            </a:r>
            <a:r>
              <a:rPr lang="en-US" sz="2800" b="1" dirty="0" err="1"/>
              <a:t>liên</a:t>
            </a:r>
            <a:r>
              <a:rPr lang="en-US" sz="2800" b="1" dirty="0"/>
              <a:t> </a:t>
            </a:r>
            <a:r>
              <a:rPr lang="en-US" sz="2800" b="1" dirty="0" err="1"/>
              <a:t>kết</a:t>
            </a:r>
            <a:r>
              <a:rPr lang="en-US" sz="2800" b="1" dirty="0"/>
              <a:t> </a:t>
            </a:r>
            <a:r>
              <a:rPr lang="en-US" sz="2800" b="1" dirty="0" err="1"/>
              <a:t>cơ</a:t>
            </a:r>
            <a:r>
              <a:rPr lang="en-US" sz="2800" b="1" dirty="0"/>
              <a:t> </a:t>
            </a:r>
            <a:r>
              <a:rPr lang="en-US" sz="2800" b="1" dirty="0" err="1"/>
              <a:t>bản</a:t>
            </a:r>
            <a:r>
              <a:rPr lang="en-US" sz="2800" b="1" dirty="0"/>
              <a:t>, </a:t>
            </a:r>
            <a:r>
              <a:rPr lang="en-US" sz="2800" b="1" dirty="0" err="1"/>
              <a:t>liên</a:t>
            </a:r>
            <a:r>
              <a:rPr lang="en-US" sz="2800" b="1" dirty="0"/>
              <a:t> </a:t>
            </a:r>
            <a:r>
              <a:rPr lang="en-US" sz="2800" b="1" dirty="0" err="1"/>
              <a:t>kết</a:t>
            </a:r>
            <a:r>
              <a:rPr lang="en-US" sz="2800" b="1" dirty="0"/>
              <a:t> </a:t>
            </a:r>
            <a:r>
              <a:rPr lang="en-US" sz="2800" b="1" dirty="0" err="1"/>
              <a:t>kim</a:t>
            </a:r>
            <a:r>
              <a:rPr lang="en-US" sz="2800" b="1" dirty="0"/>
              <a:t> </a:t>
            </a:r>
            <a:r>
              <a:rPr lang="en-US" sz="2800" b="1" dirty="0" err="1"/>
              <a:t>loại</a:t>
            </a:r>
            <a:endParaRPr lang="en-US" sz="2800" dirty="0">
              <a:solidFill>
                <a:srgbClr val="C00000"/>
              </a:solidFill>
            </a:endParaRPr>
          </a:p>
        </p:txBody>
      </p:sp>
    </p:spTree>
    <p:extLst>
      <p:ext uri="{BB962C8B-B14F-4D97-AF65-F5344CB8AC3E}">
        <p14:creationId xmlns:p14="http://schemas.microsoft.com/office/powerpoint/2010/main" val="4184628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1.2. CẤU TẠO MẠNG TINH THỂ LÝ TƯỞNG </a:t>
            </a:r>
          </a:p>
        </p:txBody>
      </p:sp>
      <p:sp>
        <p:nvSpPr>
          <p:cNvPr id="4" name="Rectangle 3"/>
          <p:cNvSpPr/>
          <p:nvPr/>
        </p:nvSpPr>
        <p:spPr>
          <a:xfrm>
            <a:off x="381000" y="1066800"/>
            <a:ext cx="8763000" cy="461665"/>
          </a:xfrm>
          <a:prstGeom prst="rect">
            <a:avLst/>
          </a:prstGeom>
        </p:spPr>
        <p:txBody>
          <a:bodyPr wrap="square">
            <a:spAutoFit/>
          </a:bodyPr>
          <a:lstStyle/>
          <a:p>
            <a:r>
              <a:rPr lang="en-US" sz="2400" b="1" dirty="0"/>
              <a:t>1.2.1 </a:t>
            </a:r>
            <a:r>
              <a:rPr lang="en-US" sz="2400" b="1" dirty="0" err="1"/>
              <a:t>Mạng</a:t>
            </a:r>
            <a:r>
              <a:rPr lang="en-US" sz="2400" b="1" dirty="0"/>
              <a:t> </a:t>
            </a:r>
            <a:r>
              <a:rPr lang="en-US" sz="2400" b="1" dirty="0" err="1"/>
              <a:t>không</a:t>
            </a:r>
            <a:r>
              <a:rPr lang="en-US" sz="2400" b="1" dirty="0"/>
              <a:t> </a:t>
            </a:r>
            <a:r>
              <a:rPr lang="en-US" sz="2400" b="1" dirty="0" err="1"/>
              <a:t>gian</a:t>
            </a:r>
            <a:r>
              <a:rPr lang="en-US" sz="2400" b="1" dirty="0"/>
              <a:t>, </a:t>
            </a:r>
            <a:r>
              <a:rPr lang="en-US" sz="2400" b="1" dirty="0" err="1"/>
              <a:t>mạng</a:t>
            </a:r>
            <a:r>
              <a:rPr lang="en-US" sz="2400" b="1" dirty="0"/>
              <a:t> </a:t>
            </a:r>
            <a:r>
              <a:rPr lang="en-US" sz="2400" b="1" dirty="0" err="1"/>
              <a:t>tinh</a:t>
            </a:r>
            <a:r>
              <a:rPr lang="en-US" sz="2400" b="1" dirty="0"/>
              <a:t> </a:t>
            </a:r>
            <a:r>
              <a:rPr lang="en-US" sz="2400" b="1" dirty="0" err="1"/>
              <a:t>thể</a:t>
            </a:r>
            <a:r>
              <a:rPr lang="en-US" sz="2400" b="1" dirty="0"/>
              <a:t>, </a:t>
            </a:r>
            <a:r>
              <a:rPr lang="en-US" sz="2400" b="1" dirty="0" err="1"/>
              <a:t>nút</a:t>
            </a:r>
            <a:r>
              <a:rPr lang="en-US" sz="2400" b="1" dirty="0"/>
              <a:t> </a:t>
            </a:r>
            <a:r>
              <a:rPr lang="en-US" sz="2400" b="1" dirty="0" err="1"/>
              <a:t>mạng</a:t>
            </a:r>
            <a:r>
              <a:rPr lang="en-US" sz="2400" b="1" dirty="0"/>
              <a:t>, ô </a:t>
            </a:r>
            <a:r>
              <a:rPr lang="en-US" sz="2400" b="1" dirty="0" err="1"/>
              <a:t>cơ</a:t>
            </a:r>
            <a:r>
              <a:rPr lang="en-US" sz="2400" b="1" dirty="0"/>
              <a:t> </a:t>
            </a:r>
            <a:r>
              <a:rPr lang="en-US" sz="2400" b="1" dirty="0" err="1"/>
              <a:t>sở</a:t>
            </a:r>
            <a:endParaRPr lang="en-US" sz="2400" dirty="0"/>
          </a:p>
        </p:txBody>
      </p:sp>
      <p:grpSp>
        <p:nvGrpSpPr>
          <p:cNvPr id="2" name="Group 1"/>
          <p:cNvGrpSpPr/>
          <p:nvPr/>
        </p:nvGrpSpPr>
        <p:grpSpPr>
          <a:xfrm>
            <a:off x="76200" y="3962400"/>
            <a:ext cx="3657601" cy="2819400"/>
            <a:chOff x="76200" y="3962400"/>
            <a:chExt cx="3657601" cy="2819400"/>
          </a:xfrm>
        </p:grpSpPr>
        <p:sp>
          <p:nvSpPr>
            <p:cNvPr id="11" name="Rounded Rectangle 10"/>
            <p:cNvSpPr/>
            <p:nvPr/>
          </p:nvSpPr>
          <p:spPr bwMode="gray">
            <a:xfrm>
              <a:off x="76201" y="3962400"/>
              <a:ext cx="3657600" cy="2819400"/>
            </a:xfrm>
            <a:prstGeom prst="roundRect">
              <a:avLst/>
            </a:prstGeom>
            <a:gradFill flip="none" rotWithShape="1">
              <a:gsLst>
                <a:gs pos="0">
                  <a:schemeClr val="accent2">
                    <a:lumMod val="40000"/>
                    <a:lumOff val="60000"/>
                  </a:schemeClr>
                </a:gs>
                <a:gs pos="100000">
                  <a:srgbClr val="FFFFFF"/>
                </a:gs>
              </a:gsLst>
              <a:lin ang="16200000" scaled="1"/>
              <a:tileRect/>
            </a:gradFill>
            <a:ln>
              <a:solidFill>
                <a:schemeClr val="accent2"/>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2000" b="1" dirty="0" smtClean="0">
                <a:solidFill>
                  <a:schemeClr val="tx1"/>
                </a:solidFill>
                <a:cs typeface="Arial" pitchFamily="34" charset="0"/>
              </a:endParaRPr>
            </a:p>
            <a:p>
              <a:pPr algn="just"/>
              <a:r>
                <a:rPr lang="en-US" sz="2000" dirty="0" err="1">
                  <a:solidFill>
                    <a:schemeClr val="tx1"/>
                  </a:solidFill>
                </a:rPr>
                <a:t>Mạng</a:t>
              </a:r>
              <a:r>
                <a:rPr lang="en-US" sz="2000" dirty="0">
                  <a:solidFill>
                    <a:schemeClr val="tx1"/>
                  </a:solidFill>
                </a:rPr>
                <a:t> </a:t>
              </a:r>
              <a:r>
                <a:rPr lang="en-US" sz="2000" dirty="0" err="1">
                  <a:solidFill>
                    <a:schemeClr val="tx1"/>
                  </a:solidFill>
                </a:rPr>
                <a:t>không</a:t>
              </a:r>
              <a:r>
                <a:rPr lang="en-US" sz="2000" dirty="0">
                  <a:solidFill>
                    <a:schemeClr val="tx1"/>
                  </a:solidFill>
                </a:rPr>
                <a:t> </a:t>
              </a:r>
              <a:r>
                <a:rPr lang="en-US" sz="2000" dirty="0" err="1">
                  <a:solidFill>
                    <a:schemeClr val="tx1"/>
                  </a:solidFill>
                </a:rPr>
                <a:t>gian</a:t>
              </a:r>
              <a:r>
                <a:rPr lang="en-US" sz="2000" dirty="0">
                  <a:solidFill>
                    <a:schemeClr val="tx1"/>
                  </a:solidFill>
                </a:rPr>
                <a:t> </a:t>
              </a:r>
              <a:r>
                <a:rPr lang="en-US" sz="2000" dirty="0" err="1">
                  <a:solidFill>
                    <a:schemeClr val="tx1"/>
                  </a:solidFill>
                </a:rPr>
                <a:t>được</a:t>
              </a:r>
              <a:r>
                <a:rPr lang="en-US" sz="2000" dirty="0">
                  <a:solidFill>
                    <a:schemeClr val="tx1"/>
                  </a:solidFill>
                </a:rPr>
                <a:t> </a:t>
              </a:r>
              <a:r>
                <a:rPr lang="en-US" sz="2000" dirty="0" err="1">
                  <a:solidFill>
                    <a:schemeClr val="tx1"/>
                  </a:solidFill>
                </a:rPr>
                <a:t>tạo</a:t>
              </a:r>
              <a:r>
                <a:rPr lang="en-US" sz="2000" dirty="0">
                  <a:solidFill>
                    <a:schemeClr val="tx1"/>
                  </a:solidFill>
                </a:rPr>
                <a:t> </a:t>
              </a:r>
              <a:r>
                <a:rPr lang="en-US" sz="2000" dirty="0" err="1">
                  <a:solidFill>
                    <a:schemeClr val="tx1"/>
                  </a:solidFill>
                </a:rPr>
                <a:t>nên</a:t>
              </a:r>
              <a:r>
                <a:rPr lang="en-US" sz="2000" dirty="0">
                  <a:solidFill>
                    <a:schemeClr val="tx1"/>
                  </a:solidFill>
                </a:rPr>
                <a:t> </a:t>
              </a:r>
              <a:r>
                <a:rPr lang="en-US" sz="2000" dirty="0" err="1">
                  <a:solidFill>
                    <a:schemeClr val="tx1"/>
                  </a:solidFill>
                </a:rPr>
                <a:t>bởi</a:t>
              </a:r>
              <a:r>
                <a:rPr lang="en-US" sz="2000" dirty="0">
                  <a:solidFill>
                    <a:schemeClr val="tx1"/>
                  </a:solidFill>
                </a:rPr>
                <a:t> </a:t>
              </a:r>
              <a:r>
                <a:rPr lang="en-US" sz="2000" dirty="0" err="1">
                  <a:solidFill>
                    <a:schemeClr val="tx1"/>
                  </a:solidFill>
                </a:rPr>
                <a:t>các</a:t>
              </a:r>
              <a:r>
                <a:rPr lang="en-US" sz="2000" dirty="0">
                  <a:solidFill>
                    <a:schemeClr val="tx1"/>
                  </a:solidFill>
                </a:rPr>
                <a:t> ion, </a:t>
              </a:r>
              <a:r>
                <a:rPr lang="en-US" sz="2000" dirty="0" err="1">
                  <a:solidFill>
                    <a:schemeClr val="tx1"/>
                  </a:solidFill>
                </a:rPr>
                <a:t>nguyên</a:t>
              </a:r>
              <a:r>
                <a:rPr lang="en-US" sz="2000" dirty="0">
                  <a:solidFill>
                    <a:schemeClr val="tx1"/>
                  </a:solidFill>
                </a:rPr>
                <a:t> </a:t>
              </a:r>
              <a:r>
                <a:rPr lang="en-US" sz="2000" dirty="0" err="1">
                  <a:solidFill>
                    <a:schemeClr val="tx1"/>
                  </a:solidFill>
                </a:rPr>
                <a:t>tử</a:t>
              </a:r>
              <a:r>
                <a:rPr lang="en-US" sz="2000" dirty="0">
                  <a:solidFill>
                    <a:schemeClr val="tx1"/>
                  </a:solidFill>
                </a:rPr>
                <a:t>, </a:t>
              </a:r>
              <a:r>
                <a:rPr lang="en-US" sz="2000" dirty="0" err="1">
                  <a:solidFill>
                    <a:schemeClr val="tx1"/>
                  </a:solidFill>
                </a:rPr>
                <a:t>sắp</a:t>
              </a:r>
              <a:r>
                <a:rPr lang="en-US" sz="2000" dirty="0">
                  <a:solidFill>
                    <a:schemeClr val="tx1"/>
                  </a:solidFill>
                </a:rPr>
                <a:t> </a:t>
              </a:r>
              <a:r>
                <a:rPr lang="en-US" sz="2000" dirty="0" err="1">
                  <a:solidFill>
                    <a:schemeClr val="tx1"/>
                  </a:solidFill>
                </a:rPr>
                <a:t>xếp</a:t>
              </a:r>
              <a:r>
                <a:rPr lang="en-US" sz="2000" dirty="0">
                  <a:solidFill>
                    <a:schemeClr val="tx1"/>
                  </a:solidFill>
                </a:rPr>
                <a:t> </a:t>
              </a:r>
              <a:r>
                <a:rPr lang="en-US" sz="2000" dirty="0" err="1">
                  <a:solidFill>
                    <a:schemeClr val="tx1"/>
                  </a:solidFill>
                </a:rPr>
                <a:t>theo</a:t>
              </a:r>
              <a:r>
                <a:rPr lang="en-US" sz="2000" dirty="0">
                  <a:solidFill>
                    <a:schemeClr val="tx1"/>
                  </a:solidFill>
                </a:rPr>
                <a:t> qui </a:t>
              </a:r>
              <a:r>
                <a:rPr lang="en-US" sz="2000" dirty="0" err="1">
                  <a:solidFill>
                    <a:schemeClr val="tx1"/>
                  </a:solidFill>
                </a:rPr>
                <a:t>luật</a:t>
              </a:r>
              <a:r>
                <a:rPr lang="en-US" sz="2000" dirty="0">
                  <a:solidFill>
                    <a:schemeClr val="tx1"/>
                  </a:solidFill>
                </a:rPr>
                <a:t> </a:t>
              </a:r>
              <a:r>
                <a:rPr lang="en-US" sz="2000" dirty="0" err="1">
                  <a:solidFill>
                    <a:schemeClr val="tx1"/>
                  </a:solidFill>
                </a:rPr>
                <a:t>chặt</a:t>
              </a:r>
              <a:r>
                <a:rPr lang="en-US" sz="2000" dirty="0">
                  <a:solidFill>
                    <a:schemeClr val="tx1"/>
                  </a:solidFill>
                </a:rPr>
                <a:t> </a:t>
              </a:r>
              <a:r>
                <a:rPr lang="en-US" sz="2000" dirty="0" err="1">
                  <a:solidFill>
                    <a:schemeClr val="tx1"/>
                  </a:solidFill>
                </a:rPr>
                <a:t>chẽ</a:t>
              </a:r>
              <a:r>
                <a:rPr lang="en-US" sz="2000" dirty="0">
                  <a:solidFill>
                    <a:schemeClr val="tx1"/>
                  </a:solidFill>
                </a:rPr>
                <a:t>, </a:t>
              </a:r>
              <a:r>
                <a:rPr lang="en-US" sz="2000" dirty="0" err="1">
                  <a:solidFill>
                    <a:schemeClr val="tx1"/>
                  </a:solidFill>
                </a:rPr>
                <a:t>biểu</a:t>
              </a:r>
              <a:r>
                <a:rPr lang="en-US" sz="2000" dirty="0">
                  <a:solidFill>
                    <a:schemeClr val="tx1"/>
                  </a:solidFill>
                </a:rPr>
                <a:t> </a:t>
              </a:r>
              <a:r>
                <a:rPr lang="en-US" sz="2000" dirty="0" err="1">
                  <a:solidFill>
                    <a:schemeClr val="tx1"/>
                  </a:solidFill>
                </a:rPr>
                <a:t>diễn</a:t>
              </a:r>
              <a:r>
                <a:rPr lang="en-US" sz="2000" dirty="0">
                  <a:solidFill>
                    <a:schemeClr val="tx1"/>
                  </a:solidFill>
                </a:rPr>
                <a:t> </a:t>
              </a:r>
              <a:r>
                <a:rPr lang="en-US" sz="2000" dirty="0" err="1">
                  <a:solidFill>
                    <a:schemeClr val="tx1"/>
                  </a:solidFill>
                </a:rPr>
                <a:t>được</a:t>
              </a:r>
              <a:r>
                <a:rPr lang="en-US" sz="2000" dirty="0">
                  <a:solidFill>
                    <a:schemeClr val="tx1"/>
                  </a:solidFill>
                </a:rPr>
                <a:t> ở </a:t>
              </a:r>
              <a:r>
                <a:rPr lang="en-US" sz="2000" dirty="0" err="1">
                  <a:solidFill>
                    <a:schemeClr val="tx1"/>
                  </a:solidFill>
                </a:rPr>
                <a:t>dưới</a:t>
              </a:r>
              <a:r>
                <a:rPr lang="en-US" sz="2000" dirty="0">
                  <a:solidFill>
                    <a:schemeClr val="tx1"/>
                  </a:solidFill>
                </a:rPr>
                <a:t> </a:t>
              </a:r>
              <a:r>
                <a:rPr lang="en-US" sz="2000" dirty="0" err="1">
                  <a:solidFill>
                    <a:schemeClr val="tx1"/>
                  </a:solidFill>
                </a:rPr>
                <a:t>dạng</a:t>
              </a:r>
              <a:r>
                <a:rPr lang="en-US" sz="2000" dirty="0">
                  <a:solidFill>
                    <a:schemeClr val="tx1"/>
                  </a:solidFill>
                </a:rPr>
                <a:t> </a:t>
              </a:r>
              <a:r>
                <a:rPr lang="en-US" sz="2000" dirty="0" err="1">
                  <a:solidFill>
                    <a:schemeClr val="tx1"/>
                  </a:solidFill>
                </a:rPr>
                <a:t>hình</a:t>
              </a:r>
              <a:r>
                <a:rPr lang="en-US" sz="2000" dirty="0">
                  <a:solidFill>
                    <a:schemeClr val="tx1"/>
                  </a:solidFill>
                </a:rPr>
                <a:t> </a:t>
              </a:r>
              <a:r>
                <a:rPr lang="en-US" sz="2000" dirty="0" err="1">
                  <a:solidFill>
                    <a:schemeClr val="tx1"/>
                  </a:solidFill>
                </a:rPr>
                <a:t>học</a:t>
              </a:r>
              <a:r>
                <a:rPr lang="en-US" sz="2000" dirty="0">
                  <a:solidFill>
                    <a:schemeClr val="tx1"/>
                  </a:solidFill>
                </a:rPr>
                <a:t> </a:t>
              </a:r>
              <a:r>
                <a:rPr lang="en-US" sz="2000" dirty="0" err="1">
                  <a:solidFill>
                    <a:schemeClr val="tx1"/>
                  </a:solidFill>
                </a:rPr>
                <a:t>nhất</a:t>
              </a:r>
              <a:r>
                <a:rPr lang="en-US" sz="2000" dirty="0">
                  <a:solidFill>
                    <a:schemeClr val="tx1"/>
                  </a:solidFill>
                </a:rPr>
                <a:t> </a:t>
              </a:r>
              <a:r>
                <a:rPr lang="en-US" sz="2000" dirty="0" err="1">
                  <a:solidFill>
                    <a:schemeClr val="tx1"/>
                  </a:solidFill>
                </a:rPr>
                <a:t>định</a:t>
              </a:r>
              <a:r>
                <a:rPr lang="en-US" sz="2000" dirty="0">
                  <a:solidFill>
                    <a:schemeClr val="tx1"/>
                  </a:solidFill>
                </a:rPr>
                <a:t>, </a:t>
              </a:r>
              <a:r>
                <a:rPr lang="en-US" sz="2000" dirty="0" err="1">
                  <a:solidFill>
                    <a:schemeClr val="tx1"/>
                  </a:solidFill>
                </a:rPr>
                <a:t>được</a:t>
              </a:r>
              <a:r>
                <a:rPr lang="en-US" sz="2000" dirty="0">
                  <a:solidFill>
                    <a:schemeClr val="tx1"/>
                  </a:solidFill>
                </a:rPr>
                <a:t> </a:t>
              </a:r>
              <a:r>
                <a:rPr lang="en-US" sz="2000" dirty="0" err="1">
                  <a:solidFill>
                    <a:schemeClr val="tx1"/>
                  </a:solidFill>
                </a:rPr>
                <a:t>gọi</a:t>
              </a:r>
              <a:r>
                <a:rPr lang="en-US" sz="2000" dirty="0">
                  <a:solidFill>
                    <a:schemeClr val="tx1"/>
                  </a:solidFill>
                </a:rPr>
                <a:t> </a:t>
              </a:r>
              <a:r>
                <a:rPr lang="en-US" sz="2000" dirty="0" err="1">
                  <a:solidFill>
                    <a:schemeClr val="tx1"/>
                  </a:solidFill>
                </a:rPr>
                <a:t>là</a:t>
              </a:r>
              <a:r>
                <a:rPr lang="en-US" sz="2000" dirty="0">
                  <a:solidFill>
                    <a:schemeClr val="tx1"/>
                  </a:solidFill>
                </a:rPr>
                <a:t> </a:t>
              </a:r>
              <a:r>
                <a:rPr lang="en-US" sz="2000" dirty="0" err="1">
                  <a:solidFill>
                    <a:schemeClr val="tx1"/>
                  </a:solidFill>
                </a:rPr>
                <a:t>mạng</a:t>
              </a:r>
              <a:r>
                <a:rPr lang="en-US" sz="2000" dirty="0">
                  <a:solidFill>
                    <a:schemeClr val="tx1"/>
                  </a:solidFill>
                </a:rPr>
                <a:t> </a:t>
              </a:r>
              <a:r>
                <a:rPr lang="en-US" sz="2000" dirty="0" err="1">
                  <a:solidFill>
                    <a:schemeClr val="tx1"/>
                  </a:solidFill>
                </a:rPr>
                <a:t>tinh</a:t>
              </a:r>
              <a:r>
                <a:rPr lang="en-US" sz="2000" dirty="0">
                  <a:solidFill>
                    <a:schemeClr val="tx1"/>
                  </a:solidFill>
                </a:rPr>
                <a:t> </a:t>
              </a:r>
              <a:r>
                <a:rPr lang="en-US" sz="2000" dirty="0" err="1">
                  <a:solidFill>
                    <a:schemeClr val="tx1"/>
                  </a:solidFill>
                </a:rPr>
                <a:t>thể</a:t>
              </a:r>
              <a:endParaRPr lang="en-US" sz="2000" dirty="0">
                <a:solidFill>
                  <a:schemeClr val="tx1"/>
                </a:solidFill>
              </a:endParaRPr>
            </a:p>
          </p:txBody>
        </p:sp>
        <p:sp>
          <p:nvSpPr>
            <p:cNvPr id="13" name="Rounded Rectangle 12"/>
            <p:cNvSpPr/>
            <p:nvPr/>
          </p:nvSpPr>
          <p:spPr bwMode="gray">
            <a:xfrm>
              <a:off x="76200" y="4013255"/>
              <a:ext cx="3657601" cy="330145"/>
            </a:xfrm>
            <a:prstGeom prst="roundRect">
              <a:avLst>
                <a:gd name="adj" fmla="val 50000"/>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000" b="1" dirty="0"/>
                <a:t>MẠNG TINH THỂ</a:t>
              </a:r>
              <a:endParaRPr lang="en-US" sz="2000" b="1" dirty="0">
                <a:cs typeface="Arial" pitchFamily="34" charset="0"/>
              </a:endParaRPr>
            </a:p>
          </p:txBody>
        </p:sp>
      </p:grpSp>
      <p:grpSp>
        <p:nvGrpSpPr>
          <p:cNvPr id="3" name="Group 2"/>
          <p:cNvGrpSpPr/>
          <p:nvPr/>
        </p:nvGrpSpPr>
        <p:grpSpPr>
          <a:xfrm>
            <a:off x="3962400" y="3810000"/>
            <a:ext cx="5181600" cy="3022655"/>
            <a:chOff x="3962400" y="3810000"/>
            <a:chExt cx="5181600" cy="3022655"/>
          </a:xfrm>
        </p:grpSpPr>
        <p:sp>
          <p:nvSpPr>
            <p:cNvPr id="7" name="Rounded Rectangle 6"/>
            <p:cNvSpPr/>
            <p:nvPr/>
          </p:nvSpPr>
          <p:spPr bwMode="gray">
            <a:xfrm>
              <a:off x="3962400" y="4013255"/>
              <a:ext cx="5181600" cy="2819400"/>
            </a:xfrm>
            <a:prstGeom prst="roundRect">
              <a:avLst/>
            </a:prstGeom>
            <a:gradFill flip="none" rotWithShape="1">
              <a:gsLst>
                <a:gs pos="0">
                  <a:schemeClr val="accent2">
                    <a:lumMod val="40000"/>
                    <a:lumOff val="60000"/>
                  </a:schemeClr>
                </a:gs>
                <a:gs pos="100000">
                  <a:srgbClr val="FFFFFF"/>
                </a:gs>
              </a:gsLst>
              <a:lin ang="16200000" scaled="1"/>
              <a:tileRect/>
            </a:gradFill>
            <a:ln>
              <a:solidFill>
                <a:schemeClr val="accent2"/>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1600" b="1" dirty="0" smtClean="0">
                <a:solidFill>
                  <a:schemeClr val="tx1"/>
                </a:solidFill>
                <a:cs typeface="Arial" pitchFamily="34" charset="0"/>
              </a:endParaRPr>
            </a:p>
            <a:p>
              <a:pPr algn="just"/>
              <a:r>
                <a:rPr lang="en-US" sz="2000" dirty="0" err="1">
                  <a:solidFill>
                    <a:schemeClr val="tx1"/>
                  </a:solidFill>
                </a:rPr>
                <a:t>Người</a:t>
              </a:r>
              <a:r>
                <a:rPr lang="en-US" sz="2000" dirty="0">
                  <a:solidFill>
                    <a:schemeClr val="tx1"/>
                  </a:solidFill>
                </a:rPr>
                <a:t> ta </a:t>
              </a:r>
              <a:r>
                <a:rPr lang="en-US" sz="2000" dirty="0" err="1">
                  <a:solidFill>
                    <a:schemeClr val="tx1"/>
                  </a:solidFill>
                </a:rPr>
                <a:t>thường</a:t>
              </a:r>
              <a:r>
                <a:rPr lang="en-US" sz="2000" dirty="0">
                  <a:solidFill>
                    <a:schemeClr val="tx1"/>
                  </a:solidFill>
                </a:rPr>
                <a:t> </a:t>
              </a:r>
              <a:r>
                <a:rPr lang="en-US" sz="2000" dirty="0" err="1">
                  <a:solidFill>
                    <a:schemeClr val="tx1"/>
                  </a:solidFill>
                </a:rPr>
                <a:t>biểu</a:t>
              </a:r>
              <a:r>
                <a:rPr lang="en-US" sz="2000" dirty="0">
                  <a:solidFill>
                    <a:schemeClr val="tx1"/>
                  </a:solidFill>
                </a:rPr>
                <a:t> </a:t>
              </a:r>
              <a:r>
                <a:rPr lang="en-US" sz="2000" dirty="0" err="1">
                  <a:solidFill>
                    <a:schemeClr val="tx1"/>
                  </a:solidFill>
                </a:rPr>
                <a:t>diễn</a:t>
              </a:r>
              <a:r>
                <a:rPr lang="en-US" sz="2000" dirty="0">
                  <a:solidFill>
                    <a:schemeClr val="tx1"/>
                  </a:solidFill>
                </a:rPr>
                <a:t> </a:t>
              </a:r>
              <a:r>
                <a:rPr lang="en-US" sz="2000" dirty="0" err="1">
                  <a:solidFill>
                    <a:schemeClr val="tx1"/>
                  </a:solidFill>
                </a:rPr>
                <a:t>mạng</a:t>
              </a:r>
              <a:r>
                <a:rPr lang="en-US" sz="2000" dirty="0">
                  <a:solidFill>
                    <a:schemeClr val="tx1"/>
                  </a:solidFill>
                </a:rPr>
                <a:t> </a:t>
              </a:r>
              <a:r>
                <a:rPr lang="en-US" sz="2000" dirty="0" err="1">
                  <a:solidFill>
                    <a:schemeClr val="tx1"/>
                  </a:solidFill>
                </a:rPr>
                <a:t>tinh</a:t>
              </a:r>
              <a:r>
                <a:rPr lang="en-US" sz="2000" dirty="0">
                  <a:solidFill>
                    <a:schemeClr val="tx1"/>
                  </a:solidFill>
                </a:rPr>
                <a:t> </a:t>
              </a:r>
              <a:r>
                <a:rPr lang="en-US" sz="2000" dirty="0" err="1">
                  <a:solidFill>
                    <a:schemeClr val="tx1"/>
                  </a:solidFill>
                </a:rPr>
                <a:t>thể</a:t>
              </a:r>
              <a:r>
                <a:rPr lang="en-US" sz="2000" dirty="0">
                  <a:solidFill>
                    <a:schemeClr val="tx1"/>
                  </a:solidFill>
                </a:rPr>
                <a:t> </a:t>
              </a:r>
              <a:r>
                <a:rPr lang="en-US" sz="2000" dirty="0" err="1">
                  <a:solidFill>
                    <a:schemeClr val="tx1"/>
                  </a:solidFill>
                </a:rPr>
                <a:t>gồm</a:t>
              </a:r>
              <a:r>
                <a:rPr lang="en-US" sz="2000" dirty="0">
                  <a:solidFill>
                    <a:schemeClr val="tx1"/>
                  </a:solidFill>
                </a:rPr>
                <a:t> </a:t>
              </a:r>
              <a:r>
                <a:rPr lang="en-US" sz="2000" dirty="0" err="1">
                  <a:solidFill>
                    <a:schemeClr val="tx1"/>
                  </a:solidFill>
                </a:rPr>
                <a:t>bởi</a:t>
              </a:r>
              <a:r>
                <a:rPr lang="en-US" sz="2000" dirty="0">
                  <a:solidFill>
                    <a:schemeClr val="tx1"/>
                  </a:solidFill>
                </a:rPr>
                <a:t> </a:t>
              </a:r>
              <a:r>
                <a:rPr lang="en-US" sz="2000" dirty="0" err="1">
                  <a:solidFill>
                    <a:schemeClr val="tx1"/>
                  </a:solidFill>
                </a:rPr>
                <a:t>vô</a:t>
              </a:r>
              <a:r>
                <a:rPr lang="en-US" sz="2000" dirty="0">
                  <a:solidFill>
                    <a:schemeClr val="tx1"/>
                  </a:solidFill>
                </a:rPr>
                <a:t> </a:t>
              </a:r>
              <a:r>
                <a:rPr lang="en-US" sz="2000" dirty="0" err="1">
                  <a:solidFill>
                    <a:schemeClr val="tx1"/>
                  </a:solidFill>
                </a:rPr>
                <a:t>số</a:t>
              </a:r>
              <a:r>
                <a:rPr lang="en-US" sz="2000" dirty="0">
                  <a:solidFill>
                    <a:schemeClr val="tx1"/>
                  </a:solidFill>
                </a:rPr>
                <a:t> </a:t>
              </a:r>
              <a:r>
                <a:rPr lang="en-US" sz="2000" dirty="0" err="1">
                  <a:solidFill>
                    <a:schemeClr val="tx1"/>
                  </a:solidFill>
                </a:rPr>
                <a:t>các</a:t>
              </a:r>
              <a:r>
                <a:rPr lang="en-US" sz="2000" dirty="0">
                  <a:solidFill>
                    <a:schemeClr val="tx1"/>
                  </a:solidFill>
                </a:rPr>
                <a:t> ô </a:t>
              </a:r>
              <a:r>
                <a:rPr lang="en-US" sz="2000" dirty="0" err="1">
                  <a:solidFill>
                    <a:schemeClr val="tx1"/>
                  </a:solidFill>
                </a:rPr>
                <a:t>nhỏ</a:t>
              </a:r>
              <a:r>
                <a:rPr lang="en-US" sz="2000" dirty="0">
                  <a:solidFill>
                    <a:schemeClr val="tx1"/>
                  </a:solidFill>
                </a:rPr>
                <a:t> </a:t>
              </a:r>
              <a:r>
                <a:rPr lang="en-US" sz="2000" dirty="0" err="1">
                  <a:solidFill>
                    <a:schemeClr val="tx1"/>
                  </a:solidFill>
                </a:rPr>
                <a:t>xếp</a:t>
              </a:r>
              <a:r>
                <a:rPr lang="en-US" sz="2000" dirty="0">
                  <a:solidFill>
                    <a:schemeClr val="tx1"/>
                  </a:solidFill>
                </a:rPr>
                <a:t> </a:t>
              </a:r>
              <a:r>
                <a:rPr lang="en-US" sz="2000" dirty="0" err="1">
                  <a:solidFill>
                    <a:schemeClr val="tx1"/>
                  </a:solidFill>
                </a:rPr>
                <a:t>liên</a:t>
              </a:r>
              <a:r>
                <a:rPr lang="en-US" sz="2000" dirty="0">
                  <a:solidFill>
                    <a:schemeClr val="tx1"/>
                  </a:solidFill>
                </a:rPr>
                <a:t> </a:t>
              </a:r>
              <a:r>
                <a:rPr lang="en-US" sz="2000" dirty="0" err="1">
                  <a:solidFill>
                    <a:schemeClr val="tx1"/>
                  </a:solidFill>
                </a:rPr>
                <a:t>tiếp</a:t>
              </a:r>
              <a:r>
                <a:rPr lang="en-US" sz="2000" dirty="0">
                  <a:solidFill>
                    <a:schemeClr val="tx1"/>
                  </a:solidFill>
                </a:rPr>
                <a:t> </a:t>
              </a:r>
              <a:r>
                <a:rPr lang="en-US" sz="2000" dirty="0" err="1">
                  <a:solidFill>
                    <a:schemeClr val="tx1"/>
                  </a:solidFill>
                </a:rPr>
                <a:t>nhau</a:t>
              </a:r>
              <a:r>
                <a:rPr lang="en-US" sz="2000" dirty="0">
                  <a:solidFill>
                    <a:schemeClr val="tx1"/>
                  </a:solidFill>
                </a:rPr>
                <a:t> </a:t>
              </a:r>
              <a:r>
                <a:rPr lang="en-US" sz="2000" dirty="0" err="1">
                  <a:solidFill>
                    <a:schemeClr val="tx1"/>
                  </a:solidFill>
                </a:rPr>
                <a:t>theo</a:t>
              </a:r>
              <a:r>
                <a:rPr lang="en-US" sz="2000" dirty="0">
                  <a:solidFill>
                    <a:schemeClr val="tx1"/>
                  </a:solidFill>
                </a:rPr>
                <a:t> </a:t>
              </a:r>
              <a:r>
                <a:rPr lang="en-US" sz="2000" dirty="0" err="1">
                  <a:solidFill>
                    <a:schemeClr val="tx1"/>
                  </a:solidFill>
                </a:rPr>
                <a:t>ba</a:t>
              </a:r>
              <a:r>
                <a:rPr lang="en-US" sz="2000" dirty="0">
                  <a:solidFill>
                    <a:schemeClr val="tx1"/>
                  </a:solidFill>
                </a:rPr>
                <a:t> </a:t>
              </a:r>
              <a:r>
                <a:rPr lang="en-US" sz="2000" dirty="0" err="1">
                  <a:solidFill>
                    <a:schemeClr val="tx1"/>
                  </a:solidFill>
                </a:rPr>
                <a:t>chiều</a:t>
              </a:r>
              <a:r>
                <a:rPr lang="en-US" sz="2000" dirty="0">
                  <a:solidFill>
                    <a:schemeClr val="tx1"/>
                  </a:solidFill>
                </a:rPr>
                <a:t> </a:t>
              </a:r>
              <a:r>
                <a:rPr lang="en-US" sz="2000" dirty="0" err="1">
                  <a:solidFill>
                    <a:schemeClr val="tx1"/>
                  </a:solidFill>
                </a:rPr>
                <a:t>đo</a:t>
              </a:r>
              <a:r>
                <a:rPr lang="en-US" sz="2000" dirty="0">
                  <a:solidFill>
                    <a:schemeClr val="tx1"/>
                  </a:solidFill>
                </a:rPr>
                <a:t> </a:t>
              </a:r>
              <a:r>
                <a:rPr lang="en-US" sz="2000" dirty="0" err="1">
                  <a:solidFill>
                    <a:schemeClr val="tx1"/>
                  </a:solidFill>
                </a:rPr>
                <a:t>trong</a:t>
              </a:r>
              <a:r>
                <a:rPr lang="en-US" sz="2000" dirty="0">
                  <a:solidFill>
                    <a:schemeClr val="tx1"/>
                  </a:solidFill>
                </a:rPr>
                <a:t> </a:t>
              </a:r>
              <a:r>
                <a:rPr lang="en-US" sz="2000" dirty="0" err="1">
                  <a:solidFill>
                    <a:schemeClr val="tx1"/>
                  </a:solidFill>
                </a:rPr>
                <a:t>không</a:t>
              </a:r>
              <a:r>
                <a:rPr lang="en-US" sz="2000" dirty="0">
                  <a:solidFill>
                    <a:schemeClr val="tx1"/>
                  </a:solidFill>
                </a:rPr>
                <a:t> </a:t>
              </a:r>
              <a:r>
                <a:rPr lang="en-US" sz="2000" dirty="0" err="1">
                  <a:solidFill>
                    <a:schemeClr val="tx1"/>
                  </a:solidFill>
                </a:rPr>
                <a:t>gian</a:t>
              </a:r>
              <a:r>
                <a:rPr lang="en-US" sz="2000" dirty="0">
                  <a:solidFill>
                    <a:schemeClr val="tx1"/>
                  </a:solidFill>
                </a:rPr>
                <a:t>, </a:t>
              </a:r>
              <a:r>
                <a:rPr lang="en-US" sz="2000" dirty="0" err="1">
                  <a:solidFill>
                    <a:schemeClr val="tx1"/>
                  </a:solidFill>
                </a:rPr>
                <a:t>đó</a:t>
              </a:r>
              <a:r>
                <a:rPr lang="en-US" sz="2000" dirty="0">
                  <a:solidFill>
                    <a:schemeClr val="tx1"/>
                  </a:solidFill>
                </a:rPr>
                <a:t> </a:t>
              </a:r>
              <a:r>
                <a:rPr lang="en-US" sz="2000" dirty="0" err="1">
                  <a:solidFill>
                    <a:schemeClr val="tx1"/>
                  </a:solidFill>
                </a:rPr>
                <a:t>là</a:t>
              </a:r>
              <a:r>
                <a:rPr lang="en-US" sz="2000" dirty="0">
                  <a:solidFill>
                    <a:schemeClr val="tx1"/>
                  </a:solidFill>
                </a:rPr>
                <a:t> </a:t>
              </a:r>
              <a:r>
                <a:rPr lang="en-US" sz="2000" dirty="0" err="1">
                  <a:solidFill>
                    <a:schemeClr val="tx1"/>
                  </a:solidFill>
                </a:rPr>
                <a:t>các</a:t>
              </a:r>
              <a:r>
                <a:rPr lang="en-US" sz="2000" dirty="0">
                  <a:solidFill>
                    <a:schemeClr val="tx1"/>
                  </a:solidFill>
                </a:rPr>
                <a:t> </a:t>
              </a:r>
              <a:r>
                <a:rPr lang="en-US" sz="2000" dirty="0" err="1">
                  <a:solidFill>
                    <a:schemeClr val="tx1"/>
                  </a:solidFill>
                </a:rPr>
                <a:t>khối</a:t>
              </a:r>
              <a:r>
                <a:rPr lang="en-US" sz="2000" dirty="0">
                  <a:solidFill>
                    <a:schemeClr val="tx1"/>
                  </a:solidFill>
                </a:rPr>
                <a:t> </a:t>
              </a:r>
              <a:r>
                <a:rPr lang="en-US" sz="2000" dirty="0" err="1">
                  <a:solidFill>
                    <a:schemeClr val="tx1"/>
                  </a:solidFill>
                </a:rPr>
                <a:t>cơ</a:t>
              </a:r>
              <a:r>
                <a:rPr lang="en-US" sz="2000" dirty="0">
                  <a:solidFill>
                    <a:schemeClr val="tx1"/>
                  </a:solidFill>
                </a:rPr>
                <a:t> </a:t>
              </a:r>
              <a:r>
                <a:rPr lang="en-US" sz="2000" dirty="0" err="1">
                  <a:solidFill>
                    <a:schemeClr val="tx1"/>
                  </a:solidFill>
                </a:rPr>
                <a:t>sở</a:t>
              </a:r>
              <a:r>
                <a:rPr lang="en-US" sz="2000" dirty="0">
                  <a:solidFill>
                    <a:schemeClr val="tx1"/>
                  </a:solidFill>
                </a:rPr>
                <a:t>. </a:t>
              </a:r>
              <a:r>
                <a:rPr lang="en-US" sz="2000" dirty="0" err="1" smtClean="0">
                  <a:solidFill>
                    <a:schemeClr val="tx1"/>
                  </a:solidFill>
                </a:rPr>
                <a:t>Khối</a:t>
              </a:r>
              <a:r>
                <a:rPr lang="en-US" sz="2000" dirty="0" smtClean="0">
                  <a:solidFill>
                    <a:schemeClr val="tx1"/>
                  </a:solidFill>
                </a:rPr>
                <a:t> </a:t>
              </a:r>
              <a:r>
                <a:rPr lang="en-US" sz="2000" dirty="0" err="1">
                  <a:solidFill>
                    <a:schemeClr val="tx1"/>
                  </a:solidFill>
                </a:rPr>
                <a:t>cơ</a:t>
              </a:r>
              <a:r>
                <a:rPr lang="en-US" sz="2000" dirty="0">
                  <a:solidFill>
                    <a:schemeClr val="tx1"/>
                  </a:solidFill>
                </a:rPr>
                <a:t> </a:t>
              </a:r>
              <a:r>
                <a:rPr lang="en-US" sz="2000" dirty="0" err="1">
                  <a:solidFill>
                    <a:schemeClr val="tx1"/>
                  </a:solidFill>
                </a:rPr>
                <a:t>sở</a:t>
              </a:r>
              <a:r>
                <a:rPr lang="en-US" sz="2000" dirty="0">
                  <a:solidFill>
                    <a:schemeClr val="tx1"/>
                  </a:solidFill>
                </a:rPr>
                <a:t> </a:t>
              </a:r>
              <a:r>
                <a:rPr lang="en-US" sz="2000" dirty="0" err="1">
                  <a:solidFill>
                    <a:schemeClr val="tx1"/>
                  </a:solidFill>
                </a:rPr>
                <a:t>là</a:t>
              </a:r>
              <a:r>
                <a:rPr lang="en-US" sz="2000" dirty="0">
                  <a:solidFill>
                    <a:schemeClr val="tx1"/>
                  </a:solidFill>
                </a:rPr>
                <a:t> </a:t>
              </a:r>
              <a:r>
                <a:rPr lang="en-US" sz="2000" dirty="0" err="1">
                  <a:solidFill>
                    <a:schemeClr val="tx1"/>
                  </a:solidFill>
                </a:rPr>
                <a:t>phần</a:t>
              </a:r>
              <a:r>
                <a:rPr lang="en-US" sz="2000" dirty="0">
                  <a:solidFill>
                    <a:schemeClr val="tx1"/>
                  </a:solidFill>
                </a:rPr>
                <a:t> </a:t>
              </a:r>
              <a:r>
                <a:rPr lang="en-US" sz="2000" dirty="0" err="1">
                  <a:solidFill>
                    <a:schemeClr val="tx1"/>
                  </a:solidFill>
                </a:rPr>
                <a:t>nhỏ</a:t>
              </a:r>
              <a:r>
                <a:rPr lang="en-US" sz="2000" dirty="0">
                  <a:solidFill>
                    <a:schemeClr val="tx1"/>
                  </a:solidFill>
                </a:rPr>
                <a:t> </a:t>
              </a:r>
              <a:r>
                <a:rPr lang="en-US" sz="2000" dirty="0" err="1">
                  <a:solidFill>
                    <a:schemeClr val="tx1"/>
                  </a:solidFill>
                </a:rPr>
                <a:t>nhất</a:t>
              </a:r>
              <a:r>
                <a:rPr lang="en-US" sz="2000" dirty="0">
                  <a:solidFill>
                    <a:schemeClr val="tx1"/>
                  </a:solidFill>
                </a:rPr>
                <a:t>, </a:t>
              </a:r>
              <a:r>
                <a:rPr lang="en-US" sz="2000" dirty="0" err="1">
                  <a:solidFill>
                    <a:schemeClr val="tx1"/>
                  </a:solidFill>
                </a:rPr>
                <a:t>đặc</a:t>
              </a:r>
              <a:r>
                <a:rPr lang="en-US" sz="2000" dirty="0">
                  <a:solidFill>
                    <a:schemeClr val="tx1"/>
                  </a:solidFill>
                </a:rPr>
                <a:t> </a:t>
              </a:r>
              <a:r>
                <a:rPr lang="en-US" sz="2000" dirty="0" err="1">
                  <a:solidFill>
                    <a:schemeClr val="tx1"/>
                  </a:solidFill>
                </a:rPr>
                <a:t>trưng</a:t>
              </a:r>
              <a:r>
                <a:rPr lang="en-US" sz="2000" dirty="0">
                  <a:solidFill>
                    <a:schemeClr val="tx1"/>
                  </a:solidFill>
                </a:rPr>
                <a:t> </a:t>
              </a:r>
              <a:r>
                <a:rPr lang="en-US" sz="2000" dirty="0" err="1">
                  <a:solidFill>
                    <a:schemeClr val="tx1"/>
                  </a:solidFill>
                </a:rPr>
                <a:t>đầy</a:t>
              </a:r>
              <a:r>
                <a:rPr lang="en-US" sz="2000" dirty="0">
                  <a:solidFill>
                    <a:schemeClr val="tx1"/>
                  </a:solidFill>
                </a:rPr>
                <a:t> </a:t>
              </a:r>
              <a:r>
                <a:rPr lang="en-US" sz="2000" dirty="0" err="1">
                  <a:solidFill>
                    <a:schemeClr val="tx1"/>
                  </a:solidFill>
                </a:rPr>
                <a:t>đủ</a:t>
              </a:r>
              <a:r>
                <a:rPr lang="en-US" sz="2000" dirty="0">
                  <a:solidFill>
                    <a:schemeClr val="tx1"/>
                  </a:solidFill>
                </a:rPr>
                <a:t> </a:t>
              </a:r>
              <a:r>
                <a:rPr lang="en-US" sz="2000" dirty="0" err="1">
                  <a:solidFill>
                    <a:schemeClr val="tx1"/>
                  </a:solidFill>
                </a:rPr>
                <a:t>cho</a:t>
              </a:r>
              <a:r>
                <a:rPr lang="en-US" sz="2000" dirty="0">
                  <a:solidFill>
                    <a:schemeClr val="tx1"/>
                  </a:solidFill>
                </a:rPr>
                <a:t> </a:t>
              </a:r>
              <a:r>
                <a:rPr lang="en-US" sz="2000" dirty="0" err="1">
                  <a:solidFill>
                    <a:schemeClr val="tx1"/>
                  </a:solidFill>
                </a:rPr>
                <a:t>các</a:t>
              </a:r>
              <a:r>
                <a:rPr lang="en-US" sz="2000" dirty="0">
                  <a:solidFill>
                    <a:schemeClr val="tx1"/>
                  </a:solidFill>
                </a:rPr>
                <a:t> </a:t>
              </a:r>
              <a:r>
                <a:rPr lang="en-US" sz="2000" dirty="0" err="1">
                  <a:solidFill>
                    <a:schemeClr val="tx1"/>
                  </a:solidFill>
                </a:rPr>
                <a:t>tính</a:t>
              </a:r>
              <a:r>
                <a:rPr lang="en-US" sz="2000" dirty="0">
                  <a:solidFill>
                    <a:schemeClr val="tx1"/>
                  </a:solidFill>
                </a:rPr>
                <a:t> </a:t>
              </a:r>
              <a:r>
                <a:rPr lang="en-US" sz="2000" dirty="0" err="1">
                  <a:solidFill>
                    <a:schemeClr val="tx1"/>
                  </a:solidFill>
                </a:rPr>
                <a:t>chất</a:t>
              </a:r>
              <a:r>
                <a:rPr lang="en-US" sz="2000" dirty="0">
                  <a:solidFill>
                    <a:schemeClr val="tx1"/>
                  </a:solidFill>
                </a:rPr>
                <a:t> </a:t>
              </a:r>
              <a:r>
                <a:rPr lang="en-US" sz="2000" dirty="0" err="1">
                  <a:solidFill>
                    <a:schemeClr val="tx1"/>
                  </a:solidFill>
                </a:rPr>
                <a:t>hình</a:t>
              </a:r>
              <a:r>
                <a:rPr lang="en-US" sz="2000" dirty="0">
                  <a:solidFill>
                    <a:schemeClr val="tx1"/>
                  </a:solidFill>
                </a:rPr>
                <a:t> </a:t>
              </a:r>
              <a:r>
                <a:rPr lang="en-US" sz="2000" dirty="0" err="1">
                  <a:solidFill>
                    <a:schemeClr val="tx1"/>
                  </a:solidFill>
                </a:rPr>
                <a:t>học</a:t>
              </a:r>
              <a:r>
                <a:rPr lang="en-US" sz="2000" dirty="0">
                  <a:solidFill>
                    <a:schemeClr val="tx1"/>
                  </a:solidFill>
                </a:rPr>
                <a:t> </a:t>
              </a:r>
              <a:r>
                <a:rPr lang="en-US" sz="2000" dirty="0" err="1">
                  <a:solidFill>
                    <a:schemeClr val="tx1"/>
                  </a:solidFill>
                </a:rPr>
                <a:t>của</a:t>
              </a:r>
              <a:r>
                <a:rPr lang="en-US" sz="2000" dirty="0">
                  <a:solidFill>
                    <a:schemeClr val="tx1"/>
                  </a:solidFill>
                </a:rPr>
                <a:t> </a:t>
              </a:r>
              <a:r>
                <a:rPr lang="en-US" sz="2000" dirty="0" err="1">
                  <a:solidFill>
                    <a:schemeClr val="tx1"/>
                  </a:solidFill>
                </a:rPr>
                <a:t>mạng</a:t>
              </a:r>
              <a:r>
                <a:rPr lang="en-US" sz="2000" dirty="0">
                  <a:solidFill>
                    <a:schemeClr val="tx1"/>
                  </a:solidFill>
                </a:rPr>
                <a:t> </a:t>
              </a:r>
              <a:r>
                <a:rPr lang="en-US" sz="2000" dirty="0" err="1">
                  <a:solidFill>
                    <a:schemeClr val="tx1"/>
                  </a:solidFill>
                </a:rPr>
                <a:t>tinh</a:t>
              </a:r>
              <a:r>
                <a:rPr lang="en-US" sz="2000" dirty="0">
                  <a:solidFill>
                    <a:schemeClr val="tx1"/>
                  </a:solidFill>
                </a:rPr>
                <a:t> </a:t>
              </a:r>
              <a:r>
                <a:rPr lang="en-US" sz="2000" dirty="0" err="1">
                  <a:solidFill>
                    <a:schemeClr val="tx1"/>
                  </a:solidFill>
                </a:rPr>
                <a:t>thể</a:t>
              </a:r>
              <a:r>
                <a:rPr lang="en-US" sz="2000" dirty="0">
                  <a:solidFill>
                    <a:schemeClr val="tx1"/>
                  </a:solidFill>
                </a:rPr>
                <a:t>. </a:t>
              </a:r>
              <a:r>
                <a:rPr lang="fr-FR" sz="2000" dirty="0" err="1">
                  <a:solidFill>
                    <a:schemeClr val="tx1"/>
                  </a:solidFill>
                </a:rPr>
                <a:t>Vì</a:t>
              </a:r>
              <a:r>
                <a:rPr lang="fr-FR" sz="2000" dirty="0">
                  <a:solidFill>
                    <a:schemeClr val="tx1"/>
                  </a:solidFill>
                </a:rPr>
                <a:t> </a:t>
              </a:r>
              <a:r>
                <a:rPr lang="fr-FR" sz="2000" dirty="0" err="1">
                  <a:solidFill>
                    <a:schemeClr val="tx1"/>
                  </a:solidFill>
                </a:rPr>
                <a:t>thế</a:t>
              </a:r>
              <a:r>
                <a:rPr lang="fr-FR" sz="2000" dirty="0">
                  <a:solidFill>
                    <a:schemeClr val="tx1"/>
                  </a:solidFill>
                </a:rPr>
                <a:t>, </a:t>
              </a:r>
              <a:r>
                <a:rPr lang="fr-FR" sz="2000" dirty="0" err="1">
                  <a:solidFill>
                    <a:schemeClr val="tx1"/>
                  </a:solidFill>
                </a:rPr>
                <a:t>trong</a:t>
              </a:r>
              <a:r>
                <a:rPr lang="fr-FR" sz="2000" dirty="0">
                  <a:solidFill>
                    <a:schemeClr val="tx1"/>
                  </a:solidFill>
                </a:rPr>
                <a:t> </a:t>
              </a:r>
              <a:r>
                <a:rPr lang="fr-FR" sz="2000" dirty="0" err="1">
                  <a:solidFill>
                    <a:schemeClr val="tx1"/>
                  </a:solidFill>
                </a:rPr>
                <a:t>thực</a:t>
              </a:r>
              <a:r>
                <a:rPr lang="fr-FR" sz="2000" dirty="0">
                  <a:solidFill>
                    <a:schemeClr val="tx1"/>
                  </a:solidFill>
                </a:rPr>
                <a:t> </a:t>
              </a:r>
              <a:r>
                <a:rPr lang="fr-FR" sz="2000" dirty="0" err="1">
                  <a:solidFill>
                    <a:schemeClr val="tx1"/>
                  </a:solidFill>
                </a:rPr>
                <a:t>tế</a:t>
              </a:r>
              <a:r>
                <a:rPr lang="fr-FR" sz="2000" dirty="0">
                  <a:solidFill>
                    <a:schemeClr val="tx1"/>
                  </a:solidFill>
                </a:rPr>
                <a:t> </a:t>
              </a:r>
              <a:r>
                <a:rPr lang="fr-FR" sz="2000" dirty="0" err="1">
                  <a:solidFill>
                    <a:schemeClr val="tx1"/>
                  </a:solidFill>
                </a:rPr>
                <a:t>biểu</a:t>
              </a:r>
              <a:r>
                <a:rPr lang="fr-FR" sz="2000" dirty="0">
                  <a:solidFill>
                    <a:schemeClr val="tx1"/>
                  </a:solidFill>
                </a:rPr>
                <a:t> </a:t>
              </a:r>
              <a:r>
                <a:rPr lang="fr-FR" sz="2000" dirty="0" err="1">
                  <a:solidFill>
                    <a:schemeClr val="tx1"/>
                  </a:solidFill>
                </a:rPr>
                <a:t>diễn</a:t>
              </a:r>
              <a:r>
                <a:rPr lang="fr-FR" sz="2000" dirty="0">
                  <a:solidFill>
                    <a:schemeClr val="tx1"/>
                  </a:solidFill>
                </a:rPr>
                <a:t> </a:t>
              </a:r>
              <a:r>
                <a:rPr lang="fr-FR" sz="2000" dirty="0" err="1">
                  <a:solidFill>
                    <a:schemeClr val="tx1"/>
                  </a:solidFill>
                </a:rPr>
                <a:t>mạng</a:t>
              </a:r>
              <a:r>
                <a:rPr lang="fr-FR" sz="2000" dirty="0">
                  <a:solidFill>
                    <a:schemeClr val="tx1"/>
                  </a:solidFill>
                </a:rPr>
                <a:t> </a:t>
              </a:r>
              <a:r>
                <a:rPr lang="fr-FR" sz="2000" dirty="0" err="1">
                  <a:solidFill>
                    <a:schemeClr val="tx1"/>
                  </a:solidFill>
                </a:rPr>
                <a:t>tinh</a:t>
              </a:r>
              <a:r>
                <a:rPr lang="fr-FR" sz="2000" dirty="0">
                  <a:solidFill>
                    <a:schemeClr val="tx1"/>
                  </a:solidFill>
                </a:rPr>
                <a:t> </a:t>
              </a:r>
              <a:r>
                <a:rPr lang="fr-FR" sz="2000" dirty="0" err="1">
                  <a:solidFill>
                    <a:schemeClr val="tx1"/>
                  </a:solidFill>
                </a:rPr>
                <a:t>thể</a:t>
              </a:r>
              <a:r>
                <a:rPr lang="fr-FR" sz="2000" dirty="0">
                  <a:solidFill>
                    <a:schemeClr val="tx1"/>
                  </a:solidFill>
                </a:rPr>
                <a:t> </a:t>
              </a:r>
              <a:r>
                <a:rPr lang="fr-FR" sz="2000" dirty="0" err="1">
                  <a:solidFill>
                    <a:schemeClr val="tx1"/>
                  </a:solidFill>
                </a:rPr>
                <a:t>bằng</a:t>
              </a:r>
              <a:r>
                <a:rPr lang="fr-FR" sz="2000" dirty="0">
                  <a:solidFill>
                    <a:schemeClr val="tx1"/>
                  </a:solidFill>
                </a:rPr>
                <a:t> </a:t>
              </a:r>
              <a:r>
                <a:rPr lang="fr-FR" sz="2000" dirty="0" err="1">
                  <a:solidFill>
                    <a:schemeClr val="tx1"/>
                  </a:solidFill>
                </a:rPr>
                <a:t>khối</a:t>
              </a:r>
              <a:r>
                <a:rPr lang="fr-FR" sz="2000" dirty="0">
                  <a:solidFill>
                    <a:schemeClr val="tx1"/>
                  </a:solidFill>
                </a:rPr>
                <a:t> </a:t>
              </a:r>
              <a:r>
                <a:rPr lang="fr-FR" sz="2000" dirty="0" err="1">
                  <a:solidFill>
                    <a:schemeClr val="tx1"/>
                  </a:solidFill>
                </a:rPr>
                <a:t>cơ</a:t>
              </a:r>
              <a:r>
                <a:rPr lang="fr-FR" sz="2000" dirty="0">
                  <a:solidFill>
                    <a:schemeClr val="tx1"/>
                  </a:solidFill>
                </a:rPr>
                <a:t> </a:t>
              </a:r>
              <a:r>
                <a:rPr lang="fr-FR" sz="2000" dirty="0" err="1">
                  <a:solidFill>
                    <a:schemeClr val="tx1"/>
                  </a:solidFill>
                </a:rPr>
                <a:t>sở</a:t>
              </a:r>
              <a:r>
                <a:rPr lang="fr-FR" sz="2000" dirty="0">
                  <a:solidFill>
                    <a:schemeClr val="tx1"/>
                  </a:solidFill>
                </a:rPr>
                <a:t> </a:t>
              </a:r>
              <a:r>
                <a:rPr lang="fr-FR" sz="2000" dirty="0" err="1">
                  <a:solidFill>
                    <a:schemeClr val="tx1"/>
                  </a:solidFill>
                </a:rPr>
                <a:t>của</a:t>
              </a:r>
              <a:r>
                <a:rPr lang="fr-FR" sz="2000" dirty="0">
                  <a:solidFill>
                    <a:schemeClr val="tx1"/>
                  </a:solidFill>
                </a:rPr>
                <a:t> </a:t>
              </a:r>
              <a:r>
                <a:rPr lang="fr-FR" sz="2000" dirty="0" err="1">
                  <a:solidFill>
                    <a:schemeClr val="tx1"/>
                  </a:solidFill>
                </a:rPr>
                <a:t>nó</a:t>
              </a:r>
              <a:r>
                <a:rPr lang="fr-FR" sz="2000" dirty="0">
                  <a:solidFill>
                    <a:schemeClr val="tx1"/>
                  </a:solidFill>
                </a:rPr>
                <a:t> là </a:t>
              </a:r>
              <a:r>
                <a:rPr lang="fr-FR" sz="2000" dirty="0" err="1" smtClean="0">
                  <a:solidFill>
                    <a:schemeClr val="tx1"/>
                  </a:solidFill>
                </a:rPr>
                <a:t>đủ</a:t>
              </a:r>
              <a:r>
                <a:rPr lang="fr-FR" sz="2000" dirty="0" smtClean="0">
                  <a:solidFill>
                    <a:schemeClr val="tx1"/>
                  </a:solidFill>
                </a:rPr>
                <a:t>).</a:t>
              </a:r>
              <a:endParaRPr lang="en-US" sz="2000" dirty="0">
                <a:solidFill>
                  <a:schemeClr val="tx1"/>
                </a:solidFill>
              </a:endParaRPr>
            </a:p>
          </p:txBody>
        </p:sp>
        <p:sp>
          <p:nvSpPr>
            <p:cNvPr id="8" name="Rounded Rectangle 7"/>
            <p:cNvSpPr/>
            <p:nvPr/>
          </p:nvSpPr>
          <p:spPr bwMode="gray">
            <a:xfrm>
              <a:off x="3962400" y="3810000"/>
              <a:ext cx="4876800" cy="381000"/>
            </a:xfrm>
            <a:prstGeom prst="roundRect">
              <a:avLst>
                <a:gd name="adj" fmla="val 50000"/>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000" b="1" dirty="0" smtClean="0"/>
                <a:t>NÚT MẠNG, Ô CƠ SỞ</a:t>
              </a:r>
              <a:endParaRPr lang="en-US" sz="2000" b="1" dirty="0">
                <a:cs typeface="Arial" pitchFamily="34" charset="0"/>
              </a:endParaRPr>
            </a:p>
          </p:txBody>
        </p:sp>
      </p:grpSp>
      <p:grpSp>
        <p:nvGrpSpPr>
          <p:cNvPr id="25" name="Group 12"/>
          <p:cNvGrpSpPr>
            <a:grpSpLocks/>
          </p:cNvGrpSpPr>
          <p:nvPr/>
        </p:nvGrpSpPr>
        <p:grpSpPr bwMode="auto">
          <a:xfrm>
            <a:off x="381000" y="1631706"/>
            <a:ext cx="8305799" cy="2318971"/>
            <a:chOff x="353" y="2069"/>
            <a:chExt cx="5145" cy="1782"/>
          </a:xfrm>
        </p:grpSpPr>
        <p:pic>
          <p:nvPicPr>
            <p:cNvPr id="27"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 y="2069"/>
              <a:ext cx="5145" cy="1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 Box 14"/>
            <p:cNvSpPr txBox="1">
              <a:spLocks noChangeArrowheads="1"/>
            </p:cNvSpPr>
            <p:nvPr/>
          </p:nvSpPr>
          <p:spPr bwMode="auto">
            <a:xfrm>
              <a:off x="2100" y="2088"/>
              <a:ext cx="192" cy="20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endParaRPr lang="en-US" sz="1500"/>
            </a:p>
          </p:txBody>
        </p:sp>
      </p:grpSp>
    </p:spTree>
    <p:extLst>
      <p:ext uri="{BB962C8B-B14F-4D97-AF65-F5344CB8AC3E}">
        <p14:creationId xmlns:p14="http://schemas.microsoft.com/office/powerpoint/2010/main" val="348711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dissolve">
                                      <p:cBhvr>
                                        <p:cTn id="17" dur="10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1.2. CẤU TẠO MẠNG TINH THỂ LÝ TƯỞNG </a:t>
            </a:r>
          </a:p>
        </p:txBody>
      </p:sp>
      <p:sp>
        <p:nvSpPr>
          <p:cNvPr id="4" name="Rectangle 3"/>
          <p:cNvSpPr/>
          <p:nvPr/>
        </p:nvSpPr>
        <p:spPr>
          <a:xfrm>
            <a:off x="381000" y="1066800"/>
            <a:ext cx="8763000" cy="461665"/>
          </a:xfrm>
          <a:prstGeom prst="rect">
            <a:avLst/>
          </a:prstGeom>
        </p:spPr>
        <p:txBody>
          <a:bodyPr wrap="square">
            <a:spAutoFit/>
          </a:bodyPr>
          <a:lstStyle/>
          <a:p>
            <a:r>
              <a:rPr lang="en-US" sz="2400" b="1" dirty="0"/>
              <a:t>1.2.1 </a:t>
            </a:r>
            <a:r>
              <a:rPr lang="en-US" sz="2400" b="1" dirty="0" err="1"/>
              <a:t>Mạng</a:t>
            </a:r>
            <a:r>
              <a:rPr lang="en-US" sz="2400" b="1" dirty="0"/>
              <a:t> </a:t>
            </a:r>
            <a:r>
              <a:rPr lang="en-US" sz="2400" b="1" dirty="0" err="1"/>
              <a:t>không</a:t>
            </a:r>
            <a:r>
              <a:rPr lang="en-US" sz="2400" b="1" dirty="0"/>
              <a:t> </a:t>
            </a:r>
            <a:r>
              <a:rPr lang="en-US" sz="2400" b="1" dirty="0" err="1"/>
              <a:t>gian</a:t>
            </a:r>
            <a:r>
              <a:rPr lang="en-US" sz="2400" b="1" dirty="0"/>
              <a:t>, </a:t>
            </a:r>
            <a:r>
              <a:rPr lang="en-US" sz="2400" b="1" dirty="0" err="1"/>
              <a:t>mạng</a:t>
            </a:r>
            <a:r>
              <a:rPr lang="en-US" sz="2400" b="1" dirty="0"/>
              <a:t> </a:t>
            </a:r>
            <a:r>
              <a:rPr lang="en-US" sz="2400" b="1" dirty="0" err="1"/>
              <a:t>tinh</a:t>
            </a:r>
            <a:r>
              <a:rPr lang="en-US" sz="2400" b="1" dirty="0"/>
              <a:t> </a:t>
            </a:r>
            <a:r>
              <a:rPr lang="en-US" sz="2400" b="1" dirty="0" err="1"/>
              <a:t>thể</a:t>
            </a:r>
            <a:r>
              <a:rPr lang="en-US" sz="2400" b="1" dirty="0"/>
              <a:t>, </a:t>
            </a:r>
            <a:r>
              <a:rPr lang="en-US" sz="2400" b="1" dirty="0" err="1"/>
              <a:t>nút</a:t>
            </a:r>
            <a:r>
              <a:rPr lang="en-US" sz="2400" b="1" dirty="0"/>
              <a:t> </a:t>
            </a:r>
            <a:r>
              <a:rPr lang="en-US" sz="2400" b="1" dirty="0" err="1"/>
              <a:t>mạng</a:t>
            </a:r>
            <a:r>
              <a:rPr lang="en-US" sz="2400" b="1" dirty="0"/>
              <a:t>, ô </a:t>
            </a:r>
            <a:r>
              <a:rPr lang="en-US" sz="2400" b="1" dirty="0" err="1"/>
              <a:t>cơ</a:t>
            </a:r>
            <a:r>
              <a:rPr lang="en-US" sz="2400" b="1" dirty="0"/>
              <a:t> </a:t>
            </a:r>
            <a:r>
              <a:rPr lang="en-US" sz="2400" b="1" dirty="0" err="1"/>
              <a:t>sở</a:t>
            </a:r>
            <a:endParaRPr lang="en-US" sz="2400" dirty="0"/>
          </a:p>
        </p:txBody>
      </p:sp>
      <p:grpSp>
        <p:nvGrpSpPr>
          <p:cNvPr id="2" name="Group 1"/>
          <p:cNvGrpSpPr/>
          <p:nvPr/>
        </p:nvGrpSpPr>
        <p:grpSpPr>
          <a:xfrm>
            <a:off x="1503604" y="4718473"/>
            <a:ext cx="6725996" cy="1682327"/>
            <a:chOff x="1503604" y="4718473"/>
            <a:chExt cx="6725996" cy="1682327"/>
          </a:xfrm>
        </p:grpSpPr>
        <p:sp>
          <p:nvSpPr>
            <p:cNvPr id="10" name="Rounded Rectangle 9"/>
            <p:cNvSpPr/>
            <p:nvPr/>
          </p:nvSpPr>
          <p:spPr bwMode="gray">
            <a:xfrm>
              <a:off x="1503604" y="4894180"/>
              <a:ext cx="6725996" cy="1506620"/>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2400" b="1" dirty="0" smtClean="0">
                <a:solidFill>
                  <a:schemeClr val="tx1"/>
                </a:solidFill>
                <a:cs typeface="Arial" pitchFamily="34" charset="0"/>
              </a:endParaRPr>
            </a:p>
            <a:p>
              <a:pPr algn="ctr"/>
              <a:r>
                <a:rPr lang="fr-FR" sz="2400" dirty="0" err="1">
                  <a:solidFill>
                    <a:schemeClr val="tx1"/>
                  </a:solidFill>
                </a:rPr>
                <a:t>Vị</a:t>
              </a:r>
              <a:r>
                <a:rPr lang="fr-FR" sz="2400" dirty="0">
                  <a:solidFill>
                    <a:schemeClr val="tx1"/>
                  </a:solidFill>
                </a:rPr>
                <a:t> </a:t>
              </a:r>
              <a:r>
                <a:rPr lang="fr-FR" sz="2400" dirty="0" err="1">
                  <a:solidFill>
                    <a:schemeClr val="tx1"/>
                  </a:solidFill>
                </a:rPr>
                <a:t>trí</a:t>
              </a:r>
              <a:r>
                <a:rPr lang="fr-FR" sz="2400" dirty="0">
                  <a:solidFill>
                    <a:schemeClr val="tx1"/>
                  </a:solidFill>
                </a:rPr>
                <a:t> </a:t>
              </a:r>
              <a:r>
                <a:rPr lang="fr-FR" sz="2400" dirty="0" err="1">
                  <a:solidFill>
                    <a:schemeClr val="tx1"/>
                  </a:solidFill>
                </a:rPr>
                <a:t>cân</a:t>
              </a:r>
              <a:r>
                <a:rPr lang="fr-FR" sz="2400" dirty="0">
                  <a:solidFill>
                    <a:schemeClr val="tx1"/>
                  </a:solidFill>
                </a:rPr>
                <a:t> </a:t>
              </a:r>
              <a:r>
                <a:rPr lang="fr-FR" sz="2400" dirty="0" err="1">
                  <a:solidFill>
                    <a:schemeClr val="tx1"/>
                  </a:solidFill>
                </a:rPr>
                <a:t>bằng</a:t>
              </a:r>
              <a:r>
                <a:rPr lang="fr-FR" sz="2400" dirty="0">
                  <a:solidFill>
                    <a:schemeClr val="tx1"/>
                  </a:solidFill>
                </a:rPr>
                <a:t> (</a:t>
              </a:r>
              <a:r>
                <a:rPr lang="fr-FR" sz="2400" dirty="0" err="1">
                  <a:solidFill>
                    <a:schemeClr val="tx1"/>
                  </a:solidFill>
                </a:rPr>
                <a:t>trung</a:t>
              </a:r>
              <a:r>
                <a:rPr lang="fr-FR" sz="2400" dirty="0">
                  <a:solidFill>
                    <a:schemeClr val="tx1"/>
                  </a:solidFill>
                </a:rPr>
                <a:t> </a:t>
              </a:r>
              <a:r>
                <a:rPr lang="fr-FR" sz="2400" dirty="0" err="1">
                  <a:solidFill>
                    <a:schemeClr val="tx1"/>
                  </a:solidFill>
                </a:rPr>
                <a:t>tâm</a:t>
              </a:r>
              <a:r>
                <a:rPr lang="fr-FR" sz="2400" dirty="0">
                  <a:solidFill>
                    <a:schemeClr val="tx1"/>
                  </a:solidFill>
                </a:rPr>
                <a:t>) </a:t>
              </a:r>
              <a:r>
                <a:rPr lang="fr-FR" sz="2400" dirty="0" err="1">
                  <a:solidFill>
                    <a:schemeClr val="tx1"/>
                  </a:solidFill>
                </a:rPr>
                <a:t>mà</a:t>
              </a:r>
              <a:r>
                <a:rPr lang="fr-FR" sz="2400" dirty="0">
                  <a:solidFill>
                    <a:schemeClr val="tx1"/>
                  </a:solidFill>
                </a:rPr>
                <a:t> </a:t>
              </a:r>
              <a:r>
                <a:rPr lang="fr-FR" sz="2400" dirty="0" err="1">
                  <a:solidFill>
                    <a:schemeClr val="tx1"/>
                  </a:solidFill>
                </a:rPr>
                <a:t>các</a:t>
              </a:r>
              <a:r>
                <a:rPr lang="fr-FR" sz="2400" dirty="0">
                  <a:solidFill>
                    <a:schemeClr val="tx1"/>
                  </a:solidFill>
                </a:rPr>
                <a:t> </a:t>
              </a:r>
              <a:r>
                <a:rPr lang="fr-FR" sz="2400" dirty="0" err="1">
                  <a:solidFill>
                    <a:schemeClr val="tx1"/>
                  </a:solidFill>
                </a:rPr>
                <a:t>nguyên</a:t>
              </a:r>
              <a:r>
                <a:rPr lang="fr-FR" sz="2400" dirty="0">
                  <a:solidFill>
                    <a:schemeClr val="tx1"/>
                  </a:solidFill>
                </a:rPr>
                <a:t> </a:t>
              </a:r>
              <a:r>
                <a:rPr lang="fr-FR" sz="2400" dirty="0" err="1">
                  <a:solidFill>
                    <a:schemeClr val="tx1"/>
                  </a:solidFill>
                </a:rPr>
                <a:t>tử</a:t>
              </a:r>
              <a:r>
                <a:rPr lang="fr-FR" sz="2400" dirty="0">
                  <a:solidFill>
                    <a:schemeClr val="tx1"/>
                  </a:solidFill>
                </a:rPr>
                <a:t>, ion dao </a:t>
              </a:r>
              <a:r>
                <a:rPr lang="fr-FR" sz="2400" dirty="0" err="1">
                  <a:solidFill>
                    <a:schemeClr val="tx1"/>
                  </a:solidFill>
                </a:rPr>
                <a:t>động</a:t>
              </a:r>
              <a:r>
                <a:rPr lang="fr-FR" sz="2400" dirty="0">
                  <a:solidFill>
                    <a:schemeClr val="tx1"/>
                  </a:solidFill>
                </a:rPr>
                <a:t> </a:t>
              </a:r>
              <a:r>
                <a:rPr lang="fr-FR" sz="2400" dirty="0" err="1">
                  <a:solidFill>
                    <a:schemeClr val="tx1"/>
                  </a:solidFill>
                </a:rPr>
                <a:t>xung</a:t>
              </a:r>
              <a:r>
                <a:rPr lang="fr-FR" sz="2400" dirty="0">
                  <a:solidFill>
                    <a:schemeClr val="tx1"/>
                  </a:solidFill>
                </a:rPr>
                <a:t> </a:t>
              </a:r>
              <a:r>
                <a:rPr lang="fr-FR" sz="2400" dirty="0" err="1">
                  <a:solidFill>
                    <a:schemeClr val="tx1"/>
                  </a:solidFill>
                </a:rPr>
                <a:t>quanh</a:t>
              </a:r>
              <a:r>
                <a:rPr lang="fr-FR" sz="2400" dirty="0">
                  <a:solidFill>
                    <a:schemeClr val="tx1"/>
                  </a:solidFill>
                </a:rPr>
                <a:t> </a:t>
              </a:r>
              <a:r>
                <a:rPr lang="fr-FR" sz="2400" dirty="0" err="1">
                  <a:solidFill>
                    <a:schemeClr val="tx1"/>
                  </a:solidFill>
                </a:rPr>
                <a:t>được</a:t>
              </a:r>
              <a:r>
                <a:rPr lang="fr-FR" sz="2400" dirty="0">
                  <a:solidFill>
                    <a:schemeClr val="tx1"/>
                  </a:solidFill>
                </a:rPr>
                <a:t> </a:t>
              </a:r>
              <a:r>
                <a:rPr lang="fr-FR" sz="2400" dirty="0" err="1">
                  <a:solidFill>
                    <a:schemeClr val="tx1"/>
                  </a:solidFill>
                </a:rPr>
                <a:t>gọi</a:t>
              </a:r>
              <a:r>
                <a:rPr lang="fr-FR" sz="2400" dirty="0">
                  <a:solidFill>
                    <a:schemeClr val="tx1"/>
                  </a:solidFill>
                </a:rPr>
                <a:t> là </a:t>
              </a:r>
              <a:r>
                <a:rPr lang="fr-FR" sz="2400" dirty="0" err="1">
                  <a:solidFill>
                    <a:schemeClr val="tx1"/>
                  </a:solidFill>
                </a:rPr>
                <a:t>nút</a:t>
              </a:r>
              <a:r>
                <a:rPr lang="fr-FR" sz="2400" dirty="0">
                  <a:solidFill>
                    <a:schemeClr val="tx1"/>
                  </a:solidFill>
                </a:rPr>
                <a:t> </a:t>
              </a:r>
              <a:r>
                <a:rPr lang="fr-FR" sz="2400" dirty="0" err="1">
                  <a:solidFill>
                    <a:schemeClr val="tx1"/>
                  </a:solidFill>
                </a:rPr>
                <a:t>mạng</a:t>
              </a:r>
              <a:r>
                <a:rPr lang="fr-FR" sz="2400" dirty="0">
                  <a:solidFill>
                    <a:schemeClr val="tx1"/>
                  </a:solidFill>
                </a:rPr>
                <a:t> (</a:t>
              </a:r>
              <a:r>
                <a:rPr lang="fr-FR" sz="2400" dirty="0" err="1">
                  <a:solidFill>
                    <a:schemeClr val="tx1"/>
                  </a:solidFill>
                </a:rPr>
                <a:t>các</a:t>
              </a:r>
              <a:r>
                <a:rPr lang="fr-FR" sz="2400" dirty="0">
                  <a:solidFill>
                    <a:schemeClr val="tx1"/>
                  </a:solidFill>
                </a:rPr>
                <a:t> </a:t>
              </a:r>
              <a:r>
                <a:rPr lang="fr-FR" sz="2400" dirty="0" err="1">
                  <a:solidFill>
                    <a:schemeClr val="tx1"/>
                  </a:solidFill>
                </a:rPr>
                <a:t>đỉnh</a:t>
              </a:r>
              <a:r>
                <a:rPr lang="fr-FR" sz="2400" dirty="0">
                  <a:solidFill>
                    <a:schemeClr val="tx1"/>
                  </a:solidFill>
                </a:rPr>
                <a:t> </a:t>
              </a:r>
              <a:r>
                <a:rPr lang="fr-FR" sz="2400" dirty="0" err="1">
                  <a:solidFill>
                    <a:schemeClr val="tx1"/>
                  </a:solidFill>
                </a:rPr>
                <a:t>của</a:t>
              </a:r>
              <a:r>
                <a:rPr lang="fr-FR" sz="2400" dirty="0">
                  <a:solidFill>
                    <a:schemeClr val="tx1"/>
                  </a:solidFill>
                </a:rPr>
                <a:t> ô </a:t>
              </a:r>
              <a:r>
                <a:rPr lang="fr-FR" sz="2400" dirty="0" err="1">
                  <a:solidFill>
                    <a:schemeClr val="tx1"/>
                  </a:solidFill>
                </a:rPr>
                <a:t>cơ</a:t>
              </a:r>
              <a:r>
                <a:rPr lang="fr-FR" sz="2400" dirty="0">
                  <a:solidFill>
                    <a:schemeClr val="tx1"/>
                  </a:solidFill>
                </a:rPr>
                <a:t> </a:t>
              </a:r>
              <a:r>
                <a:rPr lang="fr-FR" sz="2400" dirty="0" err="1">
                  <a:solidFill>
                    <a:schemeClr val="tx1"/>
                  </a:solidFill>
                </a:rPr>
                <a:t>sở</a:t>
              </a:r>
              <a:r>
                <a:rPr lang="fr-FR" sz="2400" dirty="0">
                  <a:solidFill>
                    <a:schemeClr val="tx1"/>
                  </a:solidFill>
                </a:rPr>
                <a:t>)</a:t>
              </a:r>
              <a:endParaRPr lang="en-US" sz="2400" dirty="0">
                <a:solidFill>
                  <a:schemeClr val="tx1"/>
                </a:solidFill>
              </a:endParaRPr>
            </a:p>
          </p:txBody>
        </p:sp>
        <p:sp>
          <p:nvSpPr>
            <p:cNvPr id="12" name="Rounded Rectangle 11"/>
            <p:cNvSpPr/>
            <p:nvPr/>
          </p:nvSpPr>
          <p:spPr bwMode="gray">
            <a:xfrm>
              <a:off x="2518243" y="4718473"/>
              <a:ext cx="4302868" cy="330145"/>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b="1" dirty="0"/>
                <a:t>NÚT MẠNG, Ô CƠ SỞ</a:t>
              </a:r>
              <a:endParaRPr lang="en-US" sz="2000" b="1" dirty="0">
                <a:cs typeface="Arial" pitchFamily="34" charset="0"/>
              </a:endParaRPr>
            </a:p>
          </p:txBody>
        </p:sp>
      </p:grpSp>
      <p:grpSp>
        <p:nvGrpSpPr>
          <p:cNvPr id="3" name="Group 2"/>
          <p:cNvGrpSpPr/>
          <p:nvPr/>
        </p:nvGrpSpPr>
        <p:grpSpPr>
          <a:xfrm>
            <a:off x="381000" y="1759741"/>
            <a:ext cx="8601727" cy="2958732"/>
            <a:chOff x="381000" y="1759741"/>
            <a:chExt cx="8601727" cy="2958732"/>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767372"/>
              <a:ext cx="5706127" cy="2499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9"/>
            <p:cNvPicPr>
              <a:picLocks noChangeAspect="1" noChangeArrowheads="1"/>
            </p:cNvPicPr>
            <p:nvPr/>
          </p:nvPicPr>
          <p:blipFill>
            <a:blip r:embed="rId3">
              <a:extLst>
                <a:ext uri="{28A0092B-C50C-407E-A947-70E740481C1C}">
                  <a14:useLocalDpi xmlns:a14="http://schemas.microsoft.com/office/drawing/2010/main" val="0"/>
                </a:ext>
              </a:extLst>
            </a:blip>
            <a:srcRect b="1073"/>
            <a:stretch>
              <a:fillRect/>
            </a:stretch>
          </p:blipFill>
          <p:spPr bwMode="auto">
            <a:xfrm>
              <a:off x="381000" y="1759741"/>
              <a:ext cx="2752744" cy="2958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72387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1.2. CẤU TẠO MẠNG TINH THỂ LÝ TƯỞNG </a:t>
            </a:r>
          </a:p>
        </p:txBody>
      </p:sp>
      <p:sp>
        <p:nvSpPr>
          <p:cNvPr id="4" name="Rectangle 3"/>
          <p:cNvSpPr/>
          <p:nvPr/>
        </p:nvSpPr>
        <p:spPr>
          <a:xfrm>
            <a:off x="381000" y="1066800"/>
            <a:ext cx="7467600" cy="461665"/>
          </a:xfrm>
          <a:prstGeom prst="rect">
            <a:avLst/>
          </a:prstGeom>
        </p:spPr>
        <p:txBody>
          <a:bodyPr wrap="square">
            <a:spAutoFit/>
          </a:bodyPr>
          <a:lstStyle/>
          <a:p>
            <a:r>
              <a:rPr lang="fr-FR" sz="2400" b="1" dirty="0"/>
              <a:t>1.2.2 </a:t>
            </a:r>
            <a:r>
              <a:rPr lang="fr-FR" sz="2400" b="1" dirty="0" err="1"/>
              <a:t>Các</a:t>
            </a:r>
            <a:r>
              <a:rPr lang="fr-FR" sz="2400" b="1" dirty="0"/>
              <a:t> </a:t>
            </a:r>
            <a:r>
              <a:rPr lang="fr-FR" sz="2400" b="1" dirty="0" err="1"/>
              <a:t>kiểu</a:t>
            </a:r>
            <a:r>
              <a:rPr lang="fr-FR" sz="2400" b="1" dirty="0"/>
              <a:t> </a:t>
            </a:r>
            <a:r>
              <a:rPr lang="fr-FR" sz="2400" b="1" dirty="0" err="1"/>
              <a:t>mạng</a:t>
            </a:r>
            <a:r>
              <a:rPr lang="fr-FR" sz="2400" b="1" dirty="0"/>
              <a:t> </a:t>
            </a:r>
            <a:r>
              <a:rPr lang="fr-FR" sz="2400" b="1" dirty="0" err="1"/>
              <a:t>tinh</a:t>
            </a:r>
            <a:r>
              <a:rPr lang="fr-FR" sz="2400" b="1" dirty="0"/>
              <a:t> </a:t>
            </a:r>
            <a:r>
              <a:rPr lang="fr-FR" sz="2400" b="1" dirty="0" err="1"/>
              <a:t>thể</a:t>
            </a:r>
            <a:r>
              <a:rPr lang="fr-FR" sz="2400" b="1" dirty="0"/>
              <a:t> </a:t>
            </a:r>
            <a:r>
              <a:rPr lang="fr-FR" sz="2400" b="1" dirty="0" err="1"/>
              <a:t>thường</a:t>
            </a:r>
            <a:r>
              <a:rPr lang="fr-FR" sz="2400" b="1" dirty="0"/>
              <a:t> </a:t>
            </a:r>
            <a:r>
              <a:rPr lang="fr-FR" sz="2400" b="1" dirty="0" err="1"/>
              <a:t>gặp</a:t>
            </a:r>
            <a:endParaRPr lang="en-US" sz="2400" dirty="0"/>
          </a:p>
        </p:txBody>
      </p:sp>
      <p:grpSp>
        <p:nvGrpSpPr>
          <p:cNvPr id="2" name="Group 1"/>
          <p:cNvGrpSpPr/>
          <p:nvPr/>
        </p:nvGrpSpPr>
        <p:grpSpPr>
          <a:xfrm>
            <a:off x="4932604" y="2514600"/>
            <a:ext cx="4211396" cy="3354838"/>
            <a:chOff x="4932604" y="2514600"/>
            <a:chExt cx="4211396" cy="3354838"/>
          </a:xfrm>
        </p:grpSpPr>
        <p:sp>
          <p:nvSpPr>
            <p:cNvPr id="10" name="Rounded Rectangle 9"/>
            <p:cNvSpPr/>
            <p:nvPr/>
          </p:nvSpPr>
          <p:spPr bwMode="gray">
            <a:xfrm>
              <a:off x="4932604" y="3328969"/>
              <a:ext cx="4211396" cy="2540469"/>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r>
                <a:rPr lang="en-US" sz="2100" dirty="0" smtClean="0">
                  <a:solidFill>
                    <a:schemeClr val="tx1"/>
                  </a:solidFill>
                </a:rPr>
                <a:t>+ </a:t>
              </a:r>
              <a:r>
                <a:rPr lang="en-US" sz="2100" dirty="0" err="1">
                  <a:solidFill>
                    <a:schemeClr val="tx1"/>
                  </a:solidFill>
                </a:rPr>
                <a:t>Lập</a:t>
              </a:r>
              <a:r>
                <a:rPr lang="en-US" sz="2100" dirty="0">
                  <a:solidFill>
                    <a:schemeClr val="tx1"/>
                  </a:solidFill>
                </a:rPr>
                <a:t> </a:t>
              </a:r>
              <a:r>
                <a:rPr lang="en-US" sz="2100" dirty="0" err="1">
                  <a:solidFill>
                    <a:schemeClr val="tx1"/>
                  </a:solidFill>
                </a:rPr>
                <a:t>ph­ương</a:t>
              </a:r>
              <a:r>
                <a:rPr lang="en-US" sz="2100" dirty="0">
                  <a:solidFill>
                    <a:schemeClr val="tx1"/>
                  </a:solidFill>
                </a:rPr>
                <a:t> </a:t>
              </a:r>
              <a:r>
                <a:rPr lang="en-US" sz="2100" dirty="0" err="1">
                  <a:solidFill>
                    <a:schemeClr val="tx1"/>
                  </a:solidFill>
                </a:rPr>
                <a:t>thê</a:t>
              </a:r>
              <a:r>
                <a:rPr lang="en-US" sz="2100" dirty="0">
                  <a:solidFill>
                    <a:schemeClr val="tx1"/>
                  </a:solidFill>
                </a:rPr>
                <a:t>̉ </a:t>
              </a:r>
              <a:r>
                <a:rPr lang="en-US" sz="2100" dirty="0" err="1">
                  <a:solidFill>
                    <a:schemeClr val="tx1"/>
                  </a:solidFill>
                </a:rPr>
                <a:t>tâm</a:t>
              </a:r>
              <a:r>
                <a:rPr lang="en-US" sz="2100" dirty="0">
                  <a:solidFill>
                    <a:schemeClr val="tx1"/>
                  </a:solidFill>
                </a:rPr>
                <a:t> (LPTT) </a:t>
              </a:r>
              <a:r>
                <a:rPr lang="en-US" sz="2100" dirty="0" err="1">
                  <a:solidFill>
                    <a:schemeClr val="tx1"/>
                  </a:solidFill>
                </a:rPr>
                <a:t>như</a:t>
              </a:r>
              <a:r>
                <a:rPr lang="en-US" sz="2100" dirty="0">
                  <a:solidFill>
                    <a:schemeClr val="tx1"/>
                  </a:solidFill>
                </a:rPr>
                <a:t>­ Fe</a:t>
              </a:r>
              <a:r>
                <a:rPr lang="en-US" sz="2100" baseline="-25000" dirty="0">
                  <a:solidFill>
                    <a:schemeClr val="tx1"/>
                  </a:solidFill>
                </a:rPr>
                <a:t>α </a:t>
              </a:r>
              <a:r>
                <a:rPr lang="en-US" sz="2100" dirty="0">
                  <a:solidFill>
                    <a:schemeClr val="tx1"/>
                  </a:solidFill>
                </a:rPr>
                <a:t>, Cr, W, Mo v.v...</a:t>
              </a:r>
            </a:p>
            <a:p>
              <a:r>
                <a:rPr lang="en-US" sz="2100" dirty="0">
                  <a:solidFill>
                    <a:schemeClr val="tx1"/>
                  </a:solidFill>
                </a:rPr>
                <a:t>+ </a:t>
              </a:r>
              <a:r>
                <a:rPr lang="en-US" sz="2100" dirty="0" err="1">
                  <a:solidFill>
                    <a:schemeClr val="tx1"/>
                  </a:solidFill>
                </a:rPr>
                <a:t>Lập</a:t>
              </a:r>
              <a:r>
                <a:rPr lang="en-US" sz="2100" dirty="0">
                  <a:solidFill>
                    <a:schemeClr val="tx1"/>
                  </a:solidFill>
                </a:rPr>
                <a:t> </a:t>
              </a:r>
              <a:r>
                <a:rPr lang="en-US" sz="2100" dirty="0" err="1">
                  <a:solidFill>
                    <a:schemeClr val="tx1"/>
                  </a:solidFill>
                </a:rPr>
                <a:t>ph­ương</a:t>
              </a:r>
              <a:r>
                <a:rPr lang="en-US" sz="2100" dirty="0">
                  <a:solidFill>
                    <a:schemeClr val="tx1"/>
                  </a:solidFill>
                </a:rPr>
                <a:t> </a:t>
              </a:r>
              <a:r>
                <a:rPr lang="en-US" sz="2100" dirty="0" err="1">
                  <a:solidFill>
                    <a:schemeClr val="tx1"/>
                  </a:solidFill>
                </a:rPr>
                <a:t>diện</a:t>
              </a:r>
              <a:r>
                <a:rPr lang="en-US" sz="2100" dirty="0">
                  <a:solidFill>
                    <a:schemeClr val="tx1"/>
                  </a:solidFill>
                </a:rPr>
                <a:t> </a:t>
              </a:r>
              <a:r>
                <a:rPr lang="en-US" sz="2100" dirty="0" err="1">
                  <a:solidFill>
                    <a:schemeClr val="tx1"/>
                  </a:solidFill>
                </a:rPr>
                <a:t>tâm</a:t>
              </a:r>
              <a:r>
                <a:rPr lang="en-US" sz="2100" dirty="0">
                  <a:solidFill>
                    <a:schemeClr val="tx1"/>
                  </a:solidFill>
                </a:rPr>
                <a:t> (LPDT) </a:t>
              </a:r>
              <a:r>
                <a:rPr lang="en-US" sz="2100" dirty="0" err="1">
                  <a:solidFill>
                    <a:schemeClr val="tx1"/>
                  </a:solidFill>
                </a:rPr>
                <a:t>nh­ư</a:t>
              </a:r>
              <a:r>
                <a:rPr lang="en-US" sz="2100" dirty="0">
                  <a:solidFill>
                    <a:schemeClr val="tx1"/>
                  </a:solidFill>
                </a:rPr>
                <a:t> </a:t>
              </a:r>
              <a:r>
                <a:rPr lang="en-US" sz="2100" dirty="0" err="1">
                  <a:solidFill>
                    <a:schemeClr val="tx1"/>
                  </a:solidFill>
                </a:rPr>
                <a:t>Fe</a:t>
              </a:r>
              <a:r>
                <a:rPr lang="en-US" sz="2100" baseline="-25000" dirty="0" err="1">
                  <a:solidFill>
                    <a:schemeClr val="tx1"/>
                  </a:solidFill>
                </a:rPr>
                <a:t>γ</a:t>
              </a:r>
              <a:r>
                <a:rPr lang="en-US" sz="2100" dirty="0">
                  <a:solidFill>
                    <a:schemeClr val="tx1"/>
                  </a:solidFill>
                </a:rPr>
                <a:t> , Ni, Al, Cu v.v...</a:t>
              </a:r>
            </a:p>
            <a:p>
              <a:r>
                <a:rPr lang="en-US" sz="2100" dirty="0">
                  <a:solidFill>
                    <a:schemeClr val="tx1"/>
                  </a:solidFill>
                </a:rPr>
                <a:t>+ </a:t>
              </a:r>
              <a:r>
                <a:rPr lang="en-US" sz="2100" dirty="0" err="1">
                  <a:solidFill>
                    <a:schemeClr val="tx1"/>
                  </a:solidFill>
                </a:rPr>
                <a:t>Lục</a:t>
              </a:r>
              <a:r>
                <a:rPr lang="en-US" sz="2100" dirty="0">
                  <a:solidFill>
                    <a:schemeClr val="tx1"/>
                  </a:solidFill>
                </a:rPr>
                <a:t> </a:t>
              </a:r>
              <a:r>
                <a:rPr lang="en-US" sz="2100" dirty="0" err="1">
                  <a:solidFill>
                    <a:schemeClr val="tx1"/>
                  </a:solidFill>
                </a:rPr>
                <a:t>giác</a:t>
              </a:r>
              <a:r>
                <a:rPr lang="en-US" sz="2100" dirty="0">
                  <a:solidFill>
                    <a:schemeClr val="tx1"/>
                  </a:solidFill>
                </a:rPr>
                <a:t> </a:t>
              </a:r>
              <a:r>
                <a:rPr lang="en-US" sz="2100" dirty="0" err="1">
                  <a:solidFill>
                    <a:schemeClr val="tx1"/>
                  </a:solidFill>
                </a:rPr>
                <a:t>xếp</a:t>
              </a:r>
              <a:r>
                <a:rPr lang="en-US" sz="2100" dirty="0">
                  <a:solidFill>
                    <a:schemeClr val="tx1"/>
                  </a:solidFill>
                </a:rPr>
                <a:t> </a:t>
              </a:r>
              <a:r>
                <a:rPr lang="en-US" sz="2100" dirty="0" err="1">
                  <a:solidFill>
                    <a:schemeClr val="tx1"/>
                  </a:solidFill>
                </a:rPr>
                <a:t>chặt</a:t>
              </a:r>
              <a:r>
                <a:rPr lang="en-US" sz="2100" dirty="0">
                  <a:solidFill>
                    <a:schemeClr val="tx1"/>
                  </a:solidFill>
                </a:rPr>
                <a:t> (LGXC) </a:t>
              </a:r>
              <a:r>
                <a:rPr lang="en-US" sz="2100" dirty="0" err="1">
                  <a:solidFill>
                    <a:schemeClr val="tx1"/>
                  </a:solidFill>
                </a:rPr>
                <a:t>nh­ư</a:t>
              </a:r>
              <a:r>
                <a:rPr lang="en-US" sz="2100" dirty="0">
                  <a:solidFill>
                    <a:schemeClr val="tx1"/>
                  </a:solidFill>
                </a:rPr>
                <a:t> Zn, Co, Cd (</a:t>
              </a:r>
              <a:r>
                <a:rPr lang="en-US" sz="2100" dirty="0" err="1">
                  <a:solidFill>
                    <a:schemeClr val="tx1"/>
                  </a:solidFill>
                </a:rPr>
                <a:t>cadimi</a:t>
              </a:r>
              <a:r>
                <a:rPr lang="en-US" sz="2100" dirty="0">
                  <a:solidFill>
                    <a:schemeClr val="tx1"/>
                  </a:solidFill>
                </a:rPr>
                <a:t>) v.v</a:t>
              </a:r>
              <a:r>
                <a:rPr lang="en-US" sz="2400" dirty="0">
                  <a:solidFill>
                    <a:schemeClr val="tx1"/>
                  </a:solidFill>
                </a:rPr>
                <a:t>..</a:t>
              </a:r>
            </a:p>
          </p:txBody>
        </p:sp>
        <p:sp>
          <p:nvSpPr>
            <p:cNvPr id="12" name="Rounded Rectangle 11"/>
            <p:cNvSpPr/>
            <p:nvPr/>
          </p:nvSpPr>
          <p:spPr bwMode="gray">
            <a:xfrm>
              <a:off x="5410200" y="2514600"/>
              <a:ext cx="3183907" cy="914400"/>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fr-FR" sz="2000" dirty="0"/>
                <a:t>Kim </a:t>
              </a:r>
              <a:r>
                <a:rPr lang="fr-FR" sz="2000" dirty="0" err="1"/>
                <a:t>loại</a:t>
              </a:r>
              <a:r>
                <a:rPr lang="fr-FR" sz="2000" dirty="0"/>
                <a:t> </a:t>
              </a:r>
              <a:r>
                <a:rPr lang="fr-FR" sz="2000" dirty="0" err="1"/>
                <a:t>nguyên</a:t>
              </a:r>
              <a:r>
                <a:rPr lang="fr-FR" sz="2000" dirty="0"/>
                <a:t> </a:t>
              </a:r>
              <a:r>
                <a:rPr lang="fr-FR" sz="2000" dirty="0" err="1"/>
                <a:t>chất</a:t>
              </a:r>
              <a:r>
                <a:rPr lang="fr-FR" sz="2000" dirty="0"/>
                <a:t> </a:t>
              </a:r>
              <a:r>
                <a:rPr lang="fr-FR" sz="2000" dirty="0" err="1"/>
                <a:t>có</a:t>
              </a:r>
              <a:r>
                <a:rPr lang="fr-FR" sz="2000" dirty="0"/>
                <a:t> </a:t>
              </a:r>
              <a:r>
                <a:rPr lang="fr-FR" sz="2000" dirty="0" smtClean="0"/>
                <a:t>3 </a:t>
              </a:r>
              <a:r>
                <a:rPr lang="fr-FR" sz="2000" dirty="0" err="1"/>
                <a:t>dạng</a:t>
              </a:r>
              <a:r>
                <a:rPr lang="fr-FR" sz="2000" dirty="0"/>
                <a:t> </a:t>
              </a:r>
              <a:r>
                <a:rPr lang="fr-FR" sz="2000" dirty="0" err="1"/>
                <a:t>mạng</a:t>
              </a:r>
              <a:r>
                <a:rPr lang="fr-FR" sz="2000" dirty="0"/>
                <a:t> </a:t>
              </a:r>
              <a:r>
                <a:rPr lang="fr-FR" sz="2000" dirty="0" err="1"/>
                <a:t>tinh</a:t>
              </a:r>
              <a:r>
                <a:rPr lang="fr-FR" sz="2000" dirty="0"/>
                <a:t> </a:t>
              </a:r>
              <a:r>
                <a:rPr lang="fr-FR" sz="2000" dirty="0" err="1"/>
                <a:t>thê</a:t>
              </a:r>
              <a:r>
                <a:rPr lang="fr-FR" sz="2000" dirty="0"/>
                <a:t>̉ </a:t>
              </a:r>
              <a:r>
                <a:rPr lang="fr-FR" sz="2000" dirty="0" err="1"/>
                <a:t>cơ</a:t>
              </a:r>
              <a:r>
                <a:rPr lang="fr-FR" sz="2000" dirty="0"/>
                <a:t> </a:t>
              </a:r>
              <a:r>
                <a:rPr lang="fr-FR" sz="2000" dirty="0" err="1"/>
                <a:t>bản</a:t>
              </a:r>
              <a:endParaRPr lang="en-US" sz="2000" b="1" dirty="0">
                <a:cs typeface="Arial" pitchFamily="34" charset="0"/>
              </a:endParaRPr>
            </a:p>
          </p:txBody>
        </p: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758708"/>
            <a:ext cx="5089369" cy="4338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856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blinds(horizontal)">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5"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vertic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1.2. CẤU TẠO MẠNG TINH THỂ LÝ TƯỞNG </a:t>
            </a:r>
          </a:p>
        </p:txBody>
      </p:sp>
      <p:sp>
        <p:nvSpPr>
          <p:cNvPr id="4" name="Rectangle 3"/>
          <p:cNvSpPr/>
          <p:nvPr/>
        </p:nvSpPr>
        <p:spPr>
          <a:xfrm>
            <a:off x="381000" y="1066800"/>
            <a:ext cx="7467600" cy="461665"/>
          </a:xfrm>
          <a:prstGeom prst="rect">
            <a:avLst/>
          </a:prstGeom>
        </p:spPr>
        <p:txBody>
          <a:bodyPr wrap="square">
            <a:spAutoFit/>
          </a:bodyPr>
          <a:lstStyle/>
          <a:p>
            <a:r>
              <a:rPr lang="en-US" sz="2400" b="1" dirty="0"/>
              <a:t>1.2.3 </a:t>
            </a:r>
            <a:r>
              <a:rPr lang="en-US" sz="2400" b="1" dirty="0" err="1"/>
              <a:t>Ký</a:t>
            </a:r>
            <a:r>
              <a:rPr lang="en-US" sz="2400" b="1" dirty="0"/>
              <a:t> </a:t>
            </a:r>
            <a:r>
              <a:rPr lang="en-US" sz="2400" b="1" dirty="0" err="1"/>
              <a:t>hiệu</a:t>
            </a:r>
            <a:r>
              <a:rPr lang="en-US" sz="2400" b="1" dirty="0"/>
              <a:t> </a:t>
            </a:r>
            <a:r>
              <a:rPr lang="en-US" sz="2400" b="1" dirty="0" err="1"/>
              <a:t>mặt</a:t>
            </a:r>
            <a:r>
              <a:rPr lang="en-US" sz="2400" b="1" dirty="0"/>
              <a:t> </a:t>
            </a:r>
            <a:r>
              <a:rPr lang="en-US" sz="2400" b="1" dirty="0" err="1"/>
              <a:t>và</a:t>
            </a:r>
            <a:r>
              <a:rPr lang="en-US" sz="2400" b="1" dirty="0"/>
              <a:t> </a:t>
            </a:r>
            <a:r>
              <a:rPr lang="en-US" sz="2400" b="1" dirty="0" err="1"/>
              <a:t>phương</a:t>
            </a:r>
            <a:r>
              <a:rPr lang="en-US" sz="2400" b="1" dirty="0"/>
              <a:t> </a:t>
            </a:r>
            <a:r>
              <a:rPr lang="en-US" sz="2400" b="1" dirty="0" err="1"/>
              <a:t>tinh</a:t>
            </a:r>
            <a:r>
              <a:rPr lang="en-US" sz="2400" b="1" dirty="0"/>
              <a:t> </a:t>
            </a:r>
            <a:r>
              <a:rPr lang="en-US" sz="2400" b="1" dirty="0" err="1"/>
              <a:t>thể</a:t>
            </a:r>
            <a:endParaRPr lang="en-US"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545182"/>
            <a:ext cx="4867555"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Group 1"/>
          <p:cNvGrpSpPr/>
          <p:nvPr/>
        </p:nvGrpSpPr>
        <p:grpSpPr>
          <a:xfrm>
            <a:off x="1078132" y="4495800"/>
            <a:ext cx="7151468" cy="2057400"/>
            <a:chOff x="1078132" y="4495800"/>
            <a:chExt cx="7151468" cy="2057400"/>
          </a:xfrm>
        </p:grpSpPr>
        <p:sp>
          <p:nvSpPr>
            <p:cNvPr id="8" name="Rounded Rectangle 7"/>
            <p:cNvSpPr/>
            <p:nvPr/>
          </p:nvSpPr>
          <p:spPr bwMode="gray">
            <a:xfrm>
              <a:off x="1078132" y="4648200"/>
              <a:ext cx="7151468" cy="1905000"/>
            </a:xfrm>
            <a:prstGeom prst="roundRect">
              <a:avLst/>
            </a:prstGeom>
            <a:gradFill flip="none" rotWithShape="1">
              <a:gsLst>
                <a:gs pos="0">
                  <a:schemeClr val="accent2">
                    <a:lumMod val="40000"/>
                    <a:lumOff val="60000"/>
                  </a:schemeClr>
                </a:gs>
                <a:gs pos="100000">
                  <a:srgbClr val="FFFFFF"/>
                </a:gs>
              </a:gsLst>
              <a:lin ang="16200000" scaled="1"/>
              <a:tileRect/>
            </a:gradFill>
            <a:ln>
              <a:solidFill>
                <a:schemeClr val="accent2"/>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2200" b="1" dirty="0" smtClean="0">
                <a:solidFill>
                  <a:schemeClr val="tx1"/>
                </a:solidFill>
                <a:cs typeface="Arial" pitchFamily="34" charset="0"/>
              </a:endParaRPr>
            </a:p>
            <a:p>
              <a:pPr algn="ctr"/>
              <a:r>
                <a:rPr lang="en-US" sz="2200" dirty="0" err="1">
                  <a:solidFill>
                    <a:schemeClr val="tx1"/>
                  </a:solidFill>
                </a:rPr>
                <a:t>Tọa</a:t>
              </a:r>
              <a:r>
                <a:rPr lang="en-US" sz="2200" dirty="0">
                  <a:solidFill>
                    <a:schemeClr val="tx1"/>
                  </a:solidFill>
                </a:rPr>
                <a:t> </a:t>
              </a:r>
              <a:r>
                <a:rPr lang="en-US" sz="2200" dirty="0" err="1">
                  <a:solidFill>
                    <a:schemeClr val="tx1"/>
                  </a:solidFill>
                </a:rPr>
                <a:t>độ</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nút</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biểu</a:t>
              </a:r>
              <a:r>
                <a:rPr lang="en-US" sz="2200" dirty="0">
                  <a:solidFill>
                    <a:schemeClr val="tx1"/>
                  </a:solidFill>
                </a:rPr>
                <a:t> </a:t>
              </a:r>
              <a:r>
                <a:rPr lang="en-US" sz="2200" dirty="0" err="1">
                  <a:solidFill>
                    <a:schemeClr val="tx1"/>
                  </a:solidFill>
                </a:rPr>
                <a:t>diễn</a:t>
              </a:r>
              <a:r>
                <a:rPr lang="en-US" sz="2200" dirty="0">
                  <a:solidFill>
                    <a:schemeClr val="tx1"/>
                  </a:solidFill>
                </a:rPr>
                <a:t> </a:t>
              </a:r>
              <a:r>
                <a:rPr lang="en-US" sz="2200" dirty="0" err="1">
                  <a:solidFill>
                    <a:schemeClr val="tx1"/>
                  </a:solidFill>
                </a:rPr>
                <a:t>bằng</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số</a:t>
              </a:r>
              <a:r>
                <a:rPr lang="en-US" sz="2200" dirty="0">
                  <a:solidFill>
                    <a:schemeClr val="tx1"/>
                  </a:solidFill>
                </a:rPr>
                <a:t> </a:t>
              </a:r>
              <a:r>
                <a:rPr lang="en-US" sz="2200" dirty="0" err="1">
                  <a:solidFill>
                    <a:schemeClr val="tx1"/>
                  </a:solidFill>
                </a:rPr>
                <a:t>nguyên</a:t>
              </a:r>
              <a:r>
                <a:rPr lang="en-US" sz="2200" dirty="0">
                  <a:solidFill>
                    <a:schemeClr val="tx1"/>
                  </a:solidFill>
                </a:rPr>
                <a:t> </a:t>
              </a:r>
              <a:r>
                <a:rPr lang="en-US" sz="2200" dirty="0" err="1">
                  <a:solidFill>
                    <a:schemeClr val="tx1"/>
                  </a:solidFill>
                </a:rPr>
                <a:t>đặt</a:t>
              </a:r>
              <a:r>
                <a:rPr lang="en-US" sz="2200" dirty="0">
                  <a:solidFill>
                    <a:schemeClr val="tx1"/>
                  </a:solidFill>
                </a:rPr>
                <a:t> </a:t>
              </a:r>
              <a:r>
                <a:rPr lang="en-US" sz="2200" dirty="0" err="1">
                  <a:solidFill>
                    <a:schemeClr val="tx1"/>
                  </a:solidFill>
                </a:rPr>
                <a:t>trong</a:t>
              </a:r>
              <a:r>
                <a:rPr lang="en-US" sz="2200" dirty="0">
                  <a:solidFill>
                    <a:schemeClr val="tx1"/>
                  </a:solidFill>
                </a:rPr>
                <a:t> </a:t>
              </a:r>
              <a:r>
                <a:rPr lang="en-US" sz="2200" dirty="0" err="1">
                  <a:solidFill>
                    <a:schemeClr val="tx1"/>
                  </a:solidFill>
                </a:rPr>
                <a:t>dấu</a:t>
              </a:r>
              <a:r>
                <a:rPr lang="en-US" sz="2200" dirty="0">
                  <a:solidFill>
                    <a:schemeClr val="tx1"/>
                  </a:solidFill>
                </a:rPr>
                <a:t> </a:t>
              </a:r>
              <a:r>
                <a:rPr lang="en-US" sz="2200" dirty="0" err="1">
                  <a:solidFill>
                    <a:schemeClr val="tx1"/>
                  </a:solidFill>
                </a:rPr>
                <a:t>ngoặc</a:t>
              </a:r>
              <a:r>
                <a:rPr lang="en-US" sz="2200" dirty="0">
                  <a:solidFill>
                    <a:schemeClr val="tx1"/>
                  </a:solidFill>
                </a:rPr>
                <a:t> </a:t>
              </a:r>
              <a:r>
                <a:rPr lang="en-US" sz="2200" dirty="0" err="1">
                  <a:solidFill>
                    <a:schemeClr val="tx1"/>
                  </a:solidFill>
                </a:rPr>
                <a:t>vuông</a:t>
              </a:r>
              <a:r>
                <a:rPr lang="en-US" sz="2200" dirty="0">
                  <a:solidFill>
                    <a:schemeClr val="tx1"/>
                  </a:solidFill>
                </a:rPr>
                <a:t> </a:t>
              </a:r>
              <a:r>
                <a:rPr lang="en-US" sz="2200" dirty="0" err="1">
                  <a:solidFill>
                    <a:schemeClr val="tx1"/>
                  </a:solidFill>
                </a:rPr>
                <a:t>và</a:t>
              </a:r>
              <a:r>
                <a:rPr lang="en-US" sz="2200" dirty="0">
                  <a:solidFill>
                    <a:schemeClr val="tx1"/>
                  </a:solidFill>
                </a:rPr>
                <a:t> </a:t>
              </a:r>
              <a:r>
                <a:rPr lang="en-US" sz="2200" dirty="0" err="1">
                  <a:solidFill>
                    <a:schemeClr val="tx1"/>
                  </a:solidFill>
                </a:rPr>
                <a:t>được</a:t>
              </a:r>
              <a:r>
                <a:rPr lang="en-US" sz="2200" dirty="0">
                  <a:solidFill>
                    <a:schemeClr val="tx1"/>
                  </a:solidFill>
                </a:rPr>
                <a:t> </a:t>
              </a:r>
              <a:r>
                <a:rPr lang="en-US" sz="2200" dirty="0" err="1">
                  <a:solidFill>
                    <a:schemeClr val="tx1"/>
                  </a:solidFill>
                </a:rPr>
                <a:t>gọi</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chỉ</a:t>
              </a:r>
              <a:r>
                <a:rPr lang="en-US" sz="2200" dirty="0">
                  <a:solidFill>
                    <a:schemeClr val="tx1"/>
                  </a:solidFill>
                </a:rPr>
                <a:t> </a:t>
              </a:r>
              <a:r>
                <a:rPr lang="en-US" sz="2200" dirty="0" err="1">
                  <a:solidFill>
                    <a:schemeClr val="tx1"/>
                  </a:solidFill>
                </a:rPr>
                <a:t>số</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phương</a:t>
              </a:r>
              <a:r>
                <a:rPr lang="en-US" sz="2200" dirty="0">
                  <a:solidFill>
                    <a:schemeClr val="tx1"/>
                  </a:solidFill>
                </a:rPr>
                <a:t>, </a:t>
              </a:r>
              <a:r>
                <a:rPr lang="en-US" sz="2200" dirty="0" err="1">
                  <a:solidFill>
                    <a:schemeClr val="tx1"/>
                  </a:solidFill>
                </a:rPr>
                <a:t>đặt</a:t>
              </a:r>
              <a:r>
                <a:rPr lang="en-US" sz="2200" dirty="0">
                  <a:solidFill>
                    <a:schemeClr val="tx1"/>
                  </a:solidFill>
                </a:rPr>
                <a:t> </a:t>
              </a:r>
              <a:r>
                <a:rPr lang="en-US" sz="2200" dirty="0" err="1">
                  <a:solidFill>
                    <a:schemeClr val="tx1"/>
                  </a:solidFill>
                </a:rPr>
                <a:t>trong</a:t>
              </a:r>
              <a:r>
                <a:rPr lang="en-US" sz="2200" dirty="0">
                  <a:solidFill>
                    <a:schemeClr val="tx1"/>
                  </a:solidFill>
                </a:rPr>
                <a:t> </a:t>
              </a:r>
              <a:r>
                <a:rPr lang="en-US" sz="2200" dirty="0" err="1">
                  <a:solidFill>
                    <a:schemeClr val="tx1"/>
                  </a:solidFill>
                </a:rPr>
                <a:t>ngoặc</a:t>
              </a:r>
              <a:r>
                <a:rPr lang="en-US" sz="2200" dirty="0">
                  <a:solidFill>
                    <a:schemeClr val="tx1"/>
                  </a:solidFill>
                </a:rPr>
                <a:t> </a:t>
              </a:r>
              <a:r>
                <a:rPr lang="en-US" sz="2200" dirty="0" err="1">
                  <a:solidFill>
                    <a:schemeClr val="tx1"/>
                  </a:solidFill>
                </a:rPr>
                <a:t>tròn</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chỉ</a:t>
              </a:r>
              <a:r>
                <a:rPr lang="en-US" sz="2200" dirty="0">
                  <a:solidFill>
                    <a:schemeClr val="tx1"/>
                  </a:solidFill>
                </a:rPr>
                <a:t> </a:t>
              </a:r>
              <a:r>
                <a:rPr lang="en-US" sz="2200" dirty="0" err="1">
                  <a:solidFill>
                    <a:schemeClr val="tx1"/>
                  </a:solidFill>
                </a:rPr>
                <a:t>số</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mặt</a:t>
              </a:r>
              <a:endParaRPr lang="en-US" sz="2200" dirty="0">
                <a:solidFill>
                  <a:schemeClr val="tx1"/>
                </a:solidFill>
              </a:endParaRPr>
            </a:p>
          </p:txBody>
        </p:sp>
        <p:sp>
          <p:nvSpPr>
            <p:cNvPr id="9" name="Rounded Rectangle 8"/>
            <p:cNvSpPr/>
            <p:nvPr/>
          </p:nvSpPr>
          <p:spPr bwMode="gray">
            <a:xfrm>
              <a:off x="2452312" y="4495800"/>
              <a:ext cx="4403108" cy="480507"/>
            </a:xfrm>
            <a:prstGeom prst="roundRect">
              <a:avLst>
                <a:gd name="adj" fmla="val 50000"/>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000" b="1" dirty="0" err="1"/>
                <a:t>Ký</a:t>
              </a:r>
              <a:r>
                <a:rPr lang="en-US" sz="2000" b="1" dirty="0"/>
                <a:t> </a:t>
              </a:r>
              <a:r>
                <a:rPr lang="en-US" sz="2000" b="1" dirty="0" err="1"/>
                <a:t>hiệu</a:t>
              </a:r>
              <a:r>
                <a:rPr lang="en-US" sz="2000" b="1" dirty="0"/>
                <a:t> </a:t>
              </a:r>
              <a:r>
                <a:rPr lang="en-US" sz="2000" b="1" dirty="0" err="1"/>
                <a:t>mặt</a:t>
              </a:r>
              <a:r>
                <a:rPr lang="en-US" sz="2000" b="1" dirty="0"/>
                <a:t> </a:t>
              </a:r>
              <a:r>
                <a:rPr lang="en-US" sz="2000" b="1" dirty="0" err="1"/>
                <a:t>và</a:t>
              </a:r>
              <a:r>
                <a:rPr lang="en-US" sz="2000" b="1" dirty="0"/>
                <a:t> </a:t>
              </a:r>
              <a:r>
                <a:rPr lang="en-US" sz="2000" b="1" dirty="0" err="1"/>
                <a:t>phương</a:t>
              </a:r>
              <a:r>
                <a:rPr lang="en-US" sz="2000" b="1" dirty="0"/>
                <a:t> </a:t>
              </a:r>
              <a:r>
                <a:rPr lang="en-US" sz="2000" b="1" dirty="0" err="1"/>
                <a:t>tinh</a:t>
              </a:r>
              <a:r>
                <a:rPr lang="en-US" sz="2000" b="1" dirty="0"/>
                <a:t> </a:t>
              </a:r>
              <a:r>
                <a:rPr lang="en-US" sz="2000" b="1" dirty="0" err="1"/>
                <a:t>thể</a:t>
              </a:r>
              <a:endParaRPr lang="en-US" sz="2000" b="1" dirty="0">
                <a:cs typeface="Arial" pitchFamily="34" charset="0"/>
              </a:endParaRPr>
            </a:p>
          </p:txBody>
        </p:sp>
      </p:grpSp>
    </p:spTree>
    <p:extLst>
      <p:ext uri="{BB962C8B-B14F-4D97-AF65-F5344CB8AC3E}">
        <p14:creationId xmlns:p14="http://schemas.microsoft.com/office/powerpoint/2010/main" val="185834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arn(inVertical)">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5135562" cy="461665"/>
          </a:xfrm>
          <a:prstGeom prst="rect">
            <a:avLst/>
          </a:prstGeom>
        </p:spPr>
        <p:txBody>
          <a:bodyPr wrap="square">
            <a:spAutoFit/>
          </a:bodyPr>
          <a:lstStyle/>
          <a:p>
            <a:r>
              <a:rPr lang="en-US" sz="2400" b="1" dirty="0"/>
              <a:t>1.2.4 </a:t>
            </a:r>
            <a:r>
              <a:rPr lang="en-US" sz="2400" b="1" dirty="0" err="1"/>
              <a:t>Mật</a:t>
            </a:r>
            <a:r>
              <a:rPr lang="en-US" sz="2400" b="1" dirty="0"/>
              <a:t> </a:t>
            </a:r>
            <a:r>
              <a:rPr lang="en-US" sz="2400" b="1" dirty="0" err="1"/>
              <a:t>độ</a:t>
            </a:r>
            <a:r>
              <a:rPr lang="en-US" sz="2400" b="1" dirty="0"/>
              <a:t> </a:t>
            </a:r>
            <a:r>
              <a:rPr lang="en-US" sz="2400" b="1" dirty="0" err="1"/>
              <a:t>nguyên</a:t>
            </a:r>
            <a:r>
              <a:rPr lang="en-US" sz="2400" b="1" dirty="0"/>
              <a:t> </a:t>
            </a:r>
            <a:r>
              <a:rPr lang="en-US" sz="2400" b="1" dirty="0" err="1"/>
              <a:t>tử</a:t>
            </a:r>
            <a:r>
              <a:rPr lang="en-US" sz="2400" b="1" dirty="0"/>
              <a:t>, </a:t>
            </a:r>
            <a:r>
              <a:rPr lang="en-US" sz="2400" b="1" dirty="0" err="1"/>
              <a:t>lổ</a:t>
            </a:r>
            <a:r>
              <a:rPr lang="en-US" sz="2400" b="1" dirty="0"/>
              <a:t> </a:t>
            </a:r>
            <a:r>
              <a:rPr lang="en-US" sz="2400" b="1" dirty="0" err="1"/>
              <a:t>hổng</a:t>
            </a:r>
            <a:endParaRPr lang="en-US" sz="2400" dirty="0"/>
          </a:p>
        </p:txBody>
      </p:sp>
      <p:grpSp>
        <p:nvGrpSpPr>
          <p:cNvPr id="2" name="Group 1"/>
          <p:cNvGrpSpPr/>
          <p:nvPr/>
        </p:nvGrpSpPr>
        <p:grpSpPr>
          <a:xfrm>
            <a:off x="167951" y="1981200"/>
            <a:ext cx="8671249" cy="3810000"/>
            <a:chOff x="167951" y="1981200"/>
            <a:chExt cx="8671249" cy="3810000"/>
          </a:xfrm>
        </p:grpSpPr>
        <p:sp>
          <p:nvSpPr>
            <p:cNvPr id="15" name="Rounded Rectangle 14"/>
            <p:cNvSpPr/>
            <p:nvPr/>
          </p:nvSpPr>
          <p:spPr bwMode="gray">
            <a:xfrm>
              <a:off x="167951" y="2146272"/>
              <a:ext cx="8671249" cy="3644928"/>
            </a:xfrm>
            <a:prstGeom prst="roundRect">
              <a:avLst/>
            </a:prstGeom>
            <a:gradFill flip="none" rotWithShape="1">
              <a:gsLst>
                <a:gs pos="0">
                  <a:schemeClr val="accent3">
                    <a:lumMod val="40000"/>
                    <a:lumOff val="60000"/>
                  </a:schemeClr>
                </a:gs>
                <a:gs pos="100000">
                  <a:srgbClr val="FFFFFF"/>
                </a:gs>
              </a:gsLst>
              <a:lin ang="16200000" scaled="1"/>
              <a:tileRect/>
            </a:gradFill>
            <a:ln>
              <a:solidFill>
                <a:schemeClr val="accent3"/>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sz="2200" b="1" dirty="0" smtClean="0">
                <a:solidFill>
                  <a:schemeClr val="tx1"/>
                </a:solidFill>
                <a:cs typeface="Arial" pitchFamily="34" charset="0"/>
              </a:endParaRPr>
            </a:p>
            <a:p>
              <a:r>
                <a:rPr lang="en-US" sz="2200" dirty="0" err="1">
                  <a:solidFill>
                    <a:schemeClr val="tx1"/>
                  </a:solidFill>
                </a:rPr>
                <a:t>Mật</a:t>
              </a:r>
              <a:r>
                <a:rPr lang="en-US" sz="2200" dirty="0">
                  <a:solidFill>
                    <a:schemeClr val="tx1"/>
                  </a:solidFill>
                </a:rPr>
                <a:t> </a:t>
              </a:r>
              <a:r>
                <a:rPr lang="en-US" sz="2200" dirty="0" err="1">
                  <a:solidFill>
                    <a:schemeClr val="tx1"/>
                  </a:solidFill>
                </a:rPr>
                <a:t>độ</a:t>
              </a:r>
              <a:r>
                <a:rPr lang="en-US" sz="2200" dirty="0">
                  <a:solidFill>
                    <a:schemeClr val="tx1"/>
                  </a:solidFill>
                </a:rPr>
                <a:t> </a:t>
              </a:r>
              <a:r>
                <a:rPr lang="en-US" sz="2200" dirty="0" err="1">
                  <a:solidFill>
                    <a:schemeClr val="tx1"/>
                  </a:solidFill>
                </a:rPr>
                <a:t>nguyên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phần</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tích</a:t>
              </a:r>
              <a:r>
                <a:rPr lang="en-US" sz="2200" dirty="0">
                  <a:solidFill>
                    <a:schemeClr val="tx1"/>
                  </a:solidFill>
                </a:rPr>
                <a:t> </a:t>
              </a:r>
              <a:r>
                <a:rPr lang="en-US" sz="2200" dirty="0" err="1">
                  <a:solidFill>
                    <a:schemeClr val="tx1"/>
                  </a:solidFill>
                </a:rPr>
                <a:t>tính</a:t>
              </a:r>
              <a:r>
                <a:rPr lang="en-US" sz="2200" dirty="0">
                  <a:solidFill>
                    <a:schemeClr val="tx1"/>
                  </a:solidFill>
                </a:rPr>
                <a:t> </a:t>
              </a:r>
              <a:r>
                <a:rPr lang="en-US" sz="2200" dirty="0" err="1">
                  <a:solidFill>
                    <a:schemeClr val="tx1"/>
                  </a:solidFill>
                </a:rPr>
                <a:t>ra</a:t>
              </a:r>
              <a:r>
                <a:rPr lang="en-US" sz="2200" dirty="0">
                  <a:solidFill>
                    <a:schemeClr val="tx1"/>
                  </a:solidFill>
                </a:rPr>
                <a:t> </a:t>
              </a:r>
              <a:r>
                <a:rPr lang="en-US" sz="2200" dirty="0" err="1">
                  <a:solidFill>
                    <a:schemeClr val="tx1"/>
                  </a:solidFill>
                </a:rPr>
                <a:t>phần</a:t>
              </a:r>
              <a:r>
                <a:rPr lang="en-US" sz="2200" dirty="0">
                  <a:solidFill>
                    <a:schemeClr val="tx1"/>
                  </a:solidFill>
                </a:rPr>
                <a:t> </a:t>
              </a:r>
              <a:r>
                <a:rPr lang="en-US" sz="2200" dirty="0" err="1">
                  <a:solidFill>
                    <a:schemeClr val="tx1"/>
                  </a:solidFill>
                </a:rPr>
                <a:t>trăm</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mạng</a:t>
              </a:r>
              <a:r>
                <a:rPr lang="en-US" sz="2200" dirty="0">
                  <a:solidFill>
                    <a:schemeClr val="tx1"/>
                  </a:solidFill>
                </a:rPr>
                <a:t> do </a:t>
              </a:r>
              <a:r>
                <a:rPr lang="en-US" sz="2200" dirty="0" err="1">
                  <a:solidFill>
                    <a:schemeClr val="tx1"/>
                  </a:solidFill>
                </a:rPr>
                <a:t>các</a:t>
              </a:r>
              <a:r>
                <a:rPr lang="en-US" sz="2200" dirty="0">
                  <a:solidFill>
                    <a:schemeClr val="tx1"/>
                  </a:solidFill>
                </a:rPr>
                <a:t> </a:t>
              </a:r>
              <a:r>
                <a:rPr lang="en-US" sz="2200" dirty="0" err="1">
                  <a:solidFill>
                    <a:schemeClr val="tx1"/>
                  </a:solidFill>
                </a:rPr>
                <a:t>nguyên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chiếm</a:t>
              </a:r>
              <a:r>
                <a:rPr lang="en-US" sz="2200" dirty="0">
                  <a:solidFill>
                    <a:schemeClr val="tx1"/>
                  </a:solidFill>
                </a:rPr>
                <a:t> </a:t>
              </a:r>
              <a:r>
                <a:rPr lang="en-US" sz="2200" dirty="0" err="1">
                  <a:solidFill>
                    <a:schemeClr val="tx1"/>
                  </a:solidFill>
                </a:rPr>
                <a:t>chỗ</a:t>
              </a:r>
              <a:r>
                <a:rPr lang="en-US" sz="2200" dirty="0">
                  <a:solidFill>
                    <a:schemeClr val="tx1"/>
                  </a:solidFill>
                </a:rPr>
                <a:t>, </a:t>
              </a:r>
              <a:r>
                <a:rPr lang="en-US" sz="2200" dirty="0" err="1">
                  <a:solidFill>
                    <a:schemeClr val="tx1"/>
                  </a:solidFill>
                </a:rPr>
                <a:t>được</a:t>
              </a:r>
              <a:r>
                <a:rPr lang="en-US" sz="2200" dirty="0">
                  <a:solidFill>
                    <a:schemeClr val="tx1"/>
                  </a:solidFill>
                </a:rPr>
                <a:t> </a:t>
              </a:r>
              <a:r>
                <a:rPr lang="en-US" sz="2200" dirty="0" err="1">
                  <a:solidFill>
                    <a:schemeClr val="tx1"/>
                  </a:solidFill>
                </a:rPr>
                <a:t>xác</a:t>
              </a:r>
              <a:r>
                <a:rPr lang="en-US" sz="2200" dirty="0">
                  <a:solidFill>
                    <a:schemeClr val="tx1"/>
                  </a:solidFill>
                </a:rPr>
                <a:t> </a:t>
              </a:r>
              <a:r>
                <a:rPr lang="en-US" sz="2200" dirty="0" err="1">
                  <a:solidFill>
                    <a:schemeClr val="tx1"/>
                  </a:solidFill>
                </a:rPr>
                <a:t>định</a:t>
              </a:r>
              <a:r>
                <a:rPr lang="en-US" sz="2200" dirty="0">
                  <a:solidFill>
                    <a:schemeClr val="tx1"/>
                  </a:solidFill>
                </a:rPr>
                <a:t> </a:t>
              </a:r>
              <a:r>
                <a:rPr lang="en-US" sz="2200" dirty="0" err="1">
                  <a:solidFill>
                    <a:schemeClr val="tx1"/>
                  </a:solidFill>
                </a:rPr>
                <a:t>bằng</a:t>
              </a:r>
              <a:r>
                <a:rPr lang="en-US" sz="2200" dirty="0">
                  <a:solidFill>
                    <a:schemeClr val="tx1"/>
                  </a:solidFill>
                </a:rPr>
                <a:t> </a:t>
              </a:r>
              <a:r>
                <a:rPr lang="en-US" sz="2200" dirty="0" err="1">
                  <a:solidFill>
                    <a:schemeClr val="tx1"/>
                  </a:solidFill>
                </a:rPr>
                <a:t>công</a:t>
              </a:r>
              <a:r>
                <a:rPr lang="en-US" sz="2200" dirty="0">
                  <a:solidFill>
                    <a:schemeClr val="tx1"/>
                  </a:solidFill>
                </a:rPr>
                <a:t> </a:t>
              </a:r>
              <a:r>
                <a:rPr lang="en-US" sz="2200" dirty="0" err="1">
                  <a:solidFill>
                    <a:schemeClr val="tx1"/>
                  </a:solidFill>
                </a:rPr>
                <a:t>thức</a:t>
              </a:r>
              <a:r>
                <a:rPr lang="en-US" sz="2200" dirty="0">
                  <a:solidFill>
                    <a:schemeClr val="tx1"/>
                  </a:solidFill>
                </a:rPr>
                <a:t> (</a:t>
              </a:r>
              <a:r>
                <a:rPr lang="en-US" sz="2200" dirty="0" err="1">
                  <a:solidFill>
                    <a:schemeClr val="tx1"/>
                  </a:solidFill>
                </a:rPr>
                <a:t>tính</a:t>
              </a:r>
              <a:r>
                <a:rPr lang="en-US" sz="2200" dirty="0">
                  <a:solidFill>
                    <a:schemeClr val="tx1"/>
                  </a:solidFill>
                </a:rPr>
                <a:t> </a:t>
              </a:r>
              <a:r>
                <a:rPr lang="en-US" sz="2200" dirty="0" err="1">
                  <a:solidFill>
                    <a:schemeClr val="tx1"/>
                  </a:solidFill>
                </a:rPr>
                <a:t>cho</a:t>
              </a:r>
              <a:r>
                <a:rPr lang="en-US" sz="2200" dirty="0">
                  <a:solidFill>
                    <a:schemeClr val="tx1"/>
                  </a:solidFill>
                </a:rPr>
                <a:t> </a:t>
              </a:r>
              <a:r>
                <a:rPr lang="en-US" sz="2200" dirty="0" err="1">
                  <a:solidFill>
                    <a:schemeClr val="tx1"/>
                  </a:solidFill>
                </a:rPr>
                <a:t>một</a:t>
              </a:r>
              <a:r>
                <a:rPr lang="en-US" sz="2200" dirty="0">
                  <a:solidFill>
                    <a:schemeClr val="tx1"/>
                  </a:solidFill>
                </a:rPr>
                <a:t> </a:t>
              </a:r>
              <a:r>
                <a:rPr lang="en-US" sz="2200" dirty="0" err="1">
                  <a:solidFill>
                    <a:schemeClr val="tx1"/>
                  </a:solidFill>
                </a:rPr>
                <a:t>khối</a:t>
              </a:r>
              <a:r>
                <a:rPr lang="en-US" sz="2200" dirty="0">
                  <a:solidFill>
                    <a:schemeClr val="tx1"/>
                  </a:solidFill>
                </a:rPr>
                <a:t> </a:t>
              </a:r>
              <a:r>
                <a:rPr lang="en-US" sz="2200" dirty="0" err="1">
                  <a:solidFill>
                    <a:schemeClr val="tx1"/>
                  </a:solidFill>
                </a:rPr>
                <a:t>cơ</a:t>
              </a:r>
              <a:r>
                <a:rPr lang="en-US" sz="2200" dirty="0">
                  <a:solidFill>
                    <a:schemeClr val="tx1"/>
                  </a:solidFill>
                </a:rPr>
                <a:t> </a:t>
              </a:r>
              <a:r>
                <a:rPr lang="en-US" sz="2200" dirty="0" err="1">
                  <a:solidFill>
                    <a:schemeClr val="tx1"/>
                  </a:solidFill>
                </a:rPr>
                <a:t>sở</a:t>
              </a:r>
              <a:r>
                <a:rPr lang="en-US" sz="2200" dirty="0">
                  <a:solidFill>
                    <a:schemeClr val="tx1"/>
                  </a:solidFill>
                </a:rPr>
                <a:t>).</a:t>
              </a:r>
            </a:p>
            <a:p>
              <a:r>
                <a:rPr lang="en-US" sz="2200" dirty="0" err="1">
                  <a:solidFill>
                    <a:schemeClr val="tx1"/>
                  </a:solidFill>
                </a:rPr>
                <a:t>M</a:t>
              </a:r>
              <a:r>
                <a:rPr lang="en-US" sz="2200" baseline="-25000" dirty="0" err="1">
                  <a:solidFill>
                    <a:schemeClr val="tx1"/>
                  </a:solidFill>
                </a:rPr>
                <a:t>v</a:t>
              </a:r>
              <a:r>
                <a:rPr lang="en-US" sz="2200" dirty="0">
                  <a:solidFill>
                    <a:schemeClr val="tx1"/>
                  </a:solidFill>
                </a:rPr>
                <a:t> = </a:t>
              </a:r>
              <a:r>
                <a:rPr lang="en-US" sz="2200" dirty="0" smtClean="0">
                  <a:solidFill>
                    <a:schemeClr val="tx1"/>
                  </a:solidFill>
                </a:rPr>
                <a:t>(</a:t>
              </a:r>
              <a:r>
                <a:rPr lang="en-US" sz="2200" dirty="0" err="1" smtClean="0">
                  <a:solidFill>
                    <a:schemeClr val="tx1"/>
                  </a:solidFill>
                </a:rPr>
                <a:t>n,v</a:t>
              </a:r>
              <a:r>
                <a:rPr lang="en-US" sz="2200" dirty="0" smtClean="0">
                  <a:solidFill>
                    <a:schemeClr val="tx1"/>
                  </a:solidFill>
                </a:rPr>
                <a:t>/V). </a:t>
              </a:r>
              <a:r>
                <a:rPr lang="en-US" sz="2200" dirty="0">
                  <a:solidFill>
                    <a:schemeClr val="tx1"/>
                  </a:solidFill>
                </a:rPr>
                <a:t>100</a:t>
              </a:r>
              <a:r>
                <a:rPr lang="en-US" sz="2200" dirty="0" smtClean="0">
                  <a:solidFill>
                    <a:schemeClr val="tx1"/>
                  </a:solidFill>
                </a:rPr>
                <a:t>%</a:t>
              </a:r>
            </a:p>
            <a:p>
              <a:r>
                <a:rPr lang="en-US" sz="2400" dirty="0" err="1">
                  <a:solidFill>
                    <a:schemeClr val="tx1"/>
                  </a:solidFill>
                </a:rPr>
                <a:t>Trong</a:t>
              </a:r>
              <a:r>
                <a:rPr lang="en-US" sz="2400" dirty="0">
                  <a:solidFill>
                    <a:schemeClr val="tx1"/>
                  </a:solidFill>
                </a:rPr>
                <a:t> </a:t>
              </a:r>
              <a:r>
                <a:rPr lang="en-US" sz="2400" dirty="0" err="1">
                  <a:solidFill>
                    <a:schemeClr val="tx1"/>
                  </a:solidFill>
                </a:rPr>
                <a:t>đó</a:t>
              </a:r>
              <a:r>
                <a:rPr lang="en-US" sz="2400" dirty="0">
                  <a:solidFill>
                    <a:schemeClr val="tx1"/>
                  </a:solidFill>
                </a:rPr>
                <a:t> :</a:t>
              </a:r>
            </a:p>
            <a:p>
              <a:r>
                <a:rPr lang="en-US" sz="2400" dirty="0" err="1">
                  <a:solidFill>
                    <a:schemeClr val="tx1"/>
                  </a:solidFill>
                </a:rPr>
                <a:t>M</a:t>
              </a:r>
              <a:r>
                <a:rPr lang="en-US" sz="2400" baseline="-25000" dirty="0" err="1">
                  <a:solidFill>
                    <a:schemeClr val="tx1"/>
                  </a:solidFill>
                </a:rPr>
                <a:t>v</a:t>
              </a:r>
              <a:r>
                <a:rPr lang="en-US" sz="2400" dirty="0">
                  <a:solidFill>
                    <a:schemeClr val="tx1"/>
                  </a:solidFill>
                </a:rPr>
                <a:t> : </a:t>
              </a:r>
              <a:r>
                <a:rPr lang="en-US" sz="2400" dirty="0" err="1">
                  <a:solidFill>
                    <a:schemeClr val="tx1"/>
                  </a:solidFill>
                </a:rPr>
                <a:t>mật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hay </a:t>
              </a:r>
              <a:r>
                <a:rPr lang="en-US" sz="2400" dirty="0" err="1">
                  <a:solidFill>
                    <a:schemeClr val="tx1"/>
                  </a:solidFill>
                </a:rPr>
                <a:t>mật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khối</a:t>
              </a:r>
              <a:r>
                <a:rPr lang="en-US" sz="2400" dirty="0">
                  <a:solidFill>
                    <a:schemeClr val="tx1"/>
                  </a:solidFill>
                </a:rPr>
                <a:t>.</a:t>
              </a:r>
            </a:p>
            <a:p>
              <a:r>
                <a:rPr lang="en-US" sz="2400" dirty="0">
                  <a:solidFill>
                    <a:schemeClr val="tx1"/>
                  </a:solidFill>
                </a:rPr>
                <a:t>n : </a:t>
              </a:r>
              <a:r>
                <a:rPr lang="en-US" sz="2400" dirty="0" err="1">
                  <a:solidFill>
                    <a:schemeClr val="tx1"/>
                  </a:solidFill>
                </a:rPr>
                <a:t>số</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khối</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sở</a:t>
              </a:r>
              <a:r>
                <a:rPr lang="en-US" sz="2400" dirty="0">
                  <a:solidFill>
                    <a:schemeClr val="tx1"/>
                  </a:solidFill>
                </a:rPr>
                <a:t>.</a:t>
              </a:r>
            </a:p>
            <a:p>
              <a:r>
                <a:rPr lang="en-US" sz="2400" dirty="0">
                  <a:solidFill>
                    <a:schemeClr val="tx1"/>
                  </a:solidFill>
                </a:rPr>
                <a:t>v : </a:t>
              </a:r>
              <a:r>
                <a:rPr lang="en-US" sz="2400" dirty="0" err="1">
                  <a:solidFill>
                    <a:schemeClr val="tx1"/>
                  </a:solidFill>
                </a:rPr>
                <a:t>thể</a:t>
              </a:r>
              <a:r>
                <a:rPr lang="en-US" sz="2400" dirty="0">
                  <a:solidFill>
                    <a:schemeClr val="tx1"/>
                  </a:solidFill>
                </a:rPr>
                <a:t> </a:t>
              </a:r>
              <a:r>
                <a:rPr lang="en-US" sz="2400" dirty="0" err="1">
                  <a:solidFill>
                    <a:schemeClr val="tx1"/>
                  </a:solidFill>
                </a:rPr>
                <a:t>tích</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a:t>
              </a:r>
            </a:p>
            <a:p>
              <a:r>
                <a:rPr lang="en-US" sz="2400" dirty="0">
                  <a:solidFill>
                    <a:schemeClr val="tx1"/>
                  </a:solidFill>
                </a:rPr>
                <a:t>V : </a:t>
              </a:r>
              <a:r>
                <a:rPr lang="en-US" sz="2400" dirty="0" err="1">
                  <a:solidFill>
                    <a:schemeClr val="tx1"/>
                  </a:solidFill>
                </a:rPr>
                <a:t>thể</a:t>
              </a:r>
              <a:r>
                <a:rPr lang="en-US" sz="2400" dirty="0">
                  <a:solidFill>
                    <a:schemeClr val="tx1"/>
                  </a:solidFill>
                </a:rPr>
                <a:t> </a:t>
              </a:r>
              <a:r>
                <a:rPr lang="en-US" sz="2400" dirty="0" err="1">
                  <a:solidFill>
                    <a:schemeClr val="tx1"/>
                  </a:solidFill>
                </a:rPr>
                <a:t>tích</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khối</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sở</a:t>
              </a:r>
              <a:endParaRPr lang="en-US" sz="2200" dirty="0">
                <a:solidFill>
                  <a:schemeClr val="tx1"/>
                </a:solidFill>
              </a:endParaRPr>
            </a:p>
          </p:txBody>
        </p:sp>
        <p:sp>
          <p:nvSpPr>
            <p:cNvPr id="17" name="Rounded Rectangle 16"/>
            <p:cNvSpPr/>
            <p:nvPr/>
          </p:nvSpPr>
          <p:spPr bwMode="gray">
            <a:xfrm>
              <a:off x="2199741" y="1981200"/>
              <a:ext cx="4302868" cy="330145"/>
            </a:xfrm>
            <a:prstGeom prst="roundRect">
              <a:avLst>
                <a:gd name="adj" fmla="val 50000"/>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2000" b="1" dirty="0" err="1"/>
                <a:t>Mật</a:t>
              </a:r>
              <a:r>
                <a:rPr lang="en-US" sz="2000" b="1" dirty="0"/>
                <a:t> </a:t>
              </a:r>
              <a:r>
                <a:rPr lang="en-US" sz="2000" b="1" dirty="0" err="1"/>
                <a:t>độ</a:t>
              </a:r>
              <a:r>
                <a:rPr lang="en-US" sz="2000" b="1" dirty="0"/>
                <a:t> </a:t>
              </a:r>
              <a:r>
                <a:rPr lang="en-US" sz="2000" b="1" dirty="0" err="1"/>
                <a:t>nguyên</a:t>
              </a:r>
              <a:r>
                <a:rPr lang="en-US" sz="2000" b="1" dirty="0"/>
                <a:t> </a:t>
              </a:r>
              <a:r>
                <a:rPr lang="en-US" sz="2000" b="1" dirty="0" err="1"/>
                <a:t>tử</a:t>
              </a:r>
              <a:r>
                <a:rPr lang="en-US" sz="2000" b="1" dirty="0"/>
                <a:t>, </a:t>
              </a:r>
              <a:r>
                <a:rPr lang="en-US" sz="2000" b="1" dirty="0" err="1"/>
                <a:t>lổ</a:t>
              </a:r>
              <a:r>
                <a:rPr lang="en-US" sz="2000" b="1" dirty="0"/>
                <a:t> </a:t>
              </a:r>
              <a:r>
                <a:rPr lang="en-US" sz="2000" b="1" dirty="0" err="1"/>
                <a:t>hổng</a:t>
              </a:r>
              <a:endParaRPr lang="en-US" sz="2000" b="1" dirty="0">
                <a:cs typeface="Arial" pitchFamily="34" charset="0"/>
              </a:endParaRPr>
            </a:p>
          </p:txBody>
        </p:sp>
      </p:grpSp>
    </p:spTree>
    <p:extLst>
      <p:ext uri="{BB962C8B-B14F-4D97-AF65-F5344CB8AC3E}">
        <p14:creationId xmlns:p14="http://schemas.microsoft.com/office/powerpoint/2010/main" val="339682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strips(down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5135562" cy="461665"/>
          </a:xfrm>
          <a:prstGeom prst="rect">
            <a:avLst/>
          </a:prstGeom>
        </p:spPr>
        <p:txBody>
          <a:bodyPr wrap="square">
            <a:spAutoFit/>
          </a:bodyPr>
          <a:lstStyle/>
          <a:p>
            <a:r>
              <a:rPr lang="en-US" sz="2400" b="1" dirty="0"/>
              <a:t>1.2.4 </a:t>
            </a:r>
            <a:r>
              <a:rPr lang="en-US" sz="2400" b="1" dirty="0" err="1"/>
              <a:t>Mật</a:t>
            </a:r>
            <a:r>
              <a:rPr lang="en-US" sz="2400" b="1" dirty="0"/>
              <a:t> </a:t>
            </a:r>
            <a:r>
              <a:rPr lang="en-US" sz="2400" b="1" dirty="0" err="1"/>
              <a:t>độ</a:t>
            </a:r>
            <a:r>
              <a:rPr lang="en-US" sz="2400" b="1" dirty="0"/>
              <a:t> </a:t>
            </a:r>
            <a:r>
              <a:rPr lang="en-US" sz="2400" b="1" dirty="0" err="1"/>
              <a:t>nguyên</a:t>
            </a:r>
            <a:r>
              <a:rPr lang="en-US" sz="2400" b="1" dirty="0"/>
              <a:t> </a:t>
            </a:r>
            <a:r>
              <a:rPr lang="en-US" sz="2400" b="1" dirty="0" err="1"/>
              <a:t>tử</a:t>
            </a:r>
            <a:r>
              <a:rPr lang="en-US" sz="2400" b="1" dirty="0"/>
              <a:t>, </a:t>
            </a:r>
            <a:r>
              <a:rPr lang="en-US" sz="2400" b="1" dirty="0" err="1"/>
              <a:t>lổ</a:t>
            </a:r>
            <a:r>
              <a:rPr lang="en-US" sz="2400" b="1" dirty="0"/>
              <a:t> </a:t>
            </a:r>
            <a:r>
              <a:rPr lang="en-US" sz="2400" b="1" dirty="0" err="1"/>
              <a:t>hổng</a:t>
            </a:r>
            <a:endParaRPr lang="en-US" sz="2400" dirty="0"/>
          </a:p>
        </p:txBody>
      </p:sp>
      <p:sp>
        <p:nvSpPr>
          <p:cNvPr id="6" name="Rounded Rectangle 5"/>
          <p:cNvSpPr/>
          <p:nvPr/>
        </p:nvSpPr>
        <p:spPr bwMode="gray">
          <a:xfrm>
            <a:off x="317500" y="2057400"/>
            <a:ext cx="8458200" cy="4245842"/>
          </a:xfrm>
          <a:prstGeom prst="roundRect">
            <a:avLst/>
          </a:prstGeom>
          <a:gradFill flip="none" rotWithShape="1">
            <a:gsLst>
              <a:gs pos="0">
                <a:schemeClr val="accent2">
                  <a:lumMod val="40000"/>
                  <a:lumOff val="60000"/>
                </a:schemeClr>
              </a:gs>
              <a:gs pos="100000">
                <a:srgbClr val="FFFFFF"/>
              </a:gs>
            </a:gsLst>
            <a:lin ang="16200000" scaled="1"/>
            <a:tileRect/>
          </a:gradFill>
          <a:ln>
            <a:solidFill>
              <a:schemeClr val="accent2"/>
            </a:solidFill>
          </a:ln>
        </p:spPr>
        <p:style>
          <a:lnRef idx="0">
            <a:schemeClr val="accent2"/>
          </a:lnRef>
          <a:fillRef idx="3">
            <a:schemeClr val="accent2"/>
          </a:fillRef>
          <a:effectRef idx="3">
            <a:schemeClr val="accent2"/>
          </a:effectRef>
          <a:fontRef idx="minor">
            <a:schemeClr val="lt1"/>
          </a:fontRef>
        </p:style>
        <p:txBody>
          <a:bodyPr rtlCol="0" anchor="ctr"/>
          <a:lstStyle/>
          <a:p>
            <a:r>
              <a:rPr lang="en-US" sz="2400" dirty="0" err="1" smtClean="0">
                <a:solidFill>
                  <a:schemeClr val="tx1"/>
                </a:solidFill>
              </a:rPr>
              <a:t>Ví</a:t>
            </a:r>
            <a:r>
              <a:rPr lang="en-US" sz="2400" dirty="0" smtClean="0">
                <a:solidFill>
                  <a:schemeClr val="tx1"/>
                </a:solidFill>
              </a:rPr>
              <a:t> </a:t>
            </a:r>
            <a:r>
              <a:rPr lang="en-US" sz="2400" dirty="0" err="1">
                <a:solidFill>
                  <a:schemeClr val="tx1"/>
                </a:solidFill>
              </a:rPr>
              <a:t>dụ</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tâm</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đại</a:t>
            </a:r>
            <a:r>
              <a:rPr lang="en-US" sz="2400" dirty="0">
                <a:solidFill>
                  <a:schemeClr val="tx1"/>
                </a:solidFill>
              </a:rPr>
              <a:t> </a:t>
            </a:r>
            <a:r>
              <a:rPr lang="en-US" sz="2400" dirty="0" err="1">
                <a:solidFill>
                  <a:schemeClr val="tx1"/>
                </a:solidFill>
              </a:rPr>
              <a:t>lượng</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tính</a:t>
            </a:r>
            <a:r>
              <a:rPr lang="en-US" sz="2400" dirty="0">
                <a:solidFill>
                  <a:schemeClr val="tx1"/>
                </a:solidFill>
              </a:rPr>
              <a:t>:</a:t>
            </a:r>
          </a:p>
          <a:p>
            <a:r>
              <a:rPr lang="en-US" sz="2400" dirty="0">
                <a:solidFill>
                  <a:schemeClr val="tx1"/>
                </a:solidFill>
              </a:rPr>
              <a:t>n = 1 (</a:t>
            </a:r>
            <a:r>
              <a:rPr lang="en-US" sz="2400" dirty="0" err="1">
                <a:solidFill>
                  <a:schemeClr val="tx1"/>
                </a:solidFill>
              </a:rPr>
              <a:t>giữa</a:t>
            </a:r>
            <a:r>
              <a:rPr lang="en-US" sz="2400" dirty="0">
                <a:solidFill>
                  <a:schemeClr val="tx1"/>
                </a:solidFill>
              </a:rPr>
              <a:t>) + </a:t>
            </a:r>
            <a:r>
              <a:rPr lang="en-US" sz="2400" dirty="0" smtClean="0">
                <a:solidFill>
                  <a:schemeClr val="tx1"/>
                </a:solidFill>
              </a:rPr>
              <a:t>8 </a:t>
            </a:r>
            <a:r>
              <a:rPr lang="en-US" sz="2400" dirty="0">
                <a:solidFill>
                  <a:schemeClr val="tx1"/>
                </a:solidFill>
              </a:rPr>
              <a:t>(</a:t>
            </a:r>
            <a:r>
              <a:rPr lang="en-US" sz="2400" dirty="0" err="1" smtClean="0">
                <a:solidFill>
                  <a:schemeClr val="tx1"/>
                </a:solidFill>
              </a:rPr>
              <a:t>đỉnh</a:t>
            </a:r>
            <a:r>
              <a:rPr lang="en-US" sz="2400" dirty="0" smtClean="0">
                <a:solidFill>
                  <a:schemeClr val="tx1"/>
                </a:solidFill>
              </a:rPr>
              <a:t>)1/8</a:t>
            </a:r>
            <a:r>
              <a:rPr lang="fr-FR" sz="2400" dirty="0" smtClean="0">
                <a:solidFill>
                  <a:schemeClr val="tx1"/>
                </a:solidFill>
              </a:rPr>
              <a:t> </a:t>
            </a:r>
            <a:r>
              <a:rPr lang="en-US" sz="2400" dirty="0" smtClean="0">
                <a:solidFill>
                  <a:schemeClr val="tx1"/>
                </a:solidFill>
              </a:rPr>
              <a:t> </a:t>
            </a:r>
            <a:r>
              <a:rPr lang="en-US" sz="2400" dirty="0">
                <a:solidFill>
                  <a:schemeClr val="tx1"/>
                </a:solidFill>
              </a:rPr>
              <a:t>= 2</a:t>
            </a:r>
          </a:p>
          <a:p>
            <a:r>
              <a:rPr lang="en-US" sz="2400" dirty="0">
                <a:solidFill>
                  <a:schemeClr val="tx1"/>
                </a:solidFill>
              </a:rPr>
              <a:t>v : </a:t>
            </a:r>
            <a:r>
              <a:rPr lang="en-US" sz="2400" dirty="0" err="1">
                <a:solidFill>
                  <a:schemeClr val="tx1"/>
                </a:solidFill>
              </a:rPr>
              <a:t>coi</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quả</a:t>
            </a:r>
            <a:r>
              <a:rPr lang="en-US" sz="2400" dirty="0">
                <a:solidFill>
                  <a:schemeClr val="tx1"/>
                </a:solidFill>
              </a:rPr>
              <a:t> </a:t>
            </a:r>
            <a:r>
              <a:rPr lang="en-US" sz="2400" dirty="0" err="1">
                <a:solidFill>
                  <a:schemeClr val="tx1"/>
                </a:solidFill>
              </a:rPr>
              <a:t>cầu</a:t>
            </a:r>
            <a:r>
              <a:rPr lang="en-US" sz="2400" dirty="0">
                <a:solidFill>
                  <a:schemeClr val="tx1"/>
                </a:solidFill>
              </a:rPr>
              <a:t> </a:t>
            </a:r>
            <a:r>
              <a:rPr lang="en-US" sz="2400" dirty="0" err="1">
                <a:solidFill>
                  <a:schemeClr val="tx1"/>
                </a:solidFill>
              </a:rPr>
              <a:t>tròn</a:t>
            </a:r>
            <a:r>
              <a:rPr lang="en-US" sz="2400" dirty="0">
                <a:solidFill>
                  <a:schemeClr val="tx1"/>
                </a:solidFill>
              </a:rPr>
              <a:t>, </a:t>
            </a:r>
            <a:r>
              <a:rPr lang="en-US" sz="2400" dirty="0" err="1">
                <a:solidFill>
                  <a:schemeClr val="tx1"/>
                </a:solidFill>
              </a:rPr>
              <a:t>bán</a:t>
            </a:r>
            <a:r>
              <a:rPr lang="en-US" sz="2400" dirty="0">
                <a:solidFill>
                  <a:schemeClr val="tx1"/>
                </a:solidFill>
              </a:rPr>
              <a:t> </a:t>
            </a:r>
            <a:r>
              <a:rPr lang="en-US" sz="2400" dirty="0" err="1">
                <a:solidFill>
                  <a:schemeClr val="tx1"/>
                </a:solidFill>
              </a:rPr>
              <a:t>kính</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là</a:t>
            </a:r>
            <a:r>
              <a:rPr lang="en-US" sz="2400" dirty="0">
                <a:solidFill>
                  <a:schemeClr val="tx1"/>
                </a:solidFill>
              </a:rPr>
              <a:t> :</a:t>
            </a:r>
          </a:p>
          <a:p>
            <a:endParaRPr lang="en-US" sz="2400" dirty="0" smtClean="0">
              <a:solidFill>
                <a:schemeClr val="tx1"/>
              </a:solidFill>
            </a:endParaRPr>
          </a:p>
          <a:p>
            <a:endParaRPr lang="en-US" sz="2400" dirty="0" smtClean="0">
              <a:solidFill>
                <a:schemeClr val="tx1"/>
              </a:solidFill>
            </a:endParaRPr>
          </a:p>
          <a:p>
            <a:r>
              <a:rPr lang="en-US" sz="2400" dirty="0" smtClean="0">
                <a:solidFill>
                  <a:schemeClr val="tx1"/>
                </a:solidFill>
              </a:rPr>
              <a:t>V</a:t>
            </a:r>
            <a:r>
              <a:rPr lang="en-US" sz="2400" dirty="0">
                <a:solidFill>
                  <a:schemeClr val="tx1"/>
                </a:solidFill>
              </a:rPr>
              <a:t> : </a:t>
            </a:r>
            <a:r>
              <a:rPr lang="en-US" sz="2400" dirty="0" err="1">
                <a:solidFill>
                  <a:schemeClr val="tx1"/>
                </a:solidFill>
              </a:rPr>
              <a:t>khối</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sở</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nên</a:t>
            </a:r>
            <a:r>
              <a:rPr lang="en-US" sz="2400" dirty="0">
                <a:solidFill>
                  <a:schemeClr val="tx1"/>
                </a:solidFill>
              </a:rPr>
              <a:t> V = a</a:t>
            </a:r>
            <a:r>
              <a:rPr lang="en-US" sz="2400" baseline="30000" dirty="0">
                <a:solidFill>
                  <a:schemeClr val="tx1"/>
                </a:solidFill>
              </a:rPr>
              <a:t>3</a:t>
            </a:r>
            <a:r>
              <a:rPr lang="en-US" sz="2400" dirty="0">
                <a:solidFill>
                  <a:schemeClr val="tx1"/>
                </a:solidFill>
              </a:rPr>
              <a:t>. </a:t>
            </a:r>
            <a:r>
              <a:rPr lang="en-US" sz="2400" dirty="0" err="1">
                <a:solidFill>
                  <a:schemeClr val="tx1"/>
                </a:solidFill>
              </a:rPr>
              <a:t>Thay</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giá</a:t>
            </a:r>
            <a:r>
              <a:rPr lang="en-US" sz="2400" dirty="0">
                <a:solidFill>
                  <a:schemeClr val="tx1"/>
                </a:solidFill>
              </a:rPr>
              <a:t> </a:t>
            </a:r>
            <a:r>
              <a:rPr lang="en-US" sz="2400" dirty="0" err="1">
                <a:solidFill>
                  <a:schemeClr val="tx1"/>
                </a:solidFill>
              </a:rPr>
              <a:t>trị</a:t>
            </a:r>
            <a:r>
              <a:rPr lang="en-US" sz="2400" dirty="0">
                <a:solidFill>
                  <a:schemeClr val="tx1"/>
                </a:solidFill>
              </a:rPr>
              <a:t> </a:t>
            </a:r>
            <a:r>
              <a:rPr lang="en-US" sz="2400" dirty="0" err="1">
                <a:solidFill>
                  <a:schemeClr val="tx1"/>
                </a:solidFill>
              </a:rPr>
              <a:t>này</a:t>
            </a:r>
            <a:r>
              <a:rPr lang="en-US" sz="2400" dirty="0">
                <a:solidFill>
                  <a:schemeClr val="tx1"/>
                </a:solidFill>
              </a:rPr>
              <a:t> </a:t>
            </a:r>
            <a:r>
              <a:rPr lang="en-US" sz="2400" dirty="0" err="1">
                <a:solidFill>
                  <a:schemeClr val="tx1"/>
                </a:solidFill>
              </a:rPr>
              <a:t>vào</a:t>
            </a:r>
            <a:r>
              <a:rPr lang="en-US" sz="2400" dirty="0">
                <a:solidFill>
                  <a:schemeClr val="tx1"/>
                </a:solidFill>
              </a:rPr>
              <a:t> </a:t>
            </a:r>
            <a:r>
              <a:rPr lang="en-US" sz="2400" dirty="0" err="1">
                <a:solidFill>
                  <a:schemeClr val="tx1"/>
                </a:solidFill>
              </a:rPr>
              <a:t>công</a:t>
            </a:r>
            <a:r>
              <a:rPr lang="en-US" sz="2400" dirty="0">
                <a:solidFill>
                  <a:schemeClr val="tx1"/>
                </a:solidFill>
              </a:rPr>
              <a:t> </a:t>
            </a:r>
            <a:r>
              <a:rPr lang="en-US" sz="2400" dirty="0" err="1">
                <a:solidFill>
                  <a:schemeClr val="tx1"/>
                </a:solidFill>
              </a:rPr>
              <a:t>thức</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M</a:t>
            </a:r>
            <a:r>
              <a:rPr lang="en-US" sz="2400" baseline="-25000" dirty="0" err="1">
                <a:solidFill>
                  <a:schemeClr val="tx1"/>
                </a:solidFill>
              </a:rPr>
              <a:t>v</a:t>
            </a:r>
            <a:r>
              <a:rPr lang="en-US" sz="2400" dirty="0">
                <a:solidFill>
                  <a:schemeClr val="tx1"/>
                </a:solidFill>
              </a:rPr>
              <a:t> = 68%, </a:t>
            </a:r>
            <a:r>
              <a:rPr lang="en-US" sz="2400" dirty="0" err="1">
                <a:solidFill>
                  <a:schemeClr val="tx1"/>
                </a:solidFill>
              </a:rPr>
              <a:t>như</a:t>
            </a:r>
            <a:r>
              <a:rPr lang="en-US" sz="2400" dirty="0">
                <a:solidFill>
                  <a:schemeClr val="tx1"/>
                </a:solidFill>
              </a:rPr>
              <a:t> </a:t>
            </a:r>
            <a:r>
              <a:rPr lang="en-US" sz="2400" dirty="0" err="1">
                <a:solidFill>
                  <a:schemeClr val="tx1"/>
                </a:solidFill>
              </a:rPr>
              <a:t>vậy</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tâm</a:t>
            </a:r>
            <a:r>
              <a:rPr lang="en-US" sz="2400" dirty="0">
                <a:solidFill>
                  <a:schemeClr val="tx1"/>
                </a:solidFill>
              </a:rPr>
              <a:t> </a:t>
            </a:r>
            <a:r>
              <a:rPr lang="en-US" sz="2400" dirty="0" err="1">
                <a:solidFill>
                  <a:schemeClr val="tx1"/>
                </a:solidFill>
              </a:rPr>
              <a:t>có</a:t>
            </a:r>
            <a:r>
              <a:rPr lang="en-US" sz="2400" dirty="0">
                <a:solidFill>
                  <a:schemeClr val="tx1"/>
                </a:solidFill>
              </a:rPr>
              <a:t> 32% </a:t>
            </a:r>
            <a:r>
              <a:rPr lang="en-US" sz="2400" dirty="0" err="1">
                <a:solidFill>
                  <a:schemeClr val="tx1"/>
                </a:solidFill>
              </a:rPr>
              <a:t>thể</a:t>
            </a:r>
            <a:r>
              <a:rPr lang="en-US" sz="2400" dirty="0">
                <a:solidFill>
                  <a:schemeClr val="tx1"/>
                </a:solidFill>
              </a:rPr>
              <a:t> </a:t>
            </a:r>
            <a:r>
              <a:rPr lang="en-US" sz="2400" dirty="0" err="1">
                <a:solidFill>
                  <a:schemeClr val="tx1"/>
                </a:solidFill>
              </a:rPr>
              <a:t>tích</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lỗ</a:t>
            </a:r>
            <a:r>
              <a:rPr lang="en-US" sz="2400" dirty="0">
                <a:solidFill>
                  <a:schemeClr val="tx1"/>
                </a:solidFill>
              </a:rPr>
              <a:t> </a:t>
            </a:r>
            <a:r>
              <a:rPr lang="en-US" sz="2400" dirty="0" err="1">
                <a:solidFill>
                  <a:schemeClr val="tx1"/>
                </a:solidFill>
              </a:rPr>
              <a:t>hổng</a:t>
            </a:r>
            <a:endParaRPr lang="en-US" sz="2200"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5879" y="4014970"/>
            <a:ext cx="3296763" cy="70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0435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8259762" cy="461665"/>
          </a:xfrm>
          <a:prstGeom prst="rect">
            <a:avLst/>
          </a:prstGeom>
        </p:spPr>
        <p:txBody>
          <a:bodyPr wrap="square">
            <a:spAutoFit/>
          </a:bodyPr>
          <a:lstStyle/>
          <a:p>
            <a:r>
              <a:rPr lang="en-US" sz="2400" b="1" dirty="0"/>
              <a:t>1.2.5 </a:t>
            </a:r>
            <a:r>
              <a:rPr lang="en-US" sz="2400" b="1" dirty="0" err="1"/>
              <a:t>Các</a:t>
            </a:r>
            <a:r>
              <a:rPr lang="en-US" sz="2400" b="1" dirty="0"/>
              <a:t> </a:t>
            </a:r>
            <a:r>
              <a:rPr lang="en-US" sz="2400" b="1" dirty="0" err="1"/>
              <a:t>tính</a:t>
            </a:r>
            <a:r>
              <a:rPr lang="en-US" sz="2400" b="1" dirty="0"/>
              <a:t> </a:t>
            </a:r>
            <a:r>
              <a:rPr lang="en-US" sz="2400" b="1" dirty="0" err="1"/>
              <a:t>chất</a:t>
            </a:r>
            <a:r>
              <a:rPr lang="en-US" sz="2400" b="1" dirty="0"/>
              <a:t> </a:t>
            </a:r>
            <a:r>
              <a:rPr lang="en-US" sz="2400" b="1" dirty="0" err="1"/>
              <a:t>đặc</a:t>
            </a:r>
            <a:r>
              <a:rPr lang="en-US" sz="2400" b="1" dirty="0"/>
              <a:t> </a:t>
            </a:r>
            <a:r>
              <a:rPr lang="en-US" sz="2400" b="1" dirty="0" err="1"/>
              <a:t>trưng</a:t>
            </a:r>
            <a:r>
              <a:rPr lang="en-US" sz="2400" b="1" dirty="0"/>
              <a:t> </a:t>
            </a:r>
            <a:r>
              <a:rPr lang="en-US" sz="2400" b="1" dirty="0" err="1"/>
              <a:t>của</a:t>
            </a:r>
            <a:r>
              <a:rPr lang="en-US" sz="2400" b="1" dirty="0"/>
              <a:t> </a:t>
            </a:r>
            <a:r>
              <a:rPr lang="en-US" sz="2400" b="1" dirty="0" err="1"/>
              <a:t>vật</a:t>
            </a:r>
            <a:r>
              <a:rPr lang="en-US" sz="2400" b="1" dirty="0"/>
              <a:t> </a:t>
            </a:r>
            <a:r>
              <a:rPr lang="en-US" sz="2400" b="1" dirty="0" err="1"/>
              <a:t>liệu</a:t>
            </a:r>
            <a:r>
              <a:rPr lang="en-US" sz="2400" b="1" dirty="0"/>
              <a:t> </a:t>
            </a:r>
            <a:r>
              <a:rPr lang="en-US" sz="2400" b="1" dirty="0" err="1"/>
              <a:t>tinh</a:t>
            </a:r>
            <a:r>
              <a:rPr lang="en-US" sz="2400" b="1" dirty="0"/>
              <a:t> </a:t>
            </a:r>
            <a:r>
              <a:rPr lang="en-US" sz="2400" b="1" dirty="0" err="1"/>
              <a:t>thể</a:t>
            </a:r>
            <a:endParaRPr lang="en-US" sz="2400" dirty="0">
              <a:solidFill>
                <a:srgbClr val="C00000"/>
              </a:solidFill>
            </a:endParaRPr>
          </a:p>
        </p:txBody>
      </p:sp>
      <p:sp>
        <p:nvSpPr>
          <p:cNvPr id="18" name="Rounded Rectangle 17"/>
          <p:cNvSpPr/>
          <p:nvPr/>
        </p:nvSpPr>
        <p:spPr bwMode="gray">
          <a:xfrm>
            <a:off x="727173" y="2156907"/>
            <a:ext cx="7620000" cy="4472493"/>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pPr algn="just"/>
            <a:endParaRPr lang="en-US" sz="2000" b="1" dirty="0" smtClean="0">
              <a:solidFill>
                <a:schemeClr val="tx1"/>
              </a:solidFill>
              <a:cs typeface="Arial" pitchFamily="34" charset="0"/>
            </a:endParaRPr>
          </a:p>
          <a:p>
            <a:pPr algn="just"/>
            <a:r>
              <a:rPr lang="en-US" sz="2000" dirty="0" smtClean="0">
                <a:solidFill>
                  <a:schemeClr val="tx1"/>
                </a:solidFill>
              </a:rPr>
              <a:t>	</a:t>
            </a:r>
            <a:r>
              <a:rPr lang="en-US" sz="2200" dirty="0" err="1" smtClean="0">
                <a:solidFill>
                  <a:schemeClr val="tx1"/>
                </a:solidFill>
              </a:rPr>
              <a:t>Các</a:t>
            </a:r>
            <a:r>
              <a:rPr lang="en-US" sz="2200" dirty="0" smtClean="0">
                <a:solidFill>
                  <a:schemeClr val="tx1"/>
                </a:solidFill>
              </a:rPr>
              <a:t> </a:t>
            </a:r>
            <a:r>
              <a:rPr lang="en-US" sz="2200" dirty="0" err="1">
                <a:solidFill>
                  <a:schemeClr val="tx1"/>
                </a:solidFill>
              </a:rPr>
              <a:t>vật</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được</a:t>
            </a:r>
            <a:r>
              <a:rPr lang="en-US" sz="2200" dirty="0">
                <a:solidFill>
                  <a:schemeClr val="tx1"/>
                </a:solidFill>
              </a:rPr>
              <a:t> </a:t>
            </a:r>
            <a:r>
              <a:rPr lang="en-US" sz="2200" dirty="0" err="1">
                <a:solidFill>
                  <a:schemeClr val="tx1"/>
                </a:solidFill>
              </a:rPr>
              <a:t>đặc</a:t>
            </a:r>
            <a:r>
              <a:rPr lang="en-US" sz="2200" dirty="0">
                <a:solidFill>
                  <a:schemeClr val="tx1"/>
                </a:solidFill>
              </a:rPr>
              <a:t> </a:t>
            </a:r>
            <a:r>
              <a:rPr lang="en-US" sz="2200" dirty="0" err="1">
                <a:solidFill>
                  <a:schemeClr val="tx1"/>
                </a:solidFill>
              </a:rPr>
              <a:t>trưng</a:t>
            </a:r>
            <a:r>
              <a:rPr lang="en-US" sz="2200" dirty="0">
                <a:solidFill>
                  <a:schemeClr val="tx1"/>
                </a:solidFill>
              </a:rPr>
              <a:t> </a:t>
            </a:r>
            <a:r>
              <a:rPr lang="en-US" sz="2200" dirty="0" err="1">
                <a:solidFill>
                  <a:schemeClr val="tx1"/>
                </a:solidFill>
              </a:rPr>
              <a:t>bởi</a:t>
            </a:r>
            <a:r>
              <a:rPr lang="en-US" sz="2200" dirty="0">
                <a:solidFill>
                  <a:schemeClr val="tx1"/>
                </a:solidFill>
              </a:rPr>
              <a:t> </a:t>
            </a:r>
            <a:r>
              <a:rPr lang="en-US" sz="2200" dirty="0" err="1">
                <a:solidFill>
                  <a:schemeClr val="tx1"/>
                </a:solidFill>
              </a:rPr>
              <a:t>sự</a:t>
            </a:r>
            <a:r>
              <a:rPr lang="en-US" sz="2200" dirty="0">
                <a:solidFill>
                  <a:schemeClr val="tx1"/>
                </a:solidFill>
              </a:rPr>
              <a:t> </a:t>
            </a:r>
            <a:r>
              <a:rPr lang="en-US" sz="2200" dirty="0" err="1">
                <a:solidFill>
                  <a:schemeClr val="tx1"/>
                </a:solidFill>
              </a:rPr>
              <a:t>sắp</a:t>
            </a:r>
            <a:r>
              <a:rPr lang="en-US" sz="2200" dirty="0">
                <a:solidFill>
                  <a:schemeClr val="tx1"/>
                </a:solidFill>
              </a:rPr>
              <a:t> </a:t>
            </a:r>
            <a:r>
              <a:rPr lang="en-US" sz="2200" dirty="0" err="1">
                <a:solidFill>
                  <a:schemeClr val="tx1"/>
                </a:solidFill>
              </a:rPr>
              <a:t>xếp</a:t>
            </a:r>
            <a:r>
              <a:rPr lang="en-US" sz="2200" dirty="0">
                <a:solidFill>
                  <a:schemeClr val="tx1"/>
                </a:solidFill>
              </a:rPr>
              <a:t> </a:t>
            </a:r>
            <a:r>
              <a:rPr lang="en-US" sz="2200" dirty="0" err="1">
                <a:solidFill>
                  <a:schemeClr val="tx1"/>
                </a:solidFill>
              </a:rPr>
              <a:t>có</a:t>
            </a:r>
            <a:r>
              <a:rPr lang="en-US" sz="2200" dirty="0">
                <a:solidFill>
                  <a:schemeClr val="tx1"/>
                </a:solidFill>
              </a:rPr>
              <a:t> </a:t>
            </a:r>
            <a:r>
              <a:rPr lang="en-US" sz="2200" dirty="0" err="1">
                <a:solidFill>
                  <a:schemeClr val="tx1"/>
                </a:solidFill>
              </a:rPr>
              <a:t>trật</a:t>
            </a:r>
            <a:r>
              <a:rPr lang="en-US" sz="2200" dirty="0">
                <a:solidFill>
                  <a:schemeClr val="tx1"/>
                </a:solidFill>
              </a:rPr>
              <a:t> </a:t>
            </a:r>
            <a:r>
              <a:rPr lang="en-US" sz="2200" dirty="0" err="1">
                <a:solidFill>
                  <a:schemeClr val="tx1"/>
                </a:solidFill>
              </a:rPr>
              <a:t>tự</a:t>
            </a:r>
            <a:r>
              <a:rPr lang="en-US" sz="2200" dirty="0">
                <a:solidFill>
                  <a:schemeClr val="tx1"/>
                </a:solidFill>
              </a:rPr>
              <a:t> </a:t>
            </a:r>
            <a:r>
              <a:rPr lang="en-US" sz="2200" dirty="0" err="1">
                <a:solidFill>
                  <a:schemeClr val="tx1"/>
                </a:solidFill>
              </a:rPr>
              <a:t>trong</a:t>
            </a:r>
            <a:r>
              <a:rPr lang="en-US" sz="2200" dirty="0">
                <a:solidFill>
                  <a:schemeClr val="tx1"/>
                </a:solidFill>
              </a:rPr>
              <a:t> </a:t>
            </a:r>
            <a:r>
              <a:rPr lang="en-US" sz="2200" dirty="0" err="1">
                <a:solidFill>
                  <a:schemeClr val="tx1"/>
                </a:solidFill>
              </a:rPr>
              <a:t>không</a:t>
            </a:r>
            <a:r>
              <a:rPr lang="en-US" sz="2200" dirty="0">
                <a:solidFill>
                  <a:schemeClr val="tx1"/>
                </a:solidFill>
              </a:rPr>
              <a:t> </a:t>
            </a:r>
            <a:r>
              <a:rPr lang="en-US" sz="2200" dirty="0" err="1">
                <a:solidFill>
                  <a:schemeClr val="tx1"/>
                </a:solidFill>
              </a:rPr>
              <a:t>gian</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hạt</a:t>
            </a:r>
            <a:r>
              <a:rPr lang="en-US" sz="2200" dirty="0">
                <a:solidFill>
                  <a:schemeClr val="tx1"/>
                </a:solidFill>
              </a:rPr>
              <a:t> (ion, </a:t>
            </a:r>
            <a:r>
              <a:rPr lang="en-US" sz="2200" dirty="0" err="1">
                <a:solidFill>
                  <a:schemeClr val="tx1"/>
                </a:solidFill>
              </a:rPr>
              <a:t>nguyên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phân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tạo</a:t>
            </a:r>
            <a:r>
              <a:rPr lang="en-US" sz="2200" dirty="0">
                <a:solidFill>
                  <a:schemeClr val="tx1"/>
                </a:solidFill>
              </a:rPr>
              <a:t> </a:t>
            </a:r>
            <a:r>
              <a:rPr lang="en-US" sz="2200" dirty="0" err="1">
                <a:solidFill>
                  <a:schemeClr val="tx1"/>
                </a:solidFill>
              </a:rPr>
              <a:t>nên</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a:solidFill>
                  <a:schemeClr val="tx1"/>
                </a:solidFill>
              </a:rPr>
              <a:t>thể</a:t>
            </a:r>
            <a:r>
              <a:rPr lang="en-US" sz="2200" dirty="0">
                <a:solidFill>
                  <a:schemeClr val="tx1"/>
                </a:solidFill>
              </a:rPr>
              <a:t>.</a:t>
            </a:r>
          </a:p>
          <a:p>
            <a:pPr algn="just"/>
            <a:r>
              <a:rPr lang="en-US" sz="2200" dirty="0" err="1">
                <a:solidFill>
                  <a:schemeClr val="tx1"/>
                </a:solidFill>
              </a:rPr>
              <a:t>Tính</a:t>
            </a:r>
            <a:r>
              <a:rPr lang="en-US" sz="2200" dirty="0">
                <a:solidFill>
                  <a:schemeClr val="tx1"/>
                </a:solidFill>
              </a:rPr>
              <a:t> </a:t>
            </a:r>
            <a:r>
              <a:rPr lang="en-US" sz="2200" dirty="0" err="1">
                <a:solidFill>
                  <a:schemeClr val="tx1"/>
                </a:solidFill>
              </a:rPr>
              <a:t>chất</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phụ</a:t>
            </a:r>
            <a:r>
              <a:rPr lang="en-US" sz="2200" dirty="0">
                <a:solidFill>
                  <a:schemeClr val="tx1"/>
                </a:solidFill>
              </a:rPr>
              <a:t> </a:t>
            </a:r>
            <a:r>
              <a:rPr lang="en-US" sz="2200" dirty="0" err="1">
                <a:solidFill>
                  <a:schemeClr val="tx1"/>
                </a:solidFill>
              </a:rPr>
              <a:t>thuộc</a:t>
            </a:r>
            <a:r>
              <a:rPr lang="en-US" sz="2200" dirty="0">
                <a:solidFill>
                  <a:schemeClr val="tx1"/>
                </a:solidFill>
              </a:rPr>
              <a:t> </a:t>
            </a:r>
            <a:r>
              <a:rPr lang="en-US" sz="2200" dirty="0" err="1">
                <a:solidFill>
                  <a:schemeClr val="tx1"/>
                </a:solidFill>
              </a:rPr>
              <a:t>vào</a:t>
            </a:r>
            <a:r>
              <a:rPr lang="en-US" sz="2200" dirty="0">
                <a:solidFill>
                  <a:schemeClr val="tx1"/>
                </a:solidFill>
              </a:rPr>
              <a:t> </a:t>
            </a:r>
            <a:r>
              <a:rPr lang="en-US" sz="2200" dirty="0" err="1">
                <a:solidFill>
                  <a:schemeClr val="tx1"/>
                </a:solidFill>
              </a:rPr>
              <a:t>cấu</a:t>
            </a:r>
            <a:r>
              <a:rPr lang="en-US" sz="2200" dirty="0">
                <a:solidFill>
                  <a:schemeClr val="tx1"/>
                </a:solidFill>
              </a:rPr>
              <a:t> </a:t>
            </a:r>
            <a:r>
              <a:rPr lang="en-US" sz="2200" dirty="0" err="1">
                <a:solidFill>
                  <a:schemeClr val="tx1"/>
                </a:solidFill>
              </a:rPr>
              <a:t>tạo</a:t>
            </a:r>
            <a:r>
              <a:rPr lang="en-US" sz="2200" dirty="0">
                <a:solidFill>
                  <a:schemeClr val="tx1"/>
                </a:solidFill>
              </a:rPr>
              <a:t> </a:t>
            </a:r>
            <a:r>
              <a:rPr lang="en-US" sz="2200" dirty="0" err="1">
                <a:solidFill>
                  <a:schemeClr val="tx1"/>
                </a:solidFill>
              </a:rPr>
              <a:t>điện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nguyên</a:t>
            </a:r>
            <a:r>
              <a:rPr lang="en-US" sz="2200" dirty="0">
                <a:solidFill>
                  <a:schemeClr val="tx1"/>
                </a:solidFill>
              </a:rPr>
              <a:t> </a:t>
            </a:r>
            <a:r>
              <a:rPr lang="en-US" sz="2200" dirty="0" err="1">
                <a:solidFill>
                  <a:schemeClr val="tx1"/>
                </a:solidFill>
              </a:rPr>
              <a:t>tử</a:t>
            </a:r>
            <a:r>
              <a:rPr lang="en-US" sz="2200" dirty="0">
                <a:solidFill>
                  <a:schemeClr val="tx1"/>
                </a:solidFill>
              </a:rPr>
              <a:t>, </a:t>
            </a:r>
            <a:r>
              <a:rPr lang="en-US" sz="2200" dirty="0" err="1">
                <a:solidFill>
                  <a:schemeClr val="tx1"/>
                </a:solidFill>
              </a:rPr>
              <a:t>sự</a:t>
            </a:r>
            <a:r>
              <a:rPr lang="en-US" sz="2200" dirty="0">
                <a:solidFill>
                  <a:schemeClr val="tx1"/>
                </a:solidFill>
              </a:rPr>
              <a:t> </a:t>
            </a:r>
            <a:r>
              <a:rPr lang="en-US" sz="2200" dirty="0" err="1">
                <a:solidFill>
                  <a:schemeClr val="tx1"/>
                </a:solidFill>
              </a:rPr>
              <a:t>phân</a:t>
            </a:r>
            <a:r>
              <a:rPr lang="en-US" sz="2200" dirty="0">
                <a:solidFill>
                  <a:schemeClr val="tx1"/>
                </a:solidFill>
              </a:rPr>
              <a:t> </a:t>
            </a:r>
            <a:r>
              <a:rPr lang="en-US" sz="2200" dirty="0" err="1">
                <a:solidFill>
                  <a:schemeClr val="tx1"/>
                </a:solidFill>
              </a:rPr>
              <a:t>bố</a:t>
            </a:r>
            <a:r>
              <a:rPr lang="en-US" sz="2200" dirty="0">
                <a:solidFill>
                  <a:schemeClr val="tx1"/>
                </a:solidFill>
              </a:rPr>
              <a:t> </a:t>
            </a:r>
            <a:r>
              <a:rPr lang="en-US" sz="2200" dirty="0" err="1">
                <a:solidFill>
                  <a:schemeClr val="tx1"/>
                </a:solidFill>
              </a:rPr>
              <a:t>trong</a:t>
            </a:r>
            <a:r>
              <a:rPr lang="en-US" sz="2200" dirty="0">
                <a:solidFill>
                  <a:schemeClr val="tx1"/>
                </a:solidFill>
              </a:rPr>
              <a:t> </a:t>
            </a:r>
            <a:r>
              <a:rPr lang="en-US" sz="2200" dirty="0" err="1">
                <a:solidFill>
                  <a:schemeClr val="tx1"/>
                </a:solidFill>
              </a:rPr>
              <a:t>không</a:t>
            </a:r>
            <a:r>
              <a:rPr lang="en-US" sz="2200" dirty="0">
                <a:solidFill>
                  <a:schemeClr val="tx1"/>
                </a:solidFill>
              </a:rPr>
              <a:t> </a:t>
            </a:r>
            <a:r>
              <a:rPr lang="en-US" sz="2200" dirty="0" err="1">
                <a:solidFill>
                  <a:schemeClr val="tx1"/>
                </a:solidFill>
              </a:rPr>
              <a:t>gian</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hạt</a:t>
            </a:r>
            <a:r>
              <a:rPr lang="en-US" sz="2200" dirty="0">
                <a:solidFill>
                  <a:schemeClr val="tx1"/>
                </a:solidFill>
              </a:rPr>
              <a:t> </a:t>
            </a:r>
            <a:r>
              <a:rPr lang="en-US" sz="2200" dirty="0" err="1">
                <a:solidFill>
                  <a:schemeClr val="tx1"/>
                </a:solidFill>
              </a:rPr>
              <a:t>cơ</a:t>
            </a:r>
            <a:r>
              <a:rPr lang="en-US" sz="2200" dirty="0">
                <a:solidFill>
                  <a:schemeClr val="tx1"/>
                </a:solidFill>
              </a:rPr>
              <a:t> </a:t>
            </a:r>
            <a:r>
              <a:rPr lang="en-US" sz="2200" dirty="0" err="1">
                <a:solidFill>
                  <a:schemeClr val="tx1"/>
                </a:solidFill>
              </a:rPr>
              <a:t>bản</a:t>
            </a:r>
            <a:r>
              <a:rPr lang="en-US" sz="2200" dirty="0">
                <a:solidFill>
                  <a:schemeClr val="tx1"/>
                </a:solidFill>
              </a:rPr>
              <a:t>, </a:t>
            </a:r>
            <a:r>
              <a:rPr lang="en-US" sz="2200" dirty="0" err="1">
                <a:solidFill>
                  <a:schemeClr val="tx1"/>
                </a:solidFill>
              </a:rPr>
              <a:t>thành</a:t>
            </a:r>
            <a:r>
              <a:rPr lang="en-US" sz="2200" dirty="0">
                <a:solidFill>
                  <a:schemeClr val="tx1"/>
                </a:solidFill>
              </a:rPr>
              <a:t> </a:t>
            </a:r>
            <a:r>
              <a:rPr lang="en-US" sz="2200" dirty="0" err="1">
                <a:solidFill>
                  <a:schemeClr val="tx1"/>
                </a:solidFill>
              </a:rPr>
              <a:t>phần</a:t>
            </a:r>
            <a:r>
              <a:rPr lang="en-US" sz="2200" dirty="0">
                <a:solidFill>
                  <a:schemeClr val="tx1"/>
                </a:solidFill>
              </a:rPr>
              <a:t> </a:t>
            </a:r>
            <a:r>
              <a:rPr lang="en-US" sz="2200" dirty="0" err="1">
                <a:solidFill>
                  <a:schemeClr val="tx1"/>
                </a:solidFill>
              </a:rPr>
              <a:t>hóa</a:t>
            </a:r>
            <a:r>
              <a:rPr lang="en-US" sz="2200" dirty="0">
                <a:solidFill>
                  <a:schemeClr val="tx1"/>
                </a:solidFill>
              </a:rPr>
              <a:t> </a:t>
            </a:r>
            <a:r>
              <a:rPr lang="en-US" sz="2200" dirty="0" err="1">
                <a:solidFill>
                  <a:schemeClr val="tx1"/>
                </a:solidFill>
              </a:rPr>
              <a:t>học</a:t>
            </a:r>
            <a:r>
              <a:rPr lang="en-US" sz="2200" dirty="0">
                <a:solidFill>
                  <a:schemeClr val="tx1"/>
                </a:solidFill>
              </a:rPr>
              <a:t>, </a:t>
            </a:r>
            <a:r>
              <a:rPr lang="en-US" sz="2200" dirty="0" err="1">
                <a:solidFill>
                  <a:schemeClr val="tx1"/>
                </a:solidFill>
              </a:rPr>
              <a:t>kích</a:t>
            </a:r>
            <a:r>
              <a:rPr lang="en-US" sz="2200" dirty="0">
                <a:solidFill>
                  <a:schemeClr val="tx1"/>
                </a:solidFill>
              </a:rPr>
              <a:t> </a:t>
            </a:r>
            <a:r>
              <a:rPr lang="en-US" sz="2200" dirty="0" err="1">
                <a:solidFill>
                  <a:schemeClr val="tx1"/>
                </a:solidFill>
              </a:rPr>
              <a:t>thước</a:t>
            </a:r>
            <a:r>
              <a:rPr lang="en-US" sz="2200" dirty="0">
                <a:solidFill>
                  <a:schemeClr val="tx1"/>
                </a:solidFill>
              </a:rPr>
              <a:t> </a:t>
            </a:r>
            <a:r>
              <a:rPr lang="en-US" sz="2200" dirty="0" err="1">
                <a:solidFill>
                  <a:schemeClr val="tx1"/>
                </a:solidFill>
              </a:rPr>
              <a:t>và</a:t>
            </a:r>
            <a:r>
              <a:rPr lang="en-US" sz="2200" dirty="0">
                <a:solidFill>
                  <a:schemeClr val="tx1"/>
                </a:solidFill>
              </a:rPr>
              <a:t> </a:t>
            </a:r>
            <a:r>
              <a:rPr lang="en-US" sz="2200" dirty="0" err="1">
                <a:solidFill>
                  <a:schemeClr val="tx1"/>
                </a:solidFill>
              </a:rPr>
              <a:t>hình</a:t>
            </a:r>
            <a:r>
              <a:rPr lang="en-US" sz="2200" dirty="0">
                <a:solidFill>
                  <a:schemeClr val="tx1"/>
                </a:solidFill>
              </a:rPr>
              <a:t> </a:t>
            </a:r>
            <a:r>
              <a:rPr lang="en-US" sz="2200" dirty="0" err="1">
                <a:solidFill>
                  <a:schemeClr val="tx1"/>
                </a:solidFill>
              </a:rPr>
              <a:t>dáng</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smtClean="0">
                <a:solidFill>
                  <a:schemeClr val="tx1"/>
                </a:solidFill>
              </a:rPr>
              <a:t>thể</a:t>
            </a:r>
            <a:endParaRPr lang="en-US" sz="2200" dirty="0" smtClean="0">
              <a:solidFill>
                <a:schemeClr val="tx1"/>
              </a:solidFill>
            </a:endParaRPr>
          </a:p>
          <a:p>
            <a:pPr algn="just"/>
            <a:r>
              <a:rPr lang="en-US" sz="2200" dirty="0" smtClean="0">
                <a:solidFill>
                  <a:schemeClr val="tx1"/>
                </a:solidFill>
              </a:rPr>
              <a:t>	</a:t>
            </a:r>
            <a:r>
              <a:rPr lang="en-US" sz="2200" dirty="0" err="1" smtClean="0">
                <a:solidFill>
                  <a:schemeClr val="tx1"/>
                </a:solidFill>
              </a:rPr>
              <a:t>Dạng</a:t>
            </a:r>
            <a:r>
              <a:rPr lang="en-US" sz="2200" dirty="0" smtClean="0">
                <a:solidFill>
                  <a:schemeClr val="tx1"/>
                </a:solidFill>
              </a:rPr>
              <a:t> </a:t>
            </a:r>
            <a:r>
              <a:rPr lang="en-US" sz="2200" dirty="0" err="1">
                <a:solidFill>
                  <a:schemeClr val="tx1"/>
                </a:solidFill>
              </a:rPr>
              <a:t>thù</a:t>
            </a:r>
            <a:r>
              <a:rPr lang="en-US" sz="2200" dirty="0">
                <a:solidFill>
                  <a:schemeClr val="tx1"/>
                </a:solidFill>
              </a:rPr>
              <a:t> </a:t>
            </a:r>
            <a:r>
              <a:rPr lang="en-US" sz="2200" dirty="0" err="1">
                <a:solidFill>
                  <a:schemeClr val="tx1"/>
                </a:solidFill>
              </a:rPr>
              <a:t>hình</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sự</a:t>
            </a:r>
            <a:r>
              <a:rPr lang="en-US" sz="2200" dirty="0">
                <a:solidFill>
                  <a:schemeClr val="tx1"/>
                </a:solidFill>
              </a:rPr>
              <a:t> </a:t>
            </a:r>
            <a:r>
              <a:rPr lang="en-US" sz="2200" dirty="0" err="1">
                <a:solidFill>
                  <a:schemeClr val="tx1"/>
                </a:solidFill>
              </a:rPr>
              <a:t>tồn</a:t>
            </a:r>
            <a:r>
              <a:rPr lang="en-US" sz="2200" dirty="0">
                <a:solidFill>
                  <a:schemeClr val="tx1"/>
                </a:solidFill>
              </a:rPr>
              <a:t> </a:t>
            </a:r>
            <a:r>
              <a:rPr lang="en-US" sz="2200" dirty="0" err="1">
                <a:solidFill>
                  <a:schemeClr val="tx1"/>
                </a:solidFill>
              </a:rPr>
              <a:t>tại</a:t>
            </a:r>
            <a:r>
              <a:rPr lang="en-US" sz="2200" dirty="0">
                <a:solidFill>
                  <a:schemeClr val="tx1"/>
                </a:solidFill>
              </a:rPr>
              <a:t> </a:t>
            </a:r>
            <a:r>
              <a:rPr lang="en-US" sz="2200" dirty="0" err="1">
                <a:solidFill>
                  <a:schemeClr val="tx1"/>
                </a:solidFill>
              </a:rPr>
              <a:t>hai</a:t>
            </a:r>
            <a:r>
              <a:rPr lang="en-US" sz="2200" dirty="0">
                <a:solidFill>
                  <a:schemeClr val="tx1"/>
                </a:solidFill>
              </a:rPr>
              <a:t> hay </a:t>
            </a:r>
            <a:r>
              <a:rPr lang="en-US" sz="2200" dirty="0" err="1">
                <a:solidFill>
                  <a:schemeClr val="tx1"/>
                </a:solidFill>
              </a:rPr>
              <a:t>nhiều</a:t>
            </a:r>
            <a:r>
              <a:rPr lang="en-US" sz="2200" dirty="0">
                <a:solidFill>
                  <a:schemeClr val="tx1"/>
                </a:solidFill>
              </a:rPr>
              <a:t> </a:t>
            </a:r>
            <a:r>
              <a:rPr lang="en-US" sz="2200" dirty="0" err="1">
                <a:solidFill>
                  <a:schemeClr val="tx1"/>
                </a:solidFill>
              </a:rPr>
              <a:t>cấu</a:t>
            </a:r>
            <a:r>
              <a:rPr lang="en-US" sz="2200" dirty="0">
                <a:solidFill>
                  <a:schemeClr val="tx1"/>
                </a:solidFill>
              </a:rPr>
              <a:t> </a:t>
            </a:r>
            <a:r>
              <a:rPr lang="en-US" sz="2200" dirty="0" err="1">
                <a:solidFill>
                  <a:schemeClr val="tx1"/>
                </a:solidFill>
              </a:rPr>
              <a:t>trúc</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khác</a:t>
            </a:r>
            <a:r>
              <a:rPr lang="en-US" sz="2200" dirty="0">
                <a:solidFill>
                  <a:schemeClr val="tx1"/>
                </a:solidFill>
              </a:rPr>
              <a:t> </a:t>
            </a:r>
            <a:r>
              <a:rPr lang="en-US" sz="2200" dirty="0" err="1">
                <a:solidFill>
                  <a:schemeClr val="tx1"/>
                </a:solidFill>
              </a:rPr>
              <a:t>nhau</a:t>
            </a:r>
            <a:r>
              <a:rPr lang="en-US" sz="2200" dirty="0">
                <a:solidFill>
                  <a:schemeClr val="tx1"/>
                </a:solidFill>
              </a:rPr>
              <a:t> </a:t>
            </a:r>
            <a:r>
              <a:rPr lang="en-US" sz="2200" dirty="0" err="1">
                <a:solidFill>
                  <a:schemeClr val="tx1"/>
                </a:solidFill>
              </a:rPr>
              <a:t>của</a:t>
            </a:r>
            <a:r>
              <a:rPr lang="en-US" sz="2200" dirty="0">
                <a:solidFill>
                  <a:schemeClr val="tx1"/>
                </a:solidFill>
              </a:rPr>
              <a:t> </a:t>
            </a:r>
            <a:r>
              <a:rPr lang="en-US" sz="2200" dirty="0" err="1">
                <a:solidFill>
                  <a:schemeClr val="tx1"/>
                </a:solidFill>
              </a:rPr>
              <a:t>cùng</a:t>
            </a:r>
            <a:r>
              <a:rPr lang="en-US" sz="2200" dirty="0">
                <a:solidFill>
                  <a:schemeClr val="tx1"/>
                </a:solidFill>
              </a:rPr>
              <a:t> </a:t>
            </a:r>
            <a:r>
              <a:rPr lang="en-US" sz="2200" dirty="0" err="1">
                <a:solidFill>
                  <a:schemeClr val="tx1"/>
                </a:solidFill>
              </a:rPr>
              <a:t>một</a:t>
            </a:r>
            <a:r>
              <a:rPr lang="en-US" sz="2200" dirty="0">
                <a:solidFill>
                  <a:schemeClr val="tx1"/>
                </a:solidFill>
              </a:rPr>
              <a:t> </a:t>
            </a:r>
            <a:r>
              <a:rPr lang="en-US" sz="2200" dirty="0" err="1">
                <a:solidFill>
                  <a:schemeClr val="tx1"/>
                </a:solidFill>
              </a:rPr>
              <a:t>nguyên</a:t>
            </a:r>
            <a:r>
              <a:rPr lang="en-US" sz="2200" dirty="0">
                <a:solidFill>
                  <a:schemeClr val="tx1"/>
                </a:solidFill>
              </a:rPr>
              <a:t> </a:t>
            </a:r>
            <a:r>
              <a:rPr lang="en-US" sz="2200" dirty="0" err="1">
                <a:solidFill>
                  <a:schemeClr val="tx1"/>
                </a:solidFill>
              </a:rPr>
              <a:t>tố</a:t>
            </a:r>
            <a:r>
              <a:rPr lang="en-US" sz="2200" dirty="0">
                <a:solidFill>
                  <a:schemeClr val="tx1"/>
                </a:solidFill>
              </a:rPr>
              <a:t> hay </a:t>
            </a:r>
            <a:r>
              <a:rPr lang="en-US" sz="2200" dirty="0" err="1">
                <a:solidFill>
                  <a:schemeClr val="tx1"/>
                </a:solidFill>
              </a:rPr>
              <a:t>một</a:t>
            </a:r>
            <a:r>
              <a:rPr lang="en-US" sz="2200" dirty="0">
                <a:solidFill>
                  <a:schemeClr val="tx1"/>
                </a:solidFill>
              </a:rPr>
              <a:t> </a:t>
            </a:r>
            <a:r>
              <a:rPr lang="en-US" sz="2200" dirty="0" err="1">
                <a:solidFill>
                  <a:schemeClr val="tx1"/>
                </a:solidFill>
              </a:rPr>
              <a:t>hợp</a:t>
            </a:r>
            <a:r>
              <a:rPr lang="en-US" sz="2200" dirty="0">
                <a:solidFill>
                  <a:schemeClr val="tx1"/>
                </a:solidFill>
              </a:rPr>
              <a:t> </a:t>
            </a:r>
            <a:r>
              <a:rPr lang="en-US" sz="2200" dirty="0" err="1">
                <a:solidFill>
                  <a:schemeClr val="tx1"/>
                </a:solidFill>
              </a:rPr>
              <a:t>chất</a:t>
            </a:r>
            <a:r>
              <a:rPr lang="en-US" sz="2200" dirty="0">
                <a:solidFill>
                  <a:schemeClr val="tx1"/>
                </a:solidFill>
              </a:rPr>
              <a:t> </a:t>
            </a:r>
            <a:r>
              <a:rPr lang="en-US" sz="2200" dirty="0" err="1">
                <a:solidFill>
                  <a:schemeClr val="tx1"/>
                </a:solidFill>
              </a:rPr>
              <a:t>hóa</a:t>
            </a:r>
            <a:r>
              <a:rPr lang="en-US" sz="2200" dirty="0">
                <a:solidFill>
                  <a:schemeClr val="tx1"/>
                </a:solidFill>
              </a:rPr>
              <a:t> </a:t>
            </a:r>
            <a:r>
              <a:rPr lang="en-US" sz="2200" dirty="0" err="1">
                <a:solidFill>
                  <a:schemeClr val="tx1"/>
                </a:solidFill>
              </a:rPr>
              <a:t>học</a:t>
            </a:r>
            <a:r>
              <a:rPr lang="en-US" sz="2200" dirty="0">
                <a:solidFill>
                  <a:schemeClr val="tx1"/>
                </a:solidFill>
              </a:rPr>
              <a:t>. </a:t>
            </a:r>
            <a:r>
              <a:rPr lang="en-US" sz="2200" dirty="0" err="1">
                <a:solidFill>
                  <a:schemeClr val="tx1"/>
                </a:solidFill>
              </a:rPr>
              <a:t>Quá</a:t>
            </a:r>
            <a:r>
              <a:rPr lang="en-US" sz="2200" dirty="0">
                <a:solidFill>
                  <a:schemeClr val="tx1"/>
                </a:solidFill>
              </a:rPr>
              <a:t> </a:t>
            </a:r>
            <a:r>
              <a:rPr lang="en-US" sz="2200" dirty="0" err="1">
                <a:solidFill>
                  <a:schemeClr val="tx1"/>
                </a:solidFill>
              </a:rPr>
              <a:t>trình</a:t>
            </a:r>
            <a:r>
              <a:rPr lang="en-US" sz="2200" dirty="0">
                <a:solidFill>
                  <a:schemeClr val="tx1"/>
                </a:solidFill>
              </a:rPr>
              <a:t> </a:t>
            </a:r>
            <a:r>
              <a:rPr lang="en-US" sz="2200" dirty="0" err="1">
                <a:solidFill>
                  <a:schemeClr val="tx1"/>
                </a:solidFill>
              </a:rPr>
              <a:t>thay</a:t>
            </a:r>
            <a:r>
              <a:rPr lang="en-US" sz="2200" dirty="0">
                <a:solidFill>
                  <a:schemeClr val="tx1"/>
                </a:solidFill>
              </a:rPr>
              <a:t> </a:t>
            </a:r>
            <a:r>
              <a:rPr lang="en-US" sz="2200" dirty="0" err="1">
                <a:solidFill>
                  <a:schemeClr val="tx1"/>
                </a:solidFill>
              </a:rPr>
              <a:t>đổi</a:t>
            </a:r>
            <a:r>
              <a:rPr lang="en-US" sz="2200" dirty="0">
                <a:solidFill>
                  <a:schemeClr val="tx1"/>
                </a:solidFill>
              </a:rPr>
              <a:t> </a:t>
            </a:r>
            <a:r>
              <a:rPr lang="en-US" sz="2200" dirty="0" err="1">
                <a:solidFill>
                  <a:schemeClr val="tx1"/>
                </a:solidFill>
              </a:rPr>
              <a:t>cấu</a:t>
            </a:r>
            <a:r>
              <a:rPr lang="en-US" sz="2200" dirty="0">
                <a:solidFill>
                  <a:schemeClr val="tx1"/>
                </a:solidFill>
              </a:rPr>
              <a:t> </a:t>
            </a:r>
            <a:r>
              <a:rPr lang="en-US" sz="2200" dirty="0" err="1">
                <a:solidFill>
                  <a:schemeClr val="tx1"/>
                </a:solidFill>
              </a:rPr>
              <a:t>trúc</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từ</a:t>
            </a:r>
            <a:r>
              <a:rPr lang="en-US" sz="2200" dirty="0">
                <a:solidFill>
                  <a:schemeClr val="tx1"/>
                </a:solidFill>
              </a:rPr>
              <a:t> </a:t>
            </a:r>
            <a:r>
              <a:rPr lang="en-US" sz="2200" dirty="0" err="1">
                <a:solidFill>
                  <a:schemeClr val="tx1"/>
                </a:solidFill>
              </a:rPr>
              <a:t>dạng</a:t>
            </a:r>
            <a:r>
              <a:rPr lang="en-US" sz="2200" dirty="0">
                <a:solidFill>
                  <a:schemeClr val="tx1"/>
                </a:solidFill>
              </a:rPr>
              <a:t> </a:t>
            </a:r>
            <a:r>
              <a:rPr lang="en-US" sz="2200" dirty="0" err="1">
                <a:solidFill>
                  <a:schemeClr val="tx1"/>
                </a:solidFill>
              </a:rPr>
              <a:t>thù</a:t>
            </a:r>
            <a:r>
              <a:rPr lang="en-US" sz="2200" dirty="0">
                <a:solidFill>
                  <a:schemeClr val="tx1"/>
                </a:solidFill>
              </a:rPr>
              <a:t> </a:t>
            </a:r>
            <a:r>
              <a:rPr lang="en-US" sz="2200" dirty="0" err="1">
                <a:solidFill>
                  <a:schemeClr val="tx1"/>
                </a:solidFill>
              </a:rPr>
              <a:t>hình</a:t>
            </a:r>
            <a:r>
              <a:rPr lang="en-US" sz="2200" dirty="0">
                <a:solidFill>
                  <a:schemeClr val="tx1"/>
                </a:solidFill>
              </a:rPr>
              <a:t> </a:t>
            </a:r>
            <a:r>
              <a:rPr lang="en-US" sz="2200" dirty="0" err="1">
                <a:solidFill>
                  <a:schemeClr val="tx1"/>
                </a:solidFill>
              </a:rPr>
              <a:t>này</a:t>
            </a:r>
            <a:r>
              <a:rPr lang="en-US" sz="2200" dirty="0">
                <a:solidFill>
                  <a:schemeClr val="tx1"/>
                </a:solidFill>
              </a:rPr>
              <a:t> sang </a:t>
            </a:r>
            <a:r>
              <a:rPr lang="en-US" sz="2200" dirty="0" err="1">
                <a:solidFill>
                  <a:schemeClr val="tx1"/>
                </a:solidFill>
              </a:rPr>
              <a:t>dạng</a:t>
            </a:r>
            <a:r>
              <a:rPr lang="en-US" sz="2200" dirty="0">
                <a:solidFill>
                  <a:schemeClr val="tx1"/>
                </a:solidFill>
              </a:rPr>
              <a:t> </a:t>
            </a:r>
            <a:r>
              <a:rPr lang="en-US" sz="2200" dirty="0" err="1">
                <a:solidFill>
                  <a:schemeClr val="tx1"/>
                </a:solidFill>
              </a:rPr>
              <a:t>thù</a:t>
            </a:r>
            <a:r>
              <a:rPr lang="en-US" sz="2200" dirty="0">
                <a:solidFill>
                  <a:schemeClr val="tx1"/>
                </a:solidFill>
              </a:rPr>
              <a:t> </a:t>
            </a:r>
            <a:r>
              <a:rPr lang="en-US" sz="2200" dirty="0" err="1">
                <a:solidFill>
                  <a:schemeClr val="tx1"/>
                </a:solidFill>
              </a:rPr>
              <a:t>hình</a:t>
            </a:r>
            <a:r>
              <a:rPr lang="en-US" sz="2200" dirty="0">
                <a:solidFill>
                  <a:schemeClr val="tx1"/>
                </a:solidFill>
              </a:rPr>
              <a:t> </a:t>
            </a:r>
            <a:r>
              <a:rPr lang="en-US" sz="2200" dirty="0" err="1">
                <a:solidFill>
                  <a:schemeClr val="tx1"/>
                </a:solidFill>
              </a:rPr>
              <a:t>khác</a:t>
            </a:r>
            <a:r>
              <a:rPr lang="en-US" sz="2200" dirty="0">
                <a:solidFill>
                  <a:schemeClr val="tx1"/>
                </a:solidFill>
              </a:rPr>
              <a:t> </a:t>
            </a:r>
            <a:r>
              <a:rPr lang="en-US" sz="2200" dirty="0" err="1">
                <a:solidFill>
                  <a:schemeClr val="tx1"/>
                </a:solidFill>
              </a:rPr>
              <a:t>gọi</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chuyển</a:t>
            </a:r>
            <a:r>
              <a:rPr lang="en-US" sz="2200" dirty="0">
                <a:solidFill>
                  <a:schemeClr val="tx1"/>
                </a:solidFill>
              </a:rPr>
              <a:t> </a:t>
            </a:r>
            <a:r>
              <a:rPr lang="en-US" sz="2200" dirty="0" err="1">
                <a:solidFill>
                  <a:schemeClr val="tx1"/>
                </a:solidFill>
              </a:rPr>
              <a:t>biến</a:t>
            </a:r>
            <a:r>
              <a:rPr lang="en-US" sz="2200" dirty="0">
                <a:solidFill>
                  <a:schemeClr val="tx1"/>
                </a:solidFill>
              </a:rPr>
              <a:t> </a:t>
            </a:r>
            <a:r>
              <a:rPr lang="en-US" sz="2200" dirty="0" err="1">
                <a:solidFill>
                  <a:schemeClr val="tx1"/>
                </a:solidFill>
              </a:rPr>
              <a:t>thù</a:t>
            </a:r>
            <a:r>
              <a:rPr lang="en-US" sz="2200" dirty="0">
                <a:solidFill>
                  <a:schemeClr val="tx1"/>
                </a:solidFill>
              </a:rPr>
              <a:t> </a:t>
            </a:r>
            <a:r>
              <a:rPr lang="en-US" sz="2200" dirty="0" err="1">
                <a:solidFill>
                  <a:schemeClr val="tx1"/>
                </a:solidFill>
              </a:rPr>
              <a:t>hình</a:t>
            </a:r>
            <a:r>
              <a:rPr lang="en-US" sz="2200" dirty="0">
                <a:solidFill>
                  <a:schemeClr val="tx1"/>
                </a:solidFill>
              </a:rPr>
              <a:t>, </a:t>
            </a:r>
            <a:r>
              <a:rPr lang="en-US" sz="2200" dirty="0" err="1">
                <a:solidFill>
                  <a:schemeClr val="tx1"/>
                </a:solidFill>
              </a:rPr>
              <a:t>ký</a:t>
            </a:r>
            <a:r>
              <a:rPr lang="en-US" sz="2000" dirty="0">
                <a:solidFill>
                  <a:schemeClr val="tx1"/>
                </a:solidFill>
              </a:rPr>
              <a:t> </a:t>
            </a:r>
            <a:r>
              <a:rPr lang="en-US" sz="2000" dirty="0" err="1">
                <a:solidFill>
                  <a:schemeClr val="tx1"/>
                </a:solidFill>
              </a:rPr>
              <a:t>hiệu</a:t>
            </a:r>
            <a:r>
              <a:rPr lang="en-US" sz="2000" dirty="0">
                <a:solidFill>
                  <a:schemeClr val="tx1"/>
                </a:solidFill>
              </a:rPr>
              <a:t> </a:t>
            </a:r>
            <a:r>
              <a:rPr lang="en-US" sz="2000" dirty="0" err="1">
                <a:solidFill>
                  <a:schemeClr val="tx1"/>
                </a:solidFill>
              </a:rPr>
              <a:t>bằng</a:t>
            </a:r>
            <a:r>
              <a:rPr lang="en-US" sz="2000" dirty="0">
                <a:solidFill>
                  <a:schemeClr val="tx1"/>
                </a:solidFill>
              </a:rPr>
              <a:t> </a:t>
            </a:r>
            <a:r>
              <a:rPr lang="fr-FR" sz="2000" dirty="0">
                <a:solidFill>
                  <a:schemeClr val="tx1"/>
                </a:solidFill>
                <a:sym typeface="Symbol"/>
              </a:rPr>
              <a:t></a:t>
            </a:r>
            <a:r>
              <a:rPr lang="en-US" sz="2000" dirty="0">
                <a:solidFill>
                  <a:schemeClr val="tx1"/>
                </a:solidFill>
              </a:rPr>
              <a:t>, </a:t>
            </a:r>
            <a:r>
              <a:rPr lang="fr-FR" sz="2000" dirty="0">
                <a:solidFill>
                  <a:schemeClr val="tx1"/>
                </a:solidFill>
                <a:sym typeface="Symbol"/>
              </a:rPr>
              <a:t></a:t>
            </a:r>
            <a:r>
              <a:rPr lang="en-US" sz="2000" dirty="0">
                <a:solidFill>
                  <a:schemeClr val="tx1"/>
                </a:solidFill>
              </a:rPr>
              <a:t>, </a:t>
            </a:r>
            <a:r>
              <a:rPr lang="fr-FR" sz="2000" dirty="0">
                <a:solidFill>
                  <a:schemeClr val="tx1"/>
                </a:solidFill>
                <a:sym typeface="Symbol"/>
              </a:rPr>
              <a:t></a:t>
            </a:r>
            <a:r>
              <a:rPr lang="en-US" sz="2000" dirty="0">
                <a:solidFill>
                  <a:schemeClr val="tx1"/>
                </a:solidFill>
              </a:rPr>
              <a:t>, </a:t>
            </a:r>
            <a:r>
              <a:rPr lang="fr-FR" sz="2000" dirty="0">
                <a:solidFill>
                  <a:schemeClr val="tx1"/>
                </a:solidFill>
                <a:sym typeface="Symbol"/>
              </a:rPr>
              <a:t></a:t>
            </a:r>
            <a:r>
              <a:rPr lang="en-US" sz="2000" dirty="0">
                <a:solidFill>
                  <a:schemeClr val="tx1"/>
                </a:solidFill>
              </a:rPr>
              <a:t>, </a:t>
            </a:r>
            <a:r>
              <a:rPr lang="fr-FR" sz="2000" dirty="0">
                <a:solidFill>
                  <a:schemeClr val="tx1"/>
                </a:solidFill>
                <a:sym typeface="Symbol"/>
              </a:rPr>
              <a:t></a:t>
            </a:r>
            <a:r>
              <a:rPr lang="fr-FR" sz="2000" dirty="0">
                <a:solidFill>
                  <a:schemeClr val="tx1"/>
                </a:solidFill>
              </a:rPr>
              <a:t> </a:t>
            </a:r>
            <a:r>
              <a:rPr lang="en-US" sz="2000" dirty="0">
                <a:solidFill>
                  <a:schemeClr val="tx1"/>
                </a:solidFill>
              </a:rPr>
              <a:t>v.v... </a:t>
            </a:r>
            <a:r>
              <a:rPr lang="en-US" sz="2000" dirty="0" err="1">
                <a:solidFill>
                  <a:schemeClr val="tx1"/>
                </a:solidFill>
              </a:rPr>
              <a:t>bắt</a:t>
            </a:r>
            <a:r>
              <a:rPr lang="en-US" sz="2000" dirty="0">
                <a:solidFill>
                  <a:schemeClr val="tx1"/>
                </a:solidFill>
              </a:rPr>
              <a:t> </a:t>
            </a:r>
            <a:r>
              <a:rPr lang="en-US" sz="2000" dirty="0" err="1">
                <a:solidFill>
                  <a:schemeClr val="tx1"/>
                </a:solidFill>
              </a:rPr>
              <a:t>đầu</a:t>
            </a:r>
            <a:r>
              <a:rPr lang="en-US" sz="2000" dirty="0">
                <a:solidFill>
                  <a:schemeClr val="tx1"/>
                </a:solidFill>
              </a:rPr>
              <a:t> </a:t>
            </a:r>
            <a:r>
              <a:rPr lang="en-US" sz="2000" dirty="0" err="1">
                <a:solidFill>
                  <a:schemeClr val="tx1"/>
                </a:solidFill>
              </a:rPr>
              <a:t>từ</a:t>
            </a:r>
            <a:r>
              <a:rPr lang="en-US" sz="2000" dirty="0">
                <a:solidFill>
                  <a:schemeClr val="tx1"/>
                </a:solidFill>
              </a:rPr>
              <a:t> </a:t>
            </a:r>
            <a:r>
              <a:rPr lang="en-US" sz="2000" dirty="0" err="1">
                <a:solidFill>
                  <a:schemeClr val="tx1"/>
                </a:solidFill>
              </a:rPr>
              <a:t>nhiệt</a:t>
            </a:r>
            <a:r>
              <a:rPr lang="en-US" sz="2000" dirty="0">
                <a:solidFill>
                  <a:schemeClr val="tx1"/>
                </a:solidFill>
              </a:rPr>
              <a:t> </a:t>
            </a:r>
            <a:r>
              <a:rPr lang="en-US" sz="2000" dirty="0" err="1">
                <a:solidFill>
                  <a:schemeClr val="tx1"/>
                </a:solidFill>
              </a:rPr>
              <a:t>độ</a:t>
            </a:r>
            <a:r>
              <a:rPr lang="en-US" sz="2000" dirty="0">
                <a:solidFill>
                  <a:schemeClr val="tx1"/>
                </a:solidFill>
              </a:rPr>
              <a:t> </a:t>
            </a:r>
            <a:r>
              <a:rPr lang="en-US" sz="2000" dirty="0" err="1">
                <a:solidFill>
                  <a:schemeClr val="tx1"/>
                </a:solidFill>
              </a:rPr>
              <a:t>thấp</a:t>
            </a:r>
            <a:r>
              <a:rPr lang="en-US" sz="2000" dirty="0">
                <a:solidFill>
                  <a:schemeClr val="tx1"/>
                </a:solidFill>
              </a:rPr>
              <a:t> </a:t>
            </a:r>
            <a:r>
              <a:rPr lang="en-US" sz="2000" dirty="0" err="1">
                <a:solidFill>
                  <a:schemeClr val="tx1"/>
                </a:solidFill>
              </a:rPr>
              <a:t>nhất</a:t>
            </a:r>
            <a:endParaRPr lang="en-US" sz="2000" dirty="0" smtClean="0">
              <a:solidFill>
                <a:schemeClr val="tx1"/>
              </a:solidFill>
            </a:endParaRPr>
          </a:p>
          <a:p>
            <a:pPr algn="just"/>
            <a:endParaRPr lang="en-US" sz="2000" dirty="0">
              <a:solidFill>
                <a:schemeClr val="tx1"/>
              </a:solidFill>
            </a:endParaRPr>
          </a:p>
        </p:txBody>
      </p:sp>
      <p:sp>
        <p:nvSpPr>
          <p:cNvPr id="20" name="Rounded Rectangle 19"/>
          <p:cNvSpPr/>
          <p:nvPr/>
        </p:nvSpPr>
        <p:spPr bwMode="gray">
          <a:xfrm>
            <a:off x="2518243" y="1803455"/>
            <a:ext cx="4302868" cy="330145"/>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b="1" dirty="0" err="1" smtClean="0"/>
              <a:t>Tính</a:t>
            </a:r>
            <a:r>
              <a:rPr lang="en-US" sz="2000" b="1" dirty="0" smtClean="0"/>
              <a:t> </a:t>
            </a:r>
            <a:r>
              <a:rPr lang="en-US" sz="2000" b="1" dirty="0" err="1"/>
              <a:t>chất</a:t>
            </a:r>
            <a:r>
              <a:rPr lang="en-US" sz="2000" b="1" dirty="0"/>
              <a:t> </a:t>
            </a:r>
            <a:r>
              <a:rPr lang="en-US" sz="2000" b="1" dirty="0" err="1"/>
              <a:t>đặc</a:t>
            </a:r>
            <a:r>
              <a:rPr lang="en-US" sz="2000" b="1" dirty="0"/>
              <a:t> </a:t>
            </a:r>
            <a:r>
              <a:rPr lang="en-US" sz="2000" b="1" dirty="0" err="1"/>
              <a:t>trưng</a:t>
            </a:r>
            <a:endParaRPr lang="en-US" sz="2000" b="1" dirty="0">
              <a:cs typeface="Arial" pitchFamily="34" charset="0"/>
            </a:endParaRPr>
          </a:p>
        </p:txBody>
      </p:sp>
    </p:spTree>
    <p:extLst>
      <p:ext uri="{BB962C8B-B14F-4D97-AF65-F5344CB8AC3E}">
        <p14:creationId xmlns:p14="http://schemas.microsoft.com/office/powerpoint/2010/main" val="30399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dissolv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8259762" cy="461665"/>
          </a:xfrm>
          <a:prstGeom prst="rect">
            <a:avLst/>
          </a:prstGeom>
        </p:spPr>
        <p:txBody>
          <a:bodyPr wrap="square">
            <a:spAutoFit/>
          </a:bodyPr>
          <a:lstStyle/>
          <a:p>
            <a:r>
              <a:rPr lang="en-US" sz="2400" b="1" dirty="0"/>
              <a:t>1.2.5 </a:t>
            </a:r>
            <a:r>
              <a:rPr lang="en-US" sz="2400" b="1" dirty="0" err="1"/>
              <a:t>Các</a:t>
            </a:r>
            <a:r>
              <a:rPr lang="en-US" sz="2400" b="1" dirty="0"/>
              <a:t> </a:t>
            </a:r>
            <a:r>
              <a:rPr lang="en-US" sz="2400" b="1" dirty="0" err="1"/>
              <a:t>tính</a:t>
            </a:r>
            <a:r>
              <a:rPr lang="en-US" sz="2400" b="1" dirty="0"/>
              <a:t> </a:t>
            </a:r>
            <a:r>
              <a:rPr lang="en-US" sz="2400" b="1" dirty="0" err="1"/>
              <a:t>chất</a:t>
            </a:r>
            <a:r>
              <a:rPr lang="en-US" sz="2400" b="1" dirty="0"/>
              <a:t> </a:t>
            </a:r>
            <a:r>
              <a:rPr lang="en-US" sz="2400" b="1" dirty="0" err="1"/>
              <a:t>đặc</a:t>
            </a:r>
            <a:r>
              <a:rPr lang="en-US" sz="2400" b="1" dirty="0"/>
              <a:t> </a:t>
            </a:r>
            <a:r>
              <a:rPr lang="en-US" sz="2400" b="1" dirty="0" err="1"/>
              <a:t>trưng</a:t>
            </a:r>
            <a:r>
              <a:rPr lang="en-US" sz="2400" b="1" dirty="0"/>
              <a:t> </a:t>
            </a:r>
            <a:r>
              <a:rPr lang="en-US" sz="2400" b="1" dirty="0" err="1"/>
              <a:t>của</a:t>
            </a:r>
            <a:r>
              <a:rPr lang="en-US" sz="2400" b="1" dirty="0"/>
              <a:t> </a:t>
            </a:r>
            <a:r>
              <a:rPr lang="en-US" sz="2400" b="1" dirty="0" err="1"/>
              <a:t>vật</a:t>
            </a:r>
            <a:r>
              <a:rPr lang="en-US" sz="2400" b="1" dirty="0"/>
              <a:t> </a:t>
            </a:r>
            <a:r>
              <a:rPr lang="en-US" sz="2400" b="1" dirty="0" err="1"/>
              <a:t>liệu</a:t>
            </a:r>
            <a:r>
              <a:rPr lang="en-US" sz="2400" b="1" dirty="0"/>
              <a:t> </a:t>
            </a:r>
            <a:r>
              <a:rPr lang="en-US" sz="2400" b="1" dirty="0" err="1"/>
              <a:t>tinh</a:t>
            </a:r>
            <a:r>
              <a:rPr lang="en-US" sz="2400" b="1" dirty="0"/>
              <a:t> </a:t>
            </a:r>
            <a:r>
              <a:rPr lang="en-US" sz="2400" b="1" dirty="0" err="1"/>
              <a:t>thể</a:t>
            </a:r>
            <a:endParaRPr lang="en-US" sz="2400" dirty="0">
              <a:solidFill>
                <a:srgbClr val="C00000"/>
              </a:solidFill>
            </a:endParaRPr>
          </a:p>
        </p:txBody>
      </p:sp>
      <p:sp>
        <p:nvSpPr>
          <p:cNvPr id="18" name="Rounded Rectangle 17"/>
          <p:cNvSpPr/>
          <p:nvPr/>
        </p:nvSpPr>
        <p:spPr bwMode="gray">
          <a:xfrm>
            <a:off x="727173" y="2156907"/>
            <a:ext cx="7620000" cy="4472493"/>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pPr algn="just"/>
            <a:endParaRPr lang="en-US" sz="2000" b="1" dirty="0" smtClean="0">
              <a:solidFill>
                <a:schemeClr val="tx1"/>
              </a:solidFill>
              <a:cs typeface="Arial" pitchFamily="34" charset="0"/>
            </a:endParaRPr>
          </a:p>
          <a:p>
            <a:pPr algn="just"/>
            <a:r>
              <a:rPr lang="en-US" sz="2000" dirty="0" smtClean="0">
                <a:solidFill>
                  <a:schemeClr val="tx1"/>
                </a:solidFill>
              </a:rPr>
              <a:t>	</a:t>
            </a:r>
            <a:r>
              <a:rPr lang="en-US" sz="2400" dirty="0">
                <a:solidFill>
                  <a:schemeClr val="tx1"/>
                </a:solidFill>
              </a:rPr>
              <a:t> </a:t>
            </a:r>
            <a:r>
              <a:rPr lang="en-US" sz="2400" dirty="0" err="1">
                <a:solidFill>
                  <a:schemeClr val="tx1"/>
                </a:solidFill>
              </a:rPr>
              <a:t>Ví</a:t>
            </a:r>
            <a:r>
              <a:rPr lang="en-US" sz="2400" dirty="0">
                <a:solidFill>
                  <a:schemeClr val="tx1"/>
                </a:solidFill>
              </a:rPr>
              <a:t> </a:t>
            </a:r>
            <a:r>
              <a:rPr lang="en-US" sz="2400" dirty="0" err="1">
                <a:solidFill>
                  <a:schemeClr val="tx1"/>
                </a:solidFill>
              </a:rPr>
              <a:t>dụ</a:t>
            </a:r>
            <a:r>
              <a:rPr lang="en-US" sz="2400" dirty="0">
                <a:solidFill>
                  <a:schemeClr val="tx1"/>
                </a:solidFill>
              </a:rPr>
              <a:t>: </a:t>
            </a:r>
            <a:r>
              <a:rPr lang="en-US" sz="2400" dirty="0" err="1">
                <a:solidFill>
                  <a:schemeClr val="tx1"/>
                </a:solidFill>
              </a:rPr>
              <a:t>sắt</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tâm</a:t>
            </a:r>
            <a:r>
              <a:rPr lang="en-US" sz="2400" dirty="0">
                <a:solidFill>
                  <a:schemeClr val="tx1"/>
                </a:solidFill>
              </a:rPr>
              <a:t> ở </a:t>
            </a:r>
            <a:r>
              <a:rPr lang="en-US" sz="2400" dirty="0" err="1">
                <a:solidFill>
                  <a:schemeClr val="tx1"/>
                </a:solidFill>
              </a:rPr>
              <a:t>hai</a:t>
            </a:r>
            <a:r>
              <a:rPr lang="en-US" sz="2400" dirty="0">
                <a:solidFill>
                  <a:schemeClr val="tx1"/>
                </a:solidFill>
              </a:rPr>
              <a:t> </a:t>
            </a:r>
            <a:r>
              <a:rPr lang="en-US" sz="2400" dirty="0" err="1">
                <a:solidFill>
                  <a:schemeClr val="tx1"/>
                </a:solidFill>
              </a:rPr>
              <a:t>khoảng</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dưới</a:t>
            </a:r>
            <a:r>
              <a:rPr lang="en-US" sz="2400" dirty="0">
                <a:solidFill>
                  <a:schemeClr val="tx1"/>
                </a:solidFill>
              </a:rPr>
              <a:t> 911</a:t>
            </a:r>
            <a:r>
              <a:rPr lang="en-US" sz="2400" baseline="30000" dirty="0">
                <a:solidFill>
                  <a:schemeClr val="tx1"/>
                </a:solidFill>
              </a:rPr>
              <a:t>o</a:t>
            </a:r>
            <a:r>
              <a:rPr lang="en-US" sz="2400" dirty="0">
                <a:solidFill>
                  <a:schemeClr val="tx1"/>
                </a:solidFill>
              </a:rPr>
              <a:t>C –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từ</a:t>
            </a:r>
            <a:r>
              <a:rPr lang="en-US" sz="2400" dirty="0">
                <a:solidFill>
                  <a:schemeClr val="tx1"/>
                </a:solidFill>
              </a:rPr>
              <a:t> (1392÷1539)</a:t>
            </a:r>
            <a:r>
              <a:rPr lang="en-US" sz="2400" baseline="30000" dirty="0" err="1">
                <a:solidFill>
                  <a:schemeClr val="tx1"/>
                </a:solidFill>
              </a:rPr>
              <a:t>o</a:t>
            </a:r>
            <a:r>
              <a:rPr lang="en-US" sz="2400" dirty="0" err="1">
                <a:solidFill>
                  <a:schemeClr val="tx1"/>
                </a:solidFill>
              </a:rPr>
              <a:t>C</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diện</a:t>
            </a:r>
            <a:r>
              <a:rPr lang="en-US" sz="2400" dirty="0">
                <a:solidFill>
                  <a:schemeClr val="tx1"/>
                </a:solidFill>
              </a:rPr>
              <a:t> </a:t>
            </a:r>
            <a:r>
              <a:rPr lang="en-US" sz="2400" dirty="0" err="1">
                <a:solidFill>
                  <a:schemeClr val="tx1"/>
                </a:solidFill>
              </a:rPr>
              <a:t>tâm</a:t>
            </a:r>
            <a:r>
              <a:rPr lang="en-US" sz="2400" dirty="0">
                <a:solidFill>
                  <a:schemeClr val="tx1"/>
                </a:solidFill>
              </a:rPr>
              <a:t> ở (911÷1392)</a:t>
            </a:r>
            <a:r>
              <a:rPr lang="en-US" sz="2400" baseline="30000" dirty="0" err="1">
                <a:solidFill>
                  <a:schemeClr val="tx1"/>
                </a:solidFill>
              </a:rPr>
              <a:t>o</a:t>
            </a:r>
            <a:r>
              <a:rPr lang="en-US" sz="2400" dirty="0" err="1">
                <a:solidFill>
                  <a:schemeClr val="tx1"/>
                </a:solidFill>
              </a:rPr>
              <a:t>C</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 </a:t>
            </a:r>
            <a:r>
              <a:rPr lang="en-US" sz="2400" dirty="0" err="1">
                <a:solidFill>
                  <a:schemeClr val="tx1"/>
                </a:solidFill>
              </a:rPr>
              <a:t>còn</a:t>
            </a:r>
            <a:r>
              <a:rPr lang="en-US" sz="2400" dirty="0">
                <a:solidFill>
                  <a:schemeClr val="tx1"/>
                </a:solidFill>
              </a:rPr>
              <a:t>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mất</a:t>
            </a:r>
            <a:r>
              <a:rPr lang="en-US" sz="2400" dirty="0">
                <a:solidFill>
                  <a:schemeClr val="tx1"/>
                </a:solidFill>
              </a:rPr>
              <a:t> </a:t>
            </a:r>
            <a:r>
              <a:rPr lang="en-US" sz="2400" dirty="0" err="1">
                <a:solidFill>
                  <a:schemeClr val="tx1"/>
                </a:solidFill>
              </a:rPr>
              <a:t>từ</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tồn</a:t>
            </a:r>
            <a:r>
              <a:rPr lang="en-US" sz="2400" dirty="0">
                <a:solidFill>
                  <a:schemeClr val="tx1"/>
                </a:solidFill>
              </a:rPr>
              <a:t> </a:t>
            </a:r>
            <a:r>
              <a:rPr lang="en-US" sz="2400" dirty="0" err="1">
                <a:solidFill>
                  <a:schemeClr val="tx1"/>
                </a:solidFill>
              </a:rPr>
              <a:t>tại</a:t>
            </a:r>
            <a:r>
              <a:rPr lang="en-US" sz="2400" dirty="0">
                <a:solidFill>
                  <a:schemeClr val="tx1"/>
                </a:solidFill>
              </a:rPr>
              <a:t> ở  </a:t>
            </a:r>
            <a:r>
              <a:rPr lang="en-US" sz="2400" dirty="0" err="1">
                <a:solidFill>
                  <a:schemeClr val="tx1"/>
                </a:solidFill>
              </a:rPr>
              <a:t>thấp</a:t>
            </a:r>
            <a:r>
              <a:rPr lang="en-US" sz="2400" dirty="0">
                <a:solidFill>
                  <a:schemeClr val="tx1"/>
                </a:solidFill>
              </a:rPr>
              <a:t> </a:t>
            </a:r>
            <a:r>
              <a:rPr lang="en-US" sz="2400" dirty="0" err="1">
                <a:solidFill>
                  <a:schemeClr val="tx1"/>
                </a:solidFill>
              </a:rPr>
              <a:t>hơn</a:t>
            </a:r>
            <a:r>
              <a:rPr lang="en-US" sz="2400" dirty="0">
                <a:solidFill>
                  <a:schemeClr val="tx1"/>
                </a:solidFill>
              </a:rPr>
              <a:t> 768</a:t>
            </a:r>
            <a:r>
              <a:rPr lang="en-US" sz="2400" baseline="30000" dirty="0">
                <a:solidFill>
                  <a:schemeClr val="tx1"/>
                </a:solidFill>
              </a:rPr>
              <a:t>o</a:t>
            </a:r>
            <a:r>
              <a:rPr lang="en-US" sz="2400" dirty="0">
                <a:solidFill>
                  <a:schemeClr val="tx1"/>
                </a:solidFill>
              </a:rPr>
              <a:t>C.</a:t>
            </a:r>
          </a:p>
          <a:p>
            <a:pPr algn="just"/>
            <a:r>
              <a:rPr lang="en-US" sz="2400" dirty="0" smtClean="0">
                <a:solidFill>
                  <a:schemeClr val="tx1"/>
                </a:solidFill>
              </a:rPr>
              <a:t>	</a:t>
            </a:r>
            <a:r>
              <a:rPr lang="en-US" sz="2400" dirty="0" err="1" smtClean="0">
                <a:solidFill>
                  <a:schemeClr val="tx1"/>
                </a:solidFill>
              </a:rPr>
              <a:t>Không</a:t>
            </a:r>
            <a:r>
              <a:rPr lang="en-US" sz="2400" dirty="0" smtClean="0">
                <a:solidFill>
                  <a:schemeClr val="tx1"/>
                </a:solidFill>
              </a:rPr>
              <a:t> </a:t>
            </a:r>
            <a:r>
              <a:rPr lang="en-US" sz="2400" dirty="0" err="1">
                <a:solidFill>
                  <a:schemeClr val="tx1"/>
                </a:solidFill>
              </a:rPr>
              <a:t>những</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mà</a:t>
            </a:r>
            <a:r>
              <a:rPr lang="en-US" sz="2400" dirty="0">
                <a:solidFill>
                  <a:schemeClr val="tx1"/>
                </a:solidFill>
              </a:rPr>
              <a:t> </a:t>
            </a:r>
            <a:r>
              <a:rPr lang="en-US" sz="2400" dirty="0" err="1">
                <a:solidFill>
                  <a:schemeClr val="tx1"/>
                </a:solidFill>
              </a:rPr>
              <a:t>cả</a:t>
            </a:r>
            <a:r>
              <a:rPr lang="en-US" sz="2400" dirty="0">
                <a:solidFill>
                  <a:schemeClr val="tx1"/>
                </a:solidFill>
              </a:rPr>
              <a:t> </a:t>
            </a:r>
            <a:r>
              <a:rPr lang="en-US" sz="2400" dirty="0" err="1">
                <a:solidFill>
                  <a:schemeClr val="tx1"/>
                </a:solidFill>
              </a:rPr>
              <a:t>áp</a:t>
            </a:r>
            <a:r>
              <a:rPr lang="en-US" sz="2400" dirty="0">
                <a:solidFill>
                  <a:schemeClr val="tx1"/>
                </a:solidFill>
              </a:rPr>
              <a:t> </a:t>
            </a:r>
            <a:r>
              <a:rPr lang="en-US" sz="2400" dirty="0" err="1">
                <a:solidFill>
                  <a:schemeClr val="tx1"/>
                </a:solidFill>
              </a:rPr>
              <a:t>suất</a:t>
            </a:r>
            <a:r>
              <a:rPr lang="en-US" sz="2400" dirty="0">
                <a:solidFill>
                  <a:schemeClr val="tx1"/>
                </a:solidFill>
              </a:rPr>
              <a:t> </a:t>
            </a:r>
            <a:r>
              <a:rPr lang="en-US" sz="2400" dirty="0" err="1">
                <a:solidFill>
                  <a:schemeClr val="tx1"/>
                </a:solidFill>
              </a:rPr>
              <a:t>cũng</a:t>
            </a:r>
            <a:r>
              <a:rPr lang="en-US" sz="2400" dirty="0">
                <a:solidFill>
                  <a:schemeClr val="tx1"/>
                </a:solidFill>
              </a:rPr>
              <a:t> </a:t>
            </a:r>
            <a:r>
              <a:rPr lang="en-US" sz="2400" dirty="0" err="1">
                <a:solidFill>
                  <a:schemeClr val="tx1"/>
                </a:solidFill>
              </a:rPr>
              <a:t>gây</a:t>
            </a:r>
            <a:r>
              <a:rPr lang="en-US" sz="2400" dirty="0">
                <a:solidFill>
                  <a:schemeClr val="tx1"/>
                </a:solidFill>
              </a:rPr>
              <a:t> </a:t>
            </a:r>
            <a:r>
              <a:rPr lang="en-US" sz="2400" dirty="0" err="1">
                <a:solidFill>
                  <a:schemeClr val="tx1"/>
                </a:solidFill>
              </a:rPr>
              <a:t>ra</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lý</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vật</a:t>
            </a:r>
            <a:r>
              <a:rPr lang="en-US" sz="2400" dirty="0">
                <a:solidFill>
                  <a:schemeClr val="tx1"/>
                </a:solidFill>
              </a:rPr>
              <a:t> </a:t>
            </a:r>
            <a:r>
              <a:rPr lang="en-US" sz="2400" dirty="0" err="1">
                <a:solidFill>
                  <a:schemeClr val="tx1"/>
                </a:solidFill>
              </a:rPr>
              <a:t>liệu</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thay</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đột</a:t>
            </a:r>
            <a:r>
              <a:rPr lang="en-US" sz="2400" dirty="0">
                <a:solidFill>
                  <a:schemeClr val="tx1"/>
                </a:solidFill>
              </a:rPr>
              <a:t> </a:t>
            </a:r>
            <a:r>
              <a:rPr lang="en-US" sz="2400" dirty="0" err="1">
                <a:solidFill>
                  <a:schemeClr val="tx1"/>
                </a:solidFill>
              </a:rPr>
              <a:t>ngột</a:t>
            </a:r>
            <a:r>
              <a:rPr lang="en-US" sz="2400" dirty="0">
                <a:solidFill>
                  <a:schemeClr val="tx1"/>
                </a:solidFill>
              </a:rPr>
              <a:t>, </a:t>
            </a:r>
            <a:r>
              <a:rPr lang="en-US" sz="2400" dirty="0" err="1">
                <a:solidFill>
                  <a:schemeClr val="tx1"/>
                </a:solidFill>
              </a:rPr>
              <a:t>dẫn</a:t>
            </a:r>
            <a:r>
              <a:rPr lang="en-US" sz="2400" dirty="0">
                <a:solidFill>
                  <a:schemeClr val="tx1"/>
                </a:solidFill>
              </a:rPr>
              <a:t> </a:t>
            </a:r>
            <a:r>
              <a:rPr lang="en-US" sz="2400" dirty="0" err="1">
                <a:solidFill>
                  <a:schemeClr val="tx1"/>
                </a:solidFill>
              </a:rPr>
              <a:t>đến</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ứng</a:t>
            </a:r>
            <a:r>
              <a:rPr lang="en-US" sz="2400" dirty="0">
                <a:solidFill>
                  <a:schemeClr val="tx1"/>
                </a:solidFill>
              </a:rPr>
              <a:t> </a:t>
            </a:r>
            <a:r>
              <a:rPr lang="en-US" sz="2400" dirty="0" err="1">
                <a:solidFill>
                  <a:schemeClr val="tx1"/>
                </a:solidFill>
              </a:rPr>
              <a:t>quan</a:t>
            </a:r>
            <a:r>
              <a:rPr lang="en-US" sz="2400" dirty="0">
                <a:solidFill>
                  <a:schemeClr val="tx1"/>
                </a:solidFill>
              </a:rPr>
              <a:t> </a:t>
            </a:r>
            <a:r>
              <a:rPr lang="en-US" sz="2400" dirty="0" err="1">
                <a:solidFill>
                  <a:schemeClr val="tx1"/>
                </a:solidFill>
              </a:rPr>
              <a:t>trọng</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lợi</a:t>
            </a:r>
            <a:r>
              <a:rPr lang="en-US" sz="2400" dirty="0">
                <a:solidFill>
                  <a:schemeClr val="tx1"/>
                </a:solidFill>
              </a:rPr>
              <a:t> hay </a:t>
            </a:r>
            <a:r>
              <a:rPr lang="en-US" sz="2400" dirty="0" err="1">
                <a:solidFill>
                  <a:schemeClr val="tx1"/>
                </a:solidFill>
              </a:rPr>
              <a:t>có</a:t>
            </a:r>
            <a:r>
              <a:rPr lang="en-US" sz="2400" dirty="0">
                <a:solidFill>
                  <a:schemeClr val="tx1"/>
                </a:solidFill>
              </a:rPr>
              <a:t> </a:t>
            </a:r>
            <a:r>
              <a:rPr lang="en-US" sz="2400" dirty="0" err="1">
                <a:solidFill>
                  <a:schemeClr val="tx1"/>
                </a:solidFill>
              </a:rPr>
              <a:t>hại</a:t>
            </a:r>
            <a:r>
              <a:rPr lang="en-US" sz="2400" dirty="0">
                <a:solidFill>
                  <a:schemeClr val="tx1"/>
                </a:solidFill>
              </a:rPr>
              <a:t> </a:t>
            </a:r>
            <a:endParaRPr lang="en-US" sz="2000" dirty="0">
              <a:solidFill>
                <a:schemeClr val="tx1"/>
              </a:solidFill>
            </a:endParaRPr>
          </a:p>
        </p:txBody>
      </p:sp>
      <p:sp>
        <p:nvSpPr>
          <p:cNvPr id="20" name="Rounded Rectangle 19"/>
          <p:cNvSpPr/>
          <p:nvPr/>
        </p:nvSpPr>
        <p:spPr bwMode="gray">
          <a:xfrm>
            <a:off x="2518243" y="1803455"/>
            <a:ext cx="4302868" cy="330145"/>
          </a:xfrm>
          <a:prstGeom prst="roundRect">
            <a:avLst>
              <a:gd name="adj" fmla="val 50000"/>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b="1" dirty="0" err="1" smtClean="0"/>
              <a:t>Tính</a:t>
            </a:r>
            <a:r>
              <a:rPr lang="en-US" sz="2000" b="1" dirty="0" smtClean="0"/>
              <a:t> </a:t>
            </a:r>
            <a:r>
              <a:rPr lang="en-US" sz="2000" b="1" dirty="0" err="1"/>
              <a:t>chất</a:t>
            </a:r>
            <a:r>
              <a:rPr lang="en-US" sz="2000" b="1" dirty="0"/>
              <a:t> </a:t>
            </a:r>
            <a:r>
              <a:rPr lang="en-US" sz="2000" b="1" dirty="0" err="1"/>
              <a:t>đặc</a:t>
            </a:r>
            <a:r>
              <a:rPr lang="en-US" sz="2000" b="1" dirty="0"/>
              <a:t> </a:t>
            </a:r>
            <a:r>
              <a:rPr lang="en-US" sz="2000" b="1" dirty="0" err="1"/>
              <a:t>trưng</a:t>
            </a:r>
            <a:endParaRPr lang="en-US" sz="2000" b="1" dirty="0">
              <a:cs typeface="Arial" pitchFamily="34" charset="0"/>
            </a:endParaRPr>
          </a:p>
        </p:txBody>
      </p:sp>
    </p:spTree>
    <p:extLst>
      <p:ext uri="{BB962C8B-B14F-4D97-AF65-F5344CB8AC3E}">
        <p14:creationId xmlns:p14="http://schemas.microsoft.com/office/powerpoint/2010/main" val="47476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00"/>
                                        <p:tgtEl>
                                          <p:spTgt spid="18"/>
                                        </p:tgtEl>
                                      </p:cBhvr>
                                    </p:animEffect>
                                    <p:anim calcmode="lin" valueType="num">
                                      <p:cBhvr>
                                        <p:cTn id="17" dur="400" fill="hold"/>
                                        <p:tgtEl>
                                          <p:spTgt spid="18"/>
                                        </p:tgtEl>
                                        <p:attrNameLst>
                                          <p:attrName>ppt_x</p:attrName>
                                        </p:attrNameLst>
                                      </p:cBhvr>
                                      <p:tavLst>
                                        <p:tav tm="0">
                                          <p:val>
                                            <p:strVal val="#ppt_x"/>
                                          </p:val>
                                        </p:tav>
                                        <p:tav tm="100000">
                                          <p:val>
                                            <p:strVal val="#ppt_x"/>
                                          </p:val>
                                        </p:tav>
                                      </p:tavLst>
                                    </p:anim>
                                    <p:anim calcmode="lin" valueType="num">
                                      <p:cBhvr>
                                        <p:cTn id="18" dur="400" fill="hold"/>
                                        <p:tgtEl>
                                          <p:spTgt spid="18"/>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1" presetID="43"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100"/>
                                        <p:tgtEl>
                                          <p:spTgt spid="20"/>
                                        </p:tgtEl>
                                      </p:cBhvr>
                                    </p:animEffect>
                                    <p:anim calcmode="lin" valueType="num">
                                      <p:cBhvr>
                                        <p:cTn id="24" dur="400" fill="hold"/>
                                        <p:tgtEl>
                                          <p:spTgt spid="20"/>
                                        </p:tgtEl>
                                        <p:attrNameLst>
                                          <p:attrName>ppt_x</p:attrName>
                                        </p:attrNameLst>
                                      </p:cBhvr>
                                      <p:tavLst>
                                        <p:tav tm="0">
                                          <p:val>
                                            <p:strVal val="#ppt_x"/>
                                          </p:val>
                                        </p:tav>
                                        <p:tav tm="100000">
                                          <p:val>
                                            <p:strVal val="#ppt_x"/>
                                          </p:val>
                                        </p:tav>
                                      </p:tavLst>
                                    </p:anim>
                                    <p:anim calcmode="lin" valueType="num">
                                      <p:cBhvr>
                                        <p:cTn id="25" dur="400" fill="hold"/>
                                        <p:tgtEl>
                                          <p:spTgt spid="20"/>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2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2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1.3. CẤU TẠO TINH THỂ THỰC CỦA KIM LOẠI</a:t>
            </a:r>
            <a:endParaRPr lang="en-US" sz="2200" dirty="0"/>
          </a:p>
        </p:txBody>
      </p:sp>
      <p:sp>
        <p:nvSpPr>
          <p:cNvPr id="4" name="Rectangle 3"/>
          <p:cNvSpPr/>
          <p:nvPr/>
        </p:nvSpPr>
        <p:spPr>
          <a:xfrm>
            <a:off x="731838" y="1066800"/>
            <a:ext cx="5897562" cy="461665"/>
          </a:xfrm>
          <a:prstGeom prst="rect">
            <a:avLst/>
          </a:prstGeom>
        </p:spPr>
        <p:txBody>
          <a:bodyPr wrap="square">
            <a:spAutoFit/>
          </a:bodyPr>
          <a:lstStyle/>
          <a:p>
            <a:r>
              <a:rPr lang="en-US" sz="2400" b="1" dirty="0"/>
              <a:t>1.3.2 </a:t>
            </a:r>
            <a:r>
              <a:rPr lang="en-US" sz="2400" b="1" dirty="0" err="1"/>
              <a:t>Đa</a:t>
            </a:r>
            <a:r>
              <a:rPr lang="en-US" sz="2400" b="1" dirty="0"/>
              <a:t> </a:t>
            </a:r>
            <a:r>
              <a:rPr lang="en-US" sz="2400" b="1" dirty="0" err="1"/>
              <a:t>tinh</a:t>
            </a:r>
            <a:r>
              <a:rPr lang="en-US" sz="2400" b="1" dirty="0"/>
              <a:t> </a:t>
            </a:r>
            <a:r>
              <a:rPr lang="en-US" sz="2400" b="1" dirty="0" err="1"/>
              <a:t>thể</a:t>
            </a:r>
            <a:r>
              <a:rPr lang="en-US" sz="2400" b="1" dirty="0"/>
              <a:t>, </a:t>
            </a:r>
            <a:r>
              <a:rPr lang="en-US" sz="2400" b="1" dirty="0" err="1"/>
              <a:t>hạt</a:t>
            </a:r>
            <a:r>
              <a:rPr lang="en-US" sz="2400" b="1" dirty="0"/>
              <a:t>, </a:t>
            </a:r>
            <a:r>
              <a:rPr lang="en-US" sz="2400" b="1" dirty="0" err="1"/>
              <a:t>độ</a:t>
            </a:r>
            <a:r>
              <a:rPr lang="en-US" sz="2400" b="1" dirty="0"/>
              <a:t> </a:t>
            </a:r>
            <a:r>
              <a:rPr lang="en-US" sz="2400" b="1" dirty="0" err="1"/>
              <a:t>hạt</a:t>
            </a:r>
            <a:r>
              <a:rPr lang="en-US" sz="2400" b="1" dirty="0"/>
              <a:t>, </a:t>
            </a:r>
            <a:r>
              <a:rPr lang="en-US" sz="2400" b="1" dirty="0" err="1"/>
              <a:t>siêu</a:t>
            </a:r>
            <a:r>
              <a:rPr lang="en-US" sz="2400" b="1" dirty="0"/>
              <a:t> </a:t>
            </a:r>
            <a:r>
              <a:rPr lang="en-US" sz="2400" b="1" dirty="0" err="1"/>
              <a:t>hạt</a:t>
            </a:r>
            <a:endParaRPr lang="en-US" sz="2400" dirty="0">
              <a:solidFill>
                <a:srgbClr val="C00000"/>
              </a:solidFill>
            </a:endParaRPr>
          </a:p>
        </p:txBody>
      </p:sp>
      <p:sp>
        <p:nvSpPr>
          <p:cNvPr id="15" name="Rounded Rectangle 14"/>
          <p:cNvSpPr/>
          <p:nvPr/>
        </p:nvSpPr>
        <p:spPr bwMode="gray">
          <a:xfrm>
            <a:off x="76200" y="1938119"/>
            <a:ext cx="5257800" cy="4691281"/>
          </a:xfrm>
          <a:prstGeom prst="roundRect">
            <a:avLst/>
          </a:prstGeom>
          <a:gradFill flip="none" rotWithShape="1">
            <a:gsLst>
              <a:gs pos="0">
                <a:schemeClr val="accent3">
                  <a:lumMod val="40000"/>
                  <a:lumOff val="60000"/>
                </a:schemeClr>
              </a:gs>
              <a:gs pos="100000">
                <a:srgbClr val="FFFFFF"/>
              </a:gs>
            </a:gsLst>
            <a:lin ang="16200000" scaled="1"/>
            <a:tileRect/>
          </a:gradFill>
          <a:ln>
            <a:solidFill>
              <a:schemeClr val="accent3"/>
            </a:solidFill>
          </a:ln>
        </p:spPr>
        <p:style>
          <a:lnRef idx="0">
            <a:schemeClr val="accent3"/>
          </a:lnRef>
          <a:fillRef idx="3">
            <a:schemeClr val="accent3"/>
          </a:fillRef>
          <a:effectRef idx="3">
            <a:schemeClr val="accent3"/>
          </a:effectRef>
          <a:fontRef idx="minor">
            <a:schemeClr val="lt1"/>
          </a:fontRef>
        </p:style>
        <p:txBody>
          <a:bodyPr rtlCol="0" anchor="ctr"/>
          <a:lstStyle/>
          <a:p>
            <a:pPr algn="just"/>
            <a:endParaRPr lang="en-US" sz="2200" b="1" dirty="0" smtClean="0">
              <a:solidFill>
                <a:schemeClr val="tx1"/>
              </a:solidFill>
              <a:cs typeface="Arial" pitchFamily="34" charset="0"/>
            </a:endParaRPr>
          </a:p>
          <a:p>
            <a:pPr algn="just"/>
            <a:r>
              <a:rPr lang="en-US" sz="2200" dirty="0" err="1">
                <a:solidFill>
                  <a:schemeClr val="tx1"/>
                </a:solidFill>
              </a:rPr>
              <a:t>Nếu</a:t>
            </a:r>
            <a:r>
              <a:rPr lang="en-US" sz="2200" dirty="0">
                <a:solidFill>
                  <a:schemeClr val="tx1"/>
                </a:solidFill>
              </a:rPr>
              <a:t> </a:t>
            </a:r>
            <a:r>
              <a:rPr lang="en-US" sz="2200" dirty="0" err="1">
                <a:solidFill>
                  <a:schemeClr val="tx1"/>
                </a:solidFill>
              </a:rPr>
              <a:t>khối</a:t>
            </a:r>
            <a:r>
              <a:rPr lang="en-US" sz="2200" dirty="0">
                <a:solidFill>
                  <a:schemeClr val="tx1"/>
                </a:solidFill>
              </a:rPr>
              <a:t> </a:t>
            </a:r>
            <a:r>
              <a:rPr lang="en-US" sz="2200" dirty="0" err="1">
                <a:solidFill>
                  <a:schemeClr val="tx1"/>
                </a:solidFill>
              </a:rPr>
              <a:t>đa</a:t>
            </a:r>
            <a:r>
              <a:rPr lang="en-US" sz="2200" dirty="0">
                <a:solidFill>
                  <a:schemeClr val="tx1"/>
                </a:solidFill>
              </a:rPr>
              <a:t> </a:t>
            </a:r>
            <a:r>
              <a:rPr lang="en-US" sz="2200" dirty="0" err="1">
                <a:solidFill>
                  <a:schemeClr val="tx1"/>
                </a:solidFill>
              </a:rPr>
              <a:t>tinh</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gồm</a:t>
            </a:r>
            <a:r>
              <a:rPr lang="en-US" sz="2200" dirty="0">
                <a:solidFill>
                  <a:schemeClr val="tx1"/>
                </a:solidFill>
              </a:rPr>
              <a:t> </a:t>
            </a:r>
            <a:r>
              <a:rPr lang="en-US" sz="2200" dirty="0" err="1">
                <a:solidFill>
                  <a:schemeClr val="tx1"/>
                </a:solidFill>
              </a:rPr>
              <a:t>các</a:t>
            </a:r>
            <a:r>
              <a:rPr lang="en-US" sz="2200" dirty="0">
                <a:solidFill>
                  <a:schemeClr val="tx1"/>
                </a:solidFill>
              </a:rPr>
              <a:t> </a:t>
            </a:r>
            <a:r>
              <a:rPr lang="en-US" sz="2200" dirty="0" err="1">
                <a:solidFill>
                  <a:schemeClr val="tx1"/>
                </a:solidFill>
              </a:rPr>
              <a:t>hạt</a:t>
            </a:r>
            <a:r>
              <a:rPr lang="en-US" sz="2200" dirty="0">
                <a:solidFill>
                  <a:schemeClr val="tx1"/>
                </a:solidFill>
              </a:rPr>
              <a:t> (</a:t>
            </a:r>
            <a:r>
              <a:rPr lang="en-US" sz="2200" dirty="0" err="1">
                <a:solidFill>
                  <a:schemeClr val="tx1"/>
                </a:solidFill>
              </a:rPr>
              <a:t>kích</a:t>
            </a:r>
            <a:r>
              <a:rPr lang="en-US" sz="2200" dirty="0">
                <a:solidFill>
                  <a:schemeClr val="tx1"/>
                </a:solidFill>
              </a:rPr>
              <a:t> </a:t>
            </a:r>
            <a:r>
              <a:rPr lang="en-US" sz="2200" dirty="0" err="1">
                <a:solidFill>
                  <a:schemeClr val="tx1"/>
                </a:solidFill>
              </a:rPr>
              <a:t>thước</a:t>
            </a:r>
            <a:r>
              <a:rPr lang="en-US" sz="2200" dirty="0">
                <a:solidFill>
                  <a:schemeClr val="tx1"/>
                </a:solidFill>
              </a:rPr>
              <a:t> </a:t>
            </a:r>
            <a:r>
              <a:rPr lang="en-US" sz="2200" dirty="0" err="1">
                <a:solidFill>
                  <a:schemeClr val="tx1"/>
                </a:solidFill>
              </a:rPr>
              <a:t>hàng</a:t>
            </a:r>
            <a:r>
              <a:rPr lang="en-US" sz="2200" dirty="0">
                <a:solidFill>
                  <a:schemeClr val="tx1"/>
                </a:solidFill>
              </a:rPr>
              <a:t> </a:t>
            </a:r>
            <a:r>
              <a:rPr lang="en-US" sz="2200" dirty="0" err="1">
                <a:solidFill>
                  <a:schemeClr val="tx1"/>
                </a:solidFill>
              </a:rPr>
              <a:t>chục</a:t>
            </a:r>
            <a:r>
              <a:rPr lang="en-US" sz="2200" dirty="0">
                <a:solidFill>
                  <a:schemeClr val="tx1"/>
                </a:solidFill>
              </a:rPr>
              <a:t> </a:t>
            </a:r>
            <a:r>
              <a:rPr lang="en-US" sz="2200" dirty="0" err="1">
                <a:solidFill>
                  <a:schemeClr val="tx1"/>
                </a:solidFill>
              </a:rPr>
              <a:t>đến</a:t>
            </a:r>
            <a:r>
              <a:rPr lang="en-US" sz="2200" dirty="0">
                <a:solidFill>
                  <a:schemeClr val="tx1"/>
                </a:solidFill>
              </a:rPr>
              <a:t> </a:t>
            </a:r>
            <a:r>
              <a:rPr lang="en-US" sz="2200" dirty="0" err="1">
                <a:solidFill>
                  <a:schemeClr val="tx1"/>
                </a:solidFill>
              </a:rPr>
              <a:t>hàng</a:t>
            </a:r>
            <a:r>
              <a:rPr lang="en-US" sz="2200" dirty="0">
                <a:solidFill>
                  <a:schemeClr val="tx1"/>
                </a:solidFill>
              </a:rPr>
              <a:t> </a:t>
            </a:r>
            <a:r>
              <a:rPr lang="en-US" sz="2200" dirty="0" err="1">
                <a:solidFill>
                  <a:schemeClr val="tx1"/>
                </a:solidFill>
              </a:rPr>
              <a:t>trăm</a:t>
            </a:r>
            <a:r>
              <a:rPr lang="en-US" sz="2200" dirty="0">
                <a:solidFill>
                  <a:schemeClr val="tx1"/>
                </a:solidFill>
              </a:rPr>
              <a:t> µm) </a:t>
            </a:r>
            <a:r>
              <a:rPr lang="en-US" sz="2200" dirty="0" err="1">
                <a:solidFill>
                  <a:schemeClr val="tx1"/>
                </a:solidFill>
              </a:rPr>
              <a:t>với</a:t>
            </a:r>
            <a:r>
              <a:rPr lang="en-US" sz="2200" dirty="0">
                <a:solidFill>
                  <a:schemeClr val="tx1"/>
                </a:solidFill>
              </a:rPr>
              <a:t> </a:t>
            </a:r>
            <a:r>
              <a:rPr lang="en-US" sz="2200" dirty="0" err="1">
                <a:solidFill>
                  <a:schemeClr val="tx1"/>
                </a:solidFill>
              </a:rPr>
              <a:t>phương</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lệch</a:t>
            </a:r>
            <a:r>
              <a:rPr lang="en-US" sz="2200" dirty="0">
                <a:solidFill>
                  <a:schemeClr val="tx1"/>
                </a:solidFill>
              </a:rPr>
              <a:t> </a:t>
            </a:r>
            <a:r>
              <a:rPr lang="en-US" sz="2200" dirty="0" err="1">
                <a:solidFill>
                  <a:schemeClr val="tx1"/>
                </a:solidFill>
              </a:rPr>
              <a:t>nhau</a:t>
            </a:r>
            <a:r>
              <a:rPr lang="en-US" sz="2200" dirty="0">
                <a:solidFill>
                  <a:schemeClr val="tx1"/>
                </a:solidFill>
              </a:rPr>
              <a:t> </a:t>
            </a:r>
            <a:r>
              <a:rPr lang="en-US" sz="2200" dirty="0" err="1">
                <a:solidFill>
                  <a:schemeClr val="tx1"/>
                </a:solidFill>
              </a:rPr>
              <a:t>một</a:t>
            </a:r>
            <a:r>
              <a:rPr lang="en-US" sz="2200" dirty="0">
                <a:solidFill>
                  <a:schemeClr val="tx1"/>
                </a:solidFill>
              </a:rPr>
              <a:t> </a:t>
            </a:r>
            <a:r>
              <a:rPr lang="en-US" sz="2200" dirty="0" err="1">
                <a:solidFill>
                  <a:schemeClr val="tx1"/>
                </a:solidFill>
              </a:rPr>
              <a:t>góc</a:t>
            </a:r>
            <a:r>
              <a:rPr lang="en-US" sz="2200" dirty="0">
                <a:solidFill>
                  <a:schemeClr val="tx1"/>
                </a:solidFill>
              </a:rPr>
              <a:t> </a:t>
            </a:r>
            <a:r>
              <a:rPr lang="en-US" sz="2200" dirty="0" err="1">
                <a:solidFill>
                  <a:schemeClr val="tx1"/>
                </a:solidFill>
              </a:rPr>
              <a:t>đáng</a:t>
            </a:r>
            <a:r>
              <a:rPr lang="en-US" sz="2200" dirty="0">
                <a:solidFill>
                  <a:schemeClr val="tx1"/>
                </a:solidFill>
              </a:rPr>
              <a:t> </a:t>
            </a:r>
            <a:r>
              <a:rPr lang="en-US" sz="2200" dirty="0" err="1">
                <a:solidFill>
                  <a:schemeClr val="tx1"/>
                </a:solidFill>
              </a:rPr>
              <a:t>kể</a:t>
            </a:r>
            <a:r>
              <a:rPr lang="en-US" sz="2200" dirty="0">
                <a:solidFill>
                  <a:schemeClr val="tx1"/>
                </a:solidFill>
              </a:rPr>
              <a:t> (</a:t>
            </a:r>
            <a:r>
              <a:rPr lang="en-US" sz="2200" dirty="0" err="1">
                <a:solidFill>
                  <a:schemeClr val="tx1"/>
                </a:solidFill>
              </a:rPr>
              <a:t>hàng</a:t>
            </a:r>
            <a:r>
              <a:rPr lang="en-US" sz="2200" dirty="0">
                <a:solidFill>
                  <a:schemeClr val="tx1"/>
                </a:solidFill>
              </a:rPr>
              <a:t> </a:t>
            </a:r>
            <a:r>
              <a:rPr lang="en-US" sz="2200" dirty="0" err="1">
                <a:solidFill>
                  <a:schemeClr val="tx1"/>
                </a:solidFill>
              </a:rPr>
              <a:t>chục</a:t>
            </a:r>
            <a:r>
              <a:rPr lang="en-US" sz="2200" dirty="0">
                <a:solidFill>
                  <a:schemeClr val="tx1"/>
                </a:solidFill>
              </a:rPr>
              <a:t> </a:t>
            </a:r>
            <a:r>
              <a:rPr lang="en-US" sz="2200" dirty="0" err="1">
                <a:solidFill>
                  <a:schemeClr val="tx1"/>
                </a:solidFill>
              </a:rPr>
              <a:t>độ</a:t>
            </a:r>
            <a:r>
              <a:rPr lang="en-US" sz="2200" dirty="0">
                <a:solidFill>
                  <a:schemeClr val="tx1"/>
                </a:solidFill>
              </a:rPr>
              <a:t>), </a:t>
            </a:r>
            <a:r>
              <a:rPr lang="en-US" sz="2200" dirty="0" err="1">
                <a:solidFill>
                  <a:schemeClr val="tx1"/>
                </a:solidFill>
              </a:rPr>
              <a:t>mà</a:t>
            </a:r>
            <a:r>
              <a:rPr lang="en-US" sz="2200" dirty="0">
                <a:solidFill>
                  <a:schemeClr val="tx1"/>
                </a:solidFill>
              </a:rPr>
              <a:t> </a:t>
            </a:r>
            <a:r>
              <a:rPr lang="en-US" sz="2200" dirty="0" err="1">
                <a:solidFill>
                  <a:schemeClr val="tx1"/>
                </a:solidFill>
              </a:rPr>
              <a:t>mỗi</a:t>
            </a:r>
            <a:r>
              <a:rPr lang="en-US" sz="2200" dirty="0">
                <a:solidFill>
                  <a:schemeClr val="tx1"/>
                </a:solidFill>
              </a:rPr>
              <a:t> </a:t>
            </a:r>
            <a:r>
              <a:rPr lang="en-US" sz="2200" dirty="0" err="1">
                <a:solidFill>
                  <a:schemeClr val="tx1"/>
                </a:solidFill>
              </a:rPr>
              <a:t>hạt</a:t>
            </a:r>
            <a:r>
              <a:rPr lang="en-US" sz="2200" dirty="0">
                <a:solidFill>
                  <a:schemeClr val="tx1"/>
                </a:solidFill>
              </a:rPr>
              <a:t> </a:t>
            </a:r>
            <a:r>
              <a:rPr lang="en-US" sz="2200" dirty="0" err="1">
                <a:solidFill>
                  <a:schemeClr val="tx1"/>
                </a:solidFill>
              </a:rPr>
              <a:t>cũng</a:t>
            </a:r>
            <a:r>
              <a:rPr lang="en-US" sz="2200" dirty="0">
                <a:solidFill>
                  <a:schemeClr val="tx1"/>
                </a:solidFill>
              </a:rPr>
              <a:t> </a:t>
            </a:r>
            <a:r>
              <a:rPr lang="en-US" sz="2200" dirty="0" err="1">
                <a:solidFill>
                  <a:schemeClr val="tx1"/>
                </a:solidFill>
              </a:rPr>
              <a:t>gồm</a:t>
            </a:r>
            <a:r>
              <a:rPr lang="en-US" sz="2200" dirty="0">
                <a:solidFill>
                  <a:schemeClr val="tx1"/>
                </a:solidFill>
              </a:rPr>
              <a:t> </a:t>
            </a:r>
            <a:r>
              <a:rPr lang="en-US" sz="2200" dirty="0" err="1">
                <a:solidFill>
                  <a:schemeClr val="tx1"/>
                </a:solidFill>
              </a:rPr>
              <a:t>nhiều</a:t>
            </a:r>
            <a:r>
              <a:rPr lang="en-US" sz="2200" dirty="0">
                <a:solidFill>
                  <a:schemeClr val="tx1"/>
                </a:solidFill>
              </a:rPr>
              <a:t> </a:t>
            </a:r>
            <a:r>
              <a:rPr lang="en-US" sz="2200" dirty="0" err="1">
                <a:solidFill>
                  <a:schemeClr val="tx1"/>
                </a:solidFill>
              </a:rPr>
              <a:t>thể</a:t>
            </a:r>
            <a:r>
              <a:rPr lang="en-US" sz="2200" dirty="0">
                <a:solidFill>
                  <a:schemeClr val="tx1"/>
                </a:solidFill>
              </a:rPr>
              <a:t> </a:t>
            </a:r>
            <a:r>
              <a:rPr lang="en-US" sz="2200" dirty="0" err="1">
                <a:solidFill>
                  <a:schemeClr val="tx1"/>
                </a:solidFill>
              </a:rPr>
              <a:t>tích</a:t>
            </a:r>
            <a:r>
              <a:rPr lang="en-US" sz="2200" dirty="0">
                <a:solidFill>
                  <a:schemeClr val="tx1"/>
                </a:solidFill>
              </a:rPr>
              <a:t> </a:t>
            </a:r>
            <a:r>
              <a:rPr lang="en-US" sz="2200" dirty="0" err="1">
                <a:solidFill>
                  <a:schemeClr val="tx1"/>
                </a:solidFill>
              </a:rPr>
              <a:t>nhỏ</a:t>
            </a:r>
            <a:r>
              <a:rPr lang="en-US" sz="2200" dirty="0">
                <a:solidFill>
                  <a:schemeClr val="tx1"/>
                </a:solidFill>
              </a:rPr>
              <a:t> </a:t>
            </a:r>
            <a:r>
              <a:rPr lang="en-US" sz="2200" dirty="0" err="1">
                <a:solidFill>
                  <a:schemeClr val="tx1"/>
                </a:solidFill>
              </a:rPr>
              <a:t>hơn</a:t>
            </a:r>
            <a:r>
              <a:rPr lang="en-US" sz="2200" dirty="0">
                <a:solidFill>
                  <a:schemeClr val="tx1"/>
                </a:solidFill>
              </a:rPr>
              <a:t> (</a:t>
            </a:r>
            <a:r>
              <a:rPr lang="en-US" sz="2200" dirty="0" err="1">
                <a:solidFill>
                  <a:schemeClr val="tx1"/>
                </a:solidFill>
              </a:rPr>
              <a:t>kích</a:t>
            </a:r>
            <a:r>
              <a:rPr lang="en-US" sz="2200" dirty="0">
                <a:solidFill>
                  <a:schemeClr val="tx1"/>
                </a:solidFill>
              </a:rPr>
              <a:t> </a:t>
            </a:r>
            <a:r>
              <a:rPr lang="en-US" sz="2200" dirty="0" err="1">
                <a:solidFill>
                  <a:schemeClr val="tx1"/>
                </a:solidFill>
              </a:rPr>
              <a:t>thước</a:t>
            </a:r>
            <a:r>
              <a:rPr lang="en-US" sz="2200" dirty="0">
                <a:solidFill>
                  <a:schemeClr val="tx1"/>
                </a:solidFill>
              </a:rPr>
              <a:t> </a:t>
            </a:r>
            <a:r>
              <a:rPr lang="en-US" sz="2200" dirty="0" err="1">
                <a:solidFill>
                  <a:schemeClr val="tx1"/>
                </a:solidFill>
              </a:rPr>
              <a:t>cỡ</a:t>
            </a:r>
            <a:r>
              <a:rPr lang="en-US" sz="2200" dirty="0">
                <a:solidFill>
                  <a:schemeClr val="tx1"/>
                </a:solidFill>
              </a:rPr>
              <a:t> 0,1 - 10µm) </a:t>
            </a:r>
            <a:r>
              <a:rPr lang="en-US" sz="2200" dirty="0" err="1">
                <a:solidFill>
                  <a:schemeClr val="tx1"/>
                </a:solidFill>
              </a:rPr>
              <a:t>với</a:t>
            </a:r>
            <a:r>
              <a:rPr lang="en-US" sz="2200" dirty="0">
                <a:solidFill>
                  <a:schemeClr val="tx1"/>
                </a:solidFill>
              </a:rPr>
              <a:t> </a:t>
            </a:r>
            <a:r>
              <a:rPr lang="en-US" sz="2200" dirty="0" err="1">
                <a:solidFill>
                  <a:schemeClr val="tx1"/>
                </a:solidFill>
              </a:rPr>
              <a:t>phương</a:t>
            </a:r>
            <a:r>
              <a:rPr lang="en-US" sz="2200" dirty="0">
                <a:solidFill>
                  <a:schemeClr val="tx1"/>
                </a:solidFill>
              </a:rPr>
              <a:t> </a:t>
            </a:r>
            <a:r>
              <a:rPr lang="en-US" sz="2200" dirty="0" err="1">
                <a:solidFill>
                  <a:schemeClr val="tx1"/>
                </a:solidFill>
              </a:rPr>
              <a:t>mạng</a:t>
            </a:r>
            <a:r>
              <a:rPr lang="en-US" sz="2200" dirty="0">
                <a:solidFill>
                  <a:schemeClr val="tx1"/>
                </a:solidFill>
              </a:rPr>
              <a:t> </a:t>
            </a:r>
            <a:r>
              <a:rPr lang="en-US" sz="2200" dirty="0" err="1">
                <a:solidFill>
                  <a:schemeClr val="tx1"/>
                </a:solidFill>
              </a:rPr>
              <a:t>lệch</a:t>
            </a:r>
            <a:r>
              <a:rPr lang="en-US" sz="2200" dirty="0">
                <a:solidFill>
                  <a:schemeClr val="tx1"/>
                </a:solidFill>
              </a:rPr>
              <a:t> </a:t>
            </a:r>
            <a:r>
              <a:rPr lang="en-US" sz="2200" dirty="0" err="1">
                <a:solidFill>
                  <a:schemeClr val="tx1"/>
                </a:solidFill>
              </a:rPr>
              <a:t>nhau</a:t>
            </a:r>
            <a:r>
              <a:rPr lang="en-US" sz="2200" dirty="0">
                <a:solidFill>
                  <a:schemeClr val="tx1"/>
                </a:solidFill>
              </a:rPr>
              <a:t> </a:t>
            </a:r>
            <a:r>
              <a:rPr lang="en-US" sz="2200" dirty="0" err="1">
                <a:solidFill>
                  <a:schemeClr val="tx1"/>
                </a:solidFill>
              </a:rPr>
              <a:t>một</a:t>
            </a:r>
            <a:r>
              <a:rPr lang="en-US" sz="2200" dirty="0">
                <a:solidFill>
                  <a:schemeClr val="tx1"/>
                </a:solidFill>
              </a:rPr>
              <a:t> </a:t>
            </a:r>
            <a:r>
              <a:rPr lang="en-US" sz="2200" dirty="0" err="1">
                <a:solidFill>
                  <a:schemeClr val="tx1"/>
                </a:solidFill>
              </a:rPr>
              <a:t>góc</a:t>
            </a:r>
            <a:r>
              <a:rPr lang="en-US" sz="2200" dirty="0">
                <a:solidFill>
                  <a:schemeClr val="tx1"/>
                </a:solidFill>
              </a:rPr>
              <a:t> </a:t>
            </a:r>
            <a:r>
              <a:rPr lang="en-US" sz="2200" dirty="0" err="1">
                <a:solidFill>
                  <a:schemeClr val="tx1"/>
                </a:solidFill>
              </a:rPr>
              <a:t>rất</a:t>
            </a:r>
            <a:r>
              <a:rPr lang="en-US" sz="2200" dirty="0">
                <a:solidFill>
                  <a:schemeClr val="tx1"/>
                </a:solidFill>
              </a:rPr>
              <a:t> </a:t>
            </a:r>
            <a:r>
              <a:rPr lang="en-US" sz="2200" dirty="0" err="1">
                <a:solidFill>
                  <a:schemeClr val="tx1"/>
                </a:solidFill>
              </a:rPr>
              <a:t>nhỏ</a:t>
            </a:r>
            <a:r>
              <a:rPr lang="en-US" sz="2200" dirty="0">
                <a:solidFill>
                  <a:schemeClr val="tx1"/>
                </a:solidFill>
              </a:rPr>
              <a:t> (</a:t>
            </a:r>
            <a:r>
              <a:rPr lang="en-US" sz="2200" dirty="0" err="1">
                <a:solidFill>
                  <a:schemeClr val="tx1"/>
                </a:solidFill>
              </a:rPr>
              <a:t>không</a:t>
            </a:r>
            <a:r>
              <a:rPr lang="en-US" sz="2200" dirty="0">
                <a:solidFill>
                  <a:schemeClr val="tx1"/>
                </a:solidFill>
              </a:rPr>
              <a:t> </a:t>
            </a:r>
            <a:r>
              <a:rPr lang="en-US" sz="2200" dirty="0" err="1">
                <a:solidFill>
                  <a:schemeClr val="tx1"/>
                </a:solidFill>
              </a:rPr>
              <a:t>quá</a:t>
            </a:r>
            <a:r>
              <a:rPr lang="en-US" sz="2200" dirty="0">
                <a:solidFill>
                  <a:schemeClr val="tx1"/>
                </a:solidFill>
              </a:rPr>
              <a:t> 1 - 2 </a:t>
            </a:r>
            <a:r>
              <a:rPr lang="en-US" sz="2200" dirty="0" err="1">
                <a:solidFill>
                  <a:schemeClr val="tx1"/>
                </a:solidFill>
              </a:rPr>
              <a:t>độ</a:t>
            </a:r>
            <a:r>
              <a:rPr lang="en-US" sz="2200" dirty="0">
                <a:solidFill>
                  <a:schemeClr val="tx1"/>
                </a:solidFill>
              </a:rPr>
              <a:t>) </a:t>
            </a:r>
            <a:r>
              <a:rPr lang="en-US" sz="2200" dirty="0" err="1">
                <a:solidFill>
                  <a:schemeClr val="tx1"/>
                </a:solidFill>
              </a:rPr>
              <a:t>chúng</a:t>
            </a:r>
            <a:r>
              <a:rPr lang="en-US" sz="2200" dirty="0">
                <a:solidFill>
                  <a:schemeClr val="tx1"/>
                </a:solidFill>
              </a:rPr>
              <a:t> </a:t>
            </a:r>
            <a:r>
              <a:rPr lang="en-US" sz="2200" dirty="0" err="1">
                <a:solidFill>
                  <a:schemeClr val="tx1"/>
                </a:solidFill>
              </a:rPr>
              <a:t>được</a:t>
            </a:r>
            <a:r>
              <a:rPr lang="en-US" sz="2200" dirty="0">
                <a:solidFill>
                  <a:schemeClr val="tx1"/>
                </a:solidFill>
              </a:rPr>
              <a:t> </a:t>
            </a:r>
            <a:r>
              <a:rPr lang="en-US" sz="2200" dirty="0" err="1">
                <a:solidFill>
                  <a:schemeClr val="tx1"/>
                </a:solidFill>
              </a:rPr>
              <a:t>gọi</a:t>
            </a:r>
            <a:r>
              <a:rPr lang="en-US" sz="2200" dirty="0">
                <a:solidFill>
                  <a:schemeClr val="tx1"/>
                </a:solidFill>
              </a:rPr>
              <a:t> </a:t>
            </a:r>
            <a:r>
              <a:rPr lang="en-US" sz="2200" dirty="0" err="1">
                <a:solidFill>
                  <a:schemeClr val="tx1"/>
                </a:solidFill>
              </a:rPr>
              <a:t>là</a:t>
            </a:r>
            <a:r>
              <a:rPr lang="en-US" sz="2200" dirty="0">
                <a:solidFill>
                  <a:schemeClr val="tx1"/>
                </a:solidFill>
              </a:rPr>
              <a:t> </a:t>
            </a:r>
            <a:r>
              <a:rPr lang="en-US" sz="2200" dirty="0" err="1">
                <a:solidFill>
                  <a:schemeClr val="tx1"/>
                </a:solidFill>
              </a:rPr>
              <a:t>siêu</a:t>
            </a:r>
            <a:r>
              <a:rPr lang="en-US" sz="2200" dirty="0">
                <a:solidFill>
                  <a:schemeClr val="tx1"/>
                </a:solidFill>
              </a:rPr>
              <a:t> </a:t>
            </a:r>
            <a:r>
              <a:rPr lang="en-US" sz="2200" dirty="0" err="1">
                <a:solidFill>
                  <a:schemeClr val="tx1"/>
                </a:solidFill>
              </a:rPr>
              <a:t>hạt</a:t>
            </a:r>
            <a:r>
              <a:rPr lang="en-US" sz="2200" dirty="0">
                <a:solidFill>
                  <a:schemeClr val="tx1"/>
                </a:solidFill>
              </a:rPr>
              <a:t> hay block. </a:t>
            </a:r>
            <a:r>
              <a:rPr lang="en-US" sz="2200" dirty="0" err="1">
                <a:solidFill>
                  <a:schemeClr val="tx1"/>
                </a:solidFill>
              </a:rPr>
              <a:t>Như</a:t>
            </a:r>
            <a:r>
              <a:rPr lang="en-US" sz="2200" dirty="0">
                <a:solidFill>
                  <a:schemeClr val="tx1"/>
                </a:solidFill>
              </a:rPr>
              <a:t> </a:t>
            </a:r>
            <a:r>
              <a:rPr lang="en-US" sz="2200" dirty="0" err="1">
                <a:solidFill>
                  <a:schemeClr val="tx1"/>
                </a:solidFill>
              </a:rPr>
              <a:t>vậy</a:t>
            </a:r>
            <a:r>
              <a:rPr lang="en-US" sz="2200" dirty="0">
                <a:solidFill>
                  <a:schemeClr val="tx1"/>
                </a:solidFill>
              </a:rPr>
              <a:t> </a:t>
            </a:r>
            <a:r>
              <a:rPr lang="en-US" sz="2200" dirty="0" err="1">
                <a:solidFill>
                  <a:schemeClr val="tx1"/>
                </a:solidFill>
              </a:rPr>
              <a:t>biên</a:t>
            </a:r>
            <a:r>
              <a:rPr lang="en-US" sz="2200" dirty="0">
                <a:solidFill>
                  <a:schemeClr val="tx1"/>
                </a:solidFill>
              </a:rPr>
              <a:t> </a:t>
            </a:r>
            <a:r>
              <a:rPr lang="en-US" sz="2200" dirty="0" err="1">
                <a:solidFill>
                  <a:schemeClr val="tx1"/>
                </a:solidFill>
              </a:rPr>
              <a:t>giới</a:t>
            </a:r>
            <a:r>
              <a:rPr lang="en-US" sz="2200" dirty="0">
                <a:solidFill>
                  <a:schemeClr val="tx1"/>
                </a:solidFill>
              </a:rPr>
              <a:t> </a:t>
            </a:r>
            <a:r>
              <a:rPr lang="en-US" sz="2200" dirty="0" err="1">
                <a:solidFill>
                  <a:schemeClr val="tx1"/>
                </a:solidFill>
              </a:rPr>
              <a:t>siêu</a:t>
            </a:r>
            <a:r>
              <a:rPr lang="en-US" sz="2200" dirty="0">
                <a:solidFill>
                  <a:schemeClr val="tx1"/>
                </a:solidFill>
              </a:rPr>
              <a:t> </a:t>
            </a:r>
            <a:r>
              <a:rPr lang="en-US" sz="2200" dirty="0" err="1">
                <a:solidFill>
                  <a:schemeClr val="tx1"/>
                </a:solidFill>
              </a:rPr>
              <a:t>hạt</a:t>
            </a:r>
            <a:r>
              <a:rPr lang="en-US" sz="2200" dirty="0">
                <a:solidFill>
                  <a:schemeClr val="tx1"/>
                </a:solidFill>
              </a:rPr>
              <a:t> </a:t>
            </a:r>
            <a:r>
              <a:rPr lang="en-US" sz="2200" dirty="0" err="1">
                <a:solidFill>
                  <a:schemeClr val="tx1"/>
                </a:solidFill>
              </a:rPr>
              <a:t>cũng</a:t>
            </a:r>
            <a:r>
              <a:rPr lang="en-US" sz="2200" dirty="0">
                <a:solidFill>
                  <a:schemeClr val="tx1"/>
                </a:solidFill>
              </a:rPr>
              <a:t> </a:t>
            </a:r>
            <a:r>
              <a:rPr lang="en-US" sz="2200" dirty="0" err="1">
                <a:solidFill>
                  <a:schemeClr val="tx1"/>
                </a:solidFill>
              </a:rPr>
              <a:t>bị</a:t>
            </a:r>
            <a:r>
              <a:rPr lang="en-US" sz="2200" dirty="0">
                <a:solidFill>
                  <a:schemeClr val="tx1"/>
                </a:solidFill>
              </a:rPr>
              <a:t> </a:t>
            </a:r>
            <a:r>
              <a:rPr lang="en-US" sz="2200" dirty="0" err="1">
                <a:solidFill>
                  <a:schemeClr val="tx1"/>
                </a:solidFill>
              </a:rPr>
              <a:t>xô</a:t>
            </a:r>
            <a:r>
              <a:rPr lang="en-US" sz="2200" dirty="0">
                <a:solidFill>
                  <a:schemeClr val="tx1"/>
                </a:solidFill>
              </a:rPr>
              <a:t> </a:t>
            </a:r>
            <a:r>
              <a:rPr lang="en-US" sz="2200" dirty="0" err="1">
                <a:solidFill>
                  <a:schemeClr val="tx1"/>
                </a:solidFill>
              </a:rPr>
              <a:t>lệch</a:t>
            </a:r>
            <a:r>
              <a:rPr lang="en-US" sz="2200" dirty="0">
                <a:solidFill>
                  <a:schemeClr val="tx1"/>
                </a:solidFill>
              </a:rPr>
              <a:t> </a:t>
            </a:r>
            <a:r>
              <a:rPr lang="en-US" sz="2200" dirty="0" err="1">
                <a:solidFill>
                  <a:schemeClr val="tx1"/>
                </a:solidFill>
              </a:rPr>
              <a:t>nhưng</a:t>
            </a:r>
            <a:r>
              <a:rPr lang="en-US" sz="2200" dirty="0">
                <a:solidFill>
                  <a:schemeClr val="tx1"/>
                </a:solidFill>
              </a:rPr>
              <a:t> </a:t>
            </a:r>
            <a:r>
              <a:rPr lang="en-US" sz="2200" dirty="0" err="1">
                <a:solidFill>
                  <a:schemeClr val="tx1"/>
                </a:solidFill>
              </a:rPr>
              <a:t>với</a:t>
            </a:r>
            <a:r>
              <a:rPr lang="en-US" sz="2200" dirty="0">
                <a:solidFill>
                  <a:schemeClr val="tx1"/>
                </a:solidFill>
              </a:rPr>
              <a:t> </a:t>
            </a:r>
            <a:r>
              <a:rPr lang="en-US" sz="2200" dirty="0" err="1">
                <a:solidFill>
                  <a:schemeClr val="tx1"/>
                </a:solidFill>
              </a:rPr>
              <a:t>mức</a:t>
            </a:r>
            <a:r>
              <a:rPr lang="en-US" sz="2200" dirty="0">
                <a:solidFill>
                  <a:schemeClr val="tx1"/>
                </a:solidFill>
              </a:rPr>
              <a:t> </a:t>
            </a:r>
            <a:r>
              <a:rPr lang="en-US" sz="2200" dirty="0" err="1">
                <a:solidFill>
                  <a:schemeClr val="tx1"/>
                </a:solidFill>
              </a:rPr>
              <a:t>độ</a:t>
            </a:r>
            <a:r>
              <a:rPr lang="en-US" sz="2200" dirty="0">
                <a:solidFill>
                  <a:schemeClr val="tx1"/>
                </a:solidFill>
              </a:rPr>
              <a:t> </a:t>
            </a:r>
            <a:r>
              <a:rPr lang="en-US" sz="2200" dirty="0" err="1">
                <a:solidFill>
                  <a:schemeClr val="tx1"/>
                </a:solidFill>
              </a:rPr>
              <a:t>thấp</a:t>
            </a:r>
            <a:r>
              <a:rPr lang="en-US" sz="2200" dirty="0">
                <a:solidFill>
                  <a:schemeClr val="tx1"/>
                </a:solidFill>
              </a:rPr>
              <a:t> </a:t>
            </a:r>
            <a:r>
              <a:rPr lang="en-US" sz="2200" dirty="0" err="1">
                <a:solidFill>
                  <a:schemeClr val="tx1"/>
                </a:solidFill>
              </a:rPr>
              <a:t>hơn</a:t>
            </a:r>
            <a:r>
              <a:rPr lang="en-US" sz="2200" dirty="0">
                <a:solidFill>
                  <a:schemeClr val="tx1"/>
                </a:solidFill>
              </a:rPr>
              <a:t> </a:t>
            </a:r>
            <a:r>
              <a:rPr lang="en-US" sz="2200" dirty="0" err="1">
                <a:solidFill>
                  <a:schemeClr val="tx1"/>
                </a:solidFill>
              </a:rPr>
              <a:t>và</a:t>
            </a:r>
            <a:r>
              <a:rPr lang="en-US" sz="2200" dirty="0">
                <a:solidFill>
                  <a:schemeClr val="tx1"/>
                </a:solidFill>
              </a:rPr>
              <a:t> </a:t>
            </a:r>
            <a:r>
              <a:rPr lang="en-US" sz="2200" dirty="0" err="1">
                <a:solidFill>
                  <a:schemeClr val="tx1"/>
                </a:solidFill>
              </a:rPr>
              <a:t>có</a:t>
            </a:r>
            <a:r>
              <a:rPr lang="en-US" sz="2200" dirty="0">
                <a:solidFill>
                  <a:schemeClr val="tx1"/>
                </a:solidFill>
              </a:rPr>
              <a:t> </a:t>
            </a:r>
            <a:r>
              <a:rPr lang="en-US" sz="2200" dirty="0" err="1">
                <a:solidFill>
                  <a:schemeClr val="tx1"/>
                </a:solidFill>
              </a:rPr>
              <a:t>chiều</a:t>
            </a:r>
            <a:r>
              <a:rPr lang="en-US" sz="2200" dirty="0">
                <a:solidFill>
                  <a:schemeClr val="tx1"/>
                </a:solidFill>
              </a:rPr>
              <a:t> </a:t>
            </a:r>
            <a:r>
              <a:rPr lang="en-US" sz="2200" dirty="0" err="1">
                <a:solidFill>
                  <a:schemeClr val="tx1"/>
                </a:solidFill>
              </a:rPr>
              <a:t>dày</a:t>
            </a:r>
            <a:r>
              <a:rPr lang="en-US" sz="2200" dirty="0">
                <a:solidFill>
                  <a:schemeClr val="tx1"/>
                </a:solidFill>
              </a:rPr>
              <a:t> </a:t>
            </a:r>
            <a:r>
              <a:rPr lang="en-US" sz="2200" dirty="0" err="1">
                <a:solidFill>
                  <a:schemeClr val="tx1"/>
                </a:solidFill>
              </a:rPr>
              <a:t>nhỏ</a:t>
            </a:r>
            <a:r>
              <a:rPr lang="en-US" sz="2200" dirty="0">
                <a:solidFill>
                  <a:schemeClr val="tx1"/>
                </a:solidFill>
              </a:rPr>
              <a:t> </a:t>
            </a:r>
            <a:r>
              <a:rPr lang="en-US" sz="2200" dirty="0" err="1">
                <a:solidFill>
                  <a:schemeClr val="tx1"/>
                </a:solidFill>
              </a:rPr>
              <a:t>hơn</a:t>
            </a:r>
            <a:endParaRPr lang="en-US" sz="2200" dirty="0">
              <a:solidFill>
                <a:schemeClr val="tx1"/>
              </a:solidFill>
            </a:endParaRPr>
          </a:p>
        </p:txBody>
      </p:sp>
      <p:sp>
        <p:nvSpPr>
          <p:cNvPr id="17" name="Rounded Rectangle 16"/>
          <p:cNvSpPr/>
          <p:nvPr/>
        </p:nvSpPr>
        <p:spPr bwMode="gray">
          <a:xfrm>
            <a:off x="553666" y="1751736"/>
            <a:ext cx="4302868" cy="330145"/>
          </a:xfrm>
          <a:prstGeom prst="roundRect">
            <a:avLst>
              <a:gd name="adj" fmla="val 50000"/>
            </a:avLst>
          </a:prstGeom>
          <a:ln/>
        </p:spPr>
        <p:style>
          <a:lnRef idx="1">
            <a:schemeClr val="accent3"/>
          </a:lnRef>
          <a:fillRef idx="3">
            <a:schemeClr val="accent3"/>
          </a:fillRef>
          <a:effectRef idx="2">
            <a:schemeClr val="accent3"/>
          </a:effectRef>
          <a:fontRef idx="minor">
            <a:schemeClr val="lt1"/>
          </a:fontRef>
        </p:style>
        <p:txBody>
          <a:bodyPr rtlCol="0" anchor="ctr"/>
          <a:lstStyle/>
          <a:p>
            <a:r>
              <a:rPr lang="en-US" sz="2000" b="1" dirty="0" err="1"/>
              <a:t>Đa</a:t>
            </a:r>
            <a:r>
              <a:rPr lang="en-US" sz="2000" b="1" dirty="0"/>
              <a:t> </a:t>
            </a:r>
            <a:r>
              <a:rPr lang="en-US" sz="2000" b="1" dirty="0" err="1"/>
              <a:t>tinh</a:t>
            </a:r>
            <a:r>
              <a:rPr lang="en-US" sz="2000" b="1" dirty="0"/>
              <a:t> </a:t>
            </a:r>
            <a:r>
              <a:rPr lang="en-US" sz="2000" b="1" dirty="0" err="1"/>
              <a:t>thể</a:t>
            </a:r>
            <a:r>
              <a:rPr lang="en-US" sz="2000" b="1" dirty="0"/>
              <a:t>, </a:t>
            </a:r>
            <a:r>
              <a:rPr lang="en-US" sz="2000" b="1" dirty="0" err="1"/>
              <a:t>hạt</a:t>
            </a:r>
            <a:r>
              <a:rPr lang="en-US" sz="2000" b="1" dirty="0"/>
              <a:t>, </a:t>
            </a:r>
            <a:r>
              <a:rPr lang="en-US" sz="2000" b="1" dirty="0" err="1"/>
              <a:t>độ</a:t>
            </a:r>
            <a:r>
              <a:rPr lang="en-US" sz="2000" b="1" dirty="0"/>
              <a:t> </a:t>
            </a:r>
            <a:r>
              <a:rPr lang="en-US" sz="2000" b="1" dirty="0" err="1"/>
              <a:t>hạt</a:t>
            </a:r>
            <a:r>
              <a:rPr lang="en-US" sz="2000" b="1" dirty="0"/>
              <a:t>, </a:t>
            </a:r>
            <a:r>
              <a:rPr lang="en-US" sz="2000" b="1" dirty="0" err="1"/>
              <a:t>siêu</a:t>
            </a:r>
            <a:r>
              <a:rPr lang="en-US" sz="2000" b="1" dirty="0"/>
              <a:t> </a:t>
            </a:r>
            <a:r>
              <a:rPr lang="en-US" sz="2000" b="1" dirty="0" err="1"/>
              <a:t>hạt</a:t>
            </a:r>
            <a:endParaRPr lang="en-US" sz="2000" dirty="0">
              <a:solidFill>
                <a:srgbClr val="C00000"/>
              </a:solidFill>
            </a:endParaRPr>
          </a:p>
        </p:txBody>
      </p:sp>
      <p:grpSp>
        <p:nvGrpSpPr>
          <p:cNvPr id="2" name="Group 1"/>
          <p:cNvGrpSpPr/>
          <p:nvPr/>
        </p:nvGrpSpPr>
        <p:grpSpPr>
          <a:xfrm>
            <a:off x="5562600" y="1528465"/>
            <a:ext cx="3505200" cy="2494196"/>
            <a:chOff x="5562600" y="1528465"/>
            <a:chExt cx="3505200" cy="2494196"/>
          </a:xfrm>
        </p:grpSpPr>
        <p:pic>
          <p:nvPicPr>
            <p:cNvPr id="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1528465"/>
              <a:ext cx="3505200" cy="2262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6441831" y="3622551"/>
              <a:ext cx="1899138" cy="400110"/>
            </a:xfrm>
            <a:prstGeom prst="rect">
              <a:avLst/>
            </a:prstGeom>
          </p:spPr>
          <p:txBody>
            <a:bodyPr wrap="square">
              <a:spAutoFit/>
            </a:bodyPr>
            <a:lstStyle/>
            <a:p>
              <a:r>
                <a:rPr lang="en-US" sz="2000" b="1" dirty="0" err="1" smtClean="0"/>
                <a:t>Đơn</a:t>
              </a:r>
              <a:r>
                <a:rPr lang="en-US" sz="2000" b="1" dirty="0" smtClean="0"/>
                <a:t> </a:t>
              </a:r>
              <a:r>
                <a:rPr lang="en-US" sz="2000" b="1" dirty="0" err="1" smtClean="0"/>
                <a:t>tinh</a:t>
              </a:r>
              <a:r>
                <a:rPr lang="en-US" sz="2000" b="1" dirty="0" smtClean="0"/>
                <a:t> </a:t>
              </a:r>
              <a:r>
                <a:rPr lang="en-US" sz="2000" b="1" dirty="0" err="1" smtClean="0"/>
                <a:t>thể</a:t>
              </a:r>
              <a:endParaRPr lang="en-US" sz="2000" dirty="0">
                <a:solidFill>
                  <a:srgbClr val="C00000"/>
                </a:solidFill>
              </a:endParaRPr>
            </a:p>
          </p:txBody>
        </p:sp>
      </p:grpSp>
      <p:grpSp>
        <p:nvGrpSpPr>
          <p:cNvPr id="3" name="Group 2"/>
          <p:cNvGrpSpPr/>
          <p:nvPr/>
        </p:nvGrpSpPr>
        <p:grpSpPr>
          <a:xfrm>
            <a:off x="5715000" y="4022661"/>
            <a:ext cx="3352800" cy="2854449"/>
            <a:chOff x="5715000" y="4022661"/>
            <a:chExt cx="3352800" cy="2854449"/>
          </a:xfrm>
        </p:grpSpPr>
        <p:pic>
          <p:nvPicPr>
            <p:cNvPr id="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4022661"/>
              <a:ext cx="3352800" cy="2551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6559062" y="6477000"/>
              <a:ext cx="1899138" cy="400110"/>
            </a:xfrm>
            <a:prstGeom prst="rect">
              <a:avLst/>
            </a:prstGeom>
          </p:spPr>
          <p:txBody>
            <a:bodyPr wrap="square">
              <a:spAutoFit/>
            </a:bodyPr>
            <a:lstStyle/>
            <a:p>
              <a:r>
                <a:rPr lang="en-US" sz="2000" b="1" dirty="0" err="1" smtClean="0"/>
                <a:t>Đa</a:t>
              </a:r>
              <a:r>
                <a:rPr lang="en-US" sz="2000" b="1" dirty="0" smtClean="0"/>
                <a:t> </a:t>
              </a:r>
              <a:r>
                <a:rPr lang="en-US" sz="2000" b="1" dirty="0" err="1" smtClean="0"/>
                <a:t>tinh</a:t>
              </a:r>
              <a:r>
                <a:rPr lang="en-US" sz="2000" b="1" dirty="0" smtClean="0"/>
                <a:t> </a:t>
              </a:r>
              <a:r>
                <a:rPr lang="en-US" sz="2000" b="1" dirty="0" err="1" smtClean="0"/>
                <a:t>thể</a:t>
              </a:r>
              <a:endParaRPr lang="en-US" sz="2000" dirty="0">
                <a:solidFill>
                  <a:srgbClr val="C00000"/>
                </a:solidFill>
              </a:endParaRPr>
            </a:p>
          </p:txBody>
        </p:sp>
      </p:grpSp>
    </p:spTree>
    <p:extLst>
      <p:ext uri="{BB962C8B-B14F-4D97-AF65-F5344CB8AC3E}">
        <p14:creationId xmlns:p14="http://schemas.microsoft.com/office/powerpoint/2010/main" val="170451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Scale>
                                      <p:cBhvr>
                                        <p:cTn id="1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5"/>
                                        </p:tgtEl>
                                        <p:attrNameLst>
                                          <p:attrName>ppt_x</p:attrName>
                                          <p:attrName>ppt_y</p:attrName>
                                        </p:attrNameLst>
                                      </p:cBhvr>
                                    </p:animMotion>
                                    <p:animEffect transition="in" filter="fade">
                                      <p:cBhvr>
                                        <p:cTn id="16" dur="1000"/>
                                        <p:tgtEl>
                                          <p:spTgt spid="15"/>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Scale>
                                      <p:cBhvr>
                                        <p:cTn id="19"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7"/>
                                        </p:tgtEl>
                                        <p:attrNameLst>
                                          <p:attrName>ppt_x</p:attrName>
                                          <p:attrName>ppt_y</p:attrName>
                                        </p:attrNameLst>
                                      </p:cBhvr>
                                    </p:animMotion>
                                    <p:animEffect transition="in" filter="fade">
                                      <p:cBhvr>
                                        <p:cTn id="21" dur="10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ppt_y</p:attrName>
                                        </p:attrNameLst>
                                      </p:cBhvr>
                                      <p:tavLst>
                                        <p:tav tm="0">
                                          <p:val>
                                            <p:strVal val="#ppt_y+#ppt_h*1.125000"/>
                                          </p:val>
                                        </p:tav>
                                        <p:tav tm="100000">
                                          <p:val>
                                            <p:strVal val="#ppt_y"/>
                                          </p:val>
                                        </p:tav>
                                      </p:tavLst>
                                    </p:anim>
                                    <p:animEffect transition="in" filter="wipe(up)">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p:tgtEl>
                                          <p:spTgt spid="3"/>
                                        </p:tgtEl>
                                        <p:attrNameLst>
                                          <p:attrName>ppt_y</p:attrName>
                                        </p:attrNameLst>
                                      </p:cBhvr>
                                      <p:tavLst>
                                        <p:tav tm="0">
                                          <p:val>
                                            <p:strVal val="#ppt_y+#ppt_h*1.125000"/>
                                          </p:val>
                                        </p:tav>
                                        <p:tav tm="100000">
                                          <p:val>
                                            <p:strVal val="#ppt_y"/>
                                          </p:val>
                                        </p:tav>
                                      </p:tavLst>
                                    </p:anim>
                                    <p:animEffect transition="in" filter="wipe(up)">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8259762" cy="461665"/>
          </a:xfrm>
          <a:prstGeom prst="rect">
            <a:avLst/>
          </a:prstGeom>
        </p:spPr>
        <p:txBody>
          <a:bodyPr wrap="square">
            <a:spAutoFit/>
          </a:bodyPr>
          <a:lstStyle/>
          <a:p>
            <a:r>
              <a:rPr lang="en-US" sz="2400" b="1" dirty="0"/>
              <a:t>1.2.5 </a:t>
            </a:r>
            <a:r>
              <a:rPr lang="en-US" sz="2400" b="1" dirty="0" err="1"/>
              <a:t>Các</a:t>
            </a:r>
            <a:r>
              <a:rPr lang="en-US" sz="2400" b="1" dirty="0"/>
              <a:t> </a:t>
            </a:r>
            <a:r>
              <a:rPr lang="en-US" sz="2400" b="1" dirty="0" err="1"/>
              <a:t>tính</a:t>
            </a:r>
            <a:r>
              <a:rPr lang="en-US" sz="2400" b="1" dirty="0"/>
              <a:t> </a:t>
            </a:r>
            <a:r>
              <a:rPr lang="en-US" sz="2400" b="1" dirty="0" err="1"/>
              <a:t>chất</a:t>
            </a:r>
            <a:r>
              <a:rPr lang="en-US" sz="2400" b="1" dirty="0"/>
              <a:t> </a:t>
            </a:r>
            <a:r>
              <a:rPr lang="en-US" sz="2400" b="1" dirty="0" err="1"/>
              <a:t>đặc</a:t>
            </a:r>
            <a:r>
              <a:rPr lang="en-US" sz="2400" b="1" dirty="0"/>
              <a:t> </a:t>
            </a:r>
            <a:r>
              <a:rPr lang="en-US" sz="2400" b="1" dirty="0" err="1"/>
              <a:t>trưng</a:t>
            </a:r>
            <a:r>
              <a:rPr lang="en-US" sz="2400" b="1" dirty="0"/>
              <a:t> </a:t>
            </a:r>
            <a:r>
              <a:rPr lang="en-US" sz="2400" b="1" dirty="0" err="1"/>
              <a:t>của</a:t>
            </a:r>
            <a:r>
              <a:rPr lang="en-US" sz="2400" b="1" dirty="0"/>
              <a:t> </a:t>
            </a:r>
            <a:r>
              <a:rPr lang="en-US" sz="2400" b="1" dirty="0" err="1"/>
              <a:t>vật</a:t>
            </a:r>
            <a:r>
              <a:rPr lang="en-US" sz="2400" b="1" dirty="0"/>
              <a:t> </a:t>
            </a:r>
            <a:r>
              <a:rPr lang="en-US" sz="2400" b="1" dirty="0" err="1"/>
              <a:t>liệu</a:t>
            </a:r>
            <a:r>
              <a:rPr lang="en-US" sz="2400" b="1" dirty="0"/>
              <a:t> </a:t>
            </a:r>
            <a:r>
              <a:rPr lang="en-US" sz="2400" b="1" dirty="0" err="1"/>
              <a:t>tinh</a:t>
            </a:r>
            <a:r>
              <a:rPr lang="en-US" sz="2400" b="1" dirty="0"/>
              <a:t> </a:t>
            </a:r>
            <a:r>
              <a:rPr lang="en-US" sz="2400" b="1" dirty="0" err="1"/>
              <a:t>thể</a:t>
            </a:r>
            <a:endParaRPr lang="en-US" sz="2400" dirty="0">
              <a:solidFill>
                <a:srgbClr val="C00000"/>
              </a:solidFill>
            </a:endParaRPr>
          </a:p>
        </p:txBody>
      </p:sp>
      <p:sp>
        <p:nvSpPr>
          <p:cNvPr id="11" name="Rounded Rectangle 10"/>
          <p:cNvSpPr/>
          <p:nvPr/>
        </p:nvSpPr>
        <p:spPr bwMode="gray">
          <a:xfrm>
            <a:off x="146538" y="1932911"/>
            <a:ext cx="8845062" cy="4872335"/>
          </a:xfrm>
          <a:prstGeom prst="roundRect">
            <a:avLst/>
          </a:prstGeom>
          <a:gradFill flip="none" rotWithShape="1">
            <a:gsLst>
              <a:gs pos="0">
                <a:schemeClr val="accent2">
                  <a:lumMod val="40000"/>
                  <a:lumOff val="60000"/>
                </a:schemeClr>
              </a:gs>
              <a:gs pos="100000">
                <a:srgbClr val="FFFFFF"/>
              </a:gs>
            </a:gsLst>
            <a:lin ang="16200000" scaled="1"/>
            <a:tileRect/>
          </a:gradFill>
          <a:ln>
            <a:solidFill>
              <a:schemeClr val="accent2"/>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2100" b="1" dirty="0" smtClean="0">
              <a:solidFill>
                <a:schemeClr val="tx1"/>
              </a:solidFill>
              <a:cs typeface="Arial" pitchFamily="34" charset="0"/>
            </a:endParaRPr>
          </a:p>
          <a:p>
            <a:r>
              <a:rPr lang="en-US" sz="2400" dirty="0" err="1">
                <a:solidFill>
                  <a:schemeClr val="tx1"/>
                </a:solidFill>
              </a:rPr>
              <a:t>Các</a:t>
            </a:r>
            <a:r>
              <a:rPr lang="en-US" sz="2400" dirty="0">
                <a:solidFill>
                  <a:schemeClr val="tx1"/>
                </a:solidFill>
              </a:rPr>
              <a:t> </a:t>
            </a:r>
            <a:r>
              <a:rPr lang="en-US" sz="2400" dirty="0" err="1">
                <a:solidFill>
                  <a:schemeClr val="tx1"/>
                </a:solidFill>
              </a:rPr>
              <a:t>vật</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đặc</a:t>
            </a:r>
            <a:r>
              <a:rPr lang="en-US" sz="2400" dirty="0">
                <a:solidFill>
                  <a:schemeClr val="tx1"/>
                </a:solidFill>
              </a:rPr>
              <a:t> </a:t>
            </a:r>
            <a:r>
              <a:rPr lang="en-US" sz="2400" dirty="0" err="1">
                <a:solidFill>
                  <a:schemeClr val="tx1"/>
                </a:solidFill>
              </a:rPr>
              <a:t>trưng</a:t>
            </a:r>
            <a:r>
              <a:rPr lang="en-US" sz="2400" dirty="0">
                <a:solidFill>
                  <a:schemeClr val="tx1"/>
                </a:solidFill>
              </a:rPr>
              <a:t> </a:t>
            </a:r>
            <a:r>
              <a:rPr lang="en-US" sz="2400" dirty="0" err="1">
                <a:solidFill>
                  <a:schemeClr val="tx1"/>
                </a:solidFill>
              </a:rPr>
              <a:t>bởi</a:t>
            </a:r>
            <a:r>
              <a:rPr lang="en-US" sz="2400" dirty="0">
                <a:solidFill>
                  <a:schemeClr val="tx1"/>
                </a:solidFill>
              </a:rPr>
              <a:t> </a:t>
            </a:r>
            <a:r>
              <a:rPr lang="en-US" sz="2400" dirty="0" err="1">
                <a:solidFill>
                  <a:schemeClr val="tx1"/>
                </a:solidFill>
              </a:rPr>
              <a:t>sự</a:t>
            </a:r>
            <a:r>
              <a:rPr lang="en-US" sz="2400" dirty="0">
                <a:solidFill>
                  <a:schemeClr val="tx1"/>
                </a:solidFill>
              </a:rPr>
              <a:t> </a:t>
            </a:r>
            <a:r>
              <a:rPr lang="en-US" sz="2400" dirty="0" err="1">
                <a:solidFill>
                  <a:schemeClr val="tx1"/>
                </a:solidFill>
              </a:rPr>
              <a:t>sắp</a:t>
            </a:r>
            <a:r>
              <a:rPr lang="en-US" sz="2400" dirty="0">
                <a:solidFill>
                  <a:schemeClr val="tx1"/>
                </a:solidFill>
              </a:rPr>
              <a:t> </a:t>
            </a:r>
            <a:r>
              <a:rPr lang="en-US" sz="2400" dirty="0" err="1">
                <a:solidFill>
                  <a:schemeClr val="tx1"/>
                </a:solidFill>
              </a:rPr>
              <a:t>xếp</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trật</a:t>
            </a:r>
            <a:r>
              <a:rPr lang="en-US" sz="2400" dirty="0">
                <a:solidFill>
                  <a:schemeClr val="tx1"/>
                </a:solidFill>
              </a:rPr>
              <a:t> </a:t>
            </a:r>
            <a:r>
              <a:rPr lang="en-US" sz="2400" dirty="0" err="1">
                <a:solidFill>
                  <a:schemeClr val="tx1"/>
                </a:solidFill>
              </a:rPr>
              <a:t>tự</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gian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hạt</a:t>
            </a:r>
            <a:r>
              <a:rPr lang="en-US" sz="2400" dirty="0">
                <a:solidFill>
                  <a:schemeClr val="tx1"/>
                </a:solidFill>
              </a:rPr>
              <a:t> (ion,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phân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tạo</a:t>
            </a:r>
            <a:r>
              <a:rPr lang="en-US" sz="2400" dirty="0">
                <a:solidFill>
                  <a:schemeClr val="tx1"/>
                </a:solidFill>
              </a:rPr>
              <a:t> </a:t>
            </a:r>
            <a:r>
              <a:rPr lang="en-US" sz="2400" dirty="0" err="1">
                <a:solidFill>
                  <a:schemeClr val="tx1"/>
                </a:solidFill>
              </a:rPr>
              <a:t>nên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a:t>
            </a:r>
          </a:p>
          <a:p>
            <a:r>
              <a:rPr lang="en-US" sz="2400" dirty="0" err="1">
                <a:solidFill>
                  <a:schemeClr val="tx1"/>
                </a:solidFill>
              </a:rPr>
              <a:t>Tính</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phụ</a:t>
            </a:r>
            <a:r>
              <a:rPr lang="en-US" sz="2400" dirty="0">
                <a:solidFill>
                  <a:schemeClr val="tx1"/>
                </a:solidFill>
              </a:rPr>
              <a:t> </a:t>
            </a:r>
            <a:r>
              <a:rPr lang="en-US" sz="2400" dirty="0" err="1">
                <a:solidFill>
                  <a:schemeClr val="tx1"/>
                </a:solidFill>
              </a:rPr>
              <a:t>thuộc</a:t>
            </a:r>
            <a:r>
              <a:rPr lang="en-US" sz="2400" dirty="0">
                <a:solidFill>
                  <a:schemeClr val="tx1"/>
                </a:solidFill>
              </a:rPr>
              <a:t> </a:t>
            </a:r>
            <a:r>
              <a:rPr lang="en-US" sz="2400" dirty="0" err="1">
                <a:solidFill>
                  <a:schemeClr val="tx1"/>
                </a:solidFill>
              </a:rPr>
              <a:t>vào</a:t>
            </a:r>
            <a:r>
              <a:rPr lang="en-US" sz="2400" dirty="0">
                <a:solidFill>
                  <a:schemeClr val="tx1"/>
                </a:solidFill>
              </a:rPr>
              <a:t> </a:t>
            </a:r>
            <a:r>
              <a:rPr lang="en-US" sz="2400" dirty="0" err="1">
                <a:solidFill>
                  <a:schemeClr val="tx1"/>
                </a:solidFill>
              </a:rPr>
              <a:t>cấu</a:t>
            </a:r>
            <a:r>
              <a:rPr lang="en-US" sz="2400" dirty="0">
                <a:solidFill>
                  <a:schemeClr val="tx1"/>
                </a:solidFill>
              </a:rPr>
              <a:t> </a:t>
            </a:r>
            <a:r>
              <a:rPr lang="en-US" sz="2400" dirty="0" err="1">
                <a:solidFill>
                  <a:schemeClr val="tx1"/>
                </a:solidFill>
              </a:rPr>
              <a:t>tạo</a:t>
            </a:r>
            <a:r>
              <a:rPr lang="en-US" sz="2400" dirty="0">
                <a:solidFill>
                  <a:schemeClr val="tx1"/>
                </a:solidFill>
              </a:rPr>
              <a:t> </a:t>
            </a:r>
            <a:r>
              <a:rPr lang="en-US" sz="2400" dirty="0" err="1">
                <a:solidFill>
                  <a:schemeClr val="tx1"/>
                </a:solidFill>
              </a:rPr>
              <a:t>điện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sự</a:t>
            </a:r>
            <a:r>
              <a:rPr lang="en-US" sz="2400" dirty="0">
                <a:solidFill>
                  <a:schemeClr val="tx1"/>
                </a:solidFill>
              </a:rPr>
              <a:t> </a:t>
            </a:r>
            <a:r>
              <a:rPr lang="en-US" sz="2400" dirty="0" err="1">
                <a:solidFill>
                  <a:schemeClr val="tx1"/>
                </a:solidFill>
              </a:rPr>
              <a:t>phân</a:t>
            </a:r>
            <a:r>
              <a:rPr lang="en-US" sz="2400" dirty="0">
                <a:solidFill>
                  <a:schemeClr val="tx1"/>
                </a:solidFill>
              </a:rPr>
              <a:t> </a:t>
            </a:r>
            <a:r>
              <a:rPr lang="en-US" sz="2400" dirty="0" err="1">
                <a:solidFill>
                  <a:schemeClr val="tx1"/>
                </a:solidFill>
              </a:rPr>
              <a:t>bố</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gian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hạt</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bản</a:t>
            </a:r>
            <a:r>
              <a:rPr lang="en-US" sz="2400" dirty="0">
                <a:solidFill>
                  <a:schemeClr val="tx1"/>
                </a:solidFill>
              </a:rPr>
              <a:t>, </a:t>
            </a:r>
            <a:r>
              <a:rPr lang="en-US" sz="2400" dirty="0" err="1">
                <a:solidFill>
                  <a:schemeClr val="tx1"/>
                </a:solidFill>
              </a:rPr>
              <a:t>thành</a:t>
            </a:r>
            <a:r>
              <a:rPr lang="en-US" sz="2400" dirty="0">
                <a:solidFill>
                  <a:schemeClr val="tx1"/>
                </a:solidFill>
              </a:rPr>
              <a:t> </a:t>
            </a:r>
            <a:r>
              <a:rPr lang="en-US" sz="2400" dirty="0" err="1">
                <a:solidFill>
                  <a:schemeClr val="tx1"/>
                </a:solidFill>
              </a:rPr>
              <a:t>phần</a:t>
            </a:r>
            <a:r>
              <a:rPr lang="en-US" sz="2400" dirty="0">
                <a:solidFill>
                  <a:schemeClr val="tx1"/>
                </a:solidFill>
              </a:rPr>
              <a:t> </a:t>
            </a:r>
            <a:r>
              <a:rPr lang="en-US" sz="2400" dirty="0" err="1">
                <a:solidFill>
                  <a:schemeClr val="tx1"/>
                </a:solidFill>
              </a:rPr>
              <a:t>hóa</a:t>
            </a:r>
            <a:r>
              <a:rPr lang="en-US" sz="2400" dirty="0">
                <a:solidFill>
                  <a:schemeClr val="tx1"/>
                </a:solidFill>
              </a:rPr>
              <a:t> </a:t>
            </a:r>
            <a:r>
              <a:rPr lang="en-US" sz="2400" dirty="0" err="1">
                <a:solidFill>
                  <a:schemeClr val="tx1"/>
                </a:solidFill>
              </a:rPr>
              <a:t>học</a:t>
            </a:r>
            <a:r>
              <a:rPr lang="en-US" sz="2400" dirty="0">
                <a:solidFill>
                  <a:schemeClr val="tx1"/>
                </a:solidFill>
              </a:rPr>
              <a:t>, </a:t>
            </a:r>
            <a:r>
              <a:rPr lang="en-US" sz="2400" dirty="0" err="1">
                <a:solidFill>
                  <a:schemeClr val="tx1"/>
                </a:solidFill>
              </a:rPr>
              <a:t>kích</a:t>
            </a:r>
            <a:r>
              <a:rPr lang="en-US" sz="2400" dirty="0">
                <a:solidFill>
                  <a:schemeClr val="tx1"/>
                </a:solidFill>
              </a:rPr>
              <a:t> </a:t>
            </a:r>
            <a:r>
              <a:rPr lang="en-US" sz="2400" dirty="0" err="1">
                <a:solidFill>
                  <a:schemeClr val="tx1"/>
                </a:solidFill>
              </a:rPr>
              <a:t>thước</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dáng</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a:t>
            </a:r>
          </a:p>
          <a:p>
            <a:r>
              <a:rPr lang="en-US" sz="2400" dirty="0" err="1">
                <a:solidFill>
                  <a:schemeClr val="tx1"/>
                </a:solidFill>
              </a:rPr>
              <a:t>Dạng</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sự</a:t>
            </a:r>
            <a:r>
              <a:rPr lang="en-US" sz="2400" dirty="0">
                <a:solidFill>
                  <a:schemeClr val="tx1"/>
                </a:solidFill>
              </a:rPr>
              <a:t> </a:t>
            </a:r>
            <a:r>
              <a:rPr lang="en-US" sz="2400" dirty="0" err="1">
                <a:solidFill>
                  <a:schemeClr val="tx1"/>
                </a:solidFill>
              </a:rPr>
              <a:t>tồn</a:t>
            </a:r>
            <a:r>
              <a:rPr lang="en-US" sz="2400" dirty="0">
                <a:solidFill>
                  <a:schemeClr val="tx1"/>
                </a:solidFill>
              </a:rPr>
              <a:t> </a:t>
            </a:r>
            <a:r>
              <a:rPr lang="en-US" sz="2400" dirty="0" err="1">
                <a:solidFill>
                  <a:schemeClr val="tx1"/>
                </a:solidFill>
              </a:rPr>
              <a:t>tại</a:t>
            </a:r>
            <a:r>
              <a:rPr lang="en-US" sz="2400" dirty="0">
                <a:solidFill>
                  <a:schemeClr val="tx1"/>
                </a:solidFill>
              </a:rPr>
              <a:t> </a:t>
            </a:r>
            <a:r>
              <a:rPr lang="en-US" sz="2400" dirty="0" err="1">
                <a:solidFill>
                  <a:schemeClr val="tx1"/>
                </a:solidFill>
              </a:rPr>
              <a:t>hai</a:t>
            </a:r>
            <a:r>
              <a:rPr lang="en-US" sz="2400" dirty="0">
                <a:solidFill>
                  <a:schemeClr val="tx1"/>
                </a:solidFill>
              </a:rPr>
              <a:t> hay </a:t>
            </a:r>
            <a:r>
              <a:rPr lang="en-US" sz="2400" dirty="0" err="1">
                <a:solidFill>
                  <a:schemeClr val="tx1"/>
                </a:solidFill>
              </a:rPr>
              <a:t>nhiều</a:t>
            </a:r>
            <a:r>
              <a:rPr lang="en-US" sz="2400" dirty="0">
                <a:solidFill>
                  <a:schemeClr val="tx1"/>
                </a:solidFill>
              </a:rPr>
              <a:t> </a:t>
            </a:r>
            <a:r>
              <a:rPr lang="en-US" sz="2400" dirty="0" err="1">
                <a:solidFill>
                  <a:schemeClr val="tx1"/>
                </a:solidFill>
              </a:rPr>
              <a:t>cấu</a:t>
            </a:r>
            <a:r>
              <a:rPr lang="en-US" sz="2400" dirty="0">
                <a:solidFill>
                  <a:schemeClr val="tx1"/>
                </a:solidFill>
              </a:rPr>
              <a:t> </a:t>
            </a:r>
            <a:r>
              <a:rPr lang="en-US" sz="2400" dirty="0" err="1">
                <a:solidFill>
                  <a:schemeClr val="tx1"/>
                </a:solidFill>
              </a:rPr>
              <a:t>trúc</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khác</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cùng</a:t>
            </a:r>
            <a:r>
              <a:rPr lang="en-US" sz="2400" dirty="0">
                <a:solidFill>
                  <a:schemeClr val="tx1"/>
                </a:solidFill>
              </a:rPr>
              <a:t> </a:t>
            </a:r>
            <a:r>
              <a:rPr lang="en-US" sz="2400" dirty="0" err="1">
                <a:solidFill>
                  <a:schemeClr val="tx1"/>
                </a:solidFill>
              </a:rPr>
              <a:t>một</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tố</a:t>
            </a:r>
            <a:r>
              <a:rPr lang="en-US" sz="2400" dirty="0">
                <a:solidFill>
                  <a:schemeClr val="tx1"/>
                </a:solidFill>
              </a:rPr>
              <a:t> hay </a:t>
            </a:r>
            <a:r>
              <a:rPr lang="en-US" sz="2400" dirty="0" err="1">
                <a:solidFill>
                  <a:schemeClr val="tx1"/>
                </a:solidFill>
              </a:rPr>
              <a:t>một</a:t>
            </a:r>
            <a:r>
              <a:rPr lang="en-US" sz="2400" dirty="0">
                <a:solidFill>
                  <a:schemeClr val="tx1"/>
                </a:solidFill>
              </a:rPr>
              <a:t> </a:t>
            </a:r>
            <a:r>
              <a:rPr lang="en-US" sz="2400" dirty="0" err="1">
                <a:solidFill>
                  <a:schemeClr val="tx1"/>
                </a:solidFill>
              </a:rPr>
              <a:t>hợp</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hóa</a:t>
            </a:r>
            <a:r>
              <a:rPr lang="en-US" sz="2400" dirty="0">
                <a:solidFill>
                  <a:schemeClr val="tx1"/>
                </a:solidFill>
              </a:rPr>
              <a:t> </a:t>
            </a:r>
            <a:r>
              <a:rPr lang="en-US" sz="2400" dirty="0" err="1">
                <a:solidFill>
                  <a:schemeClr val="tx1"/>
                </a:solidFill>
              </a:rPr>
              <a:t>học</a:t>
            </a:r>
            <a:r>
              <a:rPr lang="en-US" sz="2400" dirty="0">
                <a:solidFill>
                  <a:schemeClr val="tx1"/>
                </a:solidFill>
              </a:rPr>
              <a:t>. </a:t>
            </a:r>
            <a:r>
              <a:rPr lang="en-US" sz="2400" dirty="0" err="1">
                <a:solidFill>
                  <a:schemeClr val="tx1"/>
                </a:solidFill>
              </a:rPr>
              <a:t>Quá</a:t>
            </a:r>
            <a:r>
              <a:rPr lang="en-US" sz="2400" dirty="0">
                <a:solidFill>
                  <a:schemeClr val="tx1"/>
                </a:solidFill>
              </a:rPr>
              <a:t> </a:t>
            </a:r>
            <a:r>
              <a:rPr lang="en-US" sz="2400" dirty="0" err="1">
                <a:solidFill>
                  <a:schemeClr val="tx1"/>
                </a:solidFill>
              </a:rPr>
              <a:t>trình</a:t>
            </a:r>
            <a:r>
              <a:rPr lang="en-US" sz="2400" dirty="0">
                <a:solidFill>
                  <a:schemeClr val="tx1"/>
                </a:solidFill>
              </a:rPr>
              <a:t> </a:t>
            </a:r>
            <a:r>
              <a:rPr lang="en-US" sz="2400" dirty="0" err="1">
                <a:solidFill>
                  <a:schemeClr val="tx1"/>
                </a:solidFill>
              </a:rPr>
              <a:t>thay</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cấu</a:t>
            </a:r>
            <a:r>
              <a:rPr lang="en-US" sz="2400" dirty="0">
                <a:solidFill>
                  <a:schemeClr val="tx1"/>
                </a:solidFill>
              </a:rPr>
              <a:t> </a:t>
            </a:r>
            <a:r>
              <a:rPr lang="en-US" sz="2400" dirty="0" err="1">
                <a:solidFill>
                  <a:schemeClr val="tx1"/>
                </a:solidFill>
              </a:rPr>
              <a:t>trúc</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từ</a:t>
            </a:r>
            <a:r>
              <a:rPr lang="en-US" sz="2400" dirty="0">
                <a:solidFill>
                  <a:schemeClr val="tx1"/>
                </a:solidFill>
              </a:rPr>
              <a:t> </a:t>
            </a:r>
            <a:r>
              <a:rPr lang="en-US" sz="2400" dirty="0" err="1">
                <a:solidFill>
                  <a:schemeClr val="tx1"/>
                </a:solidFill>
              </a:rPr>
              <a:t>dạng</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này</a:t>
            </a:r>
            <a:r>
              <a:rPr lang="en-US" sz="2400" dirty="0">
                <a:solidFill>
                  <a:schemeClr val="tx1"/>
                </a:solidFill>
              </a:rPr>
              <a:t> sang </a:t>
            </a:r>
            <a:r>
              <a:rPr lang="en-US" sz="2400" dirty="0" err="1">
                <a:solidFill>
                  <a:schemeClr val="tx1"/>
                </a:solidFill>
              </a:rPr>
              <a:t>dạng</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khác</a:t>
            </a:r>
            <a:r>
              <a:rPr lang="en-US" sz="2400" dirty="0">
                <a:solidFill>
                  <a:schemeClr val="tx1"/>
                </a:solidFill>
              </a:rPr>
              <a:t> </a:t>
            </a:r>
            <a:r>
              <a:rPr lang="en-US" sz="2400" dirty="0" err="1">
                <a:solidFill>
                  <a:schemeClr val="tx1"/>
                </a:solidFill>
              </a:rPr>
              <a:t>gọi</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bằng</a:t>
            </a:r>
            <a:r>
              <a:rPr lang="en-US" sz="2400" dirty="0">
                <a:solidFill>
                  <a:schemeClr val="tx1"/>
                </a:solidFill>
              </a:rPr>
              <a:t> </a:t>
            </a:r>
            <a:r>
              <a:rPr lang="fr-FR" sz="2400" dirty="0">
                <a:solidFill>
                  <a:schemeClr val="tx1"/>
                </a:solidFill>
                <a:sym typeface="Symbol"/>
              </a:rPr>
              <a:t></a:t>
            </a:r>
            <a:r>
              <a:rPr lang="en-US" sz="2400" dirty="0">
                <a:solidFill>
                  <a:schemeClr val="tx1"/>
                </a:solidFill>
              </a:rPr>
              <a:t>, </a:t>
            </a:r>
            <a:r>
              <a:rPr lang="fr-FR" sz="2400" dirty="0">
                <a:solidFill>
                  <a:schemeClr val="tx1"/>
                </a:solidFill>
                <a:sym typeface="Symbol"/>
              </a:rPr>
              <a:t></a:t>
            </a:r>
            <a:r>
              <a:rPr lang="en-US" sz="2400" dirty="0">
                <a:solidFill>
                  <a:schemeClr val="tx1"/>
                </a:solidFill>
              </a:rPr>
              <a:t>, </a:t>
            </a:r>
            <a:r>
              <a:rPr lang="fr-FR" sz="2400" dirty="0">
                <a:solidFill>
                  <a:schemeClr val="tx1"/>
                </a:solidFill>
                <a:sym typeface="Symbol"/>
              </a:rPr>
              <a:t></a:t>
            </a:r>
            <a:r>
              <a:rPr lang="en-US" sz="2400" dirty="0">
                <a:solidFill>
                  <a:schemeClr val="tx1"/>
                </a:solidFill>
              </a:rPr>
              <a:t>, </a:t>
            </a:r>
            <a:r>
              <a:rPr lang="fr-FR" sz="2400" dirty="0">
                <a:solidFill>
                  <a:schemeClr val="tx1"/>
                </a:solidFill>
                <a:sym typeface="Symbol"/>
              </a:rPr>
              <a:t></a:t>
            </a:r>
            <a:r>
              <a:rPr lang="en-US" sz="2400" dirty="0">
                <a:solidFill>
                  <a:schemeClr val="tx1"/>
                </a:solidFill>
              </a:rPr>
              <a:t>, </a:t>
            </a:r>
            <a:r>
              <a:rPr lang="fr-FR" sz="2400" dirty="0">
                <a:solidFill>
                  <a:schemeClr val="tx1"/>
                </a:solidFill>
                <a:sym typeface="Symbol"/>
              </a:rPr>
              <a:t></a:t>
            </a:r>
            <a:r>
              <a:rPr lang="fr-FR" sz="2400" dirty="0">
                <a:solidFill>
                  <a:schemeClr val="tx1"/>
                </a:solidFill>
              </a:rPr>
              <a:t> </a:t>
            </a:r>
            <a:r>
              <a:rPr lang="en-US" sz="2400" dirty="0">
                <a:solidFill>
                  <a:schemeClr val="tx1"/>
                </a:solidFill>
              </a:rPr>
              <a:t>v.v... </a:t>
            </a:r>
            <a:r>
              <a:rPr lang="en-US" sz="2400" dirty="0" err="1">
                <a:solidFill>
                  <a:schemeClr val="tx1"/>
                </a:solidFill>
              </a:rPr>
              <a:t>bắt</a:t>
            </a:r>
            <a:r>
              <a:rPr lang="en-US" sz="2400" dirty="0">
                <a:solidFill>
                  <a:schemeClr val="tx1"/>
                </a:solidFill>
              </a:rPr>
              <a:t> </a:t>
            </a:r>
            <a:r>
              <a:rPr lang="en-US" sz="2400" dirty="0" err="1">
                <a:solidFill>
                  <a:schemeClr val="tx1"/>
                </a:solidFill>
              </a:rPr>
              <a:t>đầu</a:t>
            </a:r>
            <a:r>
              <a:rPr lang="en-US" sz="2400" dirty="0">
                <a:solidFill>
                  <a:schemeClr val="tx1"/>
                </a:solidFill>
              </a:rPr>
              <a:t> </a:t>
            </a:r>
            <a:r>
              <a:rPr lang="en-US" sz="2400" dirty="0" err="1">
                <a:solidFill>
                  <a:schemeClr val="tx1"/>
                </a:solidFill>
              </a:rPr>
              <a:t>từ</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thấp</a:t>
            </a:r>
            <a:r>
              <a:rPr lang="en-US" sz="2400" dirty="0">
                <a:solidFill>
                  <a:schemeClr val="tx1"/>
                </a:solidFill>
              </a:rPr>
              <a:t> </a:t>
            </a:r>
            <a:r>
              <a:rPr lang="en-US" sz="2400" dirty="0" err="1">
                <a:solidFill>
                  <a:schemeClr val="tx1"/>
                </a:solidFill>
              </a:rPr>
              <a:t>nhất</a:t>
            </a:r>
            <a:r>
              <a:rPr lang="en-US" sz="2400" dirty="0">
                <a:solidFill>
                  <a:schemeClr val="tx1"/>
                </a:solidFill>
              </a:rPr>
              <a:t>.</a:t>
            </a:r>
          </a:p>
          <a:p>
            <a:pPr algn="ctr"/>
            <a:r>
              <a:rPr lang="en-US" sz="2100" b="1" dirty="0" smtClean="0">
                <a:solidFill>
                  <a:schemeClr val="tx1"/>
                </a:solidFill>
                <a:cs typeface="Arial" pitchFamily="34" charset="0"/>
              </a:rPr>
              <a:t>.</a:t>
            </a:r>
            <a:endParaRPr lang="en-US" sz="2100" dirty="0">
              <a:solidFill>
                <a:schemeClr val="tx1"/>
              </a:solidFill>
            </a:endParaRPr>
          </a:p>
        </p:txBody>
      </p:sp>
      <p:sp>
        <p:nvSpPr>
          <p:cNvPr id="13" name="Rounded Rectangle 12"/>
          <p:cNvSpPr/>
          <p:nvPr/>
        </p:nvSpPr>
        <p:spPr bwMode="gray">
          <a:xfrm>
            <a:off x="2710285" y="1782410"/>
            <a:ext cx="4302868" cy="330145"/>
          </a:xfrm>
          <a:prstGeom prst="roundRect">
            <a:avLst>
              <a:gd name="adj" fmla="val 50000"/>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000" b="1" dirty="0" err="1"/>
              <a:t>Các</a:t>
            </a:r>
            <a:r>
              <a:rPr lang="en-US" sz="2000" b="1" dirty="0"/>
              <a:t> </a:t>
            </a:r>
            <a:r>
              <a:rPr lang="en-US" sz="2000" b="1" dirty="0" err="1"/>
              <a:t>tính</a:t>
            </a:r>
            <a:r>
              <a:rPr lang="en-US" sz="2000" b="1" dirty="0"/>
              <a:t> </a:t>
            </a:r>
            <a:r>
              <a:rPr lang="en-US" sz="2000" b="1" dirty="0" err="1"/>
              <a:t>chất</a:t>
            </a:r>
            <a:r>
              <a:rPr lang="en-US" sz="2000" b="1" dirty="0"/>
              <a:t> </a:t>
            </a:r>
            <a:r>
              <a:rPr lang="en-US" sz="2000" b="1" dirty="0" err="1"/>
              <a:t>đặc</a:t>
            </a:r>
            <a:r>
              <a:rPr lang="en-US" sz="2000" b="1" dirty="0"/>
              <a:t> </a:t>
            </a:r>
            <a:r>
              <a:rPr lang="en-US" sz="2000" b="1" dirty="0" err="1"/>
              <a:t>trưng</a:t>
            </a:r>
            <a:endParaRPr lang="en-US" sz="2000" b="1" dirty="0">
              <a:cs typeface="Arial" pitchFamily="34" charset="0"/>
            </a:endParaRPr>
          </a:p>
        </p:txBody>
      </p:sp>
    </p:spTree>
    <p:extLst>
      <p:ext uri="{BB962C8B-B14F-4D97-AF65-F5344CB8AC3E}">
        <p14:creationId xmlns:p14="http://schemas.microsoft.com/office/powerpoint/2010/main" val="420134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amond(in)">
                                      <p:cBhvr>
                                        <p:cTn id="12" dur="2000"/>
                                        <p:tgtEl>
                                          <p:spTgt spid="11"/>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amond(in)">
                                      <p:cBhvr>
                                        <p:cTn id="1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Rectangle 4"/>
          <p:cNvSpPr>
            <a:spLocks noGrp="1" noChangeArrowheads="1"/>
          </p:cNvSpPr>
          <p:nvPr>
            <p:ph type="title"/>
          </p:nvPr>
        </p:nvSpPr>
        <p:spPr>
          <a:xfrm>
            <a:off x="914400" y="38100"/>
            <a:ext cx="5735637" cy="946150"/>
          </a:xfrm>
        </p:spPr>
        <p:txBody>
          <a:bodyPr/>
          <a:lstStyle/>
          <a:p>
            <a:pPr algn="ctr"/>
            <a:r>
              <a:rPr lang="en-US" sz="2400" dirty="0"/>
              <a:t>1. CẤU TẠO MẠNG TINH THỂ CỦA KIM LOẠI NGUYÊN CHẤT</a:t>
            </a:r>
            <a:endParaRPr lang="en-US" sz="2200" dirty="0"/>
          </a:p>
        </p:txBody>
      </p:sp>
      <p:sp>
        <p:nvSpPr>
          <p:cNvPr id="4" name="Rectangle 3"/>
          <p:cNvSpPr/>
          <p:nvPr/>
        </p:nvSpPr>
        <p:spPr>
          <a:xfrm>
            <a:off x="731838" y="1066800"/>
            <a:ext cx="8259762" cy="461665"/>
          </a:xfrm>
          <a:prstGeom prst="rect">
            <a:avLst/>
          </a:prstGeom>
        </p:spPr>
        <p:txBody>
          <a:bodyPr wrap="square">
            <a:spAutoFit/>
          </a:bodyPr>
          <a:lstStyle/>
          <a:p>
            <a:r>
              <a:rPr lang="en-US" sz="2400" b="1" dirty="0"/>
              <a:t>1.2.5 </a:t>
            </a:r>
            <a:r>
              <a:rPr lang="en-US" sz="2400" b="1" dirty="0" err="1"/>
              <a:t>Các</a:t>
            </a:r>
            <a:r>
              <a:rPr lang="en-US" sz="2400" b="1" dirty="0"/>
              <a:t> </a:t>
            </a:r>
            <a:r>
              <a:rPr lang="en-US" sz="2400" b="1" dirty="0" err="1"/>
              <a:t>tính</a:t>
            </a:r>
            <a:r>
              <a:rPr lang="en-US" sz="2400" b="1" dirty="0"/>
              <a:t> </a:t>
            </a:r>
            <a:r>
              <a:rPr lang="en-US" sz="2400" b="1" dirty="0" err="1"/>
              <a:t>chất</a:t>
            </a:r>
            <a:r>
              <a:rPr lang="en-US" sz="2400" b="1" dirty="0"/>
              <a:t> </a:t>
            </a:r>
            <a:r>
              <a:rPr lang="en-US" sz="2400" b="1" dirty="0" err="1"/>
              <a:t>đặc</a:t>
            </a:r>
            <a:r>
              <a:rPr lang="en-US" sz="2400" b="1" dirty="0"/>
              <a:t> </a:t>
            </a:r>
            <a:r>
              <a:rPr lang="en-US" sz="2400" b="1" dirty="0" err="1"/>
              <a:t>trưng</a:t>
            </a:r>
            <a:r>
              <a:rPr lang="en-US" sz="2400" b="1" dirty="0"/>
              <a:t> </a:t>
            </a:r>
            <a:r>
              <a:rPr lang="en-US" sz="2400" b="1" dirty="0" err="1"/>
              <a:t>của</a:t>
            </a:r>
            <a:r>
              <a:rPr lang="en-US" sz="2400" b="1" dirty="0"/>
              <a:t> </a:t>
            </a:r>
            <a:r>
              <a:rPr lang="en-US" sz="2400" b="1" dirty="0" err="1"/>
              <a:t>vật</a:t>
            </a:r>
            <a:r>
              <a:rPr lang="en-US" sz="2400" b="1" dirty="0"/>
              <a:t> </a:t>
            </a:r>
            <a:r>
              <a:rPr lang="en-US" sz="2400" b="1" dirty="0" err="1"/>
              <a:t>liệu</a:t>
            </a:r>
            <a:r>
              <a:rPr lang="en-US" sz="2400" b="1" dirty="0"/>
              <a:t> </a:t>
            </a:r>
            <a:r>
              <a:rPr lang="en-US" sz="2400" b="1" dirty="0" err="1"/>
              <a:t>tinh</a:t>
            </a:r>
            <a:r>
              <a:rPr lang="en-US" sz="2400" b="1" dirty="0"/>
              <a:t> </a:t>
            </a:r>
            <a:r>
              <a:rPr lang="en-US" sz="2400" b="1" dirty="0" err="1"/>
              <a:t>thể</a:t>
            </a:r>
            <a:endParaRPr lang="en-US" sz="2400" dirty="0">
              <a:solidFill>
                <a:srgbClr val="C00000"/>
              </a:solidFill>
            </a:endParaRPr>
          </a:p>
        </p:txBody>
      </p:sp>
      <p:sp>
        <p:nvSpPr>
          <p:cNvPr id="15" name="Rounded Rectangle 14"/>
          <p:cNvSpPr/>
          <p:nvPr/>
        </p:nvSpPr>
        <p:spPr bwMode="gray">
          <a:xfrm>
            <a:off x="609600" y="1944130"/>
            <a:ext cx="8382000" cy="4330727"/>
          </a:xfrm>
          <a:prstGeom prst="roundRect">
            <a:avLst/>
          </a:prstGeom>
          <a:gradFill flip="none" rotWithShape="1">
            <a:gsLst>
              <a:gs pos="0">
                <a:schemeClr val="accent3">
                  <a:lumMod val="40000"/>
                  <a:lumOff val="60000"/>
                </a:schemeClr>
              </a:gs>
              <a:gs pos="100000">
                <a:srgbClr val="FFFFFF"/>
              </a:gs>
            </a:gsLst>
            <a:lin ang="16200000" scaled="1"/>
            <a:tileRect/>
          </a:gradFill>
          <a:ln>
            <a:solidFill>
              <a:schemeClr val="accent3"/>
            </a:solidFill>
          </a:ln>
        </p:spPr>
        <p:style>
          <a:lnRef idx="0">
            <a:schemeClr val="accent3"/>
          </a:lnRef>
          <a:fillRef idx="3">
            <a:schemeClr val="accent3"/>
          </a:fillRef>
          <a:effectRef idx="3">
            <a:schemeClr val="accent3"/>
          </a:effectRef>
          <a:fontRef idx="minor">
            <a:schemeClr val="lt1"/>
          </a:fontRef>
        </p:style>
        <p:txBody>
          <a:bodyPr rtlCol="0" anchor="ctr"/>
          <a:lstStyle/>
          <a:p>
            <a:r>
              <a:rPr lang="en-US" sz="2400" dirty="0" smtClean="0">
                <a:solidFill>
                  <a:schemeClr val="tx1"/>
                </a:solidFill>
              </a:rPr>
              <a:t>	</a:t>
            </a:r>
            <a:r>
              <a:rPr lang="en-US" sz="2400" dirty="0" err="1" smtClean="0">
                <a:solidFill>
                  <a:schemeClr val="tx1"/>
                </a:solidFill>
              </a:rPr>
              <a:t>Ví</a:t>
            </a:r>
            <a:r>
              <a:rPr lang="en-US" sz="2400" dirty="0" smtClean="0">
                <a:solidFill>
                  <a:schemeClr val="tx1"/>
                </a:solidFill>
              </a:rPr>
              <a:t> </a:t>
            </a:r>
            <a:r>
              <a:rPr lang="en-US" sz="2400" dirty="0" err="1">
                <a:solidFill>
                  <a:schemeClr val="tx1"/>
                </a:solidFill>
              </a:rPr>
              <a:t>dụ</a:t>
            </a:r>
            <a:r>
              <a:rPr lang="en-US" sz="2400" dirty="0">
                <a:solidFill>
                  <a:schemeClr val="tx1"/>
                </a:solidFill>
              </a:rPr>
              <a:t>: </a:t>
            </a:r>
            <a:r>
              <a:rPr lang="en-US" sz="2400" dirty="0" err="1">
                <a:solidFill>
                  <a:schemeClr val="tx1"/>
                </a:solidFill>
              </a:rPr>
              <a:t>sắt</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tâm</a:t>
            </a:r>
            <a:r>
              <a:rPr lang="en-US" sz="2400" dirty="0">
                <a:solidFill>
                  <a:schemeClr val="tx1"/>
                </a:solidFill>
              </a:rPr>
              <a:t> ở </a:t>
            </a:r>
            <a:r>
              <a:rPr lang="en-US" sz="2400" dirty="0" err="1">
                <a:solidFill>
                  <a:schemeClr val="tx1"/>
                </a:solidFill>
              </a:rPr>
              <a:t>hai</a:t>
            </a:r>
            <a:r>
              <a:rPr lang="en-US" sz="2400" dirty="0">
                <a:solidFill>
                  <a:schemeClr val="tx1"/>
                </a:solidFill>
              </a:rPr>
              <a:t> </a:t>
            </a:r>
            <a:r>
              <a:rPr lang="en-US" sz="2400" dirty="0" err="1">
                <a:solidFill>
                  <a:schemeClr val="tx1"/>
                </a:solidFill>
              </a:rPr>
              <a:t>khoảng</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dưới</a:t>
            </a:r>
            <a:r>
              <a:rPr lang="en-US" sz="2400" dirty="0">
                <a:solidFill>
                  <a:schemeClr val="tx1"/>
                </a:solidFill>
              </a:rPr>
              <a:t> 911</a:t>
            </a:r>
            <a:r>
              <a:rPr lang="en-US" sz="2400" baseline="30000" dirty="0">
                <a:solidFill>
                  <a:schemeClr val="tx1"/>
                </a:solidFill>
              </a:rPr>
              <a:t>o</a:t>
            </a:r>
            <a:r>
              <a:rPr lang="en-US" sz="2400" dirty="0">
                <a:solidFill>
                  <a:schemeClr val="tx1"/>
                </a:solidFill>
              </a:rPr>
              <a:t>C –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từ</a:t>
            </a:r>
            <a:r>
              <a:rPr lang="en-US" sz="2400" dirty="0">
                <a:solidFill>
                  <a:schemeClr val="tx1"/>
                </a:solidFill>
              </a:rPr>
              <a:t> (1392÷1539)</a:t>
            </a:r>
            <a:r>
              <a:rPr lang="en-US" sz="2400" baseline="30000" dirty="0" err="1">
                <a:solidFill>
                  <a:schemeClr val="tx1"/>
                </a:solidFill>
              </a:rPr>
              <a:t>o</a:t>
            </a:r>
            <a:r>
              <a:rPr lang="en-US" sz="2400" dirty="0" err="1">
                <a:solidFill>
                  <a:schemeClr val="tx1"/>
                </a:solidFill>
              </a:rPr>
              <a:t>C</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lập</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diện</a:t>
            </a:r>
            <a:r>
              <a:rPr lang="en-US" sz="2400" dirty="0">
                <a:solidFill>
                  <a:schemeClr val="tx1"/>
                </a:solidFill>
              </a:rPr>
              <a:t> </a:t>
            </a:r>
            <a:r>
              <a:rPr lang="en-US" sz="2400" dirty="0" err="1">
                <a:solidFill>
                  <a:schemeClr val="tx1"/>
                </a:solidFill>
              </a:rPr>
              <a:t>tâm</a:t>
            </a:r>
            <a:r>
              <a:rPr lang="en-US" sz="2400" dirty="0">
                <a:solidFill>
                  <a:schemeClr val="tx1"/>
                </a:solidFill>
              </a:rPr>
              <a:t> ở (911÷1392)</a:t>
            </a:r>
            <a:r>
              <a:rPr lang="en-US" sz="2400" baseline="30000" dirty="0" err="1">
                <a:solidFill>
                  <a:schemeClr val="tx1"/>
                </a:solidFill>
              </a:rPr>
              <a:t>o</a:t>
            </a:r>
            <a:r>
              <a:rPr lang="en-US" sz="2400" dirty="0" err="1">
                <a:solidFill>
                  <a:schemeClr val="tx1"/>
                </a:solidFill>
              </a:rPr>
              <a:t>C</a:t>
            </a:r>
            <a:r>
              <a:rPr lang="en-US" sz="2400" dirty="0">
                <a:solidFill>
                  <a:schemeClr val="tx1"/>
                </a:solidFill>
              </a:rPr>
              <a:t> </a:t>
            </a:r>
            <a:r>
              <a:rPr lang="en-US" sz="2400" dirty="0" err="1">
                <a:solidFill>
                  <a:schemeClr val="tx1"/>
                </a:solidFill>
              </a:rPr>
              <a:t>với</a:t>
            </a:r>
            <a:r>
              <a:rPr lang="en-US" sz="2400" dirty="0">
                <a:solidFill>
                  <a:schemeClr val="tx1"/>
                </a:solidFill>
              </a:rPr>
              <a:t>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 </a:t>
            </a:r>
            <a:r>
              <a:rPr lang="en-US" sz="2400" dirty="0" err="1">
                <a:solidFill>
                  <a:schemeClr val="tx1"/>
                </a:solidFill>
              </a:rPr>
              <a:t>còn</a:t>
            </a:r>
            <a:r>
              <a:rPr lang="en-US" sz="2400" dirty="0">
                <a:solidFill>
                  <a:schemeClr val="tx1"/>
                </a:solidFill>
              </a:rPr>
              <a:t> </a:t>
            </a:r>
            <a:r>
              <a:rPr lang="en-US" sz="2400" dirty="0" err="1">
                <a:solidFill>
                  <a:schemeClr val="tx1"/>
                </a:solidFill>
              </a:rPr>
              <a:t>ký</a:t>
            </a:r>
            <a:r>
              <a:rPr lang="en-US" sz="2400" dirty="0">
                <a:solidFill>
                  <a:schemeClr val="tx1"/>
                </a:solidFill>
              </a:rPr>
              <a:t> </a:t>
            </a:r>
            <a:r>
              <a:rPr lang="en-US" sz="2400" dirty="0" err="1">
                <a:solidFill>
                  <a:schemeClr val="tx1"/>
                </a:solidFill>
              </a:rPr>
              <a:t>hiệu</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là</a:t>
            </a:r>
            <a:r>
              <a:rPr lang="en-US" sz="2400" dirty="0">
                <a:solidFill>
                  <a:schemeClr val="tx1"/>
                </a:solidFill>
              </a:rPr>
              <a:t> Fe</a:t>
            </a:r>
            <a:r>
              <a:rPr lang="fr-FR" sz="2400" baseline="-25000" dirty="0">
                <a:solidFill>
                  <a:schemeClr val="tx1"/>
                </a:solidFill>
                <a:sym typeface="Symbol"/>
              </a:rPr>
              <a:t></a:t>
            </a:r>
            <a:r>
              <a:rPr lang="en-US" sz="2400" dirty="0">
                <a:solidFill>
                  <a:schemeClr val="tx1"/>
                </a:solidFill>
              </a:rPr>
              <a:t> </a:t>
            </a:r>
            <a:r>
              <a:rPr lang="en-US" sz="2400" dirty="0" err="1">
                <a:solidFill>
                  <a:schemeClr val="tx1"/>
                </a:solidFill>
              </a:rPr>
              <a:t>mất</a:t>
            </a:r>
            <a:r>
              <a:rPr lang="en-US" sz="2400" dirty="0">
                <a:solidFill>
                  <a:schemeClr val="tx1"/>
                </a:solidFill>
              </a:rPr>
              <a:t> </a:t>
            </a:r>
            <a:r>
              <a:rPr lang="en-US" sz="2400" dirty="0" err="1">
                <a:solidFill>
                  <a:schemeClr val="tx1"/>
                </a:solidFill>
              </a:rPr>
              <a:t>từ</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tồn</a:t>
            </a:r>
            <a:r>
              <a:rPr lang="en-US" sz="2400" dirty="0">
                <a:solidFill>
                  <a:schemeClr val="tx1"/>
                </a:solidFill>
              </a:rPr>
              <a:t> </a:t>
            </a:r>
            <a:r>
              <a:rPr lang="en-US" sz="2400" dirty="0" err="1">
                <a:solidFill>
                  <a:schemeClr val="tx1"/>
                </a:solidFill>
              </a:rPr>
              <a:t>tại</a:t>
            </a:r>
            <a:r>
              <a:rPr lang="en-US" sz="2400" dirty="0">
                <a:solidFill>
                  <a:schemeClr val="tx1"/>
                </a:solidFill>
              </a:rPr>
              <a:t> ở  </a:t>
            </a:r>
            <a:r>
              <a:rPr lang="en-US" sz="2400" dirty="0" err="1">
                <a:solidFill>
                  <a:schemeClr val="tx1"/>
                </a:solidFill>
              </a:rPr>
              <a:t>thấp</a:t>
            </a:r>
            <a:r>
              <a:rPr lang="en-US" sz="2400" dirty="0">
                <a:solidFill>
                  <a:schemeClr val="tx1"/>
                </a:solidFill>
              </a:rPr>
              <a:t> </a:t>
            </a:r>
            <a:r>
              <a:rPr lang="en-US" sz="2400" dirty="0" err="1">
                <a:solidFill>
                  <a:schemeClr val="tx1"/>
                </a:solidFill>
              </a:rPr>
              <a:t>hơn</a:t>
            </a:r>
            <a:r>
              <a:rPr lang="en-US" sz="2400" dirty="0">
                <a:solidFill>
                  <a:schemeClr val="tx1"/>
                </a:solidFill>
              </a:rPr>
              <a:t> 768</a:t>
            </a:r>
            <a:r>
              <a:rPr lang="en-US" sz="2400" baseline="30000" dirty="0">
                <a:solidFill>
                  <a:schemeClr val="tx1"/>
                </a:solidFill>
              </a:rPr>
              <a:t>o</a:t>
            </a:r>
            <a:r>
              <a:rPr lang="en-US" sz="2400" dirty="0">
                <a:solidFill>
                  <a:schemeClr val="tx1"/>
                </a:solidFill>
              </a:rPr>
              <a:t>C.</a:t>
            </a:r>
          </a:p>
          <a:p>
            <a:r>
              <a:rPr lang="en-US" sz="2400" dirty="0" smtClean="0">
                <a:solidFill>
                  <a:schemeClr val="tx1"/>
                </a:solidFill>
              </a:rPr>
              <a:t>	</a:t>
            </a:r>
            <a:r>
              <a:rPr lang="en-US" sz="2400" dirty="0" err="1" smtClean="0">
                <a:solidFill>
                  <a:schemeClr val="tx1"/>
                </a:solidFill>
              </a:rPr>
              <a:t>Không</a:t>
            </a:r>
            <a:r>
              <a:rPr lang="en-US" sz="2400" dirty="0" smtClean="0">
                <a:solidFill>
                  <a:schemeClr val="tx1"/>
                </a:solidFill>
              </a:rPr>
              <a:t> </a:t>
            </a:r>
            <a:r>
              <a:rPr lang="en-US" sz="2400" dirty="0" err="1">
                <a:solidFill>
                  <a:schemeClr val="tx1"/>
                </a:solidFill>
              </a:rPr>
              <a:t>những</a:t>
            </a:r>
            <a:r>
              <a:rPr lang="en-US" sz="2400" dirty="0">
                <a:solidFill>
                  <a:schemeClr val="tx1"/>
                </a:solidFill>
              </a:rPr>
              <a:t> </a:t>
            </a:r>
            <a:r>
              <a:rPr lang="en-US" sz="2400" dirty="0" err="1">
                <a:solidFill>
                  <a:schemeClr val="tx1"/>
                </a:solidFill>
              </a:rPr>
              <a:t>nhiệt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mà</a:t>
            </a:r>
            <a:r>
              <a:rPr lang="en-US" sz="2400" dirty="0">
                <a:solidFill>
                  <a:schemeClr val="tx1"/>
                </a:solidFill>
              </a:rPr>
              <a:t> </a:t>
            </a:r>
            <a:r>
              <a:rPr lang="en-US" sz="2400" dirty="0" err="1">
                <a:solidFill>
                  <a:schemeClr val="tx1"/>
                </a:solidFill>
              </a:rPr>
              <a:t>cả</a:t>
            </a:r>
            <a:r>
              <a:rPr lang="en-US" sz="2400" dirty="0">
                <a:solidFill>
                  <a:schemeClr val="tx1"/>
                </a:solidFill>
              </a:rPr>
              <a:t> </a:t>
            </a:r>
            <a:r>
              <a:rPr lang="en-US" sz="2400" dirty="0" err="1">
                <a:solidFill>
                  <a:schemeClr val="tx1"/>
                </a:solidFill>
              </a:rPr>
              <a:t>áp</a:t>
            </a:r>
            <a:r>
              <a:rPr lang="en-US" sz="2400" dirty="0">
                <a:solidFill>
                  <a:schemeClr val="tx1"/>
                </a:solidFill>
              </a:rPr>
              <a:t> </a:t>
            </a:r>
            <a:r>
              <a:rPr lang="en-US" sz="2400" dirty="0" err="1">
                <a:solidFill>
                  <a:schemeClr val="tx1"/>
                </a:solidFill>
              </a:rPr>
              <a:t>suất</a:t>
            </a:r>
            <a:r>
              <a:rPr lang="en-US" sz="2400" dirty="0">
                <a:solidFill>
                  <a:schemeClr val="tx1"/>
                </a:solidFill>
              </a:rPr>
              <a:t> </a:t>
            </a:r>
            <a:r>
              <a:rPr lang="en-US" sz="2400" dirty="0" err="1">
                <a:solidFill>
                  <a:schemeClr val="tx1"/>
                </a:solidFill>
              </a:rPr>
              <a:t>cũng</a:t>
            </a:r>
            <a:r>
              <a:rPr lang="en-US" sz="2400" dirty="0">
                <a:solidFill>
                  <a:schemeClr val="tx1"/>
                </a:solidFill>
              </a:rPr>
              <a:t> </a:t>
            </a:r>
            <a:r>
              <a:rPr lang="en-US" sz="2400" dirty="0" err="1">
                <a:solidFill>
                  <a:schemeClr val="tx1"/>
                </a:solidFill>
              </a:rPr>
              <a:t>gây</a:t>
            </a:r>
            <a:r>
              <a:rPr lang="en-US" sz="2400" dirty="0">
                <a:solidFill>
                  <a:schemeClr val="tx1"/>
                </a:solidFill>
              </a:rPr>
              <a:t> </a:t>
            </a:r>
            <a:r>
              <a:rPr lang="en-US" sz="2400" dirty="0" err="1">
                <a:solidFill>
                  <a:schemeClr val="tx1"/>
                </a:solidFill>
              </a:rPr>
              <a:t>ra</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chuyển</a:t>
            </a:r>
            <a:r>
              <a:rPr lang="en-US" sz="2400" dirty="0">
                <a:solidFill>
                  <a:schemeClr val="tx1"/>
                </a:solidFill>
              </a:rPr>
              <a:t> </a:t>
            </a:r>
            <a:r>
              <a:rPr lang="en-US" sz="2400" dirty="0" err="1">
                <a:solidFill>
                  <a:schemeClr val="tx1"/>
                </a:solidFill>
              </a:rPr>
              <a:t>biến</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cơ</a:t>
            </a:r>
            <a:r>
              <a:rPr lang="en-US" sz="2400" dirty="0">
                <a:solidFill>
                  <a:schemeClr val="tx1"/>
                </a:solidFill>
              </a:rPr>
              <a:t>, </a:t>
            </a:r>
            <a:r>
              <a:rPr lang="en-US" sz="2400" dirty="0" err="1">
                <a:solidFill>
                  <a:schemeClr val="tx1"/>
                </a:solidFill>
              </a:rPr>
              <a:t>lý</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vật</a:t>
            </a:r>
            <a:r>
              <a:rPr lang="en-US" sz="2400" dirty="0">
                <a:solidFill>
                  <a:schemeClr val="tx1"/>
                </a:solidFill>
              </a:rPr>
              <a:t> </a:t>
            </a:r>
            <a:r>
              <a:rPr lang="en-US" sz="2400" dirty="0" err="1">
                <a:solidFill>
                  <a:schemeClr val="tx1"/>
                </a:solidFill>
              </a:rPr>
              <a:t>liệu</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thù</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thay</a:t>
            </a:r>
            <a:r>
              <a:rPr lang="en-US" sz="2400" dirty="0">
                <a:solidFill>
                  <a:schemeClr val="tx1"/>
                </a:solidFill>
              </a:rPr>
              <a:t> </a:t>
            </a:r>
            <a:r>
              <a:rPr lang="en-US" sz="2400" dirty="0" err="1">
                <a:solidFill>
                  <a:schemeClr val="tx1"/>
                </a:solidFill>
              </a:rPr>
              <a:t>đổi</a:t>
            </a:r>
            <a:r>
              <a:rPr lang="en-US" sz="2400" dirty="0">
                <a:solidFill>
                  <a:schemeClr val="tx1"/>
                </a:solidFill>
              </a:rPr>
              <a:t> </a:t>
            </a:r>
            <a:r>
              <a:rPr lang="en-US" sz="2400" dirty="0" err="1">
                <a:solidFill>
                  <a:schemeClr val="tx1"/>
                </a:solidFill>
              </a:rPr>
              <a:t>đột</a:t>
            </a:r>
            <a:r>
              <a:rPr lang="en-US" sz="2400" dirty="0">
                <a:solidFill>
                  <a:schemeClr val="tx1"/>
                </a:solidFill>
              </a:rPr>
              <a:t> </a:t>
            </a:r>
            <a:r>
              <a:rPr lang="en-US" sz="2400" dirty="0" err="1">
                <a:solidFill>
                  <a:schemeClr val="tx1"/>
                </a:solidFill>
              </a:rPr>
              <a:t>ngột</a:t>
            </a:r>
            <a:r>
              <a:rPr lang="en-US" sz="2400" dirty="0">
                <a:solidFill>
                  <a:schemeClr val="tx1"/>
                </a:solidFill>
              </a:rPr>
              <a:t>, </a:t>
            </a:r>
            <a:r>
              <a:rPr lang="en-US" sz="2400" dirty="0" err="1">
                <a:solidFill>
                  <a:schemeClr val="tx1"/>
                </a:solidFill>
              </a:rPr>
              <a:t>dẫn</a:t>
            </a:r>
            <a:r>
              <a:rPr lang="en-US" sz="2400" dirty="0">
                <a:solidFill>
                  <a:schemeClr val="tx1"/>
                </a:solidFill>
              </a:rPr>
              <a:t> </a:t>
            </a:r>
            <a:r>
              <a:rPr lang="en-US" sz="2400" dirty="0" err="1">
                <a:solidFill>
                  <a:schemeClr val="tx1"/>
                </a:solidFill>
              </a:rPr>
              <a:t>đến</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hiệu</a:t>
            </a:r>
            <a:r>
              <a:rPr lang="en-US" sz="2400" dirty="0">
                <a:solidFill>
                  <a:schemeClr val="tx1"/>
                </a:solidFill>
              </a:rPr>
              <a:t> </a:t>
            </a:r>
            <a:r>
              <a:rPr lang="en-US" sz="2400" dirty="0" err="1">
                <a:solidFill>
                  <a:schemeClr val="tx1"/>
                </a:solidFill>
              </a:rPr>
              <a:t>ứng</a:t>
            </a:r>
            <a:r>
              <a:rPr lang="en-US" sz="2400" dirty="0">
                <a:solidFill>
                  <a:schemeClr val="tx1"/>
                </a:solidFill>
              </a:rPr>
              <a:t> </a:t>
            </a:r>
            <a:r>
              <a:rPr lang="en-US" sz="2400" dirty="0" err="1">
                <a:solidFill>
                  <a:schemeClr val="tx1"/>
                </a:solidFill>
              </a:rPr>
              <a:t>quan</a:t>
            </a:r>
            <a:r>
              <a:rPr lang="en-US" sz="2400" dirty="0">
                <a:solidFill>
                  <a:schemeClr val="tx1"/>
                </a:solidFill>
              </a:rPr>
              <a:t> </a:t>
            </a:r>
            <a:r>
              <a:rPr lang="en-US" sz="2400" dirty="0" err="1">
                <a:solidFill>
                  <a:schemeClr val="tx1"/>
                </a:solidFill>
              </a:rPr>
              <a:t>trọng</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lợi</a:t>
            </a:r>
            <a:r>
              <a:rPr lang="en-US" sz="2400" dirty="0">
                <a:solidFill>
                  <a:schemeClr val="tx1"/>
                </a:solidFill>
              </a:rPr>
              <a:t> hay </a:t>
            </a:r>
            <a:r>
              <a:rPr lang="en-US" sz="2400" dirty="0" err="1">
                <a:solidFill>
                  <a:schemeClr val="tx1"/>
                </a:solidFill>
              </a:rPr>
              <a:t>có</a:t>
            </a:r>
            <a:r>
              <a:rPr lang="en-US" sz="2400" dirty="0">
                <a:solidFill>
                  <a:schemeClr val="tx1"/>
                </a:solidFill>
              </a:rPr>
              <a:t> </a:t>
            </a:r>
            <a:r>
              <a:rPr lang="en-US" sz="2400" dirty="0" err="1">
                <a:solidFill>
                  <a:schemeClr val="tx1"/>
                </a:solidFill>
              </a:rPr>
              <a:t>hại</a:t>
            </a:r>
            <a:endParaRPr lang="en-US" sz="2400" b="1" dirty="0" smtClean="0">
              <a:solidFill>
                <a:schemeClr val="tx1"/>
              </a:solidFill>
              <a:cs typeface="Arial" pitchFamily="34" charset="0"/>
            </a:endParaRPr>
          </a:p>
        </p:txBody>
      </p:sp>
      <p:sp>
        <p:nvSpPr>
          <p:cNvPr id="17" name="Rounded Rectangle 16"/>
          <p:cNvSpPr/>
          <p:nvPr/>
        </p:nvSpPr>
        <p:spPr bwMode="gray">
          <a:xfrm>
            <a:off x="2496766" y="1752600"/>
            <a:ext cx="4302868" cy="312723"/>
          </a:xfrm>
          <a:prstGeom prst="roundRect">
            <a:avLst>
              <a:gd name="adj" fmla="val 50000"/>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2000" b="1" dirty="0" err="1"/>
              <a:t>Các</a:t>
            </a:r>
            <a:r>
              <a:rPr lang="en-US" sz="2000" b="1" dirty="0"/>
              <a:t> </a:t>
            </a:r>
            <a:r>
              <a:rPr lang="en-US" sz="2000" b="1" dirty="0" err="1"/>
              <a:t>tính</a:t>
            </a:r>
            <a:r>
              <a:rPr lang="en-US" sz="2000" b="1" dirty="0"/>
              <a:t> </a:t>
            </a:r>
            <a:r>
              <a:rPr lang="en-US" sz="2000" b="1" dirty="0" err="1"/>
              <a:t>chất</a:t>
            </a:r>
            <a:r>
              <a:rPr lang="en-US" sz="2000" b="1" dirty="0"/>
              <a:t> </a:t>
            </a:r>
            <a:r>
              <a:rPr lang="en-US" sz="2000" b="1" dirty="0" err="1"/>
              <a:t>đặc</a:t>
            </a:r>
            <a:r>
              <a:rPr lang="en-US" sz="2000" b="1" dirty="0"/>
              <a:t> </a:t>
            </a:r>
            <a:r>
              <a:rPr lang="en-US" sz="2000" b="1" dirty="0" err="1"/>
              <a:t>trưng</a:t>
            </a:r>
            <a:endParaRPr lang="en-US" sz="2000" b="1" dirty="0">
              <a:cs typeface="Arial" pitchFamily="34" charset="0"/>
            </a:endParaRPr>
          </a:p>
        </p:txBody>
      </p:sp>
    </p:spTree>
    <p:extLst>
      <p:ext uri="{BB962C8B-B14F-4D97-AF65-F5344CB8AC3E}">
        <p14:creationId xmlns:p14="http://schemas.microsoft.com/office/powerpoint/2010/main" val="47384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15" name="Rounded Rectangle 14"/>
          <p:cNvSpPr/>
          <p:nvPr/>
        </p:nvSpPr>
        <p:spPr bwMode="gray">
          <a:xfrm>
            <a:off x="-17585" y="2743201"/>
            <a:ext cx="9161585" cy="4114800"/>
          </a:xfrm>
          <a:prstGeom prst="roundRect">
            <a:avLst/>
          </a:prstGeom>
          <a:gradFill flip="none" rotWithShape="1">
            <a:gsLst>
              <a:gs pos="0">
                <a:schemeClr val="accent3">
                  <a:lumMod val="40000"/>
                  <a:lumOff val="60000"/>
                </a:schemeClr>
              </a:gs>
              <a:gs pos="100000">
                <a:srgbClr val="FFFFFF"/>
              </a:gs>
            </a:gsLst>
            <a:lin ang="16200000" scaled="1"/>
            <a:tileRect/>
          </a:gradFill>
          <a:ln>
            <a:solidFill>
              <a:schemeClr val="accent3"/>
            </a:solidFill>
          </a:ln>
        </p:spPr>
        <p:style>
          <a:lnRef idx="0">
            <a:schemeClr val="accent3"/>
          </a:lnRef>
          <a:fillRef idx="3">
            <a:schemeClr val="accent3"/>
          </a:fillRef>
          <a:effectRef idx="3">
            <a:schemeClr val="accent3"/>
          </a:effectRef>
          <a:fontRef idx="minor">
            <a:schemeClr val="lt1"/>
          </a:fontRef>
        </p:style>
        <p:txBody>
          <a:bodyPr rtlCol="0" anchor="ctr"/>
          <a:lstStyle/>
          <a:p>
            <a:r>
              <a:rPr lang="en-US" sz="2400" dirty="0" smtClean="0">
                <a:solidFill>
                  <a:schemeClr val="tx1"/>
                </a:solidFill>
              </a:rPr>
              <a:t>	</a:t>
            </a:r>
            <a:r>
              <a:rPr lang="en-US" sz="2400" dirty="0">
                <a:solidFill>
                  <a:schemeClr val="tx1"/>
                </a:solidFill>
              </a:rPr>
              <a:t> </a:t>
            </a:r>
            <a:r>
              <a:rPr lang="en-US" sz="2400" dirty="0" err="1">
                <a:solidFill>
                  <a:schemeClr val="tx1"/>
                </a:solidFill>
              </a:rPr>
              <a:t>Đôi</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gặp</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khối</a:t>
            </a:r>
            <a:r>
              <a:rPr lang="en-US" sz="2400" dirty="0">
                <a:solidFill>
                  <a:schemeClr val="tx1"/>
                </a:solidFill>
              </a:rPr>
              <a:t> </a:t>
            </a:r>
            <a:r>
              <a:rPr lang="en-US" sz="2400" dirty="0" err="1">
                <a:solidFill>
                  <a:schemeClr val="tx1"/>
                </a:solidFill>
              </a:rPr>
              <a:t>kim</a:t>
            </a:r>
            <a:r>
              <a:rPr lang="en-US" sz="2400" dirty="0">
                <a:solidFill>
                  <a:schemeClr val="tx1"/>
                </a:solidFill>
              </a:rPr>
              <a:t> </a:t>
            </a:r>
            <a:r>
              <a:rPr lang="en-US" sz="2400" dirty="0" err="1">
                <a:solidFill>
                  <a:schemeClr val="tx1"/>
                </a:solidFill>
              </a:rPr>
              <a:t>loại</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kích</a:t>
            </a:r>
            <a:r>
              <a:rPr lang="en-US" sz="2400" dirty="0">
                <a:solidFill>
                  <a:schemeClr val="tx1"/>
                </a:solidFill>
              </a:rPr>
              <a:t> </a:t>
            </a:r>
            <a:r>
              <a:rPr lang="en-US" sz="2400" dirty="0" err="1">
                <a:solidFill>
                  <a:schemeClr val="tx1"/>
                </a:solidFill>
              </a:rPr>
              <a:t>thước</a:t>
            </a:r>
            <a:r>
              <a:rPr lang="en-US" sz="2400" dirty="0">
                <a:solidFill>
                  <a:schemeClr val="tx1"/>
                </a:solidFill>
              </a:rPr>
              <a:t> </a:t>
            </a:r>
            <a:r>
              <a:rPr lang="en-US" sz="2400" dirty="0" err="1">
                <a:solidFill>
                  <a:schemeClr val="tx1"/>
                </a:solidFill>
              </a:rPr>
              <a:t>nhỏ</a:t>
            </a:r>
            <a:r>
              <a:rPr lang="en-US" sz="2400" dirty="0">
                <a:solidFill>
                  <a:schemeClr val="tx1"/>
                </a:solidFill>
              </a:rPr>
              <a:t> (</a:t>
            </a:r>
            <a:r>
              <a:rPr lang="en-US" sz="2400" dirty="0" err="1">
                <a:solidFill>
                  <a:schemeClr val="tx1"/>
                </a:solidFill>
              </a:rPr>
              <a:t>nhiều</a:t>
            </a:r>
            <a:r>
              <a:rPr lang="en-US" sz="2400" dirty="0">
                <a:solidFill>
                  <a:schemeClr val="tx1"/>
                </a:solidFill>
              </a:rPr>
              <a:t> </a:t>
            </a:r>
            <a:r>
              <a:rPr lang="en-US" sz="2400" dirty="0" err="1">
                <a:solidFill>
                  <a:schemeClr val="tx1"/>
                </a:solidFill>
              </a:rPr>
              <a:t>nhất</a:t>
            </a:r>
            <a:r>
              <a:rPr lang="en-US" sz="2400" dirty="0">
                <a:solidFill>
                  <a:schemeClr val="tx1"/>
                </a:solidFill>
              </a:rPr>
              <a:t> </a:t>
            </a:r>
            <a:r>
              <a:rPr lang="en-US" sz="2400" dirty="0" err="1">
                <a:solidFill>
                  <a:schemeClr val="tx1"/>
                </a:solidFill>
              </a:rPr>
              <a:t>tới</a:t>
            </a:r>
            <a:r>
              <a:rPr lang="en-US" sz="2400" dirty="0">
                <a:solidFill>
                  <a:schemeClr val="tx1"/>
                </a:solidFill>
              </a:rPr>
              <a:t> </a:t>
            </a:r>
            <a:r>
              <a:rPr lang="en-US" sz="2400" dirty="0" err="1">
                <a:solidFill>
                  <a:schemeClr val="tx1"/>
                </a:solidFill>
              </a:rPr>
              <a:t>hàng</a:t>
            </a:r>
            <a:r>
              <a:rPr lang="en-US" sz="2400" dirty="0">
                <a:solidFill>
                  <a:schemeClr val="tx1"/>
                </a:solidFill>
              </a:rPr>
              <a:t> gam), </a:t>
            </a:r>
            <a:r>
              <a:rPr lang="en-US" sz="2400" dirty="0" err="1">
                <a:solidFill>
                  <a:schemeClr val="tx1"/>
                </a:solidFill>
              </a:rPr>
              <a:t>trong</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mặt</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được</a:t>
            </a:r>
            <a:r>
              <a:rPr lang="en-US" sz="2400" dirty="0">
                <a:solidFill>
                  <a:schemeClr val="tx1"/>
                </a:solidFill>
              </a:rPr>
              <a:t> </a:t>
            </a:r>
            <a:r>
              <a:rPr lang="en-US" sz="2400" dirty="0" err="1">
                <a:solidFill>
                  <a:schemeClr val="tx1"/>
                </a:solidFill>
              </a:rPr>
              <a:t>giữ</a:t>
            </a:r>
            <a:r>
              <a:rPr lang="en-US" sz="2400" dirty="0">
                <a:solidFill>
                  <a:schemeClr val="tx1"/>
                </a:solidFill>
              </a:rPr>
              <a:t> </a:t>
            </a:r>
            <a:r>
              <a:rPr lang="en-US" sz="2400" dirty="0" err="1">
                <a:solidFill>
                  <a:schemeClr val="tx1"/>
                </a:solidFill>
              </a:rPr>
              <a:t>đồng</a:t>
            </a:r>
            <a:r>
              <a:rPr lang="en-US" sz="2400" dirty="0">
                <a:solidFill>
                  <a:schemeClr val="tx1"/>
                </a:solidFill>
              </a:rPr>
              <a:t> </a:t>
            </a:r>
            <a:r>
              <a:rPr lang="en-US" sz="2400" dirty="0" err="1">
                <a:solidFill>
                  <a:schemeClr val="tx1"/>
                </a:solidFill>
              </a:rPr>
              <a:t>nhất</a:t>
            </a:r>
            <a:r>
              <a:rPr lang="en-US" sz="2400" dirty="0">
                <a:solidFill>
                  <a:schemeClr val="tx1"/>
                </a:solidFill>
              </a:rPr>
              <a:t> ở </a:t>
            </a:r>
            <a:r>
              <a:rPr lang="en-US" sz="2400" dirty="0" err="1">
                <a:solidFill>
                  <a:schemeClr val="tx1"/>
                </a:solidFill>
              </a:rPr>
              <a:t>mọi</a:t>
            </a:r>
            <a:r>
              <a:rPr lang="en-US" sz="2400" dirty="0">
                <a:solidFill>
                  <a:schemeClr val="tx1"/>
                </a:solidFill>
              </a:rPr>
              <a:t> </a:t>
            </a:r>
            <a:r>
              <a:rPr lang="en-US" sz="2400" dirty="0" err="1">
                <a:solidFill>
                  <a:schemeClr val="tx1"/>
                </a:solidFill>
              </a:rPr>
              <a:t>điểm</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đơn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coi</a:t>
            </a:r>
            <a:r>
              <a:rPr lang="en-US" sz="2400" dirty="0">
                <a:solidFill>
                  <a:schemeClr val="tx1"/>
                </a:solidFill>
              </a:rPr>
              <a:t> </a:t>
            </a:r>
            <a:r>
              <a:rPr lang="en-US" sz="2400" dirty="0" err="1">
                <a:solidFill>
                  <a:schemeClr val="tx1"/>
                </a:solidFill>
              </a:rPr>
              <a:t>đơn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một</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lớn</a:t>
            </a:r>
            <a:r>
              <a:rPr lang="en-US" sz="2400" dirty="0">
                <a:solidFill>
                  <a:schemeClr val="tx1"/>
                </a:solidFill>
              </a:rPr>
              <a:t>, </a:t>
            </a:r>
            <a:r>
              <a:rPr lang="en-US" sz="2400" dirty="0" err="1">
                <a:solidFill>
                  <a:schemeClr val="tx1"/>
                </a:solidFill>
              </a:rPr>
              <a:t>đồng</a:t>
            </a:r>
            <a:r>
              <a:rPr lang="en-US" sz="2400" dirty="0">
                <a:solidFill>
                  <a:schemeClr val="tx1"/>
                </a:solidFill>
              </a:rPr>
              <a:t> </a:t>
            </a:r>
            <a:r>
              <a:rPr lang="en-US" sz="2400" dirty="0" err="1">
                <a:solidFill>
                  <a:schemeClr val="tx1"/>
                </a:solidFill>
              </a:rPr>
              <a:t>nhất</a:t>
            </a:r>
            <a:r>
              <a:rPr lang="en-US" sz="2400" dirty="0">
                <a:solidFill>
                  <a:schemeClr val="tx1"/>
                </a:solidFill>
              </a:rPr>
              <a:t> </a:t>
            </a:r>
            <a:r>
              <a:rPr lang="en-US" sz="2400" dirty="0" err="1">
                <a:solidFill>
                  <a:schemeClr val="tx1"/>
                </a:solidFill>
              </a:rPr>
              <a:t>về</a:t>
            </a:r>
            <a:r>
              <a:rPr lang="en-US" sz="2400" dirty="0">
                <a:solidFill>
                  <a:schemeClr val="tx1"/>
                </a:solidFill>
              </a:rPr>
              <a:t> </a:t>
            </a:r>
            <a:r>
              <a:rPr lang="en-US" sz="2400" dirty="0" err="1">
                <a:solidFill>
                  <a:schemeClr val="tx1"/>
                </a:solidFill>
              </a:rPr>
              <a:t>hình</a:t>
            </a:r>
            <a:r>
              <a:rPr lang="en-US" sz="2400" dirty="0">
                <a:solidFill>
                  <a:schemeClr val="tx1"/>
                </a:solidFill>
              </a:rPr>
              <a:t> </a:t>
            </a:r>
            <a:r>
              <a:rPr lang="en-US" sz="2400" dirty="0" err="1">
                <a:solidFill>
                  <a:schemeClr val="tx1"/>
                </a:solidFill>
              </a:rPr>
              <a:t>học</a:t>
            </a:r>
            <a:r>
              <a:rPr lang="en-US" sz="2400" dirty="0">
                <a:solidFill>
                  <a:schemeClr val="tx1"/>
                </a:solidFill>
              </a:rPr>
              <a:t>.</a:t>
            </a:r>
          </a:p>
          <a:p>
            <a:r>
              <a:rPr lang="en-US" sz="2400" dirty="0" smtClean="0">
                <a:solidFill>
                  <a:schemeClr val="tx1"/>
                </a:solidFill>
              </a:rPr>
              <a:t>	</a:t>
            </a:r>
            <a:r>
              <a:rPr lang="en-US" sz="2400" dirty="0" err="1" smtClean="0">
                <a:solidFill>
                  <a:schemeClr val="tx1"/>
                </a:solidFill>
              </a:rPr>
              <a:t>Đặc</a:t>
            </a:r>
            <a:r>
              <a:rPr lang="en-US" sz="2400" dirty="0" smtClean="0">
                <a:solidFill>
                  <a:schemeClr val="tx1"/>
                </a:solidFill>
              </a:rPr>
              <a:t> </a:t>
            </a:r>
            <a:r>
              <a:rPr lang="en-US" sz="2400" dirty="0" err="1">
                <a:solidFill>
                  <a:schemeClr val="tx1"/>
                </a:solidFill>
              </a:rPr>
              <a:t>điểm</a:t>
            </a:r>
            <a:r>
              <a:rPr lang="en-US" sz="2400" dirty="0">
                <a:solidFill>
                  <a:schemeClr val="tx1"/>
                </a:solidFill>
              </a:rPr>
              <a:t> </a:t>
            </a:r>
            <a:r>
              <a:rPr lang="en-US" sz="2400" dirty="0" err="1">
                <a:solidFill>
                  <a:schemeClr val="tx1"/>
                </a:solidFill>
              </a:rPr>
              <a:t>quan</a:t>
            </a:r>
            <a:r>
              <a:rPr lang="en-US" sz="2400" dirty="0">
                <a:solidFill>
                  <a:schemeClr val="tx1"/>
                </a:solidFill>
              </a:rPr>
              <a:t> </a:t>
            </a:r>
            <a:r>
              <a:rPr lang="en-US" sz="2400" dirty="0" err="1">
                <a:solidFill>
                  <a:schemeClr val="tx1"/>
                </a:solidFill>
              </a:rPr>
              <a:t>trọng</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đơn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nó</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dị</a:t>
            </a:r>
            <a:r>
              <a:rPr lang="en-US" sz="2400" dirty="0">
                <a:solidFill>
                  <a:schemeClr val="tx1"/>
                </a:solidFill>
              </a:rPr>
              <a:t> </a:t>
            </a:r>
            <a:r>
              <a:rPr lang="en-US" sz="2400" dirty="0" err="1">
                <a:solidFill>
                  <a:schemeClr val="tx1"/>
                </a:solidFill>
              </a:rPr>
              <a:t>hướng</a:t>
            </a:r>
            <a:r>
              <a:rPr lang="en-US" sz="2400" dirty="0">
                <a:solidFill>
                  <a:schemeClr val="tx1"/>
                </a:solidFill>
              </a:rPr>
              <a:t>, </a:t>
            </a:r>
            <a:r>
              <a:rPr lang="en-US" sz="2400" dirty="0" err="1">
                <a:solidFill>
                  <a:schemeClr val="tx1"/>
                </a:solidFill>
              </a:rPr>
              <a:t>tức</a:t>
            </a:r>
            <a:r>
              <a:rPr lang="en-US" sz="2400" dirty="0">
                <a:solidFill>
                  <a:schemeClr val="tx1"/>
                </a:solidFill>
              </a:rPr>
              <a:t> </a:t>
            </a:r>
            <a:r>
              <a:rPr lang="en-US" sz="2400" dirty="0" err="1">
                <a:solidFill>
                  <a:schemeClr val="tx1"/>
                </a:solidFill>
              </a:rPr>
              <a:t>là</a:t>
            </a:r>
            <a:r>
              <a:rPr lang="en-US" sz="2400" dirty="0">
                <a:solidFill>
                  <a:schemeClr val="tx1"/>
                </a:solidFill>
              </a:rPr>
              <a:t> </a:t>
            </a:r>
            <a:r>
              <a:rPr lang="en-US" sz="2400" dirty="0" err="1">
                <a:solidFill>
                  <a:schemeClr val="tx1"/>
                </a:solidFill>
              </a:rPr>
              <a:t>theo</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phương</a:t>
            </a:r>
            <a:r>
              <a:rPr lang="en-US" sz="2400" dirty="0">
                <a:solidFill>
                  <a:schemeClr val="tx1"/>
                </a:solidFill>
              </a:rPr>
              <a:t>, </a:t>
            </a:r>
            <a:r>
              <a:rPr lang="en-US" sz="2400" dirty="0" err="1">
                <a:solidFill>
                  <a:schemeClr val="tx1"/>
                </a:solidFill>
              </a:rPr>
              <a:t>tính</a:t>
            </a:r>
            <a:r>
              <a:rPr lang="en-US" sz="2400" dirty="0">
                <a:solidFill>
                  <a:schemeClr val="tx1"/>
                </a:solidFill>
              </a:rPr>
              <a:t> </a:t>
            </a:r>
            <a:r>
              <a:rPr lang="en-US" sz="2400" dirty="0" err="1">
                <a:solidFill>
                  <a:schemeClr val="tx1"/>
                </a:solidFill>
              </a:rPr>
              <a:t>chất</a:t>
            </a:r>
            <a:r>
              <a:rPr lang="en-US" sz="2400" dirty="0">
                <a:solidFill>
                  <a:schemeClr val="tx1"/>
                </a:solidFill>
              </a:rPr>
              <a:t> </a:t>
            </a:r>
            <a:r>
              <a:rPr lang="en-US" sz="2400" dirty="0" err="1">
                <a:solidFill>
                  <a:schemeClr val="tx1"/>
                </a:solidFill>
              </a:rPr>
              <a:t>cần</a:t>
            </a:r>
            <a:r>
              <a:rPr lang="en-US" sz="2400" dirty="0">
                <a:solidFill>
                  <a:schemeClr val="tx1"/>
                </a:solidFill>
              </a:rPr>
              <a:t> </a:t>
            </a:r>
            <a:r>
              <a:rPr lang="en-US" sz="2400" dirty="0" err="1">
                <a:solidFill>
                  <a:schemeClr val="tx1"/>
                </a:solidFill>
              </a:rPr>
              <a:t>xác</a:t>
            </a:r>
            <a:r>
              <a:rPr lang="en-US" sz="2400" dirty="0">
                <a:solidFill>
                  <a:schemeClr val="tx1"/>
                </a:solidFill>
              </a:rPr>
              <a:t> </a:t>
            </a:r>
            <a:r>
              <a:rPr lang="en-US" sz="2400" dirty="0" err="1">
                <a:solidFill>
                  <a:schemeClr val="tx1"/>
                </a:solidFill>
              </a:rPr>
              <a:t>định</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giá</a:t>
            </a:r>
            <a:r>
              <a:rPr lang="en-US" sz="2400" dirty="0">
                <a:solidFill>
                  <a:schemeClr val="tx1"/>
                </a:solidFill>
              </a:rPr>
              <a:t> </a:t>
            </a:r>
            <a:r>
              <a:rPr lang="en-US" sz="2400" dirty="0" err="1">
                <a:solidFill>
                  <a:schemeClr val="tx1"/>
                </a:solidFill>
              </a:rPr>
              <a:t>trị</a:t>
            </a:r>
            <a:r>
              <a:rPr lang="en-US" sz="2400" dirty="0">
                <a:solidFill>
                  <a:schemeClr val="tx1"/>
                </a:solidFill>
              </a:rPr>
              <a:t> </a:t>
            </a:r>
            <a:r>
              <a:rPr lang="en-US" sz="2400" dirty="0" err="1">
                <a:solidFill>
                  <a:schemeClr val="tx1"/>
                </a:solidFill>
              </a:rPr>
              <a:t>lớn</a:t>
            </a:r>
            <a:r>
              <a:rPr lang="en-US" sz="2400" dirty="0">
                <a:solidFill>
                  <a:schemeClr val="tx1"/>
                </a:solidFill>
              </a:rPr>
              <a:t> </a:t>
            </a:r>
            <a:r>
              <a:rPr lang="en-US" sz="2400" dirty="0" err="1">
                <a:solidFill>
                  <a:schemeClr val="tx1"/>
                </a:solidFill>
              </a:rPr>
              <a:t>nhỏ</a:t>
            </a:r>
            <a:r>
              <a:rPr lang="en-US" sz="2400" dirty="0">
                <a:solidFill>
                  <a:schemeClr val="tx1"/>
                </a:solidFill>
              </a:rPr>
              <a:t> </a:t>
            </a:r>
            <a:r>
              <a:rPr lang="en-US" sz="2400" dirty="0" err="1">
                <a:solidFill>
                  <a:schemeClr val="tx1"/>
                </a:solidFill>
              </a:rPr>
              <a:t>khác</a:t>
            </a:r>
            <a:r>
              <a:rPr lang="en-US" sz="2400" dirty="0">
                <a:solidFill>
                  <a:schemeClr val="tx1"/>
                </a:solidFill>
              </a:rPr>
              <a:t> </a:t>
            </a:r>
            <a:r>
              <a:rPr lang="en-US" sz="2400" dirty="0" err="1">
                <a:solidFill>
                  <a:schemeClr val="tx1"/>
                </a:solidFill>
              </a:rPr>
              <a:t>nhau</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khi</a:t>
            </a:r>
            <a:r>
              <a:rPr lang="en-US" sz="2400" dirty="0">
                <a:solidFill>
                  <a:schemeClr val="tx1"/>
                </a:solidFill>
              </a:rPr>
              <a:t> </a:t>
            </a:r>
            <a:r>
              <a:rPr lang="en-US" sz="2400" dirty="0" err="1">
                <a:solidFill>
                  <a:schemeClr val="tx1"/>
                </a:solidFill>
              </a:rPr>
              <a:t>tới</a:t>
            </a:r>
            <a:r>
              <a:rPr lang="en-US" sz="2400" dirty="0">
                <a:solidFill>
                  <a:schemeClr val="tx1"/>
                </a:solidFill>
              </a:rPr>
              <a:t> </a:t>
            </a:r>
            <a:r>
              <a:rPr lang="en-US" sz="2400" dirty="0" err="1">
                <a:solidFill>
                  <a:schemeClr val="tx1"/>
                </a:solidFill>
              </a:rPr>
              <a:t>hàng</a:t>
            </a:r>
            <a:r>
              <a:rPr lang="en-US" sz="2400" dirty="0">
                <a:solidFill>
                  <a:schemeClr val="tx1"/>
                </a:solidFill>
              </a:rPr>
              <a:t> </a:t>
            </a:r>
            <a:r>
              <a:rPr lang="en-US" sz="2400" dirty="0" err="1">
                <a:solidFill>
                  <a:schemeClr val="tx1"/>
                </a:solidFill>
              </a:rPr>
              <a:t>chục</a:t>
            </a:r>
            <a:r>
              <a:rPr lang="en-US" sz="2400" dirty="0">
                <a:solidFill>
                  <a:schemeClr val="tx1"/>
                </a:solidFill>
              </a:rPr>
              <a:t> </a:t>
            </a:r>
            <a:r>
              <a:rPr lang="en-US" sz="2400" dirty="0" err="1">
                <a:solidFill>
                  <a:schemeClr val="tx1"/>
                </a:solidFill>
              </a:rPr>
              <a:t>lần</a:t>
            </a:r>
            <a:r>
              <a:rPr lang="en-US" sz="2400" dirty="0">
                <a:solidFill>
                  <a:schemeClr val="tx1"/>
                </a:solidFill>
              </a:rPr>
              <a:t>) do </a:t>
            </a:r>
            <a:r>
              <a:rPr lang="en-US" sz="2400" dirty="0" err="1">
                <a:solidFill>
                  <a:schemeClr val="tx1"/>
                </a:solidFill>
              </a:rPr>
              <a:t>mật</a:t>
            </a:r>
            <a:r>
              <a:rPr lang="en-US" sz="2400" dirty="0">
                <a:solidFill>
                  <a:schemeClr val="tx1"/>
                </a:solidFill>
              </a:rPr>
              <a:t> </a:t>
            </a:r>
            <a:r>
              <a:rPr lang="en-US" sz="2400" dirty="0" err="1">
                <a:solidFill>
                  <a:schemeClr val="tx1"/>
                </a:solidFill>
              </a:rPr>
              <a:t>độ</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khác</a:t>
            </a:r>
            <a:r>
              <a:rPr lang="en-US" sz="2400" dirty="0">
                <a:solidFill>
                  <a:schemeClr val="tx1"/>
                </a:solidFill>
              </a:rPr>
              <a:t> </a:t>
            </a:r>
            <a:r>
              <a:rPr lang="en-US" sz="2400" dirty="0" err="1">
                <a:solidFill>
                  <a:schemeClr val="tx1"/>
                </a:solidFill>
              </a:rPr>
              <a:t>nhau</a:t>
            </a:r>
            <a:r>
              <a:rPr lang="en-US" sz="2400" dirty="0">
                <a:solidFill>
                  <a:schemeClr val="tx1"/>
                </a:solidFill>
              </a:rPr>
              <a:t>, do </a:t>
            </a:r>
            <a:r>
              <a:rPr lang="en-US" sz="2400" dirty="0" err="1">
                <a:solidFill>
                  <a:schemeClr val="tx1"/>
                </a:solidFill>
              </a:rPr>
              <a:t>đó</a:t>
            </a:r>
            <a:r>
              <a:rPr lang="en-US" sz="2400" dirty="0">
                <a:solidFill>
                  <a:schemeClr val="tx1"/>
                </a:solidFill>
              </a:rPr>
              <a:t> </a:t>
            </a:r>
            <a:r>
              <a:rPr lang="en-US" sz="2400" dirty="0" err="1">
                <a:solidFill>
                  <a:schemeClr val="tx1"/>
                </a:solidFill>
              </a:rPr>
              <a:t>lực</a:t>
            </a:r>
            <a:r>
              <a:rPr lang="en-US" sz="2400" dirty="0">
                <a:solidFill>
                  <a:schemeClr val="tx1"/>
                </a:solidFill>
              </a:rPr>
              <a:t> </a:t>
            </a:r>
            <a:r>
              <a:rPr lang="en-US" sz="2400" dirty="0" err="1">
                <a:solidFill>
                  <a:schemeClr val="tx1"/>
                </a:solidFill>
              </a:rPr>
              <a:t>liên</a:t>
            </a:r>
            <a:r>
              <a:rPr lang="en-US" sz="2400" dirty="0">
                <a:solidFill>
                  <a:schemeClr val="tx1"/>
                </a:solidFill>
              </a:rPr>
              <a:t> </a:t>
            </a:r>
            <a:r>
              <a:rPr lang="en-US" sz="2400" dirty="0" err="1">
                <a:solidFill>
                  <a:schemeClr val="tx1"/>
                </a:solidFill>
              </a:rPr>
              <a:t>kết</a:t>
            </a:r>
            <a:r>
              <a:rPr lang="en-US" sz="2400" dirty="0">
                <a:solidFill>
                  <a:schemeClr val="tx1"/>
                </a:solidFill>
              </a:rPr>
              <a:t> </a:t>
            </a:r>
            <a:r>
              <a:rPr lang="en-US" sz="2400" dirty="0" err="1">
                <a:solidFill>
                  <a:schemeClr val="tx1"/>
                </a:solidFill>
              </a:rPr>
              <a:t>lớn</a:t>
            </a:r>
            <a:r>
              <a:rPr lang="en-US" sz="2400" dirty="0">
                <a:solidFill>
                  <a:schemeClr val="tx1"/>
                </a:solidFill>
              </a:rPr>
              <a:t>, </a:t>
            </a:r>
            <a:r>
              <a:rPr lang="en-US" sz="2400" dirty="0" err="1">
                <a:solidFill>
                  <a:schemeClr val="tx1"/>
                </a:solidFill>
              </a:rPr>
              <a:t>bé</a:t>
            </a:r>
            <a:r>
              <a:rPr lang="en-US" sz="2400" dirty="0">
                <a:solidFill>
                  <a:schemeClr val="tx1"/>
                </a:solidFill>
              </a:rPr>
              <a:t> </a:t>
            </a:r>
            <a:r>
              <a:rPr lang="en-US" sz="2400" dirty="0" err="1">
                <a:solidFill>
                  <a:schemeClr val="tx1"/>
                </a:solidFill>
              </a:rPr>
              <a:t>khác</a:t>
            </a:r>
            <a:r>
              <a:rPr lang="en-US" sz="2400" dirty="0">
                <a:solidFill>
                  <a:schemeClr val="tx1"/>
                </a:solidFill>
              </a:rPr>
              <a:t> </a:t>
            </a:r>
            <a:r>
              <a:rPr lang="en-US" sz="2400" dirty="0" err="1">
                <a:solidFill>
                  <a:schemeClr val="tx1"/>
                </a:solidFill>
              </a:rPr>
              <a:t>nhau</a:t>
            </a:r>
            <a:r>
              <a:rPr lang="en-US" sz="2400" dirty="0">
                <a:solidFill>
                  <a:schemeClr val="tx1"/>
                </a:solidFill>
              </a:rPr>
              <a:t>.</a:t>
            </a:r>
          </a:p>
          <a:p>
            <a:r>
              <a:rPr lang="en-US" sz="2400" dirty="0" err="1">
                <a:solidFill>
                  <a:schemeClr val="tx1"/>
                </a:solidFill>
              </a:rPr>
              <a:t>Trong</a:t>
            </a:r>
            <a:r>
              <a:rPr lang="en-US" sz="2400" dirty="0">
                <a:solidFill>
                  <a:schemeClr val="tx1"/>
                </a:solidFill>
              </a:rPr>
              <a:t> </a:t>
            </a:r>
            <a:r>
              <a:rPr lang="en-US" sz="2400" dirty="0" err="1">
                <a:solidFill>
                  <a:schemeClr val="tx1"/>
                </a:solidFill>
              </a:rPr>
              <a:t>chế</a:t>
            </a:r>
            <a:r>
              <a:rPr lang="en-US" sz="2400" dirty="0">
                <a:solidFill>
                  <a:schemeClr val="tx1"/>
                </a:solidFill>
              </a:rPr>
              <a:t> </a:t>
            </a:r>
            <a:r>
              <a:rPr lang="en-US" sz="2400" dirty="0" err="1">
                <a:solidFill>
                  <a:schemeClr val="tx1"/>
                </a:solidFill>
              </a:rPr>
              <a:t>tạo</a:t>
            </a:r>
            <a:r>
              <a:rPr lang="en-US" sz="2400" dirty="0">
                <a:solidFill>
                  <a:schemeClr val="tx1"/>
                </a:solidFill>
              </a:rPr>
              <a:t> </a:t>
            </a:r>
            <a:r>
              <a:rPr lang="en-US" sz="2400" dirty="0" err="1">
                <a:solidFill>
                  <a:schemeClr val="tx1"/>
                </a:solidFill>
              </a:rPr>
              <a:t>máy</a:t>
            </a:r>
            <a:r>
              <a:rPr lang="en-US" sz="2400" dirty="0">
                <a:solidFill>
                  <a:schemeClr val="tx1"/>
                </a:solidFill>
              </a:rPr>
              <a:t> </a:t>
            </a:r>
            <a:r>
              <a:rPr lang="en-US" sz="2400" dirty="0" err="1">
                <a:solidFill>
                  <a:schemeClr val="tx1"/>
                </a:solidFill>
              </a:rPr>
              <a:t>thông</a:t>
            </a:r>
            <a:r>
              <a:rPr lang="en-US" sz="2400" dirty="0">
                <a:solidFill>
                  <a:schemeClr val="tx1"/>
                </a:solidFill>
              </a:rPr>
              <a:t> </a:t>
            </a:r>
            <a:r>
              <a:rPr lang="en-US" sz="2400" dirty="0" err="1">
                <a:solidFill>
                  <a:schemeClr val="tx1"/>
                </a:solidFill>
              </a:rPr>
              <a:t>thường</a:t>
            </a:r>
            <a:r>
              <a:rPr lang="en-US" sz="2400" dirty="0">
                <a:solidFill>
                  <a:schemeClr val="tx1"/>
                </a:solidFill>
              </a:rPr>
              <a:t> </a:t>
            </a:r>
            <a:r>
              <a:rPr lang="en-US" sz="2400" dirty="0" err="1">
                <a:solidFill>
                  <a:schemeClr val="tx1"/>
                </a:solidFill>
              </a:rPr>
              <a:t>hầu</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gặp</a:t>
            </a:r>
            <a:r>
              <a:rPr lang="en-US" sz="2400" dirty="0">
                <a:solidFill>
                  <a:schemeClr val="tx1"/>
                </a:solidFill>
              </a:rPr>
              <a:t> </a:t>
            </a:r>
            <a:r>
              <a:rPr lang="en-US" sz="2400" dirty="0" err="1">
                <a:solidFill>
                  <a:schemeClr val="tx1"/>
                </a:solidFill>
              </a:rPr>
              <a:t>đơn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a:t>
            </a:r>
          </a:p>
        </p:txBody>
      </p:sp>
      <p:sp>
        <p:nvSpPr>
          <p:cNvPr id="3" name="Rectangle 2"/>
          <p:cNvSpPr/>
          <p:nvPr/>
        </p:nvSpPr>
        <p:spPr>
          <a:xfrm>
            <a:off x="480646" y="931358"/>
            <a:ext cx="2778325" cy="461665"/>
          </a:xfrm>
          <a:prstGeom prst="rect">
            <a:avLst/>
          </a:prstGeom>
        </p:spPr>
        <p:txBody>
          <a:bodyPr wrap="none">
            <a:spAutoFit/>
          </a:bodyPr>
          <a:lstStyle/>
          <a:p>
            <a:r>
              <a:rPr lang="en-US" sz="2400" b="1" dirty="0"/>
              <a:t>1.3.1 </a:t>
            </a:r>
            <a:r>
              <a:rPr lang="en-US" sz="2400" b="1" dirty="0" err="1"/>
              <a:t>Đơn</a:t>
            </a:r>
            <a:r>
              <a:rPr lang="en-US" sz="2400" b="1" dirty="0"/>
              <a:t> </a:t>
            </a:r>
            <a:r>
              <a:rPr lang="en-US" sz="2400" b="1" dirty="0" err="1"/>
              <a:t>tinh</a:t>
            </a:r>
            <a:r>
              <a:rPr lang="en-US" sz="2400" b="1" dirty="0"/>
              <a:t> </a:t>
            </a:r>
            <a:r>
              <a:rPr lang="en-US" sz="2400" b="1" dirty="0" err="1"/>
              <a:t>thể</a:t>
            </a:r>
            <a:endParaRPr lang="en-US" sz="2400" dirty="0"/>
          </a:p>
        </p:txBody>
      </p:sp>
      <p:pic>
        <p:nvPicPr>
          <p:cNvPr id="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100361"/>
            <a:ext cx="3657867" cy="2541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1927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vertical)">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3" name="Rectangle 2"/>
          <p:cNvSpPr/>
          <p:nvPr/>
        </p:nvSpPr>
        <p:spPr>
          <a:xfrm>
            <a:off x="152400" y="931358"/>
            <a:ext cx="5598007" cy="461665"/>
          </a:xfrm>
          <a:prstGeom prst="rect">
            <a:avLst/>
          </a:prstGeom>
        </p:spPr>
        <p:txBody>
          <a:bodyPr wrap="none">
            <a:spAutoFit/>
          </a:bodyPr>
          <a:lstStyle/>
          <a:p>
            <a:r>
              <a:rPr lang="en-US" sz="2400" b="1" dirty="0" smtClean="0"/>
              <a:t>1.3.2 </a:t>
            </a:r>
            <a:r>
              <a:rPr lang="en-US" sz="2400" b="1" dirty="0" err="1" smtClean="0"/>
              <a:t>Đa</a:t>
            </a:r>
            <a:r>
              <a:rPr lang="en-US" sz="2400" b="1" dirty="0" smtClean="0"/>
              <a:t> </a:t>
            </a:r>
            <a:r>
              <a:rPr lang="en-US" sz="2400" b="1" dirty="0" err="1"/>
              <a:t>tinh</a:t>
            </a:r>
            <a:r>
              <a:rPr lang="en-US" sz="2400" b="1" dirty="0"/>
              <a:t> </a:t>
            </a:r>
            <a:r>
              <a:rPr lang="en-US" sz="2400" b="1" dirty="0" err="1"/>
              <a:t>thể</a:t>
            </a:r>
            <a:r>
              <a:rPr lang="en-US" sz="2400" b="1" dirty="0"/>
              <a:t>, </a:t>
            </a:r>
            <a:r>
              <a:rPr lang="en-US" sz="2400" b="1" dirty="0" err="1"/>
              <a:t>hạt</a:t>
            </a:r>
            <a:r>
              <a:rPr lang="en-US" sz="2400" b="1" dirty="0"/>
              <a:t>, </a:t>
            </a:r>
            <a:r>
              <a:rPr lang="en-US" sz="2400" b="1" dirty="0" err="1"/>
              <a:t>độ</a:t>
            </a:r>
            <a:r>
              <a:rPr lang="en-US" sz="2400" b="1" dirty="0"/>
              <a:t> </a:t>
            </a:r>
            <a:r>
              <a:rPr lang="en-US" sz="2400" b="1" dirty="0" err="1"/>
              <a:t>hạt</a:t>
            </a:r>
            <a:r>
              <a:rPr lang="en-US" sz="2400" b="1" dirty="0"/>
              <a:t>, </a:t>
            </a:r>
            <a:r>
              <a:rPr lang="en-US" sz="2400" b="1" dirty="0" err="1"/>
              <a:t>siêu</a:t>
            </a:r>
            <a:r>
              <a:rPr lang="en-US" sz="2400" b="1" dirty="0"/>
              <a:t> </a:t>
            </a:r>
            <a:r>
              <a:rPr lang="en-US" sz="2400" b="1" dirty="0" err="1"/>
              <a:t>hạt</a:t>
            </a:r>
            <a:endParaRPr lang="en-US" sz="2400" dirty="0"/>
          </a:p>
        </p:txBody>
      </p:sp>
      <p:sp>
        <p:nvSpPr>
          <p:cNvPr id="6" name="Rounded Rectangle 5"/>
          <p:cNvSpPr/>
          <p:nvPr/>
        </p:nvSpPr>
        <p:spPr bwMode="gray">
          <a:xfrm>
            <a:off x="152400" y="2667434"/>
            <a:ext cx="8991600" cy="4190566"/>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2000" b="1" dirty="0" smtClean="0">
              <a:solidFill>
                <a:schemeClr val="tx1"/>
              </a:solidFill>
              <a:cs typeface="Arial" pitchFamily="34" charset="0"/>
            </a:endParaRPr>
          </a:p>
          <a:p>
            <a:pPr algn="just" eaLnBrk="1" hangingPunct="1">
              <a:lnSpc>
                <a:spcPct val="115000"/>
              </a:lnSpc>
            </a:pPr>
            <a:r>
              <a:rPr lang="pt-BR" sz="2100" dirty="0">
                <a:solidFill>
                  <a:schemeClr val="tx1"/>
                </a:solidFill>
              </a:rPr>
              <a:t>+ Khái niệm:</a:t>
            </a:r>
          </a:p>
          <a:p>
            <a:pPr algn="just" eaLnBrk="1" hangingPunct="1">
              <a:lnSpc>
                <a:spcPct val="115000"/>
              </a:lnSpc>
            </a:pPr>
            <a:r>
              <a:rPr lang="pt-BR" sz="2100" dirty="0">
                <a:solidFill>
                  <a:schemeClr val="tx1"/>
                </a:solidFill>
              </a:rPr>
              <a:t>	</a:t>
            </a:r>
            <a:r>
              <a:rPr lang="pt-BR" sz="2100" i="1" dirty="0">
                <a:solidFill>
                  <a:schemeClr val="tx1"/>
                </a:solidFill>
              </a:rPr>
              <a:t>Tập hợp của vô số các hạt tinh thể liên kết với nhau gọi là đa tinh thể. Mỗi hạt tinh thể gồm nhiều tinh thể nhỏ có cùng cấu trúc mạng với định hướng khác nhau mang tính ngẫu </a:t>
            </a:r>
            <a:r>
              <a:rPr lang="pt-BR" sz="2100" i="1" dirty="0" smtClean="0">
                <a:solidFill>
                  <a:schemeClr val="tx1"/>
                </a:solidFill>
              </a:rPr>
              <a:t>nhiên</a:t>
            </a:r>
          </a:p>
          <a:p>
            <a:pPr algn="just" eaLnBrk="1" hangingPunct="1">
              <a:lnSpc>
                <a:spcPct val="115000"/>
              </a:lnSpc>
            </a:pPr>
            <a:r>
              <a:rPr lang="en-US" sz="2100" dirty="0" err="1">
                <a:solidFill>
                  <a:schemeClr val="tx1"/>
                </a:solidFill>
              </a:rPr>
              <a:t>Như</a:t>
            </a:r>
            <a:r>
              <a:rPr lang="en-US" sz="2100" dirty="0">
                <a:solidFill>
                  <a:schemeClr val="tx1"/>
                </a:solidFill>
              </a:rPr>
              <a:t> </a:t>
            </a:r>
            <a:r>
              <a:rPr lang="en-US" sz="2100" dirty="0" err="1">
                <a:solidFill>
                  <a:schemeClr val="tx1"/>
                </a:solidFill>
              </a:rPr>
              <a:t>vậy</a:t>
            </a:r>
            <a:r>
              <a:rPr lang="en-US" sz="2100" dirty="0">
                <a:solidFill>
                  <a:schemeClr val="tx1"/>
                </a:solidFill>
              </a:rPr>
              <a:t>, </a:t>
            </a:r>
            <a:r>
              <a:rPr lang="en-US" sz="2100" dirty="0" err="1">
                <a:solidFill>
                  <a:schemeClr val="tx1"/>
                </a:solidFill>
              </a:rPr>
              <a:t>thông</a:t>
            </a:r>
            <a:r>
              <a:rPr lang="en-US" sz="2100" dirty="0">
                <a:solidFill>
                  <a:schemeClr val="tx1"/>
                </a:solidFill>
              </a:rPr>
              <a:t> </a:t>
            </a:r>
            <a:r>
              <a:rPr lang="en-US" sz="2100" dirty="0" err="1">
                <a:solidFill>
                  <a:schemeClr val="tx1"/>
                </a:solidFill>
              </a:rPr>
              <a:t>thường</a:t>
            </a:r>
            <a:r>
              <a:rPr lang="en-US" sz="2100" dirty="0">
                <a:solidFill>
                  <a:schemeClr val="tx1"/>
                </a:solidFill>
              </a:rPr>
              <a:t> </a:t>
            </a:r>
            <a:r>
              <a:rPr lang="en-US" sz="2100" dirty="0" err="1">
                <a:solidFill>
                  <a:schemeClr val="tx1"/>
                </a:solidFill>
              </a:rPr>
              <a:t>kim</a:t>
            </a:r>
            <a:r>
              <a:rPr lang="en-US" sz="2100" dirty="0">
                <a:solidFill>
                  <a:schemeClr val="tx1"/>
                </a:solidFill>
              </a:rPr>
              <a:t> </a:t>
            </a:r>
            <a:r>
              <a:rPr lang="en-US" sz="2100" dirty="0" err="1">
                <a:solidFill>
                  <a:schemeClr val="tx1"/>
                </a:solidFill>
              </a:rPr>
              <a:t>loại</a:t>
            </a:r>
            <a:r>
              <a:rPr lang="en-US" sz="2100" dirty="0">
                <a:solidFill>
                  <a:schemeClr val="tx1"/>
                </a:solidFill>
              </a:rPr>
              <a:t> </a:t>
            </a:r>
            <a:r>
              <a:rPr lang="en-US" sz="2100" dirty="0" err="1">
                <a:solidFill>
                  <a:schemeClr val="tx1"/>
                </a:solidFill>
              </a:rPr>
              <a:t>gồm</a:t>
            </a:r>
            <a:r>
              <a:rPr lang="en-US" sz="2100" dirty="0">
                <a:solidFill>
                  <a:schemeClr val="tx1"/>
                </a:solidFill>
              </a:rPr>
              <a:t> </a:t>
            </a:r>
            <a:r>
              <a:rPr lang="en-US" sz="2100" dirty="0" err="1">
                <a:solidFill>
                  <a:schemeClr val="tx1"/>
                </a:solidFill>
              </a:rPr>
              <a:t>nhiều</a:t>
            </a:r>
            <a:r>
              <a:rPr lang="en-US" sz="2100" dirty="0">
                <a:solidFill>
                  <a:schemeClr val="tx1"/>
                </a:solidFill>
              </a:rPr>
              <a:t> </a:t>
            </a:r>
            <a:r>
              <a:rPr lang="en-US" sz="2100" dirty="0" err="1">
                <a:solidFill>
                  <a:schemeClr val="tx1"/>
                </a:solidFill>
              </a:rPr>
              <a:t>hạt</a:t>
            </a:r>
            <a:r>
              <a:rPr lang="en-US" sz="2100" dirty="0">
                <a:solidFill>
                  <a:schemeClr val="tx1"/>
                </a:solidFill>
              </a:rPr>
              <a:t> </a:t>
            </a:r>
            <a:r>
              <a:rPr lang="en-US" sz="2100" dirty="0" err="1">
                <a:solidFill>
                  <a:schemeClr val="tx1"/>
                </a:solidFill>
              </a:rPr>
              <a:t>gắn</a:t>
            </a:r>
            <a:r>
              <a:rPr lang="en-US" sz="2100" dirty="0">
                <a:solidFill>
                  <a:schemeClr val="tx1"/>
                </a:solidFill>
              </a:rPr>
              <a:t> </a:t>
            </a:r>
            <a:r>
              <a:rPr lang="en-US" sz="2100" dirty="0" err="1">
                <a:solidFill>
                  <a:schemeClr val="tx1"/>
                </a:solidFill>
              </a:rPr>
              <a:t>bó</a:t>
            </a:r>
            <a:r>
              <a:rPr lang="en-US" sz="2100" dirty="0">
                <a:solidFill>
                  <a:schemeClr val="tx1"/>
                </a:solidFill>
              </a:rPr>
              <a:t> </a:t>
            </a:r>
            <a:r>
              <a:rPr lang="en-US" sz="2100" dirty="0" err="1">
                <a:solidFill>
                  <a:schemeClr val="tx1"/>
                </a:solidFill>
              </a:rPr>
              <a:t>với</a:t>
            </a:r>
            <a:r>
              <a:rPr lang="en-US" sz="2100" dirty="0">
                <a:solidFill>
                  <a:schemeClr val="tx1"/>
                </a:solidFill>
              </a:rPr>
              <a:t> </a:t>
            </a:r>
            <a:r>
              <a:rPr lang="en-US" sz="2100" dirty="0" err="1">
                <a:solidFill>
                  <a:schemeClr val="tx1"/>
                </a:solidFill>
              </a:rPr>
              <a:t>nhau</a:t>
            </a:r>
            <a:endParaRPr lang="pt-BR" sz="2100" i="1" dirty="0" smtClean="0">
              <a:solidFill>
                <a:schemeClr val="tx1"/>
              </a:solidFill>
            </a:endParaRPr>
          </a:p>
          <a:p>
            <a:pPr algn="just" eaLnBrk="1" hangingPunct="1">
              <a:lnSpc>
                <a:spcPct val="125000"/>
              </a:lnSpc>
              <a:spcBef>
                <a:spcPct val="15000"/>
              </a:spcBef>
            </a:pPr>
            <a:r>
              <a:rPr lang="pt-BR" sz="2100" dirty="0">
                <a:solidFill>
                  <a:schemeClr val="tx1"/>
                </a:solidFill>
              </a:rPr>
              <a:t>- Đặc điểm: </a:t>
            </a:r>
          </a:p>
          <a:p>
            <a:pPr algn="just" eaLnBrk="1" hangingPunct="1">
              <a:lnSpc>
                <a:spcPct val="125000"/>
              </a:lnSpc>
              <a:spcBef>
                <a:spcPct val="15000"/>
              </a:spcBef>
            </a:pPr>
            <a:r>
              <a:rPr lang="pt-BR" sz="2100" dirty="0">
                <a:solidFill>
                  <a:schemeClr val="tx1"/>
                </a:solidFill>
              </a:rPr>
              <a:t>        + Sự định hướng của mỗi hạt tinh thể là ngẫu nhiên nên phương mạng giữa các hạt sẽ lệch nhau một góc từ vài độ đến vài chục độ;</a:t>
            </a:r>
          </a:p>
          <a:p>
            <a:pPr algn="just" eaLnBrk="1" hangingPunct="1">
              <a:lnSpc>
                <a:spcPct val="125000"/>
              </a:lnSpc>
              <a:spcBef>
                <a:spcPct val="15000"/>
              </a:spcBef>
            </a:pPr>
            <a:r>
              <a:rPr lang="pt-BR" sz="2100" dirty="0">
                <a:solidFill>
                  <a:schemeClr val="tx1"/>
                </a:solidFill>
              </a:rPr>
              <a:t>        + Có tính đẳng hướng;</a:t>
            </a:r>
          </a:p>
          <a:p>
            <a:pPr algn="just" eaLnBrk="1" hangingPunct="1">
              <a:lnSpc>
                <a:spcPct val="125000"/>
              </a:lnSpc>
              <a:spcBef>
                <a:spcPct val="15000"/>
              </a:spcBef>
            </a:pPr>
            <a:r>
              <a:rPr lang="pt-BR" sz="2100" dirty="0">
                <a:solidFill>
                  <a:schemeClr val="tx1"/>
                </a:solidFill>
              </a:rPr>
              <a:t>        + Mật độ khối thấp.</a:t>
            </a:r>
            <a:endParaRPr lang="en-US" sz="2100" dirty="0">
              <a:solidFill>
                <a:schemeClr val="tx1"/>
              </a:solidFill>
            </a:endParaRPr>
          </a:p>
          <a:p>
            <a:pPr algn="just" eaLnBrk="1" hangingPunct="1">
              <a:lnSpc>
                <a:spcPct val="115000"/>
              </a:lnSpc>
            </a:pPr>
            <a:endParaRPr lang="en-US" sz="2000" dirty="0">
              <a:solidFill>
                <a:schemeClr val="tx1"/>
              </a:solidFill>
            </a:endParaRPr>
          </a:p>
        </p:txBody>
      </p:sp>
      <p:pic>
        <p:nvPicPr>
          <p:cNvPr id="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
            <a:ext cx="3505200" cy="2667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955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amond(ou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3" name="Rectangle 2"/>
          <p:cNvSpPr/>
          <p:nvPr/>
        </p:nvSpPr>
        <p:spPr>
          <a:xfrm>
            <a:off x="152400" y="931358"/>
            <a:ext cx="4216219" cy="461665"/>
          </a:xfrm>
          <a:prstGeom prst="rect">
            <a:avLst/>
          </a:prstGeom>
        </p:spPr>
        <p:txBody>
          <a:bodyPr wrap="none">
            <a:spAutoFit/>
          </a:bodyPr>
          <a:lstStyle/>
          <a:p>
            <a:r>
              <a:rPr lang="en-US" sz="2400" b="1" dirty="0"/>
              <a:t>1.3.3 </a:t>
            </a:r>
            <a:r>
              <a:rPr lang="en-US" sz="2400" b="1" dirty="0" err="1"/>
              <a:t>Sai</a:t>
            </a:r>
            <a:r>
              <a:rPr lang="en-US" sz="2400" b="1" dirty="0"/>
              <a:t> </a:t>
            </a:r>
            <a:r>
              <a:rPr lang="en-US" sz="2400" b="1" dirty="0" err="1"/>
              <a:t>lệch</a:t>
            </a:r>
            <a:r>
              <a:rPr lang="en-US" sz="2400" b="1" dirty="0"/>
              <a:t> </a:t>
            </a:r>
            <a:r>
              <a:rPr lang="en-US" sz="2400" b="1" dirty="0" err="1"/>
              <a:t>mạng</a:t>
            </a:r>
            <a:r>
              <a:rPr lang="en-US" sz="2400" b="1" dirty="0"/>
              <a:t> </a:t>
            </a:r>
            <a:r>
              <a:rPr lang="en-US" sz="2400" b="1" dirty="0" err="1"/>
              <a:t>tinh</a:t>
            </a:r>
            <a:r>
              <a:rPr lang="en-US" sz="2400" b="1" dirty="0"/>
              <a:t> </a:t>
            </a:r>
            <a:r>
              <a:rPr lang="en-US" sz="2400" b="1" dirty="0" err="1"/>
              <a:t>thể</a:t>
            </a:r>
            <a:endParaRPr lang="en-US" sz="2400" dirty="0"/>
          </a:p>
        </p:txBody>
      </p:sp>
      <p:sp>
        <p:nvSpPr>
          <p:cNvPr id="6" name="Rounded Rectangle 5"/>
          <p:cNvSpPr/>
          <p:nvPr/>
        </p:nvSpPr>
        <p:spPr bwMode="gray">
          <a:xfrm>
            <a:off x="101600" y="2133600"/>
            <a:ext cx="8991600" cy="3047566"/>
          </a:xfrm>
          <a:prstGeom prst="roundRect">
            <a:avLst/>
          </a:prstGeom>
          <a:gradFill flip="none" rotWithShape="1">
            <a:gsLst>
              <a:gs pos="0">
                <a:schemeClr val="accent4">
                  <a:lumMod val="40000"/>
                  <a:lumOff val="60000"/>
                </a:schemeClr>
              </a:gs>
              <a:gs pos="100000">
                <a:srgbClr val="FFFFFF"/>
              </a:gs>
            </a:gsLst>
            <a:lin ang="16200000" scaled="1"/>
            <a:tileRect/>
          </a:gradFill>
          <a:ln>
            <a:solidFill>
              <a:schemeClr val="accent4"/>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2000" b="1" dirty="0" smtClean="0">
              <a:solidFill>
                <a:schemeClr val="tx1"/>
              </a:solidFill>
              <a:cs typeface="Arial" pitchFamily="34" charset="0"/>
            </a:endParaRPr>
          </a:p>
          <a:p>
            <a:pPr algn="just" eaLnBrk="1" hangingPunct="1">
              <a:lnSpc>
                <a:spcPct val="115000"/>
              </a:lnSpc>
            </a:pPr>
            <a:r>
              <a:rPr lang="en-US" sz="2400" dirty="0" err="1">
                <a:solidFill>
                  <a:schemeClr val="tx1"/>
                </a:solidFill>
              </a:rPr>
              <a:t>Trong</a:t>
            </a:r>
            <a:r>
              <a:rPr lang="en-US" sz="2400" dirty="0">
                <a:solidFill>
                  <a:schemeClr val="tx1"/>
                </a:solidFill>
              </a:rPr>
              <a:t> </a:t>
            </a:r>
            <a:r>
              <a:rPr lang="en-US" sz="2400" dirty="0" err="1">
                <a:solidFill>
                  <a:schemeClr val="tx1"/>
                </a:solidFill>
              </a:rPr>
              <a:t>thực</a:t>
            </a:r>
            <a:r>
              <a:rPr lang="en-US" sz="2400" dirty="0">
                <a:solidFill>
                  <a:schemeClr val="tx1"/>
                </a:solidFill>
              </a:rPr>
              <a:t> </a:t>
            </a:r>
            <a:r>
              <a:rPr lang="en-US" sz="2400" dirty="0" err="1">
                <a:solidFill>
                  <a:schemeClr val="tx1"/>
                </a:solidFill>
              </a:rPr>
              <a:t>tế</a:t>
            </a:r>
            <a:r>
              <a:rPr lang="en-US" sz="2400" dirty="0">
                <a:solidFill>
                  <a:schemeClr val="tx1"/>
                </a:solidFill>
              </a:rPr>
              <a:t>, </a:t>
            </a:r>
            <a:r>
              <a:rPr lang="en-US" sz="2400" dirty="0" err="1">
                <a:solidFill>
                  <a:schemeClr val="tx1"/>
                </a:solidFill>
              </a:rPr>
              <a:t>ngay</a:t>
            </a:r>
            <a:r>
              <a:rPr lang="en-US" sz="2400" dirty="0">
                <a:solidFill>
                  <a:schemeClr val="tx1"/>
                </a:solidFill>
              </a:rPr>
              <a:t> </a:t>
            </a:r>
            <a:r>
              <a:rPr lang="en-US" sz="2400" dirty="0" err="1">
                <a:solidFill>
                  <a:schemeClr val="tx1"/>
                </a:solidFill>
              </a:rPr>
              <a:t>trong</a:t>
            </a:r>
            <a:r>
              <a:rPr lang="en-US" sz="2400" dirty="0">
                <a:solidFill>
                  <a:schemeClr val="tx1"/>
                </a:solidFill>
              </a:rPr>
              <a:t> </a:t>
            </a:r>
            <a:r>
              <a:rPr lang="en-US" sz="2400" dirty="0" err="1">
                <a:solidFill>
                  <a:schemeClr val="tx1"/>
                </a:solidFill>
              </a:rPr>
              <a:t>bản</a:t>
            </a:r>
            <a:r>
              <a:rPr lang="en-US" sz="2400" dirty="0">
                <a:solidFill>
                  <a:schemeClr val="tx1"/>
                </a:solidFill>
              </a:rPr>
              <a:t> </a:t>
            </a:r>
            <a:r>
              <a:rPr lang="en-US" sz="2400" dirty="0" err="1">
                <a:solidFill>
                  <a:schemeClr val="tx1"/>
                </a:solidFill>
              </a:rPr>
              <a:t>thân</a:t>
            </a:r>
            <a:r>
              <a:rPr lang="en-US" sz="2400" dirty="0">
                <a:solidFill>
                  <a:schemeClr val="tx1"/>
                </a:solidFill>
              </a:rPr>
              <a:t> </a:t>
            </a:r>
            <a:r>
              <a:rPr lang="en-US" sz="2400" dirty="0" err="1">
                <a:solidFill>
                  <a:schemeClr val="tx1"/>
                </a:solidFill>
              </a:rPr>
              <a:t>mỗi</a:t>
            </a:r>
            <a:r>
              <a:rPr lang="en-US" sz="2400" dirty="0">
                <a:solidFill>
                  <a:schemeClr val="tx1"/>
                </a:solidFill>
              </a:rPr>
              <a:t> </a:t>
            </a:r>
            <a:r>
              <a:rPr lang="en-US" sz="2400" dirty="0" err="1">
                <a:solidFill>
                  <a:schemeClr val="tx1"/>
                </a:solidFill>
              </a:rPr>
              <a:t>hạt</a:t>
            </a:r>
            <a:r>
              <a:rPr lang="en-US" sz="2400" dirty="0">
                <a:solidFill>
                  <a:schemeClr val="tx1"/>
                </a:solidFill>
              </a:rPr>
              <a:t> hay </a:t>
            </a:r>
            <a:r>
              <a:rPr lang="en-US" sz="2400" dirty="0" err="1">
                <a:solidFill>
                  <a:schemeClr val="tx1"/>
                </a:solidFill>
              </a:rPr>
              <a:t>đơn</a:t>
            </a:r>
            <a:r>
              <a:rPr lang="en-US" sz="2400" dirty="0">
                <a:solidFill>
                  <a:schemeClr val="tx1"/>
                </a:solidFill>
              </a:rPr>
              <a:t> </a:t>
            </a:r>
            <a:r>
              <a:rPr lang="en-US" sz="2400" dirty="0" err="1">
                <a:solidFill>
                  <a:schemeClr val="tx1"/>
                </a:solidFill>
              </a:rPr>
              <a:t>tinh</a:t>
            </a:r>
            <a:r>
              <a:rPr lang="en-US" sz="2400" dirty="0">
                <a:solidFill>
                  <a:schemeClr val="tx1"/>
                </a:solidFill>
              </a:rPr>
              <a:t> </a:t>
            </a:r>
            <a:r>
              <a:rPr lang="en-US" sz="2400" dirty="0" err="1">
                <a:solidFill>
                  <a:schemeClr val="tx1"/>
                </a:solidFill>
              </a:rPr>
              <a:t>thể</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phải</a:t>
            </a:r>
            <a:r>
              <a:rPr lang="en-US" sz="2400" dirty="0">
                <a:solidFill>
                  <a:schemeClr val="tx1"/>
                </a:solidFill>
              </a:rPr>
              <a:t> </a:t>
            </a:r>
            <a:r>
              <a:rPr lang="en-US" sz="2400" dirty="0" err="1">
                <a:solidFill>
                  <a:schemeClr val="tx1"/>
                </a:solidFill>
              </a:rPr>
              <a:t>mọi</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hay ion </a:t>
            </a:r>
            <a:r>
              <a:rPr lang="en-US" sz="2400" dirty="0" err="1">
                <a:solidFill>
                  <a:schemeClr val="tx1"/>
                </a:solidFill>
              </a:rPr>
              <a:t>đều</a:t>
            </a:r>
            <a:r>
              <a:rPr lang="en-US" sz="2400" dirty="0">
                <a:solidFill>
                  <a:schemeClr val="tx1"/>
                </a:solidFill>
              </a:rPr>
              <a:t> ở </a:t>
            </a:r>
            <a:r>
              <a:rPr lang="en-US" sz="2400" dirty="0" err="1">
                <a:solidFill>
                  <a:schemeClr val="tx1"/>
                </a:solidFill>
              </a:rPr>
              <a:t>đúng</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quy</a:t>
            </a:r>
            <a:r>
              <a:rPr lang="en-US" sz="2400" dirty="0">
                <a:solidFill>
                  <a:schemeClr val="tx1"/>
                </a:solidFill>
              </a:rPr>
              <a:t> </a:t>
            </a:r>
            <a:r>
              <a:rPr lang="en-US" sz="2400" dirty="0" err="1">
                <a:solidFill>
                  <a:schemeClr val="tx1"/>
                </a:solidFill>
              </a:rPr>
              <a:t>định</a:t>
            </a:r>
            <a:r>
              <a:rPr lang="en-US" sz="2400" dirty="0">
                <a:solidFill>
                  <a:schemeClr val="tx1"/>
                </a:solidFill>
              </a:rPr>
              <a:t>, </a:t>
            </a:r>
            <a:r>
              <a:rPr lang="en-US" sz="2400" dirty="0" err="1">
                <a:solidFill>
                  <a:schemeClr val="tx1"/>
                </a:solidFill>
              </a:rPr>
              <a:t>mà</a:t>
            </a:r>
            <a:r>
              <a:rPr lang="en-US" sz="2400" dirty="0">
                <a:solidFill>
                  <a:schemeClr val="tx1"/>
                </a:solidFill>
              </a:rPr>
              <a:t> ở </a:t>
            </a:r>
            <a:r>
              <a:rPr lang="en-US" sz="2400" dirty="0" err="1">
                <a:solidFill>
                  <a:schemeClr val="tx1"/>
                </a:solidFill>
              </a:rPr>
              <a:t>một</a:t>
            </a:r>
            <a:r>
              <a:rPr lang="en-US" sz="2400" dirty="0">
                <a:solidFill>
                  <a:schemeClr val="tx1"/>
                </a:solidFill>
              </a:rPr>
              <a:t> </a:t>
            </a:r>
            <a:r>
              <a:rPr lang="en-US" sz="2400" dirty="0" err="1">
                <a:solidFill>
                  <a:schemeClr val="tx1"/>
                </a:solidFill>
              </a:rPr>
              <a:t>số</a:t>
            </a:r>
            <a:r>
              <a:rPr lang="en-US" sz="2400" dirty="0">
                <a:solidFill>
                  <a:schemeClr val="tx1"/>
                </a:solidFill>
              </a:rPr>
              <a:t> </a:t>
            </a:r>
            <a:r>
              <a:rPr lang="en-US" sz="2400" dirty="0" err="1">
                <a:solidFill>
                  <a:schemeClr val="tx1"/>
                </a:solidFill>
              </a:rPr>
              <a:t>bộ</a:t>
            </a:r>
            <a:r>
              <a:rPr lang="en-US" sz="2400" dirty="0">
                <a:solidFill>
                  <a:schemeClr val="tx1"/>
                </a:solidFill>
              </a:rPr>
              <a:t> </a:t>
            </a:r>
            <a:r>
              <a:rPr lang="en-US" sz="2400" dirty="0" err="1">
                <a:solidFill>
                  <a:schemeClr val="tx1"/>
                </a:solidFill>
              </a:rPr>
              <a:t>phận</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mạng</a:t>
            </a:r>
            <a:r>
              <a:rPr lang="en-US" sz="2400" dirty="0">
                <a:solidFill>
                  <a:schemeClr val="tx1"/>
                </a:solidFill>
              </a:rPr>
              <a:t> </a:t>
            </a:r>
            <a:r>
              <a:rPr lang="en-US" sz="2400" dirty="0" err="1">
                <a:solidFill>
                  <a:schemeClr val="tx1"/>
                </a:solidFill>
              </a:rPr>
              <a:t>còn</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những</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nằm</a:t>
            </a:r>
            <a:r>
              <a:rPr lang="en-US" sz="2400" dirty="0">
                <a:solidFill>
                  <a:schemeClr val="tx1"/>
                </a:solidFill>
              </a:rPr>
              <a:t> </a:t>
            </a:r>
            <a:r>
              <a:rPr lang="en-US" sz="2400" dirty="0" err="1">
                <a:solidFill>
                  <a:schemeClr val="tx1"/>
                </a:solidFill>
              </a:rPr>
              <a:t>lệch</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gây</a:t>
            </a:r>
            <a:r>
              <a:rPr lang="en-US" sz="2400" dirty="0">
                <a:solidFill>
                  <a:schemeClr val="tx1"/>
                </a:solidFill>
              </a:rPr>
              <a:t> </a:t>
            </a:r>
            <a:r>
              <a:rPr lang="en-US" sz="2400" dirty="0" err="1">
                <a:solidFill>
                  <a:schemeClr val="tx1"/>
                </a:solidFill>
              </a:rPr>
              <a:t>nên</a:t>
            </a:r>
            <a:r>
              <a:rPr lang="en-US" sz="2400" dirty="0">
                <a:solidFill>
                  <a:schemeClr val="tx1"/>
                </a:solidFill>
              </a:rPr>
              <a:t> </a:t>
            </a:r>
            <a:r>
              <a:rPr lang="en-US" sz="2400" dirty="0" err="1">
                <a:solidFill>
                  <a:schemeClr val="tx1"/>
                </a:solidFill>
              </a:rPr>
              <a:t>sai</a:t>
            </a:r>
            <a:r>
              <a:rPr lang="en-US" sz="2400" dirty="0">
                <a:solidFill>
                  <a:schemeClr val="tx1"/>
                </a:solidFill>
              </a:rPr>
              <a:t> </a:t>
            </a:r>
            <a:r>
              <a:rPr lang="en-US" sz="2400" dirty="0" err="1">
                <a:solidFill>
                  <a:schemeClr val="tx1"/>
                </a:solidFill>
              </a:rPr>
              <a:t>lệch</a:t>
            </a:r>
            <a:r>
              <a:rPr lang="en-US" sz="2400" dirty="0">
                <a:solidFill>
                  <a:schemeClr val="tx1"/>
                </a:solidFill>
              </a:rPr>
              <a:t>. </a:t>
            </a:r>
            <a:r>
              <a:rPr lang="en-US" sz="2400" dirty="0" err="1">
                <a:solidFill>
                  <a:schemeClr val="tx1"/>
                </a:solidFill>
              </a:rPr>
              <a:t>Số</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nằm</a:t>
            </a:r>
            <a:r>
              <a:rPr lang="en-US" sz="2400" dirty="0">
                <a:solidFill>
                  <a:schemeClr val="tx1"/>
                </a:solidFill>
              </a:rPr>
              <a:t> </a:t>
            </a:r>
            <a:r>
              <a:rPr lang="en-US" sz="2400" dirty="0" err="1">
                <a:solidFill>
                  <a:schemeClr val="tx1"/>
                </a:solidFill>
              </a:rPr>
              <a:t>lệch</a:t>
            </a:r>
            <a:r>
              <a:rPr lang="en-US" sz="2400" dirty="0">
                <a:solidFill>
                  <a:schemeClr val="tx1"/>
                </a:solidFill>
              </a:rPr>
              <a:t> </a:t>
            </a:r>
            <a:r>
              <a:rPr lang="en-US" sz="2400" dirty="0" err="1">
                <a:solidFill>
                  <a:schemeClr val="tx1"/>
                </a:solidFill>
              </a:rPr>
              <a:t>vị</a:t>
            </a:r>
            <a:r>
              <a:rPr lang="en-US" sz="2400" dirty="0">
                <a:solidFill>
                  <a:schemeClr val="tx1"/>
                </a:solidFill>
              </a:rPr>
              <a:t> </a:t>
            </a:r>
            <a:r>
              <a:rPr lang="en-US" sz="2400" dirty="0" err="1">
                <a:solidFill>
                  <a:schemeClr val="tx1"/>
                </a:solidFill>
              </a:rPr>
              <a:t>trí</a:t>
            </a:r>
            <a:r>
              <a:rPr lang="en-US" sz="2400" dirty="0">
                <a:solidFill>
                  <a:schemeClr val="tx1"/>
                </a:solidFill>
              </a:rPr>
              <a:t> </a:t>
            </a:r>
            <a:r>
              <a:rPr lang="en-US" sz="2400" dirty="0" err="1">
                <a:solidFill>
                  <a:schemeClr val="tx1"/>
                </a:solidFill>
              </a:rPr>
              <a:t>như</a:t>
            </a:r>
            <a:r>
              <a:rPr lang="en-US" sz="2400" dirty="0">
                <a:solidFill>
                  <a:schemeClr val="tx1"/>
                </a:solidFill>
              </a:rPr>
              <a:t> </a:t>
            </a:r>
            <a:r>
              <a:rPr lang="en-US" sz="2400" dirty="0" err="1">
                <a:solidFill>
                  <a:schemeClr val="tx1"/>
                </a:solidFill>
              </a:rPr>
              <a:t>vậy</a:t>
            </a:r>
            <a:r>
              <a:rPr lang="en-US" sz="2400" dirty="0">
                <a:solidFill>
                  <a:schemeClr val="tx1"/>
                </a:solidFill>
              </a:rPr>
              <a:t> </a:t>
            </a:r>
            <a:r>
              <a:rPr lang="en-US" sz="2400" dirty="0" err="1">
                <a:solidFill>
                  <a:schemeClr val="tx1"/>
                </a:solidFill>
              </a:rPr>
              <a:t>rất</a:t>
            </a:r>
            <a:r>
              <a:rPr lang="en-US" sz="2400" dirty="0">
                <a:solidFill>
                  <a:schemeClr val="tx1"/>
                </a:solidFill>
              </a:rPr>
              <a:t> </a:t>
            </a:r>
            <a:r>
              <a:rPr lang="en-US" sz="2400" dirty="0" err="1">
                <a:solidFill>
                  <a:schemeClr val="tx1"/>
                </a:solidFill>
              </a:rPr>
              <a:t>ít</a:t>
            </a:r>
            <a:r>
              <a:rPr lang="en-US" sz="2400" dirty="0">
                <a:solidFill>
                  <a:schemeClr val="tx1"/>
                </a:solidFill>
              </a:rPr>
              <a:t> (</a:t>
            </a:r>
            <a:r>
              <a:rPr lang="en-US" sz="2400" dirty="0" err="1">
                <a:solidFill>
                  <a:schemeClr val="tx1"/>
                </a:solidFill>
              </a:rPr>
              <a:t>thường</a:t>
            </a:r>
            <a:r>
              <a:rPr lang="en-US" sz="2400" dirty="0">
                <a:solidFill>
                  <a:schemeClr val="tx1"/>
                </a:solidFill>
              </a:rPr>
              <a:t> </a:t>
            </a:r>
            <a:r>
              <a:rPr lang="en-US" sz="2400" dirty="0" err="1">
                <a:solidFill>
                  <a:schemeClr val="tx1"/>
                </a:solidFill>
              </a:rPr>
              <a:t>không</a:t>
            </a:r>
            <a:r>
              <a:rPr lang="en-US" sz="2400" dirty="0">
                <a:solidFill>
                  <a:schemeClr val="tx1"/>
                </a:solidFill>
              </a:rPr>
              <a:t> </a:t>
            </a:r>
            <a:r>
              <a:rPr lang="en-US" sz="2400" dirty="0" err="1">
                <a:solidFill>
                  <a:schemeClr val="tx1"/>
                </a:solidFill>
              </a:rPr>
              <a:t>quá</a:t>
            </a:r>
            <a:r>
              <a:rPr lang="en-US" sz="2400" dirty="0">
                <a:solidFill>
                  <a:schemeClr val="tx1"/>
                </a:solidFill>
              </a:rPr>
              <a:t> 1% </a:t>
            </a:r>
            <a:r>
              <a:rPr lang="en-US" sz="2400" dirty="0" err="1">
                <a:solidFill>
                  <a:schemeClr val="tx1"/>
                </a:solidFill>
              </a:rPr>
              <a:t>số</a:t>
            </a:r>
            <a:r>
              <a:rPr lang="en-US" sz="2400" dirty="0">
                <a:solidFill>
                  <a:schemeClr val="tx1"/>
                </a:solidFill>
              </a:rPr>
              <a:t> </a:t>
            </a:r>
            <a:r>
              <a:rPr lang="en-US" sz="2400" dirty="0" err="1">
                <a:solidFill>
                  <a:schemeClr val="tx1"/>
                </a:solidFill>
              </a:rPr>
              <a:t>nguyên</a:t>
            </a:r>
            <a:r>
              <a:rPr lang="en-US" sz="2400" dirty="0">
                <a:solidFill>
                  <a:schemeClr val="tx1"/>
                </a:solidFill>
              </a:rPr>
              <a:t> </a:t>
            </a:r>
            <a:r>
              <a:rPr lang="en-US" sz="2400" dirty="0" err="1">
                <a:solidFill>
                  <a:schemeClr val="tx1"/>
                </a:solidFill>
              </a:rPr>
              <a:t>tử</a:t>
            </a:r>
            <a:r>
              <a:rPr lang="en-US" sz="2400" dirty="0">
                <a:solidFill>
                  <a:schemeClr val="tx1"/>
                </a:solidFill>
              </a:rPr>
              <a:t> </a:t>
            </a:r>
            <a:r>
              <a:rPr lang="en-US" sz="2400" dirty="0" err="1">
                <a:solidFill>
                  <a:schemeClr val="tx1"/>
                </a:solidFill>
              </a:rPr>
              <a:t>của</a:t>
            </a:r>
            <a:r>
              <a:rPr lang="en-US" sz="2400" dirty="0">
                <a:solidFill>
                  <a:schemeClr val="tx1"/>
                </a:solidFill>
              </a:rPr>
              <a:t> </a:t>
            </a:r>
            <a:r>
              <a:rPr lang="en-US" sz="2400" dirty="0" err="1">
                <a:solidFill>
                  <a:schemeClr val="tx1"/>
                </a:solidFill>
              </a:rPr>
              <a:t>mạng</a:t>
            </a:r>
            <a:r>
              <a:rPr lang="en-US" sz="2400" dirty="0">
                <a:solidFill>
                  <a:schemeClr val="tx1"/>
                </a:solidFill>
              </a:rPr>
              <a:t>) song </a:t>
            </a:r>
            <a:r>
              <a:rPr lang="en-US" sz="2400" dirty="0" err="1">
                <a:solidFill>
                  <a:schemeClr val="tx1"/>
                </a:solidFill>
              </a:rPr>
              <a:t>những</a:t>
            </a:r>
            <a:r>
              <a:rPr lang="en-US" sz="2400" dirty="0">
                <a:solidFill>
                  <a:schemeClr val="tx1"/>
                </a:solidFill>
              </a:rPr>
              <a:t> </a:t>
            </a:r>
            <a:r>
              <a:rPr lang="en-US" sz="2400" dirty="0" err="1">
                <a:solidFill>
                  <a:schemeClr val="tx1"/>
                </a:solidFill>
              </a:rPr>
              <a:t>sai</a:t>
            </a:r>
            <a:r>
              <a:rPr lang="en-US" sz="2400" dirty="0">
                <a:solidFill>
                  <a:schemeClr val="tx1"/>
                </a:solidFill>
              </a:rPr>
              <a:t> </a:t>
            </a:r>
            <a:r>
              <a:rPr lang="en-US" sz="2400" dirty="0" err="1">
                <a:solidFill>
                  <a:schemeClr val="tx1"/>
                </a:solidFill>
              </a:rPr>
              <a:t>lệch</a:t>
            </a:r>
            <a:r>
              <a:rPr lang="en-US" sz="2400" dirty="0">
                <a:solidFill>
                  <a:schemeClr val="tx1"/>
                </a:solidFill>
              </a:rPr>
              <a:t> </a:t>
            </a:r>
            <a:r>
              <a:rPr lang="en-US" sz="2400" dirty="0" err="1">
                <a:solidFill>
                  <a:schemeClr val="tx1"/>
                </a:solidFill>
              </a:rPr>
              <a:t>đó</a:t>
            </a:r>
            <a:r>
              <a:rPr lang="en-US" sz="2400" dirty="0">
                <a:solidFill>
                  <a:schemeClr val="tx1"/>
                </a:solidFill>
              </a:rPr>
              <a:t> </a:t>
            </a:r>
            <a:r>
              <a:rPr lang="en-US" sz="2400" dirty="0" err="1">
                <a:solidFill>
                  <a:schemeClr val="tx1"/>
                </a:solidFill>
              </a:rPr>
              <a:t>thường</a:t>
            </a:r>
            <a:r>
              <a:rPr lang="en-US" sz="2400" dirty="0">
                <a:solidFill>
                  <a:schemeClr val="tx1"/>
                </a:solidFill>
              </a:rPr>
              <a:t> </a:t>
            </a:r>
            <a:r>
              <a:rPr lang="en-US" sz="2400" dirty="0" err="1">
                <a:solidFill>
                  <a:schemeClr val="tx1"/>
                </a:solidFill>
              </a:rPr>
              <a:t>có</a:t>
            </a:r>
            <a:r>
              <a:rPr lang="en-US" sz="2400" dirty="0">
                <a:solidFill>
                  <a:schemeClr val="tx1"/>
                </a:solidFill>
              </a:rPr>
              <a:t> </a:t>
            </a:r>
            <a:r>
              <a:rPr lang="en-US" sz="2400" dirty="0" err="1">
                <a:solidFill>
                  <a:schemeClr val="tx1"/>
                </a:solidFill>
              </a:rPr>
              <a:t>nhiều</a:t>
            </a:r>
            <a:r>
              <a:rPr lang="en-US" sz="2400" dirty="0">
                <a:solidFill>
                  <a:schemeClr val="tx1"/>
                </a:solidFill>
              </a:rPr>
              <a:t> </a:t>
            </a:r>
            <a:r>
              <a:rPr lang="en-US" sz="2400" dirty="0" err="1">
                <a:solidFill>
                  <a:schemeClr val="tx1"/>
                </a:solidFill>
              </a:rPr>
              <a:t>ảnh</a:t>
            </a:r>
            <a:r>
              <a:rPr lang="en-US" sz="2400" dirty="0">
                <a:solidFill>
                  <a:schemeClr val="tx1"/>
                </a:solidFill>
              </a:rPr>
              <a:t> </a:t>
            </a:r>
            <a:r>
              <a:rPr lang="en-US" sz="2400" dirty="0" err="1">
                <a:solidFill>
                  <a:schemeClr val="tx1"/>
                </a:solidFill>
              </a:rPr>
              <a:t>hưởng</a:t>
            </a:r>
            <a:r>
              <a:rPr lang="en-US" sz="2400" dirty="0">
                <a:solidFill>
                  <a:schemeClr val="tx1"/>
                </a:solidFill>
              </a:rPr>
              <a:t> </a:t>
            </a:r>
            <a:r>
              <a:rPr lang="en-US" sz="2400" dirty="0" err="1">
                <a:solidFill>
                  <a:schemeClr val="tx1"/>
                </a:solidFill>
              </a:rPr>
              <a:t>lớn</a:t>
            </a:r>
            <a:endParaRPr lang="en-US" sz="2000" dirty="0">
              <a:solidFill>
                <a:schemeClr val="tx1"/>
              </a:solidFill>
            </a:endParaRPr>
          </a:p>
        </p:txBody>
      </p:sp>
      <p:sp>
        <p:nvSpPr>
          <p:cNvPr id="5" name="Rectangle 2"/>
          <p:cNvSpPr txBox="1">
            <a:spLocks noChangeArrowheads="1"/>
          </p:cNvSpPr>
          <p:nvPr/>
        </p:nvSpPr>
        <p:spPr bwMode="gray">
          <a:xfrm>
            <a:off x="5808663" y="6553200"/>
            <a:ext cx="3335337" cy="28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r>
              <a:rPr lang="en-US" sz="1600" smtClean="0">
                <a:solidFill>
                  <a:schemeClr val="accent1">
                    <a:lumMod val="60000"/>
                    <a:lumOff val="40000"/>
                  </a:schemeClr>
                </a:solidFill>
              </a:rPr>
              <a:t>dothiphuongkhanh@lttc.edu.vn</a:t>
            </a:r>
            <a:endParaRPr lang="en-US" sz="1600" dirty="0">
              <a:solidFill>
                <a:schemeClr val="accent1">
                  <a:lumMod val="60000"/>
                  <a:lumOff val="40000"/>
                </a:schemeClr>
              </a:solidFill>
            </a:endParaRPr>
          </a:p>
        </p:txBody>
      </p:sp>
    </p:spTree>
    <p:extLst>
      <p:ext uri="{BB962C8B-B14F-4D97-AF65-F5344CB8AC3E}">
        <p14:creationId xmlns:p14="http://schemas.microsoft.com/office/powerpoint/2010/main" val="373690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900" decel="100000" fill="hold"/>
                                        <p:tgtEl>
                                          <p:spTgt spid="6"/>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7" name="Slide Number Placeholder 4"/>
          <p:cNvSpPr>
            <a:spLocks noGrp="1"/>
          </p:cNvSpPr>
          <p:nvPr>
            <p:ph type="sldNum" sz="quarter" idx="12"/>
          </p:nvPr>
        </p:nvSpPr>
        <p:spPr>
          <a:xfrm>
            <a:off x="6553200" y="6569075"/>
            <a:ext cx="2133600" cy="365125"/>
          </a:xfrm>
        </p:spPr>
        <p:txBody>
          <a:bodyPr/>
          <a:lstStyle/>
          <a:p>
            <a:pPr>
              <a:defRPr/>
            </a:pPr>
            <a:fld id="{81C9EC76-9A9F-49E6-8F9D-55DC4A16D4CB}" type="slidenum">
              <a:rPr lang="en-US"/>
              <a:pPr>
                <a:defRPr/>
              </a:pPr>
              <a:t>23</a:t>
            </a:fld>
            <a:endParaRPr lang="en-US"/>
          </a:p>
        </p:txBody>
      </p:sp>
      <p:sp>
        <p:nvSpPr>
          <p:cNvPr id="8" name="Text Box 3"/>
          <p:cNvSpPr txBox="1">
            <a:spLocks noChangeArrowheads="1"/>
          </p:cNvSpPr>
          <p:nvPr/>
        </p:nvSpPr>
        <p:spPr bwMode="auto">
          <a:xfrm>
            <a:off x="463062" y="838200"/>
            <a:ext cx="5310553" cy="53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285750" eaLnBrk="0" hangingPunct="0">
              <a:defRPr sz="2400">
                <a:solidFill>
                  <a:schemeClr val="tx1"/>
                </a:solidFill>
                <a:latin typeface="Arial" charset="0"/>
              </a:defRPr>
            </a:lvl1pPr>
            <a:lvl2pPr marL="742950" indent="-285750" defTabSz="285750" eaLnBrk="0" hangingPunct="0">
              <a:defRPr sz="2400">
                <a:solidFill>
                  <a:schemeClr val="tx1"/>
                </a:solidFill>
                <a:latin typeface="Arial" charset="0"/>
              </a:defRPr>
            </a:lvl2pPr>
            <a:lvl3pPr marL="1143000" indent="-228600" defTabSz="285750" eaLnBrk="0" hangingPunct="0">
              <a:defRPr sz="2400">
                <a:solidFill>
                  <a:schemeClr val="tx1"/>
                </a:solidFill>
                <a:latin typeface="Arial" charset="0"/>
              </a:defRPr>
            </a:lvl3pPr>
            <a:lvl4pPr marL="1600200" indent="-228600" defTabSz="285750" eaLnBrk="0" hangingPunct="0">
              <a:defRPr sz="2400">
                <a:solidFill>
                  <a:schemeClr val="tx1"/>
                </a:solidFill>
                <a:latin typeface="Arial" charset="0"/>
              </a:defRPr>
            </a:lvl4pPr>
            <a:lvl5pPr marL="2057400" indent="-228600" defTabSz="285750" eaLnBrk="0" hangingPunct="0">
              <a:defRPr sz="2400">
                <a:solidFill>
                  <a:schemeClr val="tx1"/>
                </a:solidFill>
                <a:latin typeface="Arial" charset="0"/>
              </a:defRPr>
            </a:lvl5pPr>
            <a:lvl6pPr marL="2514600" indent="-228600" defTabSz="285750" eaLnBrk="0" fontAlgn="base" hangingPunct="0">
              <a:spcBef>
                <a:spcPct val="0"/>
              </a:spcBef>
              <a:spcAft>
                <a:spcPct val="0"/>
              </a:spcAft>
              <a:defRPr sz="2400">
                <a:solidFill>
                  <a:schemeClr val="tx1"/>
                </a:solidFill>
                <a:latin typeface="Arial" charset="0"/>
              </a:defRPr>
            </a:lvl6pPr>
            <a:lvl7pPr marL="2971800" indent="-228600" defTabSz="285750" eaLnBrk="0" fontAlgn="base" hangingPunct="0">
              <a:spcBef>
                <a:spcPct val="0"/>
              </a:spcBef>
              <a:spcAft>
                <a:spcPct val="0"/>
              </a:spcAft>
              <a:defRPr sz="2400">
                <a:solidFill>
                  <a:schemeClr val="tx1"/>
                </a:solidFill>
                <a:latin typeface="Arial" charset="0"/>
              </a:defRPr>
            </a:lvl7pPr>
            <a:lvl8pPr marL="3429000" indent="-228600" defTabSz="285750" eaLnBrk="0" fontAlgn="base" hangingPunct="0">
              <a:spcBef>
                <a:spcPct val="0"/>
              </a:spcBef>
              <a:spcAft>
                <a:spcPct val="0"/>
              </a:spcAft>
              <a:defRPr sz="2400">
                <a:solidFill>
                  <a:schemeClr val="tx1"/>
                </a:solidFill>
                <a:latin typeface="Arial" charset="0"/>
              </a:defRPr>
            </a:lvl8pPr>
            <a:lvl9pPr marL="3886200" indent="-228600" defTabSz="285750" eaLnBrk="0" fontAlgn="base" hangingPunct="0">
              <a:spcBef>
                <a:spcPct val="0"/>
              </a:spcBef>
              <a:spcAft>
                <a:spcPct val="0"/>
              </a:spcAft>
              <a:defRPr sz="2400">
                <a:solidFill>
                  <a:schemeClr val="tx1"/>
                </a:solidFill>
                <a:latin typeface="Arial" charset="0"/>
              </a:defRPr>
            </a:lvl9pPr>
          </a:lstStyle>
          <a:p>
            <a:pPr eaLnBrk="1" hangingPunct="1">
              <a:lnSpc>
                <a:spcPct val="120000"/>
              </a:lnSpc>
            </a:pPr>
            <a:r>
              <a:rPr lang="pt-BR" b="1" dirty="0">
                <a:solidFill>
                  <a:srgbClr val="0000FF"/>
                </a:solidFill>
              </a:rPr>
              <a:t>1.3.1. Sai lệch điểm (khuyết tật)</a:t>
            </a:r>
          </a:p>
        </p:txBody>
      </p:sp>
      <p:sp>
        <p:nvSpPr>
          <p:cNvPr id="9" name="Text Box 4"/>
          <p:cNvSpPr txBox="1">
            <a:spLocks noChangeArrowheads="1"/>
          </p:cNvSpPr>
          <p:nvPr/>
        </p:nvSpPr>
        <p:spPr bwMode="auto">
          <a:xfrm>
            <a:off x="463062" y="1373731"/>
            <a:ext cx="843915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r>
              <a:rPr lang="en-US" i="1" dirty="0">
                <a:solidFill>
                  <a:srgbClr val="FF00FF"/>
                </a:solidFill>
              </a:rPr>
              <a:t> - </a:t>
            </a:r>
            <a:r>
              <a:rPr lang="en-US" i="1" dirty="0" err="1">
                <a:solidFill>
                  <a:srgbClr val="FF00FF"/>
                </a:solidFill>
              </a:rPr>
              <a:t>Là</a:t>
            </a:r>
            <a:r>
              <a:rPr lang="en-US" i="1" dirty="0">
                <a:solidFill>
                  <a:srgbClr val="FF00FF"/>
                </a:solidFill>
              </a:rPr>
              <a:t> </a:t>
            </a:r>
            <a:r>
              <a:rPr lang="en-US" i="1" dirty="0" err="1">
                <a:solidFill>
                  <a:srgbClr val="FF00FF"/>
                </a:solidFill>
              </a:rPr>
              <a:t>loại</a:t>
            </a:r>
            <a:r>
              <a:rPr lang="en-US" i="1" dirty="0">
                <a:solidFill>
                  <a:srgbClr val="FF00FF"/>
                </a:solidFill>
              </a:rPr>
              <a:t> </a:t>
            </a:r>
            <a:r>
              <a:rPr lang="en-US" i="1" dirty="0" err="1">
                <a:solidFill>
                  <a:srgbClr val="FF00FF"/>
                </a:solidFill>
              </a:rPr>
              <a:t>khuyết</a:t>
            </a:r>
            <a:r>
              <a:rPr lang="en-US" i="1" dirty="0">
                <a:solidFill>
                  <a:srgbClr val="FF00FF"/>
                </a:solidFill>
              </a:rPr>
              <a:t> </a:t>
            </a:r>
            <a:r>
              <a:rPr lang="en-US" i="1" dirty="0" err="1">
                <a:solidFill>
                  <a:srgbClr val="FF00FF"/>
                </a:solidFill>
              </a:rPr>
              <a:t>tật</a:t>
            </a:r>
            <a:r>
              <a:rPr lang="en-US" i="1" dirty="0">
                <a:solidFill>
                  <a:srgbClr val="FF00FF"/>
                </a:solidFill>
              </a:rPr>
              <a:t> </a:t>
            </a:r>
            <a:r>
              <a:rPr lang="en-US" i="1" dirty="0" err="1">
                <a:solidFill>
                  <a:srgbClr val="FF00FF"/>
                </a:solidFill>
              </a:rPr>
              <a:t>mà</a:t>
            </a:r>
            <a:r>
              <a:rPr lang="en-US" i="1" dirty="0">
                <a:solidFill>
                  <a:srgbClr val="FF00FF"/>
                </a:solidFill>
              </a:rPr>
              <a:t> </a:t>
            </a:r>
            <a:r>
              <a:rPr lang="en-US" i="1" dirty="0" err="1">
                <a:solidFill>
                  <a:srgbClr val="FF00FF"/>
                </a:solidFill>
              </a:rPr>
              <a:t>kích</a:t>
            </a:r>
            <a:r>
              <a:rPr lang="en-US" i="1" dirty="0">
                <a:solidFill>
                  <a:srgbClr val="FF00FF"/>
                </a:solidFill>
              </a:rPr>
              <a:t> </a:t>
            </a:r>
            <a:r>
              <a:rPr lang="en-US" i="1" dirty="0" err="1">
                <a:solidFill>
                  <a:srgbClr val="FF00FF"/>
                </a:solidFill>
              </a:rPr>
              <a:t>thước</a:t>
            </a:r>
            <a:r>
              <a:rPr lang="en-US" i="1" dirty="0">
                <a:solidFill>
                  <a:srgbClr val="FF00FF"/>
                </a:solidFill>
              </a:rPr>
              <a:t> </a:t>
            </a:r>
            <a:r>
              <a:rPr lang="en-US" i="1" dirty="0" err="1">
                <a:solidFill>
                  <a:srgbClr val="FF00FF"/>
                </a:solidFill>
              </a:rPr>
              <a:t>của</a:t>
            </a:r>
            <a:r>
              <a:rPr lang="en-US" i="1" dirty="0">
                <a:solidFill>
                  <a:srgbClr val="FF00FF"/>
                </a:solidFill>
              </a:rPr>
              <a:t> </a:t>
            </a:r>
            <a:r>
              <a:rPr lang="en-US" i="1" dirty="0" err="1">
                <a:solidFill>
                  <a:srgbClr val="FF00FF"/>
                </a:solidFill>
              </a:rPr>
              <a:t>chúng</a:t>
            </a:r>
            <a:r>
              <a:rPr lang="en-US" i="1" dirty="0">
                <a:solidFill>
                  <a:srgbClr val="FF00FF"/>
                </a:solidFill>
              </a:rPr>
              <a:t> </a:t>
            </a:r>
            <a:r>
              <a:rPr lang="en-US" i="1" dirty="0" err="1">
                <a:solidFill>
                  <a:srgbClr val="FF00FF"/>
                </a:solidFill>
              </a:rPr>
              <a:t>rất</a:t>
            </a:r>
            <a:r>
              <a:rPr lang="en-US" i="1" dirty="0">
                <a:solidFill>
                  <a:srgbClr val="FF00FF"/>
                </a:solidFill>
              </a:rPr>
              <a:t> </a:t>
            </a:r>
            <a:r>
              <a:rPr lang="en-US" i="1" dirty="0" err="1">
                <a:solidFill>
                  <a:srgbClr val="FF00FF"/>
                </a:solidFill>
              </a:rPr>
              <a:t>nhỏ</a:t>
            </a:r>
            <a:r>
              <a:rPr lang="en-US" i="1" dirty="0">
                <a:solidFill>
                  <a:srgbClr val="FF00FF"/>
                </a:solidFill>
              </a:rPr>
              <a:t> </a:t>
            </a:r>
            <a:r>
              <a:rPr lang="en-US" i="1" dirty="0" err="1">
                <a:solidFill>
                  <a:srgbClr val="FF00FF"/>
                </a:solidFill>
              </a:rPr>
              <a:t>theo</a:t>
            </a:r>
            <a:r>
              <a:rPr lang="en-US" i="1" dirty="0">
                <a:solidFill>
                  <a:srgbClr val="FF00FF"/>
                </a:solidFill>
              </a:rPr>
              <a:t> </a:t>
            </a:r>
            <a:r>
              <a:rPr lang="en-US" i="1" dirty="0" err="1">
                <a:solidFill>
                  <a:srgbClr val="FF00FF"/>
                </a:solidFill>
              </a:rPr>
              <a:t>cả</a:t>
            </a:r>
            <a:r>
              <a:rPr lang="en-US" i="1" dirty="0">
                <a:solidFill>
                  <a:srgbClr val="FF00FF"/>
                </a:solidFill>
              </a:rPr>
              <a:t> 3 </a:t>
            </a:r>
            <a:r>
              <a:rPr lang="en-US" i="1" dirty="0" err="1">
                <a:solidFill>
                  <a:srgbClr val="FF00FF"/>
                </a:solidFill>
              </a:rPr>
              <a:t>chiều</a:t>
            </a:r>
            <a:r>
              <a:rPr lang="en-US" i="1" dirty="0">
                <a:solidFill>
                  <a:srgbClr val="FF00FF"/>
                </a:solidFill>
              </a:rPr>
              <a:t> </a:t>
            </a:r>
            <a:r>
              <a:rPr lang="en-US" i="1" dirty="0" err="1">
                <a:solidFill>
                  <a:srgbClr val="FF00FF"/>
                </a:solidFill>
              </a:rPr>
              <a:t>trong</a:t>
            </a:r>
            <a:r>
              <a:rPr lang="en-US" i="1" dirty="0">
                <a:solidFill>
                  <a:srgbClr val="FF00FF"/>
                </a:solidFill>
              </a:rPr>
              <a:t> </a:t>
            </a:r>
            <a:r>
              <a:rPr lang="en-US" i="1" dirty="0" err="1">
                <a:solidFill>
                  <a:srgbClr val="FF00FF"/>
                </a:solidFill>
              </a:rPr>
              <a:t>không</a:t>
            </a:r>
            <a:r>
              <a:rPr lang="en-US" i="1" dirty="0">
                <a:solidFill>
                  <a:srgbClr val="FF00FF"/>
                </a:solidFill>
              </a:rPr>
              <a:t> </a:t>
            </a:r>
            <a:r>
              <a:rPr lang="en-US" i="1" dirty="0" err="1">
                <a:solidFill>
                  <a:srgbClr val="FF00FF"/>
                </a:solidFill>
              </a:rPr>
              <a:t>gian</a:t>
            </a:r>
            <a:r>
              <a:rPr lang="en-US" i="1" dirty="0">
                <a:solidFill>
                  <a:srgbClr val="FF00FF"/>
                </a:solidFill>
              </a:rPr>
              <a:t>, </a:t>
            </a:r>
            <a:r>
              <a:rPr lang="en-US" i="1" dirty="0" err="1">
                <a:solidFill>
                  <a:srgbClr val="FF00FF"/>
                </a:solidFill>
              </a:rPr>
              <a:t>các</a:t>
            </a:r>
            <a:r>
              <a:rPr lang="en-US" i="1" dirty="0">
                <a:solidFill>
                  <a:srgbClr val="FF00FF"/>
                </a:solidFill>
              </a:rPr>
              <a:t> </a:t>
            </a:r>
            <a:r>
              <a:rPr lang="en-US" i="1" dirty="0" err="1">
                <a:solidFill>
                  <a:srgbClr val="FF00FF"/>
                </a:solidFill>
              </a:rPr>
              <a:t>dạng</a:t>
            </a:r>
            <a:r>
              <a:rPr lang="en-US" i="1" dirty="0">
                <a:solidFill>
                  <a:srgbClr val="FF00FF"/>
                </a:solidFill>
              </a:rPr>
              <a:t> </a:t>
            </a:r>
            <a:r>
              <a:rPr lang="en-US" i="1" dirty="0" err="1">
                <a:solidFill>
                  <a:srgbClr val="FF00FF"/>
                </a:solidFill>
              </a:rPr>
              <a:t>khuyết</a:t>
            </a:r>
            <a:r>
              <a:rPr lang="en-US" i="1" dirty="0">
                <a:solidFill>
                  <a:srgbClr val="FF00FF"/>
                </a:solidFill>
              </a:rPr>
              <a:t> </a:t>
            </a:r>
            <a:r>
              <a:rPr lang="en-US" i="1" dirty="0" err="1">
                <a:solidFill>
                  <a:srgbClr val="FF00FF"/>
                </a:solidFill>
              </a:rPr>
              <a:t>tật</a:t>
            </a:r>
            <a:r>
              <a:rPr lang="en-US" i="1" dirty="0">
                <a:solidFill>
                  <a:srgbClr val="FF00FF"/>
                </a:solidFill>
              </a:rPr>
              <a:t> </a:t>
            </a:r>
            <a:r>
              <a:rPr lang="en-US" i="1" dirty="0" err="1">
                <a:solidFill>
                  <a:srgbClr val="FF00FF"/>
                </a:solidFill>
              </a:rPr>
              <a:t>điểm</a:t>
            </a:r>
            <a:r>
              <a:rPr lang="en-US" i="1" dirty="0">
                <a:solidFill>
                  <a:srgbClr val="FF00FF"/>
                </a:solidFill>
              </a:rPr>
              <a:t> </a:t>
            </a:r>
            <a:r>
              <a:rPr lang="en-US" i="1" dirty="0" err="1">
                <a:solidFill>
                  <a:srgbClr val="FF00FF"/>
                </a:solidFill>
              </a:rPr>
              <a:t>bao</a:t>
            </a:r>
            <a:r>
              <a:rPr lang="en-US" i="1" dirty="0">
                <a:solidFill>
                  <a:srgbClr val="FF00FF"/>
                </a:solidFill>
              </a:rPr>
              <a:t> </a:t>
            </a:r>
            <a:r>
              <a:rPr lang="en-US" i="1" dirty="0" err="1">
                <a:solidFill>
                  <a:srgbClr val="FF00FF"/>
                </a:solidFill>
              </a:rPr>
              <a:t>gồm</a:t>
            </a:r>
            <a:r>
              <a:rPr lang="en-US" i="1" dirty="0">
                <a:solidFill>
                  <a:srgbClr val="FF00FF"/>
                </a:solidFill>
              </a:rPr>
              <a:t>:</a:t>
            </a:r>
          </a:p>
          <a:p>
            <a:pPr algn="just" eaLnBrk="1" hangingPunct="1"/>
            <a:r>
              <a:rPr lang="pt-BR" dirty="0"/>
              <a:t>	</a:t>
            </a:r>
            <a:r>
              <a:rPr lang="en-US" dirty="0"/>
              <a:t>+ </a:t>
            </a:r>
            <a:r>
              <a:rPr lang="en-US" dirty="0" err="1"/>
              <a:t>Nút</a:t>
            </a:r>
            <a:r>
              <a:rPr lang="en-US" dirty="0"/>
              <a:t> </a:t>
            </a:r>
            <a:r>
              <a:rPr lang="en-US" dirty="0" err="1"/>
              <a:t>trống</a:t>
            </a:r>
            <a:r>
              <a:rPr lang="en-US" dirty="0"/>
              <a:t>;</a:t>
            </a:r>
          </a:p>
          <a:p>
            <a:pPr algn="just" eaLnBrk="1" hangingPunct="1"/>
            <a:r>
              <a:rPr lang="en-US" dirty="0"/>
              <a:t>	+ </a:t>
            </a:r>
            <a:r>
              <a:rPr lang="en-US" dirty="0" err="1"/>
              <a:t>Nguyên</a:t>
            </a:r>
            <a:r>
              <a:rPr lang="en-US" dirty="0"/>
              <a:t> </a:t>
            </a:r>
            <a:r>
              <a:rPr lang="en-US" dirty="0" err="1"/>
              <a:t>tử</a:t>
            </a:r>
            <a:r>
              <a:rPr lang="en-US" dirty="0"/>
              <a:t> </a:t>
            </a:r>
            <a:r>
              <a:rPr lang="en-US" dirty="0" err="1"/>
              <a:t>xen</a:t>
            </a:r>
            <a:r>
              <a:rPr lang="en-US" dirty="0"/>
              <a:t> </a:t>
            </a:r>
            <a:r>
              <a:rPr lang="en-US" dirty="0" err="1"/>
              <a:t>kẽ</a:t>
            </a:r>
            <a:r>
              <a:rPr lang="en-US" dirty="0"/>
              <a:t>;</a:t>
            </a:r>
          </a:p>
          <a:p>
            <a:pPr algn="just" eaLnBrk="1" hangingPunct="1"/>
            <a:r>
              <a:rPr lang="en-US" dirty="0"/>
              <a:t>	+ </a:t>
            </a:r>
            <a:r>
              <a:rPr lang="en-US" dirty="0" err="1"/>
              <a:t>Nguyên</a:t>
            </a:r>
            <a:r>
              <a:rPr lang="en-US" dirty="0"/>
              <a:t> </a:t>
            </a:r>
            <a:r>
              <a:rPr lang="en-US" dirty="0" err="1"/>
              <a:t>tử</a:t>
            </a:r>
            <a:r>
              <a:rPr lang="en-US" dirty="0"/>
              <a:t> </a:t>
            </a:r>
            <a:r>
              <a:rPr lang="en-US" dirty="0" err="1"/>
              <a:t>lạ</a:t>
            </a:r>
            <a:r>
              <a:rPr lang="en-US" dirty="0"/>
              <a:t> </a:t>
            </a:r>
            <a:r>
              <a:rPr lang="en-US" dirty="0" err="1"/>
              <a:t>thay</a:t>
            </a:r>
            <a:r>
              <a:rPr lang="en-US" dirty="0"/>
              <a:t> </a:t>
            </a:r>
            <a:r>
              <a:rPr lang="en-US" dirty="0" err="1"/>
              <a:t>thế</a:t>
            </a:r>
            <a:r>
              <a:rPr lang="en-US" dirty="0"/>
              <a:t>;</a:t>
            </a:r>
          </a:p>
          <a:p>
            <a:pPr algn="just" eaLnBrk="1" hangingPunct="1"/>
            <a:r>
              <a:rPr lang="en-US" dirty="0"/>
              <a:t>	+ </a:t>
            </a:r>
            <a:r>
              <a:rPr lang="en-US" dirty="0" err="1"/>
              <a:t>Nguyên</a:t>
            </a:r>
            <a:r>
              <a:rPr lang="en-US" dirty="0"/>
              <a:t> </a:t>
            </a:r>
            <a:r>
              <a:rPr lang="en-US" dirty="0" err="1"/>
              <a:t>tử</a:t>
            </a:r>
            <a:r>
              <a:rPr lang="en-US" dirty="0"/>
              <a:t> </a:t>
            </a:r>
            <a:r>
              <a:rPr lang="en-US" dirty="0" err="1"/>
              <a:t>lạ</a:t>
            </a:r>
            <a:r>
              <a:rPr lang="en-US" dirty="0"/>
              <a:t> </a:t>
            </a:r>
            <a:r>
              <a:rPr lang="en-US" sz="2300" dirty="0" err="1"/>
              <a:t>xen</a:t>
            </a:r>
            <a:r>
              <a:rPr lang="en-US" sz="2300" dirty="0"/>
              <a:t> </a:t>
            </a:r>
            <a:r>
              <a:rPr lang="en-US" sz="2300" dirty="0" err="1"/>
              <a:t>kẽ</a:t>
            </a:r>
            <a:r>
              <a:rPr lang="en-US" sz="2300" dirty="0"/>
              <a:t>.</a:t>
            </a:r>
            <a:endParaRPr lang="en-US" dirty="0"/>
          </a:p>
        </p:txBody>
      </p:sp>
      <p:pic>
        <p:nvPicPr>
          <p:cNvPr id="10"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119" y="3819332"/>
            <a:ext cx="6945312" cy="3038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178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strips(downRight)">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strips(downRight)">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strips(downRight)">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strips(downRight)">
                                      <p:cBhvr>
                                        <p:cTn id="22" dur="2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6"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strips(downRight)">
                                      <p:cBhvr>
                                        <p:cTn id="27" dur="2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edge">
                                      <p:cBhvr>
                                        <p:cTn id="3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7" name="Slide Number Placeholder 4"/>
          <p:cNvSpPr>
            <a:spLocks noGrp="1"/>
          </p:cNvSpPr>
          <p:nvPr>
            <p:ph type="sldNum" sz="quarter" idx="12"/>
          </p:nvPr>
        </p:nvSpPr>
        <p:spPr>
          <a:xfrm>
            <a:off x="6553200" y="6569075"/>
            <a:ext cx="2133600" cy="365125"/>
          </a:xfrm>
        </p:spPr>
        <p:txBody>
          <a:bodyPr/>
          <a:lstStyle/>
          <a:p>
            <a:pPr>
              <a:defRPr/>
            </a:pPr>
            <a:fld id="{81C9EC76-9A9F-49E6-8F9D-55DC4A16D4CB}" type="slidenum">
              <a:rPr lang="en-US"/>
              <a:pPr>
                <a:defRPr/>
              </a:pPr>
              <a:t>24</a:t>
            </a:fld>
            <a:endParaRPr lang="en-US"/>
          </a:p>
        </p:txBody>
      </p:sp>
      <p:sp>
        <p:nvSpPr>
          <p:cNvPr id="12" name="Slide Number Placeholder 4"/>
          <p:cNvSpPr txBox="1">
            <a:spLocks/>
          </p:cNvSpPr>
          <p:nvPr/>
        </p:nvSpPr>
        <p:spPr bwMode="gray">
          <a:xfrm>
            <a:off x="6553200" y="6356350"/>
            <a:ext cx="2133600"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3DA125E1-503F-4B47-A720-D32BAB213572}" type="slidenum">
              <a:rPr lang="en-US" smtClean="0"/>
              <a:pPr>
                <a:defRPr/>
              </a:pPr>
              <a:t>24</a:t>
            </a:fld>
            <a:endParaRPr lang="en-US"/>
          </a:p>
        </p:txBody>
      </p:sp>
      <p:sp>
        <p:nvSpPr>
          <p:cNvPr id="13" name="Text Box 3"/>
          <p:cNvSpPr txBox="1">
            <a:spLocks noChangeArrowheads="1"/>
          </p:cNvSpPr>
          <p:nvPr/>
        </p:nvSpPr>
        <p:spPr bwMode="auto">
          <a:xfrm>
            <a:off x="247650" y="838200"/>
            <a:ext cx="843915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285750" eaLnBrk="0" hangingPunct="0">
              <a:defRPr sz="2400">
                <a:solidFill>
                  <a:schemeClr val="tx1"/>
                </a:solidFill>
                <a:latin typeface="Arial" charset="0"/>
              </a:defRPr>
            </a:lvl1pPr>
            <a:lvl2pPr marL="742950" indent="-285750" defTabSz="285750" eaLnBrk="0" hangingPunct="0">
              <a:defRPr sz="2400">
                <a:solidFill>
                  <a:schemeClr val="tx1"/>
                </a:solidFill>
                <a:latin typeface="Arial" charset="0"/>
              </a:defRPr>
            </a:lvl2pPr>
            <a:lvl3pPr marL="1143000" indent="-228600" defTabSz="285750" eaLnBrk="0" hangingPunct="0">
              <a:defRPr sz="2400">
                <a:solidFill>
                  <a:schemeClr val="tx1"/>
                </a:solidFill>
                <a:latin typeface="Arial" charset="0"/>
              </a:defRPr>
            </a:lvl3pPr>
            <a:lvl4pPr marL="1600200" indent="-228600" defTabSz="285750" eaLnBrk="0" hangingPunct="0">
              <a:defRPr sz="2400">
                <a:solidFill>
                  <a:schemeClr val="tx1"/>
                </a:solidFill>
                <a:latin typeface="Arial" charset="0"/>
              </a:defRPr>
            </a:lvl4pPr>
            <a:lvl5pPr marL="2057400" indent="-228600" defTabSz="285750" eaLnBrk="0" hangingPunct="0">
              <a:defRPr sz="2400">
                <a:solidFill>
                  <a:schemeClr val="tx1"/>
                </a:solidFill>
                <a:latin typeface="Arial" charset="0"/>
              </a:defRPr>
            </a:lvl5pPr>
            <a:lvl6pPr marL="2514600" indent="-228600" defTabSz="285750" eaLnBrk="0" fontAlgn="base" hangingPunct="0">
              <a:spcBef>
                <a:spcPct val="0"/>
              </a:spcBef>
              <a:spcAft>
                <a:spcPct val="0"/>
              </a:spcAft>
              <a:defRPr sz="2400">
                <a:solidFill>
                  <a:schemeClr val="tx1"/>
                </a:solidFill>
                <a:latin typeface="Arial" charset="0"/>
              </a:defRPr>
            </a:lvl6pPr>
            <a:lvl7pPr marL="2971800" indent="-228600" defTabSz="285750" eaLnBrk="0" fontAlgn="base" hangingPunct="0">
              <a:spcBef>
                <a:spcPct val="0"/>
              </a:spcBef>
              <a:spcAft>
                <a:spcPct val="0"/>
              </a:spcAft>
              <a:defRPr sz="2400">
                <a:solidFill>
                  <a:schemeClr val="tx1"/>
                </a:solidFill>
                <a:latin typeface="Arial" charset="0"/>
              </a:defRPr>
            </a:lvl7pPr>
            <a:lvl8pPr marL="3429000" indent="-228600" defTabSz="285750" eaLnBrk="0" fontAlgn="base" hangingPunct="0">
              <a:spcBef>
                <a:spcPct val="0"/>
              </a:spcBef>
              <a:spcAft>
                <a:spcPct val="0"/>
              </a:spcAft>
              <a:defRPr sz="2400">
                <a:solidFill>
                  <a:schemeClr val="tx1"/>
                </a:solidFill>
                <a:latin typeface="Arial" charset="0"/>
              </a:defRPr>
            </a:lvl8pPr>
            <a:lvl9pPr marL="3886200" indent="-228600" defTabSz="285750" eaLnBrk="0" fontAlgn="base" hangingPunct="0">
              <a:spcBef>
                <a:spcPct val="0"/>
              </a:spcBef>
              <a:spcAft>
                <a:spcPct val="0"/>
              </a:spcAft>
              <a:defRPr sz="2400">
                <a:solidFill>
                  <a:schemeClr val="tx1"/>
                </a:solidFill>
                <a:latin typeface="Arial" charset="0"/>
              </a:defRPr>
            </a:lvl9pPr>
          </a:lstStyle>
          <a:p>
            <a:pPr eaLnBrk="1" hangingPunct="1">
              <a:lnSpc>
                <a:spcPct val="120000"/>
              </a:lnSpc>
            </a:pPr>
            <a:r>
              <a:rPr lang="pt-BR" b="1">
                <a:solidFill>
                  <a:srgbClr val="0000FF"/>
                </a:solidFill>
              </a:rPr>
              <a:t>1.3.1. Sai lệch đường</a:t>
            </a:r>
            <a:r>
              <a:rPr lang="en-US" b="1">
                <a:solidFill>
                  <a:srgbClr val="0000FF"/>
                </a:solidFill>
              </a:rPr>
              <a:t>– lệch (khuyết tật đường)</a:t>
            </a:r>
            <a:r>
              <a:rPr lang="en-US" sz="2300"/>
              <a:t> </a:t>
            </a:r>
            <a:r>
              <a:rPr lang="pt-BR" b="1">
                <a:solidFill>
                  <a:srgbClr val="0000FF"/>
                </a:solidFill>
              </a:rPr>
              <a:t> </a:t>
            </a:r>
          </a:p>
        </p:txBody>
      </p:sp>
      <p:sp>
        <p:nvSpPr>
          <p:cNvPr id="14" name="Text Box 4"/>
          <p:cNvSpPr txBox="1">
            <a:spLocks noChangeArrowheads="1"/>
          </p:cNvSpPr>
          <p:nvPr/>
        </p:nvSpPr>
        <p:spPr bwMode="auto">
          <a:xfrm>
            <a:off x="457200" y="1333500"/>
            <a:ext cx="843915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r>
              <a:rPr lang="en-US" i="1">
                <a:solidFill>
                  <a:srgbClr val="FF00FF"/>
                </a:solidFill>
              </a:rPr>
              <a:t> - Là dạng khuyết tật có khích thước phát triển dài theo một hướng nhất định, </a:t>
            </a:r>
            <a:r>
              <a:rPr lang="en-US" sz="2300" i="1">
                <a:solidFill>
                  <a:srgbClr val="FF00FF"/>
                </a:solidFill>
              </a:rPr>
              <a:t>bao gồm:</a:t>
            </a:r>
          </a:p>
          <a:p>
            <a:pPr algn="just" eaLnBrk="1" hangingPunct="1"/>
            <a:r>
              <a:rPr lang="pt-BR"/>
              <a:t>	</a:t>
            </a:r>
            <a:r>
              <a:rPr lang="en-US"/>
              <a:t>+ Lệch biên;</a:t>
            </a:r>
          </a:p>
          <a:p>
            <a:pPr algn="just" eaLnBrk="1" hangingPunct="1"/>
            <a:r>
              <a:rPr lang="en-US"/>
              <a:t>	+ Lệch xoắn;</a:t>
            </a:r>
          </a:p>
          <a:p>
            <a:pPr algn="just" eaLnBrk="1" hangingPunct="1"/>
            <a:r>
              <a:rPr lang="en-US"/>
              <a:t>	+ Lệch hỗn hợp.</a:t>
            </a:r>
          </a:p>
        </p:txBody>
      </p:sp>
      <p:grpSp>
        <p:nvGrpSpPr>
          <p:cNvPr id="15" name="Group 17"/>
          <p:cNvGrpSpPr>
            <a:grpSpLocks/>
          </p:cNvGrpSpPr>
          <p:nvPr/>
        </p:nvGrpSpPr>
        <p:grpSpPr bwMode="auto">
          <a:xfrm>
            <a:off x="3914775" y="2066925"/>
            <a:ext cx="5038725" cy="2190750"/>
            <a:chOff x="2454" y="1134"/>
            <a:chExt cx="3174" cy="1380"/>
          </a:xfrm>
        </p:grpSpPr>
        <p:grpSp>
          <p:nvGrpSpPr>
            <p:cNvPr id="16" name="Group 10"/>
            <p:cNvGrpSpPr>
              <a:grpSpLocks/>
            </p:cNvGrpSpPr>
            <p:nvPr/>
          </p:nvGrpSpPr>
          <p:grpSpPr bwMode="auto">
            <a:xfrm>
              <a:off x="2454" y="1134"/>
              <a:ext cx="3174" cy="1380"/>
              <a:chOff x="2358" y="1182"/>
              <a:chExt cx="3162" cy="1380"/>
            </a:xfrm>
          </p:grpSpPr>
          <p:pic>
            <p:nvPicPr>
              <p:cNvPr id="18" name="Picture 7"/>
              <p:cNvPicPr>
                <a:picLocks noChangeAspect="1" noChangeArrowheads="1"/>
              </p:cNvPicPr>
              <p:nvPr/>
            </p:nvPicPr>
            <p:blipFill>
              <a:blip r:embed="rId2">
                <a:extLst>
                  <a:ext uri="{28A0092B-C50C-407E-A947-70E740481C1C}">
                    <a14:useLocalDpi xmlns:a14="http://schemas.microsoft.com/office/drawing/2010/main" val="0"/>
                  </a:ext>
                </a:extLst>
              </a:blip>
              <a:srcRect t="1205" r="52727"/>
              <a:stretch>
                <a:fillRect/>
              </a:stretch>
            </p:blipFill>
            <p:spPr bwMode="auto">
              <a:xfrm>
                <a:off x="2358" y="1182"/>
                <a:ext cx="1746" cy="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9"/>
              <p:cNvPicPr>
                <a:picLocks noChangeAspect="1" noChangeArrowheads="1"/>
              </p:cNvPicPr>
              <p:nvPr/>
            </p:nvPicPr>
            <p:blipFill>
              <a:blip r:embed="rId2">
                <a:extLst>
                  <a:ext uri="{28A0092B-C50C-407E-A947-70E740481C1C}">
                    <a14:useLocalDpi xmlns:a14="http://schemas.microsoft.com/office/drawing/2010/main" val="0"/>
                  </a:ext>
                </a:extLst>
              </a:blip>
              <a:srcRect l="61081" t="1205" r="418"/>
              <a:stretch>
                <a:fillRect/>
              </a:stretch>
            </p:blipFill>
            <p:spPr bwMode="auto">
              <a:xfrm>
                <a:off x="4098" y="1182"/>
                <a:ext cx="1422" cy="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 Box 11"/>
            <p:cNvSpPr txBox="1">
              <a:spLocks noChangeArrowheads="1"/>
            </p:cNvSpPr>
            <p:nvPr/>
          </p:nvSpPr>
          <p:spPr bwMode="auto">
            <a:xfrm>
              <a:off x="3472" y="2280"/>
              <a:ext cx="795" cy="2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r>
                <a:rPr lang="en-US" sz="1800" b="1">
                  <a:solidFill>
                    <a:srgbClr val="FF0066"/>
                  </a:solidFill>
                </a:rPr>
                <a:t>Lệch biên</a:t>
              </a:r>
            </a:p>
          </p:txBody>
        </p:sp>
      </p:grpSp>
      <p:grpSp>
        <p:nvGrpSpPr>
          <p:cNvPr id="20" name="Group 18"/>
          <p:cNvGrpSpPr>
            <a:grpSpLocks/>
          </p:cNvGrpSpPr>
          <p:nvPr/>
        </p:nvGrpSpPr>
        <p:grpSpPr bwMode="auto">
          <a:xfrm>
            <a:off x="3836988" y="4381500"/>
            <a:ext cx="5111750" cy="2362200"/>
            <a:chOff x="2393" y="2568"/>
            <a:chExt cx="3196" cy="1416"/>
          </a:xfrm>
        </p:grpSpPr>
        <p:grpSp>
          <p:nvGrpSpPr>
            <p:cNvPr id="21" name="Group 15"/>
            <p:cNvGrpSpPr>
              <a:grpSpLocks/>
            </p:cNvGrpSpPr>
            <p:nvPr/>
          </p:nvGrpSpPr>
          <p:grpSpPr bwMode="auto">
            <a:xfrm>
              <a:off x="2393" y="2568"/>
              <a:ext cx="3196" cy="1416"/>
              <a:chOff x="665" y="2388"/>
              <a:chExt cx="3196" cy="1416"/>
            </a:xfrm>
          </p:grpSpPr>
          <p:pic>
            <p:nvPicPr>
              <p:cNvPr id="23" name="Picture 13"/>
              <p:cNvPicPr>
                <a:picLocks noChangeAspect="1" noChangeArrowheads="1"/>
              </p:cNvPicPr>
              <p:nvPr/>
            </p:nvPicPr>
            <p:blipFill>
              <a:blip r:embed="rId3">
                <a:extLst>
                  <a:ext uri="{28A0092B-C50C-407E-A947-70E740481C1C}">
                    <a14:useLocalDpi xmlns:a14="http://schemas.microsoft.com/office/drawing/2010/main" val="0"/>
                  </a:ext>
                </a:extLst>
              </a:blip>
              <a:srcRect l="356" t="2702" r="56461"/>
              <a:stretch>
                <a:fillRect/>
              </a:stretch>
            </p:blipFill>
            <p:spPr bwMode="auto">
              <a:xfrm>
                <a:off x="665" y="2388"/>
                <a:ext cx="1456" cy="1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14"/>
              <p:cNvPicPr>
                <a:picLocks noChangeAspect="1" noChangeArrowheads="1"/>
              </p:cNvPicPr>
              <p:nvPr/>
            </p:nvPicPr>
            <p:blipFill>
              <a:blip r:embed="rId3">
                <a:extLst>
                  <a:ext uri="{28A0092B-C50C-407E-A947-70E740481C1C}">
                    <a14:useLocalDpi xmlns:a14="http://schemas.microsoft.com/office/drawing/2010/main" val="0"/>
                  </a:ext>
                </a:extLst>
              </a:blip>
              <a:srcRect l="51964" t="2702" r="1193" b="10719"/>
              <a:stretch>
                <a:fillRect/>
              </a:stretch>
            </p:blipFill>
            <p:spPr bwMode="auto">
              <a:xfrm>
                <a:off x="2117" y="2400"/>
                <a:ext cx="1744" cy="1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2" name="Text Box 16"/>
            <p:cNvSpPr txBox="1">
              <a:spLocks noChangeArrowheads="1"/>
            </p:cNvSpPr>
            <p:nvPr/>
          </p:nvSpPr>
          <p:spPr bwMode="auto">
            <a:xfrm>
              <a:off x="3484" y="3804"/>
              <a:ext cx="747" cy="16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r>
                <a:rPr lang="en-US" sz="1800" b="1">
                  <a:solidFill>
                    <a:srgbClr val="FF0066"/>
                  </a:solidFill>
                </a:rPr>
                <a:t>Lệch xoắn</a:t>
              </a:r>
            </a:p>
          </p:txBody>
        </p:sp>
      </p:grpSp>
      <p:grpSp>
        <p:nvGrpSpPr>
          <p:cNvPr id="25" name="Group 21"/>
          <p:cNvGrpSpPr>
            <a:grpSpLocks/>
          </p:cNvGrpSpPr>
          <p:nvPr/>
        </p:nvGrpSpPr>
        <p:grpSpPr bwMode="auto">
          <a:xfrm>
            <a:off x="490538" y="3557588"/>
            <a:ext cx="3313112" cy="3155950"/>
            <a:chOff x="309" y="2025"/>
            <a:chExt cx="2087" cy="1988"/>
          </a:xfrm>
        </p:grpSpPr>
        <p:pic>
          <p:nvPicPr>
            <p:cNvPr id="26" name="Picture 19"/>
            <p:cNvPicPr>
              <a:picLocks noChangeAspect="1" noChangeArrowheads="1"/>
            </p:cNvPicPr>
            <p:nvPr/>
          </p:nvPicPr>
          <p:blipFill>
            <a:blip r:embed="rId4">
              <a:extLst>
                <a:ext uri="{28A0092B-C50C-407E-A947-70E740481C1C}">
                  <a14:useLocalDpi xmlns:a14="http://schemas.microsoft.com/office/drawing/2010/main" val="0"/>
                </a:ext>
              </a:extLst>
            </a:blip>
            <a:srcRect r="922" b="2162"/>
            <a:stretch>
              <a:fillRect/>
            </a:stretch>
          </p:blipFill>
          <p:spPr bwMode="auto">
            <a:xfrm>
              <a:off x="309" y="2025"/>
              <a:ext cx="2087" cy="1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 Box 20"/>
            <p:cNvSpPr txBox="1">
              <a:spLocks noChangeArrowheads="1"/>
            </p:cNvSpPr>
            <p:nvPr/>
          </p:nvSpPr>
          <p:spPr bwMode="auto">
            <a:xfrm>
              <a:off x="756" y="3840"/>
              <a:ext cx="9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r>
                <a:rPr lang="en-US" sz="1800" b="1">
                  <a:solidFill>
                    <a:srgbClr val="FF0066"/>
                  </a:solidFill>
                </a:rPr>
                <a:t>Lệch hỗn hợp</a:t>
              </a:r>
            </a:p>
          </p:txBody>
        </p:sp>
      </p:grpSp>
    </p:spTree>
    <p:extLst>
      <p:ext uri="{BB962C8B-B14F-4D97-AF65-F5344CB8AC3E}">
        <p14:creationId xmlns:p14="http://schemas.microsoft.com/office/powerpoint/2010/main" val="317002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strips(downRight)">
                                      <p:cBhvr>
                                        <p:cTn id="7" dur="20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strips(downRight)">
                                      <p:cBhvr>
                                        <p:cTn id="12" dur="2000"/>
                                        <p:tgtEl>
                                          <p:spTgt spid="14">
                                            <p:txEl>
                                              <p:pRg st="1" end="1"/>
                                            </p:txEl>
                                          </p:spTgt>
                                        </p:tgtEl>
                                      </p:cBhvr>
                                    </p:animEffect>
                                  </p:childTnLst>
                                </p:cTn>
                              </p:par>
                            </p:childTnLst>
                          </p:cTn>
                        </p:par>
                        <p:par>
                          <p:cTn id="13" fill="hold">
                            <p:stCondLst>
                              <p:cond delay="2000"/>
                            </p:stCondLst>
                            <p:childTnLst>
                              <p:par>
                                <p:cTn id="14" presetID="3" presetClass="entr" presetSubtype="5" fill="hold" nodeType="afterEffect">
                                  <p:stCondLst>
                                    <p:cond delay="500"/>
                                  </p:stCondLst>
                                  <p:childTnLst>
                                    <p:set>
                                      <p:cBhvr>
                                        <p:cTn id="15" dur="1" fill="hold">
                                          <p:stCondLst>
                                            <p:cond delay="0"/>
                                          </p:stCondLst>
                                        </p:cTn>
                                        <p:tgtEl>
                                          <p:spTgt spid="15"/>
                                        </p:tgtEl>
                                        <p:attrNameLst>
                                          <p:attrName>style.visibility</p:attrName>
                                        </p:attrNameLst>
                                      </p:cBhvr>
                                      <p:to>
                                        <p:strVal val="visible"/>
                                      </p:to>
                                    </p:set>
                                    <p:animEffect transition="in" filter="blinds(vertical)">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4">
                                            <p:txEl>
                                              <p:pRg st="2" end="2"/>
                                            </p:txEl>
                                          </p:spTgt>
                                        </p:tgtEl>
                                        <p:attrNameLst>
                                          <p:attrName>style.visibility</p:attrName>
                                        </p:attrNameLst>
                                      </p:cBhvr>
                                      <p:to>
                                        <p:strVal val="visible"/>
                                      </p:to>
                                    </p:set>
                                    <p:animEffect transition="in" filter="strips(downRight)">
                                      <p:cBhvr>
                                        <p:cTn id="21" dur="2000"/>
                                        <p:tgtEl>
                                          <p:spTgt spid="14">
                                            <p:txEl>
                                              <p:pRg st="2" end="2"/>
                                            </p:txEl>
                                          </p:spTgt>
                                        </p:tgtEl>
                                      </p:cBhvr>
                                    </p:animEffect>
                                  </p:childTnLst>
                                </p:cTn>
                              </p:par>
                            </p:childTnLst>
                          </p:cTn>
                        </p:par>
                        <p:par>
                          <p:cTn id="22" fill="hold">
                            <p:stCondLst>
                              <p:cond delay="2000"/>
                            </p:stCondLst>
                            <p:childTnLst>
                              <p:par>
                                <p:cTn id="23" presetID="20" presetClass="entr" presetSubtype="0" fill="hold" nodeType="afterEffect">
                                  <p:stCondLst>
                                    <p:cond delay="500"/>
                                  </p:stCondLst>
                                  <p:childTnLst>
                                    <p:set>
                                      <p:cBhvr>
                                        <p:cTn id="24" dur="1" fill="hold">
                                          <p:stCondLst>
                                            <p:cond delay="0"/>
                                          </p:stCondLst>
                                        </p:cTn>
                                        <p:tgtEl>
                                          <p:spTgt spid="20"/>
                                        </p:tgtEl>
                                        <p:attrNameLst>
                                          <p:attrName>style.visibility</p:attrName>
                                        </p:attrNameLst>
                                      </p:cBhvr>
                                      <p:to>
                                        <p:strVal val="visible"/>
                                      </p:to>
                                    </p:set>
                                    <p:animEffect transition="in" filter="wedge">
                                      <p:cBhvr>
                                        <p:cTn id="25" dur="2000"/>
                                        <p:tgtEl>
                                          <p:spTgt spid="20"/>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4">
                                            <p:txEl>
                                              <p:pRg st="3" end="3"/>
                                            </p:txEl>
                                          </p:spTgt>
                                        </p:tgtEl>
                                        <p:attrNameLst>
                                          <p:attrName>style.visibility</p:attrName>
                                        </p:attrNameLst>
                                      </p:cBhvr>
                                      <p:to>
                                        <p:strVal val="visible"/>
                                      </p:to>
                                    </p:set>
                                    <p:animEffect transition="in" filter="strips(downRight)">
                                      <p:cBhvr>
                                        <p:cTn id="30" dur="2000"/>
                                        <p:tgtEl>
                                          <p:spTgt spid="14">
                                            <p:txEl>
                                              <p:pRg st="3" end="3"/>
                                            </p:txEl>
                                          </p:spTgt>
                                        </p:tgtEl>
                                      </p:cBhvr>
                                    </p:animEffect>
                                  </p:childTnLst>
                                </p:cTn>
                              </p:par>
                            </p:childTnLst>
                          </p:cTn>
                        </p:par>
                        <p:par>
                          <p:cTn id="31" fill="hold">
                            <p:stCondLst>
                              <p:cond delay="2000"/>
                            </p:stCondLst>
                            <p:childTnLst>
                              <p:par>
                                <p:cTn id="32" presetID="20" presetClass="entr" presetSubtype="0" fill="hold" nodeType="afterEffect">
                                  <p:stCondLst>
                                    <p:cond delay="500"/>
                                  </p:stCondLst>
                                  <p:childTnLst>
                                    <p:set>
                                      <p:cBhvr>
                                        <p:cTn id="33" dur="1" fill="hold">
                                          <p:stCondLst>
                                            <p:cond delay="0"/>
                                          </p:stCondLst>
                                        </p:cTn>
                                        <p:tgtEl>
                                          <p:spTgt spid="25"/>
                                        </p:tgtEl>
                                        <p:attrNameLst>
                                          <p:attrName>style.visibility</p:attrName>
                                        </p:attrNameLst>
                                      </p:cBhvr>
                                      <p:to>
                                        <p:strVal val="visible"/>
                                      </p:to>
                                    </p:set>
                                    <p:animEffect transition="in" filter="wedge">
                                      <p:cBhvr>
                                        <p:cTn id="3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633047" y="100361"/>
            <a:ext cx="4630615" cy="830997"/>
          </a:xfrm>
          <a:prstGeom prst="rect">
            <a:avLst/>
          </a:prstGeom>
        </p:spPr>
        <p:txBody>
          <a:bodyPr wrap="square">
            <a:spAutoFit/>
          </a:bodyPr>
          <a:lstStyle/>
          <a:p>
            <a:r>
              <a:rPr lang="en-US" sz="2400" b="1" dirty="0" smtClean="0"/>
              <a:t>1.3 </a:t>
            </a:r>
            <a:r>
              <a:rPr lang="en-US" sz="2400" b="1" dirty="0"/>
              <a:t>CẤU TẠO TINH THỂ THỰC </a:t>
            </a:r>
            <a:endParaRPr lang="en-US" sz="2400" b="1" dirty="0" smtClean="0"/>
          </a:p>
          <a:p>
            <a:pPr algn="ctr"/>
            <a:r>
              <a:rPr lang="en-US" sz="2400" b="1" dirty="0" smtClean="0"/>
              <a:t>CỦA </a:t>
            </a:r>
            <a:r>
              <a:rPr lang="en-US" sz="2400" b="1" dirty="0"/>
              <a:t>KIM LOẠI</a:t>
            </a:r>
            <a:endParaRPr lang="en-US" sz="2400" dirty="0">
              <a:solidFill>
                <a:srgbClr val="C00000"/>
              </a:solidFill>
            </a:endParaRPr>
          </a:p>
        </p:txBody>
      </p:sp>
      <p:sp>
        <p:nvSpPr>
          <p:cNvPr id="28" name="Text Box 3"/>
          <p:cNvSpPr txBox="1">
            <a:spLocks noChangeArrowheads="1"/>
          </p:cNvSpPr>
          <p:nvPr/>
        </p:nvSpPr>
        <p:spPr bwMode="auto">
          <a:xfrm>
            <a:off x="247650" y="914400"/>
            <a:ext cx="843915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285750" eaLnBrk="0" hangingPunct="0">
              <a:defRPr sz="2400">
                <a:solidFill>
                  <a:schemeClr val="tx1"/>
                </a:solidFill>
                <a:latin typeface="Arial" charset="0"/>
              </a:defRPr>
            </a:lvl1pPr>
            <a:lvl2pPr marL="742950" indent="-285750" defTabSz="285750" eaLnBrk="0" hangingPunct="0">
              <a:defRPr sz="2400">
                <a:solidFill>
                  <a:schemeClr val="tx1"/>
                </a:solidFill>
                <a:latin typeface="Arial" charset="0"/>
              </a:defRPr>
            </a:lvl2pPr>
            <a:lvl3pPr marL="1143000" indent="-228600" defTabSz="285750" eaLnBrk="0" hangingPunct="0">
              <a:defRPr sz="2400">
                <a:solidFill>
                  <a:schemeClr val="tx1"/>
                </a:solidFill>
                <a:latin typeface="Arial" charset="0"/>
              </a:defRPr>
            </a:lvl3pPr>
            <a:lvl4pPr marL="1600200" indent="-228600" defTabSz="285750" eaLnBrk="0" hangingPunct="0">
              <a:defRPr sz="2400">
                <a:solidFill>
                  <a:schemeClr val="tx1"/>
                </a:solidFill>
                <a:latin typeface="Arial" charset="0"/>
              </a:defRPr>
            </a:lvl4pPr>
            <a:lvl5pPr marL="2057400" indent="-228600" defTabSz="285750" eaLnBrk="0" hangingPunct="0">
              <a:defRPr sz="2400">
                <a:solidFill>
                  <a:schemeClr val="tx1"/>
                </a:solidFill>
                <a:latin typeface="Arial" charset="0"/>
              </a:defRPr>
            </a:lvl5pPr>
            <a:lvl6pPr marL="2514600" indent="-228600" defTabSz="285750" eaLnBrk="0" fontAlgn="base" hangingPunct="0">
              <a:spcBef>
                <a:spcPct val="0"/>
              </a:spcBef>
              <a:spcAft>
                <a:spcPct val="0"/>
              </a:spcAft>
              <a:defRPr sz="2400">
                <a:solidFill>
                  <a:schemeClr val="tx1"/>
                </a:solidFill>
                <a:latin typeface="Arial" charset="0"/>
              </a:defRPr>
            </a:lvl6pPr>
            <a:lvl7pPr marL="2971800" indent="-228600" defTabSz="285750" eaLnBrk="0" fontAlgn="base" hangingPunct="0">
              <a:spcBef>
                <a:spcPct val="0"/>
              </a:spcBef>
              <a:spcAft>
                <a:spcPct val="0"/>
              </a:spcAft>
              <a:defRPr sz="2400">
                <a:solidFill>
                  <a:schemeClr val="tx1"/>
                </a:solidFill>
                <a:latin typeface="Arial" charset="0"/>
              </a:defRPr>
            </a:lvl7pPr>
            <a:lvl8pPr marL="3429000" indent="-228600" defTabSz="285750" eaLnBrk="0" fontAlgn="base" hangingPunct="0">
              <a:spcBef>
                <a:spcPct val="0"/>
              </a:spcBef>
              <a:spcAft>
                <a:spcPct val="0"/>
              </a:spcAft>
              <a:defRPr sz="2400">
                <a:solidFill>
                  <a:schemeClr val="tx1"/>
                </a:solidFill>
                <a:latin typeface="Arial" charset="0"/>
              </a:defRPr>
            </a:lvl8pPr>
            <a:lvl9pPr marL="3886200" indent="-228600" defTabSz="285750" eaLnBrk="0" fontAlgn="base" hangingPunct="0">
              <a:spcBef>
                <a:spcPct val="0"/>
              </a:spcBef>
              <a:spcAft>
                <a:spcPct val="0"/>
              </a:spcAft>
              <a:defRPr sz="2400">
                <a:solidFill>
                  <a:schemeClr val="tx1"/>
                </a:solidFill>
                <a:latin typeface="Arial" charset="0"/>
              </a:defRPr>
            </a:lvl9pPr>
          </a:lstStyle>
          <a:p>
            <a:pPr eaLnBrk="1" hangingPunct="1">
              <a:lnSpc>
                <a:spcPct val="120000"/>
              </a:lnSpc>
            </a:pPr>
            <a:r>
              <a:rPr lang="pt-BR" b="1">
                <a:solidFill>
                  <a:srgbClr val="0000FF"/>
                </a:solidFill>
              </a:rPr>
              <a:t>1.3.3. Sai lệch m</a:t>
            </a:r>
            <a:r>
              <a:rPr lang="en-US" b="1">
                <a:solidFill>
                  <a:srgbClr val="0000FF"/>
                </a:solidFill>
              </a:rPr>
              <a:t>ặt– lệch (khuyết tật mặt)</a:t>
            </a:r>
            <a:r>
              <a:rPr lang="en-US" sz="2300"/>
              <a:t> </a:t>
            </a:r>
            <a:r>
              <a:rPr lang="pt-BR" b="1">
                <a:solidFill>
                  <a:srgbClr val="0000FF"/>
                </a:solidFill>
              </a:rPr>
              <a:t> </a:t>
            </a:r>
          </a:p>
        </p:txBody>
      </p:sp>
      <p:sp>
        <p:nvSpPr>
          <p:cNvPr id="29" name="Text Box 4"/>
          <p:cNvSpPr txBox="1">
            <a:spLocks noChangeArrowheads="1"/>
          </p:cNvSpPr>
          <p:nvPr/>
        </p:nvSpPr>
        <p:spPr bwMode="auto">
          <a:xfrm>
            <a:off x="457200" y="1409700"/>
            <a:ext cx="843915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r>
              <a:rPr lang="en-US" i="1">
                <a:solidFill>
                  <a:srgbClr val="FF00FF"/>
                </a:solidFill>
              </a:rPr>
              <a:t> -</a:t>
            </a:r>
            <a:r>
              <a:rPr lang="it-IT" i="1">
                <a:solidFill>
                  <a:srgbClr val="FF00FF"/>
                </a:solidFill>
              </a:rPr>
              <a:t> Là loại khuyết tật có kích thước phát triển theo hai chiều</a:t>
            </a:r>
            <a:r>
              <a:rPr lang="en-US" i="1">
                <a:solidFill>
                  <a:srgbClr val="FF00FF"/>
                </a:solidFill>
              </a:rPr>
              <a:t>, bao gồm:</a:t>
            </a:r>
          </a:p>
          <a:p>
            <a:pPr algn="just" eaLnBrk="1" hangingPunct="1"/>
            <a:r>
              <a:rPr lang="pt-BR"/>
              <a:t>	</a:t>
            </a:r>
            <a:r>
              <a:rPr lang="en-US"/>
              <a:t>+ </a:t>
            </a:r>
            <a:r>
              <a:rPr lang="it-IT"/>
              <a:t>Biên giới hạt</a:t>
            </a:r>
            <a:r>
              <a:rPr lang="en-US"/>
              <a:t>;</a:t>
            </a:r>
          </a:p>
          <a:p>
            <a:pPr algn="just" eaLnBrk="1" hangingPunct="1"/>
            <a:r>
              <a:rPr lang="en-US"/>
              <a:t>	+ </a:t>
            </a:r>
            <a:r>
              <a:rPr lang="it-IT"/>
              <a:t>Biên giới pha</a:t>
            </a:r>
            <a:r>
              <a:rPr lang="en-US"/>
              <a:t>;</a:t>
            </a:r>
          </a:p>
          <a:p>
            <a:pPr algn="just" eaLnBrk="1" hangingPunct="1"/>
            <a:r>
              <a:rPr lang="en-US"/>
              <a:t>	+ </a:t>
            </a:r>
            <a:r>
              <a:rPr lang="it-IT"/>
              <a:t>Khuy</a:t>
            </a:r>
            <a:r>
              <a:rPr lang="en-US"/>
              <a:t>ết tật xếp và song tinh.</a:t>
            </a:r>
          </a:p>
        </p:txBody>
      </p:sp>
      <p:grpSp>
        <p:nvGrpSpPr>
          <p:cNvPr id="30" name="Group 20"/>
          <p:cNvGrpSpPr>
            <a:grpSpLocks/>
          </p:cNvGrpSpPr>
          <p:nvPr/>
        </p:nvGrpSpPr>
        <p:grpSpPr bwMode="auto">
          <a:xfrm>
            <a:off x="2243138" y="3429000"/>
            <a:ext cx="3662362" cy="3181350"/>
            <a:chOff x="3297" y="1572"/>
            <a:chExt cx="2307" cy="2004"/>
          </a:xfrm>
        </p:grpSpPr>
        <p:pic>
          <p:nvPicPr>
            <p:cNvPr id="31" name="Picture 18"/>
            <p:cNvPicPr>
              <a:picLocks noChangeAspect="1" noChangeArrowheads="1"/>
            </p:cNvPicPr>
            <p:nvPr/>
          </p:nvPicPr>
          <p:blipFill>
            <a:blip r:embed="rId2">
              <a:extLst>
                <a:ext uri="{28A0092B-C50C-407E-A947-70E740481C1C}">
                  <a14:useLocalDpi xmlns:a14="http://schemas.microsoft.com/office/drawing/2010/main" val="0"/>
                </a:ext>
              </a:extLst>
            </a:blip>
            <a:srcRect r="1465" b="1639"/>
            <a:stretch>
              <a:fillRect/>
            </a:stretch>
          </p:blipFill>
          <p:spPr bwMode="auto">
            <a:xfrm>
              <a:off x="3297" y="1572"/>
              <a:ext cx="2246" cy="2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Text Box 19"/>
            <p:cNvSpPr txBox="1">
              <a:spLocks noChangeArrowheads="1"/>
            </p:cNvSpPr>
            <p:nvPr/>
          </p:nvSpPr>
          <p:spPr bwMode="auto">
            <a:xfrm>
              <a:off x="5376" y="2172"/>
              <a:ext cx="228" cy="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pPr>
              <a:r>
                <a:rPr lang="en-US" sz="2300"/>
                <a:t>h</a:t>
              </a:r>
            </a:p>
          </p:txBody>
        </p:sp>
      </p:grpSp>
      <p:sp>
        <p:nvSpPr>
          <p:cNvPr id="8" name="Rectangle 2"/>
          <p:cNvSpPr txBox="1">
            <a:spLocks noChangeArrowheads="1"/>
          </p:cNvSpPr>
          <p:nvPr/>
        </p:nvSpPr>
        <p:spPr bwMode="gray">
          <a:xfrm>
            <a:off x="5808663" y="6553200"/>
            <a:ext cx="3335337" cy="28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r>
              <a:rPr lang="en-US" sz="1600" smtClean="0">
                <a:solidFill>
                  <a:schemeClr val="accent1">
                    <a:lumMod val="60000"/>
                    <a:lumOff val="40000"/>
                  </a:schemeClr>
                </a:solidFill>
              </a:rPr>
              <a:t>dothiphuongkhanh@lttc.edu.vn</a:t>
            </a:r>
            <a:endParaRPr lang="en-US" sz="1600" dirty="0">
              <a:solidFill>
                <a:schemeClr val="accent1">
                  <a:lumMod val="60000"/>
                  <a:lumOff val="40000"/>
                </a:schemeClr>
              </a:solidFill>
            </a:endParaRPr>
          </a:p>
        </p:txBody>
      </p:sp>
    </p:spTree>
    <p:extLst>
      <p:ext uri="{BB962C8B-B14F-4D97-AF65-F5344CB8AC3E}">
        <p14:creationId xmlns:p14="http://schemas.microsoft.com/office/powerpoint/2010/main" val="187615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strips(downRight)">
                                      <p:cBhvr>
                                        <p:cTn id="7" dur="2000"/>
                                        <p:tgtEl>
                                          <p:spTgt spid="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9">
                                            <p:txEl>
                                              <p:pRg st="1" end="1"/>
                                            </p:txEl>
                                          </p:spTgt>
                                        </p:tgtEl>
                                        <p:attrNameLst>
                                          <p:attrName>style.visibility</p:attrName>
                                        </p:attrNameLst>
                                      </p:cBhvr>
                                      <p:to>
                                        <p:strVal val="visible"/>
                                      </p:to>
                                    </p:set>
                                    <p:animEffect transition="in" filter="strips(downRight)">
                                      <p:cBhvr>
                                        <p:cTn id="12" dur="2000"/>
                                        <p:tgtEl>
                                          <p:spTgt spid="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29">
                                            <p:txEl>
                                              <p:pRg st="2" end="2"/>
                                            </p:txEl>
                                          </p:spTgt>
                                        </p:tgtEl>
                                        <p:attrNameLst>
                                          <p:attrName>style.visibility</p:attrName>
                                        </p:attrNameLst>
                                      </p:cBhvr>
                                      <p:to>
                                        <p:strVal val="visible"/>
                                      </p:to>
                                    </p:set>
                                    <p:animEffect transition="in" filter="strips(downRight)">
                                      <p:cBhvr>
                                        <p:cTn id="17" dur="2000"/>
                                        <p:tgtEl>
                                          <p:spTgt spid="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nodeType="clickEffect">
                                  <p:stCondLst>
                                    <p:cond delay="0"/>
                                  </p:stCondLst>
                                  <p:childTnLst>
                                    <p:set>
                                      <p:cBhvr>
                                        <p:cTn id="21" dur="1" fill="hold">
                                          <p:stCondLst>
                                            <p:cond delay="0"/>
                                          </p:stCondLst>
                                        </p:cTn>
                                        <p:tgtEl>
                                          <p:spTgt spid="29">
                                            <p:txEl>
                                              <p:pRg st="3" end="3"/>
                                            </p:txEl>
                                          </p:spTgt>
                                        </p:tgtEl>
                                        <p:attrNameLst>
                                          <p:attrName>style.visibility</p:attrName>
                                        </p:attrNameLst>
                                      </p:cBhvr>
                                      <p:to>
                                        <p:strVal val="visible"/>
                                      </p:to>
                                    </p:set>
                                    <p:animEffect transition="in" filter="strips(downRight)">
                                      <p:cBhvr>
                                        <p:cTn id="22" dur="2000"/>
                                        <p:tgtEl>
                                          <p:spTgt spid="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edge">
                                      <p:cBhvr>
                                        <p:cTn id="27"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1143000" y="228600"/>
            <a:ext cx="4800600" cy="646331"/>
          </a:xfrm>
          <a:prstGeom prst="rect">
            <a:avLst/>
          </a:prstGeom>
        </p:spPr>
        <p:txBody>
          <a:bodyPr wrap="square">
            <a:spAutoFit/>
          </a:bodyPr>
          <a:lstStyle/>
          <a:p>
            <a:r>
              <a:rPr lang="en-US" b="1" dirty="0"/>
              <a:t>1.4. CÁC PHƯƠNG PHÁP NGHIÊN CỨU KIM LOẠI VÀ HỢP KIM</a:t>
            </a:r>
            <a:endParaRPr lang="en-US" dirty="0"/>
          </a:p>
        </p:txBody>
      </p:sp>
      <p:sp>
        <p:nvSpPr>
          <p:cNvPr id="9" name="Text Box 3"/>
          <p:cNvSpPr txBox="1">
            <a:spLocks noChangeArrowheads="1"/>
          </p:cNvSpPr>
          <p:nvPr/>
        </p:nvSpPr>
        <p:spPr bwMode="auto">
          <a:xfrm>
            <a:off x="323850" y="3241675"/>
            <a:ext cx="843915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285750" eaLnBrk="0" hangingPunct="0">
              <a:defRPr sz="2400">
                <a:solidFill>
                  <a:schemeClr val="tx1"/>
                </a:solidFill>
                <a:latin typeface="Arial" charset="0"/>
              </a:defRPr>
            </a:lvl1pPr>
            <a:lvl2pPr marL="742950" indent="-285750" defTabSz="285750" eaLnBrk="0" hangingPunct="0">
              <a:defRPr sz="2400">
                <a:solidFill>
                  <a:schemeClr val="tx1"/>
                </a:solidFill>
                <a:latin typeface="Arial" charset="0"/>
              </a:defRPr>
            </a:lvl2pPr>
            <a:lvl3pPr marL="1143000" indent="-228600" defTabSz="285750" eaLnBrk="0" hangingPunct="0">
              <a:defRPr sz="2400">
                <a:solidFill>
                  <a:schemeClr val="tx1"/>
                </a:solidFill>
                <a:latin typeface="Arial" charset="0"/>
              </a:defRPr>
            </a:lvl3pPr>
            <a:lvl4pPr marL="1600200" indent="-228600" defTabSz="285750" eaLnBrk="0" hangingPunct="0">
              <a:defRPr sz="2400">
                <a:solidFill>
                  <a:schemeClr val="tx1"/>
                </a:solidFill>
                <a:latin typeface="Arial" charset="0"/>
              </a:defRPr>
            </a:lvl4pPr>
            <a:lvl5pPr marL="2057400" indent="-228600" defTabSz="285750" eaLnBrk="0" hangingPunct="0">
              <a:defRPr sz="2400">
                <a:solidFill>
                  <a:schemeClr val="tx1"/>
                </a:solidFill>
                <a:latin typeface="Arial" charset="0"/>
              </a:defRPr>
            </a:lvl5pPr>
            <a:lvl6pPr marL="2514600" indent="-228600" defTabSz="285750" eaLnBrk="0" fontAlgn="base" hangingPunct="0">
              <a:spcBef>
                <a:spcPct val="0"/>
              </a:spcBef>
              <a:spcAft>
                <a:spcPct val="0"/>
              </a:spcAft>
              <a:defRPr sz="2400">
                <a:solidFill>
                  <a:schemeClr val="tx1"/>
                </a:solidFill>
                <a:latin typeface="Arial" charset="0"/>
              </a:defRPr>
            </a:lvl6pPr>
            <a:lvl7pPr marL="2971800" indent="-228600" defTabSz="285750" eaLnBrk="0" fontAlgn="base" hangingPunct="0">
              <a:spcBef>
                <a:spcPct val="0"/>
              </a:spcBef>
              <a:spcAft>
                <a:spcPct val="0"/>
              </a:spcAft>
              <a:defRPr sz="2400">
                <a:solidFill>
                  <a:schemeClr val="tx1"/>
                </a:solidFill>
                <a:latin typeface="Arial" charset="0"/>
              </a:defRPr>
            </a:lvl7pPr>
            <a:lvl8pPr marL="3429000" indent="-228600" defTabSz="285750" eaLnBrk="0" fontAlgn="base" hangingPunct="0">
              <a:spcBef>
                <a:spcPct val="0"/>
              </a:spcBef>
              <a:spcAft>
                <a:spcPct val="0"/>
              </a:spcAft>
              <a:defRPr sz="2400">
                <a:solidFill>
                  <a:schemeClr val="tx1"/>
                </a:solidFill>
                <a:latin typeface="Arial" charset="0"/>
              </a:defRPr>
            </a:lvl8pPr>
            <a:lvl9pPr marL="3886200" indent="-228600" defTabSz="285750" eaLnBrk="0" fontAlgn="base" hangingPunct="0">
              <a:spcBef>
                <a:spcPct val="0"/>
              </a:spcBef>
              <a:spcAft>
                <a:spcPct val="0"/>
              </a:spcAft>
              <a:defRPr sz="2400">
                <a:solidFill>
                  <a:schemeClr val="tx1"/>
                </a:solidFill>
                <a:latin typeface="Arial" charset="0"/>
              </a:defRPr>
            </a:lvl9pPr>
          </a:lstStyle>
          <a:p>
            <a:pPr eaLnBrk="1" hangingPunct="1">
              <a:lnSpc>
                <a:spcPct val="120000"/>
              </a:lnSpc>
            </a:pPr>
            <a:r>
              <a:rPr lang="pt-BR" b="1">
                <a:solidFill>
                  <a:srgbClr val="0000FF"/>
                </a:solidFill>
              </a:rPr>
              <a:t>1.4.1. Phương pháp mặt gẫy</a:t>
            </a:r>
          </a:p>
        </p:txBody>
      </p:sp>
      <p:sp>
        <p:nvSpPr>
          <p:cNvPr id="10" name="Text Box 4"/>
          <p:cNvSpPr txBox="1">
            <a:spLocks noChangeArrowheads="1"/>
          </p:cNvSpPr>
          <p:nvPr/>
        </p:nvSpPr>
        <p:spPr bwMode="auto">
          <a:xfrm>
            <a:off x="457200" y="993775"/>
            <a:ext cx="843915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r>
              <a:rPr lang="en-US" i="1" dirty="0">
                <a:solidFill>
                  <a:srgbClr val="FF00FF"/>
                </a:solidFill>
              </a:rPr>
              <a:t> </a:t>
            </a:r>
            <a:r>
              <a:rPr lang="en-US" i="1" dirty="0"/>
              <a:t>- </a:t>
            </a:r>
            <a:r>
              <a:rPr lang="en-US" i="1" dirty="0" err="1"/>
              <a:t>Nh</a:t>
            </a:r>
            <a:r>
              <a:rPr lang="it-IT" i="1" dirty="0"/>
              <a:t>ằm nghiên cứu về cấu tạo bên trong của kim loại và hợp kim bao gồm:</a:t>
            </a:r>
            <a:r>
              <a:rPr lang="en-US" sz="2300" dirty="0"/>
              <a:t> </a:t>
            </a:r>
            <a:endParaRPr lang="en-US" i="1" dirty="0"/>
          </a:p>
          <a:p>
            <a:pPr algn="just" eaLnBrk="1" hangingPunct="1"/>
            <a:r>
              <a:rPr lang="pt-BR" dirty="0"/>
              <a:t>	</a:t>
            </a:r>
            <a:r>
              <a:rPr lang="en-US" dirty="0"/>
              <a:t>+ </a:t>
            </a:r>
            <a:r>
              <a:rPr lang="it-IT" dirty="0"/>
              <a:t>Tập hợp các thành phần cấu tạo khác nhau: Độ lớn, hình dạng hạt, cấu tạo pha và sự phân bố giữa chúng;</a:t>
            </a:r>
            <a:endParaRPr lang="en-US" dirty="0"/>
          </a:p>
          <a:p>
            <a:pPr algn="just" eaLnBrk="1" hangingPunct="1"/>
            <a:r>
              <a:rPr lang="en-US" dirty="0"/>
              <a:t>	+ </a:t>
            </a:r>
            <a:r>
              <a:rPr lang="it-IT" dirty="0"/>
              <a:t>Cấu trúc bên trong sự sắp sếp các nguyên tử, ion trong mạng tinh thể.</a:t>
            </a:r>
            <a:r>
              <a:rPr lang="en-US" dirty="0"/>
              <a:t> 	</a:t>
            </a:r>
          </a:p>
        </p:txBody>
      </p:sp>
      <p:sp>
        <p:nvSpPr>
          <p:cNvPr id="11" name="Text Box 10"/>
          <p:cNvSpPr txBox="1">
            <a:spLocks noChangeArrowheads="1"/>
          </p:cNvSpPr>
          <p:nvPr/>
        </p:nvSpPr>
        <p:spPr bwMode="auto">
          <a:xfrm>
            <a:off x="304800" y="3756025"/>
            <a:ext cx="8439150"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10000"/>
              </a:lnSpc>
            </a:pPr>
            <a:r>
              <a:rPr lang="it-IT" sz="2300" dirty="0"/>
              <a:t> Quan sát kim loại ở chỗ gẫy, vỡ (mặt gẫy) và có thể phát hiện:</a:t>
            </a:r>
          </a:p>
          <a:p>
            <a:pPr algn="just" eaLnBrk="1" hangingPunct="1">
              <a:lnSpc>
                <a:spcPct val="110000"/>
              </a:lnSpc>
            </a:pPr>
            <a:r>
              <a:rPr lang="it-IT" sz="2300" dirty="0"/>
              <a:t>	- Vết nứt lớn;</a:t>
            </a:r>
          </a:p>
          <a:p>
            <a:pPr algn="just" eaLnBrk="1" hangingPunct="1">
              <a:lnSpc>
                <a:spcPct val="110000"/>
              </a:lnSpc>
            </a:pPr>
            <a:r>
              <a:rPr lang="it-IT" sz="2300" dirty="0"/>
              <a:t>	- Lẫn xỉ lớn, rỗ xỉ;</a:t>
            </a:r>
          </a:p>
          <a:p>
            <a:pPr algn="just" eaLnBrk="1" hangingPunct="1">
              <a:lnSpc>
                <a:spcPct val="110000"/>
              </a:lnSpc>
            </a:pPr>
            <a:r>
              <a:rPr lang="it-IT" sz="2300" dirty="0"/>
              <a:t>	</a:t>
            </a:r>
            <a:r>
              <a:rPr lang="pt-BR" sz="2300" dirty="0"/>
              <a:t>- Rỗ khí;</a:t>
            </a:r>
          </a:p>
          <a:p>
            <a:pPr algn="just" eaLnBrk="1" hangingPunct="1">
              <a:lnSpc>
                <a:spcPct val="110000"/>
              </a:lnSpc>
            </a:pPr>
            <a:r>
              <a:rPr lang="pt-BR" sz="2300" dirty="0"/>
              <a:t>	- Sơ bộ về hạt lớn hay bé.</a:t>
            </a:r>
          </a:p>
          <a:p>
            <a:pPr algn="just" eaLnBrk="1" hangingPunct="1">
              <a:lnSpc>
                <a:spcPct val="110000"/>
              </a:lnSpc>
            </a:pPr>
            <a:r>
              <a:rPr lang="pt-BR" sz="2300" dirty="0"/>
              <a:t> VD: khi thấy hạt lớn có thể biết là kim loại dòn, dễ gấy, hoặc khi thấy vết nứt và lẫn xỉ có thể kết luận về nguyên nhân hư hỏng …</a:t>
            </a:r>
            <a:endParaRPr lang="en-US" sz="2300" dirty="0"/>
          </a:p>
        </p:txBody>
      </p:sp>
    </p:spTree>
    <p:extLst>
      <p:ext uri="{BB962C8B-B14F-4D97-AF65-F5344CB8AC3E}">
        <p14:creationId xmlns:p14="http://schemas.microsoft.com/office/powerpoint/2010/main" val="274517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strips(downRight)">
                                      <p:cBhvr>
                                        <p:cTn id="7" dur="20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strips(downRight)">
                                      <p:cBhvr>
                                        <p:cTn id="12" dur="20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downRight)">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diamond(out)">
                                      <p:cBhvr>
                                        <p:cTn id="22" dur="1000"/>
                                        <p:tgtEl>
                                          <p:spTgt spid="11">
                                            <p:txEl>
                                              <p:pRg st="0" end="0"/>
                                            </p:txEl>
                                          </p:spTgt>
                                        </p:tgtEl>
                                      </p:cBhvr>
                                    </p:animEffect>
                                  </p:childTnLst>
                                </p:cTn>
                              </p:par>
                              <p:par>
                                <p:cTn id="23" presetID="8" presetClass="entr" presetSubtype="32" fill="hold" nodeType="with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Effect transition="in" filter="diamond(out)">
                                      <p:cBhvr>
                                        <p:cTn id="25" dur="1000"/>
                                        <p:tgtEl>
                                          <p:spTgt spid="11">
                                            <p:txEl>
                                              <p:pRg st="1" end="1"/>
                                            </p:txEl>
                                          </p:spTgt>
                                        </p:tgtEl>
                                      </p:cBhvr>
                                    </p:animEffect>
                                  </p:childTnLst>
                                </p:cTn>
                              </p:par>
                              <p:par>
                                <p:cTn id="26" presetID="8" presetClass="entr" presetSubtype="32"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diamond(out)">
                                      <p:cBhvr>
                                        <p:cTn id="28" dur="1000"/>
                                        <p:tgtEl>
                                          <p:spTgt spid="11">
                                            <p:txEl>
                                              <p:pRg st="2" end="2"/>
                                            </p:txEl>
                                          </p:spTgt>
                                        </p:tgtEl>
                                      </p:cBhvr>
                                    </p:animEffect>
                                  </p:childTnLst>
                                </p:cTn>
                              </p:par>
                              <p:par>
                                <p:cTn id="29" presetID="8" presetClass="entr" presetSubtype="32" fill="hold" nodeType="with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Effect transition="in" filter="diamond(out)">
                                      <p:cBhvr>
                                        <p:cTn id="31" dur="1000"/>
                                        <p:tgtEl>
                                          <p:spTgt spid="11">
                                            <p:txEl>
                                              <p:pRg st="3" end="3"/>
                                            </p:txEl>
                                          </p:spTgt>
                                        </p:tgtEl>
                                      </p:cBhvr>
                                    </p:animEffect>
                                  </p:childTnLst>
                                </p:cTn>
                              </p:par>
                              <p:par>
                                <p:cTn id="32" presetID="8" presetClass="entr" presetSubtype="32"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animEffect transition="in" filter="diamond(out)">
                                      <p:cBhvr>
                                        <p:cTn id="34" dur="1000"/>
                                        <p:tgtEl>
                                          <p:spTgt spid="11">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1">
                                            <p:txEl>
                                              <p:pRg st="5" end="5"/>
                                            </p:txEl>
                                          </p:spTgt>
                                        </p:tgtEl>
                                        <p:attrNameLst>
                                          <p:attrName>style.visibility</p:attrName>
                                        </p:attrNameLst>
                                      </p:cBhvr>
                                      <p:to>
                                        <p:strVal val="visible"/>
                                      </p:to>
                                    </p:set>
                                    <p:animEffect transition="in" filter="strips(downRight)">
                                      <p:cBhvr>
                                        <p:cTn id="39" dur="10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1143000" y="228600"/>
            <a:ext cx="4800600" cy="646331"/>
          </a:xfrm>
          <a:prstGeom prst="rect">
            <a:avLst/>
          </a:prstGeom>
        </p:spPr>
        <p:txBody>
          <a:bodyPr wrap="square">
            <a:spAutoFit/>
          </a:bodyPr>
          <a:lstStyle/>
          <a:p>
            <a:r>
              <a:rPr lang="en-US" b="1" dirty="0"/>
              <a:t>1.4. CÁC PHƯƠNG PHÁP NGHIÊN CỨU KIM LOẠI VÀ HỢP KIM</a:t>
            </a:r>
            <a:endParaRPr lang="en-US" dirty="0"/>
          </a:p>
        </p:txBody>
      </p:sp>
      <p:sp>
        <p:nvSpPr>
          <p:cNvPr id="9" name="Text Box 3"/>
          <p:cNvSpPr txBox="1">
            <a:spLocks noChangeArrowheads="1"/>
          </p:cNvSpPr>
          <p:nvPr/>
        </p:nvSpPr>
        <p:spPr bwMode="auto">
          <a:xfrm>
            <a:off x="323850" y="3241675"/>
            <a:ext cx="843915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285750" eaLnBrk="0" hangingPunct="0">
              <a:defRPr sz="2400">
                <a:solidFill>
                  <a:schemeClr val="tx1"/>
                </a:solidFill>
                <a:latin typeface="Arial" charset="0"/>
              </a:defRPr>
            </a:lvl1pPr>
            <a:lvl2pPr marL="742950" indent="-285750" defTabSz="285750" eaLnBrk="0" hangingPunct="0">
              <a:defRPr sz="2400">
                <a:solidFill>
                  <a:schemeClr val="tx1"/>
                </a:solidFill>
                <a:latin typeface="Arial" charset="0"/>
              </a:defRPr>
            </a:lvl2pPr>
            <a:lvl3pPr marL="1143000" indent="-228600" defTabSz="285750" eaLnBrk="0" hangingPunct="0">
              <a:defRPr sz="2400">
                <a:solidFill>
                  <a:schemeClr val="tx1"/>
                </a:solidFill>
                <a:latin typeface="Arial" charset="0"/>
              </a:defRPr>
            </a:lvl3pPr>
            <a:lvl4pPr marL="1600200" indent="-228600" defTabSz="285750" eaLnBrk="0" hangingPunct="0">
              <a:defRPr sz="2400">
                <a:solidFill>
                  <a:schemeClr val="tx1"/>
                </a:solidFill>
                <a:latin typeface="Arial" charset="0"/>
              </a:defRPr>
            </a:lvl4pPr>
            <a:lvl5pPr marL="2057400" indent="-228600" defTabSz="285750" eaLnBrk="0" hangingPunct="0">
              <a:defRPr sz="2400">
                <a:solidFill>
                  <a:schemeClr val="tx1"/>
                </a:solidFill>
                <a:latin typeface="Arial" charset="0"/>
              </a:defRPr>
            </a:lvl5pPr>
            <a:lvl6pPr marL="2514600" indent="-228600" defTabSz="285750" eaLnBrk="0" fontAlgn="base" hangingPunct="0">
              <a:spcBef>
                <a:spcPct val="0"/>
              </a:spcBef>
              <a:spcAft>
                <a:spcPct val="0"/>
              </a:spcAft>
              <a:defRPr sz="2400">
                <a:solidFill>
                  <a:schemeClr val="tx1"/>
                </a:solidFill>
                <a:latin typeface="Arial" charset="0"/>
              </a:defRPr>
            </a:lvl6pPr>
            <a:lvl7pPr marL="2971800" indent="-228600" defTabSz="285750" eaLnBrk="0" fontAlgn="base" hangingPunct="0">
              <a:spcBef>
                <a:spcPct val="0"/>
              </a:spcBef>
              <a:spcAft>
                <a:spcPct val="0"/>
              </a:spcAft>
              <a:defRPr sz="2400">
                <a:solidFill>
                  <a:schemeClr val="tx1"/>
                </a:solidFill>
                <a:latin typeface="Arial" charset="0"/>
              </a:defRPr>
            </a:lvl7pPr>
            <a:lvl8pPr marL="3429000" indent="-228600" defTabSz="285750" eaLnBrk="0" fontAlgn="base" hangingPunct="0">
              <a:spcBef>
                <a:spcPct val="0"/>
              </a:spcBef>
              <a:spcAft>
                <a:spcPct val="0"/>
              </a:spcAft>
              <a:defRPr sz="2400">
                <a:solidFill>
                  <a:schemeClr val="tx1"/>
                </a:solidFill>
                <a:latin typeface="Arial" charset="0"/>
              </a:defRPr>
            </a:lvl8pPr>
            <a:lvl9pPr marL="3886200" indent="-228600" defTabSz="285750" eaLnBrk="0" fontAlgn="base" hangingPunct="0">
              <a:spcBef>
                <a:spcPct val="0"/>
              </a:spcBef>
              <a:spcAft>
                <a:spcPct val="0"/>
              </a:spcAft>
              <a:defRPr sz="2400">
                <a:solidFill>
                  <a:schemeClr val="tx1"/>
                </a:solidFill>
                <a:latin typeface="Arial" charset="0"/>
              </a:defRPr>
            </a:lvl9pPr>
          </a:lstStyle>
          <a:p>
            <a:pPr eaLnBrk="1" hangingPunct="1">
              <a:lnSpc>
                <a:spcPct val="120000"/>
              </a:lnSpc>
            </a:pPr>
            <a:r>
              <a:rPr lang="pt-BR" b="1">
                <a:solidFill>
                  <a:srgbClr val="0000FF"/>
                </a:solidFill>
              </a:rPr>
              <a:t>1.4.1. Phương pháp mặt gẫy</a:t>
            </a:r>
          </a:p>
        </p:txBody>
      </p:sp>
      <p:sp>
        <p:nvSpPr>
          <p:cNvPr id="10" name="Text Box 4"/>
          <p:cNvSpPr txBox="1">
            <a:spLocks noChangeArrowheads="1"/>
          </p:cNvSpPr>
          <p:nvPr/>
        </p:nvSpPr>
        <p:spPr bwMode="auto">
          <a:xfrm>
            <a:off x="457200" y="993775"/>
            <a:ext cx="843915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r>
              <a:rPr lang="en-US" i="1" dirty="0">
                <a:solidFill>
                  <a:srgbClr val="FF00FF"/>
                </a:solidFill>
              </a:rPr>
              <a:t> </a:t>
            </a:r>
            <a:r>
              <a:rPr lang="en-US" i="1" dirty="0"/>
              <a:t>- </a:t>
            </a:r>
            <a:r>
              <a:rPr lang="en-US" i="1" dirty="0" err="1"/>
              <a:t>Nh</a:t>
            </a:r>
            <a:r>
              <a:rPr lang="it-IT" i="1" dirty="0"/>
              <a:t>ằm nghiên cứu về cấu tạo bên trong của kim loại và hợp kim bao gồm:</a:t>
            </a:r>
            <a:r>
              <a:rPr lang="en-US" sz="2300" dirty="0"/>
              <a:t> </a:t>
            </a:r>
            <a:endParaRPr lang="en-US" i="1" dirty="0"/>
          </a:p>
          <a:p>
            <a:pPr algn="just" eaLnBrk="1" hangingPunct="1"/>
            <a:r>
              <a:rPr lang="pt-BR" dirty="0"/>
              <a:t>	</a:t>
            </a:r>
            <a:r>
              <a:rPr lang="en-US" dirty="0"/>
              <a:t>+ </a:t>
            </a:r>
            <a:r>
              <a:rPr lang="it-IT" dirty="0"/>
              <a:t>Tập hợp các thành phần cấu tạo khác nhau: Độ lớn, hình dạng hạt, cấu tạo pha và sự phân bố giữa chúng;</a:t>
            </a:r>
            <a:endParaRPr lang="en-US" dirty="0"/>
          </a:p>
          <a:p>
            <a:pPr algn="just" eaLnBrk="1" hangingPunct="1"/>
            <a:r>
              <a:rPr lang="en-US" dirty="0"/>
              <a:t>	+ </a:t>
            </a:r>
            <a:r>
              <a:rPr lang="it-IT" dirty="0"/>
              <a:t>Cấu trúc bên trong sự sắp sếp các nguyên tử, ion trong mạng tinh thể.</a:t>
            </a:r>
            <a:r>
              <a:rPr lang="en-US" dirty="0"/>
              <a:t> 	</a:t>
            </a:r>
          </a:p>
        </p:txBody>
      </p:sp>
      <p:sp>
        <p:nvSpPr>
          <p:cNvPr id="11" name="Text Box 10"/>
          <p:cNvSpPr txBox="1">
            <a:spLocks noChangeArrowheads="1"/>
          </p:cNvSpPr>
          <p:nvPr/>
        </p:nvSpPr>
        <p:spPr bwMode="auto">
          <a:xfrm>
            <a:off x="304800" y="3756025"/>
            <a:ext cx="8439150"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lnSpc>
                <a:spcPct val="110000"/>
              </a:lnSpc>
            </a:pPr>
            <a:r>
              <a:rPr lang="it-IT" sz="2300"/>
              <a:t> Quan sát kim loại ở chỗ gẫy, vỡ (mặt gẫy) và có thể phát hiện:</a:t>
            </a:r>
          </a:p>
          <a:p>
            <a:pPr algn="just" eaLnBrk="1" hangingPunct="1">
              <a:lnSpc>
                <a:spcPct val="110000"/>
              </a:lnSpc>
            </a:pPr>
            <a:r>
              <a:rPr lang="it-IT" sz="2300"/>
              <a:t>	- Vết nứt lớn;</a:t>
            </a:r>
          </a:p>
          <a:p>
            <a:pPr algn="just" eaLnBrk="1" hangingPunct="1">
              <a:lnSpc>
                <a:spcPct val="110000"/>
              </a:lnSpc>
            </a:pPr>
            <a:r>
              <a:rPr lang="it-IT" sz="2300"/>
              <a:t>	- Lẫn xỉ lớn, rỗ xỉ;</a:t>
            </a:r>
          </a:p>
          <a:p>
            <a:pPr algn="just" eaLnBrk="1" hangingPunct="1">
              <a:lnSpc>
                <a:spcPct val="110000"/>
              </a:lnSpc>
            </a:pPr>
            <a:r>
              <a:rPr lang="it-IT" sz="2300"/>
              <a:t>	</a:t>
            </a:r>
            <a:r>
              <a:rPr lang="pt-BR" sz="2300"/>
              <a:t>- Rỗ khí;</a:t>
            </a:r>
          </a:p>
          <a:p>
            <a:pPr algn="just" eaLnBrk="1" hangingPunct="1">
              <a:lnSpc>
                <a:spcPct val="110000"/>
              </a:lnSpc>
            </a:pPr>
            <a:r>
              <a:rPr lang="pt-BR" sz="2300"/>
              <a:t>	- Sơ bộ về hạt lớn hay bé.</a:t>
            </a:r>
          </a:p>
          <a:p>
            <a:pPr algn="just" eaLnBrk="1" hangingPunct="1">
              <a:lnSpc>
                <a:spcPct val="110000"/>
              </a:lnSpc>
            </a:pPr>
            <a:r>
              <a:rPr lang="pt-BR" sz="2300"/>
              <a:t> VD: khi thấy hạt lớn có thể biết là kim loại dòn, dễ gấy, hoặc khi thấy vết nứt và lẫn xỉ có thể kết luận về nguyên nhân hư hỏng …</a:t>
            </a:r>
            <a:endParaRPr lang="en-US" sz="2300"/>
          </a:p>
        </p:txBody>
      </p:sp>
    </p:spTree>
    <p:extLst>
      <p:ext uri="{BB962C8B-B14F-4D97-AF65-F5344CB8AC3E}">
        <p14:creationId xmlns:p14="http://schemas.microsoft.com/office/powerpoint/2010/main" val="191629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strips(downRight)">
                                      <p:cBhvr>
                                        <p:cTn id="7" dur="20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strips(downRight)">
                                      <p:cBhvr>
                                        <p:cTn id="12" dur="20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strips(downRight)">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diamond(out)">
                                      <p:cBhvr>
                                        <p:cTn id="22" dur="1000"/>
                                        <p:tgtEl>
                                          <p:spTgt spid="11">
                                            <p:txEl>
                                              <p:pRg st="0" end="0"/>
                                            </p:txEl>
                                          </p:spTgt>
                                        </p:tgtEl>
                                      </p:cBhvr>
                                    </p:animEffect>
                                  </p:childTnLst>
                                </p:cTn>
                              </p:par>
                              <p:par>
                                <p:cTn id="23" presetID="8" presetClass="entr" presetSubtype="32" fill="hold" nodeType="with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Effect transition="in" filter="diamond(out)">
                                      <p:cBhvr>
                                        <p:cTn id="25" dur="1000"/>
                                        <p:tgtEl>
                                          <p:spTgt spid="11">
                                            <p:txEl>
                                              <p:pRg st="1" end="1"/>
                                            </p:txEl>
                                          </p:spTgt>
                                        </p:tgtEl>
                                      </p:cBhvr>
                                    </p:animEffect>
                                  </p:childTnLst>
                                </p:cTn>
                              </p:par>
                              <p:par>
                                <p:cTn id="26" presetID="8" presetClass="entr" presetSubtype="32"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diamond(out)">
                                      <p:cBhvr>
                                        <p:cTn id="28" dur="1000"/>
                                        <p:tgtEl>
                                          <p:spTgt spid="11">
                                            <p:txEl>
                                              <p:pRg st="2" end="2"/>
                                            </p:txEl>
                                          </p:spTgt>
                                        </p:tgtEl>
                                      </p:cBhvr>
                                    </p:animEffect>
                                  </p:childTnLst>
                                </p:cTn>
                              </p:par>
                              <p:par>
                                <p:cTn id="29" presetID="8" presetClass="entr" presetSubtype="32" fill="hold" nodeType="with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Effect transition="in" filter="diamond(out)">
                                      <p:cBhvr>
                                        <p:cTn id="31" dur="1000"/>
                                        <p:tgtEl>
                                          <p:spTgt spid="11">
                                            <p:txEl>
                                              <p:pRg st="3" end="3"/>
                                            </p:txEl>
                                          </p:spTgt>
                                        </p:tgtEl>
                                      </p:cBhvr>
                                    </p:animEffect>
                                  </p:childTnLst>
                                </p:cTn>
                              </p:par>
                              <p:par>
                                <p:cTn id="32" presetID="8" presetClass="entr" presetSubtype="32"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animEffect transition="in" filter="diamond(out)">
                                      <p:cBhvr>
                                        <p:cTn id="34" dur="1000"/>
                                        <p:tgtEl>
                                          <p:spTgt spid="11">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1">
                                            <p:txEl>
                                              <p:pRg st="5" end="5"/>
                                            </p:txEl>
                                          </p:spTgt>
                                        </p:tgtEl>
                                        <p:attrNameLst>
                                          <p:attrName>style.visibility</p:attrName>
                                        </p:attrNameLst>
                                      </p:cBhvr>
                                      <p:to>
                                        <p:strVal val="visible"/>
                                      </p:to>
                                    </p:set>
                                    <p:animEffect transition="in" filter="strips(downRight)">
                                      <p:cBhvr>
                                        <p:cTn id="39" dur="10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1143000" y="228600"/>
            <a:ext cx="4800600" cy="646331"/>
          </a:xfrm>
          <a:prstGeom prst="rect">
            <a:avLst/>
          </a:prstGeom>
        </p:spPr>
        <p:txBody>
          <a:bodyPr wrap="square">
            <a:spAutoFit/>
          </a:bodyPr>
          <a:lstStyle/>
          <a:p>
            <a:r>
              <a:rPr lang="en-US" b="1" dirty="0"/>
              <a:t>1.4. CÁC PHƯƠNG PHÁP NGHIÊN CỨU KIM LOẠI VÀ HỢP KIM</a:t>
            </a:r>
            <a:endParaRPr lang="en-US" dirty="0"/>
          </a:p>
        </p:txBody>
      </p:sp>
      <p:sp>
        <p:nvSpPr>
          <p:cNvPr id="8" name="Text Box 2"/>
          <p:cNvSpPr txBox="1">
            <a:spLocks noChangeArrowheads="1"/>
          </p:cNvSpPr>
          <p:nvPr/>
        </p:nvSpPr>
        <p:spPr bwMode="auto">
          <a:xfrm>
            <a:off x="361950" y="906984"/>
            <a:ext cx="5486400" cy="535531"/>
          </a:xfrm>
          <a:prstGeom prst="rect">
            <a:avLst/>
          </a:prstGeom>
          <a:solidFill>
            <a:srgbClr val="A8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lnSpc>
                <a:spcPct val="120000"/>
              </a:lnSpc>
            </a:pPr>
            <a:r>
              <a:rPr lang="pt-BR" b="1" dirty="0">
                <a:solidFill>
                  <a:srgbClr val="0000FF"/>
                </a:solidFill>
              </a:rPr>
              <a:t>1.4.3. Phương pháp tổ chức tế vi</a:t>
            </a:r>
          </a:p>
        </p:txBody>
      </p:sp>
      <p:sp>
        <p:nvSpPr>
          <p:cNvPr id="12" name="Text Box 3"/>
          <p:cNvSpPr txBox="1">
            <a:spLocks noChangeArrowheads="1"/>
          </p:cNvSpPr>
          <p:nvPr/>
        </p:nvSpPr>
        <p:spPr bwMode="auto">
          <a:xfrm>
            <a:off x="361950" y="1424930"/>
            <a:ext cx="8439150" cy="451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342900" eaLnBrk="0" hangingPunct="0">
              <a:tabLst>
                <a:tab pos="457200" algn="l"/>
              </a:tabLst>
              <a:defRPr sz="2400">
                <a:solidFill>
                  <a:schemeClr val="tx1"/>
                </a:solidFill>
                <a:latin typeface="Arial" charset="0"/>
              </a:defRPr>
            </a:lvl1pPr>
            <a:lvl2pPr marL="742950" indent="-285750" defTabSz="342900" eaLnBrk="0" hangingPunct="0">
              <a:tabLst>
                <a:tab pos="457200" algn="l"/>
              </a:tabLst>
              <a:defRPr sz="2400">
                <a:solidFill>
                  <a:schemeClr val="tx1"/>
                </a:solidFill>
                <a:latin typeface="Arial" charset="0"/>
              </a:defRPr>
            </a:lvl2pPr>
            <a:lvl3pPr marL="1143000" indent="-228600" defTabSz="342900" eaLnBrk="0" hangingPunct="0">
              <a:tabLst>
                <a:tab pos="457200" algn="l"/>
              </a:tabLst>
              <a:defRPr sz="2400">
                <a:solidFill>
                  <a:schemeClr val="tx1"/>
                </a:solidFill>
                <a:latin typeface="Arial" charset="0"/>
              </a:defRPr>
            </a:lvl3pPr>
            <a:lvl4pPr marL="1600200" indent="-228600" defTabSz="342900" eaLnBrk="0" hangingPunct="0">
              <a:tabLst>
                <a:tab pos="457200" algn="l"/>
              </a:tabLst>
              <a:defRPr sz="2400">
                <a:solidFill>
                  <a:schemeClr val="tx1"/>
                </a:solidFill>
                <a:latin typeface="Arial" charset="0"/>
              </a:defRPr>
            </a:lvl4pPr>
            <a:lvl5pPr marL="2057400" indent="-228600" defTabSz="342900" eaLnBrk="0" hangingPunct="0">
              <a:tabLst>
                <a:tab pos="457200" algn="l"/>
              </a:tabLst>
              <a:defRPr sz="2400">
                <a:solidFill>
                  <a:schemeClr val="tx1"/>
                </a:solidFill>
                <a:latin typeface="Arial" charset="0"/>
              </a:defRPr>
            </a:lvl5pPr>
            <a:lvl6pPr marL="2514600" indent="-228600" defTabSz="342900" eaLnBrk="0" fontAlgn="base" hangingPunct="0">
              <a:spcBef>
                <a:spcPct val="0"/>
              </a:spcBef>
              <a:spcAft>
                <a:spcPct val="0"/>
              </a:spcAft>
              <a:tabLst>
                <a:tab pos="457200" algn="l"/>
              </a:tabLst>
              <a:defRPr sz="2400">
                <a:solidFill>
                  <a:schemeClr val="tx1"/>
                </a:solidFill>
                <a:latin typeface="Arial" charset="0"/>
              </a:defRPr>
            </a:lvl6pPr>
            <a:lvl7pPr marL="2971800" indent="-228600" defTabSz="342900" eaLnBrk="0" fontAlgn="base" hangingPunct="0">
              <a:spcBef>
                <a:spcPct val="0"/>
              </a:spcBef>
              <a:spcAft>
                <a:spcPct val="0"/>
              </a:spcAft>
              <a:tabLst>
                <a:tab pos="457200" algn="l"/>
              </a:tabLst>
              <a:defRPr sz="2400">
                <a:solidFill>
                  <a:schemeClr val="tx1"/>
                </a:solidFill>
                <a:latin typeface="Arial" charset="0"/>
              </a:defRPr>
            </a:lvl7pPr>
            <a:lvl8pPr marL="3429000" indent="-228600" defTabSz="342900" eaLnBrk="0" fontAlgn="base" hangingPunct="0">
              <a:spcBef>
                <a:spcPct val="0"/>
              </a:spcBef>
              <a:spcAft>
                <a:spcPct val="0"/>
              </a:spcAft>
              <a:tabLst>
                <a:tab pos="457200" algn="l"/>
              </a:tabLst>
              <a:defRPr sz="2400">
                <a:solidFill>
                  <a:schemeClr val="tx1"/>
                </a:solidFill>
                <a:latin typeface="Arial" charset="0"/>
              </a:defRPr>
            </a:lvl8pPr>
            <a:lvl9pPr marL="3886200" indent="-228600" defTabSz="342900" eaLnBrk="0" fontAlgn="base" hangingPunct="0">
              <a:spcBef>
                <a:spcPct val="0"/>
              </a:spcBef>
              <a:spcAft>
                <a:spcPct val="0"/>
              </a:spcAft>
              <a:tabLst>
                <a:tab pos="457200" algn="l"/>
              </a:tabLst>
              <a:defRPr sz="2400">
                <a:solidFill>
                  <a:schemeClr val="tx1"/>
                </a:solidFill>
                <a:latin typeface="Arial" charset="0"/>
              </a:defRPr>
            </a:lvl9pPr>
          </a:lstStyle>
          <a:p>
            <a:pPr algn="just" eaLnBrk="1" hangingPunct="1">
              <a:lnSpc>
                <a:spcPct val="110000"/>
              </a:lnSpc>
            </a:pPr>
            <a:r>
              <a:rPr lang="pt-BR" sz="2300" dirty="0"/>
              <a:t>     Đó là phương pháp nghiên cứu tổ chức kim loại bằng kính hiểm vi.</a:t>
            </a:r>
          </a:p>
          <a:p>
            <a:pPr algn="just" eaLnBrk="1" hangingPunct="1">
              <a:lnSpc>
                <a:spcPct val="110000"/>
              </a:lnSpc>
            </a:pPr>
            <a:r>
              <a:rPr lang="pt-BR" sz="2300" i="1" dirty="0">
                <a:solidFill>
                  <a:srgbClr val="0000FF"/>
                </a:solidFill>
              </a:rPr>
              <a:t>+ Kính hiểm vi quang học</a:t>
            </a:r>
          </a:p>
          <a:p>
            <a:pPr algn="just" eaLnBrk="1" hangingPunct="1">
              <a:lnSpc>
                <a:spcPct val="110000"/>
              </a:lnSpc>
            </a:pPr>
            <a:r>
              <a:rPr lang="pt-BR" sz="2300" dirty="0"/>
              <a:t>    Sử dụng chùm ánh sáng trắng chiếu lên bề mặt mẫu.</a:t>
            </a:r>
          </a:p>
          <a:p>
            <a:pPr algn="just" eaLnBrk="1" hangingPunct="1">
              <a:lnSpc>
                <a:spcPct val="110000"/>
              </a:lnSpc>
            </a:pPr>
            <a:r>
              <a:rPr lang="pt-BR" sz="2300" dirty="0"/>
              <a:t>	- Độ phóng đại 50 đến 2000 lần; </a:t>
            </a:r>
          </a:p>
          <a:p>
            <a:pPr algn="just" eaLnBrk="1" hangingPunct="1">
              <a:lnSpc>
                <a:spcPct val="110000"/>
              </a:lnSpc>
            </a:pPr>
            <a:r>
              <a:rPr lang="pt-BR" sz="2300" dirty="0"/>
              <a:t>	- Khả năng phân ly cao nhất là 0,4</a:t>
            </a:r>
            <a:r>
              <a:rPr lang="en-US" sz="2300" dirty="0">
                <a:sym typeface="Symbol" pitchFamily="18" charset="2"/>
              </a:rPr>
              <a:t></a:t>
            </a:r>
            <a:r>
              <a:rPr lang="pt-BR" sz="2300" dirty="0"/>
              <a:t>m tức 4000 A</a:t>
            </a:r>
            <a:r>
              <a:rPr lang="pt-BR" sz="2300" baseline="30000" dirty="0"/>
              <a:t>0</a:t>
            </a:r>
            <a:r>
              <a:rPr lang="pt-BR" sz="2300" dirty="0"/>
              <a:t> </a:t>
            </a:r>
          </a:p>
          <a:p>
            <a:pPr algn="just" eaLnBrk="1" hangingPunct="1">
              <a:lnSpc>
                <a:spcPct val="110000"/>
              </a:lnSpc>
            </a:pPr>
            <a:r>
              <a:rPr lang="pt-BR" sz="2300" i="1" dirty="0">
                <a:solidFill>
                  <a:srgbClr val="0000FF"/>
                </a:solidFill>
              </a:rPr>
              <a:t>+ Kính hiểm vi điện tử</a:t>
            </a:r>
            <a:r>
              <a:rPr lang="pt-BR" sz="2300" dirty="0"/>
              <a:t> </a:t>
            </a:r>
          </a:p>
          <a:p>
            <a:pPr algn="just" eaLnBrk="1" hangingPunct="1">
              <a:lnSpc>
                <a:spcPct val="110000"/>
              </a:lnSpc>
            </a:pPr>
            <a:r>
              <a:rPr lang="pt-BR" sz="2300" dirty="0"/>
              <a:t>    Sử dụng chùm điện tử bị gia tốc trong điiện trường có điện thế cao tới hàng vạn vôn nên bước sóng rất ngắn.</a:t>
            </a:r>
          </a:p>
          <a:p>
            <a:pPr algn="just" eaLnBrk="1" hangingPunct="1">
              <a:lnSpc>
                <a:spcPct val="110000"/>
              </a:lnSpc>
            </a:pPr>
            <a:r>
              <a:rPr lang="pt-BR" sz="2300" dirty="0"/>
              <a:t>	- Khả năng phân li của kính đến vài chục A</a:t>
            </a:r>
            <a:r>
              <a:rPr lang="pt-BR" sz="2300" baseline="30000" dirty="0"/>
              <a:t>0</a:t>
            </a:r>
            <a:r>
              <a:rPr lang="pt-BR" sz="2300" dirty="0"/>
              <a:t>, có loại tới vài A</a:t>
            </a:r>
            <a:r>
              <a:rPr lang="pt-BR" sz="2300" baseline="30000" dirty="0"/>
              <a:t>0</a:t>
            </a:r>
            <a:r>
              <a:rPr lang="pt-BR" sz="2300" dirty="0"/>
              <a:t> nghĩa là gần tới khoảng cách nguyên tử. </a:t>
            </a:r>
            <a:endParaRPr lang="en-US" sz="2300" dirty="0"/>
          </a:p>
        </p:txBody>
      </p:sp>
      <p:sp>
        <p:nvSpPr>
          <p:cNvPr id="13" name="Text Box 4"/>
          <p:cNvSpPr txBox="1">
            <a:spLocks noChangeArrowheads="1"/>
          </p:cNvSpPr>
          <p:nvPr/>
        </p:nvSpPr>
        <p:spPr bwMode="auto">
          <a:xfrm>
            <a:off x="609600" y="5788513"/>
            <a:ext cx="8382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just" eaLnBrk="1" hangingPunct="1">
              <a:spcBef>
                <a:spcPct val="50000"/>
              </a:spcBef>
            </a:pPr>
            <a:r>
              <a:rPr lang="pt-BR" sz="2300" dirty="0"/>
              <a:t>  - Hai phương pháp nghiên cứu tổ chức tế vi này chỉ cho biết:</a:t>
            </a:r>
            <a:r>
              <a:rPr lang="pt-BR" sz="2300" b="1" i="1" dirty="0"/>
              <a:t> hình dạng, kích thước, số lượng và sự phân bố của hạt và các pha</a:t>
            </a:r>
            <a:r>
              <a:rPr lang="pt-BR" sz="2300" dirty="0"/>
              <a:t>. </a:t>
            </a:r>
            <a:endParaRPr lang="en-US" sz="2300" dirty="0"/>
          </a:p>
        </p:txBody>
      </p:sp>
    </p:spTree>
    <p:extLst>
      <p:ext uri="{BB962C8B-B14F-4D97-AF65-F5344CB8AC3E}">
        <p14:creationId xmlns:p14="http://schemas.microsoft.com/office/powerpoint/2010/main" val="343488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50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dissolve">
                                      <p:cBhvr>
                                        <p:cTn id="7" dur="3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strips(downRight)">
                                      <p:cBhvr>
                                        <p:cTn id="12" dur="2000"/>
                                        <p:tgtEl>
                                          <p:spTgt spid="12">
                                            <p:txEl>
                                              <p:pRg st="1" end="1"/>
                                            </p:txEl>
                                          </p:spTgt>
                                        </p:tgtEl>
                                      </p:cBhvr>
                                    </p:animEffect>
                                  </p:childTnLst>
                                </p:cTn>
                              </p:par>
                            </p:childTnLst>
                          </p:cTn>
                        </p:par>
                        <p:par>
                          <p:cTn id="13" fill="hold">
                            <p:stCondLst>
                              <p:cond delay="2000"/>
                            </p:stCondLst>
                            <p:childTnLst>
                              <p:par>
                                <p:cTn id="14" presetID="18" presetClass="entr" presetSubtype="6" fill="hold" nodeType="afterEffect">
                                  <p:stCondLst>
                                    <p:cond delay="50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strips(downRight)">
                                      <p:cBhvr>
                                        <p:cTn id="16" dur="2000"/>
                                        <p:tgtEl>
                                          <p:spTgt spid="1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2">
                                            <p:txEl>
                                              <p:pRg st="3" end="3"/>
                                            </p:txEl>
                                          </p:spTgt>
                                        </p:tgtEl>
                                        <p:attrNameLst>
                                          <p:attrName>style.visibility</p:attrName>
                                        </p:attrNameLst>
                                      </p:cBhvr>
                                      <p:to>
                                        <p:strVal val="visible"/>
                                      </p:to>
                                    </p:set>
                                    <p:animEffect transition="in" filter="strips(downRight)">
                                      <p:cBhvr>
                                        <p:cTn id="21" dur="2000"/>
                                        <p:tgtEl>
                                          <p:spTgt spid="1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6" fill="hold" nodeType="clickEffect">
                                  <p:stCondLst>
                                    <p:cond delay="0"/>
                                  </p:stCondLst>
                                  <p:childTnLst>
                                    <p:set>
                                      <p:cBhvr>
                                        <p:cTn id="25" dur="1" fill="hold">
                                          <p:stCondLst>
                                            <p:cond delay="0"/>
                                          </p:stCondLst>
                                        </p:cTn>
                                        <p:tgtEl>
                                          <p:spTgt spid="12">
                                            <p:txEl>
                                              <p:pRg st="4" end="4"/>
                                            </p:txEl>
                                          </p:spTgt>
                                        </p:tgtEl>
                                        <p:attrNameLst>
                                          <p:attrName>style.visibility</p:attrName>
                                        </p:attrNameLst>
                                      </p:cBhvr>
                                      <p:to>
                                        <p:strVal val="visible"/>
                                      </p:to>
                                    </p:set>
                                    <p:animEffect transition="in" filter="strips(downRight)">
                                      <p:cBhvr>
                                        <p:cTn id="26" dur="2000"/>
                                        <p:tgtEl>
                                          <p:spTgt spid="12">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8" presetClass="entr" presetSubtype="6" fill="hold" nodeType="clickEffect">
                                  <p:stCondLst>
                                    <p:cond delay="0"/>
                                  </p:stCondLst>
                                  <p:childTnLst>
                                    <p:set>
                                      <p:cBhvr>
                                        <p:cTn id="30" dur="1" fill="hold">
                                          <p:stCondLst>
                                            <p:cond delay="0"/>
                                          </p:stCondLst>
                                        </p:cTn>
                                        <p:tgtEl>
                                          <p:spTgt spid="12">
                                            <p:txEl>
                                              <p:pRg st="5" end="5"/>
                                            </p:txEl>
                                          </p:spTgt>
                                        </p:tgtEl>
                                        <p:attrNameLst>
                                          <p:attrName>style.visibility</p:attrName>
                                        </p:attrNameLst>
                                      </p:cBhvr>
                                      <p:to>
                                        <p:strVal val="visible"/>
                                      </p:to>
                                    </p:set>
                                    <p:animEffect transition="in" filter="strips(downRight)">
                                      <p:cBhvr>
                                        <p:cTn id="31" dur="2000"/>
                                        <p:tgtEl>
                                          <p:spTgt spid="12">
                                            <p:txEl>
                                              <p:pRg st="5" end="5"/>
                                            </p:txEl>
                                          </p:spTgt>
                                        </p:tgtEl>
                                      </p:cBhvr>
                                    </p:animEffect>
                                  </p:childTnLst>
                                </p:cTn>
                              </p:par>
                            </p:childTnLst>
                          </p:cTn>
                        </p:par>
                        <p:par>
                          <p:cTn id="32" fill="hold">
                            <p:stCondLst>
                              <p:cond delay="2000"/>
                            </p:stCondLst>
                            <p:childTnLst>
                              <p:par>
                                <p:cTn id="33" presetID="18" presetClass="entr" presetSubtype="6" fill="hold" nodeType="afterEffect">
                                  <p:stCondLst>
                                    <p:cond delay="500"/>
                                  </p:stCondLst>
                                  <p:childTnLst>
                                    <p:set>
                                      <p:cBhvr>
                                        <p:cTn id="34" dur="1" fill="hold">
                                          <p:stCondLst>
                                            <p:cond delay="0"/>
                                          </p:stCondLst>
                                        </p:cTn>
                                        <p:tgtEl>
                                          <p:spTgt spid="12">
                                            <p:txEl>
                                              <p:pRg st="6" end="6"/>
                                            </p:txEl>
                                          </p:spTgt>
                                        </p:tgtEl>
                                        <p:attrNameLst>
                                          <p:attrName>style.visibility</p:attrName>
                                        </p:attrNameLst>
                                      </p:cBhvr>
                                      <p:to>
                                        <p:strVal val="visible"/>
                                      </p:to>
                                    </p:set>
                                    <p:animEffect transition="in" filter="strips(downRight)">
                                      <p:cBhvr>
                                        <p:cTn id="35" dur="2000"/>
                                        <p:tgtEl>
                                          <p:spTgt spid="12">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8" presetClass="entr" presetSubtype="6" fill="hold" nodeType="clickEffect">
                                  <p:stCondLst>
                                    <p:cond delay="0"/>
                                  </p:stCondLst>
                                  <p:childTnLst>
                                    <p:set>
                                      <p:cBhvr>
                                        <p:cTn id="39" dur="1" fill="hold">
                                          <p:stCondLst>
                                            <p:cond delay="0"/>
                                          </p:stCondLst>
                                        </p:cTn>
                                        <p:tgtEl>
                                          <p:spTgt spid="12">
                                            <p:txEl>
                                              <p:pRg st="7" end="7"/>
                                            </p:txEl>
                                          </p:spTgt>
                                        </p:tgtEl>
                                        <p:attrNameLst>
                                          <p:attrName>style.visibility</p:attrName>
                                        </p:attrNameLst>
                                      </p:cBhvr>
                                      <p:to>
                                        <p:strVal val="visible"/>
                                      </p:to>
                                    </p:set>
                                    <p:animEffect transition="in" filter="strips(downRight)">
                                      <p:cBhvr>
                                        <p:cTn id="40" dur="2000"/>
                                        <p:tgtEl>
                                          <p:spTgt spid="12">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0"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edge">
                                      <p:cBhvr>
                                        <p:cTn id="4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subTitle" idx="1"/>
          </p:nvPr>
        </p:nvSpPr>
        <p:spPr>
          <a:xfrm>
            <a:off x="1981200" y="5638800"/>
            <a:ext cx="4648200" cy="465138"/>
          </a:xfrm>
        </p:spPr>
        <p:txBody>
          <a:bodyPr/>
          <a:lstStyle/>
          <a:p>
            <a:r>
              <a:rPr lang="en-US" dirty="0" smtClean="0"/>
              <a:t>dothiphuongkhanh@lttc.edu.vn</a:t>
            </a:r>
            <a:endParaRPr lang="en-US" dirty="0"/>
          </a:p>
        </p:txBody>
      </p:sp>
      <p:sp>
        <p:nvSpPr>
          <p:cNvPr id="56323" name="Rectangle 3"/>
          <p:cNvSpPr>
            <a:spLocks noGrp="1" noChangeArrowheads="1"/>
          </p:cNvSpPr>
          <p:nvPr>
            <p:ph type="ctrTitle"/>
          </p:nvPr>
        </p:nvSpPr>
        <p:spPr/>
        <p:txBody>
          <a:bodyPr/>
          <a:lstStyle/>
          <a:p>
            <a:r>
              <a:rPr lang="en-US" sz="5700" dirty="0" err="1" smtClean="0"/>
              <a:t>Cám</a:t>
            </a:r>
            <a:r>
              <a:rPr lang="en-US" sz="5700" dirty="0" smtClean="0"/>
              <a:t> </a:t>
            </a:r>
            <a:r>
              <a:rPr lang="en-US" sz="5700" dirty="0" err="1" smtClean="0"/>
              <a:t>ơn</a:t>
            </a:r>
            <a:r>
              <a:rPr lang="en-US" sz="5700" dirty="0" smtClean="0"/>
              <a:t> </a:t>
            </a:r>
            <a:r>
              <a:rPr lang="en-US" sz="5700" dirty="0" err="1" smtClean="0"/>
              <a:t>đã</a:t>
            </a:r>
            <a:r>
              <a:rPr lang="en-US" sz="5700" dirty="0" smtClean="0"/>
              <a:t> </a:t>
            </a:r>
            <a:r>
              <a:rPr lang="en-US" sz="5700" dirty="0" err="1" smtClean="0"/>
              <a:t>lắng</a:t>
            </a:r>
            <a:r>
              <a:rPr lang="en-US" sz="5700" dirty="0" smtClean="0"/>
              <a:t> </a:t>
            </a:r>
            <a:r>
              <a:rPr lang="en-US" sz="5700" dirty="0" err="1" smtClean="0"/>
              <a:t>nghe</a:t>
            </a:r>
            <a:r>
              <a:rPr lang="en-US" sz="5700" dirty="0" smtClean="0"/>
              <a:t>!</a:t>
            </a:r>
            <a:endParaRPr lang="en-US" sz="5700"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760TGp_education_light">
  <a:themeElements>
    <a:clrScheme name="Custom 179">
      <a:dk1>
        <a:srgbClr val="000000"/>
      </a:dk1>
      <a:lt1>
        <a:srgbClr val="FFFFFF"/>
      </a:lt1>
      <a:dk2>
        <a:srgbClr val="006666"/>
      </a:dk2>
      <a:lt2>
        <a:srgbClr val="C0C0C0"/>
      </a:lt2>
      <a:accent1>
        <a:srgbClr val="62B5C6"/>
      </a:accent1>
      <a:accent2>
        <a:srgbClr val="7EC65A"/>
      </a:accent2>
      <a:accent3>
        <a:srgbClr val="FCB608"/>
      </a:accent3>
      <a:accent4>
        <a:srgbClr val="CB9C57"/>
      </a:accent4>
      <a:accent5>
        <a:srgbClr val="8073CB"/>
      </a:accent5>
      <a:accent6>
        <a:srgbClr val="D16161"/>
      </a:accent6>
      <a:hlink>
        <a:srgbClr val="B4C965"/>
      </a:hlink>
      <a:folHlink>
        <a:srgbClr val="70A8CA"/>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702A2A"/>
        </a:dk2>
        <a:lt2>
          <a:srgbClr val="C0C0C0"/>
        </a:lt2>
        <a:accent1>
          <a:srgbClr val="C9C157"/>
        </a:accent1>
        <a:accent2>
          <a:srgbClr val="D28E64"/>
        </a:accent2>
        <a:accent3>
          <a:srgbClr val="FFFFFF"/>
        </a:accent3>
        <a:accent4>
          <a:srgbClr val="000000"/>
        </a:accent4>
        <a:accent5>
          <a:srgbClr val="E1DDB4"/>
        </a:accent5>
        <a:accent6>
          <a:srgbClr val="BE805A"/>
        </a:accent6>
        <a:hlink>
          <a:srgbClr val="D47E7E"/>
        </a:hlink>
        <a:folHlink>
          <a:srgbClr val="FEAF3C"/>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2977A7"/>
        </a:dk2>
        <a:lt2>
          <a:srgbClr val="C0C0C0"/>
        </a:lt2>
        <a:accent1>
          <a:srgbClr val="FDC331"/>
        </a:accent1>
        <a:accent2>
          <a:srgbClr val="699ED9"/>
        </a:accent2>
        <a:accent3>
          <a:srgbClr val="FFFFFF"/>
        </a:accent3>
        <a:accent4>
          <a:srgbClr val="000000"/>
        </a:accent4>
        <a:accent5>
          <a:srgbClr val="FEDEAD"/>
        </a:accent5>
        <a:accent6>
          <a:srgbClr val="5E8FC4"/>
        </a:accent6>
        <a:hlink>
          <a:srgbClr val="D767A2"/>
        </a:hlink>
        <a:folHlink>
          <a:srgbClr val="52C29D"/>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62B5C6"/>
        </a:accent1>
        <a:accent2>
          <a:srgbClr val="7EC65A"/>
        </a:accent2>
        <a:accent3>
          <a:srgbClr val="FFFFFF"/>
        </a:accent3>
        <a:accent4>
          <a:srgbClr val="000000"/>
        </a:accent4>
        <a:accent5>
          <a:srgbClr val="B7D7DF"/>
        </a:accent5>
        <a:accent6>
          <a:srgbClr val="72B351"/>
        </a:accent6>
        <a:hlink>
          <a:srgbClr val="B4C965"/>
        </a:hlink>
        <a:folHlink>
          <a:srgbClr val="70A8C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760TGp_education_light</Template>
  <TotalTime>664</TotalTime>
  <Words>2097</Words>
  <Application>Microsoft Office PowerPoint</Application>
  <PresentationFormat>On-screen Show (4:3)</PresentationFormat>
  <Paragraphs>217</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760TGp_education_light</vt:lpstr>
      <vt:lpstr>TRƯỜNG CAO ĐẲNG LÝ TỰ TRỌNG TP.HCM KHOA CƠ KHÍ</vt:lpstr>
      <vt:lpstr>NỘI DUNG CHÍNH</vt:lpstr>
      <vt:lpstr>1. CẤU TẠO MẠNG TINH THỂ CỦA KIM LOẠI NGUYÊN CHẤT</vt:lpstr>
      <vt:lpstr>1. CẤU TẠO MẠNG TINH THỂ CỦA KIM LOẠI NGUYÊN CHẤT</vt:lpstr>
      <vt:lpstr>1. CẤU TẠO MẠNG TINH THỂ CỦA KIM LOẠI NGUYÊN CHẤT</vt:lpstr>
      <vt:lpstr>1. CẤU TẠO MẠNG TINH THỂ CỦA KIM LOẠI NGUYÊN CHẤT</vt:lpstr>
      <vt:lpstr>1. CẤU TẠO MẠNG TINH THỂ CỦA KIM LOẠI NGUYÊN CHẤT</vt:lpstr>
      <vt:lpstr>1. CẤU TẠO MẠNG TINH THỂ CỦA KIM LOẠI NGUYÊN CHẤT</vt:lpstr>
      <vt:lpstr>1.2. CẤU TẠO MẠNG TINH THỂ LÝ TƯỞNG </vt:lpstr>
      <vt:lpstr>1.2. CẤU TẠO MẠNG TINH THỂ LÝ TƯỞNG </vt:lpstr>
      <vt:lpstr>1.2. CẤU TẠO MẠNG TINH THỂ LÝ TƯỞNG </vt:lpstr>
      <vt:lpstr>1.2. CẤU TẠO MẠNG TINH THỂ LÝ TƯỞNG </vt:lpstr>
      <vt:lpstr>1. CẤU TẠO MẠNG TINH THỂ CỦA KIM LOẠI NGUYÊN CHẤT</vt:lpstr>
      <vt:lpstr>1. CẤU TẠO MẠNG TINH THỂ CỦA KIM LOẠI NGUYÊN CHẤT</vt:lpstr>
      <vt:lpstr>1. CẤU TẠO MẠNG TINH THỂ CỦA KIM LOẠI NGUYÊN CHẤT</vt:lpstr>
      <vt:lpstr>1. CẤU TẠO MẠNG TINH THỂ CỦA KIM LOẠI NGUYÊN CHẤT</vt:lpstr>
      <vt:lpstr>1.3. CẤU TẠO TINH THỂ THỰC CỦA KIM LOẠI</vt:lpstr>
      <vt:lpstr>1. CẤU TẠO MẠNG TINH THỂ CỦA KIM LOẠI NGUYÊN CHẤT</vt:lpstr>
      <vt:lpstr>1. CẤU TẠO MẠNG TINH THỂ CỦA KIM LOẠI NGUYÊN CHẤT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Cám ơn đã lắng nghe!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USER</dc:creator>
  <cp:lastModifiedBy>USER</cp:lastModifiedBy>
  <cp:revision>135</cp:revision>
  <dcterms:created xsi:type="dcterms:W3CDTF">2021-08-24T08:49:25Z</dcterms:created>
  <dcterms:modified xsi:type="dcterms:W3CDTF">2021-10-24T15:51:49Z</dcterms:modified>
</cp:coreProperties>
</file>