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10"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00B9EF9-85CF-4E02-BD44-476443979E3C}" type="datetimeFigureOut">
              <a:rPr lang="en-US" smtClean="0"/>
              <a:t>10/27/2021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3603254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0B9EF9-85CF-4E02-BD44-476443979E3C}" type="datetimeFigureOut">
              <a:rPr lang="en-US" smtClean="0"/>
              <a:t>10/27/2021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2939368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0B9EF9-85CF-4E02-BD44-476443979E3C}" type="datetimeFigureOut">
              <a:rPr lang="en-US" smtClean="0"/>
              <a:t>10/27/2021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2588424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00B9EF9-85CF-4E02-BD44-476443979E3C}" type="datetimeFigureOut">
              <a:rPr lang="en-US" smtClean="0"/>
              <a:t>10/27/2021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1869160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0B9EF9-85CF-4E02-BD44-476443979E3C}" type="datetimeFigureOut">
              <a:rPr lang="en-US" smtClean="0"/>
              <a:t>10/27/2021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3201272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0B9EF9-85CF-4E02-BD44-476443979E3C}" type="datetimeFigureOut">
              <a:rPr lang="en-US" smtClean="0"/>
              <a:t>10/27/2021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312853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0B9EF9-85CF-4E02-BD44-476443979E3C}" type="datetimeFigureOut">
              <a:rPr lang="en-US" smtClean="0"/>
              <a:t>10/27/2021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3498493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0B9EF9-85CF-4E02-BD44-476443979E3C}" type="datetimeFigureOut">
              <a:rPr lang="en-US" smtClean="0"/>
              <a:t>10/27/2021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1926195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0B9EF9-85CF-4E02-BD44-476443979E3C}" type="datetimeFigureOut">
              <a:rPr lang="en-US" smtClean="0"/>
              <a:t>10/27/2021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1105757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0B9EF9-85CF-4E02-BD44-476443979E3C}" type="datetimeFigureOut">
              <a:rPr lang="en-US" smtClean="0"/>
              <a:t>10/27/2021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3445625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0B9EF9-85CF-4E02-BD44-476443979E3C}" type="datetimeFigureOut">
              <a:rPr lang="en-US" smtClean="0"/>
              <a:t>10/27/2021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04552-DA05-429F-AC1E-3DAAB829FA26}" type="slidenum">
              <a:rPr lang="en-US" smtClean="0"/>
              <a:t>‹#›</a:t>
            </a:fld>
            <a:endParaRPr lang="en-US"/>
          </a:p>
        </p:txBody>
      </p:sp>
    </p:spTree>
    <p:extLst>
      <p:ext uri="{BB962C8B-B14F-4D97-AF65-F5344CB8AC3E}">
        <p14:creationId xmlns:p14="http://schemas.microsoft.com/office/powerpoint/2010/main" val="2684327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0B9EF9-85CF-4E02-BD44-476443979E3C}" type="datetimeFigureOut">
              <a:rPr lang="en-US" smtClean="0"/>
              <a:t>10/27/2021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04552-DA05-429F-AC1E-3DAAB829FA26}" type="slidenum">
              <a:rPr lang="en-US" smtClean="0"/>
              <a:t>‹#›</a:t>
            </a:fld>
            <a:endParaRPr lang="en-US"/>
          </a:p>
        </p:txBody>
      </p:sp>
    </p:spTree>
    <p:extLst>
      <p:ext uri="{BB962C8B-B14F-4D97-AF65-F5344CB8AC3E}">
        <p14:creationId xmlns:p14="http://schemas.microsoft.com/office/powerpoint/2010/main" val="41692744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emf"/><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0.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23.emf"/></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25.emf"/><Relationship Id="rId4" Type="http://schemas.openxmlformats.org/officeDocument/2006/relationships/image" Target="../media/image24.emf"/></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26.emf"/></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0.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33.emf"/><Relationship Id="rId5" Type="http://schemas.openxmlformats.org/officeDocument/2006/relationships/image" Target="../media/image32.emf"/><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36.emf"/><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0.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39.emf"/><Relationship Id="rId5" Type="http://schemas.openxmlformats.org/officeDocument/2006/relationships/image" Target="../media/image38.emf"/><Relationship Id="rId4" Type="http://schemas.openxmlformats.org/officeDocument/2006/relationships/image" Target="../media/image37.emf"/></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43.emf"/><Relationship Id="rId5" Type="http://schemas.openxmlformats.org/officeDocument/2006/relationships/image" Target="../media/image42.emf"/><Relationship Id="rId4" Type="http://schemas.openxmlformats.org/officeDocument/2006/relationships/image" Target="../media/image41.emf"/></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45.emf"/><Relationship Id="rId4" Type="http://schemas.openxmlformats.org/officeDocument/2006/relationships/image" Target="../media/image44.emf"/></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image" Target="../media/image50.emf"/><Relationship Id="rId3" Type="http://schemas.openxmlformats.org/officeDocument/2006/relationships/image" Target="../media/image1.png"/><Relationship Id="rId7" Type="http://schemas.openxmlformats.org/officeDocument/2006/relationships/image" Target="../media/image49.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48.emf"/><Relationship Id="rId5" Type="http://schemas.openxmlformats.org/officeDocument/2006/relationships/image" Target="../media/image47.emf"/><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5.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54.emf"/><Relationship Id="rId5" Type="http://schemas.openxmlformats.org/officeDocument/2006/relationships/image" Target="../media/image53.png"/><Relationship Id="rId4" Type="http://schemas.openxmlformats.org/officeDocument/2006/relationships/image" Target="../media/image52.emf"/></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58.emf"/><Relationship Id="rId5" Type="http://schemas.openxmlformats.org/officeDocument/2006/relationships/image" Target="../media/image57.emf"/><Relationship Id="rId4" Type="http://schemas.openxmlformats.org/officeDocument/2006/relationships/image" Target="../media/image56.emf"/></Relationships>
</file>

<file path=ppt/slides/_rels/slide30.xml.rels><?xml version="1.0" encoding="UTF-8" standalone="yes"?>
<Relationships xmlns="http://schemas.openxmlformats.org/package/2006/relationships"><Relationship Id="rId8" Type="http://schemas.openxmlformats.org/officeDocument/2006/relationships/image" Target="../media/image63.emf"/><Relationship Id="rId3" Type="http://schemas.openxmlformats.org/officeDocument/2006/relationships/image" Target="../media/image1.png"/><Relationship Id="rId7" Type="http://schemas.openxmlformats.org/officeDocument/2006/relationships/image" Target="../media/image62.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61.emf"/><Relationship Id="rId5" Type="http://schemas.openxmlformats.org/officeDocument/2006/relationships/image" Target="../media/image60.emf"/><Relationship Id="rId4" Type="http://schemas.openxmlformats.org/officeDocument/2006/relationships/image" Target="../media/image59.emf"/></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7.emf"/><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66.emf"/><Relationship Id="rId5" Type="http://schemas.openxmlformats.org/officeDocument/2006/relationships/image" Target="../media/image65.emf"/><Relationship Id="rId4" Type="http://schemas.openxmlformats.org/officeDocument/2006/relationships/image" Target="../media/image64.emf"/></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71.png"/><Relationship Id="rId4"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75.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76.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0.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84.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85.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86.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0.emf"/></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1.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3.pn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5.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97.png"/><Relationship Id="rId4" Type="http://schemas.openxmlformats.org/officeDocument/2006/relationships/image" Target="../media/image96.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98.png"/></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02.emf"/></Relationships>
</file>

<file path=ppt/slides/_rels/slide64.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png"/><Relationship Id="rId7" Type="http://schemas.openxmlformats.org/officeDocument/2006/relationships/image" Target="../media/image106.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103.png"/><Relationship Id="rId9" Type="http://schemas.openxmlformats.org/officeDocument/2006/relationships/image" Target="../media/image108.png"/></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10.png"/><Relationship Id="rId4" Type="http://schemas.openxmlformats.org/officeDocument/2006/relationships/image" Target="../media/image109.png"/></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12.png"/><Relationship Id="rId4" Type="http://schemas.openxmlformats.org/officeDocument/2006/relationships/image" Target="../media/image111.png"/></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13.png"/></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15.png"/><Relationship Id="rId4" Type="http://schemas.openxmlformats.org/officeDocument/2006/relationships/image" Target="../media/image114.emf"/></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16.png"/></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17.emf"/></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emf"/></Relationships>
</file>

<file path=ppt/slides/_rels/slide7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22.emf"/><Relationship Id="rId4" Type="http://schemas.openxmlformats.org/officeDocument/2006/relationships/image" Target="../media/image121.emf"/></Relationships>
</file>

<file path=ppt/slides/_rels/slide7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23.png"/></Relationships>
</file>

<file path=ppt/slides/_rels/slide7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24.png"/><Relationship Id="rId4" Type="http://schemas.openxmlformats.org/officeDocument/2006/relationships/hyperlink" Target="https://visior.vn/bien-the-han-pc263287.html" TargetMode="External"/></Relationships>
</file>

<file path=ppt/slides/_rels/slide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25.png"/></Relationships>
</file>

<file path=ppt/slides/_rels/slide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27.png"/><Relationship Id="rId4" Type="http://schemas.openxmlformats.org/officeDocument/2006/relationships/image" Target="../media/image126.png"/></Relationships>
</file>

<file path=ppt/slides/_rels/slide8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28.emf"/></Relationships>
</file>

<file path=ppt/slides/_rels/slide8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31.png"/><Relationship Id="rId5" Type="http://schemas.openxmlformats.org/officeDocument/2006/relationships/image" Target="../media/image130.emf"/><Relationship Id="rId4" Type="http://schemas.openxmlformats.org/officeDocument/2006/relationships/image" Target="../media/image129.emf"/></Relationships>
</file>

<file path=ppt/slides/_rels/slide8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32.emf"/></Relationships>
</file>

<file path=ppt/slides/_rels/slide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34.emf"/><Relationship Id="rId4" Type="http://schemas.openxmlformats.org/officeDocument/2006/relationships/image" Target="../media/image133.emf"/></Relationships>
</file>

<file path=ppt/slides/_rels/slide8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37.emf"/><Relationship Id="rId5" Type="http://schemas.openxmlformats.org/officeDocument/2006/relationships/image" Target="../media/image136.emf"/><Relationship Id="rId4" Type="http://schemas.openxmlformats.org/officeDocument/2006/relationships/image" Target="../media/image135.emf"/></Relationships>
</file>

<file path=ppt/slides/_rels/slide8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39.emf"/><Relationship Id="rId4" Type="http://schemas.openxmlformats.org/officeDocument/2006/relationships/image" Target="../media/image138.emf"/></Relationships>
</file>

<file path=ppt/slides/_rels/slide8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6" Type="http://schemas.openxmlformats.org/officeDocument/2006/relationships/image" Target="../media/image148.png"/><Relationship Id="rId4" Type="http://schemas.openxmlformats.org/officeDocument/2006/relationships/image" Target="../media/image140.emf"/></Relationships>
</file>

<file path=ppt/slides/_rels/slide8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41.emf"/></Relationships>
</file>

<file path=ppt/slides/_rels/slide9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43.emf"/><Relationship Id="rId4" Type="http://schemas.openxmlformats.org/officeDocument/2006/relationships/image" Target="../media/image142.emf"/></Relationships>
</file>

<file path=ppt/slides/_rels/slide9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5" Type="http://schemas.openxmlformats.org/officeDocument/2006/relationships/image" Target="../media/image145.emf"/><Relationship Id="rId4" Type="http://schemas.openxmlformats.org/officeDocument/2006/relationships/image" Target="../media/image144.emf"/></Relationships>
</file>

<file path=ppt/slides/_rels/slide9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46.emf"/></Relationships>
</file>

<file path=ppt/slides/_rels/slide9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225;y%20bi&#7871;n%20&#225;p%20l&#224;m%20vi&#7879;c%20nh&#432;%20th&#7871;%20n&#224;o-.mp4" TargetMode="External"/><Relationship Id="rId1" Type="http://schemas.openxmlformats.org/officeDocument/2006/relationships/slideLayout" Target="../slideLayouts/slideLayout1.xml"/><Relationship Id="rId4" Type="http://schemas.openxmlformats.org/officeDocument/2006/relationships/image" Target="../media/image14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NỘI</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DUNG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TRÌNH</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MÔN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ĐIỆN</a:t>
            </a: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1027093"/>
            <a:ext cx="4724400" cy="523220"/>
          </a:xfrm>
          <a:prstGeom prst="rect">
            <a:avLst/>
          </a:prstGeom>
        </p:spPr>
        <p:txBody>
          <a:bodyPr wrap="square">
            <a:spAutoFit/>
          </a:bodyPr>
          <a:lstStyle/>
          <a:p>
            <a:pPr marL="463550" marR="0" lvl="0" indent="-46355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00FF"/>
                </a:solidFill>
                <a:effectLst/>
                <a:uLnTx/>
                <a:uFillTx/>
                <a:latin typeface="Times New Roman"/>
                <a:ea typeface="Calibri"/>
              </a:rPr>
              <a:t>Chương</a:t>
            </a:r>
            <a:r>
              <a:rPr kumimoji="0" lang="en-US" sz="2800" b="1" i="0" u="none" strike="noStrike" kern="0" cap="none" spc="0" normalizeH="0" noProof="0" dirty="0" smtClean="0">
                <a:ln>
                  <a:noFill/>
                </a:ln>
                <a:solidFill>
                  <a:srgbClr val="0000FF"/>
                </a:solidFill>
                <a:effectLst/>
                <a:uLnTx/>
                <a:uFillTx/>
                <a:latin typeface="Times New Roman"/>
                <a:ea typeface="Calibri"/>
              </a:rPr>
              <a:t> 1: </a:t>
            </a:r>
            <a:r>
              <a:rPr kumimoji="0" lang="en-US" sz="2800" b="1" i="0" u="none" strike="noStrike" kern="0" cap="none" spc="0" normalizeH="0" noProof="0" dirty="0" err="1" smtClean="0">
                <a:ln>
                  <a:noFill/>
                </a:ln>
                <a:solidFill>
                  <a:srgbClr val="0000FF"/>
                </a:solidFill>
                <a:effectLst/>
                <a:uLnTx/>
                <a:uFillTx/>
                <a:latin typeface="Times New Roman"/>
                <a:ea typeface="Calibri"/>
              </a:rPr>
              <a:t>MÁY</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BIẾN</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ÁP</a:t>
            </a:r>
            <a:endParaRPr kumimoji="0" lang="en-US" sz="2800" b="1" i="0" u="none" strike="noStrike" kern="0" cap="none" spc="0" normalizeH="0" baseline="0" noProof="0" dirty="0">
              <a:ln>
                <a:noFill/>
              </a:ln>
              <a:solidFill>
                <a:srgbClr val="0000FF"/>
              </a:solidFill>
              <a:effectLst/>
              <a:uLnTx/>
              <a:uFillTx/>
            </a:endParaRPr>
          </a:p>
        </p:txBody>
      </p:sp>
      <p:sp>
        <p:nvSpPr>
          <p:cNvPr id="11" name="Rectangle 10"/>
          <p:cNvSpPr/>
          <p:nvPr/>
        </p:nvSpPr>
        <p:spPr>
          <a:xfrm>
            <a:off x="0" y="1915180"/>
            <a:ext cx="7086600" cy="523220"/>
          </a:xfrm>
          <a:prstGeom prst="rect">
            <a:avLst/>
          </a:prstGeom>
        </p:spPr>
        <p:txBody>
          <a:bodyPr wrap="square">
            <a:spAutoFit/>
          </a:bodyPr>
          <a:lstStyle/>
          <a:p>
            <a:pPr marL="463550" marR="0" lvl="0" indent="-46355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00FF"/>
                </a:solidFill>
                <a:effectLst/>
                <a:uLnTx/>
                <a:uFillTx/>
                <a:latin typeface="Times New Roman"/>
                <a:ea typeface="Calibri"/>
              </a:rPr>
              <a:t>Chương</a:t>
            </a:r>
            <a:r>
              <a:rPr kumimoji="0" lang="en-US" sz="2800" b="1" i="0" u="none" strike="noStrike" kern="0" cap="none" spc="0" normalizeH="0" noProof="0" dirty="0" smtClean="0">
                <a:ln>
                  <a:noFill/>
                </a:ln>
                <a:solidFill>
                  <a:srgbClr val="0000FF"/>
                </a:solidFill>
                <a:effectLst/>
                <a:uLnTx/>
                <a:uFillTx/>
                <a:latin typeface="Times New Roman"/>
                <a:ea typeface="Calibri"/>
              </a:rPr>
              <a:t> 2: </a:t>
            </a:r>
            <a:r>
              <a:rPr kumimoji="0" lang="en-US" sz="2800" b="1" i="0" u="none" strike="noStrike" kern="0" cap="none" spc="0" normalizeH="0" noProof="0" dirty="0" err="1" smtClean="0">
                <a:ln>
                  <a:noFill/>
                </a:ln>
                <a:solidFill>
                  <a:srgbClr val="0000FF"/>
                </a:solidFill>
                <a:effectLst/>
                <a:uLnTx/>
                <a:uFillTx/>
                <a:latin typeface="Times New Roman"/>
                <a:ea typeface="Calibri"/>
              </a:rPr>
              <a:t>MÁY</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lang="en-US" sz="2800" b="1" kern="0" dirty="0" err="1" smtClean="0">
                <a:solidFill>
                  <a:srgbClr val="0000FF"/>
                </a:solidFill>
                <a:latin typeface="Times New Roman"/>
                <a:ea typeface="Calibri"/>
              </a:rPr>
              <a:t>ĐIỆN</a:t>
            </a:r>
            <a:r>
              <a:rPr lang="en-US" sz="2800" b="1" kern="0" dirty="0" smtClean="0">
                <a:solidFill>
                  <a:srgbClr val="0000FF"/>
                </a:solidFill>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KHÔNG</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ĐỒNG</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BỘ</a:t>
            </a:r>
            <a:endParaRPr kumimoji="0" lang="en-US" sz="2800" b="1" i="0" u="none" strike="noStrike" kern="0" cap="none" spc="0" normalizeH="0" baseline="0" noProof="0" dirty="0">
              <a:ln>
                <a:noFill/>
              </a:ln>
              <a:solidFill>
                <a:srgbClr val="0000FF"/>
              </a:solidFill>
              <a:effectLst/>
              <a:uLnTx/>
              <a:uFillTx/>
            </a:endParaRPr>
          </a:p>
        </p:txBody>
      </p:sp>
      <p:sp>
        <p:nvSpPr>
          <p:cNvPr id="12" name="Rectangle 11"/>
          <p:cNvSpPr/>
          <p:nvPr/>
        </p:nvSpPr>
        <p:spPr>
          <a:xfrm>
            <a:off x="0" y="2753380"/>
            <a:ext cx="7086600" cy="523220"/>
          </a:xfrm>
          <a:prstGeom prst="rect">
            <a:avLst/>
          </a:prstGeom>
        </p:spPr>
        <p:txBody>
          <a:bodyPr wrap="square">
            <a:spAutoFit/>
          </a:bodyPr>
          <a:lstStyle/>
          <a:p>
            <a:pPr marL="463550" marR="0" lvl="0" indent="-46355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00FF"/>
                </a:solidFill>
                <a:effectLst/>
                <a:uLnTx/>
                <a:uFillTx/>
                <a:latin typeface="Times New Roman"/>
                <a:ea typeface="Calibri"/>
              </a:rPr>
              <a:t>Chương</a:t>
            </a:r>
            <a:r>
              <a:rPr kumimoji="0" lang="en-US" sz="2800" b="1" i="0" u="none" strike="noStrike" kern="0" cap="none" spc="0" normalizeH="0" noProof="0" dirty="0" smtClean="0">
                <a:ln>
                  <a:noFill/>
                </a:ln>
                <a:solidFill>
                  <a:srgbClr val="0000FF"/>
                </a:solidFill>
                <a:effectLst/>
                <a:uLnTx/>
                <a:uFillTx/>
                <a:latin typeface="Times New Roman"/>
                <a:ea typeface="Calibri"/>
              </a:rPr>
              <a:t> 3: </a:t>
            </a:r>
            <a:r>
              <a:rPr kumimoji="0" lang="en-US" sz="2800" b="1" i="0" u="none" strike="noStrike" kern="0" cap="none" spc="0" normalizeH="0" noProof="0" dirty="0" err="1" smtClean="0">
                <a:ln>
                  <a:noFill/>
                </a:ln>
                <a:solidFill>
                  <a:srgbClr val="0000FF"/>
                </a:solidFill>
                <a:effectLst/>
                <a:uLnTx/>
                <a:uFillTx/>
                <a:latin typeface="Times New Roman"/>
                <a:ea typeface="Calibri"/>
              </a:rPr>
              <a:t>MÁY</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lang="en-US" sz="2800" b="1" kern="0" dirty="0" err="1" smtClean="0">
                <a:solidFill>
                  <a:srgbClr val="0000FF"/>
                </a:solidFill>
                <a:latin typeface="Times New Roman"/>
                <a:ea typeface="Calibri"/>
              </a:rPr>
              <a:t>ĐIỆN</a:t>
            </a:r>
            <a:r>
              <a:rPr lang="en-US" sz="2800" b="1" kern="0" dirty="0" smtClean="0">
                <a:solidFill>
                  <a:srgbClr val="0000FF"/>
                </a:solidFill>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ĐỒNG</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BỘ</a:t>
            </a:r>
            <a:endParaRPr kumimoji="0" lang="en-US" sz="2800" b="1" i="0" u="none" strike="noStrike" kern="0" cap="none" spc="0" normalizeH="0" baseline="0" noProof="0" dirty="0">
              <a:ln>
                <a:noFill/>
              </a:ln>
              <a:solidFill>
                <a:srgbClr val="0000FF"/>
              </a:solidFill>
              <a:effectLst/>
              <a:uLnTx/>
              <a:uFillTx/>
            </a:endParaRPr>
          </a:p>
        </p:txBody>
      </p:sp>
      <p:sp>
        <p:nvSpPr>
          <p:cNvPr id="13" name="Rectangle 12"/>
          <p:cNvSpPr/>
          <p:nvPr/>
        </p:nvSpPr>
        <p:spPr>
          <a:xfrm>
            <a:off x="0" y="3667780"/>
            <a:ext cx="6096000" cy="523220"/>
          </a:xfrm>
          <a:prstGeom prst="rect">
            <a:avLst/>
          </a:prstGeom>
        </p:spPr>
        <p:txBody>
          <a:bodyPr wrap="square">
            <a:spAutoFit/>
          </a:bodyPr>
          <a:lstStyle/>
          <a:p>
            <a:pPr marL="463550" marR="0" lvl="0" indent="-46355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00FF"/>
                </a:solidFill>
                <a:effectLst/>
                <a:uLnTx/>
                <a:uFillTx/>
                <a:latin typeface="Times New Roman"/>
                <a:ea typeface="Calibri"/>
              </a:rPr>
              <a:t>Chương</a:t>
            </a:r>
            <a:r>
              <a:rPr kumimoji="0" lang="en-US" sz="2800" b="1" i="0" u="none" strike="noStrike" kern="0" cap="none" spc="0" normalizeH="0" noProof="0" dirty="0" smtClean="0">
                <a:ln>
                  <a:noFill/>
                </a:ln>
                <a:solidFill>
                  <a:srgbClr val="0000FF"/>
                </a:solidFill>
                <a:effectLst/>
                <a:uLnTx/>
                <a:uFillTx/>
                <a:latin typeface="Times New Roman"/>
                <a:ea typeface="Calibri"/>
              </a:rPr>
              <a:t> 4: </a:t>
            </a:r>
            <a:r>
              <a:rPr kumimoji="0" lang="en-US" sz="2800" b="1" i="0" u="none" strike="noStrike" kern="0" cap="none" spc="0" normalizeH="0" noProof="0" dirty="0" err="1" smtClean="0">
                <a:ln>
                  <a:noFill/>
                </a:ln>
                <a:solidFill>
                  <a:srgbClr val="0000FF"/>
                </a:solidFill>
                <a:effectLst/>
                <a:uLnTx/>
                <a:uFillTx/>
                <a:latin typeface="Times New Roman"/>
                <a:ea typeface="Calibri"/>
              </a:rPr>
              <a:t>MÁY</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lang="en-US" sz="2800" b="1" kern="0" dirty="0" err="1" smtClean="0">
                <a:solidFill>
                  <a:srgbClr val="0000FF"/>
                </a:solidFill>
                <a:latin typeface="Times New Roman"/>
                <a:ea typeface="Calibri"/>
              </a:rPr>
              <a:t>ĐIỆN</a:t>
            </a:r>
            <a:r>
              <a:rPr lang="en-US" sz="2800" b="1" kern="0" dirty="0" smtClean="0">
                <a:solidFill>
                  <a:srgbClr val="0000FF"/>
                </a:solidFill>
                <a:latin typeface="Times New Roman"/>
                <a:ea typeface="Calibri"/>
              </a:rPr>
              <a:t> </a:t>
            </a:r>
            <a:r>
              <a:rPr lang="en-US" sz="2800" b="1" kern="0" dirty="0" err="1" smtClean="0">
                <a:solidFill>
                  <a:srgbClr val="0000FF"/>
                </a:solidFill>
                <a:latin typeface="Times New Roman"/>
                <a:ea typeface="Calibri"/>
              </a:rPr>
              <a:t>MỘT</a:t>
            </a:r>
            <a:r>
              <a:rPr lang="en-US" sz="2800" b="1" kern="0" dirty="0" smtClean="0">
                <a:solidFill>
                  <a:srgbClr val="0000FF"/>
                </a:solidFill>
                <a:latin typeface="Times New Roman"/>
                <a:ea typeface="Calibri"/>
              </a:rPr>
              <a:t> </a:t>
            </a:r>
            <a:r>
              <a:rPr lang="en-US" sz="2800" b="1" kern="0" dirty="0" err="1" smtClean="0">
                <a:solidFill>
                  <a:srgbClr val="0000FF"/>
                </a:solidFill>
                <a:latin typeface="Times New Roman"/>
                <a:ea typeface="Calibri"/>
              </a:rPr>
              <a:t>CHIỀU</a:t>
            </a:r>
            <a:endParaRPr kumimoji="0" lang="en-US" sz="2800" b="1" i="0" u="none" strike="noStrike" kern="0" cap="none" spc="0" normalizeH="0" baseline="0" noProof="0" dirty="0">
              <a:ln>
                <a:noFill/>
              </a:ln>
              <a:solidFill>
                <a:srgbClr val="0000FF"/>
              </a:solidFill>
              <a:effectLst/>
              <a:uLnTx/>
              <a:uFillTx/>
            </a:endParaRPr>
          </a:p>
        </p:txBody>
      </p:sp>
      <p:sp>
        <p:nvSpPr>
          <p:cNvPr id="14" name="Rectangle 13"/>
          <p:cNvSpPr/>
          <p:nvPr/>
        </p:nvSpPr>
        <p:spPr>
          <a:xfrm>
            <a:off x="0" y="4582180"/>
            <a:ext cx="6096000" cy="523220"/>
          </a:xfrm>
          <a:prstGeom prst="rect">
            <a:avLst/>
          </a:prstGeom>
        </p:spPr>
        <p:txBody>
          <a:bodyPr wrap="square">
            <a:spAutoFit/>
          </a:bodyPr>
          <a:lstStyle/>
          <a:p>
            <a:pPr marL="463550" marR="0" lvl="0" indent="-46355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err="1" smtClean="0">
                <a:ln>
                  <a:noFill/>
                </a:ln>
                <a:solidFill>
                  <a:srgbClr val="0000FF"/>
                </a:solidFill>
                <a:effectLst/>
                <a:uLnTx/>
                <a:uFillTx/>
                <a:latin typeface="Times New Roman"/>
                <a:ea typeface="Calibri"/>
              </a:rPr>
              <a:t>Tổng</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thời</a:t>
            </a:r>
            <a:r>
              <a:rPr kumimoji="0" lang="en-US" sz="2800" b="1" i="0" u="none" strike="noStrike" kern="0" cap="none" spc="0" normalizeH="0" noProof="0" dirty="0" smtClean="0">
                <a:ln>
                  <a:noFill/>
                </a:ln>
                <a:solidFill>
                  <a:srgbClr val="0000FF"/>
                </a:solidFill>
                <a:effectLst/>
                <a:uLnTx/>
                <a:uFillTx/>
                <a:latin typeface="Times New Roman"/>
                <a:ea typeface="Calibri"/>
              </a:rPr>
              <a:t> </a:t>
            </a:r>
            <a:r>
              <a:rPr kumimoji="0" lang="en-US" sz="2800" b="1" i="0" u="none" strike="noStrike" kern="0" cap="none" spc="0" normalizeH="0" noProof="0" dirty="0" err="1" smtClean="0">
                <a:ln>
                  <a:noFill/>
                </a:ln>
                <a:solidFill>
                  <a:srgbClr val="0000FF"/>
                </a:solidFill>
                <a:effectLst/>
                <a:uLnTx/>
                <a:uFillTx/>
                <a:latin typeface="Times New Roman"/>
                <a:ea typeface="Calibri"/>
              </a:rPr>
              <a:t>lượng</a:t>
            </a:r>
            <a:r>
              <a:rPr kumimoji="0" lang="en-US" sz="2800" b="1" i="0" u="none" strike="noStrike" kern="0" cap="none" spc="0" normalizeH="0" noProof="0" dirty="0" smtClean="0">
                <a:ln>
                  <a:noFill/>
                </a:ln>
                <a:solidFill>
                  <a:srgbClr val="0000FF"/>
                </a:solidFill>
                <a:effectLst/>
                <a:uLnTx/>
                <a:uFillTx/>
                <a:latin typeface="Times New Roman"/>
                <a:ea typeface="Calibri"/>
              </a:rPr>
              <a:t>: 60 </a:t>
            </a:r>
            <a:r>
              <a:rPr kumimoji="0" lang="en-US" sz="2800" b="1" i="0" u="none" strike="noStrike" kern="0" cap="none" spc="0" normalizeH="0" noProof="0" dirty="0" err="1" smtClean="0">
                <a:ln>
                  <a:noFill/>
                </a:ln>
                <a:solidFill>
                  <a:srgbClr val="0000FF"/>
                </a:solidFill>
                <a:effectLst/>
                <a:uLnTx/>
                <a:uFillTx/>
                <a:latin typeface="Times New Roman"/>
                <a:ea typeface="Calibri"/>
              </a:rPr>
              <a:t>tiết</a:t>
            </a:r>
            <a:endParaRPr kumimoji="0" lang="en-US" sz="2800" b="1" i="0" u="none" strike="noStrike" kern="0" cap="none" spc="0" normalizeH="0" baseline="0" noProof="0" dirty="0">
              <a:ln>
                <a:noFill/>
              </a:ln>
              <a:solidFill>
                <a:srgbClr val="0000FF"/>
              </a:solidFill>
              <a:effectLst/>
              <a:uLnTx/>
              <a:uFillTx/>
            </a:endParaRPr>
          </a:p>
        </p:txBody>
      </p:sp>
    </p:spTree>
    <p:extLst>
      <p:ext uri="{BB962C8B-B14F-4D97-AF65-F5344CB8AC3E}">
        <p14:creationId xmlns:p14="http://schemas.microsoft.com/office/powerpoint/2010/main" val="25445521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strVal val="#ppt_w*0.70"/>
                                          </p:val>
                                        </p:tav>
                                        <p:tav tm="100000">
                                          <p:val>
                                            <p:strVal val="#ppt_w"/>
                                          </p:val>
                                        </p:tav>
                                      </p:tavLst>
                                    </p:anim>
                                    <p:anim calcmode="lin" valueType="num">
                                      <p:cBhvr>
                                        <p:cTn id="22" dur="1000" fill="hold"/>
                                        <p:tgtEl>
                                          <p:spTgt spid="12"/>
                                        </p:tgtEl>
                                        <p:attrNameLst>
                                          <p:attrName>ppt_h</p:attrName>
                                        </p:attrNameLst>
                                      </p:cBhvr>
                                      <p:tavLst>
                                        <p:tav tm="0">
                                          <p:val>
                                            <p:strVal val="#ppt_h"/>
                                          </p:val>
                                        </p:tav>
                                        <p:tav tm="100000">
                                          <p:val>
                                            <p:strVal val="#ppt_h"/>
                                          </p:val>
                                        </p:tav>
                                      </p:tavLst>
                                    </p:anim>
                                    <p:animEffect transition="in" filter="fade">
                                      <p:cBhvr>
                                        <p:cTn id="23" dur="1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1000" fill="hold"/>
                                        <p:tgtEl>
                                          <p:spTgt spid="13"/>
                                        </p:tgtEl>
                                        <p:attrNameLst>
                                          <p:attrName>ppt_w</p:attrName>
                                        </p:attrNameLst>
                                      </p:cBhvr>
                                      <p:tavLst>
                                        <p:tav tm="0">
                                          <p:val>
                                            <p:strVal val="#ppt_w*0.70"/>
                                          </p:val>
                                        </p:tav>
                                        <p:tav tm="100000">
                                          <p:val>
                                            <p:strVal val="#ppt_w"/>
                                          </p:val>
                                        </p:tav>
                                      </p:tavLst>
                                    </p:anim>
                                    <p:anim calcmode="lin" valueType="num">
                                      <p:cBhvr>
                                        <p:cTn id="29" dur="1000" fill="hold"/>
                                        <p:tgtEl>
                                          <p:spTgt spid="13"/>
                                        </p:tgtEl>
                                        <p:attrNameLst>
                                          <p:attrName>ppt_h</p:attrName>
                                        </p:attrNameLst>
                                      </p:cBhvr>
                                      <p:tavLst>
                                        <p:tav tm="0">
                                          <p:val>
                                            <p:strVal val="#ppt_h"/>
                                          </p:val>
                                        </p:tav>
                                        <p:tav tm="100000">
                                          <p:val>
                                            <p:strVal val="#ppt_h"/>
                                          </p:val>
                                        </p:tav>
                                      </p:tavLst>
                                    </p:anim>
                                    <p:animEffect transition="in" filter="fade">
                                      <p:cBhvr>
                                        <p:cTn id="30" dur="10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strVal val="#ppt_w*0.70"/>
                                          </p:val>
                                        </p:tav>
                                        <p:tav tm="100000">
                                          <p:val>
                                            <p:strVal val="#ppt_w"/>
                                          </p:val>
                                        </p:tav>
                                      </p:tavLst>
                                    </p:anim>
                                    <p:anim calcmode="lin" valueType="num">
                                      <p:cBhvr>
                                        <p:cTn id="36" dur="1000" fill="hold"/>
                                        <p:tgtEl>
                                          <p:spTgt spid="14"/>
                                        </p:tgtEl>
                                        <p:attrNameLst>
                                          <p:attrName>ppt_h</p:attrName>
                                        </p:attrNameLst>
                                      </p:cBhvr>
                                      <p:tavLst>
                                        <p:tav tm="0">
                                          <p:val>
                                            <p:strVal val="#ppt_h"/>
                                          </p:val>
                                        </p:tav>
                                        <p:tav tm="100000">
                                          <p:val>
                                            <p:strVal val="#ppt_h"/>
                                          </p:val>
                                        </p:tav>
                                      </p:tavLst>
                                    </p:anim>
                                    <p:animEffect transition="in" filter="fade">
                                      <p:cBhvr>
                                        <p:cTn id="3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en-US" sz="2000" dirty="0">
                <a:solidFill>
                  <a:srgbClr val="0000FF"/>
                </a:solidFill>
                <a:latin typeface="Times New Roman"/>
                <a:ea typeface="Calibri"/>
                <a:cs typeface="Times New Roman"/>
              </a:rPr>
              <a:t> </a:t>
            </a:r>
            <a:r>
              <a:rPr lang="en-US" sz="2000" b="1" dirty="0" err="1" smtClean="0">
                <a:solidFill>
                  <a:srgbClr val="0000FF"/>
                </a:solidFill>
                <a:latin typeface="Times New Roman"/>
                <a:ea typeface="Calibri"/>
                <a:cs typeface="Times New Roman"/>
              </a:rPr>
              <a:t>Nội</a:t>
            </a:r>
            <a:r>
              <a:rPr lang="en-US" sz="2000" b="1" dirty="0" smtClean="0">
                <a:solidFill>
                  <a:srgbClr val="0000FF"/>
                </a:solidFill>
                <a:latin typeface="Times New Roman"/>
                <a:ea typeface="Calibri"/>
                <a:cs typeface="Times New Roman"/>
              </a:rPr>
              <a:t> dung chi </a:t>
            </a:r>
            <a:r>
              <a:rPr lang="en-US" sz="2000" b="1" dirty="0" err="1" smtClean="0">
                <a:solidFill>
                  <a:srgbClr val="0000FF"/>
                </a:solidFill>
                <a:latin typeface="Times New Roman"/>
                <a:ea typeface="Calibri"/>
                <a:cs typeface="Times New Roman"/>
              </a:rPr>
              <a:t>tiết</a:t>
            </a:r>
            <a:r>
              <a:rPr lang="en-US" sz="2000" b="1" dirty="0" smtClean="0">
                <a:solidFill>
                  <a:srgbClr val="0000FF"/>
                </a:solidFill>
                <a:latin typeface="Times New Roman"/>
                <a:ea typeface="Calibri"/>
                <a:cs typeface="Times New Roman"/>
              </a:rPr>
              <a:t> </a:t>
            </a:r>
            <a:endParaRPr kumimoji="0" lang="en-US" sz="2000" b="1"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5910336"/>
          </a:xfrm>
          <a:prstGeom prst="rect">
            <a:avLst/>
          </a:prstGeom>
        </p:spPr>
        <p:txBody>
          <a:bodyPr wrap="square">
            <a:spAutoFit/>
          </a:bodyPr>
          <a:lstStyle/>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Khái </a:t>
            </a:r>
            <a:r>
              <a:rPr lang="en-US" sz="2800" b="1" dirty="0" err="1">
                <a:solidFill>
                  <a:srgbClr val="0000FF"/>
                </a:solidFill>
                <a:latin typeface="Times New Roman"/>
                <a:ea typeface="Calibri"/>
                <a:cs typeface="Times New Roman"/>
              </a:rPr>
              <a:t>quát</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C</a:t>
            </a:r>
            <a:r>
              <a:rPr lang="vi-VN" sz="2800" b="1" dirty="0">
                <a:solidFill>
                  <a:srgbClr val="0000FF"/>
                </a:solidFill>
                <a:latin typeface="Times New Roman"/>
                <a:ea typeface="Calibri"/>
                <a:cs typeface="Times New Roman"/>
              </a:rPr>
              <a:t>ấu tạo </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Nguyên </a:t>
            </a:r>
            <a:r>
              <a:rPr lang="vi-VN" sz="2800" b="1" dirty="0">
                <a:solidFill>
                  <a:srgbClr val="0000FF"/>
                </a:solidFill>
                <a:latin typeface="Times New Roman"/>
                <a:ea typeface="Calibri"/>
                <a:cs typeface="Times New Roman"/>
              </a:rPr>
              <a:t>lý làm việc của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Các</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đại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mức</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Thí</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nghiệm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tải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thí</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nghiệm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ngắn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mạch</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Chế </a:t>
            </a:r>
            <a:r>
              <a:rPr lang="vi-VN" sz="2800" b="1" dirty="0">
                <a:solidFill>
                  <a:srgbClr val="0000FF"/>
                </a:solidFill>
                <a:latin typeface="Times New Roman"/>
                <a:ea typeface="Calibri"/>
                <a:cs typeface="Times New Roman"/>
              </a:rPr>
              <a:t>độ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tải</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Cực</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endParaRPr lang="en-US" sz="2800" b="1" dirty="0" smtClean="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Máy biến áp ba pha	</a:t>
            </a:r>
            <a:endParaRPr lang="en-US" sz="2800" b="1" dirty="0" smtClean="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Máy </a:t>
            </a:r>
            <a:r>
              <a:rPr lang="vi-VN" sz="2800" b="1" dirty="0">
                <a:solidFill>
                  <a:srgbClr val="0000FF"/>
                </a:solidFill>
                <a:latin typeface="Times New Roman"/>
                <a:ea typeface="Calibri"/>
                <a:cs typeface="Times New Roman"/>
              </a:rPr>
              <a:t>biến áp đặc biệt	</a:t>
            </a:r>
            <a:endParaRPr lang="en-US" sz="2800" b="1" dirty="0">
              <a:latin typeface="Times New Roman"/>
              <a:ea typeface="Calibri"/>
              <a:cs typeface="Times New Roman"/>
            </a:endParaRPr>
          </a:p>
          <a:p>
            <a:pPr marL="742950" marR="0" lvl="1" indent="-285750" algn="just">
              <a:lnSpc>
                <a:spcPct val="120000"/>
              </a:lnSpc>
              <a:spcBef>
                <a:spcPts val="600"/>
              </a:spcBef>
              <a:spcAft>
                <a:spcPts val="0"/>
              </a:spcAft>
              <a:buFont typeface="+mj-lt"/>
              <a:buAutoNum type="arabicPeriod"/>
              <a:tabLst>
                <a:tab pos="1080135" algn="l"/>
                <a:tab pos="5939790" algn="r"/>
              </a:tabLst>
            </a:pPr>
            <a:r>
              <a:rPr lang="en-US" sz="2800" b="1" dirty="0" smtClean="0">
                <a:solidFill>
                  <a:srgbClr val="0000FF"/>
                </a:solidFill>
                <a:latin typeface="Times New Roman"/>
                <a:ea typeface="Calibri"/>
                <a:cs typeface="Times New Roman"/>
              </a:rPr>
              <a:t> </a:t>
            </a:r>
            <a:r>
              <a:rPr lang="vi-VN" sz="2800" b="1" dirty="0" smtClean="0">
                <a:solidFill>
                  <a:srgbClr val="0000FF"/>
                </a:solidFill>
                <a:latin typeface="Times New Roman"/>
                <a:ea typeface="Calibri"/>
                <a:cs typeface="Times New Roman"/>
              </a:rPr>
              <a:t>Tính </a:t>
            </a:r>
            <a:r>
              <a:rPr lang="vi-VN" sz="2800" b="1" dirty="0">
                <a:solidFill>
                  <a:srgbClr val="0000FF"/>
                </a:solidFill>
                <a:latin typeface="Times New Roman"/>
                <a:ea typeface="Calibri"/>
                <a:cs typeface="Times New Roman"/>
              </a:rPr>
              <a:t>toán máy biến áp 1 pha công suất nhỏ	</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55126278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400" b="1" dirty="0" smtClean="0">
                <a:solidFill>
                  <a:srgbClr val="0000FF"/>
                </a:solidFill>
                <a:latin typeface="Times New Roman" pitchFamily="18" charset="0"/>
                <a:cs typeface="Times New Roman" pitchFamily="18" charset="0"/>
              </a:rPr>
              <a:t>1. </a:t>
            </a:r>
            <a:r>
              <a:rPr lang="vi-VN" sz="2400" b="1" dirty="0" smtClean="0">
                <a:solidFill>
                  <a:srgbClr val="0000FF"/>
                </a:solidFill>
                <a:ea typeface="Calibri"/>
                <a:cs typeface="Times New Roman"/>
              </a:rPr>
              <a:t>Khái </a:t>
            </a:r>
            <a:r>
              <a:rPr lang="en-US" sz="2400" b="1" dirty="0" err="1">
                <a:solidFill>
                  <a:srgbClr val="0000FF"/>
                </a:solidFill>
                <a:latin typeface="Times New Roman"/>
                <a:ea typeface="Calibri"/>
                <a:cs typeface="Times New Roman"/>
              </a:rPr>
              <a:t>quát</a:t>
            </a:r>
            <a:endParaRPr lang="en-US" sz="2400" dirty="0">
              <a:latin typeface="Times New Roman"/>
              <a:ea typeface="Calibri"/>
              <a:cs typeface="Times New Roman"/>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4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2286000" cy="523220"/>
          </a:xfrm>
          <a:prstGeom prst="rect">
            <a:avLst/>
          </a:prstGeom>
        </p:spPr>
        <p:txBody>
          <a:bodyPr wrap="square">
            <a:spAutoFit/>
          </a:bodyPr>
          <a:lstStyle/>
          <a:p>
            <a:pPr marL="342900" marR="0" lvl="0" indent="-342900" algn="just">
              <a:spcBef>
                <a:spcPts val="300"/>
              </a:spcBef>
              <a:spcAft>
                <a:spcPts val="0"/>
              </a:spcAft>
              <a:buFont typeface="+mj-lt"/>
              <a:buAutoNum type="arabicPeriod"/>
              <a:tabLst>
                <a:tab pos="270510" algn="l"/>
              </a:tabLst>
            </a:pPr>
            <a:r>
              <a:rPr lang="vi-VN" sz="2800" b="1" dirty="0">
                <a:solidFill>
                  <a:srgbClr val="FF0000"/>
                </a:solidFill>
                <a:latin typeface="Times New Roman"/>
                <a:ea typeface="Calibri"/>
                <a:cs typeface="Times New Roman"/>
              </a:rPr>
              <a:t>Khái </a:t>
            </a:r>
            <a:r>
              <a:rPr lang="en-US" sz="2800" b="1" dirty="0" err="1">
                <a:solidFill>
                  <a:srgbClr val="FF0000"/>
                </a:solidFill>
                <a:latin typeface="Times New Roman"/>
                <a:ea typeface="Calibri"/>
                <a:cs typeface="Times New Roman"/>
              </a:rPr>
              <a:t>quát</a:t>
            </a:r>
            <a:endParaRPr lang="en-US" sz="2800" dirty="0">
              <a:solidFill>
                <a:srgbClr val="FF0000"/>
              </a:solidFill>
              <a:effectLst/>
              <a:latin typeface="Times New Roman"/>
              <a:ea typeface="Calibri"/>
              <a:cs typeface="Times New Roman"/>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26154"/>
          <a:stretch/>
        </p:blipFill>
        <p:spPr bwMode="auto">
          <a:xfrm>
            <a:off x="-13856" y="1132820"/>
            <a:ext cx="9143999" cy="1969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971800"/>
            <a:ext cx="9144000" cy="954107"/>
          </a:xfrm>
          <a:prstGeom prst="rect">
            <a:avLst/>
          </a:prstGeom>
        </p:spPr>
        <p:txBody>
          <a:bodyPr wrap="square">
            <a:spAutoFit/>
          </a:bodyPr>
          <a:lstStyle/>
          <a:p>
            <a:pPr indent="457200"/>
            <a:r>
              <a:rPr lang="en-US" sz="2800" b="1" dirty="0" err="1">
                <a:solidFill>
                  <a:srgbClr val="0000FF"/>
                </a:solidFill>
                <a:latin typeface="Times New Roman"/>
                <a:ea typeface="Times New Roman"/>
              </a:rPr>
              <a:t>Để</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dẫn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trạm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phát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hộ</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tiêu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thụ</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cần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đường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điện</a:t>
            </a:r>
            <a:endParaRPr lang="en-US" sz="2800" b="1" dirty="0"/>
          </a:p>
        </p:txBody>
      </p:sp>
      <p:sp>
        <p:nvSpPr>
          <p:cNvPr id="30" name="Rectangle 29"/>
          <p:cNvSpPr/>
          <p:nvPr/>
        </p:nvSpPr>
        <p:spPr>
          <a:xfrm>
            <a:off x="5860" y="3886200"/>
            <a:ext cx="9138139" cy="1815882"/>
          </a:xfrm>
          <a:prstGeom prst="rect">
            <a:avLst/>
          </a:prstGeom>
        </p:spPr>
        <p:txBody>
          <a:bodyPr wrap="square">
            <a:spAutoFit/>
          </a:bodyPr>
          <a:lstStyle/>
          <a:p>
            <a:pPr indent="457200"/>
            <a:r>
              <a:rPr lang="en-US" sz="2800" b="1" dirty="0" err="1" smtClean="0">
                <a:solidFill>
                  <a:srgbClr val="0000FF"/>
                </a:solidFill>
                <a:latin typeface="Times New Roman"/>
                <a:ea typeface="Calibri"/>
              </a:rPr>
              <a:t>Cùng</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suất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truyền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nếu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tăng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xuống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như</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vậy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nhỏ</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a:t>
            </a:r>
            <a:r>
              <a:rPr lang="en-US" sz="2800" b="1" dirty="0">
                <a:solidFill>
                  <a:srgbClr val="0000FF"/>
                </a:solidFill>
                <a:latin typeface="Times New Roman"/>
                <a:ea typeface="Calibri"/>
              </a:rPr>
              <a:t>, do </a:t>
            </a:r>
            <a:r>
              <a:rPr lang="en-US" sz="2800" b="1" dirty="0" err="1">
                <a:solidFill>
                  <a:srgbClr val="0000FF"/>
                </a:solidFill>
                <a:latin typeface="Times New Roman"/>
                <a:ea typeface="Calibri"/>
              </a:rPr>
              <a:t>đó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trọng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lượng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chi </a:t>
            </a:r>
            <a:r>
              <a:rPr lang="en-US" sz="2800" b="1" dirty="0" err="1">
                <a:solidFill>
                  <a:srgbClr val="0000FF"/>
                </a:solidFill>
                <a:latin typeface="Times New Roman"/>
                <a:ea typeface="Calibri"/>
              </a:rPr>
              <a:t>phí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lắp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xuống</a:t>
            </a:r>
            <a:endParaRPr lang="en-US" sz="2800" b="1" dirty="0"/>
          </a:p>
        </p:txBody>
      </p:sp>
      <p:sp>
        <p:nvSpPr>
          <p:cNvPr id="31" name="Rectangle 30"/>
          <p:cNvSpPr/>
          <p:nvPr/>
        </p:nvSpPr>
        <p:spPr>
          <a:xfrm>
            <a:off x="0" y="5903893"/>
            <a:ext cx="3986417" cy="954107"/>
          </a:xfrm>
          <a:prstGeom prst="rect">
            <a:avLst/>
          </a:prstGeom>
        </p:spPr>
        <p:txBody>
          <a:bodyPr wrap="square">
            <a:spAutoFit/>
          </a:bodyPr>
          <a:lstStyle/>
          <a:p>
            <a:pPr indent="457200"/>
            <a:r>
              <a:rPr lang="en-US" sz="2800" b="1" dirty="0" err="1" smtClean="0">
                <a:solidFill>
                  <a:srgbClr val="0000FF"/>
                </a:solidFill>
                <a:latin typeface="Times New Roman"/>
                <a:ea typeface="Calibri"/>
              </a:rPr>
              <a:t>Đường</a:t>
            </a:r>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dây</a:t>
            </a:r>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có</a:t>
            </a:r>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điện</a:t>
            </a:r>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áp</a:t>
            </a:r>
            <a:r>
              <a:rPr lang="en-US" sz="2800" b="1" dirty="0" smtClean="0">
                <a:solidFill>
                  <a:srgbClr val="0000FF"/>
                </a:solidFill>
                <a:latin typeface="Times New Roman"/>
                <a:ea typeface="Calibri"/>
              </a:rPr>
              <a:t> 35</a:t>
            </a:r>
            <a:r>
              <a:rPr lang="en-US" sz="2800" b="1" dirty="0">
                <a:solidFill>
                  <a:srgbClr val="0000FF"/>
                </a:solidFill>
                <a:latin typeface="Times New Roman"/>
                <a:ea typeface="Calibri"/>
              </a:rPr>
              <a:t>, 110, 220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500 KV</a:t>
            </a:r>
            <a:endParaRPr lang="en-US" sz="2800" b="1" dirty="0"/>
          </a:p>
        </p:txBody>
      </p:sp>
      <p:sp>
        <p:nvSpPr>
          <p:cNvPr id="1024" name="Rectangle 1023"/>
          <p:cNvSpPr/>
          <p:nvPr/>
        </p:nvSpPr>
        <p:spPr>
          <a:xfrm>
            <a:off x="4191000" y="5930682"/>
            <a:ext cx="4952998" cy="954107"/>
          </a:xfrm>
          <a:prstGeom prst="rect">
            <a:avLst/>
          </a:prstGeom>
        </p:spPr>
        <p:txBody>
          <a:bodyPr wrap="square">
            <a:spAutoFit/>
          </a:bodyPr>
          <a:lstStyle/>
          <a:p>
            <a:r>
              <a:rPr lang="en-US" sz="2800" b="1" dirty="0" err="1" smtClean="0">
                <a:solidFill>
                  <a:srgbClr val="0000FF"/>
                </a:solidFill>
                <a:latin typeface="Times New Roman"/>
                <a:ea typeface="Calibri"/>
              </a:rPr>
              <a:t>Các</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hộ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tiêu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yêu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0,4 </a:t>
            </a:r>
            <a:r>
              <a:rPr lang="en-US" sz="2800" b="1" dirty="0" err="1">
                <a:solidFill>
                  <a:srgbClr val="0000FF"/>
                </a:solidFill>
                <a:latin typeface="Times New Roman"/>
                <a:ea typeface="Calibri"/>
              </a:rPr>
              <a:t>đến</a:t>
            </a:r>
            <a:r>
              <a:rPr lang="en-US" sz="2800" b="1" dirty="0">
                <a:solidFill>
                  <a:srgbClr val="0000FF"/>
                </a:solidFill>
                <a:latin typeface="Times New Roman"/>
                <a:ea typeface="Calibri"/>
              </a:rPr>
              <a:t> 6 KV</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strVal val="#ppt_w*0.70"/>
                                          </p:val>
                                        </p:tav>
                                        <p:tav tm="100000">
                                          <p:val>
                                            <p:strVal val="#ppt_w"/>
                                          </p:val>
                                        </p:tav>
                                      </p:tavLst>
                                    </p:anim>
                                    <p:anim calcmode="lin" valueType="num">
                                      <p:cBhvr>
                                        <p:cTn id="15" dur="1000" fill="hold"/>
                                        <p:tgtEl>
                                          <p:spTgt spid="1026"/>
                                        </p:tgtEl>
                                        <p:attrNameLst>
                                          <p:attrName>ppt_h</p:attrName>
                                        </p:attrNameLst>
                                      </p:cBhvr>
                                      <p:tavLst>
                                        <p:tav tm="0">
                                          <p:val>
                                            <p:strVal val="#ppt_h"/>
                                          </p:val>
                                        </p:tav>
                                        <p:tav tm="100000">
                                          <p:val>
                                            <p:strVal val="#ppt_h"/>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p:cTn id="28" dur="1000" fill="hold"/>
                                        <p:tgtEl>
                                          <p:spTgt spid="30"/>
                                        </p:tgtEl>
                                        <p:attrNameLst>
                                          <p:attrName>ppt_w</p:attrName>
                                        </p:attrNameLst>
                                      </p:cBhvr>
                                      <p:tavLst>
                                        <p:tav tm="0">
                                          <p:val>
                                            <p:strVal val="#ppt_w*0.70"/>
                                          </p:val>
                                        </p:tav>
                                        <p:tav tm="100000">
                                          <p:val>
                                            <p:strVal val="#ppt_w"/>
                                          </p:val>
                                        </p:tav>
                                      </p:tavLst>
                                    </p:anim>
                                    <p:anim calcmode="lin" valueType="num">
                                      <p:cBhvr>
                                        <p:cTn id="29" dur="1000" fill="hold"/>
                                        <p:tgtEl>
                                          <p:spTgt spid="30"/>
                                        </p:tgtEl>
                                        <p:attrNameLst>
                                          <p:attrName>ppt_h</p:attrName>
                                        </p:attrNameLst>
                                      </p:cBhvr>
                                      <p:tavLst>
                                        <p:tav tm="0">
                                          <p:val>
                                            <p:strVal val="#ppt_h"/>
                                          </p:val>
                                        </p:tav>
                                        <p:tav tm="100000">
                                          <p:val>
                                            <p:strVal val="#ppt_h"/>
                                          </p:val>
                                        </p:tav>
                                      </p:tavLst>
                                    </p:anim>
                                    <p:animEffect transition="in" filter="fade">
                                      <p:cBhvr>
                                        <p:cTn id="30" dur="1000"/>
                                        <p:tgtEl>
                                          <p:spTgt spid="30"/>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1000" fill="hold"/>
                                        <p:tgtEl>
                                          <p:spTgt spid="31"/>
                                        </p:tgtEl>
                                        <p:attrNameLst>
                                          <p:attrName>ppt_w</p:attrName>
                                        </p:attrNameLst>
                                      </p:cBhvr>
                                      <p:tavLst>
                                        <p:tav tm="0">
                                          <p:val>
                                            <p:strVal val="#ppt_w*0.70"/>
                                          </p:val>
                                        </p:tav>
                                        <p:tav tm="100000">
                                          <p:val>
                                            <p:strVal val="#ppt_w"/>
                                          </p:val>
                                        </p:tav>
                                      </p:tavLst>
                                    </p:anim>
                                    <p:anim calcmode="lin" valueType="num">
                                      <p:cBhvr>
                                        <p:cTn id="36" dur="1000" fill="hold"/>
                                        <p:tgtEl>
                                          <p:spTgt spid="31"/>
                                        </p:tgtEl>
                                        <p:attrNameLst>
                                          <p:attrName>ppt_h</p:attrName>
                                        </p:attrNameLst>
                                      </p:cBhvr>
                                      <p:tavLst>
                                        <p:tav tm="0">
                                          <p:val>
                                            <p:strVal val="#ppt_h"/>
                                          </p:val>
                                        </p:tav>
                                        <p:tav tm="100000">
                                          <p:val>
                                            <p:strVal val="#ppt_h"/>
                                          </p:val>
                                        </p:tav>
                                      </p:tavLst>
                                    </p:anim>
                                    <p:animEffect transition="in" filter="fade">
                                      <p:cBhvr>
                                        <p:cTn id="37" dur="10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024"/>
                                        </p:tgtEl>
                                        <p:attrNameLst>
                                          <p:attrName>style.visibility</p:attrName>
                                        </p:attrNameLst>
                                      </p:cBhvr>
                                      <p:to>
                                        <p:strVal val="visible"/>
                                      </p:to>
                                    </p:set>
                                    <p:anim calcmode="lin" valueType="num">
                                      <p:cBhvr>
                                        <p:cTn id="42" dur="1000" fill="hold"/>
                                        <p:tgtEl>
                                          <p:spTgt spid="1024"/>
                                        </p:tgtEl>
                                        <p:attrNameLst>
                                          <p:attrName>ppt_w</p:attrName>
                                        </p:attrNameLst>
                                      </p:cBhvr>
                                      <p:tavLst>
                                        <p:tav tm="0">
                                          <p:val>
                                            <p:strVal val="#ppt_w*0.70"/>
                                          </p:val>
                                        </p:tav>
                                        <p:tav tm="100000">
                                          <p:val>
                                            <p:strVal val="#ppt_w"/>
                                          </p:val>
                                        </p:tav>
                                      </p:tavLst>
                                    </p:anim>
                                    <p:anim calcmode="lin" valueType="num">
                                      <p:cBhvr>
                                        <p:cTn id="43" dur="1000" fill="hold"/>
                                        <p:tgtEl>
                                          <p:spTgt spid="1024"/>
                                        </p:tgtEl>
                                        <p:attrNameLst>
                                          <p:attrName>ppt_h</p:attrName>
                                        </p:attrNameLst>
                                      </p:cBhvr>
                                      <p:tavLst>
                                        <p:tav tm="0">
                                          <p:val>
                                            <p:strVal val="#ppt_h"/>
                                          </p:val>
                                        </p:tav>
                                        <p:tav tm="100000">
                                          <p:val>
                                            <p:strVal val="#ppt_h"/>
                                          </p:val>
                                        </p:tav>
                                      </p:tavLst>
                                    </p:anim>
                                    <p:animEffect transition="in" filter="fade">
                                      <p:cBhvr>
                                        <p:cTn id="44" dur="1000"/>
                                        <p:tgtEl>
                                          <p:spTgt spid="10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0" grpId="0"/>
      <p:bldP spid="31" grpId="0"/>
      <p:bldP spid="10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400" b="1" dirty="0">
                <a:solidFill>
                  <a:srgbClr val="0000FF"/>
                </a:solidFill>
                <a:latin typeface="Times New Roman" pitchFamily="18" charset="0"/>
                <a:cs typeface="Times New Roman" pitchFamily="18" charset="0"/>
              </a:rPr>
              <a:t>1. </a:t>
            </a:r>
            <a:r>
              <a:rPr lang="vi-VN" sz="2400" b="1" dirty="0">
                <a:solidFill>
                  <a:srgbClr val="0000FF"/>
                </a:solidFill>
                <a:ea typeface="Calibri"/>
                <a:cs typeface="Times New Roman"/>
              </a:rPr>
              <a:t>Khái </a:t>
            </a:r>
            <a:r>
              <a:rPr lang="en-US" sz="2400" b="1" dirty="0" err="1">
                <a:solidFill>
                  <a:srgbClr val="0000FF"/>
                </a:solidFill>
                <a:latin typeface="Times New Roman"/>
                <a:ea typeface="Calibri"/>
                <a:cs typeface="Times New Roman"/>
              </a:rPr>
              <a:t>quát</a:t>
            </a:r>
            <a:endParaRPr lang="en-US" sz="2400" dirty="0">
              <a:latin typeface="Times New Roman"/>
              <a:ea typeface="Calibri"/>
              <a:cs typeface="Times New Roman"/>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4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824805"/>
            <a:ext cx="9144000" cy="1384995"/>
          </a:xfrm>
          <a:prstGeom prst="rect">
            <a:avLst/>
          </a:prstGeom>
        </p:spPr>
        <p:txBody>
          <a:bodyPr wrap="square">
            <a:spAutoFit/>
          </a:bodyPr>
          <a:lstStyle/>
          <a:p>
            <a:pPr indent="457200" algn="just"/>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bị</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tăng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ở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phát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tiêu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tức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b="1" dirty="0"/>
          </a:p>
        </p:txBody>
      </p:sp>
      <p:sp>
        <p:nvSpPr>
          <p:cNvPr id="3" name="Rectangle 2"/>
          <p:cNvSpPr/>
          <p:nvPr/>
        </p:nvSpPr>
        <p:spPr>
          <a:xfrm>
            <a:off x="0" y="2322493"/>
            <a:ext cx="9144000"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hệ</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thống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lực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lực</a:t>
            </a:r>
            <a:r>
              <a:rPr lang="en-US" sz="2800" b="1" dirty="0">
                <a:solidFill>
                  <a:srgbClr val="0000FF"/>
                </a:solidFill>
                <a:latin typeface="Times New Roman"/>
                <a:ea typeface="Calibri"/>
              </a:rPr>
              <a:t> </a:t>
            </a:r>
            <a:endParaRPr lang="en-US" sz="2800" b="1" dirty="0"/>
          </a:p>
        </p:txBody>
      </p:sp>
      <p:sp>
        <p:nvSpPr>
          <p:cNvPr id="6" name="Rectangle 5"/>
          <p:cNvSpPr/>
          <p:nvPr/>
        </p:nvSpPr>
        <p:spPr>
          <a:xfrm>
            <a:off x="0" y="3644205"/>
            <a:ext cx="9144000" cy="1384995"/>
          </a:xfrm>
          <a:prstGeom prst="rect">
            <a:avLst/>
          </a:prstGeom>
        </p:spPr>
        <p:txBody>
          <a:bodyPr wrap="square">
            <a:spAutoFit/>
          </a:bodyPr>
          <a:lstStyle/>
          <a:p>
            <a:pPr indent="457200" algn="just"/>
            <a:r>
              <a:rPr lang="en-US" sz="2800" b="1" dirty="0" err="1" smtClean="0">
                <a:solidFill>
                  <a:srgbClr val="0000FF"/>
                </a:solidFill>
                <a:latin typeface="Times New Roman"/>
                <a:ea typeface="Calibri"/>
              </a:rPr>
              <a:t>Máy</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chuyên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lò</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luyện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kim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hàn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bị</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chỉnh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nghiệm</a:t>
            </a:r>
            <a:r>
              <a:rPr lang="en-US" sz="2800" b="1" dirty="0">
                <a:solidFill>
                  <a:srgbClr val="0000FF"/>
                </a:solidFill>
                <a:latin typeface="Times New Roman"/>
                <a:ea typeface="Calibri"/>
              </a:rPr>
              <a:t>…</a:t>
            </a:r>
            <a:endParaRPr lang="en-US" sz="2800" b="1" dirty="0"/>
          </a:p>
        </p:txBody>
      </p:sp>
      <p:sp>
        <p:nvSpPr>
          <p:cNvPr id="7" name="Rectangle 6"/>
          <p:cNvSpPr/>
          <p:nvPr/>
        </p:nvSpPr>
        <p:spPr>
          <a:xfrm>
            <a:off x="0" y="5334000"/>
            <a:ext cx="9144000" cy="1384995"/>
          </a:xfrm>
          <a:prstGeom prst="rect">
            <a:avLst/>
          </a:prstGeom>
        </p:spPr>
        <p:txBody>
          <a:bodyPr wrap="square">
            <a:spAutoFit/>
          </a:bodyPr>
          <a:lstStyle/>
          <a:p>
            <a:pPr indent="457200" algn="just"/>
            <a:r>
              <a:rPr lang="en-US" sz="2800" b="1" dirty="0">
                <a:solidFill>
                  <a:srgbClr val="FF0000"/>
                </a:solidFill>
                <a:latin typeface="Times New Roman"/>
                <a:ea typeface="Calibri"/>
              </a:rPr>
              <a:t>MBA </a:t>
            </a:r>
            <a:r>
              <a:rPr lang="en-US" sz="2800" b="1" dirty="0" err="1">
                <a:solidFill>
                  <a:srgbClr val="FF0000"/>
                </a:solidFill>
                <a:latin typeface="Times New Roman"/>
                <a:ea typeface="Calibri"/>
              </a:rPr>
              <a:t>là</a:t>
            </a:r>
            <a:r>
              <a:rPr lang="en-US" sz="2800" b="1" dirty="0">
                <a:solidFill>
                  <a:srgbClr val="FF0000"/>
                </a:solidFill>
                <a:latin typeface="Times New Roman"/>
                <a:ea typeface="Calibri"/>
              </a:rPr>
              <a:t> 1 </a:t>
            </a:r>
            <a:r>
              <a:rPr lang="en-US" sz="2800" b="1" dirty="0" err="1">
                <a:solidFill>
                  <a:srgbClr val="FF0000"/>
                </a:solidFill>
                <a:latin typeface="Times New Roman"/>
                <a:ea typeface="Calibri"/>
              </a:rPr>
              <a:t>thiết</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bị</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điện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từ</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tĩnh</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dùng</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để</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biến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đổi</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nguồn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điện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xoay</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chiều</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từ</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điện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áp</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này</a:t>
            </a:r>
            <a:r>
              <a:rPr lang="en-US" sz="2800" b="1" dirty="0">
                <a:solidFill>
                  <a:srgbClr val="FF0000"/>
                </a:solidFill>
                <a:latin typeface="Times New Roman"/>
                <a:ea typeface="Calibri"/>
              </a:rPr>
              <a:t> sang </a:t>
            </a:r>
            <a:r>
              <a:rPr lang="en-US" sz="2800" b="1" dirty="0" err="1">
                <a:solidFill>
                  <a:srgbClr val="FF0000"/>
                </a:solidFill>
                <a:latin typeface="Times New Roman"/>
                <a:ea typeface="Calibri"/>
              </a:rPr>
              <a:t>điện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áp</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khác</a:t>
            </a:r>
            <a:r>
              <a:rPr lang="en-US" sz="2800" b="1" dirty="0">
                <a:solidFill>
                  <a:srgbClr val="FF0000"/>
                </a:solidFill>
                <a:latin typeface="VNI-Times"/>
                <a:ea typeface="Calibri"/>
                <a:cs typeface="Times New Roman"/>
              </a:rPr>
              <a:t> </a:t>
            </a:r>
            <a:r>
              <a:rPr lang="en-US" sz="2800" b="1" dirty="0" err="1">
                <a:solidFill>
                  <a:srgbClr val="FF0000"/>
                </a:solidFill>
                <a:latin typeface="VNI-Times"/>
                <a:ea typeface="Calibri"/>
                <a:cs typeface="Times New Roman"/>
              </a:rPr>
              <a:t>vôùi</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tần</a:t>
            </a:r>
            <a:r>
              <a:rPr lang="en-US" sz="2800" b="1" dirty="0">
                <a:solidFill>
                  <a:srgbClr val="FF0000"/>
                </a:solidFill>
                <a:latin typeface="Times New Roman"/>
                <a:ea typeface="Calibri"/>
              </a:rPr>
              <a:t> </a:t>
            </a:r>
            <a:r>
              <a:rPr lang="en-US" sz="2800" b="1" dirty="0" err="1">
                <a:solidFill>
                  <a:srgbClr val="FF0000"/>
                </a:solidFill>
                <a:latin typeface="Times New Roman"/>
                <a:ea typeface="Calibri"/>
              </a:rPr>
              <a:t>số</a:t>
            </a:r>
            <a:r>
              <a:rPr lang="en-US" sz="2800" b="1" dirty="0">
                <a:solidFill>
                  <a:srgbClr val="FF0000"/>
                </a:solidFill>
                <a:latin typeface="Times New Roman"/>
                <a:ea typeface="Calibri"/>
              </a:rPr>
              <a:t> </a:t>
            </a:r>
            <a:r>
              <a:rPr lang="en-US" sz="2800" b="1" dirty="0" err="1">
                <a:solidFill>
                  <a:srgbClr val="FF0000"/>
                </a:solidFill>
                <a:latin typeface="VNI-Times"/>
                <a:ea typeface="Calibri"/>
                <a:cs typeface="Times New Roman"/>
              </a:rPr>
              <a:t>khoâng</a:t>
            </a:r>
            <a:r>
              <a:rPr lang="en-US" sz="2800" b="1" dirty="0">
                <a:solidFill>
                  <a:srgbClr val="FF0000"/>
                </a:solidFill>
                <a:latin typeface="VNI-Times"/>
                <a:ea typeface="Calibri"/>
                <a:cs typeface="Times New Roman"/>
              </a:rPr>
              <a:t> </a:t>
            </a:r>
            <a:r>
              <a:rPr lang="en-US" sz="2800" b="1" dirty="0" err="1">
                <a:solidFill>
                  <a:srgbClr val="FF0000"/>
                </a:solidFill>
                <a:latin typeface="VNI-Times"/>
                <a:ea typeface="Calibri"/>
                <a:cs typeface="Times New Roman"/>
              </a:rPr>
              <a:t>ñoåi</a:t>
            </a:r>
            <a:r>
              <a:rPr lang="en-US" sz="2800" b="1" dirty="0">
                <a:solidFill>
                  <a:srgbClr val="FF0000"/>
                </a:solidFill>
                <a:latin typeface="VNI-Times"/>
                <a:ea typeface="Calibri"/>
                <a:cs typeface="Times New Roman"/>
              </a:rPr>
              <a:t>.</a:t>
            </a:r>
            <a:r>
              <a:rPr lang="en-US" sz="2800" b="1" dirty="0">
                <a:solidFill>
                  <a:srgbClr val="FF0000"/>
                </a:solidFill>
                <a:latin typeface="Times New Roman"/>
                <a:ea typeface="Calibri"/>
              </a:rPr>
              <a:t> </a:t>
            </a:r>
            <a:endParaRPr lang="en-US" sz="2800" b="1" dirty="0">
              <a:solidFill>
                <a:srgbClr val="FF0000"/>
              </a:solidFill>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strVal val="#ppt_w*0.70"/>
                                          </p:val>
                                        </p:tav>
                                        <p:tav tm="100000">
                                          <p:val>
                                            <p:strVal val="#ppt_w"/>
                                          </p:val>
                                        </p:tav>
                                      </p:tavLst>
                                    </p:anim>
                                    <p:anim calcmode="lin" valueType="num">
                                      <p:cBhvr>
                                        <p:cTn id="29" dur="1000" fill="hold"/>
                                        <p:tgtEl>
                                          <p:spTgt spid="7"/>
                                        </p:tgtEl>
                                        <p:attrNameLst>
                                          <p:attrName>ppt_h</p:attrName>
                                        </p:attrNameLst>
                                      </p:cBhvr>
                                      <p:tavLst>
                                        <p:tav tm="0">
                                          <p:val>
                                            <p:strVal val="#ppt_h"/>
                                          </p:val>
                                        </p:tav>
                                        <p:tav tm="100000">
                                          <p:val>
                                            <p:strVal val="#ppt_h"/>
                                          </p:val>
                                        </p:tav>
                                      </p:tavLst>
                                    </p:anim>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2. </a:t>
            </a:r>
            <a:r>
              <a:rPr lang="en-US" sz="2000" b="1" dirty="0" err="1" smtClean="0">
                <a:solidFill>
                  <a:srgbClr val="0000FF"/>
                </a:solidFill>
                <a:latin typeface="Times New Roman" pitchFamily="18" charset="0"/>
                <a:cs typeface="Times New Roman" pitchFamily="18" charset="0"/>
              </a:rPr>
              <a:t>Cấu</a:t>
            </a:r>
            <a:r>
              <a:rPr lang="en-US" sz="2000" b="1" dirty="0" smtClean="0">
                <a:solidFill>
                  <a:srgbClr val="0000FF"/>
                </a:solidFill>
                <a:latin typeface="Times New Roman" pitchFamily="18" charset="0"/>
                <a:cs typeface="Times New Roman" pitchFamily="18" charset="0"/>
              </a:rPr>
              <a:t> </a:t>
            </a:r>
            <a:r>
              <a:rPr lang="en-US" sz="2000" b="1" dirty="0" err="1" smtClean="0">
                <a:solidFill>
                  <a:srgbClr val="0000FF"/>
                </a:solidFill>
                <a:latin typeface="Times New Roman" pitchFamily="18" charset="0"/>
                <a:cs typeface="Times New Roman" pitchFamily="18" charset="0"/>
              </a:rPr>
              <a:t>tạo</a:t>
            </a:r>
            <a:endParaRPr lang="en-US" sz="2000" dirty="0">
              <a:latin typeface="Times New Roman"/>
              <a:ea typeface="Calibri"/>
              <a:cs typeface="Times New Roman"/>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954107"/>
          </a:xfrm>
          <a:prstGeom prst="rect">
            <a:avLst/>
          </a:prstGeom>
        </p:spPr>
        <p:txBody>
          <a:bodyPr wrap="square">
            <a:spAutoFit/>
          </a:bodyPr>
          <a:lstStyle/>
          <a:p>
            <a:pPr indent="457200"/>
            <a:r>
              <a:rPr lang="en-US" sz="2800" b="1" dirty="0" err="1">
                <a:solidFill>
                  <a:srgbClr val="0000FF"/>
                </a:solidFill>
                <a:latin typeface="Times New Roman"/>
                <a:ea typeface="Calibri"/>
              </a:rPr>
              <a:t>Cấu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tạo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dirty="0">
                <a:solidFill>
                  <a:srgbClr val="0000FF"/>
                </a:solidFill>
                <a:latin typeface="Times New Roman"/>
                <a:ea typeface="Calibri"/>
              </a:rPr>
              <a:t> </a:t>
            </a:r>
            <a:r>
              <a:rPr lang="en-US" sz="2800" b="1" dirty="0">
                <a:solidFill>
                  <a:srgbClr val="0000FF"/>
                </a:solidFill>
                <a:latin typeface="Times New Roman"/>
                <a:ea typeface="Calibri"/>
              </a:rPr>
              <a:t>(MBA) </a:t>
            </a:r>
            <a:r>
              <a:rPr lang="en-US" sz="2800" b="1" dirty="0" err="1">
                <a:solidFill>
                  <a:srgbClr val="0000FF"/>
                </a:solidFill>
                <a:latin typeface="Times New Roman"/>
                <a:ea typeface="Calibri"/>
              </a:rPr>
              <a:t>gồm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phần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vỏ</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endParaRPr lang="en-US" sz="2800" dirty="0"/>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9748" y="1676400"/>
            <a:ext cx="1955148" cy="2173557"/>
          </a:xfrm>
          <a:prstGeom prst="rect">
            <a:avLst/>
          </a:prstGeom>
        </p:spPr>
      </p:pic>
      <p:sp>
        <p:nvSpPr>
          <p:cNvPr id="3" name="Rectangle 2"/>
          <p:cNvSpPr/>
          <p:nvPr/>
        </p:nvSpPr>
        <p:spPr>
          <a:xfrm>
            <a:off x="5862" y="1639907"/>
            <a:ext cx="6449060" cy="2677656"/>
          </a:xfrm>
          <a:prstGeom prst="rect">
            <a:avLst/>
          </a:prstGeom>
        </p:spPr>
        <p:txBody>
          <a:bodyPr wrap="square">
            <a:spAutoFit/>
          </a:bodyPr>
          <a:lstStyle/>
          <a:p>
            <a:pPr algn="just"/>
            <a:r>
              <a:rPr lang="en-US" sz="2800" dirty="0" err="1">
                <a:solidFill>
                  <a:srgbClr val="0000FF"/>
                </a:solidFill>
                <a:latin typeface="Times New Roman"/>
                <a:ea typeface="Calibri"/>
              </a:rPr>
              <a:t>Lõi</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thép</a:t>
            </a:r>
            <a:r>
              <a:rPr lang="en-US" sz="2800" dirty="0">
                <a:solidFill>
                  <a:srgbClr val="0000FF"/>
                </a:solidFill>
                <a:latin typeface="Times New Roman"/>
                <a:ea typeface="Calibri"/>
              </a:rPr>
              <a: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i="1" dirty="0" err="1">
                <a:solidFill>
                  <a:srgbClr val="0000FF"/>
                </a:solidFill>
                <a:latin typeface="Times New Roman"/>
                <a:ea typeface="Calibri"/>
              </a:rPr>
              <a:t>mạch</a:t>
            </a:r>
            <a:r>
              <a:rPr lang="en-US" sz="2800" i="1" dirty="0">
                <a:solidFill>
                  <a:srgbClr val="0000FF"/>
                </a:solidFill>
                <a:latin typeface="Times New Roman"/>
                <a:ea typeface="Calibri"/>
              </a:rPr>
              <a:t> </a:t>
            </a:r>
            <a:r>
              <a:rPr lang="en-US" sz="2800" i="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smtClean="0">
                <a:solidFill>
                  <a:srgbClr val="0000FF"/>
                </a:solidFill>
                <a:latin typeface="Times New Roman"/>
                <a:ea typeface="Calibri"/>
              </a:rPr>
              <a:t>kỹ</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thuật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dày</a:t>
            </a:r>
            <a:r>
              <a:rPr lang="en-US" sz="2800" b="1" dirty="0">
                <a:solidFill>
                  <a:srgbClr val="0000FF"/>
                </a:solidFill>
                <a:latin typeface="Times New Roman"/>
                <a:ea typeface="Calibri"/>
              </a:rPr>
              <a:t> </a:t>
            </a:r>
            <a:r>
              <a:rPr lang="en-US" sz="2800" b="1" dirty="0" smtClean="0">
                <a:solidFill>
                  <a:srgbClr val="0000FF"/>
                </a:solidFill>
                <a:latin typeface="Times New Roman"/>
                <a:ea typeface="Calibri"/>
              </a:rPr>
              <a:t>0,35 </a:t>
            </a:r>
            <a:r>
              <a:rPr lang="en-US" sz="2800" b="1" dirty="0" err="1">
                <a:solidFill>
                  <a:srgbClr val="0000FF"/>
                </a:solidFill>
                <a:latin typeface="Times New Roman"/>
                <a:ea typeface="Calibri"/>
              </a:rPr>
              <a:t>đến</a:t>
            </a:r>
            <a:r>
              <a:rPr lang="en-US" sz="2800" b="1" dirty="0">
                <a:solidFill>
                  <a:srgbClr val="0000FF"/>
                </a:solidFill>
                <a:latin typeface="Times New Roman"/>
                <a:ea typeface="Calibri"/>
              </a:rPr>
              <a:t> </a:t>
            </a:r>
            <a:r>
              <a:rPr lang="en-US" sz="2800" b="1" dirty="0" smtClean="0">
                <a:solidFill>
                  <a:srgbClr val="0000FF"/>
                </a:solidFill>
                <a:latin typeface="Times New Roman"/>
                <a:ea typeface="Calibri"/>
              </a:rPr>
              <a:t>0,5 </a:t>
            </a:r>
            <a:r>
              <a:rPr lang="en-US" sz="2800" b="1" dirty="0">
                <a:solidFill>
                  <a:srgbClr val="0000FF"/>
                </a:solidFill>
                <a:latin typeface="Times New Roman"/>
                <a:ea typeface="Calibri"/>
              </a:rPr>
              <a:t>mm), </a:t>
            </a:r>
            <a:r>
              <a:rPr lang="en-US" sz="2800" b="1" dirty="0" err="1">
                <a:solidFill>
                  <a:srgbClr val="0000FF"/>
                </a:solidFill>
                <a:latin typeface="Times New Roman"/>
                <a:ea typeface="Calibri"/>
              </a:rPr>
              <a:t>mặt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ngoài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phủ</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lớp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Foucault), </a:t>
            </a:r>
            <a:r>
              <a:rPr lang="en-US" sz="2800" b="1" dirty="0" err="1">
                <a:solidFill>
                  <a:srgbClr val="0000FF"/>
                </a:solidFill>
                <a:latin typeface="Times New Roman"/>
                <a:ea typeface="Calibri"/>
              </a:rPr>
              <a:t>ghép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nhau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thành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dạng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vuông</a:t>
            </a:r>
            <a:r>
              <a:rPr lang="en-US" sz="2800" b="1" dirty="0">
                <a:solidFill>
                  <a:srgbClr val="0000FF"/>
                </a:solidFill>
                <a:latin typeface="Times New Roman"/>
                <a:ea typeface="Calibri"/>
              </a:rPr>
              <a:t> hay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giữa</a:t>
            </a:r>
            <a:endParaRPr lang="en-US" sz="2800" dirty="0"/>
          </a:p>
        </p:txBody>
      </p:sp>
      <p:pic>
        <p:nvPicPr>
          <p:cNvPr id="11" name="Picture 10" descr="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4419600"/>
            <a:ext cx="2514600" cy="2286000"/>
          </a:xfrm>
          <a:prstGeom prst="rect">
            <a:avLst/>
          </a:prstGeom>
          <a:noFill/>
          <a:ln>
            <a:noFill/>
          </a:ln>
        </p:spPr>
      </p:pic>
      <p:pic>
        <p:nvPicPr>
          <p:cNvPr id="12" name="Picture 11"/>
          <p:cNvPicPr/>
          <p:nvPr/>
        </p:nvPicPr>
        <p:blipFill>
          <a:blip r:embed="rId6"/>
          <a:stretch>
            <a:fillRect/>
          </a:stretch>
        </p:blipFill>
        <p:spPr>
          <a:xfrm>
            <a:off x="2743200" y="4419600"/>
            <a:ext cx="1447800" cy="2286000"/>
          </a:xfrm>
          <a:prstGeom prst="rect">
            <a:avLst/>
          </a:prstGeom>
        </p:spPr>
      </p:pic>
      <p:pic>
        <p:nvPicPr>
          <p:cNvPr id="13" name="Picture 12" descr="Lõi thép máy biến áp"/>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9600" y="4038600"/>
            <a:ext cx="1676400" cy="1524000"/>
          </a:xfrm>
          <a:prstGeom prst="rect">
            <a:avLst/>
          </a:prstGeom>
          <a:noFill/>
          <a:ln>
            <a:noFill/>
          </a:ln>
        </p:spPr>
      </p:pic>
      <p:sp>
        <p:nvSpPr>
          <p:cNvPr id="6" name="Rectangle 5"/>
          <p:cNvSpPr/>
          <p:nvPr/>
        </p:nvSpPr>
        <p:spPr>
          <a:xfrm>
            <a:off x="6096000" y="4482405"/>
            <a:ext cx="3048000" cy="1384995"/>
          </a:xfrm>
          <a:prstGeom prst="rect">
            <a:avLst/>
          </a:prstGeom>
        </p:spPr>
        <p:txBody>
          <a:bodyPr wrap="square">
            <a:spAutoFit/>
          </a:bodyPr>
          <a:lstStyle/>
          <a:p>
            <a:pPr algn="just"/>
            <a:r>
              <a:rPr lang="en-US" sz="2800" b="1" dirty="0" err="1">
                <a:solidFill>
                  <a:srgbClr val="0000FF"/>
                </a:solidFill>
                <a:latin typeface="Times New Roman"/>
                <a:ea typeface="Calibri"/>
              </a:rPr>
              <a:t>Phần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i="1" dirty="0" err="1">
                <a:solidFill>
                  <a:srgbClr val="0000FF"/>
                </a:solidFill>
                <a:latin typeface="Times New Roman"/>
                <a:ea typeface="Calibri"/>
              </a:rPr>
              <a:t>trụ</a:t>
            </a:r>
            <a:r>
              <a:rPr lang="en-US" sz="2800" i="1" dirty="0">
                <a:solidFill>
                  <a:srgbClr val="0000FF"/>
                </a:solidFill>
                <a:latin typeface="Times New Roman"/>
                <a:ea typeface="Calibri"/>
              </a:rPr>
              <a:t> </a:t>
            </a:r>
            <a:r>
              <a:rPr lang="en-US" sz="2800" i="1" dirty="0" err="1">
                <a:solidFill>
                  <a:srgbClr val="0000FF"/>
                </a:solidFill>
                <a:latin typeface="Times New Roman"/>
                <a:ea typeface="Calibri"/>
              </a:rPr>
              <a:t>từ</a:t>
            </a:r>
            <a:endParaRPr lang="en-US" sz="2800" dirty="0"/>
          </a:p>
        </p:txBody>
      </p:sp>
      <p:sp>
        <p:nvSpPr>
          <p:cNvPr id="14" name="Rectangle 13"/>
          <p:cNvSpPr/>
          <p:nvPr/>
        </p:nvSpPr>
        <p:spPr>
          <a:xfrm>
            <a:off x="4419600" y="5802634"/>
            <a:ext cx="4705350" cy="954107"/>
          </a:xfrm>
          <a:prstGeom prst="rect">
            <a:avLst/>
          </a:prstGeom>
        </p:spPr>
        <p:txBody>
          <a:bodyPr wrap="square">
            <a:spAutoFit/>
          </a:bodyPr>
          <a:lstStyle/>
          <a:p>
            <a:r>
              <a:rPr lang="en-US" sz="2800" b="1" dirty="0" err="1">
                <a:solidFill>
                  <a:srgbClr val="0000FF"/>
                </a:solidFill>
                <a:latin typeface="Times New Roman"/>
                <a:ea typeface="Calibri"/>
              </a:rPr>
              <a:t>Phần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thành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kín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i="1" dirty="0" err="1">
                <a:solidFill>
                  <a:srgbClr val="0000FF"/>
                </a:solidFill>
                <a:latin typeface="Times New Roman"/>
                <a:ea typeface="Calibri"/>
              </a:rPr>
              <a:t>gông</a:t>
            </a:r>
            <a:r>
              <a:rPr lang="en-US" sz="2800" i="1" dirty="0">
                <a:solidFill>
                  <a:srgbClr val="0000FF"/>
                </a:solidFill>
                <a:latin typeface="Times New Roman"/>
                <a:ea typeface="Calibri"/>
              </a:rPr>
              <a:t> </a:t>
            </a:r>
            <a:r>
              <a:rPr lang="en-US" sz="2800" i="1" dirty="0" err="1">
                <a:solidFill>
                  <a:srgbClr val="0000FF"/>
                </a:solidFill>
                <a:latin typeface="Times New Roman"/>
                <a:ea typeface="Calibri"/>
              </a:rPr>
              <a:t>từ</a:t>
            </a:r>
            <a:endParaRPr lang="en-US" sz="2800"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par>
                                <p:cTn id="17" presetID="55"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000" fill="hold"/>
                                        <p:tgtEl>
                                          <p:spTgt spid="12"/>
                                        </p:tgtEl>
                                        <p:attrNameLst>
                                          <p:attrName>ppt_w</p:attrName>
                                        </p:attrNameLst>
                                      </p:cBhvr>
                                      <p:tavLst>
                                        <p:tav tm="0">
                                          <p:val>
                                            <p:strVal val="#ppt_w*0.70"/>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Effect transition="in" filter="fade">
                                      <p:cBhvr>
                                        <p:cTn id="21" dur="1000"/>
                                        <p:tgtEl>
                                          <p:spTgt spid="12"/>
                                        </p:tgtEl>
                                      </p:cBhvr>
                                    </p:animEffect>
                                  </p:childTnLst>
                                </p:cTn>
                              </p:par>
                              <p:par>
                                <p:cTn id="22" presetID="55"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1000" fill="hold"/>
                                        <p:tgtEl>
                                          <p:spTgt spid="13"/>
                                        </p:tgtEl>
                                        <p:attrNameLst>
                                          <p:attrName>ppt_w</p:attrName>
                                        </p:attrNameLst>
                                      </p:cBhvr>
                                      <p:tavLst>
                                        <p:tav tm="0">
                                          <p:val>
                                            <p:strVal val="#ppt_w*0.70"/>
                                          </p:val>
                                        </p:tav>
                                        <p:tav tm="100000">
                                          <p:val>
                                            <p:strVal val="#ppt_w"/>
                                          </p:val>
                                        </p:tav>
                                      </p:tavLst>
                                    </p:anim>
                                    <p:anim calcmode="lin" valueType="num">
                                      <p:cBhvr>
                                        <p:cTn id="25" dur="1000" fill="hold"/>
                                        <p:tgtEl>
                                          <p:spTgt spid="13"/>
                                        </p:tgtEl>
                                        <p:attrNameLst>
                                          <p:attrName>ppt_h</p:attrName>
                                        </p:attrNameLst>
                                      </p:cBhvr>
                                      <p:tavLst>
                                        <p:tav tm="0">
                                          <p:val>
                                            <p:strVal val="#ppt_h"/>
                                          </p:val>
                                        </p:tav>
                                        <p:tav tm="100000">
                                          <p:val>
                                            <p:strVal val="#ppt_h"/>
                                          </p:val>
                                        </p:tav>
                                      </p:tavLst>
                                    </p:anim>
                                    <p:animEffect transition="in" filter="fade">
                                      <p:cBhvr>
                                        <p:cTn id="26" dur="1000"/>
                                        <p:tgtEl>
                                          <p:spTgt spid="13"/>
                                        </p:tgtEl>
                                      </p:cBhvr>
                                    </p:animEffect>
                                  </p:childTnLst>
                                </p:cTn>
                              </p:par>
                              <p:par>
                                <p:cTn id="27" presetID="55" presetClass="entr" presetSubtype="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strVal val="#ppt_w*0.70"/>
                                          </p:val>
                                        </p:tav>
                                        <p:tav tm="100000">
                                          <p:val>
                                            <p:strVal val="#ppt_w"/>
                                          </p:val>
                                        </p:tav>
                                      </p:tavLst>
                                    </p:anim>
                                    <p:anim calcmode="lin" valueType="num">
                                      <p:cBhvr>
                                        <p:cTn id="30" dur="1000" fill="hold"/>
                                        <p:tgtEl>
                                          <p:spTgt spid="10"/>
                                        </p:tgtEl>
                                        <p:attrNameLst>
                                          <p:attrName>ppt_h</p:attrName>
                                        </p:attrNameLst>
                                      </p:cBhvr>
                                      <p:tavLst>
                                        <p:tav tm="0">
                                          <p:val>
                                            <p:strVal val="#ppt_h"/>
                                          </p:val>
                                        </p:tav>
                                        <p:tav tm="100000">
                                          <p:val>
                                            <p:strVal val="#ppt_h"/>
                                          </p:val>
                                        </p:tav>
                                      </p:tavLst>
                                    </p:anim>
                                    <p:animEffect transition="in" filter="fade">
                                      <p:cBhvr>
                                        <p:cTn id="31" dur="10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55" presetClass="entr" presetSubtype="0"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1000" fill="hold"/>
                                        <p:tgtEl>
                                          <p:spTgt spid="3"/>
                                        </p:tgtEl>
                                        <p:attrNameLst>
                                          <p:attrName>ppt_w</p:attrName>
                                        </p:attrNameLst>
                                      </p:cBhvr>
                                      <p:tavLst>
                                        <p:tav tm="0">
                                          <p:val>
                                            <p:strVal val="#ppt_w*0.70"/>
                                          </p:val>
                                        </p:tav>
                                        <p:tav tm="100000">
                                          <p:val>
                                            <p:strVal val="#ppt_w"/>
                                          </p:val>
                                        </p:tav>
                                      </p:tavLst>
                                    </p:anim>
                                    <p:anim calcmode="lin" valueType="num">
                                      <p:cBhvr>
                                        <p:cTn id="37" dur="1000" fill="hold"/>
                                        <p:tgtEl>
                                          <p:spTgt spid="3"/>
                                        </p:tgtEl>
                                        <p:attrNameLst>
                                          <p:attrName>ppt_h</p:attrName>
                                        </p:attrNameLst>
                                      </p:cBhvr>
                                      <p:tavLst>
                                        <p:tav tm="0">
                                          <p:val>
                                            <p:strVal val="#ppt_h"/>
                                          </p:val>
                                        </p:tav>
                                        <p:tav tm="100000">
                                          <p:val>
                                            <p:strVal val="#ppt_h"/>
                                          </p:val>
                                        </p:tav>
                                      </p:tavLst>
                                    </p:anim>
                                    <p:animEffect transition="in" filter="fade">
                                      <p:cBhvr>
                                        <p:cTn id="38" dur="1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1000" fill="hold"/>
                                        <p:tgtEl>
                                          <p:spTgt spid="6"/>
                                        </p:tgtEl>
                                        <p:attrNameLst>
                                          <p:attrName>ppt_w</p:attrName>
                                        </p:attrNameLst>
                                      </p:cBhvr>
                                      <p:tavLst>
                                        <p:tav tm="0">
                                          <p:val>
                                            <p:strVal val="#ppt_w*0.70"/>
                                          </p:val>
                                        </p:tav>
                                        <p:tav tm="100000">
                                          <p:val>
                                            <p:strVal val="#ppt_w"/>
                                          </p:val>
                                        </p:tav>
                                      </p:tavLst>
                                    </p:anim>
                                    <p:anim calcmode="lin" valueType="num">
                                      <p:cBhvr>
                                        <p:cTn id="44" dur="1000" fill="hold"/>
                                        <p:tgtEl>
                                          <p:spTgt spid="6"/>
                                        </p:tgtEl>
                                        <p:attrNameLst>
                                          <p:attrName>ppt_h</p:attrName>
                                        </p:attrNameLst>
                                      </p:cBhvr>
                                      <p:tavLst>
                                        <p:tav tm="0">
                                          <p:val>
                                            <p:strVal val="#ppt_h"/>
                                          </p:val>
                                        </p:tav>
                                        <p:tav tm="100000">
                                          <p:val>
                                            <p:strVal val="#ppt_h"/>
                                          </p:val>
                                        </p:tav>
                                      </p:tavLst>
                                    </p:anim>
                                    <p:animEffect transition="in" filter="fade">
                                      <p:cBhvr>
                                        <p:cTn id="45" dur="1000"/>
                                        <p:tgtEl>
                                          <p:spTgt spid="6"/>
                                        </p:tgtEl>
                                      </p:cBhvr>
                                    </p:animEffect>
                                  </p:childTnLst>
                                </p:cTn>
                              </p:par>
                            </p:childTnLst>
                          </p:cTn>
                        </p:par>
                      </p:childTnLst>
                    </p:cTn>
                  </p:par>
                  <p:par>
                    <p:cTn id="46" fill="hold">
                      <p:stCondLst>
                        <p:cond delay="indefinite"/>
                      </p:stCondLst>
                      <p:childTnLst>
                        <p:par>
                          <p:cTn id="47" fill="hold">
                            <p:stCondLst>
                              <p:cond delay="0"/>
                            </p:stCondLst>
                            <p:childTnLst>
                              <p:par>
                                <p:cTn id="48" presetID="55"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strVal val="#ppt_w*0.70"/>
                                          </p:val>
                                        </p:tav>
                                        <p:tav tm="100000">
                                          <p:val>
                                            <p:strVal val="#ppt_w"/>
                                          </p:val>
                                        </p:tav>
                                      </p:tavLst>
                                    </p:anim>
                                    <p:anim calcmode="lin" valueType="num">
                                      <p:cBhvr>
                                        <p:cTn id="51" dur="1000" fill="hold"/>
                                        <p:tgtEl>
                                          <p:spTgt spid="14"/>
                                        </p:tgtEl>
                                        <p:attrNameLst>
                                          <p:attrName>ppt_h</p:attrName>
                                        </p:attrNameLst>
                                      </p:cBhvr>
                                      <p:tavLst>
                                        <p:tav tm="0">
                                          <p:val>
                                            <p:strVal val="#ppt_h"/>
                                          </p:val>
                                        </p:tav>
                                        <p:tav tm="100000">
                                          <p:val>
                                            <p:strVal val="#ppt_h"/>
                                          </p:val>
                                        </p:tav>
                                      </p:tavLst>
                                    </p:anim>
                                    <p:animEffect transition="in" filter="fade">
                                      <p:cBhvr>
                                        <p:cTn id="5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2. </a:t>
            </a:r>
            <a:r>
              <a:rPr lang="en-US" sz="2000" b="1" dirty="0" err="1">
                <a:solidFill>
                  <a:srgbClr val="0000FF"/>
                </a:solidFill>
                <a:latin typeface="Times New Roman" pitchFamily="18" charset="0"/>
                <a:cs typeface="Times New Roman" pitchFamily="18" charset="0"/>
              </a:rPr>
              <a:t>Cấu</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tạo</a:t>
            </a:r>
            <a:endParaRPr lang="en-US" sz="2000" dirty="0">
              <a:latin typeface="Times New Roman"/>
              <a:ea typeface="Calibri"/>
              <a:cs typeface="Times New Roman"/>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descr="Hình ảnh minh họa quen thuộc trong SGK này chính là hình ảnh mô phỏng BACL"/>
          <p:cNvPicPr/>
          <p:nvPr/>
        </p:nvPicPr>
        <p:blipFill rotWithShape="1">
          <a:blip r:embed="rId4" cstate="print">
            <a:extLst>
              <a:ext uri="{28A0092B-C50C-407E-A947-70E740481C1C}">
                <a14:useLocalDpi xmlns:a14="http://schemas.microsoft.com/office/drawing/2010/main" val="0"/>
              </a:ext>
            </a:extLst>
          </a:blip>
          <a:srcRect/>
          <a:stretch/>
        </p:blipFill>
        <p:spPr bwMode="auto">
          <a:xfrm>
            <a:off x="181708" y="838199"/>
            <a:ext cx="3581400" cy="2683133"/>
          </a:xfrm>
          <a:prstGeom prst="rect">
            <a:avLst/>
          </a:prstGeom>
          <a:noFill/>
          <a:ln>
            <a:noFill/>
          </a:ln>
          <a:extLst>
            <a:ext uri="{53640926-AAD7-44D8-BBD7-CCE9431645EC}">
              <a14:shadowObscured xmlns:a14="http://schemas.microsoft.com/office/drawing/2010/main"/>
            </a:ext>
          </a:extLst>
        </p:spPr>
      </p:pic>
      <p:sp>
        <p:nvSpPr>
          <p:cNvPr id="2" name="Rectangle 1"/>
          <p:cNvSpPr/>
          <p:nvPr/>
        </p:nvSpPr>
        <p:spPr>
          <a:xfrm>
            <a:off x="4419600" y="774342"/>
            <a:ext cx="4724400" cy="1815882"/>
          </a:xfrm>
          <a:prstGeom prst="rect">
            <a:avLst/>
          </a:prstGeom>
        </p:spPr>
        <p:txBody>
          <a:bodyPr wrap="square">
            <a:spAutoFit/>
          </a:bodyPr>
          <a:lstStyle/>
          <a:p>
            <a:pPr algn="just"/>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phận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dẫn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nhiệm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năng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lượng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truyền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năng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lượng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endParaRPr lang="en-US" sz="2800" b="1" dirty="0"/>
          </a:p>
        </p:txBody>
      </p:sp>
      <p:sp>
        <p:nvSpPr>
          <p:cNvPr id="3" name="Rectangle 2"/>
          <p:cNvSpPr/>
          <p:nvPr/>
        </p:nvSpPr>
        <p:spPr>
          <a:xfrm>
            <a:off x="0" y="3568005"/>
            <a:ext cx="9144000" cy="1384995"/>
          </a:xfrm>
          <a:prstGeom prst="rect">
            <a:avLst/>
          </a:prstGeom>
        </p:spPr>
        <p:txBody>
          <a:bodyPr wrap="square">
            <a:spAutoFit/>
          </a:bodyPr>
          <a:lstStyle/>
          <a:p>
            <a:pPr indent="457200" algn="just"/>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MBA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hoặc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nhôm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tròn</a:t>
            </a:r>
            <a:r>
              <a:rPr lang="en-US" sz="2800" b="1" dirty="0">
                <a:solidFill>
                  <a:srgbClr val="0000FF"/>
                </a:solidFill>
                <a:latin typeface="Times New Roman"/>
                <a:ea typeface="Calibri"/>
              </a:rPr>
              <a:t> hay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chữ</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nhật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quanh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dẫn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hoặc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amiang</a:t>
            </a:r>
            <a:r>
              <a:rPr lang="en-US" sz="2800" b="1" dirty="0">
                <a:solidFill>
                  <a:srgbClr val="0000FF"/>
                </a:solidFill>
                <a:latin typeface="Times New Roman"/>
                <a:ea typeface="Calibri"/>
              </a:rPr>
              <a:t> hay cotton</a:t>
            </a:r>
            <a:endParaRPr lang="en-US" sz="2800" dirty="0"/>
          </a:p>
        </p:txBody>
      </p:sp>
      <p:sp>
        <p:nvSpPr>
          <p:cNvPr id="7" name="Rectangle 6"/>
          <p:cNvSpPr/>
          <p:nvPr/>
        </p:nvSpPr>
        <p:spPr>
          <a:xfrm>
            <a:off x="-10100" y="5191780"/>
            <a:ext cx="7249100" cy="523220"/>
          </a:xfrm>
          <a:prstGeom prst="rect">
            <a:avLst/>
          </a:prstGeom>
        </p:spPr>
        <p:txBody>
          <a:bodyPr wrap="none">
            <a:spAutoFit/>
          </a:bodyPr>
          <a:lstStyle/>
          <a:p>
            <a:pPr indent="457200" algn="just"/>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nối</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với</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nguồn</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cuộn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sơ</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cấp</a:t>
            </a:r>
            <a:endParaRPr lang="en-US" sz="2800" b="1" dirty="0"/>
          </a:p>
        </p:txBody>
      </p:sp>
      <p:sp>
        <p:nvSpPr>
          <p:cNvPr id="8" name="Rectangle 7"/>
          <p:cNvSpPr/>
          <p:nvPr/>
        </p:nvSpPr>
        <p:spPr>
          <a:xfrm>
            <a:off x="41031" y="6041547"/>
            <a:ext cx="9061938" cy="587853"/>
          </a:xfrm>
          <a:prstGeom prst="rect">
            <a:avLst/>
          </a:prstGeom>
        </p:spPr>
        <p:txBody>
          <a:bodyPr wrap="square">
            <a:spAutoFit/>
          </a:bodyPr>
          <a:lstStyle/>
          <a:p>
            <a:pPr marR="0" lvl="0" indent="457200" algn="just">
              <a:lnSpc>
                <a:spcPct val="115000"/>
              </a:lnSpc>
              <a:spcBef>
                <a:spcPts val="0"/>
              </a:spcBef>
              <a:spcAft>
                <a:spcPts val="0"/>
              </a:spcAft>
              <a:tabLst>
                <a:tab pos="2743200" algn="ctr"/>
                <a:tab pos="5486400" algn="r"/>
              </a:tabLst>
            </a:pPr>
            <a:r>
              <a:rPr lang="en-US" sz="2800" b="1" dirty="0" err="1">
                <a:solidFill>
                  <a:srgbClr val="0000FF"/>
                </a:solidFill>
                <a:latin typeface="Times New Roman"/>
                <a:ea typeface="Times New Roman"/>
              </a:rPr>
              <a:t>Cuộn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i="1" dirty="0" err="1">
                <a:solidFill>
                  <a:srgbClr val="0000FF"/>
                </a:solidFill>
                <a:latin typeface="Times New Roman"/>
                <a:ea typeface="Times New Roman"/>
              </a:rPr>
              <a:t>nối</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với</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phụ</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tải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gọi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là</a:t>
            </a:r>
            <a:r>
              <a:rPr lang="en-US" sz="2800" b="1" dirty="0">
                <a:solidFill>
                  <a:srgbClr val="0000FF"/>
                </a:solidFill>
                <a:latin typeface="Times New Roman"/>
                <a:ea typeface="Times New Roman"/>
              </a:rPr>
              <a:t> </a:t>
            </a:r>
            <a:r>
              <a:rPr lang="en-US" sz="2800" b="1" i="1" dirty="0" err="1">
                <a:solidFill>
                  <a:srgbClr val="0000FF"/>
                </a:solidFill>
                <a:latin typeface="Times New Roman"/>
                <a:ea typeface="Times New Roman"/>
              </a:rPr>
              <a:t>cuộn</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thứ</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cấp</a:t>
            </a:r>
            <a:r>
              <a:rPr lang="en-US" sz="2800" b="1" dirty="0">
                <a:solidFill>
                  <a:srgbClr val="0000FF"/>
                </a:solidFill>
                <a:latin typeface="Times New Roman"/>
                <a:ea typeface="Times New Roman"/>
              </a:rPr>
              <a:t>.</a:t>
            </a:r>
            <a:endParaRPr lang="en-US" sz="2800" b="1" dirty="0">
              <a:effectLst/>
              <a:latin typeface="Times New Roman"/>
              <a:ea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strVal val="#ppt_w*0.70"/>
                                          </p:val>
                                        </p:tav>
                                        <p:tav tm="100000">
                                          <p:val>
                                            <p:strVal val="#ppt_w"/>
                                          </p:val>
                                        </p:tav>
                                      </p:tavLst>
                                    </p:anim>
                                    <p:anim calcmode="lin" valueType="num">
                                      <p:cBhvr>
                                        <p:cTn id="29" dur="1000" fill="hold"/>
                                        <p:tgtEl>
                                          <p:spTgt spid="7"/>
                                        </p:tgtEl>
                                        <p:attrNameLst>
                                          <p:attrName>ppt_h</p:attrName>
                                        </p:attrNameLst>
                                      </p:cBhvr>
                                      <p:tavLst>
                                        <p:tav tm="0">
                                          <p:val>
                                            <p:strVal val="#ppt_h"/>
                                          </p:val>
                                        </p:tav>
                                        <p:tav tm="100000">
                                          <p:val>
                                            <p:strVal val="#ppt_h"/>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strVal val="#ppt_w*0.70"/>
                                          </p:val>
                                        </p:tav>
                                        <p:tav tm="100000">
                                          <p:val>
                                            <p:strVal val="#ppt_w"/>
                                          </p:val>
                                        </p:tav>
                                      </p:tavLst>
                                    </p:anim>
                                    <p:anim calcmode="lin" valueType="num">
                                      <p:cBhvr>
                                        <p:cTn id="36" dur="1000" fill="hold"/>
                                        <p:tgtEl>
                                          <p:spTgt spid="8"/>
                                        </p:tgtEl>
                                        <p:attrNameLst>
                                          <p:attrName>ppt_h</p:attrName>
                                        </p:attrNameLst>
                                      </p:cBhvr>
                                      <p:tavLst>
                                        <p:tav tm="0">
                                          <p:val>
                                            <p:strVal val="#ppt_h"/>
                                          </p:val>
                                        </p:tav>
                                        <p:tav tm="100000">
                                          <p:val>
                                            <p:strVal val="#ppt_h"/>
                                          </p:val>
                                        </p:tav>
                                      </p:tavLst>
                                    </p:anim>
                                    <p:animEffect transition="in" filter="fade">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2. </a:t>
            </a:r>
            <a:r>
              <a:rPr lang="en-US" sz="2000" b="1" dirty="0" err="1">
                <a:solidFill>
                  <a:srgbClr val="0000FF"/>
                </a:solidFill>
                <a:latin typeface="Times New Roman" pitchFamily="18" charset="0"/>
                <a:cs typeface="Times New Roman" pitchFamily="18" charset="0"/>
              </a:rPr>
              <a:t>Cấu</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tạo</a:t>
            </a:r>
            <a:endParaRPr lang="en-US" sz="2000" dirty="0">
              <a:latin typeface="Times New Roman"/>
              <a:ea typeface="Calibri"/>
              <a:cs typeface="Times New Roman"/>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1372492" cy="523220"/>
          </a:xfrm>
          <a:prstGeom prst="rect">
            <a:avLst/>
          </a:prstGeom>
        </p:spPr>
        <p:txBody>
          <a:bodyPr wrap="none">
            <a:spAutoFit/>
          </a:bodyPr>
          <a:lstStyle/>
          <a:p>
            <a:r>
              <a:rPr lang="en-US" sz="2800" b="1" dirty="0" err="1">
                <a:solidFill>
                  <a:srgbClr val="FF0000"/>
                </a:solidFill>
                <a:latin typeface="Times New Roman"/>
                <a:ea typeface="Times New Roman"/>
              </a:rPr>
              <a:t>Vỏ</a:t>
            </a:r>
            <a:r>
              <a:rPr lang="en-US" sz="2800" b="1" dirty="0">
                <a:solidFill>
                  <a:srgbClr val="FF0000"/>
                </a:solidFill>
                <a:latin typeface="Times New Roman"/>
                <a:ea typeface="Times New Roman"/>
              </a:rPr>
              <a:t> </a:t>
            </a:r>
            <a:r>
              <a:rPr lang="en-US" sz="2800" b="1" dirty="0" err="1">
                <a:solidFill>
                  <a:srgbClr val="FF0000"/>
                </a:solidFill>
                <a:latin typeface="Times New Roman"/>
                <a:ea typeface="Times New Roman"/>
              </a:rPr>
              <a:t>máy</a:t>
            </a:r>
            <a:endParaRPr lang="en-US" sz="2800" dirty="0">
              <a:solidFill>
                <a:srgbClr val="FF0000"/>
              </a:solidFill>
            </a:endParaRPr>
          </a:p>
        </p:txBody>
      </p:sp>
      <p:sp>
        <p:nvSpPr>
          <p:cNvPr id="3" name="Rectangle 2"/>
          <p:cNvSpPr/>
          <p:nvPr/>
        </p:nvSpPr>
        <p:spPr>
          <a:xfrm>
            <a:off x="1524000" y="609600"/>
            <a:ext cx="7620000"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lực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vỏ</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gồm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hai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phận</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thùng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nắp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thùng</a:t>
            </a:r>
            <a:endParaRPr lang="en-US" sz="2800" b="1" dirty="0"/>
          </a:p>
        </p:txBody>
      </p:sp>
      <p:pic>
        <p:nvPicPr>
          <p:cNvPr id="7" name="Picture 6" descr="MÁY BIẾN ÁP 1 PHA, 1 SỨ 75KVA"/>
          <p:cNvPicPr/>
          <p:nvPr/>
        </p:nvPicPr>
        <p:blipFill rotWithShape="1">
          <a:blip r:embed="rId4" cstate="print">
            <a:extLst>
              <a:ext uri="{28A0092B-C50C-407E-A947-70E740481C1C}">
                <a14:useLocalDpi xmlns:a14="http://schemas.microsoft.com/office/drawing/2010/main" val="0"/>
              </a:ext>
            </a:extLst>
          </a:blip>
          <a:srcRect/>
          <a:stretch/>
        </p:blipFill>
        <p:spPr bwMode="auto">
          <a:xfrm>
            <a:off x="76200" y="1524000"/>
            <a:ext cx="2209800" cy="3196908"/>
          </a:xfrm>
          <a:prstGeom prst="rect">
            <a:avLst/>
          </a:prstGeom>
          <a:noFill/>
          <a:ln>
            <a:noFill/>
          </a:ln>
          <a:extLst>
            <a:ext uri="{53640926-AAD7-44D8-BBD7-CCE9431645EC}">
              <a14:shadowObscured xmlns:a14="http://schemas.microsoft.com/office/drawing/2010/main"/>
            </a:ext>
          </a:extLst>
        </p:spPr>
      </p:pic>
      <p:pic>
        <p:nvPicPr>
          <p:cNvPr id="8" name="Picture 7"/>
          <p:cNvPicPr/>
          <p:nvPr/>
        </p:nvPicPr>
        <p:blipFill>
          <a:blip r:embed="rId5">
            <a:extLst>
              <a:ext uri="{28A0092B-C50C-407E-A947-70E740481C1C}">
                <a14:useLocalDpi xmlns:a14="http://schemas.microsoft.com/office/drawing/2010/main" val="0"/>
              </a:ext>
            </a:extLst>
          </a:blip>
          <a:stretch>
            <a:fillRect/>
          </a:stretch>
        </p:blipFill>
        <p:spPr>
          <a:xfrm>
            <a:off x="2209800" y="1600200"/>
            <a:ext cx="3479800" cy="3107690"/>
          </a:xfrm>
          <a:prstGeom prst="rect">
            <a:avLst/>
          </a:prstGeom>
        </p:spPr>
      </p:pic>
      <p:sp>
        <p:nvSpPr>
          <p:cNvPr id="6" name="Rectangle 5"/>
          <p:cNvSpPr/>
          <p:nvPr/>
        </p:nvSpPr>
        <p:spPr>
          <a:xfrm>
            <a:off x="6019800" y="1600200"/>
            <a:ext cx="3124199" cy="1384995"/>
          </a:xfrm>
          <a:prstGeom prst="rect">
            <a:avLst/>
          </a:prstGeom>
        </p:spPr>
        <p:txBody>
          <a:bodyPr wrap="square">
            <a:spAutoFit/>
          </a:bodyPr>
          <a:lstStyle/>
          <a:p>
            <a:pPr indent="457200" algn="just"/>
            <a:r>
              <a:rPr lang="en-US" sz="2800" b="1" i="1" dirty="0" err="1">
                <a:solidFill>
                  <a:srgbClr val="0000FF"/>
                </a:solidFill>
                <a:latin typeface="Times New Roman"/>
                <a:ea typeface="Calibri"/>
              </a:rPr>
              <a:t>Thùng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máy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biến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endParaRPr lang="en-US" sz="2800" b="1" dirty="0"/>
          </a:p>
        </p:txBody>
      </p:sp>
      <p:sp>
        <p:nvSpPr>
          <p:cNvPr id="10" name="Rectangle 9"/>
          <p:cNvSpPr/>
          <p:nvPr/>
        </p:nvSpPr>
        <p:spPr>
          <a:xfrm>
            <a:off x="5486400" y="3048000"/>
            <a:ext cx="3657600" cy="3108543"/>
          </a:xfrm>
          <a:prstGeom prst="rect">
            <a:avLst/>
          </a:prstGeom>
        </p:spPr>
        <p:txBody>
          <a:bodyPr wrap="square">
            <a:spAutoFit/>
          </a:bodyPr>
          <a:lstStyle/>
          <a:p>
            <a:pPr indent="457200" algn="just"/>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bảo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đảm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vận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hành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liên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tục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thời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gian</a:t>
            </a:r>
            <a:r>
              <a:rPr lang="en-US" sz="2800" b="1" dirty="0">
                <a:solidFill>
                  <a:srgbClr val="0000FF"/>
                </a:solidFill>
                <a:latin typeface="Times New Roman"/>
                <a:ea typeface="Calibri"/>
              </a:rPr>
              <a:t> qui </a:t>
            </a:r>
            <a:r>
              <a:rPr lang="en-US" sz="2800" b="1" dirty="0" err="1">
                <a:solidFill>
                  <a:srgbClr val="0000FF"/>
                </a:solidFill>
                <a:latin typeface="Times New Roman"/>
                <a:ea typeface="Calibri"/>
              </a:rPr>
              <a:t>định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ngâm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dầu</a:t>
            </a:r>
            <a:endParaRPr lang="en-US" sz="2800" b="1" dirty="0"/>
          </a:p>
        </p:txBody>
      </p:sp>
      <p:sp>
        <p:nvSpPr>
          <p:cNvPr id="11" name="Rectangle 10"/>
          <p:cNvSpPr/>
          <p:nvPr/>
        </p:nvSpPr>
        <p:spPr>
          <a:xfrm>
            <a:off x="0" y="4724400"/>
            <a:ext cx="5486400" cy="954107"/>
          </a:xfrm>
          <a:prstGeom prst="rect">
            <a:avLst/>
          </a:prstGeom>
        </p:spPr>
        <p:txBody>
          <a:bodyPr wrap="square">
            <a:spAutoFit/>
          </a:bodyPr>
          <a:lstStyle/>
          <a:p>
            <a:pPr indent="457200" algn="just"/>
            <a:r>
              <a:rPr lang="en-US" sz="2800" b="1" i="1" dirty="0" err="1">
                <a:solidFill>
                  <a:srgbClr val="0000FF"/>
                </a:solidFill>
                <a:latin typeface="Times New Roman"/>
                <a:ea typeface="Calibri"/>
              </a:rPr>
              <a:t>Nắp</a:t>
            </a:r>
            <a:r>
              <a:rPr lang="en-US" sz="2800" b="1" i="1" dirty="0">
                <a:solidFill>
                  <a:srgbClr val="0000FF"/>
                </a:solidFill>
                <a:latin typeface="Times New Roman"/>
                <a:ea typeface="Calibri"/>
              </a:rPr>
              <a:t> </a:t>
            </a:r>
            <a:r>
              <a:rPr lang="en-US" sz="2800" b="1" i="1" dirty="0" err="1" smtClean="0">
                <a:solidFill>
                  <a:srgbClr val="0000FF"/>
                </a:solidFill>
                <a:latin typeface="Times New Roman"/>
                <a:ea typeface="Calibri"/>
              </a:rPr>
              <a:t>thùng</a:t>
            </a:r>
            <a:r>
              <a:rPr lang="en-US" sz="2800" b="1" i="1" dirty="0" smtClean="0">
                <a:solidFill>
                  <a:srgbClr val="0000FF"/>
                </a:solidFill>
                <a:latin typeface="Times New Roman"/>
                <a:ea typeface="Calibri"/>
              </a:rPr>
              <a:t>:</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đậy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chi </a:t>
            </a:r>
            <a:r>
              <a:rPr lang="en-US" sz="2800" b="1" dirty="0" err="1">
                <a:solidFill>
                  <a:srgbClr val="0000FF"/>
                </a:solidFill>
                <a:latin typeface="Times New Roman"/>
                <a:ea typeface="Calibri"/>
              </a:rPr>
              <a:t>tiết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như</a:t>
            </a:r>
            <a:endParaRPr lang="en-US" sz="2800" b="1" dirty="0"/>
          </a:p>
        </p:txBody>
      </p:sp>
      <p:sp>
        <p:nvSpPr>
          <p:cNvPr id="12" name="Rectangle 11"/>
          <p:cNvSpPr/>
          <p:nvPr/>
        </p:nvSpPr>
        <p:spPr>
          <a:xfrm>
            <a:off x="15942" y="5801380"/>
            <a:ext cx="3828292" cy="523220"/>
          </a:xfrm>
          <a:prstGeom prst="rect">
            <a:avLst/>
          </a:prstGeom>
        </p:spPr>
        <p:txBody>
          <a:bodyPr wrap="none">
            <a:spAutoFit/>
          </a:bodyPr>
          <a:lstStyle/>
          <a:p>
            <a:r>
              <a:rPr lang="en-US" sz="2800" b="1" dirty="0" err="1">
                <a:solidFill>
                  <a:srgbClr val="0000FF"/>
                </a:solidFill>
                <a:latin typeface="Times New Roman"/>
                <a:ea typeface="Calibri"/>
              </a:rPr>
              <a:t>Sứ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xuyên</a:t>
            </a:r>
            <a:r>
              <a:rPr lang="en-US" sz="2800" b="1" dirty="0">
                <a:solidFill>
                  <a:srgbClr val="0000FF"/>
                </a:solidFill>
                <a:latin typeface="Times New Roman"/>
                <a:ea typeface="Calibri"/>
              </a:rPr>
              <a:t>)</a:t>
            </a:r>
            <a:endParaRPr lang="en-US" sz="2800" b="1" dirty="0"/>
          </a:p>
        </p:txBody>
      </p:sp>
      <p:sp>
        <p:nvSpPr>
          <p:cNvPr id="13" name="Rectangle 12"/>
          <p:cNvSpPr/>
          <p:nvPr/>
        </p:nvSpPr>
        <p:spPr>
          <a:xfrm>
            <a:off x="-13538" y="6334780"/>
            <a:ext cx="4814138" cy="523220"/>
          </a:xfrm>
          <a:prstGeom prst="rect">
            <a:avLst/>
          </a:prstGeom>
        </p:spPr>
        <p:txBody>
          <a:bodyPr wrap="none">
            <a:spAutoFit/>
          </a:bodyPr>
          <a:lstStyle/>
          <a:p>
            <a:r>
              <a:rPr lang="en-US" sz="2800" b="1" dirty="0" err="1">
                <a:solidFill>
                  <a:srgbClr val="0000FF"/>
                </a:solidFill>
                <a:latin typeface="Times New Roman"/>
                <a:ea typeface="Calibri"/>
              </a:rPr>
              <a:t>Bình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phụ</a:t>
            </a:r>
            <a:endParaRPr lang="en-US" sz="2800" b="1" dirty="0"/>
          </a:p>
        </p:txBody>
      </p:sp>
      <p:sp>
        <p:nvSpPr>
          <p:cNvPr id="14" name="Rectangle 13"/>
          <p:cNvSpPr/>
          <p:nvPr/>
        </p:nvSpPr>
        <p:spPr>
          <a:xfrm>
            <a:off x="5486400" y="6248400"/>
            <a:ext cx="2483372" cy="523220"/>
          </a:xfrm>
          <a:prstGeom prst="rect">
            <a:avLst/>
          </a:prstGeom>
        </p:spPr>
        <p:txBody>
          <a:bodyPr wrap="none">
            <a:spAutoFit/>
          </a:bodyPr>
          <a:lstStyle/>
          <a:p>
            <a:r>
              <a:rPr lang="en-US" sz="2800" b="1" dirty="0" err="1">
                <a:solidFill>
                  <a:srgbClr val="0000FF"/>
                </a:solidFill>
                <a:latin typeface="Times New Roman"/>
                <a:ea typeface="Calibri"/>
              </a:rPr>
              <a:t>Cánh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nhiệt</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par>
                                <p:cTn id="17" presetID="5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strVal val="#ppt_w*0.70"/>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Effect transition="in" filter="fade">
                                      <p:cBhvr>
                                        <p:cTn id="21" dur="1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strVal val="#ppt_w*0.70"/>
                                          </p:val>
                                        </p:tav>
                                        <p:tav tm="100000">
                                          <p:val>
                                            <p:strVal val="#ppt_w"/>
                                          </p:val>
                                        </p:tav>
                                      </p:tavLst>
                                    </p:anim>
                                    <p:anim calcmode="lin" valueType="num">
                                      <p:cBhvr>
                                        <p:cTn id="27" dur="1000" fill="hold"/>
                                        <p:tgtEl>
                                          <p:spTgt spid="3"/>
                                        </p:tgtEl>
                                        <p:attrNameLst>
                                          <p:attrName>ppt_h</p:attrName>
                                        </p:attrNameLst>
                                      </p:cBhvr>
                                      <p:tavLst>
                                        <p:tav tm="0">
                                          <p:val>
                                            <p:strVal val="#ppt_h"/>
                                          </p:val>
                                        </p:tav>
                                        <p:tav tm="100000">
                                          <p:val>
                                            <p:strVal val="#ppt_h"/>
                                          </p:val>
                                        </p:tav>
                                      </p:tavLst>
                                    </p:anim>
                                    <p:animEffect transition="in" filter="fade">
                                      <p:cBhvr>
                                        <p:cTn id="28" dur="10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strVal val="#ppt_w*0.70"/>
                                          </p:val>
                                        </p:tav>
                                        <p:tav tm="100000">
                                          <p:val>
                                            <p:strVal val="#ppt_w"/>
                                          </p:val>
                                        </p:tav>
                                      </p:tavLst>
                                    </p:anim>
                                    <p:anim calcmode="lin" valueType="num">
                                      <p:cBhvr>
                                        <p:cTn id="34" dur="1000" fill="hold"/>
                                        <p:tgtEl>
                                          <p:spTgt spid="6"/>
                                        </p:tgtEl>
                                        <p:attrNameLst>
                                          <p:attrName>ppt_h</p:attrName>
                                        </p:attrNameLst>
                                      </p:cBhvr>
                                      <p:tavLst>
                                        <p:tav tm="0">
                                          <p:val>
                                            <p:strVal val="#ppt_h"/>
                                          </p:val>
                                        </p:tav>
                                        <p:tav tm="100000">
                                          <p:val>
                                            <p:strVal val="#ppt_h"/>
                                          </p:val>
                                        </p:tav>
                                      </p:tavLst>
                                    </p:anim>
                                    <p:animEffect transition="in" filter="fade">
                                      <p:cBhvr>
                                        <p:cTn id="35" dur="10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1000" fill="hold"/>
                                        <p:tgtEl>
                                          <p:spTgt spid="11"/>
                                        </p:tgtEl>
                                        <p:attrNameLst>
                                          <p:attrName>ppt_w</p:attrName>
                                        </p:attrNameLst>
                                      </p:cBhvr>
                                      <p:tavLst>
                                        <p:tav tm="0">
                                          <p:val>
                                            <p:strVal val="#ppt_w*0.70"/>
                                          </p:val>
                                        </p:tav>
                                        <p:tav tm="100000">
                                          <p:val>
                                            <p:strVal val="#ppt_w"/>
                                          </p:val>
                                        </p:tav>
                                      </p:tavLst>
                                    </p:anim>
                                    <p:anim calcmode="lin" valueType="num">
                                      <p:cBhvr>
                                        <p:cTn id="55" dur="1000" fill="hold"/>
                                        <p:tgtEl>
                                          <p:spTgt spid="11"/>
                                        </p:tgtEl>
                                        <p:attrNameLst>
                                          <p:attrName>ppt_h</p:attrName>
                                        </p:attrNameLst>
                                      </p:cBhvr>
                                      <p:tavLst>
                                        <p:tav tm="0">
                                          <p:val>
                                            <p:strVal val="#ppt_h"/>
                                          </p:val>
                                        </p:tav>
                                        <p:tav tm="100000">
                                          <p:val>
                                            <p:strVal val="#ppt_h"/>
                                          </p:val>
                                        </p:tav>
                                      </p:tavLst>
                                    </p:anim>
                                    <p:animEffect transition="in" filter="fade">
                                      <p:cBhvr>
                                        <p:cTn id="56" dur="1000"/>
                                        <p:tgtEl>
                                          <p:spTgt spid="11"/>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55"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p:cTn id="68" dur="1000" fill="hold"/>
                                        <p:tgtEl>
                                          <p:spTgt spid="13"/>
                                        </p:tgtEl>
                                        <p:attrNameLst>
                                          <p:attrName>ppt_w</p:attrName>
                                        </p:attrNameLst>
                                      </p:cBhvr>
                                      <p:tavLst>
                                        <p:tav tm="0">
                                          <p:val>
                                            <p:strVal val="#ppt_w*0.70"/>
                                          </p:val>
                                        </p:tav>
                                        <p:tav tm="100000">
                                          <p:val>
                                            <p:strVal val="#ppt_w"/>
                                          </p:val>
                                        </p:tav>
                                      </p:tavLst>
                                    </p:anim>
                                    <p:anim calcmode="lin" valueType="num">
                                      <p:cBhvr>
                                        <p:cTn id="69" dur="1000" fill="hold"/>
                                        <p:tgtEl>
                                          <p:spTgt spid="13"/>
                                        </p:tgtEl>
                                        <p:attrNameLst>
                                          <p:attrName>ppt_h</p:attrName>
                                        </p:attrNameLst>
                                      </p:cBhvr>
                                      <p:tavLst>
                                        <p:tav tm="0">
                                          <p:val>
                                            <p:strVal val="#ppt_h"/>
                                          </p:val>
                                        </p:tav>
                                        <p:tav tm="100000">
                                          <p:val>
                                            <p:strVal val="#ppt_h"/>
                                          </p:val>
                                        </p:tav>
                                      </p:tavLst>
                                    </p:anim>
                                    <p:animEffect transition="in" filter="fade">
                                      <p:cBhvr>
                                        <p:cTn id="7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10" grpId="0"/>
      <p:bldP spid="11"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en-US" sz="2000" b="1" dirty="0" smtClean="0">
                <a:solidFill>
                  <a:srgbClr val="0000FF"/>
                </a:solidFill>
                <a:latin typeface="Times New Roman" pitchFamily="18" charset="0"/>
                <a:cs typeface="Times New Roman" pitchFamily="18" charset="0"/>
              </a:rPr>
              <a:t>3. </a:t>
            </a:r>
            <a:r>
              <a:rPr lang="en-US" sz="2000" b="1" dirty="0" err="1" smtClean="0">
                <a:solidFill>
                  <a:srgbClr val="0000FF"/>
                </a:solidFill>
                <a:latin typeface="Times New Roman" pitchFamily="18" charset="0"/>
                <a:cs typeface="Times New Roman" pitchFamily="18" charset="0"/>
              </a:rPr>
              <a:t>Nguyên</a:t>
            </a:r>
            <a:r>
              <a:rPr lang="en-US" sz="2000" b="1" dirty="0" smtClean="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lý</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làm</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việc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của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endParaRPr kumimoji="0" lang="en-US" sz="2000" b="0" i="0" u="none" strike="noStrike" kern="1200" cap="none" spc="0" normalizeH="0" baseline="0" noProof="0" dirty="0">
              <a:ln>
                <a:noFill/>
              </a:ln>
              <a:solidFill>
                <a:srgbClr val="0000FF"/>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6" name="Group 5"/>
          <p:cNvGrpSpPr>
            <a:grpSpLocks/>
          </p:cNvGrpSpPr>
          <p:nvPr/>
        </p:nvGrpSpPr>
        <p:grpSpPr bwMode="auto">
          <a:xfrm>
            <a:off x="76200" y="762001"/>
            <a:ext cx="5096826" cy="2314127"/>
            <a:chOff x="2617" y="1551"/>
            <a:chExt cx="8040" cy="3766"/>
          </a:xfrm>
        </p:grpSpPr>
        <p:grpSp>
          <p:nvGrpSpPr>
            <p:cNvPr id="7" name="Group 6"/>
            <p:cNvGrpSpPr>
              <a:grpSpLocks/>
            </p:cNvGrpSpPr>
            <p:nvPr/>
          </p:nvGrpSpPr>
          <p:grpSpPr bwMode="auto">
            <a:xfrm>
              <a:off x="2617" y="1551"/>
              <a:ext cx="8040" cy="3499"/>
              <a:chOff x="2487" y="9113"/>
              <a:chExt cx="7072" cy="3161"/>
            </a:xfrm>
          </p:grpSpPr>
          <p:sp>
            <p:nvSpPr>
              <p:cNvPr id="10" name="Rectangle 9"/>
              <p:cNvSpPr>
                <a:spLocks noChangeArrowheads="1"/>
              </p:cNvSpPr>
              <p:nvPr/>
            </p:nvSpPr>
            <p:spPr bwMode="auto">
              <a:xfrm>
                <a:off x="4469" y="9639"/>
                <a:ext cx="2853" cy="2375"/>
              </a:xfrm>
              <a:prstGeom prst="rect">
                <a:avLst/>
              </a:prstGeom>
              <a:solidFill>
                <a:srgbClr val="C0C0C0"/>
              </a:solidFill>
              <a:ln w="12700">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11" name="Rectangle 10"/>
              <p:cNvSpPr>
                <a:spLocks noChangeArrowheads="1"/>
              </p:cNvSpPr>
              <p:nvPr/>
            </p:nvSpPr>
            <p:spPr bwMode="auto">
              <a:xfrm>
                <a:off x="5043" y="10131"/>
                <a:ext cx="1664" cy="1386"/>
              </a:xfrm>
              <a:prstGeom prst="rect">
                <a:avLst/>
              </a:prstGeom>
              <a:solidFill>
                <a:srgbClr val="FFFFFF"/>
              </a:solidFill>
              <a:ln w="12700">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nvGrpSpPr>
              <p:cNvPr id="12" name="Group 11"/>
              <p:cNvGrpSpPr>
                <a:grpSpLocks/>
              </p:cNvGrpSpPr>
              <p:nvPr/>
            </p:nvGrpSpPr>
            <p:grpSpPr bwMode="auto">
              <a:xfrm>
                <a:off x="4713" y="9889"/>
                <a:ext cx="2292" cy="1932"/>
                <a:chOff x="1726" y="1175"/>
                <a:chExt cx="2005" cy="2030"/>
              </a:xfrm>
            </p:grpSpPr>
            <p:sp>
              <p:nvSpPr>
                <p:cNvPr id="111" name="Rectangle 110"/>
                <p:cNvSpPr>
                  <a:spLocks noChangeArrowheads="1"/>
                </p:cNvSpPr>
                <p:nvPr/>
              </p:nvSpPr>
              <p:spPr bwMode="auto">
                <a:xfrm>
                  <a:off x="1726" y="1175"/>
                  <a:ext cx="2005" cy="2030"/>
                </a:xfrm>
                <a:prstGeom prst="rect">
                  <a:avLst/>
                </a:prstGeom>
                <a:noFill/>
                <a:ln w="2857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a:noAutofit/>
                </a:bodyPr>
                <a:lstStyle/>
                <a:p>
                  <a:pPr marL="0" marR="0" algn="ctr">
                    <a:spcBef>
                      <a:spcPts val="0"/>
                    </a:spcBef>
                    <a:spcAft>
                      <a:spcPts val="600"/>
                    </a:spcAft>
                  </a:pPr>
                  <a:r>
                    <a:rPr lang="en-US" sz="1400">
                      <a:effectLst/>
                      <a:latin typeface="Times New Roman"/>
                      <a:ea typeface="Calibri"/>
                      <a:cs typeface="Times New Roman"/>
                    </a:rPr>
                    <a:t> </a:t>
                  </a:r>
                </a:p>
              </p:txBody>
            </p:sp>
            <p:cxnSp>
              <p:nvCxnSpPr>
                <p:cNvPr id="112" name="Line 9"/>
                <p:cNvCxnSpPr>
                  <a:cxnSpLocks noChangeShapeType="1"/>
                </p:cNvCxnSpPr>
                <p:nvPr/>
              </p:nvCxnSpPr>
              <p:spPr bwMode="auto">
                <a:xfrm rot="5400000" flipV="1">
                  <a:off x="2756" y="1089"/>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cxnSp>
              <p:nvCxnSpPr>
                <p:cNvPr id="113" name="Line 10"/>
                <p:cNvCxnSpPr>
                  <a:cxnSpLocks noChangeShapeType="1"/>
                </p:cNvCxnSpPr>
                <p:nvPr/>
              </p:nvCxnSpPr>
              <p:spPr bwMode="auto">
                <a:xfrm>
                  <a:off x="3731" y="1429"/>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cxnSp>
              <p:nvCxnSpPr>
                <p:cNvPr id="114" name="Line 11"/>
                <p:cNvCxnSpPr>
                  <a:cxnSpLocks noChangeShapeType="1"/>
                </p:cNvCxnSpPr>
                <p:nvPr/>
              </p:nvCxnSpPr>
              <p:spPr bwMode="auto">
                <a:xfrm rot="5400000" flipH="1">
                  <a:off x="2584" y="3119"/>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cxnSp>
              <p:nvCxnSpPr>
                <p:cNvPr id="115" name="Line 12"/>
                <p:cNvCxnSpPr>
                  <a:cxnSpLocks noChangeShapeType="1"/>
                </p:cNvCxnSpPr>
                <p:nvPr/>
              </p:nvCxnSpPr>
              <p:spPr bwMode="auto">
                <a:xfrm>
                  <a:off x="3731" y="2714"/>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cxnSp>
              <p:nvCxnSpPr>
                <p:cNvPr id="116" name="Line 13"/>
                <p:cNvCxnSpPr>
                  <a:cxnSpLocks noChangeShapeType="1"/>
                </p:cNvCxnSpPr>
                <p:nvPr/>
              </p:nvCxnSpPr>
              <p:spPr bwMode="auto">
                <a:xfrm flipV="1">
                  <a:off x="1726" y="1257"/>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cxnSp>
              <p:nvCxnSpPr>
                <p:cNvPr id="117" name="Line 14"/>
                <p:cNvCxnSpPr>
                  <a:cxnSpLocks noChangeShapeType="1"/>
                </p:cNvCxnSpPr>
                <p:nvPr/>
              </p:nvCxnSpPr>
              <p:spPr bwMode="auto">
                <a:xfrm flipV="1">
                  <a:off x="1726" y="2714"/>
                  <a:ext cx="0" cy="172"/>
                </a:xfrm>
                <a:prstGeom prst="line">
                  <a:avLst/>
                </a:prstGeom>
                <a:noFill/>
                <a:ln w="28575">
                  <a:solidFill>
                    <a:srgbClr val="000000"/>
                  </a:solidFill>
                  <a:prstDash val="dash"/>
                  <a:round/>
                  <a:headEnd/>
                  <a:tailEnd type="stealth" w="lg" len="lg"/>
                </a:ln>
                <a:extLst>
                  <a:ext uri="{909E8E84-426E-40DD-AFC4-6F175D3DCCD1}">
                    <a14:hiddenFill xmlns:a14="http://schemas.microsoft.com/office/drawing/2010/main">
                      <a:noFill/>
                    </a14:hiddenFill>
                  </a:ext>
                </a:extLst>
              </p:spPr>
            </p:cxnSp>
          </p:grpSp>
          <p:cxnSp>
            <p:nvCxnSpPr>
              <p:cNvPr id="13" name="Line 15"/>
              <p:cNvCxnSpPr>
                <a:cxnSpLocks noChangeShapeType="1"/>
              </p:cNvCxnSpPr>
              <p:nvPr/>
            </p:nvCxnSpPr>
            <p:spPr bwMode="auto">
              <a:xfrm>
                <a:off x="3520" y="10349"/>
                <a:ext cx="657" cy="0"/>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4" name="Text Box 16"/>
              <p:cNvSpPr txBox="1">
                <a:spLocks noChangeArrowheads="1"/>
              </p:cNvSpPr>
              <p:nvPr/>
            </p:nvSpPr>
            <p:spPr bwMode="auto">
              <a:xfrm>
                <a:off x="3717" y="10009"/>
                <a:ext cx="333"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i</a:t>
                </a:r>
                <a:r>
                  <a:rPr lang="en-US" sz="1400" baseline="-25000">
                    <a:effectLst/>
                    <a:latin typeface="Times New Roman"/>
                    <a:ea typeface="Calibri"/>
                    <a:cs typeface="Times New Roman"/>
                  </a:rPr>
                  <a:t>1</a:t>
                </a:r>
                <a:endParaRPr lang="en-US" sz="1400">
                  <a:effectLst/>
                  <a:latin typeface="Times New Roman"/>
                  <a:ea typeface="Calibri"/>
                  <a:cs typeface="Times New Roman"/>
                </a:endParaRPr>
              </a:p>
            </p:txBody>
          </p:sp>
          <p:sp>
            <p:nvSpPr>
              <p:cNvPr id="15" name="Text Box 17"/>
              <p:cNvSpPr txBox="1">
                <a:spLocks noChangeArrowheads="1"/>
              </p:cNvSpPr>
              <p:nvPr/>
            </p:nvSpPr>
            <p:spPr bwMode="auto">
              <a:xfrm>
                <a:off x="7623" y="10020"/>
                <a:ext cx="335" cy="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i</a:t>
                </a:r>
                <a:r>
                  <a:rPr lang="en-US" sz="1400" baseline="-25000">
                    <a:effectLst/>
                    <a:latin typeface="Times New Roman"/>
                    <a:ea typeface="Calibri"/>
                    <a:cs typeface="Times New Roman"/>
                  </a:rPr>
                  <a:t>2</a:t>
                </a:r>
                <a:r>
                  <a:rPr lang="en-US" sz="1400">
                    <a:effectLst/>
                    <a:latin typeface="Times New Roman"/>
                    <a:ea typeface="Calibri"/>
                    <a:cs typeface="Times New Roman"/>
                  </a:rPr>
                  <a:t>    </a:t>
                </a:r>
              </a:p>
            </p:txBody>
          </p:sp>
          <p:cxnSp>
            <p:nvCxnSpPr>
              <p:cNvPr id="16" name="Line 18"/>
              <p:cNvCxnSpPr>
                <a:cxnSpLocks noChangeShapeType="1"/>
              </p:cNvCxnSpPr>
              <p:nvPr/>
            </p:nvCxnSpPr>
            <p:spPr bwMode="auto">
              <a:xfrm>
                <a:off x="7440" y="10349"/>
                <a:ext cx="658" cy="0"/>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cxnSp>
          <p:grpSp>
            <p:nvGrpSpPr>
              <p:cNvPr id="17" name="Group 16"/>
              <p:cNvGrpSpPr>
                <a:grpSpLocks/>
              </p:cNvGrpSpPr>
              <p:nvPr/>
            </p:nvGrpSpPr>
            <p:grpSpPr bwMode="auto">
              <a:xfrm>
                <a:off x="5064" y="10426"/>
                <a:ext cx="120" cy="78"/>
                <a:chOff x="0" y="0"/>
                <a:chExt cx="20000" cy="20000"/>
              </a:xfrm>
            </p:grpSpPr>
            <p:sp>
              <p:nvSpPr>
                <p:cNvPr id="109" name="Arc 20"/>
                <p:cNvSpPr>
                  <a:spLocks/>
                </p:cNvSpPr>
                <p:nvPr/>
              </p:nvSpPr>
              <p:spPr bwMode="auto">
                <a:xfrm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110" name="Arc 21"/>
                <p:cNvSpPr>
                  <a:spLocks/>
                </p:cNvSpPr>
                <p:nvPr/>
              </p:nvSpPr>
              <p:spPr bwMode="auto">
                <a:xfrm>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18" name="Line 22"/>
              <p:cNvCxnSpPr>
                <a:cxnSpLocks noChangeShapeType="1"/>
              </p:cNvCxnSpPr>
              <p:nvPr/>
            </p:nvCxnSpPr>
            <p:spPr bwMode="auto">
              <a:xfrm>
                <a:off x="3536" y="10422"/>
                <a:ext cx="1528" cy="5"/>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19" name="Group 18"/>
              <p:cNvGrpSpPr>
                <a:grpSpLocks/>
              </p:cNvGrpSpPr>
              <p:nvPr/>
            </p:nvGrpSpPr>
            <p:grpSpPr bwMode="auto">
              <a:xfrm>
                <a:off x="4350" y="10504"/>
                <a:ext cx="835" cy="155"/>
                <a:chOff x="0" y="0"/>
                <a:chExt cx="20000" cy="19999"/>
              </a:xfrm>
            </p:grpSpPr>
            <p:grpSp>
              <p:nvGrpSpPr>
                <p:cNvPr id="102" name="Group 101"/>
                <p:cNvGrpSpPr>
                  <a:grpSpLocks/>
                </p:cNvGrpSpPr>
                <p:nvPr/>
              </p:nvGrpSpPr>
              <p:grpSpPr bwMode="auto">
                <a:xfrm>
                  <a:off x="0" y="0"/>
                  <a:ext cx="2874" cy="10000"/>
                  <a:chOff x="0" y="0"/>
                  <a:chExt cx="20000" cy="20000"/>
                </a:xfrm>
              </p:grpSpPr>
              <p:sp>
                <p:nvSpPr>
                  <p:cNvPr id="107" name="Arc 25"/>
                  <p:cNvSpPr>
                    <a:spLocks/>
                  </p:cNvSpPr>
                  <p:nvPr/>
                </p:nvSpPr>
                <p:spPr bwMode="auto">
                  <a:xfrm flipH="1"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108" name="Arc 26"/>
                  <p:cNvSpPr>
                    <a:spLocks/>
                  </p:cNvSpPr>
                  <p:nvPr/>
                </p:nvSpPr>
                <p:spPr bwMode="auto">
                  <a:xfrm flipH="1">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103" name="Line 27"/>
                <p:cNvCxnSpPr>
                  <a:cxnSpLocks noChangeShapeType="1"/>
                </p:cNvCxnSpPr>
                <p:nvPr/>
              </p:nvCxnSpPr>
              <p:spPr bwMode="auto">
                <a:xfrm>
                  <a:off x="2855" y="10000"/>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104" name="Group 103"/>
                <p:cNvGrpSpPr>
                  <a:grpSpLocks/>
                </p:cNvGrpSpPr>
                <p:nvPr/>
              </p:nvGrpSpPr>
              <p:grpSpPr bwMode="auto">
                <a:xfrm>
                  <a:off x="17126" y="10000"/>
                  <a:ext cx="2874" cy="9999"/>
                  <a:chOff x="0" y="0"/>
                  <a:chExt cx="20000" cy="20000"/>
                </a:xfrm>
              </p:grpSpPr>
              <p:sp>
                <p:nvSpPr>
                  <p:cNvPr id="105" name="Arc 29"/>
                  <p:cNvSpPr>
                    <a:spLocks/>
                  </p:cNvSpPr>
                  <p:nvPr/>
                </p:nvSpPr>
                <p:spPr bwMode="auto">
                  <a:xfrm flipV="1">
                    <a:off x="0" y="9999"/>
                    <a:ext cx="20000" cy="1000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1 h 21600"/>
                      <a:gd name="T8" fmla="*/ 0 w 21600"/>
                      <a:gd name="T9" fmla="*/ 1000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106" name="Arc 30"/>
                  <p:cNvSpPr>
                    <a:spLocks/>
                  </p:cNvSpPr>
                  <p:nvPr/>
                </p:nvSpPr>
                <p:spPr bwMode="auto">
                  <a:xfrm>
                    <a:off x="0" y="0"/>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20" name="Group 19"/>
              <p:cNvGrpSpPr>
                <a:grpSpLocks/>
              </p:cNvGrpSpPr>
              <p:nvPr/>
            </p:nvGrpSpPr>
            <p:grpSpPr bwMode="auto">
              <a:xfrm>
                <a:off x="4350" y="10658"/>
                <a:ext cx="835" cy="155"/>
                <a:chOff x="0" y="0"/>
                <a:chExt cx="20000" cy="19999"/>
              </a:xfrm>
            </p:grpSpPr>
            <p:grpSp>
              <p:nvGrpSpPr>
                <p:cNvPr id="95" name="Group 94"/>
                <p:cNvGrpSpPr>
                  <a:grpSpLocks/>
                </p:cNvGrpSpPr>
                <p:nvPr/>
              </p:nvGrpSpPr>
              <p:grpSpPr bwMode="auto">
                <a:xfrm>
                  <a:off x="0" y="0"/>
                  <a:ext cx="2874" cy="10000"/>
                  <a:chOff x="0" y="0"/>
                  <a:chExt cx="20000" cy="20000"/>
                </a:xfrm>
              </p:grpSpPr>
              <p:sp>
                <p:nvSpPr>
                  <p:cNvPr id="100" name="Arc 33"/>
                  <p:cNvSpPr>
                    <a:spLocks/>
                  </p:cNvSpPr>
                  <p:nvPr/>
                </p:nvSpPr>
                <p:spPr bwMode="auto">
                  <a:xfrm flipH="1"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101" name="Arc 34"/>
                  <p:cNvSpPr>
                    <a:spLocks/>
                  </p:cNvSpPr>
                  <p:nvPr/>
                </p:nvSpPr>
                <p:spPr bwMode="auto">
                  <a:xfrm flipH="1">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96" name="Line 35"/>
                <p:cNvCxnSpPr>
                  <a:cxnSpLocks noChangeShapeType="1"/>
                </p:cNvCxnSpPr>
                <p:nvPr/>
              </p:nvCxnSpPr>
              <p:spPr bwMode="auto">
                <a:xfrm>
                  <a:off x="2855" y="10000"/>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97" name="Group 96"/>
                <p:cNvGrpSpPr>
                  <a:grpSpLocks/>
                </p:cNvGrpSpPr>
                <p:nvPr/>
              </p:nvGrpSpPr>
              <p:grpSpPr bwMode="auto">
                <a:xfrm>
                  <a:off x="17126" y="10000"/>
                  <a:ext cx="2874" cy="9999"/>
                  <a:chOff x="0" y="0"/>
                  <a:chExt cx="20000" cy="20000"/>
                </a:xfrm>
              </p:grpSpPr>
              <p:sp>
                <p:nvSpPr>
                  <p:cNvPr id="98" name="Arc 37"/>
                  <p:cNvSpPr>
                    <a:spLocks/>
                  </p:cNvSpPr>
                  <p:nvPr/>
                </p:nvSpPr>
                <p:spPr bwMode="auto">
                  <a:xfrm flipV="1">
                    <a:off x="0" y="9999"/>
                    <a:ext cx="20000" cy="1000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1 h 21600"/>
                      <a:gd name="T8" fmla="*/ 0 w 21600"/>
                      <a:gd name="T9" fmla="*/ 1000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99" name="Arc 38"/>
                  <p:cNvSpPr>
                    <a:spLocks/>
                  </p:cNvSpPr>
                  <p:nvPr/>
                </p:nvSpPr>
                <p:spPr bwMode="auto">
                  <a:xfrm>
                    <a:off x="0" y="0"/>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21" name="Group 20"/>
              <p:cNvGrpSpPr>
                <a:grpSpLocks/>
              </p:cNvGrpSpPr>
              <p:nvPr/>
            </p:nvGrpSpPr>
            <p:grpSpPr bwMode="auto">
              <a:xfrm>
                <a:off x="4350" y="10812"/>
                <a:ext cx="835" cy="155"/>
                <a:chOff x="0" y="-1"/>
                <a:chExt cx="20000" cy="20002"/>
              </a:xfrm>
            </p:grpSpPr>
            <p:grpSp>
              <p:nvGrpSpPr>
                <p:cNvPr id="88" name="Group 87"/>
                <p:cNvGrpSpPr>
                  <a:grpSpLocks/>
                </p:cNvGrpSpPr>
                <p:nvPr/>
              </p:nvGrpSpPr>
              <p:grpSpPr bwMode="auto">
                <a:xfrm>
                  <a:off x="0" y="-1"/>
                  <a:ext cx="2874" cy="10046"/>
                  <a:chOff x="0" y="-1"/>
                  <a:chExt cx="20000" cy="20001"/>
                </a:xfrm>
              </p:grpSpPr>
              <p:sp>
                <p:nvSpPr>
                  <p:cNvPr id="93" name="Arc 41"/>
                  <p:cNvSpPr>
                    <a:spLocks/>
                  </p:cNvSpPr>
                  <p:nvPr/>
                </p:nvSpPr>
                <p:spPr bwMode="auto">
                  <a:xfrm flipH="1" flipV="1">
                    <a:off x="0" y="10089"/>
                    <a:ext cx="20000" cy="991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1 h 21600"/>
                      <a:gd name="T8" fmla="*/ 0 w 21600"/>
                      <a:gd name="T9" fmla="*/ 991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94" name="Arc 42"/>
                  <p:cNvSpPr>
                    <a:spLocks/>
                  </p:cNvSpPr>
                  <p:nvPr/>
                </p:nvSpPr>
                <p:spPr bwMode="auto">
                  <a:xfrm flipH="1">
                    <a:off x="0" y="-1"/>
                    <a:ext cx="20000" cy="991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1 h 21600"/>
                      <a:gd name="T8" fmla="*/ 0 w 21600"/>
                      <a:gd name="T9" fmla="*/ 991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89" name="Line 43"/>
                <p:cNvCxnSpPr>
                  <a:cxnSpLocks noChangeShapeType="1"/>
                </p:cNvCxnSpPr>
                <p:nvPr/>
              </p:nvCxnSpPr>
              <p:spPr bwMode="auto">
                <a:xfrm>
                  <a:off x="2855" y="9955"/>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90" name="Group 89"/>
                <p:cNvGrpSpPr>
                  <a:grpSpLocks/>
                </p:cNvGrpSpPr>
                <p:nvPr/>
              </p:nvGrpSpPr>
              <p:grpSpPr bwMode="auto">
                <a:xfrm>
                  <a:off x="17126" y="9955"/>
                  <a:ext cx="2874" cy="10046"/>
                  <a:chOff x="0" y="1"/>
                  <a:chExt cx="20000" cy="19999"/>
                </a:xfrm>
              </p:grpSpPr>
              <p:sp>
                <p:nvSpPr>
                  <p:cNvPr id="91" name="Arc 45"/>
                  <p:cNvSpPr>
                    <a:spLocks/>
                  </p:cNvSpPr>
                  <p:nvPr/>
                </p:nvSpPr>
                <p:spPr bwMode="auto">
                  <a:xfrm flipV="1">
                    <a:off x="0" y="10090"/>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92" name="Arc 46"/>
                  <p:cNvSpPr>
                    <a:spLocks/>
                  </p:cNvSpPr>
                  <p:nvPr/>
                </p:nvSpPr>
                <p:spPr bwMode="auto">
                  <a:xfrm>
                    <a:off x="0" y="1"/>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22" name="Group 21"/>
              <p:cNvGrpSpPr>
                <a:grpSpLocks/>
              </p:cNvGrpSpPr>
              <p:nvPr/>
            </p:nvGrpSpPr>
            <p:grpSpPr bwMode="auto">
              <a:xfrm>
                <a:off x="4350" y="10966"/>
                <a:ext cx="835" cy="157"/>
                <a:chOff x="0" y="1"/>
                <a:chExt cx="20000" cy="19998"/>
              </a:xfrm>
            </p:grpSpPr>
            <p:grpSp>
              <p:nvGrpSpPr>
                <p:cNvPr id="81" name="Group 80"/>
                <p:cNvGrpSpPr>
                  <a:grpSpLocks/>
                </p:cNvGrpSpPr>
                <p:nvPr/>
              </p:nvGrpSpPr>
              <p:grpSpPr bwMode="auto">
                <a:xfrm>
                  <a:off x="0" y="1"/>
                  <a:ext cx="2874" cy="9954"/>
                  <a:chOff x="0" y="2"/>
                  <a:chExt cx="20000" cy="19998"/>
                </a:xfrm>
              </p:grpSpPr>
              <p:sp>
                <p:nvSpPr>
                  <p:cNvPr id="86" name="Arc 49"/>
                  <p:cNvSpPr>
                    <a:spLocks/>
                  </p:cNvSpPr>
                  <p:nvPr/>
                </p:nvSpPr>
                <p:spPr bwMode="auto">
                  <a:xfrm flipH="1" flipV="1">
                    <a:off x="0" y="10001"/>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87" name="Arc 50"/>
                  <p:cNvSpPr>
                    <a:spLocks/>
                  </p:cNvSpPr>
                  <p:nvPr/>
                </p:nvSpPr>
                <p:spPr bwMode="auto">
                  <a:xfrm flipH="1">
                    <a:off x="0" y="2"/>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82" name="Line 51"/>
                <p:cNvCxnSpPr>
                  <a:cxnSpLocks noChangeShapeType="1"/>
                </p:cNvCxnSpPr>
                <p:nvPr/>
              </p:nvCxnSpPr>
              <p:spPr bwMode="auto">
                <a:xfrm>
                  <a:off x="2855" y="9955"/>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83" name="Group 82"/>
                <p:cNvGrpSpPr>
                  <a:grpSpLocks/>
                </p:cNvGrpSpPr>
                <p:nvPr/>
              </p:nvGrpSpPr>
              <p:grpSpPr bwMode="auto">
                <a:xfrm>
                  <a:off x="17126" y="9955"/>
                  <a:ext cx="2874" cy="10044"/>
                  <a:chOff x="0" y="1"/>
                  <a:chExt cx="20000" cy="19999"/>
                </a:xfrm>
              </p:grpSpPr>
              <p:sp>
                <p:nvSpPr>
                  <p:cNvPr id="84" name="Arc 53"/>
                  <p:cNvSpPr>
                    <a:spLocks/>
                  </p:cNvSpPr>
                  <p:nvPr/>
                </p:nvSpPr>
                <p:spPr bwMode="auto">
                  <a:xfrm flipV="1">
                    <a:off x="0" y="10090"/>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85" name="Arc 54"/>
                  <p:cNvSpPr>
                    <a:spLocks/>
                  </p:cNvSpPr>
                  <p:nvPr/>
                </p:nvSpPr>
                <p:spPr bwMode="auto">
                  <a:xfrm>
                    <a:off x="0" y="1"/>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cxnSp>
            <p:nvCxnSpPr>
              <p:cNvPr id="23" name="Line 55"/>
              <p:cNvCxnSpPr>
                <a:cxnSpLocks noChangeShapeType="1"/>
              </p:cNvCxnSpPr>
              <p:nvPr/>
            </p:nvCxnSpPr>
            <p:spPr bwMode="auto">
              <a:xfrm flipH="1">
                <a:off x="3539" y="11122"/>
                <a:ext cx="931" cy="8"/>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sp>
            <p:nvSpPr>
              <p:cNvPr id="24" name="Oval 23"/>
              <p:cNvSpPr>
                <a:spLocks noChangeArrowheads="1"/>
              </p:cNvSpPr>
              <p:nvPr/>
            </p:nvSpPr>
            <p:spPr bwMode="auto">
              <a:xfrm>
                <a:off x="3351" y="10586"/>
                <a:ext cx="395" cy="336"/>
              </a:xfrm>
              <a:prstGeom prst="ellipse">
                <a:avLst/>
              </a:pr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a:noAutofit/>
              </a:bodyPr>
              <a:lstStyle/>
              <a:p>
                <a:pPr marL="0" marR="0" algn="ctr">
                  <a:spcBef>
                    <a:spcPts val="0"/>
                  </a:spcBef>
                  <a:spcAft>
                    <a:spcPts val="600"/>
                  </a:spcAft>
                </a:pPr>
                <a:r>
                  <a:rPr lang="en-US" sz="1400">
                    <a:effectLst/>
                    <a:latin typeface="Times New Roman"/>
                    <a:ea typeface="Calibri"/>
                    <a:cs typeface="Times New Roman"/>
                  </a:rPr>
                  <a:t> </a:t>
                </a:r>
              </a:p>
            </p:txBody>
          </p:sp>
          <p:cxnSp>
            <p:nvCxnSpPr>
              <p:cNvPr id="25" name="Line 57"/>
              <p:cNvCxnSpPr>
                <a:cxnSpLocks noChangeShapeType="1"/>
              </p:cNvCxnSpPr>
              <p:nvPr/>
            </p:nvCxnSpPr>
            <p:spPr bwMode="auto">
              <a:xfrm flipV="1">
                <a:off x="3539" y="10931"/>
                <a:ext cx="0" cy="199"/>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26" name="Line 58"/>
              <p:cNvCxnSpPr>
                <a:cxnSpLocks noChangeShapeType="1"/>
              </p:cNvCxnSpPr>
              <p:nvPr/>
            </p:nvCxnSpPr>
            <p:spPr bwMode="auto">
              <a:xfrm>
                <a:off x="3539" y="10418"/>
                <a:ext cx="0" cy="16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27" name="Text Box 59"/>
              <p:cNvSpPr txBox="1">
                <a:spLocks noChangeArrowheads="1"/>
              </p:cNvSpPr>
              <p:nvPr/>
            </p:nvSpPr>
            <p:spPr bwMode="auto">
              <a:xfrm>
                <a:off x="5184" y="10622"/>
                <a:ext cx="480" cy="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w</a:t>
                </a:r>
                <a:r>
                  <a:rPr lang="en-US" sz="1400" baseline="-25000">
                    <a:effectLst/>
                    <a:latin typeface="Times New Roman"/>
                    <a:ea typeface="Calibri"/>
                    <a:cs typeface="Times New Roman"/>
                  </a:rPr>
                  <a:t>1</a:t>
                </a:r>
                <a:endParaRPr lang="en-US" sz="1400">
                  <a:effectLst/>
                  <a:latin typeface="Times New Roman"/>
                  <a:ea typeface="Calibri"/>
                  <a:cs typeface="Times New Roman"/>
                </a:endParaRPr>
              </a:p>
            </p:txBody>
          </p:sp>
          <p:sp>
            <p:nvSpPr>
              <p:cNvPr id="28" name="Text Box 60"/>
              <p:cNvSpPr txBox="1">
                <a:spLocks noChangeArrowheads="1"/>
              </p:cNvSpPr>
              <p:nvPr/>
            </p:nvSpPr>
            <p:spPr bwMode="auto">
              <a:xfrm>
                <a:off x="3391" y="10542"/>
                <a:ext cx="390"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e</a:t>
                </a:r>
                <a:r>
                  <a:rPr lang="en-US" sz="1400" baseline="-25000">
                    <a:effectLst/>
                    <a:latin typeface="Times New Roman"/>
                    <a:ea typeface="Calibri"/>
                    <a:cs typeface="Times New Roman"/>
                  </a:rPr>
                  <a:t>1</a:t>
                </a:r>
                <a:endParaRPr lang="en-US" sz="1400">
                  <a:effectLst/>
                  <a:latin typeface="Times New Roman"/>
                  <a:ea typeface="Calibri"/>
                  <a:cs typeface="Times New Roman"/>
                </a:endParaRPr>
              </a:p>
            </p:txBody>
          </p:sp>
          <p:sp>
            <p:nvSpPr>
              <p:cNvPr id="29" name="Oval 28"/>
              <p:cNvSpPr>
                <a:spLocks noChangeArrowheads="1"/>
              </p:cNvSpPr>
              <p:nvPr/>
            </p:nvSpPr>
            <p:spPr bwMode="auto">
              <a:xfrm>
                <a:off x="5130" y="10349"/>
                <a:ext cx="54" cy="44"/>
              </a:xfrm>
              <a:prstGeom prst="ellipse">
                <a:avLst/>
              </a:prstGeom>
              <a:solidFill>
                <a:srgbClr val="000000"/>
              </a:solidFill>
              <a:ln w="9525">
                <a:solidFill>
                  <a:srgbClr val="000000"/>
                </a:solidFill>
                <a:round/>
                <a:headEnd/>
                <a:tailEnd/>
              </a:ln>
            </p:spPr>
            <p:txBody>
              <a:bodyPr rot="0" vert="horz" wrap="square" lIns="91440" tIns="45720" rIns="91440" bIns="45720" anchor="ctr" anchorCtr="0">
                <a:noAutofit/>
              </a:bodyPr>
              <a:lstStyle/>
              <a:p>
                <a:pPr marL="0" marR="0" algn="ctr">
                  <a:spcBef>
                    <a:spcPts val="0"/>
                  </a:spcBef>
                  <a:spcAft>
                    <a:spcPts val="600"/>
                  </a:spcAft>
                </a:pPr>
                <a:r>
                  <a:rPr lang="en-US" sz="1400" dirty="0">
                    <a:effectLst/>
                    <a:latin typeface="Times New Roman"/>
                    <a:ea typeface="Calibri"/>
                    <a:cs typeface="Times New Roman"/>
                  </a:rPr>
                  <a:t> </a:t>
                </a:r>
              </a:p>
            </p:txBody>
          </p:sp>
          <p:grpSp>
            <p:nvGrpSpPr>
              <p:cNvPr id="30" name="Group 29"/>
              <p:cNvGrpSpPr>
                <a:grpSpLocks/>
              </p:cNvGrpSpPr>
              <p:nvPr/>
            </p:nvGrpSpPr>
            <p:grpSpPr bwMode="auto">
              <a:xfrm>
                <a:off x="6608" y="10404"/>
                <a:ext cx="119" cy="78"/>
                <a:chOff x="0" y="0"/>
                <a:chExt cx="20000" cy="20000"/>
              </a:xfrm>
            </p:grpSpPr>
            <p:sp>
              <p:nvSpPr>
                <p:cNvPr id="79" name="Arc 63"/>
                <p:cNvSpPr>
                  <a:spLocks/>
                </p:cNvSpPr>
                <p:nvPr/>
              </p:nvSpPr>
              <p:spPr bwMode="auto">
                <a:xfrm flipH="1"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80" name="Arc 64"/>
                <p:cNvSpPr>
                  <a:spLocks/>
                </p:cNvSpPr>
                <p:nvPr/>
              </p:nvSpPr>
              <p:spPr bwMode="auto">
                <a:xfrm flipH="1">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31" name="Line 65"/>
              <p:cNvCxnSpPr>
                <a:cxnSpLocks noChangeShapeType="1"/>
              </p:cNvCxnSpPr>
              <p:nvPr/>
            </p:nvCxnSpPr>
            <p:spPr bwMode="auto">
              <a:xfrm flipH="1">
                <a:off x="6727" y="10405"/>
                <a:ext cx="1719" cy="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32" name="Group 31"/>
              <p:cNvGrpSpPr>
                <a:grpSpLocks/>
              </p:cNvGrpSpPr>
              <p:nvPr/>
            </p:nvGrpSpPr>
            <p:grpSpPr bwMode="auto">
              <a:xfrm>
                <a:off x="6608" y="10482"/>
                <a:ext cx="835" cy="155"/>
                <a:chOff x="0" y="0"/>
                <a:chExt cx="20000" cy="19999"/>
              </a:xfrm>
            </p:grpSpPr>
            <p:grpSp>
              <p:nvGrpSpPr>
                <p:cNvPr id="72" name="Group 71"/>
                <p:cNvGrpSpPr>
                  <a:grpSpLocks/>
                </p:cNvGrpSpPr>
                <p:nvPr/>
              </p:nvGrpSpPr>
              <p:grpSpPr bwMode="auto">
                <a:xfrm>
                  <a:off x="17126" y="0"/>
                  <a:ext cx="2874" cy="10000"/>
                  <a:chOff x="0" y="0"/>
                  <a:chExt cx="20000" cy="20000"/>
                </a:xfrm>
              </p:grpSpPr>
              <p:sp>
                <p:nvSpPr>
                  <p:cNvPr id="77" name="Arc 68"/>
                  <p:cNvSpPr>
                    <a:spLocks/>
                  </p:cNvSpPr>
                  <p:nvPr/>
                </p:nvSpPr>
                <p:spPr bwMode="auto">
                  <a:xfrm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78" name="Arc 69"/>
                  <p:cNvSpPr>
                    <a:spLocks/>
                  </p:cNvSpPr>
                  <p:nvPr/>
                </p:nvSpPr>
                <p:spPr bwMode="auto">
                  <a:xfrm>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73" name="Line 70"/>
                <p:cNvCxnSpPr>
                  <a:cxnSpLocks noChangeShapeType="1"/>
                </p:cNvCxnSpPr>
                <p:nvPr/>
              </p:nvCxnSpPr>
              <p:spPr bwMode="auto">
                <a:xfrm flipH="1">
                  <a:off x="2855" y="10000"/>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74" name="Group 73"/>
                <p:cNvGrpSpPr>
                  <a:grpSpLocks/>
                </p:cNvGrpSpPr>
                <p:nvPr/>
              </p:nvGrpSpPr>
              <p:grpSpPr bwMode="auto">
                <a:xfrm>
                  <a:off x="0" y="10000"/>
                  <a:ext cx="2874" cy="9999"/>
                  <a:chOff x="0" y="0"/>
                  <a:chExt cx="20000" cy="20000"/>
                </a:xfrm>
              </p:grpSpPr>
              <p:sp>
                <p:nvSpPr>
                  <p:cNvPr id="75" name="Arc 72"/>
                  <p:cNvSpPr>
                    <a:spLocks/>
                  </p:cNvSpPr>
                  <p:nvPr/>
                </p:nvSpPr>
                <p:spPr bwMode="auto">
                  <a:xfrm flipH="1" flipV="1">
                    <a:off x="0" y="9999"/>
                    <a:ext cx="20000" cy="1000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1 h 21600"/>
                      <a:gd name="T8" fmla="*/ 0 w 21600"/>
                      <a:gd name="T9" fmla="*/ 1000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76" name="Arc 73"/>
                  <p:cNvSpPr>
                    <a:spLocks/>
                  </p:cNvSpPr>
                  <p:nvPr/>
                </p:nvSpPr>
                <p:spPr bwMode="auto">
                  <a:xfrm flipH="1">
                    <a:off x="0" y="0"/>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33" name="Group 32"/>
              <p:cNvGrpSpPr>
                <a:grpSpLocks/>
              </p:cNvGrpSpPr>
              <p:nvPr/>
            </p:nvGrpSpPr>
            <p:grpSpPr bwMode="auto">
              <a:xfrm>
                <a:off x="6608" y="10636"/>
                <a:ext cx="835" cy="155"/>
                <a:chOff x="0" y="0"/>
                <a:chExt cx="20000" cy="19999"/>
              </a:xfrm>
            </p:grpSpPr>
            <p:grpSp>
              <p:nvGrpSpPr>
                <p:cNvPr id="65" name="Group 64"/>
                <p:cNvGrpSpPr>
                  <a:grpSpLocks/>
                </p:cNvGrpSpPr>
                <p:nvPr/>
              </p:nvGrpSpPr>
              <p:grpSpPr bwMode="auto">
                <a:xfrm>
                  <a:off x="17126" y="0"/>
                  <a:ext cx="2874" cy="10000"/>
                  <a:chOff x="0" y="0"/>
                  <a:chExt cx="20000" cy="20000"/>
                </a:xfrm>
              </p:grpSpPr>
              <p:sp>
                <p:nvSpPr>
                  <p:cNvPr id="70" name="Arc 76"/>
                  <p:cNvSpPr>
                    <a:spLocks/>
                  </p:cNvSpPr>
                  <p:nvPr/>
                </p:nvSpPr>
                <p:spPr bwMode="auto">
                  <a:xfrm flipV="1">
                    <a:off x="0" y="1000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71" name="Arc 77"/>
                  <p:cNvSpPr>
                    <a:spLocks/>
                  </p:cNvSpPr>
                  <p:nvPr/>
                </p:nvSpPr>
                <p:spPr bwMode="auto">
                  <a:xfrm>
                    <a:off x="0" y="0"/>
                    <a:ext cx="20000" cy="1000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0 h 21600"/>
                      <a:gd name="T8" fmla="*/ 0 w 21600"/>
                      <a:gd name="T9" fmla="*/ 1000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66" name="Line 78"/>
                <p:cNvCxnSpPr>
                  <a:cxnSpLocks noChangeShapeType="1"/>
                </p:cNvCxnSpPr>
                <p:nvPr/>
              </p:nvCxnSpPr>
              <p:spPr bwMode="auto">
                <a:xfrm flipH="1">
                  <a:off x="2855" y="10000"/>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67" name="Group 66"/>
                <p:cNvGrpSpPr>
                  <a:grpSpLocks/>
                </p:cNvGrpSpPr>
                <p:nvPr/>
              </p:nvGrpSpPr>
              <p:grpSpPr bwMode="auto">
                <a:xfrm>
                  <a:off x="0" y="10000"/>
                  <a:ext cx="2874" cy="9999"/>
                  <a:chOff x="0" y="0"/>
                  <a:chExt cx="20000" cy="20000"/>
                </a:xfrm>
              </p:grpSpPr>
              <p:sp>
                <p:nvSpPr>
                  <p:cNvPr id="68" name="Arc 80"/>
                  <p:cNvSpPr>
                    <a:spLocks/>
                  </p:cNvSpPr>
                  <p:nvPr/>
                </p:nvSpPr>
                <p:spPr bwMode="auto">
                  <a:xfrm flipH="1" flipV="1">
                    <a:off x="0" y="9999"/>
                    <a:ext cx="20000" cy="1000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10001 h 21600"/>
                      <a:gd name="T8" fmla="*/ 0 w 21600"/>
                      <a:gd name="T9" fmla="*/ 1000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69" name="Arc 81"/>
                  <p:cNvSpPr>
                    <a:spLocks/>
                  </p:cNvSpPr>
                  <p:nvPr/>
                </p:nvSpPr>
                <p:spPr bwMode="auto">
                  <a:xfrm flipH="1">
                    <a:off x="0" y="0"/>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34" name="Group 33"/>
              <p:cNvGrpSpPr>
                <a:grpSpLocks/>
              </p:cNvGrpSpPr>
              <p:nvPr/>
            </p:nvGrpSpPr>
            <p:grpSpPr bwMode="auto">
              <a:xfrm>
                <a:off x="6608" y="10790"/>
                <a:ext cx="835" cy="155"/>
                <a:chOff x="0" y="-1"/>
                <a:chExt cx="20000" cy="20002"/>
              </a:xfrm>
            </p:grpSpPr>
            <p:grpSp>
              <p:nvGrpSpPr>
                <p:cNvPr id="58" name="Group 57"/>
                <p:cNvGrpSpPr>
                  <a:grpSpLocks/>
                </p:cNvGrpSpPr>
                <p:nvPr/>
              </p:nvGrpSpPr>
              <p:grpSpPr bwMode="auto">
                <a:xfrm>
                  <a:off x="17126" y="-1"/>
                  <a:ext cx="2874" cy="10046"/>
                  <a:chOff x="0" y="-1"/>
                  <a:chExt cx="20000" cy="20001"/>
                </a:xfrm>
              </p:grpSpPr>
              <p:sp>
                <p:nvSpPr>
                  <p:cNvPr id="63" name="Arc 84"/>
                  <p:cNvSpPr>
                    <a:spLocks/>
                  </p:cNvSpPr>
                  <p:nvPr/>
                </p:nvSpPr>
                <p:spPr bwMode="auto">
                  <a:xfrm flipV="1">
                    <a:off x="0" y="10089"/>
                    <a:ext cx="20000" cy="991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1 h 21600"/>
                      <a:gd name="T8" fmla="*/ 0 w 21600"/>
                      <a:gd name="T9" fmla="*/ 991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64" name="Arc 85"/>
                  <p:cNvSpPr>
                    <a:spLocks/>
                  </p:cNvSpPr>
                  <p:nvPr/>
                </p:nvSpPr>
                <p:spPr bwMode="auto">
                  <a:xfrm>
                    <a:off x="0" y="-1"/>
                    <a:ext cx="20000" cy="9911"/>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1 h 21600"/>
                      <a:gd name="T8" fmla="*/ 0 w 21600"/>
                      <a:gd name="T9" fmla="*/ 9911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59" name="Line 86"/>
                <p:cNvCxnSpPr>
                  <a:cxnSpLocks noChangeShapeType="1"/>
                </p:cNvCxnSpPr>
                <p:nvPr/>
              </p:nvCxnSpPr>
              <p:spPr bwMode="auto">
                <a:xfrm flipH="1">
                  <a:off x="2855" y="9955"/>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60" name="Group 59"/>
                <p:cNvGrpSpPr>
                  <a:grpSpLocks/>
                </p:cNvGrpSpPr>
                <p:nvPr/>
              </p:nvGrpSpPr>
              <p:grpSpPr bwMode="auto">
                <a:xfrm>
                  <a:off x="0" y="9955"/>
                  <a:ext cx="2874" cy="10046"/>
                  <a:chOff x="0" y="1"/>
                  <a:chExt cx="20000" cy="19999"/>
                </a:xfrm>
              </p:grpSpPr>
              <p:sp>
                <p:nvSpPr>
                  <p:cNvPr id="61" name="Arc 88"/>
                  <p:cNvSpPr>
                    <a:spLocks/>
                  </p:cNvSpPr>
                  <p:nvPr/>
                </p:nvSpPr>
                <p:spPr bwMode="auto">
                  <a:xfrm flipH="1" flipV="1">
                    <a:off x="0" y="10090"/>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62" name="Arc 89"/>
                  <p:cNvSpPr>
                    <a:spLocks/>
                  </p:cNvSpPr>
                  <p:nvPr/>
                </p:nvSpPr>
                <p:spPr bwMode="auto">
                  <a:xfrm flipH="1">
                    <a:off x="0" y="1"/>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grpSp>
            <p:nvGrpSpPr>
              <p:cNvPr id="35" name="Group 34"/>
              <p:cNvGrpSpPr>
                <a:grpSpLocks/>
              </p:cNvGrpSpPr>
              <p:nvPr/>
            </p:nvGrpSpPr>
            <p:grpSpPr bwMode="auto">
              <a:xfrm>
                <a:off x="6608" y="10944"/>
                <a:ext cx="835" cy="157"/>
                <a:chOff x="0" y="1"/>
                <a:chExt cx="20000" cy="19998"/>
              </a:xfrm>
            </p:grpSpPr>
            <p:grpSp>
              <p:nvGrpSpPr>
                <p:cNvPr id="51" name="Group 50"/>
                <p:cNvGrpSpPr>
                  <a:grpSpLocks/>
                </p:cNvGrpSpPr>
                <p:nvPr/>
              </p:nvGrpSpPr>
              <p:grpSpPr bwMode="auto">
                <a:xfrm>
                  <a:off x="17126" y="1"/>
                  <a:ext cx="2874" cy="9954"/>
                  <a:chOff x="0" y="2"/>
                  <a:chExt cx="20000" cy="19998"/>
                </a:xfrm>
              </p:grpSpPr>
              <p:sp>
                <p:nvSpPr>
                  <p:cNvPr id="56" name="Arc 92"/>
                  <p:cNvSpPr>
                    <a:spLocks/>
                  </p:cNvSpPr>
                  <p:nvPr/>
                </p:nvSpPr>
                <p:spPr bwMode="auto">
                  <a:xfrm flipV="1">
                    <a:off x="0" y="10001"/>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57" name="Arc 93"/>
                  <p:cNvSpPr>
                    <a:spLocks/>
                  </p:cNvSpPr>
                  <p:nvPr/>
                </p:nvSpPr>
                <p:spPr bwMode="auto">
                  <a:xfrm>
                    <a:off x="0" y="2"/>
                    <a:ext cx="20000" cy="999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99 h 21600"/>
                      <a:gd name="T8" fmla="*/ 0 w 21600"/>
                      <a:gd name="T9" fmla="*/ 9999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cxnSp>
              <p:nvCxnSpPr>
                <p:cNvPr id="52" name="Line 94"/>
                <p:cNvCxnSpPr>
                  <a:cxnSpLocks noChangeShapeType="1"/>
                </p:cNvCxnSpPr>
                <p:nvPr/>
              </p:nvCxnSpPr>
              <p:spPr bwMode="auto">
                <a:xfrm flipH="1">
                  <a:off x="2855" y="9955"/>
                  <a:ext cx="14290" cy="9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grpSp>
              <p:nvGrpSpPr>
                <p:cNvPr id="53" name="Group 52"/>
                <p:cNvGrpSpPr>
                  <a:grpSpLocks/>
                </p:cNvGrpSpPr>
                <p:nvPr/>
              </p:nvGrpSpPr>
              <p:grpSpPr bwMode="auto">
                <a:xfrm>
                  <a:off x="0" y="9955"/>
                  <a:ext cx="2874" cy="10044"/>
                  <a:chOff x="0" y="1"/>
                  <a:chExt cx="20000" cy="19999"/>
                </a:xfrm>
              </p:grpSpPr>
              <p:sp>
                <p:nvSpPr>
                  <p:cNvPr id="54" name="Arc 96"/>
                  <p:cNvSpPr>
                    <a:spLocks/>
                  </p:cNvSpPr>
                  <p:nvPr/>
                </p:nvSpPr>
                <p:spPr bwMode="auto">
                  <a:xfrm flipH="1" flipV="1">
                    <a:off x="0" y="10090"/>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1080000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55" name="Arc 97"/>
                  <p:cNvSpPr>
                    <a:spLocks/>
                  </p:cNvSpPr>
                  <p:nvPr/>
                </p:nvSpPr>
                <p:spPr bwMode="auto">
                  <a:xfrm flipH="1">
                    <a:off x="0" y="1"/>
                    <a:ext cx="20000" cy="9910"/>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0 w 21600"/>
                      <a:gd name="T5" fmla="*/ 0 h 21600"/>
                      <a:gd name="T6" fmla="*/ 20000 w 21600"/>
                      <a:gd name="T7" fmla="*/ 9910 h 21600"/>
                      <a:gd name="T8" fmla="*/ 0 w 21600"/>
                      <a:gd name="T9" fmla="*/ 9910 h 21600"/>
                      <a:gd name="T10" fmla="*/ 0 60000 65536"/>
                      <a:gd name="T11" fmla="*/ 0 60000 65536"/>
                      <a:gd name="T12" fmla="*/ 0 60000 65536"/>
                      <a:gd name="T13" fmla="*/ 0 w 21600"/>
                      <a:gd name="T14" fmla="*/ 0 h 21600"/>
                      <a:gd name="T15" fmla="*/ 21600 w 21600"/>
                      <a:gd name="T16" fmla="*/ 21600 h 21600"/>
                    </a:gdLst>
                    <a:ahLst/>
                    <a:cxnLst>
                      <a:cxn ang="T10">
                        <a:pos x="T4" y="T5"/>
                      </a:cxn>
                      <a:cxn ang="T11">
                        <a:pos x="T6" y="T7"/>
                      </a:cxn>
                      <a:cxn ang="T12">
                        <a:pos x="T8" y="T9"/>
                      </a:cxn>
                    </a:cxnLst>
                    <a:rect l="T13" t="T14" r="T15" b="T16"/>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a:noAutofit/>
                  </a:bodyPr>
                  <a:lstStyle/>
                  <a:p>
                    <a:pPr marL="0" marR="0" algn="ctr">
                      <a:spcBef>
                        <a:spcPts val="0"/>
                      </a:spcBef>
                      <a:spcAft>
                        <a:spcPts val="600"/>
                      </a:spcAft>
                    </a:pPr>
                    <a:r>
                      <a:rPr lang="en-US" sz="1400">
                        <a:effectLst/>
                        <a:latin typeface="Times New Roman"/>
                        <a:ea typeface="Calibri"/>
                        <a:cs typeface="Times New Roman"/>
                      </a:rPr>
                      <a:t> </a:t>
                    </a:r>
                  </a:p>
                </p:txBody>
              </p:sp>
            </p:grpSp>
          </p:grpSp>
          <p:cxnSp>
            <p:nvCxnSpPr>
              <p:cNvPr id="36" name="Line 98"/>
              <p:cNvCxnSpPr>
                <a:cxnSpLocks noChangeShapeType="1"/>
              </p:cNvCxnSpPr>
              <p:nvPr/>
            </p:nvCxnSpPr>
            <p:spPr bwMode="auto">
              <a:xfrm>
                <a:off x="7320" y="11100"/>
                <a:ext cx="1126" cy="0"/>
              </a:xfrm>
              <a:prstGeom prst="line">
                <a:avLst/>
              </a:prstGeom>
              <a:noFill/>
              <a:ln w="19050">
                <a:solidFill>
                  <a:srgbClr val="000000"/>
                </a:solidFill>
                <a:round/>
                <a:headEnd type="none" w="sm" len="sm"/>
                <a:tailEnd type="none" w="sm" len="sm"/>
              </a:ln>
              <a:extLst>
                <a:ext uri="{909E8E84-426E-40DD-AFC4-6F175D3DCCD1}">
                  <a14:hiddenFill xmlns:a14="http://schemas.microsoft.com/office/drawing/2010/main">
                    <a:noFill/>
                  </a14:hiddenFill>
                </a:ext>
              </a:extLst>
            </p:spPr>
          </p:cxnSp>
          <p:sp>
            <p:nvSpPr>
              <p:cNvPr id="37" name="Rectangle 36"/>
              <p:cNvSpPr>
                <a:spLocks noChangeArrowheads="1"/>
              </p:cNvSpPr>
              <p:nvPr/>
            </p:nvSpPr>
            <p:spPr bwMode="auto">
              <a:xfrm>
                <a:off x="8345" y="10572"/>
                <a:ext cx="209" cy="37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ctr" anchorCtr="0">
                <a:noAutofit/>
              </a:bodyPr>
              <a:lstStyle/>
              <a:p>
                <a:pPr marL="0" marR="0" algn="ctr">
                  <a:spcBef>
                    <a:spcPts val="0"/>
                  </a:spcBef>
                  <a:spcAft>
                    <a:spcPts val="600"/>
                  </a:spcAft>
                </a:pPr>
                <a:r>
                  <a:rPr lang="en-US" sz="1400">
                    <a:effectLst/>
                    <a:latin typeface="Times New Roman"/>
                    <a:ea typeface="Calibri"/>
                    <a:cs typeface="Times New Roman"/>
                  </a:rPr>
                  <a:t> </a:t>
                </a:r>
              </a:p>
            </p:txBody>
          </p:sp>
          <p:cxnSp>
            <p:nvCxnSpPr>
              <p:cNvPr id="38" name="Line 100"/>
              <p:cNvCxnSpPr>
                <a:cxnSpLocks noChangeShapeType="1"/>
              </p:cNvCxnSpPr>
              <p:nvPr/>
            </p:nvCxnSpPr>
            <p:spPr bwMode="auto">
              <a:xfrm>
                <a:off x="8446" y="10413"/>
                <a:ext cx="0" cy="14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9" name="Line 101"/>
              <p:cNvCxnSpPr>
                <a:cxnSpLocks noChangeShapeType="1"/>
              </p:cNvCxnSpPr>
              <p:nvPr/>
            </p:nvCxnSpPr>
            <p:spPr bwMode="auto">
              <a:xfrm flipV="1">
                <a:off x="8446" y="10958"/>
                <a:ext cx="0" cy="16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40" name="Text Box 102"/>
              <p:cNvSpPr txBox="1">
                <a:spLocks noChangeArrowheads="1"/>
              </p:cNvSpPr>
              <p:nvPr/>
            </p:nvSpPr>
            <p:spPr bwMode="auto">
              <a:xfrm>
                <a:off x="6128" y="10599"/>
                <a:ext cx="480"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w</a:t>
                </a:r>
                <a:r>
                  <a:rPr lang="en-US" sz="1400" baseline="-25000">
                    <a:effectLst/>
                    <a:latin typeface="Times New Roman"/>
                    <a:ea typeface="Calibri"/>
                    <a:cs typeface="Times New Roman"/>
                  </a:rPr>
                  <a:t>2</a:t>
                </a:r>
                <a:endParaRPr lang="en-US" sz="1400">
                  <a:effectLst/>
                  <a:latin typeface="Times New Roman"/>
                  <a:ea typeface="Calibri"/>
                  <a:cs typeface="Times New Roman"/>
                </a:endParaRPr>
              </a:p>
            </p:txBody>
          </p:sp>
          <p:sp>
            <p:nvSpPr>
              <p:cNvPr id="41" name="Text Box 103"/>
              <p:cNvSpPr txBox="1">
                <a:spLocks noChangeArrowheads="1"/>
              </p:cNvSpPr>
              <p:nvPr/>
            </p:nvSpPr>
            <p:spPr bwMode="auto">
              <a:xfrm>
                <a:off x="7553" y="10559"/>
                <a:ext cx="389" cy="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e</a:t>
                </a:r>
                <a:r>
                  <a:rPr lang="en-US" sz="1400" baseline="-25000">
                    <a:effectLst/>
                    <a:latin typeface="Times New Roman"/>
                    <a:ea typeface="Calibri"/>
                    <a:cs typeface="Times New Roman"/>
                  </a:rPr>
                  <a:t>2</a:t>
                </a:r>
                <a:endParaRPr lang="en-US" sz="1400">
                  <a:effectLst/>
                  <a:latin typeface="Times New Roman"/>
                  <a:ea typeface="Calibri"/>
                  <a:cs typeface="Times New Roman"/>
                </a:endParaRPr>
              </a:p>
            </p:txBody>
          </p:sp>
          <p:sp>
            <p:nvSpPr>
              <p:cNvPr id="42" name="Oval 41"/>
              <p:cNvSpPr>
                <a:spLocks noChangeArrowheads="1"/>
              </p:cNvSpPr>
              <p:nvPr/>
            </p:nvSpPr>
            <p:spPr bwMode="auto">
              <a:xfrm>
                <a:off x="6608" y="10282"/>
                <a:ext cx="53" cy="44"/>
              </a:xfrm>
              <a:prstGeom prst="ellipse">
                <a:avLst/>
              </a:prstGeom>
              <a:solidFill>
                <a:srgbClr val="000000"/>
              </a:solidFill>
              <a:ln w="19050">
                <a:solidFill>
                  <a:srgbClr val="000000"/>
                </a:solidFill>
                <a:round/>
                <a:headEnd/>
                <a:tailEnd/>
              </a:ln>
            </p:spPr>
            <p:txBody>
              <a:bodyPr rot="0" vert="horz" wrap="square" lIns="91440" tIns="45720" rIns="91440" bIns="45720" anchor="ctr" anchorCtr="0">
                <a:noAutofit/>
              </a:bodyPr>
              <a:lstStyle/>
              <a:p>
                <a:pPr marL="0" marR="0" algn="ctr">
                  <a:spcBef>
                    <a:spcPts val="0"/>
                  </a:spcBef>
                  <a:spcAft>
                    <a:spcPts val="600"/>
                  </a:spcAft>
                </a:pPr>
                <a:r>
                  <a:rPr lang="en-US" sz="1400">
                    <a:effectLst/>
                    <a:latin typeface="Times New Roman"/>
                    <a:ea typeface="Calibri"/>
                    <a:cs typeface="Times New Roman"/>
                  </a:rPr>
                  <a:t> </a:t>
                </a:r>
              </a:p>
            </p:txBody>
          </p:sp>
          <p:sp>
            <p:nvSpPr>
              <p:cNvPr id="43" name="Text Box 105"/>
              <p:cNvSpPr txBox="1">
                <a:spLocks noChangeArrowheads="1"/>
              </p:cNvSpPr>
              <p:nvPr/>
            </p:nvSpPr>
            <p:spPr bwMode="auto">
              <a:xfrm>
                <a:off x="2632" y="11758"/>
                <a:ext cx="171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Cuộn sơ cấp</a:t>
                </a:r>
              </a:p>
            </p:txBody>
          </p:sp>
          <p:cxnSp>
            <p:nvCxnSpPr>
              <p:cNvPr id="44" name="Line 106"/>
              <p:cNvCxnSpPr>
                <a:cxnSpLocks noChangeShapeType="1"/>
              </p:cNvCxnSpPr>
              <p:nvPr/>
            </p:nvCxnSpPr>
            <p:spPr bwMode="auto">
              <a:xfrm flipV="1">
                <a:off x="3699" y="11250"/>
                <a:ext cx="648" cy="508"/>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5" name="Text Box 107"/>
              <p:cNvSpPr txBox="1">
                <a:spLocks noChangeArrowheads="1"/>
              </p:cNvSpPr>
              <p:nvPr/>
            </p:nvSpPr>
            <p:spPr bwMode="auto">
              <a:xfrm>
                <a:off x="7414" y="11646"/>
                <a:ext cx="2066"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Cuộn thứ cấp</a:t>
                </a:r>
              </a:p>
            </p:txBody>
          </p:sp>
          <p:cxnSp>
            <p:nvCxnSpPr>
              <p:cNvPr id="46" name="Line 108"/>
              <p:cNvCxnSpPr>
                <a:cxnSpLocks noChangeShapeType="1"/>
              </p:cNvCxnSpPr>
              <p:nvPr/>
            </p:nvCxnSpPr>
            <p:spPr bwMode="auto">
              <a:xfrm flipH="1" flipV="1">
                <a:off x="7428" y="11211"/>
                <a:ext cx="429" cy="4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7" name="Text Box 109"/>
              <p:cNvSpPr txBox="1">
                <a:spLocks noChangeArrowheads="1"/>
              </p:cNvSpPr>
              <p:nvPr/>
            </p:nvSpPr>
            <p:spPr bwMode="auto">
              <a:xfrm>
                <a:off x="2487" y="10438"/>
                <a:ext cx="1049" cy="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Nguồn</a:t>
                </a:r>
              </a:p>
            </p:txBody>
          </p:sp>
          <p:sp>
            <p:nvSpPr>
              <p:cNvPr id="48" name="Text Box 110"/>
              <p:cNvSpPr txBox="1">
                <a:spLocks noChangeArrowheads="1"/>
              </p:cNvSpPr>
              <p:nvPr/>
            </p:nvSpPr>
            <p:spPr bwMode="auto">
              <a:xfrm>
                <a:off x="8590" y="10516"/>
                <a:ext cx="96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Tải</a:t>
                </a:r>
              </a:p>
            </p:txBody>
          </p:sp>
          <p:sp>
            <p:nvSpPr>
              <p:cNvPr id="49" name="Text Box 112"/>
              <p:cNvSpPr txBox="1">
                <a:spLocks noChangeArrowheads="1"/>
              </p:cNvSpPr>
              <p:nvPr/>
            </p:nvSpPr>
            <p:spPr bwMode="auto">
              <a:xfrm>
                <a:off x="4884" y="9113"/>
                <a:ext cx="1759"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49012" tIns="24506" rIns="49012" bIns="24506" anchor="t" anchorCtr="0">
                <a:noAutofit/>
              </a:bodyPr>
              <a:lstStyle/>
              <a:p>
                <a:pPr marL="0" marR="0" algn="ctr">
                  <a:spcBef>
                    <a:spcPts val="0"/>
                  </a:spcBef>
                  <a:spcAft>
                    <a:spcPts val="600"/>
                  </a:spcAft>
                </a:pPr>
                <a:r>
                  <a:rPr lang="en-US" sz="1400">
                    <a:effectLst/>
                    <a:latin typeface="Times New Roman"/>
                    <a:ea typeface="Calibri"/>
                    <a:cs typeface="Times New Roman"/>
                  </a:rPr>
                  <a:t>T</a:t>
                </a:r>
                <a:r>
                  <a:rPr lang="vi-VN" sz="1400">
                    <a:effectLst/>
                    <a:latin typeface="Times New Roman"/>
                    <a:ea typeface="Calibri"/>
                    <a:cs typeface="Times New Roman"/>
                  </a:rPr>
                  <a:t>ừ thông </a:t>
                </a:r>
                <a:r>
                  <a:rPr lang="vi-VN" sz="1400">
                    <a:effectLst/>
                    <a:latin typeface="Times New Roman"/>
                    <a:ea typeface="Calibri"/>
                    <a:cs typeface="Times New Roman"/>
                    <a:sym typeface="Symbol"/>
                  </a:rPr>
                  <a:t></a:t>
                </a:r>
                <a:endParaRPr lang="en-US" sz="1400">
                  <a:effectLst/>
                  <a:latin typeface="Times New Roman"/>
                  <a:ea typeface="Calibri"/>
                  <a:cs typeface="Times New Roman"/>
                </a:endParaRPr>
              </a:p>
            </p:txBody>
          </p:sp>
          <p:cxnSp>
            <p:nvCxnSpPr>
              <p:cNvPr id="50" name="Line 113"/>
              <p:cNvCxnSpPr>
                <a:cxnSpLocks noChangeShapeType="1"/>
              </p:cNvCxnSpPr>
              <p:nvPr/>
            </p:nvCxnSpPr>
            <p:spPr bwMode="auto">
              <a:xfrm>
                <a:off x="5390" y="9460"/>
                <a:ext cx="188" cy="383"/>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8" name="Text Box 231"/>
            <p:cNvSpPr txBox="1">
              <a:spLocks noChangeArrowheads="1"/>
            </p:cNvSpPr>
            <p:nvPr/>
          </p:nvSpPr>
          <p:spPr bwMode="auto">
            <a:xfrm>
              <a:off x="4247" y="4856"/>
              <a:ext cx="469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rot="0" vert="horz" wrap="square" lIns="91440" tIns="45720" rIns="91440" bIns="45720" anchor="t" anchorCtr="0" upright="1">
              <a:noAutofit/>
            </a:bodyPr>
            <a:lstStyle/>
            <a:p>
              <a:pPr marL="0" marR="0" algn="ctr">
                <a:spcBef>
                  <a:spcPts val="0"/>
                </a:spcBef>
                <a:spcAft>
                  <a:spcPts val="600"/>
                </a:spcAft>
              </a:pPr>
              <a:r>
                <a:rPr lang="en-US" sz="1200">
                  <a:effectLst/>
                  <a:latin typeface="Times New Roman"/>
                  <a:ea typeface="Calibri"/>
                  <a:cs typeface="Times New Roman"/>
                </a:rPr>
                <a:t>Hình 1.5. Nguyên lý làm việc của MBA</a:t>
              </a:r>
              <a:endParaRPr lang="en-US" sz="1400">
                <a:effectLst/>
                <a:latin typeface="Times New Roman"/>
                <a:ea typeface="Calibri"/>
                <a:cs typeface="Times New Roman"/>
              </a:endParaRPr>
            </a:p>
          </p:txBody>
        </p:sp>
      </p:grpSp>
      <p:sp>
        <p:nvSpPr>
          <p:cNvPr id="2" name="Rectangle 1"/>
          <p:cNvSpPr/>
          <p:nvPr/>
        </p:nvSpPr>
        <p:spPr>
          <a:xfrm>
            <a:off x="5249226" y="609600"/>
            <a:ext cx="3894774" cy="3108543"/>
          </a:xfrm>
          <a:prstGeom prst="rect">
            <a:avLst/>
          </a:prstGeom>
        </p:spPr>
        <p:txBody>
          <a:bodyPr wrap="square">
            <a:spAutoFit/>
          </a:bodyPr>
          <a:lstStyle/>
          <a:p>
            <a:pPr indent="457200" algn="just"/>
            <a:r>
              <a:rPr lang="en-US" sz="2800" b="1" dirty="0" err="1" smtClean="0">
                <a:solidFill>
                  <a:srgbClr val="0000FF"/>
                </a:solidFill>
                <a:latin typeface="Times New Roman"/>
                <a:ea typeface="Calibri"/>
              </a:rPr>
              <a:t>Cuộn</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1</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xoay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sin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1</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i</a:t>
            </a:r>
            <a:r>
              <a:rPr lang="en-US" sz="2800" b="1" baseline="-25000" dirty="0" err="1">
                <a:solidFill>
                  <a:srgbClr val="0000FF"/>
                </a:solidFill>
                <a:latin typeface="Times New Roman"/>
                <a:ea typeface="Calibri"/>
              </a:rPr>
              <a:t>1</a:t>
            </a:r>
            <a:endParaRPr lang="en-US" sz="2800" b="1" dirty="0">
              <a:solidFill>
                <a:srgbClr val="0000FF"/>
              </a:solidFill>
            </a:endParaRPr>
          </a:p>
        </p:txBody>
      </p:sp>
      <p:sp>
        <p:nvSpPr>
          <p:cNvPr id="3" name="Rectangle 2"/>
          <p:cNvSpPr/>
          <p:nvPr/>
        </p:nvSpPr>
        <p:spPr>
          <a:xfrm>
            <a:off x="-2336" y="3581400"/>
            <a:ext cx="9146336" cy="1384995"/>
          </a:xfrm>
          <a:prstGeom prst="rect">
            <a:avLst/>
          </a:prstGeom>
        </p:spPr>
        <p:txBody>
          <a:bodyPr wrap="square">
            <a:spAutoFit/>
          </a:bodyPr>
          <a:lstStyle/>
          <a:p>
            <a:pPr indent="457200" algn="just"/>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i</a:t>
            </a:r>
            <a:r>
              <a:rPr lang="en-US" sz="2800" b="1" baseline="-25000" dirty="0" err="1">
                <a:solidFill>
                  <a:srgbClr val="0000FF"/>
                </a:solidFill>
                <a:latin typeface="Times New Roman"/>
                <a:ea typeface="Calibri"/>
              </a:rPr>
              <a:t>1</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sinh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thiên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vòng</a:t>
            </a:r>
            <a:r>
              <a:rPr lang="en-US" sz="2800" b="1" dirty="0">
                <a:solidFill>
                  <a:srgbClr val="0000FF"/>
                </a:solidFill>
                <a:latin typeface="Times New Roman"/>
                <a:ea typeface="Calibri"/>
              </a:rPr>
              <a:t> qua 2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xuất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sức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động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e</a:t>
            </a:r>
            <a:r>
              <a:rPr lang="en-US" sz="2800" b="1" baseline="-25000" dirty="0" err="1">
                <a:solidFill>
                  <a:srgbClr val="0000FF"/>
                </a:solidFill>
                <a:latin typeface="Times New Roman"/>
                <a:ea typeface="Calibri"/>
              </a:rPr>
              <a:t>1</a:t>
            </a:r>
            <a:r>
              <a:rPr lang="en-US" sz="2800" b="1" baseline="-25000"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e</a:t>
            </a:r>
            <a:r>
              <a:rPr lang="en-US" sz="2800" b="1" baseline="-25000" dirty="0" err="1">
                <a:solidFill>
                  <a:srgbClr val="0000FF"/>
                </a:solidFill>
                <a:latin typeface="Times New Roman"/>
                <a:ea typeface="Calibri"/>
              </a:rPr>
              <a:t>2</a:t>
            </a:r>
            <a:endParaRPr lang="en-US" sz="2800" b="1" dirty="0"/>
          </a:p>
        </p:txBody>
      </p:sp>
      <p:sp>
        <p:nvSpPr>
          <p:cNvPr id="118" name="Rectangle 117"/>
          <p:cNvSpPr/>
          <p:nvPr/>
        </p:nvSpPr>
        <p:spPr>
          <a:xfrm>
            <a:off x="0" y="4876800"/>
            <a:ext cx="9144000" cy="954107"/>
          </a:xfrm>
          <a:prstGeom prst="rect">
            <a:avLst/>
          </a:prstGeom>
        </p:spPr>
        <p:txBody>
          <a:bodyPr wrap="square">
            <a:spAutoFit/>
          </a:bodyPr>
          <a:lstStyle/>
          <a:p>
            <a:pPr indent="457200"/>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sđđ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e</a:t>
            </a:r>
            <a:r>
              <a:rPr lang="en-US" sz="2800" b="1" baseline="-25000" dirty="0" err="1">
                <a:solidFill>
                  <a:srgbClr val="0000FF"/>
                </a:solidFill>
                <a:latin typeface="Times New Roman"/>
                <a:ea typeface="Calibri"/>
              </a:rPr>
              <a:t>2</a:t>
            </a:r>
            <a:r>
              <a:rPr lang="en-US" sz="2800" b="1" baseline="-25000"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sinh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i</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endParaRPr lang="en-US" sz="2800" b="1" dirty="0"/>
          </a:p>
        </p:txBody>
      </p:sp>
      <p:sp>
        <p:nvSpPr>
          <p:cNvPr id="119" name="Rectangle 118"/>
          <p:cNvSpPr/>
          <p:nvPr/>
        </p:nvSpPr>
        <p:spPr>
          <a:xfrm>
            <a:off x="0" y="5903893"/>
            <a:ext cx="9144000" cy="954107"/>
          </a:xfrm>
          <a:prstGeom prst="rect">
            <a:avLst/>
          </a:prstGeom>
        </p:spPr>
        <p:txBody>
          <a:bodyPr wrap="square">
            <a:spAutoFit/>
          </a:bodyPr>
          <a:lstStyle/>
          <a:p>
            <a:pPr indent="457200"/>
            <a:r>
              <a:rPr lang="en-US" sz="2800" b="1" dirty="0" err="1" smtClean="0">
                <a:solidFill>
                  <a:srgbClr val="0000FF"/>
                </a:solidFill>
                <a:latin typeface="Times New Roman"/>
                <a:ea typeface="Calibri"/>
              </a:rPr>
              <a:t>Năng</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lượng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xoay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đã</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truyền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sang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18"/>
                                        </p:tgtEl>
                                        <p:attrNameLst>
                                          <p:attrName>style.visibility</p:attrName>
                                        </p:attrNameLst>
                                      </p:cBhvr>
                                      <p:to>
                                        <p:strVal val="visible"/>
                                      </p:to>
                                    </p:set>
                                    <p:anim calcmode="lin" valueType="num">
                                      <p:cBhvr>
                                        <p:cTn id="28" dur="1000" fill="hold"/>
                                        <p:tgtEl>
                                          <p:spTgt spid="118"/>
                                        </p:tgtEl>
                                        <p:attrNameLst>
                                          <p:attrName>ppt_w</p:attrName>
                                        </p:attrNameLst>
                                      </p:cBhvr>
                                      <p:tavLst>
                                        <p:tav tm="0">
                                          <p:val>
                                            <p:strVal val="#ppt_w*0.70"/>
                                          </p:val>
                                        </p:tav>
                                        <p:tav tm="100000">
                                          <p:val>
                                            <p:strVal val="#ppt_w"/>
                                          </p:val>
                                        </p:tav>
                                      </p:tavLst>
                                    </p:anim>
                                    <p:anim calcmode="lin" valueType="num">
                                      <p:cBhvr>
                                        <p:cTn id="29" dur="1000" fill="hold"/>
                                        <p:tgtEl>
                                          <p:spTgt spid="118"/>
                                        </p:tgtEl>
                                        <p:attrNameLst>
                                          <p:attrName>ppt_h</p:attrName>
                                        </p:attrNameLst>
                                      </p:cBhvr>
                                      <p:tavLst>
                                        <p:tav tm="0">
                                          <p:val>
                                            <p:strVal val="#ppt_h"/>
                                          </p:val>
                                        </p:tav>
                                        <p:tav tm="100000">
                                          <p:val>
                                            <p:strVal val="#ppt_h"/>
                                          </p:val>
                                        </p:tav>
                                      </p:tavLst>
                                    </p:anim>
                                    <p:animEffect transition="in" filter="fade">
                                      <p:cBhvr>
                                        <p:cTn id="30" dur="1000"/>
                                        <p:tgtEl>
                                          <p:spTgt spid="118"/>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1000" fill="hold"/>
                                        <p:tgtEl>
                                          <p:spTgt spid="119"/>
                                        </p:tgtEl>
                                        <p:attrNameLst>
                                          <p:attrName>ppt_w</p:attrName>
                                        </p:attrNameLst>
                                      </p:cBhvr>
                                      <p:tavLst>
                                        <p:tav tm="0">
                                          <p:val>
                                            <p:strVal val="#ppt_w*0.70"/>
                                          </p:val>
                                        </p:tav>
                                        <p:tav tm="100000">
                                          <p:val>
                                            <p:strVal val="#ppt_w"/>
                                          </p:val>
                                        </p:tav>
                                      </p:tavLst>
                                    </p:anim>
                                    <p:anim calcmode="lin" valueType="num">
                                      <p:cBhvr>
                                        <p:cTn id="36" dur="1000" fill="hold"/>
                                        <p:tgtEl>
                                          <p:spTgt spid="119"/>
                                        </p:tgtEl>
                                        <p:attrNameLst>
                                          <p:attrName>ppt_h</p:attrName>
                                        </p:attrNameLst>
                                      </p:cBhvr>
                                      <p:tavLst>
                                        <p:tav tm="0">
                                          <p:val>
                                            <p:strVal val="#ppt_h"/>
                                          </p:val>
                                        </p:tav>
                                        <p:tav tm="100000">
                                          <p:val>
                                            <p:strVal val="#ppt_h"/>
                                          </p:val>
                                        </p:tav>
                                      </p:tavLst>
                                    </p:anim>
                                    <p:animEffect transition="in" filter="fade">
                                      <p:cBhvr>
                                        <p:cTn id="37"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8" grpId="0"/>
      <p:bldP spid="1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3. </a:t>
            </a:r>
            <a:r>
              <a:rPr lang="en-US" sz="2000" b="1" dirty="0" err="1">
                <a:solidFill>
                  <a:srgbClr val="0000FF"/>
                </a:solidFill>
                <a:latin typeface="Times New Roman" pitchFamily="18" charset="0"/>
                <a:cs typeface="Times New Roman" pitchFamily="18" charset="0"/>
              </a:rPr>
              <a:t>Nguyên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lý</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làm</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việc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của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954107"/>
          </a:xfrm>
          <a:prstGeom prst="rect">
            <a:avLst/>
          </a:prstGeom>
        </p:spPr>
        <p:txBody>
          <a:bodyPr wrap="square">
            <a:spAutoFit/>
          </a:bodyPr>
          <a:lstStyle/>
          <a:p>
            <a:pPr indent="457200" algn="just"/>
            <a:r>
              <a:rPr lang="en-US" sz="2800" b="1" dirty="0" err="1">
                <a:solidFill>
                  <a:srgbClr val="0000FF"/>
                </a:solidFill>
                <a:latin typeface="Times New Roman"/>
                <a:ea typeface="Times New Roman"/>
                <a:cs typeface="Times New Roman"/>
              </a:rPr>
              <a:t>Giả</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xoay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chiều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đặt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một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hàm</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hình</a:t>
            </a:r>
            <a:r>
              <a:rPr lang="en-US" sz="2800" b="1" dirty="0">
                <a:solidFill>
                  <a:srgbClr val="0000FF"/>
                </a:solidFill>
                <a:latin typeface="Times New Roman"/>
                <a:ea typeface="Times New Roman"/>
                <a:cs typeface="Times New Roman"/>
              </a:rPr>
              <a:t> sin, </a:t>
            </a:r>
            <a:r>
              <a:rPr lang="en-US" sz="2800" b="1" dirty="0" err="1">
                <a:solidFill>
                  <a:srgbClr val="0000FF"/>
                </a:solidFill>
                <a:latin typeface="Times New Roman"/>
                <a:ea typeface="Times New Roman"/>
                <a:cs typeface="Times New Roman"/>
              </a:rPr>
              <a:t>thì</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từ</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thông</a:t>
            </a:r>
            <a:r>
              <a:rPr lang="en-US" sz="2800" b="1" dirty="0">
                <a:solidFill>
                  <a:srgbClr val="0000FF"/>
                </a:solidFill>
                <a:latin typeface="Times New Roman"/>
                <a:ea typeface="Times New Roman"/>
                <a:cs typeface="Times New Roman"/>
              </a:rPr>
              <a:t> do </a:t>
            </a:r>
            <a:r>
              <a:rPr lang="en-US" sz="2800" b="1" dirty="0" err="1">
                <a:solidFill>
                  <a:srgbClr val="0000FF"/>
                </a:solidFill>
                <a:latin typeface="Times New Roman"/>
                <a:ea typeface="Times New Roman"/>
                <a:cs typeface="Times New Roman"/>
              </a:rPr>
              <a:t>nó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sinh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ra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trong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mạch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từ</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dạng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a:t>
            </a:r>
            <a:endParaRPr lang="en-US" sz="2800" b="1" dirty="0">
              <a:effectLst/>
              <a:latin typeface="Times New Roman"/>
              <a:ea typeface="Calibri"/>
              <a:cs typeface="Times New Roman"/>
            </a:endParaRPr>
          </a:p>
        </p:txBody>
      </p:sp>
      <p:sp>
        <p:nvSpPr>
          <p:cNvPr id="3" name="Rectangle 2"/>
          <p:cNvSpPr/>
          <p:nvPr/>
        </p:nvSpPr>
        <p:spPr>
          <a:xfrm>
            <a:off x="304800" y="1915180"/>
            <a:ext cx="2302233" cy="523220"/>
          </a:xfrm>
          <a:prstGeom prst="rect">
            <a:avLst/>
          </a:prstGeom>
        </p:spPr>
        <p:txBody>
          <a:bodyPr wrap="none">
            <a:spAutoFit/>
          </a:bodyPr>
          <a:lstStyle/>
          <a:p>
            <a:r>
              <a:rPr lang="en-US" sz="2800" b="1" dirty="0">
                <a:solidFill>
                  <a:srgbClr val="0000FF"/>
                </a:solidFill>
                <a:latin typeface="Times New Roman"/>
                <a:ea typeface="Times New Roman"/>
                <a:cs typeface="Times New Roman"/>
                <a:sym typeface="Symbol"/>
              </a:rPr>
              <a:t></a:t>
            </a:r>
            <a:r>
              <a:rPr lang="en-US" sz="2800" b="1" dirty="0">
                <a:solidFill>
                  <a:srgbClr val="0000FF"/>
                </a:solidFill>
                <a:latin typeface="Times New Roman"/>
                <a:ea typeface="Times New Roman"/>
              </a:rPr>
              <a:t> = </a:t>
            </a:r>
            <a:r>
              <a:rPr lang="en-US" sz="2800" b="1" dirty="0">
                <a:solidFill>
                  <a:srgbClr val="0000FF"/>
                </a:solidFill>
                <a:latin typeface="Times New Roman"/>
                <a:ea typeface="Times New Roman"/>
                <a:cs typeface="Times New Roman"/>
                <a:sym typeface="Symbol"/>
              </a:rPr>
              <a:t></a:t>
            </a:r>
            <a:r>
              <a:rPr lang="en-US" sz="2800" b="1" baseline="-25000" dirty="0" err="1">
                <a:solidFill>
                  <a:srgbClr val="0000FF"/>
                </a:solidFill>
                <a:latin typeface="Times New Roman"/>
                <a:ea typeface="Times New Roman"/>
              </a:rPr>
              <a:t>m</a:t>
            </a:r>
            <a:r>
              <a:rPr lang="en-US" sz="2800" b="1" dirty="0" err="1">
                <a:solidFill>
                  <a:srgbClr val="0000FF"/>
                </a:solidFill>
                <a:latin typeface="Times New Roman"/>
                <a:ea typeface="Times New Roman"/>
              </a:rPr>
              <a:t>.sin</a:t>
            </a:r>
            <a:r>
              <a:rPr lang="en-US" sz="2800" b="1" dirty="0" err="1">
                <a:solidFill>
                  <a:srgbClr val="0000FF"/>
                </a:solidFill>
                <a:latin typeface="Times New Roman"/>
                <a:ea typeface="Times New Roman"/>
                <a:cs typeface="Times New Roman"/>
                <a:sym typeface="Symbol"/>
              </a:rPr>
              <a:t></a:t>
            </a:r>
            <a:r>
              <a:rPr lang="en-US" sz="2800" b="1" dirty="0" err="1">
                <a:solidFill>
                  <a:srgbClr val="0000FF"/>
                </a:solidFill>
                <a:latin typeface="Times New Roman"/>
                <a:ea typeface="Times New Roman"/>
              </a:rPr>
              <a:t>t</a:t>
            </a:r>
            <a:r>
              <a:rPr lang="en-US" sz="2800" b="1" dirty="0">
                <a:solidFill>
                  <a:srgbClr val="0000FF"/>
                </a:solidFill>
                <a:latin typeface="Times New Roman"/>
                <a:ea typeface="Times New Roman"/>
              </a:rPr>
              <a:t> </a:t>
            </a:r>
            <a:endParaRPr lang="en-US" sz="2800" b="1" dirty="0"/>
          </a:p>
        </p:txBody>
      </p:sp>
      <p:sp>
        <p:nvSpPr>
          <p:cNvPr id="6" name="Rectangle 5"/>
          <p:cNvSpPr/>
          <p:nvPr/>
        </p:nvSpPr>
        <p:spPr>
          <a:xfrm>
            <a:off x="0" y="2474893"/>
            <a:ext cx="9144000" cy="954107"/>
          </a:xfrm>
          <a:prstGeom prst="rect">
            <a:avLst/>
          </a:prstGeom>
        </p:spPr>
        <p:txBody>
          <a:bodyPr wrap="square">
            <a:spAutoFit/>
          </a:bodyPr>
          <a:lstStyle/>
          <a:p>
            <a:pPr indent="180340" algn="just">
              <a:spcBef>
                <a:spcPts val="600"/>
              </a:spcBef>
              <a:spcAft>
                <a:spcPts val="600"/>
              </a:spcAft>
              <a:tabLst>
                <a:tab pos="5760720" algn="r"/>
              </a:tabLst>
            </a:pPr>
            <a:r>
              <a:rPr lang="en-US" sz="2800" b="1" dirty="0">
                <a:solidFill>
                  <a:srgbClr val="0000FF"/>
                </a:solidFill>
                <a:latin typeface="Times New Roman"/>
                <a:ea typeface="Times New Roman"/>
                <a:cs typeface="Times New Roman"/>
              </a:rPr>
              <a:t>Theo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luật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cảm</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ứng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từ</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động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e</a:t>
            </a:r>
            <a:r>
              <a:rPr lang="en-US" sz="2800" b="1" baseline="-25000" dirty="0" err="1">
                <a:solidFill>
                  <a:srgbClr val="0000FF"/>
                </a:solidFill>
                <a:latin typeface="Times New Roman"/>
                <a:ea typeface="Times New Roman"/>
                <a:cs typeface="Times New Roman"/>
              </a:rPr>
              <a:t>1</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e</a:t>
            </a:r>
            <a:r>
              <a:rPr lang="en-US" sz="2800" b="1" baseline="-25000" dirty="0" err="1">
                <a:solidFill>
                  <a:srgbClr val="0000FF"/>
                </a:solidFill>
                <a:latin typeface="Times New Roman"/>
                <a:ea typeface="Times New Roman"/>
                <a:cs typeface="Times New Roman"/>
              </a:rPr>
              <a:t>2</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được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xác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a:t>
            </a:r>
            <a:endParaRPr lang="en-US" sz="2800" b="1" dirty="0">
              <a:effectLst/>
              <a:latin typeface="Times New Roman"/>
              <a:ea typeface="Calibri"/>
              <a:cs typeface="Times New Roman"/>
            </a:endParaRPr>
          </a:p>
        </p:txBody>
      </p:sp>
      <p:pic>
        <p:nvPicPr>
          <p:cNvPr id="3089" name="Picture 1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4841"/>
          <a:stretch/>
        </p:blipFill>
        <p:spPr bwMode="auto">
          <a:xfrm>
            <a:off x="1066800" y="3420086"/>
            <a:ext cx="7924801" cy="847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90" name="Picture 18"/>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6857" b="22051"/>
          <a:stretch/>
        </p:blipFill>
        <p:spPr bwMode="auto">
          <a:xfrm>
            <a:off x="1143000" y="4171817"/>
            <a:ext cx="2676211" cy="704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91" name="Picture 19"/>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47253"/>
          <a:stretch/>
        </p:blipFill>
        <p:spPr bwMode="auto">
          <a:xfrm>
            <a:off x="1143001" y="4962212"/>
            <a:ext cx="5861043" cy="98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3"/>
          <p:cNvSpPr/>
          <p:nvPr/>
        </p:nvSpPr>
        <p:spPr>
          <a:xfrm>
            <a:off x="1143000" y="6182380"/>
            <a:ext cx="2793690" cy="523220"/>
          </a:xfrm>
          <a:prstGeom prst="rect">
            <a:avLst/>
          </a:prstGeom>
        </p:spPr>
        <p:txBody>
          <a:bodyPr wrap="square">
            <a:spAutoFit/>
          </a:bodyPr>
          <a:lstStyle/>
          <a:p>
            <a:r>
              <a:rPr lang="en-US" sz="2800" dirty="0" err="1">
                <a:solidFill>
                  <a:srgbClr val="0000FF"/>
                </a:solidFill>
                <a:latin typeface="Times New Roman"/>
                <a:ea typeface="Calibri"/>
              </a:rPr>
              <a:t>E</a:t>
            </a:r>
            <a:r>
              <a:rPr lang="en-US" sz="2800" baseline="-25000" dirty="0" err="1">
                <a:solidFill>
                  <a:srgbClr val="0000FF"/>
                </a:solidFill>
                <a:latin typeface="Times New Roman"/>
                <a:ea typeface="Calibri"/>
              </a:rPr>
              <a:t>1</a:t>
            </a:r>
            <a:r>
              <a:rPr lang="en-US" sz="2800" dirty="0">
                <a:solidFill>
                  <a:srgbClr val="0000FF"/>
                </a:solidFill>
                <a:latin typeface="Times New Roman"/>
                <a:ea typeface="Calibri"/>
              </a:rPr>
              <a:t>= 4,44</a:t>
            </a:r>
            <a:r>
              <a:rPr lang="en-US" sz="2800" dirty="0">
                <a:solidFill>
                  <a:srgbClr val="0000FF"/>
                </a:solidFill>
                <a:latin typeface="Times New Roman"/>
                <a:ea typeface="SymbolMT"/>
              </a:rPr>
              <a:t> </a:t>
            </a:r>
            <a:r>
              <a:rPr lang="en-US" sz="2800" dirty="0" err="1">
                <a:solidFill>
                  <a:srgbClr val="0000FF"/>
                </a:solidFill>
                <a:latin typeface="Times New Roman"/>
                <a:ea typeface="Calibri"/>
              </a:rPr>
              <a:t>w</a:t>
            </a:r>
            <a:r>
              <a:rPr lang="en-US" sz="2800" baseline="-25000" dirty="0" err="1">
                <a:solidFill>
                  <a:srgbClr val="0000FF"/>
                </a:solidFill>
                <a:latin typeface="Times New Roman"/>
                <a:ea typeface="Calibri"/>
              </a:rPr>
              <a:t>1</a:t>
            </a:r>
            <a:r>
              <a:rPr lang="en-US" sz="2800" dirty="0" err="1">
                <a:solidFill>
                  <a:srgbClr val="0000FF"/>
                </a:solidFill>
                <a:latin typeface="Times New Roman"/>
                <a:ea typeface="Calibri"/>
              </a:rPr>
              <a:t>f</a:t>
            </a:r>
            <a:r>
              <a:rPr lang="en-US" sz="2800" baseline="-25000" dirty="0">
                <a:solidFill>
                  <a:srgbClr val="0000FF"/>
                </a:solidFill>
                <a:latin typeface="Times New Roman"/>
                <a:ea typeface="Calibri"/>
              </a:rPr>
              <a:t> </a:t>
            </a:r>
            <a:r>
              <a:rPr lang="en-US" sz="2800" dirty="0" err="1">
                <a:solidFill>
                  <a:srgbClr val="0000FF"/>
                </a:solidFill>
                <a:latin typeface="Times New Roman"/>
                <a:ea typeface="SymbolMT"/>
              </a:rPr>
              <a:t>Φ</a:t>
            </a:r>
            <a:r>
              <a:rPr lang="en-US" sz="2800" baseline="-25000" dirty="0" err="1">
                <a:solidFill>
                  <a:srgbClr val="0000FF"/>
                </a:solidFill>
                <a:latin typeface="Times New Roman"/>
                <a:ea typeface="Calibri"/>
              </a:rPr>
              <a:t>m</a:t>
            </a:r>
            <a:r>
              <a:rPr lang="en-US" sz="2800" dirty="0">
                <a:solidFill>
                  <a:srgbClr val="0000FF"/>
                </a:solidFill>
                <a:latin typeface="Times New Roman"/>
                <a:ea typeface="SymbolMT"/>
              </a:rPr>
              <a:t> </a:t>
            </a:r>
            <a:endParaRPr lang="en-US" sz="2800" dirty="0"/>
          </a:p>
        </p:txBody>
      </p:sp>
      <p:sp>
        <p:nvSpPr>
          <p:cNvPr id="25" name="Rectangle 24"/>
          <p:cNvSpPr/>
          <p:nvPr/>
        </p:nvSpPr>
        <p:spPr>
          <a:xfrm>
            <a:off x="5450606" y="6182380"/>
            <a:ext cx="2632452" cy="523220"/>
          </a:xfrm>
          <a:prstGeom prst="rect">
            <a:avLst/>
          </a:prstGeom>
        </p:spPr>
        <p:txBody>
          <a:bodyPr wrap="none">
            <a:spAutoFit/>
          </a:bodyPr>
          <a:lstStyle/>
          <a:p>
            <a:r>
              <a:rPr lang="en-US" sz="2800" dirty="0" err="1">
                <a:solidFill>
                  <a:srgbClr val="0000FF"/>
                </a:solidFill>
                <a:latin typeface="Times New Roman"/>
                <a:ea typeface="Calibri"/>
              </a:rPr>
              <a:t>E</a:t>
            </a:r>
            <a:r>
              <a:rPr lang="en-US" sz="2800" baseline="-25000" dirty="0" err="1">
                <a:solidFill>
                  <a:srgbClr val="0000FF"/>
                </a:solidFill>
                <a:latin typeface="Times New Roman"/>
                <a:ea typeface="Calibri"/>
              </a:rPr>
              <a:t>2</a:t>
            </a:r>
            <a:r>
              <a:rPr lang="en-US" sz="2800" dirty="0">
                <a:solidFill>
                  <a:srgbClr val="0000FF"/>
                </a:solidFill>
                <a:latin typeface="Times New Roman"/>
                <a:ea typeface="Calibri"/>
              </a:rPr>
              <a:t>= 4,44</a:t>
            </a:r>
            <a:r>
              <a:rPr lang="en-US" sz="2800" dirty="0">
                <a:solidFill>
                  <a:srgbClr val="0000FF"/>
                </a:solidFill>
                <a:latin typeface="Times New Roman"/>
                <a:ea typeface="SymbolMT"/>
              </a:rPr>
              <a:t> </a:t>
            </a:r>
            <a:r>
              <a:rPr lang="en-US" sz="2800" dirty="0" err="1">
                <a:solidFill>
                  <a:srgbClr val="0000FF"/>
                </a:solidFill>
                <a:latin typeface="Times New Roman"/>
                <a:ea typeface="Calibri"/>
              </a:rPr>
              <a:t>w</a:t>
            </a:r>
            <a:r>
              <a:rPr lang="en-US" sz="2800" baseline="-25000" dirty="0" err="1">
                <a:solidFill>
                  <a:srgbClr val="0000FF"/>
                </a:solidFill>
                <a:latin typeface="Times New Roman"/>
                <a:ea typeface="Calibri"/>
              </a:rPr>
              <a:t>2</a:t>
            </a:r>
            <a:r>
              <a:rPr lang="en-US" sz="2800" dirty="0" err="1">
                <a:solidFill>
                  <a:srgbClr val="0000FF"/>
                </a:solidFill>
                <a:latin typeface="Times New Roman"/>
                <a:ea typeface="Calibri"/>
              </a:rPr>
              <a:t>f</a:t>
            </a:r>
            <a:r>
              <a:rPr lang="en-US" sz="2800" baseline="-25000" dirty="0">
                <a:solidFill>
                  <a:srgbClr val="0000FF"/>
                </a:solidFill>
                <a:latin typeface="Times New Roman"/>
                <a:ea typeface="Calibri"/>
              </a:rPr>
              <a:t> </a:t>
            </a:r>
            <a:r>
              <a:rPr lang="en-US" sz="2800" dirty="0" err="1">
                <a:solidFill>
                  <a:srgbClr val="0000FF"/>
                </a:solidFill>
                <a:latin typeface="Times New Roman"/>
                <a:ea typeface="SymbolMT"/>
              </a:rPr>
              <a:t>Φ</a:t>
            </a:r>
            <a:r>
              <a:rPr lang="en-US" sz="2800" baseline="-25000" dirty="0" err="1">
                <a:solidFill>
                  <a:srgbClr val="0000FF"/>
                </a:solidFill>
                <a:latin typeface="Times New Roman"/>
                <a:ea typeface="Calibri"/>
              </a:rPr>
              <a:t>m</a:t>
            </a:r>
            <a:r>
              <a:rPr lang="en-US" sz="2800" dirty="0">
                <a:solidFill>
                  <a:srgbClr val="0000FF"/>
                </a:solidFill>
                <a:latin typeface="Times New Roman"/>
                <a:ea typeface="Calibri"/>
              </a:rPr>
              <a:t> </a:t>
            </a:r>
            <a:endParaRPr lang="en-US" sz="2800"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089"/>
                                        </p:tgtEl>
                                        <p:attrNameLst>
                                          <p:attrName>style.visibility</p:attrName>
                                        </p:attrNameLst>
                                      </p:cBhvr>
                                      <p:to>
                                        <p:strVal val="visible"/>
                                      </p:to>
                                    </p:set>
                                    <p:anim calcmode="lin" valueType="num">
                                      <p:cBhvr>
                                        <p:cTn id="28" dur="1000" fill="hold"/>
                                        <p:tgtEl>
                                          <p:spTgt spid="3089"/>
                                        </p:tgtEl>
                                        <p:attrNameLst>
                                          <p:attrName>ppt_w</p:attrName>
                                        </p:attrNameLst>
                                      </p:cBhvr>
                                      <p:tavLst>
                                        <p:tav tm="0">
                                          <p:val>
                                            <p:strVal val="#ppt_w*0.70"/>
                                          </p:val>
                                        </p:tav>
                                        <p:tav tm="100000">
                                          <p:val>
                                            <p:strVal val="#ppt_w"/>
                                          </p:val>
                                        </p:tav>
                                      </p:tavLst>
                                    </p:anim>
                                    <p:anim calcmode="lin" valueType="num">
                                      <p:cBhvr>
                                        <p:cTn id="29" dur="1000" fill="hold"/>
                                        <p:tgtEl>
                                          <p:spTgt spid="3089"/>
                                        </p:tgtEl>
                                        <p:attrNameLst>
                                          <p:attrName>ppt_h</p:attrName>
                                        </p:attrNameLst>
                                      </p:cBhvr>
                                      <p:tavLst>
                                        <p:tav tm="0">
                                          <p:val>
                                            <p:strVal val="#ppt_h"/>
                                          </p:val>
                                        </p:tav>
                                        <p:tav tm="100000">
                                          <p:val>
                                            <p:strVal val="#ppt_h"/>
                                          </p:val>
                                        </p:tav>
                                      </p:tavLst>
                                    </p:anim>
                                    <p:animEffect transition="in" filter="fade">
                                      <p:cBhvr>
                                        <p:cTn id="30" dur="1000"/>
                                        <p:tgtEl>
                                          <p:spTgt spid="3089"/>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3090"/>
                                        </p:tgtEl>
                                        <p:attrNameLst>
                                          <p:attrName>style.visibility</p:attrName>
                                        </p:attrNameLst>
                                      </p:cBhvr>
                                      <p:to>
                                        <p:strVal val="visible"/>
                                      </p:to>
                                    </p:set>
                                    <p:anim calcmode="lin" valueType="num">
                                      <p:cBhvr>
                                        <p:cTn id="35" dur="1000" fill="hold"/>
                                        <p:tgtEl>
                                          <p:spTgt spid="3090"/>
                                        </p:tgtEl>
                                        <p:attrNameLst>
                                          <p:attrName>ppt_w</p:attrName>
                                        </p:attrNameLst>
                                      </p:cBhvr>
                                      <p:tavLst>
                                        <p:tav tm="0">
                                          <p:val>
                                            <p:strVal val="#ppt_w*0.70"/>
                                          </p:val>
                                        </p:tav>
                                        <p:tav tm="100000">
                                          <p:val>
                                            <p:strVal val="#ppt_w"/>
                                          </p:val>
                                        </p:tav>
                                      </p:tavLst>
                                    </p:anim>
                                    <p:anim calcmode="lin" valueType="num">
                                      <p:cBhvr>
                                        <p:cTn id="36" dur="1000" fill="hold"/>
                                        <p:tgtEl>
                                          <p:spTgt spid="3090"/>
                                        </p:tgtEl>
                                        <p:attrNameLst>
                                          <p:attrName>ppt_h</p:attrName>
                                        </p:attrNameLst>
                                      </p:cBhvr>
                                      <p:tavLst>
                                        <p:tav tm="0">
                                          <p:val>
                                            <p:strVal val="#ppt_h"/>
                                          </p:val>
                                        </p:tav>
                                        <p:tav tm="100000">
                                          <p:val>
                                            <p:strVal val="#ppt_h"/>
                                          </p:val>
                                        </p:tav>
                                      </p:tavLst>
                                    </p:anim>
                                    <p:animEffect transition="in" filter="fade">
                                      <p:cBhvr>
                                        <p:cTn id="37" dur="1000"/>
                                        <p:tgtEl>
                                          <p:spTgt spid="3090"/>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3091"/>
                                        </p:tgtEl>
                                        <p:attrNameLst>
                                          <p:attrName>style.visibility</p:attrName>
                                        </p:attrNameLst>
                                      </p:cBhvr>
                                      <p:to>
                                        <p:strVal val="visible"/>
                                      </p:to>
                                    </p:set>
                                    <p:anim calcmode="lin" valueType="num">
                                      <p:cBhvr>
                                        <p:cTn id="42" dur="1000" fill="hold"/>
                                        <p:tgtEl>
                                          <p:spTgt spid="3091"/>
                                        </p:tgtEl>
                                        <p:attrNameLst>
                                          <p:attrName>ppt_w</p:attrName>
                                        </p:attrNameLst>
                                      </p:cBhvr>
                                      <p:tavLst>
                                        <p:tav tm="0">
                                          <p:val>
                                            <p:strVal val="#ppt_w*0.70"/>
                                          </p:val>
                                        </p:tav>
                                        <p:tav tm="100000">
                                          <p:val>
                                            <p:strVal val="#ppt_w"/>
                                          </p:val>
                                        </p:tav>
                                      </p:tavLst>
                                    </p:anim>
                                    <p:anim calcmode="lin" valueType="num">
                                      <p:cBhvr>
                                        <p:cTn id="43" dur="1000" fill="hold"/>
                                        <p:tgtEl>
                                          <p:spTgt spid="3091"/>
                                        </p:tgtEl>
                                        <p:attrNameLst>
                                          <p:attrName>ppt_h</p:attrName>
                                        </p:attrNameLst>
                                      </p:cBhvr>
                                      <p:tavLst>
                                        <p:tav tm="0">
                                          <p:val>
                                            <p:strVal val="#ppt_h"/>
                                          </p:val>
                                        </p:tav>
                                        <p:tav tm="100000">
                                          <p:val>
                                            <p:strVal val="#ppt_h"/>
                                          </p:val>
                                        </p:tav>
                                      </p:tavLst>
                                    </p:anim>
                                    <p:animEffect transition="in" filter="fade">
                                      <p:cBhvr>
                                        <p:cTn id="44" dur="1000"/>
                                        <p:tgtEl>
                                          <p:spTgt spid="3091"/>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1000" fill="hold"/>
                                        <p:tgtEl>
                                          <p:spTgt spid="24"/>
                                        </p:tgtEl>
                                        <p:attrNameLst>
                                          <p:attrName>ppt_w</p:attrName>
                                        </p:attrNameLst>
                                      </p:cBhvr>
                                      <p:tavLst>
                                        <p:tav tm="0">
                                          <p:val>
                                            <p:strVal val="#ppt_w*0.70"/>
                                          </p:val>
                                        </p:tav>
                                        <p:tav tm="100000">
                                          <p:val>
                                            <p:strVal val="#ppt_w"/>
                                          </p:val>
                                        </p:tav>
                                      </p:tavLst>
                                    </p:anim>
                                    <p:anim calcmode="lin" valueType="num">
                                      <p:cBhvr>
                                        <p:cTn id="50" dur="1000" fill="hold"/>
                                        <p:tgtEl>
                                          <p:spTgt spid="24"/>
                                        </p:tgtEl>
                                        <p:attrNameLst>
                                          <p:attrName>ppt_h</p:attrName>
                                        </p:attrNameLst>
                                      </p:cBhvr>
                                      <p:tavLst>
                                        <p:tav tm="0">
                                          <p:val>
                                            <p:strVal val="#ppt_h"/>
                                          </p:val>
                                        </p:tav>
                                        <p:tav tm="100000">
                                          <p:val>
                                            <p:strVal val="#ppt_h"/>
                                          </p:val>
                                        </p:tav>
                                      </p:tavLst>
                                    </p:anim>
                                    <p:animEffect transition="in" filter="fade">
                                      <p:cBhvr>
                                        <p:cTn id="51" dur="1000"/>
                                        <p:tgtEl>
                                          <p:spTgt spid="24"/>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1000" fill="hold"/>
                                        <p:tgtEl>
                                          <p:spTgt spid="25"/>
                                        </p:tgtEl>
                                        <p:attrNameLst>
                                          <p:attrName>ppt_w</p:attrName>
                                        </p:attrNameLst>
                                      </p:cBhvr>
                                      <p:tavLst>
                                        <p:tav tm="0">
                                          <p:val>
                                            <p:strVal val="#ppt_w*0.70"/>
                                          </p:val>
                                        </p:tav>
                                        <p:tav tm="100000">
                                          <p:val>
                                            <p:strVal val="#ppt_w"/>
                                          </p:val>
                                        </p:tav>
                                      </p:tavLst>
                                    </p:anim>
                                    <p:anim calcmode="lin" valueType="num">
                                      <p:cBhvr>
                                        <p:cTn id="55" dur="1000" fill="hold"/>
                                        <p:tgtEl>
                                          <p:spTgt spid="25"/>
                                        </p:tgtEl>
                                        <p:attrNameLst>
                                          <p:attrName>ppt_h</p:attrName>
                                        </p:attrNameLst>
                                      </p:cBhvr>
                                      <p:tavLst>
                                        <p:tav tm="0">
                                          <p:val>
                                            <p:strVal val="#ppt_h"/>
                                          </p:val>
                                        </p:tav>
                                        <p:tav tm="100000">
                                          <p:val>
                                            <p:strVal val="#ppt_h"/>
                                          </p:val>
                                        </p:tav>
                                      </p:tavLst>
                                    </p:anim>
                                    <p:animEffect transition="in" filter="fade">
                                      <p:cBhvr>
                                        <p:cTn id="56"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3. </a:t>
            </a:r>
            <a:r>
              <a:rPr lang="en-US" sz="2000" b="1" dirty="0" err="1">
                <a:solidFill>
                  <a:srgbClr val="0000FF"/>
                </a:solidFill>
                <a:latin typeface="Times New Roman" pitchFamily="18" charset="0"/>
                <a:cs typeface="Times New Roman" pitchFamily="18" charset="0"/>
              </a:rPr>
              <a:t>Nguyên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lý</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làm</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việc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của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4723794" cy="523220"/>
          </a:xfrm>
          <a:prstGeom prst="rect">
            <a:avLst/>
          </a:prstGeom>
        </p:spPr>
        <p:txBody>
          <a:bodyPr wrap="none">
            <a:spAutoFit/>
          </a:bodyPr>
          <a:lstStyle/>
          <a:p>
            <a:r>
              <a:rPr lang="en-US" sz="2800" b="1" dirty="0" err="1">
                <a:solidFill>
                  <a:srgbClr val="0000FF"/>
                </a:solidFill>
                <a:latin typeface="Times New Roman"/>
                <a:ea typeface="Calibri"/>
              </a:rPr>
              <a:t>Hệ</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MBA 1 </a:t>
            </a:r>
            <a:r>
              <a:rPr lang="en-US" sz="2800" b="1" dirty="0" err="1">
                <a:solidFill>
                  <a:srgbClr val="0000FF"/>
                </a:solidFill>
                <a:latin typeface="Times New Roman"/>
                <a:ea typeface="Calibri"/>
              </a:rPr>
              <a:t>pha</a:t>
            </a:r>
            <a:endParaRPr lang="en-US" sz="2800" dirty="0"/>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4955"/>
          <a:stretch/>
        </p:blipFill>
        <p:spPr bwMode="auto">
          <a:xfrm>
            <a:off x="533400" y="1188127"/>
            <a:ext cx="1524000" cy="873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373620" y="1175624"/>
            <a:ext cx="6770380" cy="954107"/>
          </a:xfrm>
          <a:prstGeom prst="rect">
            <a:avLst/>
          </a:prstGeom>
        </p:spPr>
        <p:txBody>
          <a:bodyPr wrap="square">
            <a:spAutoFit/>
          </a:bodyPr>
          <a:lstStyle/>
          <a:p>
            <a:pPr algn="just"/>
            <a:r>
              <a:rPr lang="en-US" sz="2800" b="1" dirty="0" err="1">
                <a:solidFill>
                  <a:srgbClr val="0000FF"/>
                </a:solidFill>
                <a:latin typeface="Times New Roman"/>
                <a:ea typeface="Times New Roman"/>
                <a:cs typeface="Arial"/>
              </a:rPr>
              <a:t>Nếu</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bỏ</a:t>
            </a:r>
            <a:r>
              <a:rPr lang="en-US" sz="2800" b="1" dirty="0">
                <a:solidFill>
                  <a:srgbClr val="0000FF"/>
                </a:solidFill>
                <a:latin typeface="Times New Roman"/>
                <a:ea typeface="Times New Roman"/>
                <a:cs typeface="Arial"/>
              </a:rPr>
              <a:t> qua </a:t>
            </a:r>
            <a:r>
              <a:rPr lang="en-US" sz="2800" b="1" dirty="0" err="1">
                <a:solidFill>
                  <a:srgbClr val="0000FF"/>
                </a:solidFill>
                <a:latin typeface="Times New Roman"/>
                <a:ea typeface="Times New Roman"/>
                <a:cs typeface="Arial"/>
              </a:rPr>
              <a:t>điện</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trở</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dây</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quấn</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và</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từ</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thông</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tản</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có</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thể</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coi</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gần</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đúng</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U</a:t>
            </a:r>
            <a:r>
              <a:rPr lang="en-US" sz="2800" b="1" baseline="-25000" dirty="0" err="1">
                <a:solidFill>
                  <a:srgbClr val="0000FF"/>
                </a:solidFill>
                <a:latin typeface="Times New Roman"/>
                <a:ea typeface="Times New Roman"/>
                <a:cs typeface="Arial"/>
              </a:rPr>
              <a:t>1</a:t>
            </a:r>
            <a:r>
              <a:rPr lang="en-US" sz="2800" b="1" dirty="0">
                <a:solidFill>
                  <a:srgbClr val="0000FF"/>
                </a:solidFill>
                <a:latin typeface="Times New Roman"/>
                <a:ea typeface="Times New Roman"/>
                <a:cs typeface="Arial"/>
              </a:rPr>
              <a:t> </a:t>
            </a:r>
            <a:r>
              <a:rPr lang="en-US" sz="2800" b="1" dirty="0">
                <a:solidFill>
                  <a:srgbClr val="0000FF"/>
                </a:solidFill>
                <a:latin typeface="Times New Roman"/>
                <a:ea typeface="Times New Roman"/>
                <a:cs typeface="Arial"/>
                <a:sym typeface="Symbol"/>
              </a:rPr>
              <a:t></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E</a:t>
            </a:r>
            <a:r>
              <a:rPr lang="en-US" sz="2800" b="1" baseline="-25000" dirty="0" err="1">
                <a:solidFill>
                  <a:srgbClr val="0000FF"/>
                </a:solidFill>
                <a:latin typeface="Times New Roman"/>
                <a:ea typeface="Times New Roman"/>
                <a:cs typeface="Arial"/>
              </a:rPr>
              <a:t>1</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U</a:t>
            </a:r>
            <a:r>
              <a:rPr lang="en-US" sz="2800" b="1" baseline="-25000" dirty="0" err="1">
                <a:solidFill>
                  <a:srgbClr val="0000FF"/>
                </a:solidFill>
                <a:latin typeface="Times New Roman"/>
                <a:ea typeface="Times New Roman"/>
                <a:cs typeface="Arial"/>
              </a:rPr>
              <a:t>2</a:t>
            </a:r>
            <a:r>
              <a:rPr lang="en-US" sz="2800" b="1" dirty="0">
                <a:solidFill>
                  <a:srgbClr val="0000FF"/>
                </a:solidFill>
                <a:latin typeface="Times New Roman"/>
                <a:ea typeface="Times New Roman"/>
                <a:cs typeface="Arial"/>
              </a:rPr>
              <a:t> </a:t>
            </a:r>
            <a:r>
              <a:rPr lang="en-US" sz="2800" b="1" dirty="0">
                <a:solidFill>
                  <a:srgbClr val="0000FF"/>
                </a:solidFill>
                <a:latin typeface="Times New Roman"/>
                <a:ea typeface="Times New Roman"/>
                <a:cs typeface="Arial"/>
                <a:sym typeface="Symbol"/>
              </a:rPr>
              <a:t></a:t>
            </a:r>
            <a:r>
              <a:rPr lang="en-US" sz="2800" b="1" dirty="0">
                <a:solidFill>
                  <a:srgbClr val="0000FF"/>
                </a:solidFill>
                <a:latin typeface="Times New Roman"/>
                <a:ea typeface="Times New Roman"/>
                <a:cs typeface="Arial"/>
              </a:rPr>
              <a:t> </a:t>
            </a:r>
            <a:r>
              <a:rPr lang="en-US" sz="2800" b="1" dirty="0" err="1">
                <a:solidFill>
                  <a:srgbClr val="0000FF"/>
                </a:solidFill>
                <a:latin typeface="Times New Roman"/>
                <a:ea typeface="Times New Roman"/>
                <a:cs typeface="Arial"/>
              </a:rPr>
              <a:t>E</a:t>
            </a:r>
            <a:r>
              <a:rPr lang="en-US" sz="2800" b="1" baseline="-25000" dirty="0" err="1">
                <a:solidFill>
                  <a:srgbClr val="0000FF"/>
                </a:solidFill>
                <a:latin typeface="Times New Roman"/>
                <a:ea typeface="Times New Roman"/>
                <a:cs typeface="Arial"/>
              </a:rPr>
              <a:t>2</a:t>
            </a:r>
            <a:endParaRPr lang="en-US" sz="2800" b="1" dirty="0"/>
          </a:p>
        </p:txBody>
      </p:sp>
      <p:pic>
        <p:nvPicPr>
          <p:cNvPr id="102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1793"/>
          <a:stretch/>
        </p:blipFill>
        <p:spPr bwMode="auto">
          <a:xfrm>
            <a:off x="275724" y="2133600"/>
            <a:ext cx="2696076" cy="887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Group 9"/>
          <p:cNvGrpSpPr/>
          <p:nvPr/>
        </p:nvGrpSpPr>
        <p:grpSpPr>
          <a:xfrm>
            <a:off x="762000" y="4191000"/>
            <a:ext cx="6934200" cy="2173605"/>
            <a:chOff x="0" y="0"/>
            <a:chExt cx="5825490" cy="1675765"/>
          </a:xfrm>
        </p:grpSpPr>
        <p:pic>
          <p:nvPicPr>
            <p:cNvPr id="11" name="Picture 10" descr="Máy biến áp hạ áp"/>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bwMode="auto">
            <a:xfrm>
              <a:off x="2940050" y="6350"/>
              <a:ext cx="2885440" cy="1605915"/>
            </a:xfrm>
            <a:prstGeom prst="rect">
              <a:avLst/>
            </a:prstGeom>
            <a:noFill/>
            <a:ln>
              <a:noFill/>
            </a:ln>
            <a:extLst>
              <a:ext uri="{53640926-AAD7-44D8-BBD7-CCE9431645EC}">
                <a14:shadowObscured xmlns:a14="http://schemas.microsoft.com/office/drawing/2010/main"/>
              </a:ext>
            </a:extLst>
          </p:spPr>
        </p:pic>
        <p:pic>
          <p:nvPicPr>
            <p:cNvPr id="12" name="Picture 11" descr="Máy biến áp tăng áp"/>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bwMode="auto">
            <a:xfrm>
              <a:off x="0" y="0"/>
              <a:ext cx="2825750" cy="1675765"/>
            </a:xfrm>
            <a:prstGeom prst="rect">
              <a:avLst/>
            </a:prstGeom>
            <a:noFill/>
            <a:ln>
              <a:noFill/>
            </a:ln>
            <a:extLst>
              <a:ext uri="{53640926-AAD7-44D8-BBD7-CCE9431645EC}">
                <a14:shadowObscured xmlns:a14="http://schemas.microsoft.com/office/drawing/2010/main"/>
              </a:ext>
            </a:extLst>
          </p:spPr>
        </p:pic>
        <p:sp>
          <p:nvSpPr>
            <p:cNvPr id="13" name="Text Box 2"/>
            <p:cNvSpPr txBox="1">
              <a:spLocks noChangeArrowheads="1"/>
            </p:cNvSpPr>
            <p:nvPr/>
          </p:nvSpPr>
          <p:spPr bwMode="auto">
            <a:xfrm>
              <a:off x="3930650" y="552450"/>
              <a:ext cx="895350" cy="58420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spcBef>
                  <a:spcPts val="600"/>
                </a:spcBef>
                <a:spcAft>
                  <a:spcPts val="0"/>
                </a:spcAft>
              </a:pPr>
              <a:r>
                <a:rPr lang="en-US" sz="1100">
                  <a:effectLst/>
                  <a:latin typeface="Times New Roman"/>
                  <a:ea typeface="Calibri"/>
                  <a:cs typeface="Times New Roman"/>
                </a:rPr>
                <a:t>50               10</a:t>
              </a:r>
              <a:endParaRPr lang="en-US" sz="1400">
                <a:effectLst/>
                <a:latin typeface="Times New Roman"/>
                <a:ea typeface="Calibri"/>
                <a:cs typeface="Times New Roman"/>
              </a:endParaRPr>
            </a:p>
            <a:p>
              <a:pPr marL="0" marR="0">
                <a:spcBef>
                  <a:spcPts val="0"/>
                </a:spcBef>
                <a:spcAft>
                  <a:spcPts val="0"/>
                </a:spcAft>
              </a:pPr>
              <a:r>
                <a:rPr lang="en-US" sz="1100">
                  <a:effectLst/>
                  <a:latin typeface="Times New Roman"/>
                  <a:ea typeface="Calibri"/>
                  <a:cs typeface="Times New Roman"/>
                </a:rPr>
                <a:t>vòng        vòng</a:t>
              </a:r>
              <a:endParaRPr lang="en-US" sz="1400">
                <a:effectLst/>
                <a:latin typeface="Times New Roman"/>
                <a:ea typeface="Calibri"/>
                <a:cs typeface="Times New Roman"/>
              </a:endParaRPr>
            </a:p>
            <a:p>
              <a:pPr marL="0" marR="0">
                <a:spcBef>
                  <a:spcPts val="0"/>
                </a:spcBef>
                <a:spcAft>
                  <a:spcPts val="0"/>
                </a:spcAft>
              </a:pPr>
              <a:r>
                <a:rPr lang="en-US" sz="1000">
                  <a:effectLst/>
                  <a:latin typeface="Times New Roman"/>
                  <a:ea typeface="Calibri"/>
                  <a:cs typeface="Times New Roman"/>
                </a:rPr>
                <a:t> </a:t>
              </a:r>
              <a:endParaRPr lang="en-US" sz="1400">
                <a:effectLst/>
                <a:latin typeface="Times New Roman"/>
                <a:ea typeface="Calibri"/>
                <a:cs typeface="Times New Roman"/>
              </a:endParaRPr>
            </a:p>
            <a:p>
              <a:pPr marL="0" marR="0">
                <a:spcBef>
                  <a:spcPts val="0"/>
                </a:spcBef>
                <a:spcAft>
                  <a:spcPts val="0"/>
                </a:spcAft>
              </a:pPr>
              <a:r>
                <a:rPr lang="en-US" sz="1000">
                  <a:effectLst/>
                  <a:latin typeface="Times New Roman"/>
                  <a:ea typeface="Calibri"/>
                  <a:cs typeface="Times New Roman"/>
                </a:rPr>
                <a:t> </a:t>
              </a:r>
              <a:endParaRPr lang="en-US" sz="1400">
                <a:effectLst/>
                <a:latin typeface="Times New Roman"/>
                <a:ea typeface="Calibri"/>
                <a:cs typeface="Times New Roman"/>
              </a:endParaRPr>
            </a:p>
          </p:txBody>
        </p:sp>
        <p:sp>
          <p:nvSpPr>
            <p:cNvPr id="14" name="Text Box 2"/>
            <p:cNvSpPr txBox="1">
              <a:spLocks noChangeArrowheads="1"/>
            </p:cNvSpPr>
            <p:nvPr/>
          </p:nvSpPr>
          <p:spPr bwMode="auto">
            <a:xfrm>
              <a:off x="996950" y="552450"/>
              <a:ext cx="857250" cy="58420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spcBef>
                  <a:spcPts val="600"/>
                </a:spcBef>
                <a:spcAft>
                  <a:spcPts val="0"/>
                </a:spcAft>
              </a:pPr>
              <a:r>
                <a:rPr lang="en-US" sz="1100" dirty="0">
                  <a:effectLst/>
                  <a:latin typeface="Times New Roman"/>
                  <a:ea typeface="Calibri"/>
                  <a:cs typeface="Times New Roman"/>
                </a:rPr>
                <a:t>5               20</a:t>
              </a:r>
              <a:endParaRPr lang="en-US" sz="1400" dirty="0">
                <a:effectLst/>
                <a:latin typeface="Times New Roman"/>
                <a:ea typeface="Calibri"/>
                <a:cs typeface="Times New Roman"/>
              </a:endParaRPr>
            </a:p>
            <a:p>
              <a:pPr marL="0" marR="0">
                <a:spcBef>
                  <a:spcPts val="0"/>
                </a:spcBef>
                <a:spcAft>
                  <a:spcPts val="0"/>
                </a:spcAft>
              </a:pPr>
              <a:r>
                <a:rPr lang="en-US" sz="1100" dirty="0" err="1">
                  <a:effectLst/>
                  <a:latin typeface="Times New Roman"/>
                  <a:ea typeface="Calibri"/>
                  <a:cs typeface="Times New Roman"/>
                </a:rPr>
                <a:t>vòng</a:t>
              </a:r>
              <a:r>
                <a:rPr lang="en-US" sz="1100" dirty="0">
                  <a:effectLst/>
                  <a:latin typeface="Times New Roman"/>
                  <a:ea typeface="Calibri"/>
                  <a:cs typeface="Times New Roman"/>
                </a:rPr>
                <a:t>        </a:t>
              </a:r>
              <a:r>
                <a:rPr lang="en-US" sz="1100" dirty="0" err="1">
                  <a:effectLst/>
                  <a:latin typeface="Times New Roman"/>
                  <a:ea typeface="Calibri"/>
                  <a:cs typeface="Times New Roman"/>
                </a:rPr>
                <a:t>vòng</a:t>
              </a:r>
              <a:endParaRPr lang="en-US" sz="1400" dirty="0">
                <a:effectLst/>
                <a:latin typeface="Times New Roman"/>
                <a:ea typeface="Calibri"/>
                <a:cs typeface="Times New Roman"/>
              </a:endParaRPr>
            </a:p>
            <a:p>
              <a:pPr marL="0" marR="0">
                <a:spcBef>
                  <a:spcPts val="0"/>
                </a:spcBef>
                <a:spcAft>
                  <a:spcPts val="0"/>
                </a:spcAft>
              </a:pPr>
              <a:r>
                <a:rPr lang="en-US" sz="1000" dirty="0">
                  <a:effectLst/>
                  <a:latin typeface="Times New Roman"/>
                  <a:ea typeface="Calibri"/>
                  <a:cs typeface="Times New Roman"/>
                </a:rPr>
                <a:t> </a:t>
              </a:r>
              <a:endParaRPr lang="en-US" sz="1400" dirty="0">
                <a:effectLst/>
                <a:latin typeface="Times New Roman"/>
                <a:ea typeface="Calibri"/>
                <a:cs typeface="Times New Roman"/>
              </a:endParaRPr>
            </a:p>
            <a:p>
              <a:pPr marL="0" marR="0">
                <a:spcBef>
                  <a:spcPts val="0"/>
                </a:spcBef>
                <a:spcAft>
                  <a:spcPts val="0"/>
                </a:spcAft>
              </a:pPr>
              <a:r>
                <a:rPr lang="en-US" sz="1000" dirty="0">
                  <a:effectLst/>
                  <a:latin typeface="Times New Roman"/>
                  <a:ea typeface="Calibri"/>
                  <a:cs typeface="Times New Roman"/>
                </a:rPr>
                <a:t> </a:t>
              </a:r>
              <a:endParaRPr lang="en-US" sz="1400" dirty="0">
                <a:effectLst/>
                <a:latin typeface="Times New Roman"/>
                <a:ea typeface="Calibri"/>
                <a:cs typeface="Times New Roman"/>
              </a:endParaRPr>
            </a:p>
          </p:txBody>
        </p:sp>
      </p:grpSp>
      <p:sp>
        <p:nvSpPr>
          <p:cNvPr id="6" name="Rectangle 5"/>
          <p:cNvSpPr/>
          <p:nvPr/>
        </p:nvSpPr>
        <p:spPr>
          <a:xfrm>
            <a:off x="0" y="2895600"/>
            <a:ext cx="8077200" cy="523220"/>
          </a:xfrm>
          <a:prstGeom prst="rect">
            <a:avLst/>
          </a:prstGeom>
        </p:spPr>
        <p:txBody>
          <a:bodyPr wrap="square">
            <a:spAutoFit/>
          </a:bodyPr>
          <a:lstStyle/>
          <a:p>
            <a:pPr marL="0" marR="0" lvl="2" indent="515938" algn="just">
              <a:spcBef>
                <a:spcPts val="0"/>
              </a:spcBef>
              <a:spcAft>
                <a:spcPts val="300"/>
              </a:spcAft>
              <a:tabLst>
                <a:tab pos="2743200" algn="ctr"/>
                <a:tab pos="5486400" algn="r"/>
                <a:tab pos="5486400" algn="r"/>
              </a:tabLst>
            </a:pPr>
            <a:r>
              <a:rPr lang="nl-NL" sz="2800" dirty="0">
                <a:solidFill>
                  <a:srgbClr val="0000FF"/>
                </a:solidFill>
                <a:latin typeface="Times New Roman"/>
                <a:ea typeface="Times New Roman"/>
              </a:rPr>
              <a:t>Khi  k &gt; 1 (w</a:t>
            </a:r>
            <a:r>
              <a:rPr lang="nl-NL" sz="2800" baseline="-25000" dirty="0">
                <a:solidFill>
                  <a:srgbClr val="0000FF"/>
                </a:solidFill>
                <a:latin typeface="Times New Roman"/>
                <a:ea typeface="Times New Roman"/>
              </a:rPr>
              <a:t>1</a:t>
            </a:r>
            <a:r>
              <a:rPr lang="nl-NL" sz="2800" dirty="0">
                <a:solidFill>
                  <a:srgbClr val="0000FF"/>
                </a:solidFill>
                <a:latin typeface="Times New Roman"/>
                <a:ea typeface="Times New Roman"/>
              </a:rPr>
              <a:t> &gt; w</a:t>
            </a:r>
            <a:r>
              <a:rPr lang="nl-NL" sz="2800" baseline="-25000" dirty="0">
                <a:solidFill>
                  <a:srgbClr val="0000FF"/>
                </a:solidFill>
                <a:latin typeface="Times New Roman"/>
                <a:ea typeface="Times New Roman"/>
              </a:rPr>
              <a:t>2</a:t>
            </a:r>
            <a:r>
              <a:rPr lang="nl-NL" sz="2800" dirty="0">
                <a:solidFill>
                  <a:srgbClr val="0000FF"/>
                </a:solidFill>
                <a:latin typeface="Times New Roman"/>
                <a:ea typeface="Times New Roman"/>
              </a:rPr>
              <a:t>) ta có </a:t>
            </a:r>
            <a:r>
              <a:rPr lang="nl-NL" sz="2800" b="1" i="1" dirty="0">
                <a:solidFill>
                  <a:srgbClr val="0000FF"/>
                </a:solidFill>
                <a:latin typeface="Times New Roman"/>
                <a:ea typeface="Times New Roman"/>
              </a:rPr>
              <a:t>MBA giảm áp</a:t>
            </a:r>
            <a:r>
              <a:rPr lang="nl-NL" sz="2800" dirty="0">
                <a:solidFill>
                  <a:srgbClr val="0000FF"/>
                </a:solidFill>
                <a:latin typeface="Times New Roman"/>
                <a:ea typeface="Times New Roman"/>
              </a:rPr>
              <a:t> (U</a:t>
            </a:r>
            <a:r>
              <a:rPr lang="nl-NL" sz="2800" baseline="-25000" dirty="0">
                <a:solidFill>
                  <a:srgbClr val="0000FF"/>
                </a:solidFill>
                <a:latin typeface="Times New Roman"/>
                <a:ea typeface="Times New Roman"/>
              </a:rPr>
              <a:t>1</a:t>
            </a:r>
            <a:r>
              <a:rPr lang="nl-NL" sz="2800" dirty="0">
                <a:solidFill>
                  <a:srgbClr val="0000FF"/>
                </a:solidFill>
                <a:latin typeface="Times New Roman"/>
                <a:ea typeface="Times New Roman"/>
              </a:rPr>
              <a:t> &gt; U</a:t>
            </a:r>
            <a:r>
              <a:rPr lang="nl-NL" sz="2800" baseline="-25000" dirty="0">
                <a:solidFill>
                  <a:srgbClr val="0000FF"/>
                </a:solidFill>
                <a:latin typeface="Times New Roman"/>
                <a:ea typeface="Times New Roman"/>
              </a:rPr>
              <a:t>2</a:t>
            </a:r>
            <a:r>
              <a:rPr lang="nl-NL" sz="2800" dirty="0" smtClean="0">
                <a:solidFill>
                  <a:srgbClr val="0000FF"/>
                </a:solidFill>
                <a:latin typeface="Times New Roman"/>
                <a:ea typeface="Times New Roman"/>
              </a:rPr>
              <a:t>)</a:t>
            </a:r>
            <a:endParaRPr lang="en-US" sz="2800" b="1" dirty="0">
              <a:effectLst/>
              <a:latin typeface="Times New Roman"/>
              <a:ea typeface="Times New Roman"/>
            </a:endParaRPr>
          </a:p>
        </p:txBody>
      </p:sp>
      <p:sp>
        <p:nvSpPr>
          <p:cNvPr id="7" name="Rectangle 6"/>
          <p:cNvSpPr/>
          <p:nvPr/>
        </p:nvSpPr>
        <p:spPr>
          <a:xfrm>
            <a:off x="0" y="3418820"/>
            <a:ext cx="8077200" cy="523220"/>
          </a:xfrm>
          <a:prstGeom prst="rect">
            <a:avLst/>
          </a:prstGeom>
        </p:spPr>
        <p:txBody>
          <a:bodyPr wrap="square">
            <a:spAutoFit/>
          </a:bodyPr>
          <a:lstStyle/>
          <a:p>
            <a:pPr marL="0" marR="0" lvl="2" indent="457200" algn="just">
              <a:spcBef>
                <a:spcPts val="0"/>
              </a:spcBef>
              <a:spcAft>
                <a:spcPts val="300"/>
              </a:spcAft>
              <a:tabLst>
                <a:tab pos="2743200" algn="ctr"/>
                <a:tab pos="5486400" algn="r"/>
                <a:tab pos="5486400" algn="r"/>
              </a:tabLst>
            </a:pPr>
            <a:r>
              <a:rPr lang="nl-NL" sz="2800" dirty="0">
                <a:solidFill>
                  <a:srgbClr val="0000FF"/>
                </a:solidFill>
                <a:latin typeface="Times New Roman"/>
                <a:ea typeface="Times New Roman"/>
              </a:rPr>
              <a:t>Khi  k &lt; 1 (w</a:t>
            </a:r>
            <a:r>
              <a:rPr lang="nl-NL" sz="2800" baseline="-25000" dirty="0">
                <a:solidFill>
                  <a:srgbClr val="0000FF"/>
                </a:solidFill>
                <a:latin typeface="Times New Roman"/>
                <a:ea typeface="Times New Roman"/>
              </a:rPr>
              <a:t>1</a:t>
            </a:r>
            <a:r>
              <a:rPr lang="nl-NL" sz="2800" dirty="0">
                <a:solidFill>
                  <a:srgbClr val="0000FF"/>
                </a:solidFill>
                <a:latin typeface="Times New Roman"/>
                <a:ea typeface="Times New Roman"/>
              </a:rPr>
              <a:t> &lt; w</a:t>
            </a:r>
            <a:r>
              <a:rPr lang="nl-NL" sz="2800" baseline="-25000" dirty="0">
                <a:solidFill>
                  <a:srgbClr val="0000FF"/>
                </a:solidFill>
                <a:latin typeface="Times New Roman"/>
                <a:ea typeface="Times New Roman"/>
              </a:rPr>
              <a:t>2</a:t>
            </a:r>
            <a:r>
              <a:rPr lang="nl-NL" sz="2800" dirty="0">
                <a:solidFill>
                  <a:srgbClr val="0000FF"/>
                </a:solidFill>
                <a:latin typeface="Times New Roman"/>
                <a:ea typeface="Times New Roman"/>
              </a:rPr>
              <a:t>) ta có </a:t>
            </a:r>
            <a:r>
              <a:rPr lang="nl-NL" sz="2800" b="1" i="1" dirty="0">
                <a:solidFill>
                  <a:srgbClr val="0000FF"/>
                </a:solidFill>
                <a:latin typeface="Times New Roman"/>
                <a:ea typeface="Times New Roman"/>
              </a:rPr>
              <a:t>MBA tăng áp</a:t>
            </a:r>
            <a:r>
              <a:rPr lang="nl-NL" sz="2800" dirty="0">
                <a:solidFill>
                  <a:srgbClr val="0000FF"/>
                </a:solidFill>
                <a:latin typeface="Times New Roman"/>
                <a:ea typeface="Times New Roman"/>
              </a:rPr>
              <a:t> (U</a:t>
            </a:r>
            <a:r>
              <a:rPr lang="nl-NL" sz="2800" baseline="-25000" dirty="0">
                <a:solidFill>
                  <a:srgbClr val="0000FF"/>
                </a:solidFill>
                <a:latin typeface="Times New Roman"/>
                <a:ea typeface="Times New Roman"/>
              </a:rPr>
              <a:t>1</a:t>
            </a:r>
            <a:r>
              <a:rPr lang="nl-NL" sz="2800" dirty="0">
                <a:solidFill>
                  <a:srgbClr val="0000FF"/>
                </a:solidFill>
                <a:latin typeface="Times New Roman"/>
                <a:ea typeface="Times New Roman"/>
              </a:rPr>
              <a:t> &lt; U</a:t>
            </a:r>
            <a:r>
              <a:rPr lang="nl-NL" sz="2800" baseline="-25000" dirty="0">
                <a:solidFill>
                  <a:srgbClr val="0000FF"/>
                </a:solidFill>
                <a:latin typeface="Times New Roman"/>
                <a:ea typeface="Times New Roman"/>
              </a:rPr>
              <a:t>2</a:t>
            </a:r>
            <a:r>
              <a:rPr lang="nl-NL" sz="2800" dirty="0" smtClean="0">
                <a:solidFill>
                  <a:srgbClr val="0000FF"/>
                </a:solidFill>
                <a:latin typeface="Times New Roman"/>
                <a:ea typeface="Times New Roman"/>
              </a:rPr>
              <a:t>)</a:t>
            </a:r>
            <a:endParaRPr lang="en-US" sz="2800" b="1" dirty="0">
              <a:effectLst/>
              <a:latin typeface="Times New Roman"/>
              <a:ea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strVal val="#ppt_w*0.70"/>
                                          </p:val>
                                        </p:tav>
                                        <p:tav tm="100000">
                                          <p:val>
                                            <p:strVal val="#ppt_w"/>
                                          </p:val>
                                        </p:tav>
                                      </p:tavLst>
                                    </p:anim>
                                    <p:anim calcmode="lin" valueType="num">
                                      <p:cBhvr>
                                        <p:cTn id="15" dur="1000" fill="hold"/>
                                        <p:tgtEl>
                                          <p:spTgt spid="1026"/>
                                        </p:tgtEl>
                                        <p:attrNameLst>
                                          <p:attrName>ppt_h</p:attrName>
                                        </p:attrNameLst>
                                      </p:cBhvr>
                                      <p:tavLst>
                                        <p:tav tm="0">
                                          <p:val>
                                            <p:strVal val="#ppt_h"/>
                                          </p:val>
                                        </p:tav>
                                        <p:tav tm="100000">
                                          <p:val>
                                            <p:strVal val="#ppt_h"/>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1027"/>
                                        </p:tgtEl>
                                        <p:attrNameLst>
                                          <p:attrName>style.visibility</p:attrName>
                                        </p:attrNameLst>
                                      </p:cBhvr>
                                      <p:to>
                                        <p:strVal val="visible"/>
                                      </p:to>
                                    </p:set>
                                    <p:anim calcmode="lin" valueType="num">
                                      <p:cBhvr>
                                        <p:cTn id="28" dur="1000" fill="hold"/>
                                        <p:tgtEl>
                                          <p:spTgt spid="1027"/>
                                        </p:tgtEl>
                                        <p:attrNameLst>
                                          <p:attrName>ppt_w</p:attrName>
                                        </p:attrNameLst>
                                      </p:cBhvr>
                                      <p:tavLst>
                                        <p:tav tm="0">
                                          <p:val>
                                            <p:strVal val="#ppt_w*0.70"/>
                                          </p:val>
                                        </p:tav>
                                        <p:tav tm="100000">
                                          <p:val>
                                            <p:strVal val="#ppt_w"/>
                                          </p:val>
                                        </p:tav>
                                      </p:tavLst>
                                    </p:anim>
                                    <p:anim calcmode="lin" valueType="num">
                                      <p:cBhvr>
                                        <p:cTn id="29" dur="1000" fill="hold"/>
                                        <p:tgtEl>
                                          <p:spTgt spid="1027"/>
                                        </p:tgtEl>
                                        <p:attrNameLst>
                                          <p:attrName>ppt_h</p:attrName>
                                        </p:attrNameLst>
                                      </p:cBhvr>
                                      <p:tavLst>
                                        <p:tav tm="0">
                                          <p:val>
                                            <p:strVal val="#ppt_h"/>
                                          </p:val>
                                        </p:tav>
                                        <p:tav tm="100000">
                                          <p:val>
                                            <p:strVal val="#ppt_h"/>
                                          </p:val>
                                        </p:tav>
                                      </p:tavLst>
                                    </p:anim>
                                    <p:animEffect transition="in" filter="fade">
                                      <p:cBhvr>
                                        <p:cTn id="30" dur="1000"/>
                                        <p:tgtEl>
                                          <p:spTgt spid="102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strVal val="#ppt_w*0.70"/>
                                          </p:val>
                                        </p:tav>
                                        <p:tav tm="100000">
                                          <p:val>
                                            <p:strVal val="#ppt_w"/>
                                          </p:val>
                                        </p:tav>
                                      </p:tavLst>
                                    </p:anim>
                                    <p:anim calcmode="lin" valueType="num">
                                      <p:cBhvr>
                                        <p:cTn id="36" dur="1000" fill="hold"/>
                                        <p:tgtEl>
                                          <p:spTgt spid="6"/>
                                        </p:tgtEl>
                                        <p:attrNameLst>
                                          <p:attrName>ppt_h</p:attrName>
                                        </p:attrNameLst>
                                      </p:cBhvr>
                                      <p:tavLst>
                                        <p:tav tm="0">
                                          <p:val>
                                            <p:strVal val="#ppt_h"/>
                                          </p:val>
                                        </p:tav>
                                        <p:tav tm="100000">
                                          <p:val>
                                            <p:strVal val="#ppt_h"/>
                                          </p:val>
                                        </p:tav>
                                      </p:tavLst>
                                    </p:anim>
                                    <p:animEffect transition="in" filter="fade">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strVal val="#ppt_w*0.70"/>
                                          </p:val>
                                        </p:tav>
                                        <p:tav tm="100000">
                                          <p:val>
                                            <p:strVal val="#ppt_w"/>
                                          </p:val>
                                        </p:tav>
                                      </p:tavLst>
                                    </p:anim>
                                    <p:anim calcmode="lin" valueType="num">
                                      <p:cBhvr>
                                        <p:cTn id="43" dur="1000" fill="hold"/>
                                        <p:tgtEl>
                                          <p:spTgt spid="7"/>
                                        </p:tgtEl>
                                        <p:attrNameLst>
                                          <p:attrName>ppt_h</p:attrName>
                                        </p:attrNameLst>
                                      </p:cBhvr>
                                      <p:tavLst>
                                        <p:tav tm="0">
                                          <p:val>
                                            <p:strVal val="#ppt_h"/>
                                          </p:val>
                                        </p:tav>
                                        <p:tav tm="100000">
                                          <p:val>
                                            <p:strVal val="#ppt_h"/>
                                          </p:val>
                                        </p:tav>
                                      </p:tavLst>
                                    </p:anim>
                                    <p:animEffect transition="in" filter="fade">
                                      <p:cBhvr>
                                        <p:cTn id="44" dur="10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1000" fill="hold"/>
                                        <p:tgtEl>
                                          <p:spTgt spid="10"/>
                                        </p:tgtEl>
                                        <p:attrNameLst>
                                          <p:attrName>ppt_w</p:attrName>
                                        </p:attrNameLst>
                                      </p:cBhvr>
                                      <p:tavLst>
                                        <p:tav tm="0">
                                          <p:val>
                                            <p:strVal val="#ppt_w*0.70"/>
                                          </p:val>
                                        </p:tav>
                                        <p:tav tm="100000">
                                          <p:val>
                                            <p:strVal val="#ppt_w"/>
                                          </p:val>
                                        </p:tav>
                                      </p:tavLst>
                                    </p:anim>
                                    <p:anim calcmode="lin" valueType="num">
                                      <p:cBhvr>
                                        <p:cTn id="50" dur="1000" fill="hold"/>
                                        <p:tgtEl>
                                          <p:spTgt spid="10"/>
                                        </p:tgtEl>
                                        <p:attrNameLst>
                                          <p:attrName>ppt_h</p:attrName>
                                        </p:attrNameLst>
                                      </p:cBhvr>
                                      <p:tavLst>
                                        <p:tav tm="0">
                                          <p:val>
                                            <p:strVal val="#ppt_h"/>
                                          </p:val>
                                        </p:tav>
                                        <p:tav tm="100000">
                                          <p:val>
                                            <p:strVal val="#ppt_h"/>
                                          </p:val>
                                        </p:tav>
                                      </p:tavLst>
                                    </p:anim>
                                    <p:animEffect transition="in" filter="fade">
                                      <p:cBhvr>
                                        <p:cTn id="5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3. </a:t>
            </a:r>
            <a:r>
              <a:rPr lang="en-US" sz="2000" b="1" dirty="0" err="1">
                <a:solidFill>
                  <a:srgbClr val="0000FF"/>
                </a:solidFill>
                <a:latin typeface="Times New Roman" pitchFamily="18" charset="0"/>
                <a:cs typeface="Times New Roman" pitchFamily="18" charset="0"/>
              </a:rPr>
              <a:t>Nguyên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lý</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làm</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việc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của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523220"/>
          </a:xfrm>
          <a:prstGeom prst="rect">
            <a:avLst/>
          </a:prstGeom>
        </p:spPr>
        <p:txBody>
          <a:bodyPr wrap="square">
            <a:spAutoFit/>
          </a:bodyPr>
          <a:lstStyle/>
          <a:p>
            <a:pPr indent="457200" algn="just">
              <a:spcAft>
                <a:spcPts val="300"/>
              </a:spcAft>
              <a:tabLst>
                <a:tab pos="2743200" algn="ctr"/>
                <a:tab pos="5486400" algn="r"/>
              </a:tabLst>
            </a:pPr>
            <a:r>
              <a:rPr lang="nl-NL" sz="2800" b="1" dirty="0">
                <a:solidFill>
                  <a:srgbClr val="0000FF"/>
                </a:solidFill>
                <a:latin typeface="Times New Roman"/>
                <a:ea typeface="Times New Roman"/>
              </a:rPr>
              <a:t>Nếu xem tổn hao trong máy không đáng kể, ta có: </a:t>
            </a:r>
            <a:endParaRPr lang="en-US" sz="2800" b="1" dirty="0">
              <a:effectLst/>
              <a:latin typeface="Times New Roman"/>
              <a:ea typeface="Times New Roman"/>
            </a:endParaRPr>
          </a:p>
        </p:txBody>
      </p:sp>
      <p:pic>
        <p:nvPicPr>
          <p:cNvPr id="205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9809"/>
          <a:stretch/>
        </p:blipFill>
        <p:spPr bwMode="auto">
          <a:xfrm>
            <a:off x="533400" y="1066800"/>
            <a:ext cx="3511619" cy="81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33400" y="1762780"/>
            <a:ext cx="6477000" cy="523220"/>
          </a:xfrm>
          <a:prstGeom prst="rect">
            <a:avLst/>
          </a:prstGeom>
        </p:spPr>
        <p:txBody>
          <a:bodyPr wrap="square">
            <a:spAutoFit/>
          </a:bodyPr>
          <a:lstStyle/>
          <a:p>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1</a:t>
            </a:r>
            <a:r>
              <a:rPr lang="en-US" sz="2800" b="1" dirty="0">
                <a:solidFill>
                  <a:srgbClr val="0000FF"/>
                </a:solidFill>
                <a:latin typeface="Times New Roman"/>
                <a:ea typeface="Calibri"/>
              </a:rPr>
              <a:t>=4,44</a:t>
            </a:r>
            <a:r>
              <a:rPr lang="en-US" sz="2800" b="1" dirty="0">
                <a:solidFill>
                  <a:srgbClr val="0000FF"/>
                </a:solidFill>
                <a:latin typeface="Times New Roman"/>
                <a:ea typeface="SymbolMT"/>
              </a:rPr>
              <a:t>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1</a:t>
            </a:r>
            <a:r>
              <a:rPr lang="en-US" sz="2800" b="1" dirty="0" err="1">
                <a:solidFill>
                  <a:srgbClr val="0000FF"/>
                </a:solidFill>
                <a:latin typeface="Times New Roman"/>
                <a:ea typeface="Calibri"/>
              </a:rPr>
              <a:t>f</a:t>
            </a:r>
            <a:r>
              <a:rPr lang="en-US" sz="2800" b="1" baseline="-25000" dirty="0">
                <a:solidFill>
                  <a:srgbClr val="0000FF"/>
                </a:solidFill>
                <a:latin typeface="Times New Roman"/>
                <a:ea typeface="Calibri"/>
              </a:rPr>
              <a:t> </a:t>
            </a:r>
            <a:r>
              <a:rPr lang="en-US" sz="2800" b="1" dirty="0" err="1">
                <a:solidFill>
                  <a:srgbClr val="0000FF"/>
                </a:solidFill>
                <a:latin typeface="Times New Roman"/>
                <a:ea typeface="SymbolMT"/>
              </a:rPr>
              <a:t>Φ</a:t>
            </a:r>
            <a:r>
              <a:rPr lang="en-US" sz="2800" b="1" baseline="-25000" dirty="0" err="1">
                <a:solidFill>
                  <a:srgbClr val="0000FF"/>
                </a:solidFill>
                <a:latin typeface="Times New Roman"/>
                <a:ea typeface="Calibri"/>
              </a:rPr>
              <a:t>m</a:t>
            </a:r>
            <a:r>
              <a:rPr lang="en-US" sz="2800" b="1" baseline="-25000" dirty="0">
                <a:solidFill>
                  <a:srgbClr val="0000FF"/>
                </a:solidFill>
                <a:latin typeface="Times New Roman"/>
                <a:ea typeface="Calibri"/>
              </a:rPr>
              <a:t> </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=4,44</a:t>
            </a:r>
            <a:r>
              <a:rPr lang="en-US" sz="2800" b="1" dirty="0">
                <a:solidFill>
                  <a:srgbClr val="0000FF"/>
                </a:solidFill>
                <a:latin typeface="Times New Roman"/>
                <a:ea typeface="SymbolMT"/>
              </a:rPr>
              <a:t> </a:t>
            </a:r>
            <a:r>
              <a:rPr lang="en-US" sz="2800" b="1" dirty="0" err="1">
                <a:solidFill>
                  <a:srgbClr val="0000FF"/>
                </a:solidFill>
                <a:latin typeface="Times New Roman"/>
                <a:ea typeface="SymbolMT"/>
              </a:rPr>
              <a:t>w</a:t>
            </a:r>
            <a:r>
              <a:rPr lang="en-US" sz="2800" b="1" baseline="-25000" dirty="0" err="1">
                <a:solidFill>
                  <a:srgbClr val="0000FF"/>
                </a:solidFill>
                <a:latin typeface="Times New Roman"/>
                <a:ea typeface="Calibri"/>
              </a:rPr>
              <a:t>2</a:t>
            </a:r>
            <a:r>
              <a:rPr lang="en-US" sz="2800" b="1" dirty="0" err="1">
                <a:solidFill>
                  <a:srgbClr val="0000FF"/>
                </a:solidFill>
                <a:latin typeface="Times New Roman"/>
                <a:ea typeface="Calibri"/>
              </a:rPr>
              <a:t>f</a:t>
            </a:r>
            <a:r>
              <a:rPr lang="en-US" sz="2800" b="1" baseline="-25000" dirty="0">
                <a:solidFill>
                  <a:srgbClr val="0000FF"/>
                </a:solidFill>
                <a:latin typeface="Times New Roman"/>
                <a:ea typeface="Calibri"/>
              </a:rPr>
              <a:t> </a:t>
            </a:r>
            <a:r>
              <a:rPr lang="en-US" sz="2800" b="1" dirty="0" err="1">
                <a:solidFill>
                  <a:srgbClr val="0000FF"/>
                </a:solidFill>
                <a:latin typeface="Times New Roman"/>
                <a:ea typeface="SymbolMT"/>
              </a:rPr>
              <a:t>Φ</a:t>
            </a:r>
            <a:r>
              <a:rPr lang="en-US" sz="2800" b="1" baseline="-25000" dirty="0" err="1">
                <a:solidFill>
                  <a:srgbClr val="0000FF"/>
                </a:solidFill>
                <a:latin typeface="Times New Roman"/>
                <a:ea typeface="Calibri"/>
              </a:rPr>
              <a:t>m</a:t>
            </a:r>
            <a:r>
              <a:rPr lang="en-US" sz="2800" b="1" baseline="-25000" dirty="0">
                <a:solidFill>
                  <a:srgbClr val="0000FF"/>
                </a:solidFill>
                <a:latin typeface="Times New Roman"/>
                <a:ea typeface="Calibri"/>
              </a:rPr>
              <a:t>­­</a:t>
            </a:r>
            <a:endParaRPr lang="en-US" sz="2800" dirty="0"/>
          </a:p>
        </p:txBody>
      </p:sp>
      <p:pic>
        <p:nvPicPr>
          <p:cNvPr id="2052"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49986"/>
          <a:stretch/>
        </p:blipFill>
        <p:spPr bwMode="auto">
          <a:xfrm>
            <a:off x="609600" y="2409824"/>
            <a:ext cx="5334000" cy="86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3084493"/>
            <a:ext cx="9144000" cy="954107"/>
          </a:xfrm>
          <a:prstGeom prst="rect">
            <a:avLst/>
          </a:prstGeom>
        </p:spPr>
        <p:txBody>
          <a:bodyPr wrap="square">
            <a:spAutoFit/>
          </a:bodyPr>
          <a:lstStyle/>
          <a:p>
            <a:pPr algn="just">
              <a:tabLst>
                <a:tab pos="2743200" algn="ctr"/>
                <a:tab pos="5486400" algn="r"/>
              </a:tabLst>
            </a:pPr>
            <a:r>
              <a:rPr lang="nl-NL" sz="2800" u="sng" dirty="0">
                <a:solidFill>
                  <a:srgbClr val="0000FF"/>
                </a:solidFill>
                <a:latin typeface="Times New Roman"/>
                <a:ea typeface="Times New Roman"/>
              </a:rPr>
              <a:t>Nhận xét</a:t>
            </a:r>
            <a:r>
              <a:rPr lang="nl-NL" sz="2800" dirty="0">
                <a:solidFill>
                  <a:srgbClr val="0000FF"/>
                </a:solidFill>
                <a:latin typeface="Times New Roman"/>
                <a:ea typeface="Times New Roman"/>
              </a:rPr>
              <a:t>: </a:t>
            </a:r>
            <a:r>
              <a:rPr lang="nl-NL" sz="2800" b="1" i="1" dirty="0">
                <a:solidFill>
                  <a:srgbClr val="0000FF"/>
                </a:solidFill>
                <a:latin typeface="Times New Roman"/>
                <a:ea typeface="Times New Roman"/>
              </a:rPr>
              <a:t>Số vòng dây tỉ lệ thuận với điện áp</a:t>
            </a:r>
            <a:r>
              <a:rPr lang="nl-NL" sz="2800" dirty="0">
                <a:solidFill>
                  <a:srgbClr val="0000FF"/>
                </a:solidFill>
                <a:latin typeface="Times New Roman"/>
                <a:ea typeface="Times New Roman"/>
              </a:rPr>
              <a:t> đặt vào cuộn </a:t>
            </a:r>
            <a:r>
              <a:rPr lang="nl-NL" sz="2800" dirty="0" smtClean="0">
                <a:solidFill>
                  <a:srgbClr val="0000FF"/>
                </a:solidFill>
                <a:latin typeface="Times New Roman"/>
                <a:ea typeface="Times New Roman"/>
              </a:rPr>
              <a:t>dây.</a:t>
            </a:r>
            <a:endParaRPr lang="en-US" sz="2800" dirty="0">
              <a:effectLst/>
              <a:latin typeface="Times New Roman"/>
              <a:ea typeface="Calibri"/>
              <a:cs typeface="Times New Roman"/>
            </a:endParaRPr>
          </a:p>
        </p:txBody>
      </p:sp>
      <p:sp>
        <p:nvSpPr>
          <p:cNvPr id="7" name="Rectangle 6"/>
          <p:cNvSpPr/>
          <p:nvPr/>
        </p:nvSpPr>
        <p:spPr>
          <a:xfrm>
            <a:off x="0" y="3886200"/>
            <a:ext cx="9144000" cy="1384995"/>
          </a:xfrm>
          <a:prstGeom prst="rect">
            <a:avLst/>
          </a:prstGeom>
        </p:spPr>
        <p:txBody>
          <a:bodyPr wrap="square">
            <a:spAutoFit/>
          </a:bodyPr>
          <a:lstStyle/>
          <a:p>
            <a:r>
              <a:rPr lang="nl-NL" sz="2800" b="1" u="sng" dirty="0">
                <a:solidFill>
                  <a:srgbClr val="0000FF"/>
                </a:solidFill>
                <a:latin typeface="Times New Roman"/>
                <a:ea typeface="Calibri"/>
              </a:rPr>
              <a:t>BT1.1</a:t>
            </a:r>
            <a:r>
              <a:rPr lang="nl-NL" sz="2800" b="1" dirty="0">
                <a:solidFill>
                  <a:srgbClr val="0000FF"/>
                </a:solidFill>
                <a:latin typeface="Times New Roman"/>
                <a:ea typeface="Calibri"/>
              </a:rPr>
              <a:t>: Cho MBA một pha dạng cách ly, điện áp cuộn dây sơ cấp 110 V, tỉ số biến áp 4,4. Hãy tính điện áp cuộn dây thứ cấp? Nhận xét MBA tăng hay giảm áp?</a:t>
            </a:r>
            <a:endParaRPr lang="en-US" sz="2800" b="1" dirty="0"/>
          </a:p>
        </p:txBody>
      </p:sp>
      <p:pic>
        <p:nvPicPr>
          <p:cNvPr id="2053"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71377"/>
          <a:stretch/>
        </p:blipFill>
        <p:spPr bwMode="auto">
          <a:xfrm>
            <a:off x="292893" y="5280598"/>
            <a:ext cx="2983707" cy="967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2395" r="51477"/>
          <a:stretch/>
        </p:blipFill>
        <p:spPr bwMode="auto">
          <a:xfrm>
            <a:off x="4695093" y="5429516"/>
            <a:ext cx="2935378" cy="666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633046" y="6280611"/>
            <a:ext cx="5626284" cy="523220"/>
          </a:xfrm>
          <a:prstGeom prst="rect">
            <a:avLst/>
          </a:prstGeom>
        </p:spPr>
        <p:txBody>
          <a:bodyPr wrap="none">
            <a:spAutoFit/>
          </a:bodyPr>
          <a:lstStyle/>
          <a:p>
            <a:r>
              <a:rPr lang="nl-NL" sz="2800" b="1" i="1" dirty="0">
                <a:solidFill>
                  <a:srgbClr val="0000FF"/>
                </a:solidFill>
                <a:latin typeface="Times New Roman"/>
                <a:ea typeface="Calibri"/>
              </a:rPr>
              <a:t>Do U</a:t>
            </a:r>
            <a:r>
              <a:rPr lang="nl-NL" sz="2800" b="1" i="1" baseline="-25000" dirty="0">
                <a:solidFill>
                  <a:srgbClr val="0000FF"/>
                </a:solidFill>
                <a:latin typeface="Times New Roman"/>
                <a:ea typeface="Calibri"/>
              </a:rPr>
              <a:t>1</a:t>
            </a:r>
            <a:r>
              <a:rPr lang="nl-NL" sz="2800" b="1" i="1" dirty="0">
                <a:solidFill>
                  <a:srgbClr val="0000FF"/>
                </a:solidFill>
                <a:latin typeface="Times New Roman"/>
                <a:ea typeface="Calibri"/>
              </a:rPr>
              <a:t> &gt; U</a:t>
            </a:r>
            <a:r>
              <a:rPr lang="nl-NL" sz="2800" b="1" i="1" baseline="-25000" dirty="0">
                <a:solidFill>
                  <a:srgbClr val="0000FF"/>
                </a:solidFill>
                <a:latin typeface="Times New Roman"/>
                <a:ea typeface="Calibri"/>
              </a:rPr>
              <a:t>2</a:t>
            </a:r>
            <a:r>
              <a:rPr lang="nl-NL" sz="2800" b="1" i="1" dirty="0">
                <a:solidFill>
                  <a:srgbClr val="0000FF"/>
                </a:solidFill>
                <a:latin typeface="Times New Roman"/>
                <a:ea typeface="Calibri"/>
              </a:rPr>
              <a:t> nên đây là MBA giảm áp</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strVal val="#ppt_w*0.70"/>
                                          </p:val>
                                        </p:tav>
                                        <p:tav tm="100000">
                                          <p:val>
                                            <p:strVal val="#ppt_w"/>
                                          </p:val>
                                        </p:tav>
                                      </p:tavLst>
                                    </p:anim>
                                    <p:anim calcmode="lin" valueType="num">
                                      <p:cBhvr>
                                        <p:cTn id="15" dur="1000" fill="hold"/>
                                        <p:tgtEl>
                                          <p:spTgt spid="2050"/>
                                        </p:tgtEl>
                                        <p:attrNameLst>
                                          <p:attrName>ppt_h</p:attrName>
                                        </p:attrNameLst>
                                      </p:cBhvr>
                                      <p:tavLst>
                                        <p:tav tm="0">
                                          <p:val>
                                            <p:strVal val="#ppt_h"/>
                                          </p:val>
                                        </p:tav>
                                        <p:tav tm="100000">
                                          <p:val>
                                            <p:strVal val="#ppt_h"/>
                                          </p:val>
                                        </p:tav>
                                      </p:tavLst>
                                    </p:anim>
                                    <p:animEffect transition="in" filter="fade">
                                      <p:cBhvr>
                                        <p:cTn id="16" dur="10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2052"/>
                                        </p:tgtEl>
                                        <p:attrNameLst>
                                          <p:attrName>style.visibility</p:attrName>
                                        </p:attrNameLst>
                                      </p:cBhvr>
                                      <p:to>
                                        <p:strVal val="visible"/>
                                      </p:to>
                                    </p:set>
                                    <p:anim calcmode="lin" valueType="num">
                                      <p:cBhvr>
                                        <p:cTn id="28" dur="1000" fill="hold"/>
                                        <p:tgtEl>
                                          <p:spTgt spid="2052"/>
                                        </p:tgtEl>
                                        <p:attrNameLst>
                                          <p:attrName>ppt_w</p:attrName>
                                        </p:attrNameLst>
                                      </p:cBhvr>
                                      <p:tavLst>
                                        <p:tav tm="0">
                                          <p:val>
                                            <p:strVal val="#ppt_w*0.70"/>
                                          </p:val>
                                        </p:tav>
                                        <p:tav tm="100000">
                                          <p:val>
                                            <p:strVal val="#ppt_w"/>
                                          </p:val>
                                        </p:tav>
                                      </p:tavLst>
                                    </p:anim>
                                    <p:anim calcmode="lin" valueType="num">
                                      <p:cBhvr>
                                        <p:cTn id="29" dur="1000" fill="hold"/>
                                        <p:tgtEl>
                                          <p:spTgt spid="2052"/>
                                        </p:tgtEl>
                                        <p:attrNameLst>
                                          <p:attrName>ppt_h</p:attrName>
                                        </p:attrNameLst>
                                      </p:cBhvr>
                                      <p:tavLst>
                                        <p:tav tm="0">
                                          <p:val>
                                            <p:strVal val="#ppt_h"/>
                                          </p:val>
                                        </p:tav>
                                        <p:tav tm="100000">
                                          <p:val>
                                            <p:strVal val="#ppt_h"/>
                                          </p:val>
                                        </p:tav>
                                      </p:tavLst>
                                    </p:anim>
                                    <p:animEffect transition="in" filter="fade">
                                      <p:cBhvr>
                                        <p:cTn id="30" dur="1000"/>
                                        <p:tgtEl>
                                          <p:spTgt spid="2052"/>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strVal val="#ppt_w*0.70"/>
                                          </p:val>
                                        </p:tav>
                                        <p:tav tm="100000">
                                          <p:val>
                                            <p:strVal val="#ppt_w"/>
                                          </p:val>
                                        </p:tav>
                                      </p:tavLst>
                                    </p:anim>
                                    <p:anim calcmode="lin" valueType="num">
                                      <p:cBhvr>
                                        <p:cTn id="36" dur="1000" fill="hold"/>
                                        <p:tgtEl>
                                          <p:spTgt spid="6"/>
                                        </p:tgtEl>
                                        <p:attrNameLst>
                                          <p:attrName>ppt_h</p:attrName>
                                        </p:attrNameLst>
                                      </p:cBhvr>
                                      <p:tavLst>
                                        <p:tav tm="0">
                                          <p:val>
                                            <p:strVal val="#ppt_h"/>
                                          </p:val>
                                        </p:tav>
                                        <p:tav tm="100000">
                                          <p:val>
                                            <p:strVal val="#ppt_h"/>
                                          </p:val>
                                        </p:tav>
                                      </p:tavLst>
                                    </p:anim>
                                    <p:animEffect transition="in" filter="fade">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strVal val="#ppt_w*0.70"/>
                                          </p:val>
                                        </p:tav>
                                        <p:tav tm="100000">
                                          <p:val>
                                            <p:strVal val="#ppt_w"/>
                                          </p:val>
                                        </p:tav>
                                      </p:tavLst>
                                    </p:anim>
                                    <p:anim calcmode="lin" valueType="num">
                                      <p:cBhvr>
                                        <p:cTn id="43" dur="1000" fill="hold"/>
                                        <p:tgtEl>
                                          <p:spTgt spid="7"/>
                                        </p:tgtEl>
                                        <p:attrNameLst>
                                          <p:attrName>ppt_h</p:attrName>
                                        </p:attrNameLst>
                                      </p:cBhvr>
                                      <p:tavLst>
                                        <p:tav tm="0">
                                          <p:val>
                                            <p:strVal val="#ppt_h"/>
                                          </p:val>
                                        </p:tav>
                                        <p:tav tm="100000">
                                          <p:val>
                                            <p:strVal val="#ppt_h"/>
                                          </p:val>
                                        </p:tav>
                                      </p:tavLst>
                                    </p:anim>
                                    <p:animEffect transition="in" filter="fade">
                                      <p:cBhvr>
                                        <p:cTn id="44" dur="10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nodeType="clickEffect">
                                  <p:stCondLst>
                                    <p:cond delay="0"/>
                                  </p:stCondLst>
                                  <p:childTnLst>
                                    <p:set>
                                      <p:cBhvr>
                                        <p:cTn id="48" dur="1" fill="hold">
                                          <p:stCondLst>
                                            <p:cond delay="0"/>
                                          </p:stCondLst>
                                        </p:cTn>
                                        <p:tgtEl>
                                          <p:spTgt spid="2053"/>
                                        </p:tgtEl>
                                        <p:attrNameLst>
                                          <p:attrName>style.visibility</p:attrName>
                                        </p:attrNameLst>
                                      </p:cBhvr>
                                      <p:to>
                                        <p:strVal val="visible"/>
                                      </p:to>
                                    </p:set>
                                    <p:anim calcmode="lin" valueType="num">
                                      <p:cBhvr>
                                        <p:cTn id="49" dur="1000" fill="hold"/>
                                        <p:tgtEl>
                                          <p:spTgt spid="2053"/>
                                        </p:tgtEl>
                                        <p:attrNameLst>
                                          <p:attrName>ppt_w</p:attrName>
                                        </p:attrNameLst>
                                      </p:cBhvr>
                                      <p:tavLst>
                                        <p:tav tm="0">
                                          <p:val>
                                            <p:strVal val="#ppt_w*0.70"/>
                                          </p:val>
                                        </p:tav>
                                        <p:tav tm="100000">
                                          <p:val>
                                            <p:strVal val="#ppt_w"/>
                                          </p:val>
                                        </p:tav>
                                      </p:tavLst>
                                    </p:anim>
                                    <p:anim calcmode="lin" valueType="num">
                                      <p:cBhvr>
                                        <p:cTn id="50" dur="1000" fill="hold"/>
                                        <p:tgtEl>
                                          <p:spTgt spid="2053"/>
                                        </p:tgtEl>
                                        <p:attrNameLst>
                                          <p:attrName>ppt_h</p:attrName>
                                        </p:attrNameLst>
                                      </p:cBhvr>
                                      <p:tavLst>
                                        <p:tav tm="0">
                                          <p:val>
                                            <p:strVal val="#ppt_h"/>
                                          </p:val>
                                        </p:tav>
                                        <p:tav tm="100000">
                                          <p:val>
                                            <p:strVal val="#ppt_h"/>
                                          </p:val>
                                        </p:tav>
                                      </p:tavLst>
                                    </p:anim>
                                    <p:animEffect transition="in" filter="fade">
                                      <p:cBhvr>
                                        <p:cTn id="51" dur="1000"/>
                                        <p:tgtEl>
                                          <p:spTgt spid="2053"/>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nodeType="clickEffect">
                                  <p:stCondLst>
                                    <p:cond delay="0"/>
                                  </p:stCondLst>
                                  <p:childTnLst>
                                    <p:set>
                                      <p:cBhvr>
                                        <p:cTn id="55" dur="1" fill="hold">
                                          <p:stCondLst>
                                            <p:cond delay="0"/>
                                          </p:stCondLst>
                                        </p:cTn>
                                        <p:tgtEl>
                                          <p:spTgt spid="2054"/>
                                        </p:tgtEl>
                                        <p:attrNameLst>
                                          <p:attrName>style.visibility</p:attrName>
                                        </p:attrNameLst>
                                      </p:cBhvr>
                                      <p:to>
                                        <p:strVal val="visible"/>
                                      </p:to>
                                    </p:set>
                                    <p:anim calcmode="lin" valueType="num">
                                      <p:cBhvr>
                                        <p:cTn id="56" dur="1000" fill="hold"/>
                                        <p:tgtEl>
                                          <p:spTgt spid="2054"/>
                                        </p:tgtEl>
                                        <p:attrNameLst>
                                          <p:attrName>ppt_w</p:attrName>
                                        </p:attrNameLst>
                                      </p:cBhvr>
                                      <p:tavLst>
                                        <p:tav tm="0">
                                          <p:val>
                                            <p:strVal val="#ppt_w*0.70"/>
                                          </p:val>
                                        </p:tav>
                                        <p:tav tm="100000">
                                          <p:val>
                                            <p:strVal val="#ppt_w"/>
                                          </p:val>
                                        </p:tav>
                                      </p:tavLst>
                                    </p:anim>
                                    <p:anim calcmode="lin" valueType="num">
                                      <p:cBhvr>
                                        <p:cTn id="57" dur="1000" fill="hold"/>
                                        <p:tgtEl>
                                          <p:spTgt spid="2054"/>
                                        </p:tgtEl>
                                        <p:attrNameLst>
                                          <p:attrName>ppt_h</p:attrName>
                                        </p:attrNameLst>
                                      </p:cBhvr>
                                      <p:tavLst>
                                        <p:tav tm="0">
                                          <p:val>
                                            <p:strVal val="#ppt_h"/>
                                          </p:val>
                                        </p:tav>
                                        <p:tav tm="100000">
                                          <p:val>
                                            <p:strVal val="#ppt_h"/>
                                          </p:val>
                                        </p:tav>
                                      </p:tavLst>
                                    </p:anim>
                                    <p:animEffect transition="in" filter="fade">
                                      <p:cBhvr>
                                        <p:cTn id="58" dur="1000"/>
                                        <p:tgtEl>
                                          <p:spTgt spid="2054"/>
                                        </p:tgtEl>
                                      </p:cBhvr>
                                    </p:animEffect>
                                  </p:childTnLst>
                                </p:cTn>
                              </p:par>
                            </p:childTnLst>
                          </p:cTn>
                        </p:par>
                      </p:childTnLst>
                    </p:cTn>
                  </p:par>
                  <p:par>
                    <p:cTn id="59" fill="hold">
                      <p:stCondLst>
                        <p:cond delay="indefinite"/>
                      </p:stCondLst>
                      <p:childTnLst>
                        <p:par>
                          <p:cTn id="60" fill="hold">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1000" fill="hold"/>
                                        <p:tgtEl>
                                          <p:spTgt spid="8"/>
                                        </p:tgtEl>
                                        <p:attrNameLst>
                                          <p:attrName>ppt_w</p:attrName>
                                        </p:attrNameLst>
                                      </p:cBhvr>
                                      <p:tavLst>
                                        <p:tav tm="0">
                                          <p:val>
                                            <p:strVal val="#ppt_w*0.70"/>
                                          </p:val>
                                        </p:tav>
                                        <p:tav tm="100000">
                                          <p:val>
                                            <p:strVal val="#ppt_w"/>
                                          </p:val>
                                        </p:tav>
                                      </p:tavLst>
                                    </p:anim>
                                    <p:anim calcmode="lin" valueType="num">
                                      <p:cBhvr>
                                        <p:cTn id="64" dur="1000" fill="hold"/>
                                        <p:tgtEl>
                                          <p:spTgt spid="8"/>
                                        </p:tgtEl>
                                        <p:attrNameLst>
                                          <p:attrName>ppt_h</p:attrName>
                                        </p:attrNameLst>
                                      </p:cBhvr>
                                      <p:tavLst>
                                        <p:tav tm="0">
                                          <p:val>
                                            <p:strVal val="#ppt_h"/>
                                          </p:val>
                                        </p:tav>
                                        <p:tav tm="100000">
                                          <p:val>
                                            <p:strVal val="#ppt_h"/>
                                          </p:val>
                                        </p:tav>
                                      </p:tavLst>
                                    </p:anim>
                                    <p:animEffect transition="in" filter="fade">
                                      <p:cBhvr>
                                        <p:cTn id="6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3. </a:t>
            </a:r>
            <a:r>
              <a:rPr lang="en-US" sz="2000" b="1" dirty="0" err="1">
                <a:solidFill>
                  <a:srgbClr val="0000FF"/>
                </a:solidFill>
                <a:latin typeface="Times New Roman" pitchFamily="18" charset="0"/>
                <a:cs typeface="Times New Roman" pitchFamily="18" charset="0"/>
              </a:rPr>
              <a:t>Nguyên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lý</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làm</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việc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của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748605"/>
            <a:ext cx="9144000" cy="1384995"/>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BT1.2</a:t>
            </a:r>
            <a:r>
              <a:rPr lang="nl-NL" sz="2800" b="1" dirty="0">
                <a:solidFill>
                  <a:srgbClr val="0000FF"/>
                </a:solidFill>
                <a:latin typeface="Times New Roman"/>
                <a:ea typeface="Calibri"/>
                <a:cs typeface="Times New Roman"/>
              </a:rPr>
              <a:t>: Cho MBA một pha dạng cách ly, điện áp cuộn dây thứ cấp 25 V, hệ số biến áp là 16. Hãy tính điện áp cuộn dây sơ cấp? Nhận xét MBA tăng hay giảm áp?</a:t>
            </a:r>
            <a:endParaRPr lang="en-US" sz="2800" b="1" dirty="0">
              <a:effectLst/>
              <a:latin typeface="Times New Roman"/>
              <a:ea typeface="Calibri"/>
              <a:cs typeface="Times New Roman"/>
            </a:endParaRPr>
          </a:p>
        </p:txBody>
      </p:sp>
      <p:sp>
        <p:nvSpPr>
          <p:cNvPr id="3" name="Rectangle 2"/>
          <p:cNvSpPr/>
          <p:nvPr/>
        </p:nvSpPr>
        <p:spPr>
          <a:xfrm>
            <a:off x="0" y="2438400"/>
            <a:ext cx="9144000" cy="2246769"/>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BT1.3</a:t>
            </a:r>
            <a:r>
              <a:rPr lang="nl-NL" sz="2800" b="1" dirty="0">
                <a:solidFill>
                  <a:srgbClr val="0000FF"/>
                </a:solidFill>
                <a:latin typeface="Times New Roman"/>
                <a:ea typeface="Calibri"/>
                <a:cs typeface="Times New Roman"/>
              </a:rPr>
              <a:t>: Cho MBA một pha dạng cách ly, số vòng cuộn dây sơ cấp 10000 vòng, số vòng cuộn dây thứ cấp 100 vòng, điện áp thứ cấp V</a:t>
            </a:r>
            <a:r>
              <a:rPr lang="nl-NL" sz="2800" b="1" baseline="-25000" dirty="0">
                <a:solidFill>
                  <a:srgbClr val="0000FF"/>
                </a:solidFill>
                <a:latin typeface="Times New Roman"/>
                <a:ea typeface="Calibri"/>
                <a:cs typeface="Times New Roman"/>
              </a:rPr>
              <a:t>20</a:t>
            </a:r>
            <a:r>
              <a:rPr lang="nl-NL" sz="2800" b="1" dirty="0">
                <a:solidFill>
                  <a:srgbClr val="0000FF"/>
                </a:solidFill>
                <a:latin typeface="Times New Roman"/>
                <a:ea typeface="Calibri"/>
                <a:cs typeface="Times New Roman"/>
              </a:rPr>
              <a:t> = 110V, tần số 50Hz. Hãy tính điện áp sơ cấp và hệ số biến áp là bao nhiêu? Hãy tính giá trị từ thông cực đại ?</a:t>
            </a:r>
            <a:endParaRPr lang="en-US" sz="2800" b="1" dirty="0">
              <a:effectLst/>
              <a:latin typeface="Times New Roman"/>
              <a:ea typeface="Calibri"/>
              <a:cs typeface="Times New Roman"/>
            </a:endParaRPr>
          </a:p>
        </p:txBody>
      </p:sp>
      <p:sp>
        <p:nvSpPr>
          <p:cNvPr id="6" name="Rectangle 5"/>
          <p:cNvSpPr/>
          <p:nvPr/>
        </p:nvSpPr>
        <p:spPr>
          <a:xfrm>
            <a:off x="0" y="5042118"/>
            <a:ext cx="9144000" cy="1815882"/>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BT1.4</a:t>
            </a:r>
            <a:r>
              <a:rPr lang="nl-NL" sz="2800" b="1" dirty="0">
                <a:solidFill>
                  <a:srgbClr val="0000FF"/>
                </a:solidFill>
                <a:latin typeface="Times New Roman"/>
                <a:ea typeface="Calibri"/>
                <a:cs typeface="Times New Roman"/>
              </a:rPr>
              <a:t>: Cho MBA một pha dạng cách ly, số vòng cuộn dây sơ cấp 570 vòng, cho hệ số biến áp là 2. Hãy tính số vòng cuộn dây thứ cấp? Nhận xét MBA tăng hay giảm áp?</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nl-NL" sz="2000" b="1" dirty="0" smtClean="0">
                <a:solidFill>
                  <a:srgbClr val="0000FF"/>
                </a:solidFill>
                <a:latin typeface="Times New Roman" pitchFamily="18" charset="0"/>
                <a:cs typeface="Times New Roman" pitchFamily="18" charset="0"/>
              </a:rPr>
              <a:t>3. Nguyên lý làm việc của máy biến áp</a:t>
            </a:r>
            <a:endParaRPr kumimoji="0" lang="en-US" sz="2000" b="0" i="0" u="none" strike="noStrike" kern="1200" cap="none" spc="0" normalizeH="0" baseline="0" noProof="0" dirty="0">
              <a:ln>
                <a:noFill/>
              </a:ln>
              <a:solidFill>
                <a:srgbClr val="0000FF"/>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1"/>
            <a:ext cx="9144000" cy="954107"/>
          </a:xfrm>
          <a:prstGeom prst="rect">
            <a:avLst/>
          </a:prstGeom>
        </p:spPr>
        <p:txBody>
          <a:bodyPr wrap="square">
            <a:spAutoFit/>
          </a:bodyPr>
          <a:lstStyle/>
          <a:p>
            <a:pPr indent="457200" algn="just">
              <a:spcAft>
                <a:spcPts val="600"/>
              </a:spcAft>
            </a:pPr>
            <a:r>
              <a:rPr lang="nl-NL" sz="2800" b="1" dirty="0">
                <a:solidFill>
                  <a:srgbClr val="0000FF"/>
                </a:solidFill>
                <a:latin typeface="Times New Roman"/>
                <a:ea typeface="Times New Roman"/>
                <a:cs typeface="Times New Roman"/>
              </a:rPr>
              <a:t>Theo công dụng máy biến áp có thể gồm những loại chính sau đây:</a:t>
            </a:r>
            <a:endParaRPr lang="en-US" sz="2800" b="1" dirty="0">
              <a:effectLst/>
              <a:latin typeface="Times New Roman"/>
              <a:ea typeface="Calibri"/>
              <a:cs typeface="Times New Roman"/>
            </a:endParaRPr>
          </a:p>
        </p:txBody>
      </p:sp>
      <p:sp>
        <p:nvSpPr>
          <p:cNvPr id="3" name="Rectangle 2"/>
          <p:cNvSpPr/>
          <p:nvPr/>
        </p:nvSpPr>
        <p:spPr>
          <a:xfrm>
            <a:off x="0" y="1505397"/>
            <a:ext cx="9144000" cy="4555093"/>
          </a:xfrm>
          <a:prstGeom prst="rect">
            <a:avLst/>
          </a:prstGeom>
        </p:spPr>
        <p:txBody>
          <a:bodyPr wrap="square">
            <a:spAutoFit/>
          </a:bodyPr>
          <a:lstStyle/>
          <a:p>
            <a:pPr marL="360680" marR="0" indent="-180340" algn="just">
              <a:spcBef>
                <a:spcPts val="0"/>
              </a:spcBef>
              <a:spcAft>
                <a:spcPts val="300"/>
              </a:spcAft>
            </a:pPr>
            <a:r>
              <a:rPr lang="nl-NL" sz="2800" b="1" dirty="0">
                <a:solidFill>
                  <a:srgbClr val="0000FF"/>
                </a:solidFill>
                <a:latin typeface="Times New Roman"/>
                <a:ea typeface="Times New Roman"/>
                <a:cs typeface="Times New Roman"/>
              </a:rPr>
              <a:t>1. MBA điện lực dùng để truyền tải và phân phối công suất trong hệ thống điện lực.</a:t>
            </a:r>
            <a:endParaRPr lang="en-US" sz="2800" b="1" dirty="0">
              <a:latin typeface="Times New Roman"/>
              <a:ea typeface="Calibri"/>
              <a:cs typeface="Times New Roman"/>
            </a:endParaRPr>
          </a:p>
          <a:p>
            <a:pPr marL="360680" marR="0" indent="-180340" algn="just">
              <a:spcBef>
                <a:spcPts val="0"/>
              </a:spcBef>
              <a:spcAft>
                <a:spcPts val="300"/>
              </a:spcAft>
            </a:pPr>
            <a:r>
              <a:rPr lang="nl-NL" sz="2800" b="1" dirty="0">
                <a:solidFill>
                  <a:srgbClr val="0000FF"/>
                </a:solidFill>
                <a:latin typeface="Times New Roman"/>
                <a:ea typeface="Times New Roman"/>
                <a:cs typeface="Times New Roman"/>
              </a:rPr>
              <a:t>2. MBA chuyên dùng cho các lò luyện kim, cho các thiết bị chỉnh lưu; máy biến áp hàn điện …</a:t>
            </a:r>
            <a:endParaRPr lang="en-US" sz="2800" b="1" dirty="0">
              <a:latin typeface="Times New Roman"/>
              <a:ea typeface="Calibri"/>
              <a:cs typeface="Times New Roman"/>
            </a:endParaRPr>
          </a:p>
          <a:p>
            <a:pPr marL="360680" marR="0" indent="-180340" algn="just">
              <a:spcBef>
                <a:spcPts val="0"/>
              </a:spcBef>
              <a:spcAft>
                <a:spcPts val="300"/>
              </a:spcAft>
            </a:pPr>
            <a:r>
              <a:rPr lang="nl-NL" sz="2800" b="1" dirty="0">
                <a:solidFill>
                  <a:srgbClr val="0000FF"/>
                </a:solidFill>
                <a:latin typeface="Times New Roman"/>
                <a:ea typeface="Times New Roman"/>
                <a:cs typeface="Times New Roman"/>
              </a:rPr>
              <a:t>3. MBA tự ngẫu biến đổi điện áp trong một phạm vi không lớn lắm dùng để mở máy các động cơ điện xoay chiều, trong máy ổn áp dân dụng.</a:t>
            </a:r>
            <a:endParaRPr lang="en-US" sz="2800" b="1" dirty="0">
              <a:latin typeface="Times New Roman"/>
              <a:ea typeface="Calibri"/>
              <a:cs typeface="Times New Roman"/>
            </a:endParaRPr>
          </a:p>
          <a:p>
            <a:pPr marL="360680" marR="0" indent="-180340" algn="just">
              <a:spcBef>
                <a:spcPts val="0"/>
              </a:spcBef>
              <a:spcAft>
                <a:spcPts val="300"/>
              </a:spcAft>
            </a:pPr>
            <a:r>
              <a:rPr lang="nl-NL" sz="2800" b="1" dirty="0">
                <a:solidFill>
                  <a:srgbClr val="0000FF"/>
                </a:solidFill>
                <a:latin typeface="Times New Roman"/>
                <a:ea typeface="Times New Roman"/>
                <a:cs typeface="Times New Roman"/>
              </a:rPr>
              <a:t>4. MBA đo lường dùng để giảm điện áp lớn để đưa vào các đồng hồ đo.</a:t>
            </a:r>
            <a:endParaRPr lang="en-US" sz="2800" b="1" dirty="0">
              <a:latin typeface="Times New Roman"/>
              <a:ea typeface="Calibri"/>
              <a:cs typeface="Times New Roman"/>
            </a:endParaRPr>
          </a:p>
          <a:p>
            <a:pPr marL="360045" marR="0" indent="-179705" algn="just">
              <a:spcBef>
                <a:spcPts val="0"/>
              </a:spcBef>
              <a:spcAft>
                <a:spcPts val="0"/>
              </a:spcAft>
            </a:pPr>
            <a:r>
              <a:rPr lang="nl-NL" sz="2800" b="1" dirty="0">
                <a:solidFill>
                  <a:srgbClr val="0000FF"/>
                </a:solidFill>
                <a:latin typeface="Times New Roman"/>
                <a:ea typeface="Times New Roman"/>
                <a:cs typeface="Times New Roman"/>
              </a:rPr>
              <a:t>5. MBA thí nghiệm dùng để thí nghiệm các điện áp cao.</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4. Các </a:t>
            </a:r>
            <a:r>
              <a:rPr lang="nl-NL" sz="2000" b="1" dirty="0">
                <a:solidFill>
                  <a:srgbClr val="0000FF"/>
                </a:solidFill>
                <a:latin typeface="Times New Roman" pitchFamily="18" charset="0"/>
                <a:cs typeface="Times New Roman" pitchFamily="18" charset="0"/>
              </a:rPr>
              <a:t>đại lượng định mức</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8345"/>
            <a:ext cx="9144000" cy="1384995"/>
          </a:xfrm>
          <a:prstGeom prst="rect">
            <a:avLst/>
          </a:prstGeom>
        </p:spPr>
        <p:txBody>
          <a:bodyPr wrap="square">
            <a:spAutoFit/>
          </a:bodyPr>
          <a:lstStyle/>
          <a:p>
            <a:pPr indent="457200" algn="just"/>
            <a:r>
              <a:rPr lang="nl-NL" sz="2800" dirty="0">
                <a:solidFill>
                  <a:srgbClr val="0000FF"/>
                </a:solidFill>
                <a:latin typeface="Times New Roman"/>
                <a:ea typeface="Times New Roman"/>
              </a:rPr>
              <a:t>Các đại lượng của máy biến áp qui định điều kiện kỹ thuật của máy biến áp. Các đại lượng này do nhà máy chế tạo qui định và thường ghi trên nhãn máy biến áp</a:t>
            </a:r>
            <a:endParaRPr lang="en-US" sz="2800" dirty="0"/>
          </a:p>
        </p:txBody>
      </p:sp>
      <p:pic>
        <p:nvPicPr>
          <p:cNvPr id="6" name="Picture 5"/>
          <p:cNvPicPr/>
          <p:nvPr/>
        </p:nvPicPr>
        <p:blipFill>
          <a:blip r:embed="rId4" cstate="print">
            <a:extLst>
              <a:ext uri="{28A0092B-C50C-407E-A947-70E740481C1C}">
                <a14:useLocalDpi xmlns:a14="http://schemas.microsoft.com/office/drawing/2010/main" val="0"/>
              </a:ext>
            </a:extLst>
          </a:blip>
          <a:stretch>
            <a:fillRect/>
          </a:stretch>
        </p:blipFill>
        <p:spPr>
          <a:xfrm>
            <a:off x="287215" y="2033340"/>
            <a:ext cx="3569677" cy="3148260"/>
          </a:xfrm>
          <a:prstGeom prst="rect">
            <a:avLst/>
          </a:prstGeom>
        </p:spPr>
      </p:pic>
      <p:pic>
        <p:nvPicPr>
          <p:cNvPr id="7" name="Picture 6"/>
          <p:cNvPicPr/>
          <p:nvPr/>
        </p:nvPicPr>
        <p:blipFill>
          <a:blip r:embed="rId5" cstate="print">
            <a:extLst>
              <a:ext uri="{28A0092B-C50C-407E-A947-70E740481C1C}">
                <a14:useLocalDpi xmlns:a14="http://schemas.microsoft.com/office/drawing/2010/main" val="0"/>
              </a:ext>
            </a:extLst>
          </a:blip>
          <a:stretch>
            <a:fillRect/>
          </a:stretch>
        </p:blipFill>
        <p:spPr>
          <a:xfrm>
            <a:off x="4618892" y="2045062"/>
            <a:ext cx="4343400" cy="3136538"/>
          </a:xfrm>
          <a:prstGeom prst="rect">
            <a:avLst/>
          </a:prstGeom>
        </p:spPr>
      </p:pic>
      <p:sp>
        <p:nvSpPr>
          <p:cNvPr id="3" name="Rectangle 2"/>
          <p:cNvSpPr/>
          <p:nvPr/>
        </p:nvSpPr>
        <p:spPr>
          <a:xfrm>
            <a:off x="0" y="5181600"/>
            <a:ext cx="9144000" cy="1692771"/>
          </a:xfrm>
          <a:prstGeom prst="rect">
            <a:avLst/>
          </a:prstGeom>
        </p:spPr>
        <p:txBody>
          <a:bodyPr wrap="square">
            <a:spAutoFit/>
          </a:bodyPr>
          <a:lstStyle/>
          <a:p>
            <a:pPr indent="457200" algn="just"/>
            <a:r>
              <a:rPr lang="en-US" sz="2600" dirty="0">
                <a:solidFill>
                  <a:srgbClr val="0000FF"/>
                </a:solidFill>
                <a:latin typeface="Times New Roman"/>
                <a:ea typeface="Times New Roman"/>
              </a:rPr>
              <a:t>Dung </a:t>
            </a:r>
            <a:r>
              <a:rPr lang="en-US" sz="2600" dirty="0" err="1">
                <a:solidFill>
                  <a:srgbClr val="0000FF"/>
                </a:solidFill>
                <a:latin typeface="Times New Roman"/>
                <a:ea typeface="Times New Roman"/>
              </a:rPr>
              <a:t>lượng</a:t>
            </a:r>
            <a:r>
              <a:rPr lang="en-US" sz="2600" dirty="0">
                <a:solidFill>
                  <a:srgbClr val="0000FF"/>
                </a:solidFill>
                <a:latin typeface="Times New Roman"/>
                <a:ea typeface="Times New Roman"/>
              </a:rPr>
              <a:t> hay </a:t>
            </a:r>
            <a:r>
              <a:rPr lang="en-US" sz="2600" b="1" i="1" dirty="0" err="1">
                <a:solidFill>
                  <a:srgbClr val="0000FF"/>
                </a:solidFill>
                <a:latin typeface="Times New Roman"/>
                <a:ea typeface="Times New Roman"/>
              </a:rPr>
              <a:t>công</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suất</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định</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mức</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là</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công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suất</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toàn</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phần</a:t>
            </a:r>
            <a:r>
              <a:rPr lang="en-US" sz="2600" dirty="0">
                <a:solidFill>
                  <a:srgbClr val="0000FF"/>
                </a:solidFill>
                <a:latin typeface="Times New Roman"/>
                <a:ea typeface="Times New Roman"/>
              </a:rPr>
              <a:t> (hay </a:t>
            </a:r>
            <a:r>
              <a:rPr lang="en-US" sz="2600" dirty="0" err="1">
                <a:solidFill>
                  <a:srgbClr val="0000FF"/>
                </a:solidFill>
                <a:latin typeface="Times New Roman"/>
                <a:ea typeface="Times New Roman"/>
              </a:rPr>
              <a:t>công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suất</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biểu</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kiến</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còn</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gọi</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là</a:t>
            </a:r>
            <a:r>
              <a:rPr lang="en-US" sz="2600" dirty="0">
                <a:solidFill>
                  <a:srgbClr val="0000FF"/>
                </a:solidFill>
                <a:latin typeface="Times New Roman"/>
                <a:ea typeface="Times New Roman"/>
              </a:rPr>
              <a:t> </a:t>
            </a:r>
            <a:r>
              <a:rPr lang="en-US" sz="2600" b="1" i="1" dirty="0">
                <a:solidFill>
                  <a:srgbClr val="0000FF"/>
                </a:solidFill>
                <a:latin typeface="Times New Roman"/>
                <a:ea typeface="Times New Roman"/>
              </a:rPr>
              <a:t>dung </a:t>
            </a:r>
            <a:r>
              <a:rPr lang="en-US" sz="2600" b="1" i="1" dirty="0" err="1">
                <a:solidFill>
                  <a:srgbClr val="0000FF"/>
                </a:solidFill>
                <a:latin typeface="Times New Roman"/>
                <a:ea typeface="Times New Roman"/>
              </a:rPr>
              <a:t>lượng</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máy</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biến</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áp</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ký</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hiệu</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là</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S</a:t>
            </a:r>
            <a:r>
              <a:rPr lang="en-US" sz="2600" baseline="-25000" dirty="0" err="1">
                <a:solidFill>
                  <a:srgbClr val="0000FF"/>
                </a:solidFill>
                <a:latin typeface="Times New Roman"/>
                <a:ea typeface="Times New Roman"/>
              </a:rPr>
              <a:t>đm</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đặc</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trưng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cho</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khả</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năng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truyền</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tải</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năng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lượng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của</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máy</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biến</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áp</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và</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thường</a:t>
            </a:r>
            <a:r>
              <a:rPr lang="en-US" sz="2600" dirty="0">
                <a:solidFill>
                  <a:srgbClr val="0000FF"/>
                </a:solidFill>
                <a:latin typeface="Times New Roman"/>
                <a:ea typeface="Times New Roman"/>
              </a:rPr>
              <a:t> </a:t>
            </a:r>
            <a:r>
              <a:rPr lang="en-US" sz="2600" dirty="0" err="1">
                <a:solidFill>
                  <a:srgbClr val="0000FF"/>
                </a:solidFill>
                <a:latin typeface="Times New Roman"/>
                <a:ea typeface="Times New Roman"/>
              </a:rPr>
              <a:t>được</a:t>
            </a:r>
            <a:r>
              <a:rPr lang="en-US" sz="2600" dirty="0">
                <a:solidFill>
                  <a:srgbClr val="0000FF"/>
                </a:solidFill>
                <a:latin typeface="Times New Roman"/>
                <a:ea typeface="Times New Roman"/>
              </a:rPr>
              <a:t> </a:t>
            </a:r>
            <a:r>
              <a:rPr lang="en-US" sz="2600" b="1" i="1" dirty="0" err="1">
                <a:solidFill>
                  <a:srgbClr val="0000FF"/>
                </a:solidFill>
                <a:latin typeface="Times New Roman"/>
                <a:ea typeface="Times New Roman"/>
              </a:rPr>
              <a:t>tính</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tại</a:t>
            </a:r>
            <a:r>
              <a:rPr lang="en-US" sz="2600" dirty="0">
                <a:solidFill>
                  <a:srgbClr val="0000FF"/>
                </a:solidFill>
                <a:latin typeface="Times New Roman"/>
                <a:ea typeface="Times New Roman"/>
              </a:rPr>
              <a:t> </a:t>
            </a:r>
            <a:r>
              <a:rPr lang="en-US" sz="2600" b="1" i="1" dirty="0" err="1">
                <a:solidFill>
                  <a:srgbClr val="0000FF"/>
                </a:solidFill>
                <a:latin typeface="Times New Roman"/>
                <a:ea typeface="Times New Roman"/>
              </a:rPr>
              <a:t>dây</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quấn</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thứ</a:t>
            </a:r>
            <a:r>
              <a:rPr lang="en-US" sz="2600" b="1" i="1" dirty="0">
                <a:solidFill>
                  <a:srgbClr val="0000FF"/>
                </a:solidFill>
                <a:latin typeface="Times New Roman"/>
                <a:ea typeface="Times New Roman"/>
              </a:rPr>
              <a:t> </a:t>
            </a:r>
            <a:r>
              <a:rPr lang="en-US" sz="2600" b="1" i="1" dirty="0" err="1">
                <a:solidFill>
                  <a:srgbClr val="0000FF"/>
                </a:solidFill>
                <a:latin typeface="Times New Roman"/>
                <a:ea typeface="Times New Roman"/>
              </a:rPr>
              <a:t>cấp</a:t>
            </a:r>
            <a:endParaRPr lang="en-US" sz="2600"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strVal val="#ppt_w*0.70"/>
                                          </p:val>
                                        </p:tav>
                                        <p:tav tm="100000">
                                          <p:val>
                                            <p:strVal val="#ppt_w"/>
                                          </p:val>
                                        </p:tav>
                                      </p:tavLst>
                                    </p:anim>
                                    <p:anim calcmode="lin" valueType="num">
                                      <p:cBhvr>
                                        <p:cTn id="15" dur="1000" fill="hold"/>
                                        <p:tgtEl>
                                          <p:spTgt spid="6"/>
                                        </p:tgtEl>
                                        <p:attrNameLst>
                                          <p:attrName>ppt_h</p:attrName>
                                        </p:attrNameLst>
                                      </p:cBhvr>
                                      <p:tavLst>
                                        <p:tav tm="0">
                                          <p:val>
                                            <p:strVal val="#ppt_h"/>
                                          </p:val>
                                        </p:tav>
                                        <p:tav tm="100000">
                                          <p:val>
                                            <p:strVal val="#ppt_h"/>
                                          </p:val>
                                        </p:tav>
                                      </p:tavLst>
                                    </p:anim>
                                    <p:animEffect transition="in" filter="fade">
                                      <p:cBhvr>
                                        <p:cTn id="16" dur="1000"/>
                                        <p:tgtEl>
                                          <p:spTgt spid="6"/>
                                        </p:tgtEl>
                                      </p:cBhvr>
                                    </p:animEffect>
                                  </p:childTnLst>
                                </p:cTn>
                              </p:par>
                              <p:par>
                                <p:cTn id="17" presetID="5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strVal val="#ppt_w*0.70"/>
                                          </p:val>
                                        </p:tav>
                                        <p:tav tm="100000">
                                          <p:val>
                                            <p:strVal val="#ppt_w"/>
                                          </p:val>
                                        </p:tav>
                                      </p:tavLst>
                                    </p:anim>
                                    <p:anim calcmode="lin" valueType="num">
                                      <p:cBhvr>
                                        <p:cTn id="20" dur="1000" fill="hold"/>
                                        <p:tgtEl>
                                          <p:spTgt spid="7"/>
                                        </p:tgtEl>
                                        <p:attrNameLst>
                                          <p:attrName>ppt_h</p:attrName>
                                        </p:attrNameLst>
                                      </p:cBhvr>
                                      <p:tavLst>
                                        <p:tav tm="0">
                                          <p:val>
                                            <p:strVal val="#ppt_h"/>
                                          </p:val>
                                        </p:tav>
                                        <p:tav tm="100000">
                                          <p:val>
                                            <p:strVal val="#ppt_h"/>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strVal val="#ppt_w*0.70"/>
                                          </p:val>
                                        </p:tav>
                                        <p:tav tm="100000">
                                          <p:val>
                                            <p:strVal val="#ppt_w"/>
                                          </p:val>
                                        </p:tav>
                                      </p:tavLst>
                                    </p:anim>
                                    <p:anim calcmode="lin" valueType="num">
                                      <p:cBhvr>
                                        <p:cTn id="27" dur="1000" fill="hold"/>
                                        <p:tgtEl>
                                          <p:spTgt spid="3"/>
                                        </p:tgtEl>
                                        <p:attrNameLst>
                                          <p:attrName>ppt_h</p:attrName>
                                        </p:attrNameLst>
                                      </p:cBhvr>
                                      <p:tavLst>
                                        <p:tav tm="0">
                                          <p:val>
                                            <p:strVal val="#ppt_h"/>
                                          </p:val>
                                        </p:tav>
                                        <p:tav tm="100000">
                                          <p:val>
                                            <p:strVal val="#ppt_h"/>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4. </a:t>
            </a:r>
            <a:r>
              <a:rPr lang="nl-NL" sz="2000" b="1" dirty="0">
                <a:solidFill>
                  <a:srgbClr val="0000FF"/>
                </a:solidFill>
                <a:latin typeface="Times New Roman" pitchFamily="18" charset="0"/>
                <a:cs typeface="Times New Roman" pitchFamily="18" charset="0"/>
              </a:rPr>
              <a:t>Các đại lượng định mức</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17241"/>
            <a:ext cx="5410200" cy="1031051"/>
          </a:xfrm>
          <a:prstGeom prst="rect">
            <a:avLst/>
          </a:prstGeom>
        </p:spPr>
        <p:txBody>
          <a:bodyPr wrap="square">
            <a:spAutoFit/>
          </a:bodyPr>
          <a:lstStyle/>
          <a:p>
            <a:pPr indent="180340" algn="just">
              <a:spcBef>
                <a:spcPts val="600"/>
              </a:spcBef>
              <a:spcAft>
                <a:spcPts val="600"/>
              </a:spcAft>
            </a:pPr>
            <a:r>
              <a:rPr lang="en-US" sz="2800" b="1" dirty="0" err="1">
                <a:solidFill>
                  <a:srgbClr val="0000FF"/>
                </a:solidFill>
                <a:latin typeface="Times New Roman"/>
                <a:ea typeface="Times New Roman"/>
                <a:cs typeface="Times New Roman"/>
              </a:rPr>
              <a:t>Đối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với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một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pha</a:t>
            </a:r>
            <a:r>
              <a:rPr lang="en-US" sz="2800" b="1" dirty="0">
                <a:solidFill>
                  <a:srgbClr val="0000FF"/>
                </a:solidFill>
                <a:latin typeface="Times New Roman"/>
                <a:ea typeface="Times New Roman"/>
                <a:cs typeface="Times New Roman"/>
              </a:rPr>
              <a:t>:</a:t>
            </a:r>
            <a:endParaRPr lang="en-US" sz="2800" b="1" dirty="0">
              <a:latin typeface="Times New Roman"/>
              <a:ea typeface="Calibri"/>
              <a:cs typeface="Times New Roman"/>
            </a:endParaRPr>
          </a:p>
          <a:p>
            <a:r>
              <a:rPr lang="en-US" sz="2800" b="1" dirty="0" err="1">
                <a:solidFill>
                  <a:srgbClr val="0000FF"/>
                </a:solidFill>
                <a:latin typeface="Times New Roman"/>
                <a:ea typeface="Times New Roman"/>
              </a:rPr>
              <a:t>S</a:t>
            </a:r>
            <a:r>
              <a:rPr lang="en-US" sz="2800" b="1" baseline="-25000" dirty="0" err="1">
                <a:solidFill>
                  <a:srgbClr val="0000FF"/>
                </a:solidFill>
                <a:latin typeface="Times New Roman"/>
                <a:ea typeface="Times New Roman"/>
              </a:rPr>
              <a:t>đm</a:t>
            </a:r>
            <a:r>
              <a:rPr lang="en-US" sz="2800" b="1" dirty="0">
                <a:solidFill>
                  <a:srgbClr val="0000FF"/>
                </a:solidFill>
                <a:latin typeface="Times New Roman"/>
                <a:ea typeface="Times New Roman"/>
              </a:rPr>
              <a:t>  = </a:t>
            </a:r>
            <a:r>
              <a:rPr lang="en-US" sz="2800" b="1" dirty="0" err="1">
                <a:solidFill>
                  <a:srgbClr val="0000FF"/>
                </a:solidFill>
                <a:latin typeface="Times New Roman"/>
                <a:ea typeface="Times New Roman"/>
              </a:rPr>
              <a:t>U</a:t>
            </a:r>
            <a:r>
              <a:rPr lang="en-US" sz="2800" b="1" baseline="-25000" dirty="0" err="1">
                <a:solidFill>
                  <a:srgbClr val="0000FF"/>
                </a:solidFill>
                <a:latin typeface="Times New Roman"/>
                <a:ea typeface="Times New Roman"/>
              </a:rPr>
              <a:t>2đm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I</a:t>
            </a:r>
            <a:r>
              <a:rPr lang="en-US" sz="2800" b="1" baseline="-25000" dirty="0" err="1">
                <a:solidFill>
                  <a:srgbClr val="0000FF"/>
                </a:solidFill>
                <a:latin typeface="Times New Roman"/>
                <a:ea typeface="Times New Roman"/>
              </a:rPr>
              <a:t>2đm</a:t>
            </a:r>
            <a:r>
              <a:rPr lang="en-US" sz="2800" b="1" dirty="0">
                <a:solidFill>
                  <a:srgbClr val="0000FF"/>
                </a:solidFill>
                <a:latin typeface="Times New Roman"/>
                <a:ea typeface="Times New Roman"/>
              </a:rPr>
              <a:t> </a:t>
            </a:r>
            <a:endParaRPr lang="en-US" sz="2800" b="1" dirty="0"/>
          </a:p>
        </p:txBody>
      </p:sp>
      <p:pic>
        <p:nvPicPr>
          <p:cNvPr id="3077"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3346"/>
          <a:stretch/>
        </p:blipFill>
        <p:spPr bwMode="auto">
          <a:xfrm>
            <a:off x="76200" y="1752600"/>
            <a:ext cx="4356100" cy="1283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7585" y="2982724"/>
            <a:ext cx="5432898" cy="523220"/>
          </a:xfrm>
          <a:prstGeom prst="rect">
            <a:avLst/>
          </a:prstGeom>
        </p:spPr>
        <p:txBody>
          <a:bodyPr wrap="none">
            <a:spAutoFit/>
          </a:bodyPr>
          <a:lstStyle/>
          <a:p>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sơ</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định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mức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U</a:t>
            </a:r>
            <a:r>
              <a:rPr lang="en-US" sz="2800" b="1" baseline="-25000" dirty="0" err="1">
                <a:solidFill>
                  <a:srgbClr val="0000FF"/>
                </a:solidFill>
                <a:latin typeface="Times New Roman"/>
                <a:ea typeface="Times New Roman"/>
              </a:rPr>
              <a:t>1đm</a:t>
            </a:r>
            <a:endParaRPr lang="en-US" sz="2800" dirty="0"/>
          </a:p>
        </p:txBody>
      </p:sp>
      <p:sp>
        <p:nvSpPr>
          <p:cNvPr id="10" name="Rectangle 9"/>
          <p:cNvSpPr/>
          <p:nvPr/>
        </p:nvSpPr>
        <p:spPr>
          <a:xfrm>
            <a:off x="0" y="3694093"/>
            <a:ext cx="9144000" cy="954107"/>
          </a:xfrm>
          <a:prstGeom prst="rect">
            <a:avLst/>
          </a:prstGeom>
        </p:spPr>
        <p:txBody>
          <a:bodyPr wrap="square">
            <a:spAutoFit/>
          </a:bodyPr>
          <a:lstStyle/>
          <a:p>
            <a:pPr indent="457200" algn="just">
              <a:spcBef>
                <a:spcPts val="600"/>
              </a:spcBef>
              <a:spcAft>
                <a:spcPts val="600"/>
              </a:spcAft>
            </a:pP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trị</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số</a:t>
            </a:r>
            <a:r>
              <a:rPr lang="en-US" sz="2800" b="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điện</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áp</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đặt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cuộn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của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khi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làm</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việc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Đơn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vị</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V hay KV.</a:t>
            </a:r>
            <a:endParaRPr lang="en-US" sz="2800" b="1" dirty="0">
              <a:effectLst/>
              <a:latin typeface="Times New Roman"/>
              <a:ea typeface="Calibri"/>
              <a:cs typeface="Times New Roman"/>
            </a:endParaRPr>
          </a:p>
        </p:txBody>
      </p:sp>
      <p:sp>
        <p:nvSpPr>
          <p:cNvPr id="11" name="Rectangle 10"/>
          <p:cNvSpPr/>
          <p:nvPr/>
        </p:nvSpPr>
        <p:spPr>
          <a:xfrm>
            <a:off x="0" y="4734580"/>
            <a:ext cx="5630067" cy="523220"/>
          </a:xfrm>
          <a:prstGeom prst="rect">
            <a:avLst/>
          </a:prstGeom>
        </p:spPr>
        <p:txBody>
          <a:bodyPr wrap="none">
            <a:spAutoFit/>
          </a:bodyPr>
          <a:lstStyle/>
          <a:p>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thứ</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định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mức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U</a:t>
            </a:r>
            <a:r>
              <a:rPr lang="en-US" sz="2800" b="1" baseline="-25000" dirty="0" err="1">
                <a:solidFill>
                  <a:srgbClr val="0000FF"/>
                </a:solidFill>
                <a:latin typeface="Times New Roman"/>
                <a:ea typeface="Times New Roman"/>
              </a:rPr>
              <a:t>2đm</a:t>
            </a:r>
            <a:endParaRPr lang="en-US" sz="2800" dirty="0"/>
          </a:p>
        </p:txBody>
      </p:sp>
      <p:sp>
        <p:nvSpPr>
          <p:cNvPr id="12" name="Rectangle 11"/>
          <p:cNvSpPr/>
          <p:nvPr/>
        </p:nvSpPr>
        <p:spPr>
          <a:xfrm>
            <a:off x="0" y="5396805"/>
            <a:ext cx="9144000" cy="1384995"/>
          </a:xfrm>
          <a:prstGeom prst="rect">
            <a:avLst/>
          </a:prstGeom>
        </p:spPr>
        <p:txBody>
          <a:bodyPr wrap="square">
            <a:spAutoFit/>
          </a:bodyPr>
          <a:lstStyle/>
          <a:p>
            <a:pPr indent="457200"/>
            <a:r>
              <a:rPr lang="en-US" sz="2800" b="1" dirty="0" err="1">
                <a:solidFill>
                  <a:srgbClr val="0000FF"/>
                </a:solidFill>
                <a:latin typeface="Times New Roman"/>
                <a:ea typeface="Times New Roman"/>
              </a:rPr>
              <a:t>Là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trị</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số</a:t>
            </a:r>
            <a:r>
              <a:rPr lang="en-US" sz="2800" b="1" dirty="0">
                <a:solidFill>
                  <a:srgbClr val="0000FF"/>
                </a:solidFill>
                <a:latin typeface="Times New Roman"/>
                <a:ea typeface="Times New Roman"/>
              </a:rPr>
              <a:t> </a:t>
            </a:r>
            <a:r>
              <a:rPr lang="en-US" sz="2800" b="1" i="1" dirty="0" err="1">
                <a:solidFill>
                  <a:srgbClr val="0000FF"/>
                </a:solidFill>
                <a:latin typeface="Times New Roman"/>
                <a:ea typeface="Times New Roman"/>
              </a:rPr>
              <a:t>điện</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áp</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của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quấn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thứ</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không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đặt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quấn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sơ</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định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mức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Đơn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vị</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là</a:t>
            </a:r>
            <a:r>
              <a:rPr lang="en-US" sz="2800" b="1" dirty="0">
                <a:solidFill>
                  <a:srgbClr val="0000FF"/>
                </a:solidFill>
                <a:latin typeface="Times New Roman"/>
                <a:ea typeface="Times New Roman"/>
              </a:rPr>
              <a:t> V hay KV</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077"/>
                                        </p:tgtEl>
                                        <p:attrNameLst>
                                          <p:attrName>style.visibility</p:attrName>
                                        </p:attrNameLst>
                                      </p:cBhvr>
                                      <p:to>
                                        <p:strVal val="visible"/>
                                      </p:to>
                                    </p:set>
                                    <p:anim calcmode="lin" valueType="num">
                                      <p:cBhvr>
                                        <p:cTn id="14" dur="1000" fill="hold"/>
                                        <p:tgtEl>
                                          <p:spTgt spid="3077"/>
                                        </p:tgtEl>
                                        <p:attrNameLst>
                                          <p:attrName>ppt_w</p:attrName>
                                        </p:attrNameLst>
                                      </p:cBhvr>
                                      <p:tavLst>
                                        <p:tav tm="0">
                                          <p:val>
                                            <p:strVal val="#ppt_w*0.70"/>
                                          </p:val>
                                        </p:tav>
                                        <p:tav tm="100000">
                                          <p:val>
                                            <p:strVal val="#ppt_w"/>
                                          </p:val>
                                        </p:tav>
                                      </p:tavLst>
                                    </p:anim>
                                    <p:anim calcmode="lin" valueType="num">
                                      <p:cBhvr>
                                        <p:cTn id="15" dur="1000" fill="hold"/>
                                        <p:tgtEl>
                                          <p:spTgt spid="3077"/>
                                        </p:tgtEl>
                                        <p:attrNameLst>
                                          <p:attrName>ppt_h</p:attrName>
                                        </p:attrNameLst>
                                      </p:cBhvr>
                                      <p:tavLst>
                                        <p:tav tm="0">
                                          <p:val>
                                            <p:strVal val="#ppt_h"/>
                                          </p:val>
                                        </p:tav>
                                        <p:tav tm="100000">
                                          <p:val>
                                            <p:strVal val="#ppt_h"/>
                                          </p:val>
                                        </p:tav>
                                      </p:tavLst>
                                    </p:anim>
                                    <p:animEffect transition="in" filter="fade">
                                      <p:cBhvr>
                                        <p:cTn id="16" dur="1000"/>
                                        <p:tgtEl>
                                          <p:spTgt spid="3077"/>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strVal val="#ppt_w*0.70"/>
                                          </p:val>
                                        </p:tav>
                                        <p:tav tm="100000">
                                          <p:val>
                                            <p:strVal val="#ppt_w"/>
                                          </p:val>
                                        </p:tav>
                                      </p:tavLst>
                                    </p:anim>
                                    <p:anim calcmode="lin" valueType="num">
                                      <p:cBhvr>
                                        <p:cTn id="22" dur="1000" fill="hold"/>
                                        <p:tgtEl>
                                          <p:spTgt spid="8"/>
                                        </p:tgtEl>
                                        <p:attrNameLst>
                                          <p:attrName>ppt_h</p:attrName>
                                        </p:attrNameLst>
                                      </p:cBhvr>
                                      <p:tavLst>
                                        <p:tav tm="0">
                                          <p:val>
                                            <p:strVal val="#ppt_h"/>
                                          </p:val>
                                        </p:tav>
                                        <p:tav tm="100000">
                                          <p:val>
                                            <p:strVal val="#ppt_h"/>
                                          </p:val>
                                        </p:tav>
                                      </p:tavLst>
                                    </p:anim>
                                    <p:animEffect transition="in" filter="fade">
                                      <p:cBhvr>
                                        <p:cTn id="23" dur="1000"/>
                                        <p:tgtEl>
                                          <p:spTgt spid="8"/>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strVal val="#ppt_w*0.70"/>
                                          </p:val>
                                        </p:tav>
                                        <p:tav tm="100000">
                                          <p:val>
                                            <p:strVal val="#ppt_w"/>
                                          </p:val>
                                        </p:tav>
                                      </p:tavLst>
                                    </p:anim>
                                    <p:anim calcmode="lin" valueType="num">
                                      <p:cBhvr>
                                        <p:cTn id="27" dur="1000" fill="hold"/>
                                        <p:tgtEl>
                                          <p:spTgt spid="10"/>
                                        </p:tgtEl>
                                        <p:attrNameLst>
                                          <p:attrName>ppt_h</p:attrName>
                                        </p:attrNameLst>
                                      </p:cBhvr>
                                      <p:tavLst>
                                        <p:tav tm="0">
                                          <p:val>
                                            <p:strVal val="#ppt_h"/>
                                          </p:val>
                                        </p:tav>
                                        <p:tav tm="100000">
                                          <p:val>
                                            <p:strVal val="#ppt_h"/>
                                          </p:val>
                                        </p:tav>
                                      </p:tavLst>
                                    </p:anim>
                                    <p:animEffect transition="in" filter="fade">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strVal val="#ppt_w*0.70"/>
                                          </p:val>
                                        </p:tav>
                                        <p:tav tm="100000">
                                          <p:val>
                                            <p:strVal val="#ppt_w"/>
                                          </p:val>
                                        </p:tav>
                                      </p:tavLst>
                                    </p:anim>
                                    <p:anim calcmode="lin" valueType="num">
                                      <p:cBhvr>
                                        <p:cTn id="34" dur="1000" fill="hold"/>
                                        <p:tgtEl>
                                          <p:spTgt spid="11"/>
                                        </p:tgtEl>
                                        <p:attrNameLst>
                                          <p:attrName>ppt_h</p:attrName>
                                        </p:attrNameLst>
                                      </p:cBhvr>
                                      <p:tavLst>
                                        <p:tav tm="0">
                                          <p:val>
                                            <p:strVal val="#ppt_h"/>
                                          </p:val>
                                        </p:tav>
                                        <p:tav tm="100000">
                                          <p:val>
                                            <p:strVal val="#ppt_h"/>
                                          </p:val>
                                        </p:tav>
                                      </p:tavLst>
                                    </p:anim>
                                    <p:animEffect transition="in" filter="fade">
                                      <p:cBhvr>
                                        <p:cTn id="35" dur="1000"/>
                                        <p:tgtEl>
                                          <p:spTgt spid="11"/>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1000" fill="hold"/>
                                        <p:tgtEl>
                                          <p:spTgt spid="12"/>
                                        </p:tgtEl>
                                        <p:attrNameLst>
                                          <p:attrName>ppt_w</p:attrName>
                                        </p:attrNameLst>
                                      </p:cBhvr>
                                      <p:tavLst>
                                        <p:tav tm="0">
                                          <p:val>
                                            <p:strVal val="#ppt_w*0.70"/>
                                          </p:val>
                                        </p:tav>
                                        <p:tav tm="100000">
                                          <p:val>
                                            <p:strVal val="#ppt_w"/>
                                          </p:val>
                                        </p:tav>
                                      </p:tavLst>
                                    </p:anim>
                                    <p:anim calcmode="lin" valueType="num">
                                      <p:cBhvr>
                                        <p:cTn id="39" dur="1000" fill="hold"/>
                                        <p:tgtEl>
                                          <p:spTgt spid="12"/>
                                        </p:tgtEl>
                                        <p:attrNameLst>
                                          <p:attrName>ppt_h</p:attrName>
                                        </p:attrNameLst>
                                      </p:cBhvr>
                                      <p:tavLst>
                                        <p:tav tm="0">
                                          <p:val>
                                            <p:strVal val="#ppt_h"/>
                                          </p:val>
                                        </p:tav>
                                        <p:tav tm="100000">
                                          <p:val>
                                            <p:strVal val="#ppt_h"/>
                                          </p:val>
                                        </p:tav>
                                      </p:tavLst>
                                    </p:anim>
                                    <p:animEffect transition="in" filter="fade">
                                      <p:cBhvr>
                                        <p:cTn id="40"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4. </a:t>
            </a:r>
            <a:r>
              <a:rPr lang="nl-NL" sz="2000" b="1" dirty="0">
                <a:solidFill>
                  <a:srgbClr val="0000FF"/>
                </a:solidFill>
                <a:latin typeface="Times New Roman" pitchFamily="18" charset="0"/>
                <a:cs typeface="Times New Roman" pitchFamily="18" charset="0"/>
              </a:rPr>
              <a:t>Các đại lượng định mức</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7585" y="609601"/>
            <a:ext cx="9144000" cy="523220"/>
          </a:xfrm>
          <a:prstGeom prst="rect">
            <a:avLst/>
          </a:prstGeom>
        </p:spPr>
        <p:txBody>
          <a:bodyPr wrap="square">
            <a:spAutoFit/>
          </a:bodyPr>
          <a:lstStyle/>
          <a:p>
            <a:r>
              <a:rPr lang="en-US" sz="2800" b="1" dirty="0" err="1">
                <a:solidFill>
                  <a:srgbClr val="0000FF"/>
                </a:solidFill>
                <a:latin typeface="Times New Roman"/>
                <a:ea typeface="Times New Roman"/>
              </a:rPr>
              <a:t>Dòng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định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mức</a:t>
            </a:r>
            <a:r>
              <a:rPr lang="en-US" sz="2800" b="1" dirty="0">
                <a:solidFill>
                  <a:srgbClr val="0000FF"/>
                </a:solidFill>
                <a:latin typeface="Times New Roman"/>
                <a:ea typeface="Times New Roman"/>
              </a:rPr>
              <a:t> ở </a:t>
            </a:r>
            <a:r>
              <a:rPr lang="en-US" sz="2800" b="1" dirty="0" err="1">
                <a:solidFill>
                  <a:srgbClr val="0000FF"/>
                </a:solidFill>
                <a:latin typeface="Times New Roman"/>
                <a:ea typeface="Times New Roman"/>
              </a:rPr>
              <a:t>sơ</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I</a:t>
            </a:r>
            <a:r>
              <a:rPr lang="en-US" sz="2800" b="1" baseline="-25000" dirty="0" err="1">
                <a:solidFill>
                  <a:srgbClr val="0000FF"/>
                </a:solidFill>
                <a:latin typeface="Times New Roman"/>
                <a:ea typeface="Times New Roman"/>
              </a:rPr>
              <a:t>1đm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thứ</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I</a:t>
            </a:r>
            <a:r>
              <a:rPr lang="en-US" sz="2800" b="1" baseline="-25000" dirty="0" err="1">
                <a:solidFill>
                  <a:srgbClr val="0000FF"/>
                </a:solidFill>
                <a:latin typeface="Times New Roman"/>
                <a:ea typeface="Times New Roman"/>
              </a:rPr>
              <a:t>2đm</a:t>
            </a:r>
            <a:endParaRPr lang="en-US" sz="2800" dirty="0"/>
          </a:p>
        </p:txBody>
      </p:sp>
      <p:sp>
        <p:nvSpPr>
          <p:cNvPr id="3" name="Rectangle 2"/>
          <p:cNvSpPr/>
          <p:nvPr/>
        </p:nvSpPr>
        <p:spPr>
          <a:xfrm>
            <a:off x="0" y="1103293"/>
            <a:ext cx="9126415" cy="1384995"/>
          </a:xfrm>
          <a:prstGeom prst="rect">
            <a:avLst/>
          </a:prstGeom>
        </p:spPr>
        <p:txBody>
          <a:bodyPr wrap="square">
            <a:spAutoFit/>
          </a:bodyPr>
          <a:lstStyle/>
          <a:p>
            <a:pPr indent="457200" algn="just">
              <a:spcBef>
                <a:spcPts val="600"/>
              </a:spcBef>
              <a:spcAft>
                <a:spcPts val="600"/>
              </a:spcAft>
            </a:pP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những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dòng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của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quấn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ứng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với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công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suất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Đơn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vị</a:t>
            </a:r>
            <a:r>
              <a:rPr lang="en-US" sz="2800" b="1" dirty="0">
                <a:solidFill>
                  <a:srgbClr val="0000FF"/>
                </a:solidFill>
                <a:latin typeface="Times New Roman"/>
                <a:ea typeface="Times New Roman"/>
                <a:cs typeface="Times New Roman"/>
              </a:rPr>
              <a:t>  A hay KA.</a:t>
            </a:r>
            <a:endParaRPr lang="en-US" sz="2800" b="1" dirty="0">
              <a:effectLst/>
              <a:latin typeface="Times New Roman"/>
              <a:ea typeface="Calibri"/>
              <a:cs typeface="Times New Roman"/>
            </a:endParaRPr>
          </a:p>
        </p:txBody>
      </p:sp>
      <p:pic>
        <p:nvPicPr>
          <p:cNvPr id="409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0399"/>
          <a:stretch/>
        </p:blipFill>
        <p:spPr bwMode="auto">
          <a:xfrm>
            <a:off x="624705" y="2209800"/>
            <a:ext cx="4328295" cy="136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1184"/>
          <a:stretch/>
        </p:blipFill>
        <p:spPr bwMode="auto">
          <a:xfrm>
            <a:off x="5227515" y="2369616"/>
            <a:ext cx="3916485" cy="151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7585" y="3439180"/>
            <a:ext cx="4075155" cy="523220"/>
          </a:xfrm>
          <a:prstGeom prst="rect">
            <a:avLst/>
          </a:prstGeom>
        </p:spPr>
        <p:txBody>
          <a:bodyPr wrap="none">
            <a:spAutoFit/>
          </a:bodyPr>
          <a:lstStyle/>
          <a:p>
            <a:r>
              <a:rPr lang="en-US" sz="2800" b="1" dirty="0" err="1">
                <a:solidFill>
                  <a:srgbClr val="0000FF"/>
                </a:solidFill>
                <a:latin typeface="Times New Roman"/>
                <a:ea typeface="Times New Roman"/>
              </a:rPr>
              <a:t>Tần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số</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định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mức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f</a:t>
            </a:r>
            <a:r>
              <a:rPr lang="en-US" sz="2800" b="1" baseline="-25000" dirty="0" err="1">
                <a:solidFill>
                  <a:srgbClr val="0000FF"/>
                </a:solidFill>
                <a:latin typeface="Times New Roman"/>
                <a:ea typeface="Times New Roman"/>
              </a:rPr>
              <a:t>đm</a:t>
            </a:r>
            <a:r>
              <a:rPr lang="en-US" sz="2800" b="1" dirty="0">
                <a:solidFill>
                  <a:srgbClr val="0000FF"/>
                </a:solidFill>
                <a:latin typeface="Times New Roman"/>
                <a:ea typeface="Times New Roman"/>
              </a:rPr>
              <a:t> (Hz)</a:t>
            </a:r>
            <a:endParaRPr lang="en-US" sz="2800" dirty="0"/>
          </a:p>
        </p:txBody>
      </p:sp>
      <p:sp>
        <p:nvSpPr>
          <p:cNvPr id="12" name="Rectangle 11"/>
          <p:cNvSpPr/>
          <p:nvPr/>
        </p:nvSpPr>
        <p:spPr>
          <a:xfrm>
            <a:off x="-1" y="3922693"/>
            <a:ext cx="9126415" cy="954107"/>
          </a:xfrm>
          <a:prstGeom prst="rect">
            <a:avLst/>
          </a:prstGeom>
        </p:spPr>
        <p:txBody>
          <a:bodyPr wrap="square">
            <a:spAutoFit/>
          </a:bodyPr>
          <a:lstStyle/>
          <a:p>
            <a:pPr indent="457200" algn="just">
              <a:spcBef>
                <a:spcPts val="600"/>
              </a:spcBef>
              <a:spcAft>
                <a:spcPts val="600"/>
              </a:spcAft>
            </a:pP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tần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số</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của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nguồn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đặt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Thường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lực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tần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số</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công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nghiệp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50Hz</a:t>
            </a:r>
            <a:r>
              <a:rPr lang="en-US" sz="2800" b="1" dirty="0">
                <a:solidFill>
                  <a:srgbClr val="0000FF"/>
                </a:solidFill>
                <a:latin typeface="Times New Roman"/>
                <a:ea typeface="Times New Roman"/>
                <a:cs typeface="Times New Roman"/>
              </a:rPr>
              <a:t>.</a:t>
            </a:r>
            <a:endParaRPr lang="en-US" sz="2800" b="1" dirty="0">
              <a:effectLst/>
              <a:latin typeface="Times New Roman"/>
              <a:ea typeface="Calibri"/>
              <a:cs typeface="Times New Roman"/>
            </a:endParaRPr>
          </a:p>
        </p:txBody>
      </p:sp>
      <p:sp>
        <p:nvSpPr>
          <p:cNvPr id="13" name="Rectangle 12"/>
          <p:cNvSpPr/>
          <p:nvPr/>
        </p:nvSpPr>
        <p:spPr>
          <a:xfrm>
            <a:off x="0" y="4842064"/>
            <a:ext cx="9144000" cy="2015936"/>
          </a:xfrm>
          <a:prstGeom prst="rect">
            <a:avLst/>
          </a:prstGeom>
        </p:spPr>
        <p:txBody>
          <a:bodyPr wrap="square">
            <a:spAutoFit/>
          </a:bodyPr>
          <a:lstStyle/>
          <a:p>
            <a:pPr indent="180340" algn="just">
              <a:spcBef>
                <a:spcPts val="600"/>
              </a:spcBef>
              <a:spcAft>
                <a:spcPts val="600"/>
              </a:spcAft>
            </a:pPr>
            <a:r>
              <a:rPr lang="en-US" sz="2400" b="1" dirty="0" err="1">
                <a:solidFill>
                  <a:srgbClr val="0000FF"/>
                </a:solidFill>
                <a:latin typeface="Times New Roman"/>
                <a:ea typeface="Times New Roman"/>
                <a:cs typeface="Times New Roman"/>
              </a:rPr>
              <a:t>Ngoài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các</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đại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lượng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trên</a:t>
            </a:r>
            <a:r>
              <a:rPr lang="en-US" sz="2400" b="1" dirty="0">
                <a:solidFill>
                  <a:srgbClr val="0000FF"/>
                </a:solidFill>
                <a:latin typeface="Times New Roman"/>
                <a:ea typeface="Times New Roman"/>
                <a:cs typeface="Times New Roman"/>
              </a:rPr>
              <a:t>, ta </a:t>
            </a:r>
            <a:r>
              <a:rPr lang="en-US" sz="2400" b="1" dirty="0" err="1">
                <a:solidFill>
                  <a:srgbClr val="0000FF"/>
                </a:solidFill>
                <a:latin typeface="Times New Roman"/>
                <a:ea typeface="Times New Roman"/>
                <a:cs typeface="Times New Roman"/>
              </a:rPr>
              <a:t>còn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có</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một</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số</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đại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lượng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khác</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như</a:t>
            </a:r>
            <a:r>
              <a:rPr lang="en-US" sz="2400" b="1" dirty="0">
                <a:solidFill>
                  <a:srgbClr val="0000FF"/>
                </a:solidFill>
                <a:latin typeface="Times New Roman"/>
                <a:ea typeface="Times New Roman"/>
                <a:cs typeface="Times New Roman"/>
              </a:rPr>
              <a:t>:</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Times New Roman"/>
                <a:cs typeface="Times New Roman"/>
              </a:rPr>
              <a:t>Số</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pha</a:t>
            </a:r>
            <a:r>
              <a:rPr lang="en-US" sz="2400" b="1" dirty="0">
                <a:solidFill>
                  <a:srgbClr val="0000FF"/>
                </a:solidFill>
                <a:latin typeface="Times New Roman"/>
                <a:ea typeface="Times New Roman"/>
                <a:cs typeface="Times New Roman"/>
              </a:rPr>
              <a:t> m</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Times New Roman"/>
                <a:cs typeface="Times New Roman"/>
              </a:rPr>
              <a:t>Tổ</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đấu</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dây</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ngắn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mạch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phần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trăm</a:t>
            </a:r>
            <a:r>
              <a:rPr lang="en-US" sz="2400" b="1" dirty="0">
                <a:solidFill>
                  <a:srgbClr val="0000FF"/>
                </a:solidFill>
                <a:latin typeface="Times New Roman"/>
                <a:ea typeface="Times New Roman"/>
                <a:cs typeface="Times New Roman"/>
              </a:rPr>
              <a:t> U</a:t>
            </a:r>
            <a:r>
              <a:rPr lang="en-US" sz="2400" b="1" baseline="-25000" dirty="0">
                <a:solidFill>
                  <a:srgbClr val="0000FF"/>
                </a:solidFill>
                <a:latin typeface="Times New Roman"/>
                <a:ea typeface="Times New Roman"/>
                <a:cs typeface="Times New Roman"/>
              </a:rPr>
              <a:t>n</a:t>
            </a:r>
            <a:r>
              <a:rPr lang="en-US" sz="2400" b="1" dirty="0">
                <a:solidFill>
                  <a:srgbClr val="0000FF"/>
                </a:solidFill>
                <a:latin typeface="Times New Roman"/>
                <a:ea typeface="Times New Roman"/>
                <a:cs typeface="Times New Roman"/>
              </a:rPr>
              <a:t>%</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Times New Roman"/>
                <a:cs typeface="Times New Roman"/>
              </a:rPr>
              <a:t>Chế</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độ</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làm</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việc</a:t>
            </a:r>
            <a:r>
              <a:rPr lang="en-US" sz="2400" b="1" dirty="0">
                <a:solidFill>
                  <a:srgbClr val="0000FF"/>
                </a:solidFill>
                <a:latin typeface="Times New Roman"/>
                <a:ea typeface="Times New Roman"/>
                <a:cs typeface="Times New Roman"/>
              </a:rPr>
              <a:t>…</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000" fill="hold"/>
                                        <p:tgtEl>
                                          <p:spTgt spid="4098"/>
                                        </p:tgtEl>
                                        <p:attrNameLst>
                                          <p:attrName>ppt_w</p:attrName>
                                        </p:attrNameLst>
                                      </p:cBhvr>
                                      <p:tavLst>
                                        <p:tav tm="0">
                                          <p:val>
                                            <p:strVal val="#ppt_w*0.70"/>
                                          </p:val>
                                        </p:tav>
                                        <p:tav tm="100000">
                                          <p:val>
                                            <p:strVal val="#ppt_w"/>
                                          </p:val>
                                        </p:tav>
                                      </p:tavLst>
                                    </p:anim>
                                    <p:anim calcmode="lin" valueType="num">
                                      <p:cBhvr>
                                        <p:cTn id="20" dur="1000" fill="hold"/>
                                        <p:tgtEl>
                                          <p:spTgt spid="4098"/>
                                        </p:tgtEl>
                                        <p:attrNameLst>
                                          <p:attrName>ppt_h</p:attrName>
                                        </p:attrNameLst>
                                      </p:cBhvr>
                                      <p:tavLst>
                                        <p:tav tm="0">
                                          <p:val>
                                            <p:strVal val="#ppt_h"/>
                                          </p:val>
                                        </p:tav>
                                        <p:tav tm="100000">
                                          <p:val>
                                            <p:strVal val="#ppt_h"/>
                                          </p:val>
                                        </p:tav>
                                      </p:tavLst>
                                    </p:anim>
                                    <p:animEffect transition="in" filter="fade">
                                      <p:cBhvr>
                                        <p:cTn id="21" dur="1000"/>
                                        <p:tgtEl>
                                          <p:spTgt spid="4098"/>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1000" fill="hold"/>
                                        <p:tgtEl>
                                          <p:spTgt spid="4103"/>
                                        </p:tgtEl>
                                        <p:attrNameLst>
                                          <p:attrName>ppt_w</p:attrName>
                                        </p:attrNameLst>
                                      </p:cBhvr>
                                      <p:tavLst>
                                        <p:tav tm="0">
                                          <p:val>
                                            <p:strVal val="#ppt_w*0.70"/>
                                          </p:val>
                                        </p:tav>
                                        <p:tav tm="100000">
                                          <p:val>
                                            <p:strVal val="#ppt_w"/>
                                          </p:val>
                                        </p:tav>
                                      </p:tavLst>
                                    </p:anim>
                                    <p:anim calcmode="lin" valueType="num">
                                      <p:cBhvr>
                                        <p:cTn id="27" dur="1000" fill="hold"/>
                                        <p:tgtEl>
                                          <p:spTgt spid="4103"/>
                                        </p:tgtEl>
                                        <p:attrNameLst>
                                          <p:attrName>ppt_h</p:attrName>
                                        </p:attrNameLst>
                                      </p:cBhvr>
                                      <p:tavLst>
                                        <p:tav tm="0">
                                          <p:val>
                                            <p:strVal val="#ppt_h"/>
                                          </p:val>
                                        </p:tav>
                                        <p:tav tm="100000">
                                          <p:val>
                                            <p:strVal val="#ppt_h"/>
                                          </p:val>
                                        </p:tav>
                                      </p:tavLst>
                                    </p:anim>
                                    <p:animEffect transition="in" filter="fade">
                                      <p:cBhvr>
                                        <p:cTn id="28" dur="1000"/>
                                        <p:tgtEl>
                                          <p:spTgt spid="4103"/>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strVal val="#ppt_w*0.70"/>
                                          </p:val>
                                        </p:tav>
                                        <p:tav tm="100000">
                                          <p:val>
                                            <p:strVal val="#ppt_w"/>
                                          </p:val>
                                        </p:tav>
                                      </p:tavLst>
                                    </p:anim>
                                    <p:anim calcmode="lin" valueType="num">
                                      <p:cBhvr>
                                        <p:cTn id="34" dur="1000" fill="hold"/>
                                        <p:tgtEl>
                                          <p:spTgt spid="11"/>
                                        </p:tgtEl>
                                        <p:attrNameLst>
                                          <p:attrName>ppt_h</p:attrName>
                                        </p:attrNameLst>
                                      </p:cBhvr>
                                      <p:tavLst>
                                        <p:tav tm="0">
                                          <p:val>
                                            <p:strVal val="#ppt_h"/>
                                          </p:val>
                                        </p:tav>
                                        <p:tav tm="100000">
                                          <p:val>
                                            <p:strVal val="#ppt_h"/>
                                          </p:val>
                                        </p:tav>
                                      </p:tavLst>
                                    </p:anim>
                                    <p:animEffect transition="in" filter="fade">
                                      <p:cBhvr>
                                        <p:cTn id="35" dur="1000"/>
                                        <p:tgtEl>
                                          <p:spTgt spid="11"/>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1000" fill="hold"/>
                                        <p:tgtEl>
                                          <p:spTgt spid="12"/>
                                        </p:tgtEl>
                                        <p:attrNameLst>
                                          <p:attrName>ppt_w</p:attrName>
                                        </p:attrNameLst>
                                      </p:cBhvr>
                                      <p:tavLst>
                                        <p:tav tm="0">
                                          <p:val>
                                            <p:strVal val="#ppt_w*0.70"/>
                                          </p:val>
                                        </p:tav>
                                        <p:tav tm="100000">
                                          <p:val>
                                            <p:strVal val="#ppt_w"/>
                                          </p:val>
                                        </p:tav>
                                      </p:tavLst>
                                    </p:anim>
                                    <p:anim calcmode="lin" valueType="num">
                                      <p:cBhvr>
                                        <p:cTn id="39" dur="1000" fill="hold"/>
                                        <p:tgtEl>
                                          <p:spTgt spid="12"/>
                                        </p:tgtEl>
                                        <p:attrNameLst>
                                          <p:attrName>ppt_h</p:attrName>
                                        </p:attrNameLst>
                                      </p:cBhvr>
                                      <p:tavLst>
                                        <p:tav tm="0">
                                          <p:val>
                                            <p:strVal val="#ppt_h"/>
                                          </p:val>
                                        </p:tav>
                                        <p:tav tm="100000">
                                          <p:val>
                                            <p:strVal val="#ppt_h"/>
                                          </p:val>
                                        </p:tav>
                                      </p:tavLst>
                                    </p:anim>
                                    <p:animEffect transition="in" filter="fade">
                                      <p:cBhvr>
                                        <p:cTn id="40" dur="10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1000" fill="hold"/>
                                        <p:tgtEl>
                                          <p:spTgt spid="13"/>
                                        </p:tgtEl>
                                        <p:attrNameLst>
                                          <p:attrName>ppt_w</p:attrName>
                                        </p:attrNameLst>
                                      </p:cBhvr>
                                      <p:tavLst>
                                        <p:tav tm="0">
                                          <p:val>
                                            <p:strVal val="#ppt_w*0.70"/>
                                          </p:val>
                                        </p:tav>
                                        <p:tav tm="100000">
                                          <p:val>
                                            <p:strVal val="#ppt_w"/>
                                          </p:val>
                                        </p:tav>
                                      </p:tavLst>
                                    </p:anim>
                                    <p:anim calcmode="lin" valueType="num">
                                      <p:cBhvr>
                                        <p:cTn id="46" dur="1000" fill="hold"/>
                                        <p:tgtEl>
                                          <p:spTgt spid="13"/>
                                        </p:tgtEl>
                                        <p:attrNameLst>
                                          <p:attrName>ppt_h</p:attrName>
                                        </p:attrNameLst>
                                      </p:cBhvr>
                                      <p:tavLst>
                                        <p:tav tm="0">
                                          <p:val>
                                            <p:strVal val="#ppt_h"/>
                                          </p:val>
                                        </p:tav>
                                        <p:tav tm="100000">
                                          <p:val>
                                            <p:strVal val="#ppt_h"/>
                                          </p:val>
                                        </p:tav>
                                      </p:tavLst>
                                    </p:anim>
                                    <p:animEffect transition="in" filter="fade">
                                      <p:cBhvr>
                                        <p:cTn id="4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4. </a:t>
            </a:r>
            <a:r>
              <a:rPr lang="nl-NL" sz="2000" b="1" dirty="0">
                <a:solidFill>
                  <a:srgbClr val="0000FF"/>
                </a:solidFill>
                <a:latin typeface="Times New Roman" pitchFamily="18" charset="0"/>
                <a:cs typeface="Times New Roman" pitchFamily="18" charset="0"/>
              </a:rPr>
              <a:t>Các đại lượng định mức</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725031"/>
            <a:ext cx="9144000" cy="2246769"/>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BT1.5</a:t>
            </a:r>
            <a:r>
              <a:rPr lang="nl-NL" sz="2800" b="1" dirty="0">
                <a:solidFill>
                  <a:srgbClr val="0000FF"/>
                </a:solidFill>
                <a:latin typeface="Times New Roman"/>
                <a:ea typeface="Calibri"/>
                <a:cs typeface="Times New Roman"/>
              </a:rPr>
              <a:t>: Cho MBA một pha dạng cách ly, công suất 5 kVA, điện áp 440V/254V, số vòng dây tạo ra 1 Volt là 1,5 vòng/Volt, bỏ qua tổn hao trong MBA. Hãy tính:</a:t>
            </a:r>
            <a:endParaRPr lang="en-US" sz="2800" b="1" dirty="0">
              <a:latin typeface="Times New Roman"/>
              <a:ea typeface="Calibri"/>
              <a:cs typeface="Times New Roman"/>
            </a:endParaRPr>
          </a:p>
          <a:p>
            <a:pPr marL="342900" marR="0" lvl="0" indent="-342900" algn="just">
              <a:spcBef>
                <a:spcPts val="0"/>
              </a:spcBef>
              <a:spcAft>
                <a:spcPts val="0"/>
              </a:spcAft>
              <a:buFont typeface="Symbol"/>
              <a:buChar char=""/>
            </a:pPr>
            <a:r>
              <a:rPr lang="nl-NL" sz="2800" b="1" dirty="0">
                <a:solidFill>
                  <a:srgbClr val="0000FF"/>
                </a:solidFill>
                <a:latin typeface="Times New Roman"/>
                <a:ea typeface="Calibri"/>
                <a:cs typeface="Times New Roman"/>
              </a:rPr>
              <a:t>Dòng sơ cấp khi thứ cấp có tải định mức? </a:t>
            </a:r>
            <a:endParaRPr lang="en-US" sz="2800" b="1" dirty="0">
              <a:latin typeface="Times New Roman"/>
              <a:ea typeface="Calibri"/>
              <a:cs typeface="Times New Roman"/>
            </a:endParaRPr>
          </a:p>
          <a:p>
            <a:pPr marL="342900" marR="0" lvl="0" indent="-342900" algn="just">
              <a:spcBef>
                <a:spcPts val="0"/>
              </a:spcBef>
              <a:spcAft>
                <a:spcPts val="0"/>
              </a:spcAft>
              <a:buFont typeface="Symbol"/>
              <a:buChar char=""/>
            </a:pPr>
            <a:r>
              <a:rPr lang="nl-NL" sz="2800" b="1" dirty="0">
                <a:solidFill>
                  <a:srgbClr val="0000FF"/>
                </a:solidFill>
                <a:latin typeface="Times New Roman"/>
                <a:ea typeface="Calibri"/>
                <a:cs typeface="Times New Roman"/>
              </a:rPr>
              <a:t>Số vòng dây cuộn sơ cấp?</a:t>
            </a:r>
            <a:endParaRPr lang="en-US" sz="2800" b="1" dirty="0">
              <a:effectLst/>
              <a:latin typeface="Times New Roman"/>
              <a:ea typeface="Calibri"/>
              <a:cs typeface="Times New Roman"/>
            </a:endParaRPr>
          </a:p>
        </p:txBody>
      </p:sp>
      <p:pic>
        <p:nvPicPr>
          <p:cNvPr id="512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009" r="25627"/>
          <a:stretch/>
        </p:blipFill>
        <p:spPr bwMode="auto">
          <a:xfrm>
            <a:off x="464127" y="3200400"/>
            <a:ext cx="8001000" cy="152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066800" y="4876800"/>
            <a:ext cx="7010400" cy="954107"/>
          </a:xfrm>
          <a:prstGeom prst="rect">
            <a:avLst/>
          </a:prstGeom>
        </p:spPr>
        <p:txBody>
          <a:bodyPr wrap="square">
            <a:spAutoFit/>
          </a:bodyPr>
          <a:lstStyle/>
          <a:p>
            <a:pPr marL="1588" marR="0">
              <a:spcBef>
                <a:spcPts val="0"/>
              </a:spcBef>
              <a:spcAft>
                <a:spcPts val="0"/>
              </a:spcAft>
            </a:pPr>
            <a:r>
              <a:rPr lang="nl-NL" sz="2800" b="1" i="1" dirty="0">
                <a:solidFill>
                  <a:srgbClr val="0000FF"/>
                </a:solidFill>
                <a:latin typeface="Times New Roman"/>
                <a:ea typeface="Calibri"/>
                <a:cs typeface="Times New Roman"/>
              </a:rPr>
              <a:t>Số vòng dây quấn cuộn sơ cấp:</a:t>
            </a:r>
            <a:endParaRPr lang="en-US" sz="2800" b="1" dirty="0">
              <a:latin typeface="Times New Roman"/>
              <a:ea typeface="Calibri"/>
              <a:cs typeface="Times New Roman"/>
            </a:endParaRPr>
          </a:p>
          <a:p>
            <a:pPr marL="1260475" marR="0">
              <a:spcBef>
                <a:spcPts val="0"/>
              </a:spcBef>
              <a:spcAft>
                <a:spcPts val="0"/>
              </a:spcAft>
            </a:pPr>
            <a:r>
              <a:rPr lang="nl-NL" sz="2800" b="1" i="1" dirty="0">
                <a:solidFill>
                  <a:srgbClr val="0000FF"/>
                </a:solidFill>
                <a:latin typeface="Times New Roman"/>
                <a:ea typeface="Calibri"/>
                <a:cs typeface="Times New Roman"/>
              </a:rPr>
              <a:t>w</a:t>
            </a:r>
            <a:r>
              <a:rPr lang="nl-NL" sz="2800" b="1" i="1" baseline="-25000" dirty="0">
                <a:solidFill>
                  <a:srgbClr val="0000FF"/>
                </a:solidFill>
                <a:latin typeface="Times New Roman"/>
                <a:ea typeface="Calibri"/>
                <a:cs typeface="Times New Roman"/>
              </a:rPr>
              <a:t>1</a:t>
            </a:r>
            <a:r>
              <a:rPr lang="nl-NL" sz="2800" b="1" i="1" dirty="0">
                <a:solidFill>
                  <a:srgbClr val="0000FF"/>
                </a:solidFill>
                <a:latin typeface="Times New Roman"/>
                <a:ea typeface="Calibri"/>
                <a:cs typeface="Times New Roman"/>
              </a:rPr>
              <a:t> = w</a:t>
            </a:r>
            <a:r>
              <a:rPr lang="nl-NL" sz="2800" b="1" i="1" baseline="-25000" dirty="0">
                <a:solidFill>
                  <a:srgbClr val="0000FF"/>
                </a:solidFill>
                <a:latin typeface="Times New Roman"/>
                <a:ea typeface="Calibri"/>
                <a:cs typeface="Times New Roman"/>
              </a:rPr>
              <a:t>o1</a:t>
            </a:r>
            <a:r>
              <a:rPr lang="nl-NL" sz="2800" b="1" i="1" dirty="0">
                <a:solidFill>
                  <a:srgbClr val="0000FF"/>
                </a:solidFill>
                <a:latin typeface="Times New Roman"/>
                <a:ea typeface="Calibri"/>
                <a:cs typeface="Times New Roman"/>
              </a:rPr>
              <a:t> . U</a:t>
            </a:r>
            <a:r>
              <a:rPr lang="nl-NL" sz="2800" b="1" i="1" baseline="-25000" dirty="0">
                <a:solidFill>
                  <a:srgbClr val="0000FF"/>
                </a:solidFill>
                <a:latin typeface="Times New Roman"/>
                <a:ea typeface="Calibri"/>
                <a:cs typeface="Times New Roman"/>
              </a:rPr>
              <a:t>1đm</a:t>
            </a:r>
            <a:r>
              <a:rPr lang="nl-NL" sz="2800" b="1" i="1" dirty="0">
                <a:solidFill>
                  <a:srgbClr val="0000FF"/>
                </a:solidFill>
                <a:latin typeface="Times New Roman"/>
                <a:ea typeface="Calibri"/>
                <a:cs typeface="Times New Roman"/>
              </a:rPr>
              <a:t> = 1,5 . 440 = 660 vòng</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p:cTn id="14" dur="1000" fill="hold"/>
                                        <p:tgtEl>
                                          <p:spTgt spid="5122"/>
                                        </p:tgtEl>
                                        <p:attrNameLst>
                                          <p:attrName>ppt_w</p:attrName>
                                        </p:attrNameLst>
                                      </p:cBhvr>
                                      <p:tavLst>
                                        <p:tav tm="0">
                                          <p:val>
                                            <p:strVal val="#ppt_w*0.70"/>
                                          </p:val>
                                        </p:tav>
                                        <p:tav tm="100000">
                                          <p:val>
                                            <p:strVal val="#ppt_w"/>
                                          </p:val>
                                        </p:tav>
                                      </p:tavLst>
                                    </p:anim>
                                    <p:anim calcmode="lin" valueType="num">
                                      <p:cBhvr>
                                        <p:cTn id="15" dur="1000" fill="hold"/>
                                        <p:tgtEl>
                                          <p:spTgt spid="5122"/>
                                        </p:tgtEl>
                                        <p:attrNameLst>
                                          <p:attrName>ppt_h</p:attrName>
                                        </p:attrNameLst>
                                      </p:cBhvr>
                                      <p:tavLst>
                                        <p:tav tm="0">
                                          <p:val>
                                            <p:strVal val="#ppt_h"/>
                                          </p:val>
                                        </p:tav>
                                        <p:tav tm="100000">
                                          <p:val>
                                            <p:strVal val="#ppt_h"/>
                                          </p:val>
                                        </p:tav>
                                      </p:tavLst>
                                    </p:anim>
                                    <p:animEffect transition="in" filter="fade">
                                      <p:cBhvr>
                                        <p:cTn id="16" dur="1000"/>
                                        <p:tgtEl>
                                          <p:spTgt spid="512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nl-NL" sz="2000" b="1" dirty="0" smtClean="0">
                <a:solidFill>
                  <a:srgbClr val="0000FF"/>
                </a:solidFill>
                <a:latin typeface="Times New Roman" pitchFamily="18" charset="0"/>
                <a:cs typeface="Times New Roman" pitchFamily="18" charset="0"/>
              </a:rPr>
              <a:t>4. </a:t>
            </a:r>
            <a:r>
              <a:rPr lang="nl-NL" sz="2000" b="1" dirty="0">
                <a:solidFill>
                  <a:srgbClr val="0000FF"/>
                </a:solidFill>
                <a:latin typeface="Times New Roman" pitchFamily="18" charset="0"/>
                <a:cs typeface="Times New Roman" pitchFamily="18" charset="0"/>
              </a:rPr>
              <a:t>Các đại lượng định mức</a:t>
            </a: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3315831"/>
            <a:ext cx="9144000" cy="2246769"/>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BT1.7</a:t>
            </a:r>
            <a:r>
              <a:rPr lang="nl-NL" sz="2800" b="1" dirty="0">
                <a:solidFill>
                  <a:srgbClr val="0000FF"/>
                </a:solidFill>
                <a:latin typeface="Times New Roman"/>
                <a:ea typeface="Calibri"/>
                <a:cs typeface="Times New Roman"/>
              </a:rPr>
              <a:t>: Cho MBA một pha dạng cách ly, để có điện áp 220V/25V, số vòng dây sơ cấp là 308 vòng, Hãy tính số vòng dây thứ cấp? Nếu cuộn dây thứ cấp quấn được 20 vòng; điện áp đặt vào cuộn sơ cấp là định mức, vậy điện áp thứ cấp là bao nhiêu? </a:t>
            </a:r>
            <a:endParaRPr lang="en-US" sz="2800" b="1" dirty="0">
              <a:effectLst/>
              <a:latin typeface="Times New Roman"/>
              <a:ea typeface="Calibri"/>
              <a:cs typeface="Times New Roman"/>
            </a:endParaRPr>
          </a:p>
        </p:txBody>
      </p:sp>
      <p:sp>
        <p:nvSpPr>
          <p:cNvPr id="3" name="Rectangle 2"/>
          <p:cNvSpPr/>
          <p:nvPr/>
        </p:nvSpPr>
        <p:spPr>
          <a:xfrm>
            <a:off x="0" y="5473005"/>
            <a:ext cx="9144000" cy="1384995"/>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BT1.8</a:t>
            </a:r>
            <a:r>
              <a:rPr lang="nl-NL" sz="2800" b="1" dirty="0">
                <a:solidFill>
                  <a:srgbClr val="0000FF"/>
                </a:solidFill>
                <a:latin typeface="Times New Roman"/>
                <a:ea typeface="Calibri"/>
                <a:cs typeface="Times New Roman"/>
              </a:rPr>
              <a:t>: Cho MBA ba pha dạng cách ly, công suất 250 kVA, điện áp 22kV/0,4kV, tần số 50Hz. Tính dòng điện sơ cấp và thứ cấp định mức?</a:t>
            </a:r>
            <a:endParaRPr lang="en-US" sz="2800" b="1" dirty="0">
              <a:effectLst/>
              <a:latin typeface="Times New Roman"/>
              <a:ea typeface="Calibri"/>
              <a:cs typeface="Times New Roman"/>
            </a:endParaRPr>
          </a:p>
        </p:txBody>
      </p:sp>
      <p:sp>
        <p:nvSpPr>
          <p:cNvPr id="7" name="Rectangle 6"/>
          <p:cNvSpPr/>
          <p:nvPr/>
        </p:nvSpPr>
        <p:spPr>
          <a:xfrm>
            <a:off x="0" y="675144"/>
            <a:ext cx="9144000" cy="2677656"/>
          </a:xfrm>
          <a:prstGeom prst="rect">
            <a:avLst/>
          </a:prstGeom>
        </p:spPr>
        <p:txBody>
          <a:bodyPr wrap="square">
            <a:spAutoFit/>
          </a:bodyPr>
          <a:lstStyle/>
          <a:p>
            <a:pPr algn="just"/>
            <a:r>
              <a:rPr lang="nl-NL" sz="2800" b="1" u="sng" dirty="0">
                <a:solidFill>
                  <a:srgbClr val="0000FF"/>
                </a:solidFill>
                <a:latin typeface="Times New Roman"/>
                <a:ea typeface="Calibri"/>
              </a:rPr>
              <a:t>BT1.6</a:t>
            </a:r>
            <a:r>
              <a:rPr lang="nl-NL" sz="2800" b="1" dirty="0">
                <a:solidFill>
                  <a:srgbClr val="0000FF"/>
                </a:solidFill>
                <a:latin typeface="Times New Roman"/>
                <a:ea typeface="Calibri"/>
              </a:rPr>
              <a:t>: Cho MBA một pha dạng cách ly, công suất 2 kVA, điện áp 380V/220V, số vòng dây tạo ra 1 Volt là 1,2 vòng/Volt. Hãy tính dòng điện định mức thứ cấp? Tính số vòng cuộn sơ và thứ cấp? Nếu điện áp nguồn đặt vào cuộn dây sơ cấp giảm 15% so với định mức; hãy tính lại điện áp cuộn dây thứ cấp?</a:t>
            </a:r>
            <a:endParaRPr lang="en-US" sz="28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nl-NL" sz="2000" b="1" dirty="0" smtClean="0">
                <a:solidFill>
                  <a:srgbClr val="0000FF"/>
                </a:solidFill>
                <a:latin typeface="Times New Roman" pitchFamily="18" charset="0"/>
                <a:cs typeface="Times New Roman" pitchFamily="18" charset="0"/>
              </a:rPr>
              <a:t>5. Thí </a:t>
            </a:r>
            <a:r>
              <a:rPr lang="nl-NL" sz="2000" b="1" dirty="0">
                <a:solidFill>
                  <a:srgbClr val="0000FF"/>
                </a:solidFill>
                <a:latin typeface="Times New Roman" pitchFamily="18" charset="0"/>
                <a:cs typeface="Times New Roman" pitchFamily="18" charset="0"/>
              </a:rPr>
              <a:t>nghiệm không tải và thí nghiệm ngắn mạch</a:t>
            </a:r>
            <a:endParaRPr kumimoji="0" lang="en-US" sz="2000" b="0" i="0" u="none" strike="noStrike" kern="1200" cap="none" spc="0" normalizeH="0" baseline="0" noProof="0" dirty="0">
              <a:ln>
                <a:noFill/>
              </a:ln>
              <a:solidFill>
                <a:srgbClr val="0000FF"/>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3490058" cy="523220"/>
          </a:xfrm>
          <a:prstGeom prst="rect">
            <a:avLst/>
          </a:prstGeom>
        </p:spPr>
        <p:txBody>
          <a:bodyPr wrap="none">
            <a:spAutoFit/>
          </a:bodyPr>
          <a:lstStyle/>
          <a:p>
            <a:r>
              <a:rPr lang="nl-NL" sz="2800" b="1" dirty="0">
                <a:solidFill>
                  <a:srgbClr val="0000FF"/>
                </a:solidFill>
                <a:latin typeface="Times New Roman"/>
                <a:ea typeface="Calibri"/>
              </a:rPr>
              <a:t>Thí nghiệm không tải</a:t>
            </a:r>
            <a:endParaRPr lang="en-US" sz="2800" dirty="0"/>
          </a:p>
        </p:txBody>
      </p:sp>
      <p:sp>
        <p:nvSpPr>
          <p:cNvPr id="3" name="Rectangle 2"/>
          <p:cNvSpPr/>
          <p:nvPr/>
        </p:nvSpPr>
        <p:spPr>
          <a:xfrm>
            <a:off x="0" y="1143000"/>
            <a:ext cx="9144000" cy="954107"/>
          </a:xfrm>
          <a:prstGeom prst="rect">
            <a:avLst/>
          </a:prstGeom>
        </p:spPr>
        <p:txBody>
          <a:bodyPr wrap="square">
            <a:spAutoFit/>
          </a:bodyPr>
          <a:lstStyle/>
          <a:p>
            <a:pPr indent="457200"/>
            <a:r>
              <a:rPr lang="nl-NL" sz="2800" dirty="0">
                <a:solidFill>
                  <a:srgbClr val="0000FF"/>
                </a:solidFill>
                <a:latin typeface="Times New Roman"/>
                <a:ea typeface="Calibri"/>
              </a:rPr>
              <a:t>Mục đích thí nghiệm chế độ không tải là </a:t>
            </a:r>
            <a:r>
              <a:rPr lang="nl-NL" sz="2800" b="1" i="1" dirty="0">
                <a:solidFill>
                  <a:srgbClr val="0000FF"/>
                </a:solidFill>
                <a:latin typeface="Times New Roman"/>
                <a:ea typeface="Calibri"/>
              </a:rPr>
              <a:t>xác định các tham số</a:t>
            </a:r>
            <a:r>
              <a:rPr lang="nl-NL" sz="2800" dirty="0">
                <a:solidFill>
                  <a:srgbClr val="0000FF"/>
                </a:solidFill>
                <a:latin typeface="Times New Roman"/>
                <a:ea typeface="Calibri"/>
              </a:rPr>
              <a:t> của MBA</a:t>
            </a:r>
            <a:endParaRPr lang="en-US" sz="2800" dirty="0"/>
          </a:p>
        </p:txBody>
      </p:sp>
      <p:pic>
        <p:nvPicPr>
          <p:cNvPr id="7" name="Picture 6"/>
          <p:cNvPicPr/>
          <p:nvPr/>
        </p:nvPicPr>
        <p:blipFill>
          <a:blip r:embed="rId4">
            <a:extLst>
              <a:ext uri="{28A0092B-C50C-407E-A947-70E740481C1C}">
                <a14:useLocalDpi xmlns:a14="http://schemas.microsoft.com/office/drawing/2010/main" val="0"/>
              </a:ext>
            </a:extLst>
          </a:blip>
          <a:stretch>
            <a:fillRect/>
          </a:stretch>
        </p:blipFill>
        <p:spPr>
          <a:xfrm>
            <a:off x="5045392" y="1752600"/>
            <a:ext cx="4098608" cy="1699260"/>
          </a:xfrm>
          <a:prstGeom prst="rect">
            <a:avLst/>
          </a:prstGeom>
        </p:spPr>
      </p:pic>
      <p:sp>
        <p:nvSpPr>
          <p:cNvPr id="6" name="Rectangle 5"/>
          <p:cNvSpPr/>
          <p:nvPr/>
        </p:nvSpPr>
        <p:spPr>
          <a:xfrm>
            <a:off x="0" y="2000071"/>
            <a:ext cx="4953000" cy="1569660"/>
          </a:xfrm>
          <a:prstGeom prst="rect">
            <a:avLst/>
          </a:prstGeom>
        </p:spPr>
        <p:txBody>
          <a:bodyPr wrap="square">
            <a:spAutoFit/>
          </a:bodyPr>
          <a:lstStyle/>
          <a:p>
            <a:r>
              <a:rPr lang="nl-NL" sz="2400" dirty="0">
                <a:solidFill>
                  <a:srgbClr val="0000FF"/>
                </a:solidFill>
                <a:latin typeface="Times New Roman"/>
                <a:ea typeface="Calibri"/>
              </a:rPr>
              <a:t>Đặt một điện áp hình sin vào dây quấn sơ cấp U</a:t>
            </a:r>
            <a:r>
              <a:rPr lang="nl-NL" sz="2400" baseline="-25000" dirty="0">
                <a:solidFill>
                  <a:srgbClr val="0000FF"/>
                </a:solidFill>
                <a:latin typeface="Times New Roman"/>
                <a:ea typeface="Calibri"/>
              </a:rPr>
              <a:t>1</a:t>
            </a:r>
            <a:r>
              <a:rPr lang="nl-NL" sz="2400" dirty="0">
                <a:solidFill>
                  <a:srgbClr val="0000FF"/>
                </a:solidFill>
                <a:latin typeface="Times New Roman"/>
                <a:ea typeface="Calibri"/>
              </a:rPr>
              <a:t> = U</a:t>
            </a:r>
            <a:r>
              <a:rPr lang="nl-NL" sz="2400" baseline="-25000" dirty="0">
                <a:solidFill>
                  <a:srgbClr val="0000FF"/>
                </a:solidFill>
                <a:latin typeface="Times New Roman"/>
                <a:ea typeface="Calibri"/>
              </a:rPr>
              <a:t>đm</a:t>
            </a:r>
            <a:r>
              <a:rPr lang="nl-NL" sz="2400" dirty="0">
                <a:solidFill>
                  <a:srgbClr val="0000FF"/>
                </a:solidFill>
                <a:latin typeface="Times New Roman"/>
                <a:ea typeface="Calibri"/>
              </a:rPr>
              <a:t>, </a:t>
            </a:r>
            <a:r>
              <a:rPr lang="nl-NL" sz="2400" b="1" i="1" dirty="0">
                <a:solidFill>
                  <a:srgbClr val="0000FF"/>
                </a:solidFill>
                <a:latin typeface="Times New Roman"/>
                <a:ea typeface="Calibri"/>
              </a:rPr>
              <a:t>hở mạch dây quấn thứ cấp</a:t>
            </a:r>
            <a:r>
              <a:rPr lang="nl-NL" sz="2400" dirty="0">
                <a:solidFill>
                  <a:srgbClr val="0000FF"/>
                </a:solidFill>
                <a:latin typeface="Times New Roman"/>
                <a:ea typeface="Calibri"/>
              </a:rPr>
              <a:t>, nhờ các Volt kế, Ampe kế, Watt kế ta sẽ đo được U</a:t>
            </a:r>
            <a:r>
              <a:rPr lang="nl-NL" sz="2400" baseline="-25000" dirty="0">
                <a:solidFill>
                  <a:srgbClr val="0000FF"/>
                </a:solidFill>
                <a:latin typeface="Times New Roman"/>
                <a:ea typeface="Calibri"/>
              </a:rPr>
              <a:t>1</a:t>
            </a:r>
            <a:r>
              <a:rPr lang="nl-NL" sz="2400" dirty="0">
                <a:solidFill>
                  <a:srgbClr val="0000FF"/>
                </a:solidFill>
                <a:latin typeface="Times New Roman"/>
                <a:ea typeface="Calibri"/>
              </a:rPr>
              <a:t>, U</a:t>
            </a:r>
            <a:r>
              <a:rPr lang="nl-NL" sz="2400" baseline="-25000" dirty="0">
                <a:solidFill>
                  <a:srgbClr val="0000FF"/>
                </a:solidFill>
                <a:latin typeface="Times New Roman"/>
                <a:ea typeface="Calibri"/>
              </a:rPr>
              <a:t>20</a:t>
            </a:r>
            <a:r>
              <a:rPr lang="nl-NL" sz="2400" dirty="0">
                <a:solidFill>
                  <a:srgbClr val="0000FF"/>
                </a:solidFill>
                <a:latin typeface="Times New Roman"/>
                <a:ea typeface="Calibri"/>
              </a:rPr>
              <a:t>, I</a:t>
            </a:r>
            <a:r>
              <a:rPr lang="nl-NL" sz="2400" baseline="-25000" dirty="0">
                <a:solidFill>
                  <a:srgbClr val="0000FF"/>
                </a:solidFill>
                <a:latin typeface="Times New Roman"/>
                <a:ea typeface="Calibri"/>
              </a:rPr>
              <a:t>0</a:t>
            </a:r>
            <a:r>
              <a:rPr lang="nl-NL" sz="2400" dirty="0">
                <a:solidFill>
                  <a:srgbClr val="0000FF"/>
                </a:solidFill>
                <a:latin typeface="Times New Roman"/>
                <a:ea typeface="Calibri"/>
              </a:rPr>
              <a:t>, P</a:t>
            </a:r>
            <a:r>
              <a:rPr lang="nl-NL" sz="2400" baseline="-25000" dirty="0">
                <a:solidFill>
                  <a:srgbClr val="0000FF"/>
                </a:solidFill>
                <a:latin typeface="Times New Roman"/>
                <a:ea typeface="Calibri"/>
              </a:rPr>
              <a:t>0</a:t>
            </a:r>
            <a:endParaRPr lang="en-US" sz="2400" dirty="0"/>
          </a:p>
        </p:txBody>
      </p:sp>
      <p:pic>
        <p:nvPicPr>
          <p:cNvPr id="614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44797"/>
          <a:stretch/>
        </p:blipFill>
        <p:spPr bwMode="auto">
          <a:xfrm>
            <a:off x="762000" y="3581400"/>
            <a:ext cx="6344356"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83627"/>
          <a:stretch/>
        </p:blipFill>
        <p:spPr bwMode="auto">
          <a:xfrm>
            <a:off x="533400" y="4419600"/>
            <a:ext cx="173701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84775" b="22507"/>
          <a:stretch/>
        </p:blipFill>
        <p:spPr bwMode="auto">
          <a:xfrm>
            <a:off x="2819400" y="4495800"/>
            <a:ext cx="1447799" cy="635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4267198" y="4495800"/>
            <a:ext cx="4876801" cy="830997"/>
          </a:xfrm>
          <a:prstGeom prst="rect">
            <a:avLst/>
          </a:prstGeom>
        </p:spPr>
        <p:txBody>
          <a:bodyPr wrap="square">
            <a:spAutoFit/>
          </a:bodyPr>
          <a:lstStyle/>
          <a:p>
            <a:r>
              <a:rPr lang="en-US" sz="2400" dirty="0" err="1">
                <a:solidFill>
                  <a:srgbClr val="0000FF"/>
                </a:solidFill>
                <a:latin typeface="Times New Roman"/>
                <a:ea typeface="SymbolMT"/>
              </a:rPr>
              <a:t>rất</a:t>
            </a:r>
            <a:r>
              <a:rPr lang="en-US" sz="2400" dirty="0">
                <a:solidFill>
                  <a:srgbClr val="0000FF"/>
                </a:solidFill>
                <a:latin typeface="Times New Roman"/>
                <a:ea typeface="SymbolMT"/>
              </a:rPr>
              <a:t> </a:t>
            </a:r>
            <a:r>
              <a:rPr lang="en-US" sz="2400" dirty="0" err="1">
                <a:solidFill>
                  <a:srgbClr val="0000FF"/>
                </a:solidFill>
                <a:latin typeface="Times New Roman"/>
                <a:ea typeface="SymbolMT"/>
              </a:rPr>
              <a:t>nhỏ</a:t>
            </a:r>
            <a:r>
              <a:rPr lang="en-US" sz="2400" dirty="0">
                <a:solidFill>
                  <a:srgbClr val="0000FF"/>
                </a:solidFill>
                <a:latin typeface="Times New Roman"/>
                <a:ea typeface="SymbolMT"/>
              </a:rPr>
              <a:t>. Do </a:t>
            </a:r>
            <a:r>
              <a:rPr lang="en-US" sz="2400" dirty="0" err="1">
                <a:solidFill>
                  <a:srgbClr val="0000FF"/>
                </a:solidFill>
                <a:latin typeface="Times New Roman"/>
                <a:ea typeface="SymbolMT"/>
              </a:rPr>
              <a:t>đó</a:t>
            </a:r>
            <a:r>
              <a:rPr lang="en-US" sz="2400" dirty="0">
                <a:solidFill>
                  <a:srgbClr val="0000FF"/>
                </a:solidFill>
                <a:latin typeface="Times New Roman"/>
                <a:ea typeface="SymbolMT"/>
              </a:rPr>
              <a:t> </a:t>
            </a:r>
            <a:r>
              <a:rPr lang="en-US" sz="2400" b="1" i="1" dirty="0" err="1">
                <a:solidFill>
                  <a:srgbClr val="0000FF"/>
                </a:solidFill>
                <a:latin typeface="Times New Roman"/>
                <a:ea typeface="SymbolMT"/>
              </a:rPr>
              <a:t>không</a:t>
            </a:r>
            <a:r>
              <a:rPr lang="en-US" sz="2400" b="1" i="1" dirty="0">
                <a:solidFill>
                  <a:srgbClr val="0000FF"/>
                </a:solidFill>
                <a:latin typeface="Times New Roman"/>
                <a:ea typeface="SymbolMT"/>
              </a:rPr>
              <a:t> </a:t>
            </a:r>
            <a:r>
              <a:rPr lang="en-US" sz="2400" b="1" i="1" dirty="0" err="1">
                <a:solidFill>
                  <a:srgbClr val="0000FF"/>
                </a:solidFill>
                <a:latin typeface="Times New Roman"/>
                <a:ea typeface="SymbolMT"/>
              </a:rPr>
              <a:t>nên</a:t>
            </a:r>
            <a:r>
              <a:rPr lang="en-US" sz="2400" b="1" i="1" dirty="0">
                <a:solidFill>
                  <a:srgbClr val="0000FF"/>
                </a:solidFill>
                <a:latin typeface="Times New Roman"/>
                <a:ea typeface="SymbolMT"/>
              </a:rPr>
              <a:t> </a:t>
            </a:r>
            <a:r>
              <a:rPr lang="en-US" sz="2400" b="1" i="1" dirty="0" err="1">
                <a:solidFill>
                  <a:srgbClr val="0000FF"/>
                </a:solidFill>
                <a:latin typeface="Times New Roman"/>
                <a:ea typeface="SymbolMT"/>
              </a:rPr>
              <a:t>để</a:t>
            </a:r>
            <a:r>
              <a:rPr lang="en-US" sz="2400" b="1" i="1" dirty="0">
                <a:solidFill>
                  <a:srgbClr val="0000FF"/>
                </a:solidFill>
                <a:latin typeface="Times New Roman"/>
                <a:ea typeface="SymbolMT"/>
              </a:rPr>
              <a:t> MBA </a:t>
            </a:r>
            <a:r>
              <a:rPr lang="en-US" sz="2400" b="1" i="1" dirty="0" err="1">
                <a:solidFill>
                  <a:srgbClr val="0000FF"/>
                </a:solidFill>
                <a:latin typeface="Times New Roman"/>
                <a:ea typeface="SymbolMT"/>
              </a:rPr>
              <a:t>làm</a:t>
            </a:r>
            <a:r>
              <a:rPr lang="en-US" sz="2400" b="1" i="1" dirty="0">
                <a:solidFill>
                  <a:srgbClr val="0000FF"/>
                </a:solidFill>
                <a:latin typeface="Times New Roman"/>
                <a:ea typeface="SymbolMT"/>
              </a:rPr>
              <a:t> </a:t>
            </a:r>
            <a:r>
              <a:rPr lang="en-US" sz="2400" b="1" i="1" dirty="0" err="1">
                <a:solidFill>
                  <a:srgbClr val="0000FF"/>
                </a:solidFill>
                <a:latin typeface="Times New Roman"/>
                <a:ea typeface="SymbolMT"/>
              </a:rPr>
              <a:t>việc</a:t>
            </a:r>
            <a:r>
              <a:rPr lang="en-US" sz="2400" b="1" i="1" dirty="0">
                <a:solidFill>
                  <a:srgbClr val="0000FF"/>
                </a:solidFill>
                <a:latin typeface="Times New Roman"/>
                <a:ea typeface="SymbolMT"/>
              </a:rPr>
              <a:t> </a:t>
            </a:r>
            <a:r>
              <a:rPr lang="en-US" sz="2400" b="1" i="1" dirty="0" err="1">
                <a:solidFill>
                  <a:srgbClr val="0000FF"/>
                </a:solidFill>
                <a:latin typeface="Times New Roman"/>
                <a:ea typeface="SymbolMT"/>
              </a:rPr>
              <a:t>không</a:t>
            </a:r>
            <a:r>
              <a:rPr lang="en-US" sz="2400" b="1" i="1" dirty="0">
                <a:solidFill>
                  <a:srgbClr val="0000FF"/>
                </a:solidFill>
                <a:latin typeface="Times New Roman"/>
                <a:ea typeface="SymbolMT"/>
              </a:rPr>
              <a:t> </a:t>
            </a:r>
            <a:r>
              <a:rPr lang="en-US" sz="2400" b="1" i="1" dirty="0" err="1">
                <a:solidFill>
                  <a:srgbClr val="0000FF"/>
                </a:solidFill>
                <a:latin typeface="Times New Roman"/>
                <a:ea typeface="SymbolMT"/>
              </a:rPr>
              <a:t>tải</a:t>
            </a:r>
            <a:endParaRPr lang="en-US" sz="2400" dirty="0"/>
          </a:p>
        </p:txBody>
      </p:sp>
      <p:sp>
        <p:nvSpPr>
          <p:cNvPr id="10" name="Rectangle 9"/>
          <p:cNvSpPr/>
          <p:nvPr/>
        </p:nvSpPr>
        <p:spPr>
          <a:xfrm>
            <a:off x="-1" y="5288340"/>
            <a:ext cx="9143999" cy="1569660"/>
          </a:xfrm>
          <a:prstGeom prst="rect">
            <a:avLst/>
          </a:prstGeom>
        </p:spPr>
        <p:txBody>
          <a:bodyPr wrap="square">
            <a:spAutoFit/>
          </a:bodyPr>
          <a:lstStyle/>
          <a:p>
            <a:r>
              <a:rPr lang="en-US" sz="2400" b="1" dirty="0" err="1">
                <a:solidFill>
                  <a:srgbClr val="0000FF"/>
                </a:solidFill>
                <a:latin typeface="Times New Roman"/>
                <a:ea typeface="Calibri"/>
              </a:rPr>
              <a:t>Lúc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không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tải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I</a:t>
            </a:r>
            <a:r>
              <a:rPr lang="en-US" sz="2400" b="1" baseline="-25000" dirty="0" err="1">
                <a:solidFill>
                  <a:srgbClr val="0000FF"/>
                </a:solidFill>
                <a:latin typeface="Times New Roman"/>
                <a:ea typeface="Calibri"/>
              </a:rPr>
              <a:t>2</a:t>
            </a:r>
            <a:r>
              <a:rPr lang="en-US" sz="2400" b="1" baseline="-25000" dirty="0">
                <a:solidFill>
                  <a:srgbClr val="0000FF"/>
                </a:solidFill>
                <a:latin typeface="Times New Roman"/>
                <a:ea typeface="Calibri"/>
              </a:rPr>
              <a:t> </a:t>
            </a:r>
            <a:r>
              <a:rPr lang="en-US" sz="2400" b="1" dirty="0">
                <a:solidFill>
                  <a:srgbClr val="0000FF"/>
                </a:solidFill>
                <a:latin typeface="Times New Roman"/>
                <a:ea typeface="Calibri"/>
              </a:rPr>
              <a:t>= 0 </a:t>
            </a:r>
            <a:r>
              <a:rPr lang="en-US" sz="2400" b="1" dirty="0" err="1">
                <a:solidFill>
                  <a:srgbClr val="0000FF"/>
                </a:solidFill>
                <a:latin typeface="Times New Roman"/>
                <a:ea typeface="Calibri"/>
              </a:rPr>
              <a:t>nên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mạch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thay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thế</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của</a:t>
            </a:r>
            <a:r>
              <a:rPr lang="en-US" sz="2400" b="1" dirty="0">
                <a:solidFill>
                  <a:srgbClr val="0000FF"/>
                </a:solidFill>
                <a:latin typeface="Times New Roman"/>
                <a:ea typeface="Calibri"/>
              </a:rPr>
              <a:t> MBA </a:t>
            </a:r>
            <a:r>
              <a:rPr lang="en-US" sz="2400" b="1" dirty="0" err="1">
                <a:solidFill>
                  <a:srgbClr val="0000FF"/>
                </a:solidFill>
                <a:latin typeface="Times New Roman"/>
                <a:ea typeface="Calibri"/>
              </a:rPr>
              <a:t>như</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hình</a:t>
            </a:r>
            <a:r>
              <a:rPr lang="en-US" sz="2400" b="1" dirty="0">
                <a:solidFill>
                  <a:srgbClr val="0000FF"/>
                </a:solidFill>
                <a:latin typeface="Times New Roman"/>
                <a:ea typeface="Calibri"/>
              </a:rPr>
              <a:t> 1.9. </a:t>
            </a:r>
            <a:r>
              <a:rPr lang="en-US" sz="2400" b="1" dirty="0" err="1">
                <a:solidFill>
                  <a:srgbClr val="0000FF"/>
                </a:solidFill>
                <a:latin typeface="Times New Roman"/>
                <a:ea typeface="Calibri"/>
              </a:rPr>
              <a:t>Trong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đó</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tổng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trở</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của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mạch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hóa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z</a:t>
            </a:r>
            <a:r>
              <a:rPr lang="en-US" sz="2400" b="1" baseline="-25000" dirty="0" err="1">
                <a:solidFill>
                  <a:srgbClr val="0000FF"/>
                </a:solidFill>
                <a:latin typeface="Times New Roman"/>
                <a:ea typeface="Calibri"/>
              </a:rPr>
              <a:t>m</a:t>
            </a:r>
            <a:r>
              <a:rPr lang="en-US" sz="2400" b="1" dirty="0">
                <a:solidFill>
                  <a:srgbClr val="0000FF"/>
                </a:solidFill>
                <a:latin typeface="Times New Roman"/>
                <a:ea typeface="Calibri"/>
              </a:rPr>
              <a:t> = </a:t>
            </a:r>
            <a:r>
              <a:rPr lang="en-US" sz="2400" b="1" dirty="0" err="1">
                <a:solidFill>
                  <a:srgbClr val="0000FF"/>
                </a:solidFill>
                <a:latin typeface="Times New Roman"/>
                <a:ea typeface="Calibri"/>
              </a:rPr>
              <a:t>r</a:t>
            </a:r>
            <a:r>
              <a:rPr lang="en-US" sz="2400" b="1" baseline="-25000" dirty="0" err="1">
                <a:solidFill>
                  <a:srgbClr val="0000FF"/>
                </a:solidFill>
                <a:latin typeface="Times New Roman"/>
                <a:ea typeface="Calibri"/>
              </a:rPr>
              <a:t>m</a:t>
            </a:r>
            <a:r>
              <a:rPr lang="en-US" sz="2400" b="1" dirty="0">
                <a:solidFill>
                  <a:srgbClr val="0000FF"/>
                </a:solidFill>
                <a:latin typeface="Times New Roman"/>
                <a:ea typeface="Calibri"/>
              </a:rPr>
              <a:t> + </a:t>
            </a:r>
            <a:r>
              <a:rPr lang="en-US" sz="2400" b="1" dirty="0" err="1">
                <a:solidFill>
                  <a:srgbClr val="0000FF"/>
                </a:solidFill>
                <a:latin typeface="Times New Roman"/>
                <a:ea typeface="Calibri"/>
              </a:rPr>
              <a:t>jx</a:t>
            </a:r>
            <a:r>
              <a:rPr lang="en-US" sz="2400" b="1" baseline="-25000" dirty="0" err="1">
                <a:solidFill>
                  <a:srgbClr val="0000FF"/>
                </a:solidFill>
                <a:latin typeface="Times New Roman"/>
                <a:ea typeface="Calibri"/>
              </a:rPr>
              <a:t>m</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với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dòng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hóa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I</a:t>
            </a:r>
            <a:r>
              <a:rPr lang="en-US" sz="2400" b="1" baseline="-25000" dirty="0" err="1">
                <a:solidFill>
                  <a:srgbClr val="0000FF"/>
                </a:solidFill>
                <a:latin typeface="Times New Roman"/>
                <a:ea typeface="Calibri"/>
              </a:rPr>
              <a:t>0</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biểu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thị</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các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tượng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trong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lõi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thép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liên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hệ</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giữa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quấn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endParaRPr lang="en-US" sz="24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strVal val="#ppt_w*0.70"/>
                                          </p:val>
                                        </p:tav>
                                        <p:tav tm="100000">
                                          <p:val>
                                            <p:strVal val="#ppt_w"/>
                                          </p:val>
                                        </p:tav>
                                      </p:tavLst>
                                    </p:anim>
                                    <p:anim calcmode="lin" valueType="num">
                                      <p:cBhvr>
                                        <p:cTn id="20" dur="1000" fill="hold"/>
                                        <p:tgtEl>
                                          <p:spTgt spid="7"/>
                                        </p:tgtEl>
                                        <p:attrNameLst>
                                          <p:attrName>ppt_h</p:attrName>
                                        </p:attrNameLst>
                                      </p:cBhvr>
                                      <p:tavLst>
                                        <p:tav tm="0">
                                          <p:val>
                                            <p:strVal val="#ppt_h"/>
                                          </p:val>
                                        </p:tav>
                                        <p:tav tm="100000">
                                          <p:val>
                                            <p:strVal val="#ppt_h"/>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6146"/>
                                        </p:tgtEl>
                                        <p:attrNameLst>
                                          <p:attrName>style.visibility</p:attrName>
                                        </p:attrNameLst>
                                      </p:cBhvr>
                                      <p:to>
                                        <p:strVal val="visible"/>
                                      </p:to>
                                    </p:set>
                                    <p:anim calcmode="lin" valueType="num">
                                      <p:cBhvr>
                                        <p:cTn id="33" dur="1000" fill="hold"/>
                                        <p:tgtEl>
                                          <p:spTgt spid="6146"/>
                                        </p:tgtEl>
                                        <p:attrNameLst>
                                          <p:attrName>ppt_w</p:attrName>
                                        </p:attrNameLst>
                                      </p:cBhvr>
                                      <p:tavLst>
                                        <p:tav tm="0">
                                          <p:val>
                                            <p:strVal val="#ppt_w*0.70"/>
                                          </p:val>
                                        </p:tav>
                                        <p:tav tm="100000">
                                          <p:val>
                                            <p:strVal val="#ppt_w"/>
                                          </p:val>
                                        </p:tav>
                                      </p:tavLst>
                                    </p:anim>
                                    <p:anim calcmode="lin" valueType="num">
                                      <p:cBhvr>
                                        <p:cTn id="34" dur="1000" fill="hold"/>
                                        <p:tgtEl>
                                          <p:spTgt spid="6146"/>
                                        </p:tgtEl>
                                        <p:attrNameLst>
                                          <p:attrName>ppt_h</p:attrName>
                                        </p:attrNameLst>
                                      </p:cBhvr>
                                      <p:tavLst>
                                        <p:tav tm="0">
                                          <p:val>
                                            <p:strVal val="#ppt_h"/>
                                          </p:val>
                                        </p:tav>
                                        <p:tav tm="100000">
                                          <p:val>
                                            <p:strVal val="#ppt_h"/>
                                          </p:val>
                                        </p:tav>
                                      </p:tavLst>
                                    </p:anim>
                                    <p:animEffect transition="in" filter="fade">
                                      <p:cBhvr>
                                        <p:cTn id="35" dur="1000"/>
                                        <p:tgtEl>
                                          <p:spTgt spid="6146"/>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6147"/>
                                        </p:tgtEl>
                                        <p:attrNameLst>
                                          <p:attrName>style.visibility</p:attrName>
                                        </p:attrNameLst>
                                      </p:cBhvr>
                                      <p:to>
                                        <p:strVal val="visible"/>
                                      </p:to>
                                    </p:set>
                                    <p:anim calcmode="lin" valueType="num">
                                      <p:cBhvr>
                                        <p:cTn id="40" dur="1000" fill="hold"/>
                                        <p:tgtEl>
                                          <p:spTgt spid="6147"/>
                                        </p:tgtEl>
                                        <p:attrNameLst>
                                          <p:attrName>ppt_w</p:attrName>
                                        </p:attrNameLst>
                                      </p:cBhvr>
                                      <p:tavLst>
                                        <p:tav tm="0">
                                          <p:val>
                                            <p:strVal val="#ppt_w*0.70"/>
                                          </p:val>
                                        </p:tav>
                                        <p:tav tm="100000">
                                          <p:val>
                                            <p:strVal val="#ppt_w"/>
                                          </p:val>
                                        </p:tav>
                                      </p:tavLst>
                                    </p:anim>
                                    <p:anim calcmode="lin" valueType="num">
                                      <p:cBhvr>
                                        <p:cTn id="41" dur="1000" fill="hold"/>
                                        <p:tgtEl>
                                          <p:spTgt spid="6147"/>
                                        </p:tgtEl>
                                        <p:attrNameLst>
                                          <p:attrName>ppt_h</p:attrName>
                                        </p:attrNameLst>
                                      </p:cBhvr>
                                      <p:tavLst>
                                        <p:tav tm="0">
                                          <p:val>
                                            <p:strVal val="#ppt_h"/>
                                          </p:val>
                                        </p:tav>
                                        <p:tav tm="100000">
                                          <p:val>
                                            <p:strVal val="#ppt_h"/>
                                          </p:val>
                                        </p:tav>
                                      </p:tavLst>
                                    </p:anim>
                                    <p:animEffect transition="in" filter="fade">
                                      <p:cBhvr>
                                        <p:cTn id="42" dur="1000"/>
                                        <p:tgtEl>
                                          <p:spTgt spid="6147"/>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nodeType="clickEffect">
                                  <p:stCondLst>
                                    <p:cond delay="0"/>
                                  </p:stCondLst>
                                  <p:childTnLst>
                                    <p:set>
                                      <p:cBhvr>
                                        <p:cTn id="46" dur="1" fill="hold">
                                          <p:stCondLst>
                                            <p:cond delay="0"/>
                                          </p:stCondLst>
                                        </p:cTn>
                                        <p:tgtEl>
                                          <p:spTgt spid="6148"/>
                                        </p:tgtEl>
                                        <p:attrNameLst>
                                          <p:attrName>style.visibility</p:attrName>
                                        </p:attrNameLst>
                                      </p:cBhvr>
                                      <p:to>
                                        <p:strVal val="visible"/>
                                      </p:to>
                                    </p:set>
                                    <p:anim calcmode="lin" valueType="num">
                                      <p:cBhvr>
                                        <p:cTn id="47" dur="1000" fill="hold"/>
                                        <p:tgtEl>
                                          <p:spTgt spid="6148"/>
                                        </p:tgtEl>
                                        <p:attrNameLst>
                                          <p:attrName>ppt_w</p:attrName>
                                        </p:attrNameLst>
                                      </p:cBhvr>
                                      <p:tavLst>
                                        <p:tav tm="0">
                                          <p:val>
                                            <p:strVal val="#ppt_w*0.70"/>
                                          </p:val>
                                        </p:tav>
                                        <p:tav tm="100000">
                                          <p:val>
                                            <p:strVal val="#ppt_w"/>
                                          </p:val>
                                        </p:tav>
                                      </p:tavLst>
                                    </p:anim>
                                    <p:anim calcmode="lin" valueType="num">
                                      <p:cBhvr>
                                        <p:cTn id="48" dur="1000" fill="hold"/>
                                        <p:tgtEl>
                                          <p:spTgt spid="6148"/>
                                        </p:tgtEl>
                                        <p:attrNameLst>
                                          <p:attrName>ppt_h</p:attrName>
                                        </p:attrNameLst>
                                      </p:cBhvr>
                                      <p:tavLst>
                                        <p:tav tm="0">
                                          <p:val>
                                            <p:strVal val="#ppt_h"/>
                                          </p:val>
                                        </p:tav>
                                        <p:tav tm="100000">
                                          <p:val>
                                            <p:strVal val="#ppt_h"/>
                                          </p:val>
                                        </p:tav>
                                      </p:tavLst>
                                    </p:anim>
                                    <p:animEffect transition="in" filter="fade">
                                      <p:cBhvr>
                                        <p:cTn id="49" dur="1000"/>
                                        <p:tgtEl>
                                          <p:spTgt spid="6148"/>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1000" fill="hold"/>
                                        <p:tgtEl>
                                          <p:spTgt spid="8"/>
                                        </p:tgtEl>
                                        <p:attrNameLst>
                                          <p:attrName>ppt_w</p:attrName>
                                        </p:attrNameLst>
                                      </p:cBhvr>
                                      <p:tavLst>
                                        <p:tav tm="0">
                                          <p:val>
                                            <p:strVal val="#ppt_w*0.70"/>
                                          </p:val>
                                        </p:tav>
                                        <p:tav tm="100000">
                                          <p:val>
                                            <p:strVal val="#ppt_w"/>
                                          </p:val>
                                        </p:tav>
                                      </p:tavLst>
                                    </p:anim>
                                    <p:anim calcmode="lin" valueType="num">
                                      <p:cBhvr>
                                        <p:cTn id="55" dur="1000" fill="hold"/>
                                        <p:tgtEl>
                                          <p:spTgt spid="8"/>
                                        </p:tgtEl>
                                        <p:attrNameLst>
                                          <p:attrName>ppt_h</p:attrName>
                                        </p:attrNameLst>
                                      </p:cBhvr>
                                      <p:tavLst>
                                        <p:tav tm="0">
                                          <p:val>
                                            <p:strVal val="#ppt_h"/>
                                          </p:val>
                                        </p:tav>
                                        <p:tav tm="100000">
                                          <p:val>
                                            <p:strVal val="#ppt_h"/>
                                          </p:val>
                                        </p:tav>
                                      </p:tavLst>
                                    </p:anim>
                                    <p:animEffect transition="in" filter="fade">
                                      <p:cBhvr>
                                        <p:cTn id="56" dur="10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1000" fill="hold"/>
                                        <p:tgtEl>
                                          <p:spTgt spid="10"/>
                                        </p:tgtEl>
                                        <p:attrNameLst>
                                          <p:attrName>ppt_w</p:attrName>
                                        </p:attrNameLst>
                                      </p:cBhvr>
                                      <p:tavLst>
                                        <p:tav tm="0">
                                          <p:val>
                                            <p:strVal val="#ppt_w*0.70"/>
                                          </p:val>
                                        </p:tav>
                                        <p:tav tm="100000">
                                          <p:val>
                                            <p:strVal val="#ppt_w"/>
                                          </p:val>
                                        </p:tav>
                                      </p:tavLst>
                                    </p:anim>
                                    <p:anim calcmode="lin" valueType="num">
                                      <p:cBhvr>
                                        <p:cTn id="62" dur="1000" fill="hold"/>
                                        <p:tgtEl>
                                          <p:spTgt spid="10"/>
                                        </p:tgtEl>
                                        <p:attrNameLst>
                                          <p:attrName>ppt_h</p:attrName>
                                        </p:attrNameLst>
                                      </p:cBhvr>
                                      <p:tavLst>
                                        <p:tav tm="0">
                                          <p:val>
                                            <p:strVal val="#ppt_h"/>
                                          </p:val>
                                        </p:tav>
                                        <p:tav tm="100000">
                                          <p:val>
                                            <p:strVal val="#ppt_h"/>
                                          </p:val>
                                        </p:tav>
                                      </p:tavLst>
                                    </p:anim>
                                    <p:animEffect transition="in" filter="fade">
                                      <p:cBhvr>
                                        <p:cTn id="6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899" y="733425"/>
            <a:ext cx="3039874"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276600" y="685800"/>
            <a:ext cx="5808000" cy="523220"/>
          </a:xfrm>
          <a:prstGeom prst="rect">
            <a:avLst/>
          </a:prstGeom>
        </p:spPr>
        <p:txBody>
          <a:bodyPr wrap="none">
            <a:spAutoFit/>
          </a:bodyPr>
          <a:lstStyle/>
          <a:p>
            <a:r>
              <a:rPr lang="en-US" sz="2800" dirty="0" err="1">
                <a:solidFill>
                  <a:srgbClr val="0000FF"/>
                </a:solidFill>
                <a:latin typeface="Times New Roman"/>
                <a:ea typeface="Calibri"/>
              </a:rPr>
              <a:t>Như</a:t>
            </a:r>
            <a:r>
              <a:rPr lang="en-US" sz="2800" dirty="0">
                <a:solidFill>
                  <a:srgbClr val="0000FF"/>
                </a:solidFill>
                <a:latin typeface="Times New Roman"/>
                <a:ea typeface="Calibri"/>
              </a:rPr>
              <a:t> </a:t>
            </a:r>
            <a:r>
              <a:rPr lang="en-US" sz="2800" dirty="0" err="1">
                <a:solidFill>
                  <a:srgbClr val="0000FF"/>
                </a:solidFill>
                <a:latin typeface="Times New Roman"/>
                <a:ea typeface="Calibri"/>
              </a:rPr>
              <a:t>vậy</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các</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tham</a:t>
            </a:r>
            <a:r>
              <a:rPr lang="en-US" sz="2800" dirty="0">
                <a:solidFill>
                  <a:srgbClr val="0000FF"/>
                </a:solidFill>
                <a:latin typeface="Times New Roman"/>
                <a:ea typeface="Calibri"/>
              </a:rPr>
              <a:t> </a:t>
            </a:r>
            <a:r>
              <a:rPr lang="en-US" sz="2800" dirty="0" err="1">
                <a:solidFill>
                  <a:srgbClr val="0000FF"/>
                </a:solidFill>
                <a:latin typeface="Times New Roman"/>
                <a:ea typeface="Calibri"/>
              </a:rPr>
              <a:t>số</a:t>
            </a:r>
            <a:r>
              <a:rPr lang="en-US" sz="2800" dirty="0">
                <a:solidFill>
                  <a:srgbClr val="0000FF"/>
                </a:solidFill>
                <a:latin typeface="Times New Roman"/>
                <a:ea typeface="Calibri"/>
              </a:rPr>
              <a:t> </a:t>
            </a:r>
            <a:r>
              <a:rPr lang="en-US" sz="2800" dirty="0" err="1">
                <a:solidFill>
                  <a:srgbClr val="0000FF"/>
                </a:solidFill>
                <a:latin typeface="Times New Roman"/>
                <a:ea typeface="Calibri"/>
              </a:rPr>
              <a:t>z</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a:t>
            </a:r>
            <a:r>
              <a:rPr lang="en-US" sz="2800" dirty="0" err="1">
                <a:solidFill>
                  <a:srgbClr val="0000FF"/>
                </a:solidFill>
                <a:latin typeface="Times New Roman"/>
                <a:ea typeface="Calibri"/>
              </a:rPr>
              <a:t>r</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a:t>
            </a:r>
            <a:r>
              <a:rPr lang="en-US" sz="2800" dirty="0" err="1">
                <a:solidFill>
                  <a:srgbClr val="0000FF"/>
                </a:solidFill>
                <a:latin typeface="Times New Roman"/>
                <a:ea typeface="Calibri"/>
              </a:rPr>
              <a:t>x</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a:t>
            </a:r>
            <a:r>
              <a:rPr lang="en-US" sz="2800" dirty="0" err="1">
                <a:solidFill>
                  <a:srgbClr val="0000FF"/>
                </a:solidFill>
                <a:latin typeface="Times New Roman"/>
                <a:ea typeface="Calibri"/>
              </a:rPr>
              <a:t>chính</a:t>
            </a:r>
            <a:r>
              <a:rPr lang="en-US" sz="2800" dirty="0">
                <a:solidFill>
                  <a:srgbClr val="0000FF"/>
                </a:solidFill>
                <a:latin typeface="Times New Roman"/>
                <a:ea typeface="Calibri"/>
              </a:rPr>
              <a:t> </a:t>
            </a:r>
            <a:r>
              <a:rPr lang="en-US" sz="2800" dirty="0" err="1">
                <a:solidFill>
                  <a:srgbClr val="0000FF"/>
                </a:solidFill>
                <a:latin typeface="Times New Roman"/>
                <a:ea typeface="Calibri"/>
              </a:rPr>
              <a:t>là</a:t>
            </a:r>
            <a:r>
              <a:rPr lang="en-US" sz="2800" dirty="0">
                <a:solidFill>
                  <a:srgbClr val="0000FF"/>
                </a:solidFill>
                <a:latin typeface="Times New Roman"/>
                <a:ea typeface="Calibri"/>
              </a:rPr>
              <a:t>:</a:t>
            </a:r>
            <a:endParaRPr lang="en-US" sz="2800" dirty="0"/>
          </a:p>
        </p:txBody>
      </p:sp>
      <p:pic>
        <p:nvPicPr>
          <p:cNvPr id="7174"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348" r="73364"/>
          <a:stretch/>
        </p:blipFill>
        <p:spPr bwMode="auto">
          <a:xfrm>
            <a:off x="3406218" y="1295400"/>
            <a:ext cx="2475917"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5862" y="3124200"/>
            <a:ext cx="9149862" cy="992579"/>
          </a:xfrm>
          <a:prstGeom prst="rect">
            <a:avLst/>
          </a:prstGeom>
        </p:spPr>
        <p:txBody>
          <a:bodyPr wrap="square">
            <a:spAutoFit/>
          </a:bodyPr>
          <a:lstStyle/>
          <a:p>
            <a:pPr indent="180340" algn="just">
              <a:spcAft>
                <a:spcPts val="300"/>
              </a:spcAft>
            </a:pPr>
            <a:r>
              <a:rPr lang="en-US" sz="2800" dirty="0" err="1">
                <a:solidFill>
                  <a:srgbClr val="0000FF"/>
                </a:solidFill>
                <a:latin typeface="Times New Roman"/>
                <a:ea typeface="Calibri"/>
                <a:cs typeface="Times New Roman"/>
              </a:rPr>
              <a:t>Trong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các</a:t>
            </a:r>
            <a:r>
              <a:rPr lang="en-US" sz="2800" dirty="0">
                <a:solidFill>
                  <a:srgbClr val="0000FF"/>
                </a:solidFill>
                <a:latin typeface="Times New Roman"/>
                <a:ea typeface="Calibri"/>
                <a:cs typeface="Times New Roman"/>
              </a:rPr>
              <a:t> MBA </a:t>
            </a:r>
            <a:r>
              <a:rPr lang="en-US" sz="2800" dirty="0" err="1">
                <a:solidFill>
                  <a:srgbClr val="0000FF"/>
                </a:solidFill>
                <a:latin typeface="Times New Roman"/>
                <a:ea typeface="Calibri"/>
                <a:cs typeface="Times New Roman"/>
              </a:rPr>
              <a:t>điện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lực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x</a:t>
            </a:r>
            <a:r>
              <a:rPr lang="en-US" sz="2800" baseline="-25000" dirty="0" err="1">
                <a:solidFill>
                  <a:srgbClr val="0000FF"/>
                </a:solidFill>
                <a:latin typeface="Times New Roman"/>
                <a:ea typeface="Calibri"/>
                <a:cs typeface="Times New Roman"/>
              </a:rPr>
              <a:t>1</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và</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r</a:t>
            </a:r>
            <a:r>
              <a:rPr lang="en-US" sz="2800" baseline="-25000" dirty="0" err="1">
                <a:solidFill>
                  <a:srgbClr val="0000FF"/>
                </a:solidFill>
                <a:latin typeface="Times New Roman"/>
                <a:ea typeface="Calibri"/>
                <a:cs typeface="Times New Roman"/>
              </a:rPr>
              <a:t>1</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rất</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nhỏ</a:t>
            </a:r>
            <a:r>
              <a:rPr lang="en-US" sz="2800" dirty="0">
                <a:solidFill>
                  <a:srgbClr val="0000FF"/>
                </a:solidFill>
                <a:latin typeface="Times New Roman"/>
                <a:ea typeface="Calibri"/>
                <a:cs typeface="Times New Roman"/>
              </a:rPr>
              <a:t>,</a:t>
            </a:r>
            <a:endParaRPr lang="en-US" sz="2800" dirty="0">
              <a:latin typeface="Times New Roman"/>
              <a:ea typeface="Calibri"/>
              <a:cs typeface="Times New Roman"/>
            </a:endParaRPr>
          </a:p>
          <a:p>
            <a:r>
              <a:rPr lang="en-US" sz="2800" dirty="0" err="1">
                <a:solidFill>
                  <a:srgbClr val="0000FF"/>
                </a:solidFill>
                <a:latin typeface="Times New Roman"/>
                <a:ea typeface="Calibri"/>
              </a:rPr>
              <a:t>nên</a:t>
            </a:r>
            <a:r>
              <a:rPr lang="en-US" sz="2800" dirty="0">
                <a:solidFill>
                  <a:srgbClr val="0000FF"/>
                </a:solidFill>
                <a:latin typeface="Times New Roman"/>
                <a:ea typeface="Calibri"/>
              </a:rPr>
              <a:t>: </a:t>
            </a:r>
            <a:r>
              <a:rPr lang="en-US" sz="2800" dirty="0" err="1">
                <a:solidFill>
                  <a:srgbClr val="0000FF"/>
                </a:solidFill>
                <a:latin typeface="Times New Roman"/>
                <a:ea typeface="Calibri"/>
              </a:rPr>
              <a:t>z</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a:t>
            </a:r>
            <a:r>
              <a:rPr lang="en-US" sz="2800" dirty="0">
                <a:solidFill>
                  <a:srgbClr val="0000FF"/>
                </a:solidFill>
                <a:latin typeface="Times New Roman"/>
                <a:ea typeface="SymbolMT"/>
              </a:rPr>
              <a:t>≈ </a:t>
            </a:r>
            <a:r>
              <a:rPr lang="en-US" sz="2800" dirty="0" err="1">
                <a:solidFill>
                  <a:srgbClr val="0000FF"/>
                </a:solidFill>
                <a:latin typeface="Times New Roman"/>
                <a:ea typeface="Calibri"/>
              </a:rPr>
              <a:t>z</a:t>
            </a:r>
            <a:r>
              <a:rPr lang="en-US" sz="2800" baseline="-25000" dirty="0" err="1">
                <a:solidFill>
                  <a:srgbClr val="0000FF"/>
                </a:solidFill>
                <a:latin typeface="Times New Roman"/>
                <a:ea typeface="Calibri"/>
              </a:rPr>
              <a:t>m</a:t>
            </a:r>
            <a:r>
              <a:rPr lang="en-US" sz="2800" dirty="0">
                <a:solidFill>
                  <a:srgbClr val="0000FF"/>
                </a:solidFill>
                <a:latin typeface="Times New Roman"/>
                <a:ea typeface="Calibri"/>
              </a:rPr>
              <a:t>, </a:t>
            </a:r>
            <a:r>
              <a:rPr lang="en-US" sz="2800" dirty="0" err="1">
                <a:solidFill>
                  <a:srgbClr val="0000FF"/>
                </a:solidFill>
                <a:latin typeface="Times New Roman"/>
                <a:ea typeface="Calibri"/>
              </a:rPr>
              <a:t>r</a:t>
            </a:r>
            <a:r>
              <a:rPr lang="en-US" sz="2800" baseline="-25000" dirty="0" err="1">
                <a:solidFill>
                  <a:srgbClr val="0000FF"/>
                </a:solidFill>
                <a:latin typeface="Times New Roman"/>
                <a:ea typeface="Calibri"/>
              </a:rPr>
              <a:t>0</a:t>
            </a:r>
            <a:r>
              <a:rPr lang="en-US" sz="2800" baseline="-25000" dirty="0">
                <a:solidFill>
                  <a:srgbClr val="0000FF"/>
                </a:solidFill>
                <a:latin typeface="Times New Roman"/>
                <a:ea typeface="Calibri"/>
              </a:rPr>
              <a:t> </a:t>
            </a:r>
            <a:r>
              <a:rPr lang="en-US" sz="2800" dirty="0">
                <a:solidFill>
                  <a:srgbClr val="0000FF"/>
                </a:solidFill>
                <a:latin typeface="Times New Roman"/>
                <a:ea typeface="SymbolMT"/>
              </a:rPr>
              <a:t>≈ </a:t>
            </a:r>
            <a:r>
              <a:rPr lang="en-US" sz="2800" dirty="0" err="1">
                <a:solidFill>
                  <a:srgbClr val="0000FF"/>
                </a:solidFill>
                <a:latin typeface="Times New Roman"/>
                <a:ea typeface="Calibri"/>
              </a:rPr>
              <a:t>r</a:t>
            </a:r>
            <a:r>
              <a:rPr lang="en-US" sz="2800" baseline="-25000" dirty="0" err="1">
                <a:solidFill>
                  <a:srgbClr val="0000FF"/>
                </a:solidFill>
                <a:latin typeface="Times New Roman"/>
                <a:ea typeface="Calibri"/>
              </a:rPr>
              <a:t>m</a:t>
            </a:r>
            <a:r>
              <a:rPr lang="en-US" sz="2800" dirty="0">
                <a:solidFill>
                  <a:srgbClr val="0000FF"/>
                </a:solidFill>
                <a:latin typeface="Times New Roman"/>
                <a:ea typeface="Calibri"/>
              </a:rPr>
              <a:t>, </a:t>
            </a:r>
            <a:r>
              <a:rPr lang="en-US" sz="2800" dirty="0" err="1">
                <a:solidFill>
                  <a:srgbClr val="0000FF"/>
                </a:solidFill>
                <a:latin typeface="Times New Roman"/>
                <a:ea typeface="Calibri"/>
              </a:rPr>
              <a:t>x</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a:t>
            </a:r>
            <a:r>
              <a:rPr lang="en-US" sz="2800" dirty="0">
                <a:solidFill>
                  <a:srgbClr val="0000FF"/>
                </a:solidFill>
                <a:latin typeface="Times New Roman"/>
                <a:ea typeface="SymbolMT"/>
              </a:rPr>
              <a:t>≈ </a:t>
            </a:r>
            <a:r>
              <a:rPr lang="en-US" sz="2800" dirty="0" err="1">
                <a:solidFill>
                  <a:srgbClr val="0000FF"/>
                </a:solidFill>
                <a:latin typeface="Times New Roman"/>
                <a:ea typeface="Calibri"/>
              </a:rPr>
              <a:t>x</a:t>
            </a:r>
            <a:r>
              <a:rPr lang="en-US" sz="2800" baseline="-25000" dirty="0" err="1">
                <a:solidFill>
                  <a:srgbClr val="0000FF"/>
                </a:solidFill>
                <a:latin typeface="Times New Roman"/>
                <a:ea typeface="Calibri"/>
              </a:rPr>
              <a:t>m</a:t>
            </a:r>
            <a:endParaRPr lang="en-US" sz="2800" dirty="0"/>
          </a:p>
        </p:txBody>
      </p:sp>
      <p:sp>
        <p:nvSpPr>
          <p:cNvPr id="10" name="Rectangle 9"/>
          <p:cNvSpPr/>
          <p:nvPr/>
        </p:nvSpPr>
        <p:spPr>
          <a:xfrm>
            <a:off x="-17586" y="4145832"/>
            <a:ext cx="9102185" cy="1423467"/>
          </a:xfrm>
          <a:prstGeom prst="rect">
            <a:avLst/>
          </a:prstGeom>
        </p:spPr>
        <p:txBody>
          <a:bodyPr wrap="square">
            <a:spAutoFit/>
          </a:bodyPr>
          <a:lstStyle/>
          <a:p>
            <a:pPr indent="180340" algn="just">
              <a:spcAft>
                <a:spcPts val="300"/>
              </a:spcAft>
            </a:pPr>
            <a:r>
              <a:rPr lang="en-US" sz="2800" dirty="0">
                <a:solidFill>
                  <a:srgbClr val="0000FF"/>
                </a:solidFill>
                <a:latin typeface="Times New Roman"/>
                <a:ea typeface="Calibri"/>
                <a:cs typeface="Times New Roman"/>
              </a:rPr>
              <a:t>Do </a:t>
            </a:r>
            <a:r>
              <a:rPr lang="en-US" sz="2800" dirty="0" err="1">
                <a:solidFill>
                  <a:srgbClr val="0000FF"/>
                </a:solidFill>
                <a:latin typeface="Times New Roman"/>
                <a:ea typeface="Calibri"/>
                <a:cs typeface="Times New Roman"/>
              </a:rPr>
              <a:t>đó</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công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suất</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không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tải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P</a:t>
            </a:r>
            <a:r>
              <a:rPr lang="en-US" sz="2800" baseline="-25000" dirty="0" err="1">
                <a:solidFill>
                  <a:srgbClr val="0000FF"/>
                </a:solidFill>
                <a:latin typeface="Times New Roman"/>
                <a:ea typeface="Calibri"/>
                <a:cs typeface="Times New Roman"/>
              </a:rPr>
              <a:t>0</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thực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tế</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có</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thể</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xem</a:t>
            </a:r>
            <a:r>
              <a:rPr lang="en-US" sz="2800"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là</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công</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suất</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tổn</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hao</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sắt</a:t>
            </a:r>
            <a:r>
              <a:rPr lang="en-US" sz="2800" dirty="0">
                <a:solidFill>
                  <a:srgbClr val="0000FF"/>
                </a:solidFill>
                <a:latin typeface="Times New Roman"/>
                <a:ea typeface="Calibri"/>
                <a:cs typeface="Times New Roman"/>
              </a:rPr>
              <a:t> </a:t>
            </a:r>
            <a:r>
              <a:rPr lang="en-US" sz="2800" dirty="0">
                <a:solidFill>
                  <a:srgbClr val="0000FF"/>
                </a:solidFill>
                <a:latin typeface="Times New Roman"/>
                <a:ea typeface="Calibri"/>
                <a:cs typeface="Times New Roman"/>
                <a:sym typeface="Symbol"/>
              </a:rPr>
              <a:t></a:t>
            </a:r>
            <a:r>
              <a:rPr lang="en-US" sz="2800" dirty="0" err="1">
                <a:solidFill>
                  <a:srgbClr val="0000FF"/>
                </a:solidFill>
                <a:latin typeface="Times New Roman"/>
                <a:ea typeface="Calibri"/>
                <a:cs typeface="Times New Roman"/>
              </a:rPr>
              <a:t>P</a:t>
            </a:r>
            <a:r>
              <a:rPr lang="en-US" sz="2800" baseline="-25000" dirty="0" err="1">
                <a:solidFill>
                  <a:srgbClr val="0000FF"/>
                </a:solidFill>
                <a:latin typeface="Times New Roman"/>
                <a:ea typeface="Calibri"/>
                <a:cs typeface="Times New Roman"/>
              </a:rPr>
              <a:t>Fe</a:t>
            </a:r>
            <a:r>
              <a:rPr lang="en-US" sz="2800" dirty="0">
                <a:solidFill>
                  <a:srgbClr val="0000FF"/>
                </a:solidFill>
                <a:latin typeface="Times New Roman"/>
                <a:ea typeface="Calibri"/>
                <a:cs typeface="Times New Roman"/>
              </a:rPr>
              <a:t>: </a:t>
            </a:r>
            <a:endParaRPr lang="en-US" sz="2800" dirty="0">
              <a:latin typeface="Times New Roman"/>
              <a:ea typeface="Calibri"/>
              <a:cs typeface="Times New Roman"/>
            </a:endParaRPr>
          </a:p>
          <a:p>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0</a:t>
            </a:r>
            <a:r>
              <a:rPr lang="en-US" sz="2800" dirty="0">
                <a:solidFill>
                  <a:srgbClr val="0000FF"/>
                </a:solidFill>
                <a:latin typeface="Times New Roman"/>
                <a:ea typeface="Calibri"/>
              </a:rPr>
              <a:t> = </a:t>
            </a:r>
            <a:r>
              <a:rPr lang="en-US" sz="2800" dirty="0">
                <a:solidFill>
                  <a:srgbClr val="0000FF"/>
                </a:solidFill>
                <a:latin typeface="Times New Roman"/>
                <a:ea typeface="Calibri"/>
                <a:cs typeface="Times New Roman"/>
                <a:sym typeface="Symbol"/>
              </a:rPr>
              <a:t></a:t>
            </a:r>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Fe</a:t>
            </a:r>
            <a:endParaRPr lang="en-US" sz="2800" dirty="0"/>
          </a:p>
        </p:txBody>
      </p:sp>
      <p:pic>
        <p:nvPicPr>
          <p:cNvPr id="7175" name="Picture 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572" r="52655"/>
          <a:stretch/>
        </p:blipFill>
        <p:spPr bwMode="auto">
          <a:xfrm>
            <a:off x="2532185" y="5181600"/>
            <a:ext cx="5016416"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strVal val="#ppt_w*0.70"/>
                                          </p:val>
                                        </p:tav>
                                        <p:tav tm="100000">
                                          <p:val>
                                            <p:strVal val="#ppt_w"/>
                                          </p:val>
                                        </p:tav>
                                      </p:tavLst>
                                    </p:anim>
                                    <p:anim calcmode="lin" valueType="num">
                                      <p:cBhvr>
                                        <p:cTn id="8" dur="1000" fill="hold"/>
                                        <p:tgtEl>
                                          <p:spTgt spid="7170"/>
                                        </p:tgtEl>
                                        <p:attrNameLst>
                                          <p:attrName>ppt_h</p:attrName>
                                        </p:attrNameLst>
                                      </p:cBhvr>
                                      <p:tavLst>
                                        <p:tav tm="0">
                                          <p:val>
                                            <p:strVal val="#ppt_h"/>
                                          </p:val>
                                        </p:tav>
                                        <p:tav tm="100000">
                                          <p:val>
                                            <p:strVal val="#ppt_h"/>
                                          </p:val>
                                        </p:tav>
                                      </p:tavLst>
                                    </p:anim>
                                    <p:animEffect transition="in" filter="fade">
                                      <p:cBhvr>
                                        <p:cTn id="9" dur="10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par>
                                <p:cTn id="17" presetID="55" presetClass="entr" presetSubtype="0" fill="hold" nodeType="withEffect">
                                  <p:stCondLst>
                                    <p:cond delay="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1000" fill="hold"/>
                                        <p:tgtEl>
                                          <p:spTgt spid="7174"/>
                                        </p:tgtEl>
                                        <p:attrNameLst>
                                          <p:attrName>ppt_w</p:attrName>
                                        </p:attrNameLst>
                                      </p:cBhvr>
                                      <p:tavLst>
                                        <p:tav tm="0">
                                          <p:val>
                                            <p:strVal val="#ppt_w*0.70"/>
                                          </p:val>
                                        </p:tav>
                                        <p:tav tm="100000">
                                          <p:val>
                                            <p:strVal val="#ppt_w"/>
                                          </p:val>
                                        </p:tav>
                                      </p:tavLst>
                                    </p:anim>
                                    <p:anim calcmode="lin" valueType="num">
                                      <p:cBhvr>
                                        <p:cTn id="20" dur="1000" fill="hold"/>
                                        <p:tgtEl>
                                          <p:spTgt spid="7174"/>
                                        </p:tgtEl>
                                        <p:attrNameLst>
                                          <p:attrName>ppt_h</p:attrName>
                                        </p:attrNameLst>
                                      </p:cBhvr>
                                      <p:tavLst>
                                        <p:tav tm="0">
                                          <p:val>
                                            <p:strVal val="#ppt_h"/>
                                          </p:val>
                                        </p:tav>
                                        <p:tav tm="100000">
                                          <p:val>
                                            <p:strVal val="#ppt_h"/>
                                          </p:val>
                                        </p:tav>
                                      </p:tavLst>
                                    </p:anim>
                                    <p:animEffect transition="in" filter="fade">
                                      <p:cBhvr>
                                        <p:cTn id="21" dur="1000"/>
                                        <p:tgtEl>
                                          <p:spTgt spid="7174"/>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strVal val="#ppt_w*0.70"/>
                                          </p:val>
                                        </p:tav>
                                        <p:tav tm="100000">
                                          <p:val>
                                            <p:strVal val="#ppt_w"/>
                                          </p:val>
                                        </p:tav>
                                      </p:tavLst>
                                    </p:anim>
                                    <p:anim calcmode="lin" valueType="num">
                                      <p:cBhvr>
                                        <p:cTn id="27" dur="1000" fill="hold"/>
                                        <p:tgtEl>
                                          <p:spTgt spid="8"/>
                                        </p:tgtEl>
                                        <p:attrNameLst>
                                          <p:attrName>ppt_h</p:attrName>
                                        </p:attrNameLst>
                                      </p:cBhvr>
                                      <p:tavLst>
                                        <p:tav tm="0">
                                          <p:val>
                                            <p:strVal val="#ppt_h"/>
                                          </p:val>
                                        </p:tav>
                                        <p:tav tm="100000">
                                          <p:val>
                                            <p:strVal val="#ppt_h"/>
                                          </p:val>
                                        </p:tav>
                                      </p:tavLst>
                                    </p:anim>
                                    <p:animEffect transition="in" filter="fade">
                                      <p:cBhvr>
                                        <p:cTn id="28" dur="1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strVal val="#ppt_w*0.70"/>
                                          </p:val>
                                        </p:tav>
                                        <p:tav tm="100000">
                                          <p:val>
                                            <p:strVal val="#ppt_w"/>
                                          </p:val>
                                        </p:tav>
                                      </p:tavLst>
                                    </p:anim>
                                    <p:anim calcmode="lin" valueType="num">
                                      <p:cBhvr>
                                        <p:cTn id="34" dur="1000" fill="hold"/>
                                        <p:tgtEl>
                                          <p:spTgt spid="10"/>
                                        </p:tgtEl>
                                        <p:attrNameLst>
                                          <p:attrName>ppt_h</p:attrName>
                                        </p:attrNameLst>
                                      </p:cBhvr>
                                      <p:tavLst>
                                        <p:tav tm="0">
                                          <p:val>
                                            <p:strVal val="#ppt_h"/>
                                          </p:val>
                                        </p:tav>
                                        <p:tav tm="100000">
                                          <p:val>
                                            <p:strVal val="#ppt_h"/>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7175"/>
                                        </p:tgtEl>
                                        <p:attrNameLst>
                                          <p:attrName>style.visibility</p:attrName>
                                        </p:attrNameLst>
                                      </p:cBhvr>
                                      <p:to>
                                        <p:strVal val="visible"/>
                                      </p:to>
                                    </p:set>
                                    <p:anim calcmode="lin" valueType="num">
                                      <p:cBhvr>
                                        <p:cTn id="40" dur="1000" fill="hold"/>
                                        <p:tgtEl>
                                          <p:spTgt spid="7175"/>
                                        </p:tgtEl>
                                        <p:attrNameLst>
                                          <p:attrName>ppt_w</p:attrName>
                                        </p:attrNameLst>
                                      </p:cBhvr>
                                      <p:tavLst>
                                        <p:tav tm="0">
                                          <p:val>
                                            <p:strVal val="#ppt_w*0.70"/>
                                          </p:val>
                                        </p:tav>
                                        <p:tav tm="100000">
                                          <p:val>
                                            <p:strVal val="#ppt_w"/>
                                          </p:val>
                                        </p:tav>
                                      </p:tavLst>
                                    </p:anim>
                                    <p:anim calcmode="lin" valueType="num">
                                      <p:cBhvr>
                                        <p:cTn id="41" dur="1000" fill="hold"/>
                                        <p:tgtEl>
                                          <p:spTgt spid="7175"/>
                                        </p:tgtEl>
                                        <p:attrNameLst>
                                          <p:attrName>ppt_h</p:attrName>
                                        </p:attrNameLst>
                                      </p:cBhvr>
                                      <p:tavLst>
                                        <p:tav tm="0">
                                          <p:val>
                                            <p:strVal val="#ppt_h"/>
                                          </p:val>
                                        </p:tav>
                                        <p:tav tm="100000">
                                          <p:val>
                                            <p:strVal val="#ppt_h"/>
                                          </p:val>
                                        </p:tav>
                                      </p:tavLst>
                                    </p:anim>
                                    <p:animEffect transition="in" filter="fade">
                                      <p:cBhvr>
                                        <p:cTn id="42" dur="1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1812"/>
            <a:ext cx="3728906" cy="523220"/>
          </a:xfrm>
          <a:prstGeom prst="rect">
            <a:avLst/>
          </a:prstGeom>
        </p:spPr>
        <p:txBody>
          <a:bodyPr wrap="none">
            <a:spAutoFit/>
          </a:bodyPr>
          <a:lstStyle/>
          <a:p>
            <a:r>
              <a:rPr lang="en-US" sz="2800" b="1" dirty="0" err="1">
                <a:solidFill>
                  <a:srgbClr val="0000FF"/>
                </a:solidFill>
                <a:latin typeface="Times New Roman"/>
                <a:ea typeface="Calibri"/>
              </a:rPr>
              <a:t>Thí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nghiệm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ngắn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endParaRPr lang="en-US" sz="2800" dirty="0"/>
          </a:p>
        </p:txBody>
      </p:sp>
      <p:pic>
        <p:nvPicPr>
          <p:cNvPr id="6" name="Picture 5"/>
          <p:cNvPicPr/>
          <p:nvPr/>
        </p:nvPicPr>
        <p:blipFill>
          <a:blip r:embed="rId4">
            <a:extLst>
              <a:ext uri="{28A0092B-C50C-407E-A947-70E740481C1C}">
                <a14:useLocalDpi xmlns:a14="http://schemas.microsoft.com/office/drawing/2010/main" val="0"/>
              </a:ext>
            </a:extLst>
          </a:blip>
          <a:stretch>
            <a:fillRect/>
          </a:stretch>
        </p:blipFill>
        <p:spPr>
          <a:xfrm>
            <a:off x="122965" y="1066800"/>
            <a:ext cx="3915635" cy="1677058"/>
          </a:xfrm>
          <a:prstGeom prst="rect">
            <a:avLst/>
          </a:prstGeom>
        </p:spPr>
      </p:pic>
      <p:pic>
        <p:nvPicPr>
          <p:cNvPr id="8194"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9728"/>
          <a:stretch/>
        </p:blipFill>
        <p:spPr bwMode="auto">
          <a:xfrm>
            <a:off x="5257800" y="609600"/>
            <a:ext cx="3048000" cy="2345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743200"/>
            <a:ext cx="9144000" cy="1938992"/>
          </a:xfrm>
          <a:prstGeom prst="rect">
            <a:avLst/>
          </a:prstGeom>
        </p:spPr>
        <p:txBody>
          <a:bodyPr wrap="square">
            <a:spAutoFit/>
          </a:bodyPr>
          <a:lstStyle/>
          <a:p>
            <a:pPr indent="457200"/>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quấn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bị</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nối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ngắn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mạch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điều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chỉnh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áp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bộ</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điều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chỉnh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bắt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đầu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0V</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rồi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tăng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dần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quan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sát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Ampe</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kế</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đến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khi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giá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trị</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bằng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I</a:t>
            </a:r>
            <a:r>
              <a:rPr lang="en-US" sz="2400" b="1" baseline="-25000" dirty="0" err="1">
                <a:solidFill>
                  <a:srgbClr val="0000FF"/>
                </a:solidFill>
                <a:latin typeface="Times New Roman"/>
                <a:ea typeface="Calibri"/>
              </a:rPr>
              <a:t>1đm</a:t>
            </a:r>
            <a:r>
              <a:rPr lang="en-US" sz="2400" b="1" baseline="-25000" dirty="0">
                <a:solidFill>
                  <a:srgbClr val="0000FF"/>
                </a:solidFill>
                <a:latin typeface="Times New Roman"/>
                <a:ea typeface="Calibri"/>
              </a:rPr>
              <a:t> </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ngừng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điều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chỉnh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áp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áp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quấn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phải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được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sao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dòng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trong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quấn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bằng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dòng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định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mức</a:t>
            </a:r>
            <a:r>
              <a:rPr lang="en-US" sz="2400" b="1" dirty="0">
                <a:solidFill>
                  <a:srgbClr val="0000FF"/>
                </a:solidFill>
                <a:latin typeface="Times New Roman"/>
                <a:ea typeface="Calibri"/>
              </a:rPr>
              <a:t> I</a:t>
            </a:r>
            <a:r>
              <a:rPr lang="en-US" sz="2400" b="1" baseline="-25000" dirty="0">
                <a:solidFill>
                  <a:srgbClr val="0000FF"/>
                </a:solidFill>
                <a:latin typeface="Times New Roman"/>
                <a:ea typeface="Calibri"/>
              </a:rPr>
              <a:t>n</a:t>
            </a:r>
            <a:r>
              <a:rPr lang="en-US" sz="2400" b="1" dirty="0">
                <a:solidFill>
                  <a:srgbClr val="0000FF"/>
                </a:solidFill>
                <a:latin typeface="Times New Roman"/>
                <a:ea typeface="Calibri"/>
              </a:rPr>
              <a:t> = </a:t>
            </a:r>
            <a:r>
              <a:rPr lang="en-US" sz="2400" b="1" dirty="0" err="1">
                <a:solidFill>
                  <a:srgbClr val="0000FF"/>
                </a:solidFill>
                <a:latin typeface="Times New Roman"/>
                <a:ea typeface="Calibri"/>
              </a:rPr>
              <a:t>I</a:t>
            </a:r>
            <a:r>
              <a:rPr lang="en-US" sz="2400" b="1" baseline="-25000" dirty="0" err="1">
                <a:solidFill>
                  <a:srgbClr val="0000FF"/>
                </a:solidFill>
                <a:latin typeface="Times New Roman"/>
                <a:ea typeface="Calibri"/>
              </a:rPr>
              <a:t>đm</a:t>
            </a:r>
            <a:endParaRPr lang="en-US" sz="2400" b="1" dirty="0"/>
          </a:p>
        </p:txBody>
      </p:sp>
      <p:pic>
        <p:nvPicPr>
          <p:cNvPr id="8195"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43897"/>
          <a:stretch/>
        </p:blipFill>
        <p:spPr bwMode="auto">
          <a:xfrm>
            <a:off x="2125367" y="4495800"/>
            <a:ext cx="595183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Rectangle 27"/>
          <p:cNvSpPr/>
          <p:nvPr/>
        </p:nvSpPr>
        <p:spPr>
          <a:xfrm>
            <a:off x="0" y="5288340"/>
            <a:ext cx="9143999" cy="1569660"/>
          </a:xfrm>
          <a:prstGeom prst="rect">
            <a:avLst/>
          </a:prstGeom>
        </p:spPr>
        <p:txBody>
          <a:bodyPr wrap="square">
            <a:spAutoFit/>
          </a:bodyPr>
          <a:lstStyle/>
          <a:p>
            <a:pPr indent="457200"/>
            <a:r>
              <a:rPr lang="en-US" sz="2400" b="1" dirty="0">
                <a:solidFill>
                  <a:srgbClr val="0000FF"/>
                </a:solidFill>
                <a:latin typeface="Times New Roman"/>
                <a:ea typeface="Calibri"/>
              </a:rPr>
              <a:t>U</a:t>
            </a:r>
            <a:r>
              <a:rPr lang="en-US" sz="2400" b="1" baseline="-25000" dirty="0">
                <a:solidFill>
                  <a:srgbClr val="0000FF"/>
                </a:solidFill>
                <a:latin typeface="Times New Roman"/>
                <a:ea typeface="Calibri"/>
              </a:rPr>
              <a:t>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rất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nên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thông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chính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lúc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ngắn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mạch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rất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có</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thể</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bỏ</a:t>
            </a:r>
            <a:r>
              <a:rPr lang="en-US" sz="2400" b="1" dirty="0">
                <a:solidFill>
                  <a:srgbClr val="0000FF"/>
                </a:solidFill>
                <a:latin typeface="Times New Roman"/>
                <a:ea typeface="Calibri"/>
              </a:rPr>
              <a:t> qua </a:t>
            </a:r>
            <a:r>
              <a:rPr lang="en-US" sz="2400" b="1" dirty="0" err="1">
                <a:solidFill>
                  <a:srgbClr val="0000FF"/>
                </a:solidFill>
                <a:latin typeface="Times New Roman"/>
                <a:ea typeface="Calibri"/>
              </a:rPr>
              <a:t>tổn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hao</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sắt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từ</a:t>
            </a:r>
            <a:r>
              <a:rPr lang="en-US" sz="2400" b="1" dirty="0">
                <a:solidFill>
                  <a:srgbClr val="0000FF"/>
                </a:solidFill>
                <a:latin typeface="Times New Roman"/>
                <a:ea typeface="Calibri"/>
              </a:rPr>
              <a:t> </a:t>
            </a:r>
            <a:r>
              <a:rPr lang="en-US" sz="2400" b="1" dirty="0">
                <a:solidFill>
                  <a:srgbClr val="0000FF"/>
                </a:solidFill>
                <a:latin typeface="Times New Roman"/>
                <a:ea typeface="Calibri"/>
                <a:cs typeface="Times New Roman"/>
                <a:sym typeface="Symbol"/>
              </a:rPr>
              <a:t></a:t>
            </a:r>
            <a:r>
              <a:rPr lang="en-US" sz="2400" b="1" dirty="0" err="1">
                <a:solidFill>
                  <a:srgbClr val="0000FF"/>
                </a:solidFill>
                <a:latin typeface="Times New Roman"/>
                <a:ea typeface="Calibri"/>
              </a:rPr>
              <a:t>P</a:t>
            </a:r>
            <a:r>
              <a:rPr lang="en-US" sz="2400" b="1" baseline="-25000" dirty="0" err="1">
                <a:solidFill>
                  <a:srgbClr val="0000FF"/>
                </a:solidFill>
                <a:latin typeface="Times New Roman"/>
                <a:ea typeface="Calibri"/>
              </a:rPr>
              <a:t>Fe</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Dòng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điện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I</a:t>
            </a:r>
            <a:r>
              <a:rPr lang="en-US" sz="2400" b="1" baseline="-25000" dirty="0" err="1">
                <a:solidFill>
                  <a:srgbClr val="0000FF"/>
                </a:solidFill>
                <a:latin typeface="Times New Roman"/>
                <a:ea typeface="Calibri"/>
              </a:rPr>
              <a:t>0</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rất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nhỏ</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nên</a:t>
            </a:r>
            <a:r>
              <a:rPr lang="en-US" sz="2400" b="1" dirty="0">
                <a:solidFill>
                  <a:srgbClr val="0000FF"/>
                </a:solidFill>
                <a:latin typeface="Times New Roman"/>
                <a:ea typeface="Calibri"/>
              </a:rPr>
              <a:t> ta </a:t>
            </a:r>
            <a:r>
              <a:rPr lang="en-US" sz="2400" b="1" dirty="0" err="1">
                <a:solidFill>
                  <a:srgbClr val="0000FF"/>
                </a:solidFill>
                <a:latin typeface="Times New Roman"/>
                <a:ea typeface="Calibri"/>
              </a:rPr>
              <a:t>xem</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công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suất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lúc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ngắn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mạch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P</a:t>
            </a:r>
            <a:r>
              <a:rPr lang="en-US" sz="2400" b="1" baseline="-25000" dirty="0" err="1">
                <a:solidFill>
                  <a:srgbClr val="0000FF"/>
                </a:solidFill>
                <a:latin typeface="Times New Roman"/>
                <a:ea typeface="Calibri"/>
              </a:rPr>
              <a:t>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công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suất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dùng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để</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bù</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vào</a:t>
            </a:r>
            <a:r>
              <a:rPr lang="en-US" sz="2400" b="1" dirty="0">
                <a:solidFill>
                  <a:srgbClr val="0000FF"/>
                </a:solidFill>
                <a:latin typeface="Times New Roman"/>
                <a:ea typeface="Calibri"/>
              </a:rPr>
              <a:t> </a:t>
            </a:r>
            <a:r>
              <a:rPr lang="en-US" sz="2400" b="1" i="1" dirty="0" err="1">
                <a:solidFill>
                  <a:srgbClr val="0000FF"/>
                </a:solidFill>
                <a:latin typeface="Times New Roman"/>
                <a:ea typeface="Calibri"/>
              </a:rPr>
              <a:t>tổn</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hao</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đồng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trong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quấn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của</a:t>
            </a:r>
            <a:r>
              <a:rPr lang="en-US" sz="2400" b="1" dirty="0">
                <a:solidFill>
                  <a:srgbClr val="0000FF"/>
                </a:solidFill>
                <a:latin typeface="Times New Roman"/>
                <a:ea typeface="Calibri"/>
              </a:rPr>
              <a:t> MBA</a:t>
            </a:r>
            <a:endParaRPr lang="en-US" sz="2400" b="1" dirty="0"/>
          </a:p>
        </p:txBody>
      </p:sp>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par>
                                <p:cTn id="15" presetID="55" presetClass="entr" presetSubtype="0" fill="hold" nodeType="withEffect">
                                  <p:stCondLst>
                                    <p:cond delay="0"/>
                                  </p:stCondLst>
                                  <p:childTnLst>
                                    <p:set>
                                      <p:cBhvr>
                                        <p:cTn id="16" dur="1" fill="hold">
                                          <p:stCondLst>
                                            <p:cond delay="0"/>
                                          </p:stCondLst>
                                        </p:cTn>
                                        <p:tgtEl>
                                          <p:spTgt spid="8194"/>
                                        </p:tgtEl>
                                        <p:attrNameLst>
                                          <p:attrName>style.visibility</p:attrName>
                                        </p:attrNameLst>
                                      </p:cBhvr>
                                      <p:to>
                                        <p:strVal val="visible"/>
                                      </p:to>
                                    </p:set>
                                    <p:anim calcmode="lin" valueType="num">
                                      <p:cBhvr>
                                        <p:cTn id="17" dur="1000" fill="hold"/>
                                        <p:tgtEl>
                                          <p:spTgt spid="8194"/>
                                        </p:tgtEl>
                                        <p:attrNameLst>
                                          <p:attrName>ppt_w</p:attrName>
                                        </p:attrNameLst>
                                      </p:cBhvr>
                                      <p:tavLst>
                                        <p:tav tm="0">
                                          <p:val>
                                            <p:strVal val="#ppt_w*0.70"/>
                                          </p:val>
                                        </p:tav>
                                        <p:tav tm="100000">
                                          <p:val>
                                            <p:strVal val="#ppt_w"/>
                                          </p:val>
                                        </p:tav>
                                      </p:tavLst>
                                    </p:anim>
                                    <p:anim calcmode="lin" valueType="num">
                                      <p:cBhvr>
                                        <p:cTn id="18" dur="1000" fill="hold"/>
                                        <p:tgtEl>
                                          <p:spTgt spid="8194"/>
                                        </p:tgtEl>
                                        <p:attrNameLst>
                                          <p:attrName>ppt_h</p:attrName>
                                        </p:attrNameLst>
                                      </p:cBhvr>
                                      <p:tavLst>
                                        <p:tav tm="0">
                                          <p:val>
                                            <p:strVal val="#ppt_h"/>
                                          </p:val>
                                        </p:tav>
                                        <p:tav tm="100000">
                                          <p:val>
                                            <p:strVal val="#ppt_h"/>
                                          </p:val>
                                        </p:tav>
                                      </p:tavLst>
                                    </p:anim>
                                    <p:animEffect transition="in" filter="fade">
                                      <p:cBhvr>
                                        <p:cTn id="19" dur="1000"/>
                                        <p:tgtEl>
                                          <p:spTgt spid="8194"/>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strVal val="#ppt_w*0.70"/>
                                          </p:val>
                                        </p:tav>
                                        <p:tav tm="100000">
                                          <p:val>
                                            <p:strVal val="#ppt_w"/>
                                          </p:val>
                                        </p:tav>
                                      </p:tavLst>
                                    </p:anim>
                                    <p:anim calcmode="lin" valueType="num">
                                      <p:cBhvr>
                                        <p:cTn id="25" dur="1000" fill="hold"/>
                                        <p:tgtEl>
                                          <p:spTgt spid="3"/>
                                        </p:tgtEl>
                                        <p:attrNameLst>
                                          <p:attrName>ppt_h</p:attrName>
                                        </p:attrNameLst>
                                      </p:cBhvr>
                                      <p:tavLst>
                                        <p:tav tm="0">
                                          <p:val>
                                            <p:strVal val="#ppt_h"/>
                                          </p:val>
                                        </p:tav>
                                        <p:tav tm="100000">
                                          <p:val>
                                            <p:strVal val="#ppt_h"/>
                                          </p:val>
                                        </p:tav>
                                      </p:tavLst>
                                    </p:anim>
                                    <p:animEffect transition="in" filter="fade">
                                      <p:cBhvr>
                                        <p:cTn id="26" dur="10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8195"/>
                                        </p:tgtEl>
                                        <p:attrNameLst>
                                          <p:attrName>style.visibility</p:attrName>
                                        </p:attrNameLst>
                                      </p:cBhvr>
                                      <p:to>
                                        <p:strVal val="visible"/>
                                      </p:to>
                                    </p:set>
                                    <p:anim calcmode="lin" valueType="num">
                                      <p:cBhvr>
                                        <p:cTn id="31" dur="1000" fill="hold"/>
                                        <p:tgtEl>
                                          <p:spTgt spid="8195"/>
                                        </p:tgtEl>
                                        <p:attrNameLst>
                                          <p:attrName>ppt_w</p:attrName>
                                        </p:attrNameLst>
                                      </p:cBhvr>
                                      <p:tavLst>
                                        <p:tav tm="0">
                                          <p:val>
                                            <p:strVal val="#ppt_w*0.70"/>
                                          </p:val>
                                        </p:tav>
                                        <p:tav tm="100000">
                                          <p:val>
                                            <p:strVal val="#ppt_w"/>
                                          </p:val>
                                        </p:tav>
                                      </p:tavLst>
                                    </p:anim>
                                    <p:anim calcmode="lin" valueType="num">
                                      <p:cBhvr>
                                        <p:cTn id="32" dur="1000" fill="hold"/>
                                        <p:tgtEl>
                                          <p:spTgt spid="8195"/>
                                        </p:tgtEl>
                                        <p:attrNameLst>
                                          <p:attrName>ppt_h</p:attrName>
                                        </p:attrNameLst>
                                      </p:cBhvr>
                                      <p:tavLst>
                                        <p:tav tm="0">
                                          <p:val>
                                            <p:strVal val="#ppt_h"/>
                                          </p:val>
                                        </p:tav>
                                        <p:tav tm="100000">
                                          <p:val>
                                            <p:strVal val="#ppt_h"/>
                                          </p:val>
                                        </p:tav>
                                      </p:tavLst>
                                    </p:anim>
                                    <p:animEffect transition="in" filter="fade">
                                      <p:cBhvr>
                                        <p:cTn id="33" dur="1000"/>
                                        <p:tgtEl>
                                          <p:spTgt spid="8195"/>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p:cTn id="38" dur="1000" fill="hold"/>
                                        <p:tgtEl>
                                          <p:spTgt spid="28"/>
                                        </p:tgtEl>
                                        <p:attrNameLst>
                                          <p:attrName>ppt_w</p:attrName>
                                        </p:attrNameLst>
                                      </p:cBhvr>
                                      <p:tavLst>
                                        <p:tav tm="0">
                                          <p:val>
                                            <p:strVal val="#ppt_w*0.70"/>
                                          </p:val>
                                        </p:tav>
                                        <p:tav tm="100000">
                                          <p:val>
                                            <p:strVal val="#ppt_w"/>
                                          </p:val>
                                        </p:tav>
                                      </p:tavLst>
                                    </p:anim>
                                    <p:anim calcmode="lin" valueType="num">
                                      <p:cBhvr>
                                        <p:cTn id="39" dur="1000" fill="hold"/>
                                        <p:tgtEl>
                                          <p:spTgt spid="28"/>
                                        </p:tgtEl>
                                        <p:attrNameLst>
                                          <p:attrName>ppt_h</p:attrName>
                                        </p:attrNameLst>
                                      </p:cBhvr>
                                      <p:tavLst>
                                        <p:tav tm="0">
                                          <p:val>
                                            <p:strVal val="#ppt_h"/>
                                          </p:val>
                                        </p:tav>
                                        <p:tav tm="100000">
                                          <p:val>
                                            <p:strVal val="#ppt_h"/>
                                          </p:val>
                                        </p:tav>
                                      </p:tavLst>
                                    </p:anim>
                                    <p:animEffect transition="in" filter="fade">
                                      <p:cBhvr>
                                        <p:cTn id="4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862" y="640832"/>
            <a:ext cx="9138138" cy="1854354"/>
          </a:xfrm>
          <a:prstGeom prst="rect">
            <a:avLst/>
          </a:prstGeom>
        </p:spPr>
        <p:txBody>
          <a:bodyPr wrap="square">
            <a:spAutoFit/>
          </a:bodyPr>
          <a:lstStyle/>
          <a:p>
            <a:pPr marL="342900" marR="0" lvl="0" indent="-342900" algn="just">
              <a:spcBef>
                <a:spcPts val="0"/>
              </a:spcBef>
              <a:spcAft>
                <a:spcPts val="300"/>
              </a:spcAft>
              <a:buFont typeface="Symbol"/>
              <a:buChar char=""/>
            </a:pPr>
            <a:r>
              <a:rPr lang="en-US" sz="2800" b="1" dirty="0" err="1">
                <a:solidFill>
                  <a:srgbClr val="0000FF"/>
                </a:solidFill>
                <a:latin typeface="Times New Roman"/>
                <a:ea typeface="Calibri"/>
                <a:cs typeface="Times New Roman"/>
              </a:rPr>
              <a:t>Thành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dụng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U</a:t>
            </a:r>
            <a:r>
              <a:rPr lang="en-US" sz="2800" b="1" baseline="-25000" dirty="0" err="1">
                <a:solidFill>
                  <a:srgbClr val="0000FF"/>
                </a:solidFill>
                <a:latin typeface="Times New Roman"/>
                <a:ea typeface="Calibri"/>
                <a:cs typeface="Times New Roman"/>
              </a:rPr>
              <a:t>nr</a:t>
            </a:r>
            <a:r>
              <a:rPr lang="en-US" sz="2800" b="1" dirty="0">
                <a:solidFill>
                  <a:srgbClr val="0000FF"/>
                </a:solidFill>
                <a:latin typeface="Times New Roman"/>
                <a:ea typeface="Calibri"/>
                <a:cs typeface="Times New Roman"/>
              </a:rPr>
              <a:t> = </a:t>
            </a:r>
            <a:r>
              <a:rPr lang="en-US" sz="2800" b="1" dirty="0" err="1">
                <a:solidFill>
                  <a:srgbClr val="0000FF"/>
                </a:solidFill>
                <a:latin typeface="Times New Roman"/>
                <a:ea typeface="Calibri"/>
                <a:cs typeface="Times New Roman"/>
              </a:rPr>
              <a:t>I</a:t>
            </a:r>
            <a:r>
              <a:rPr lang="en-US" sz="2800" b="1" baseline="-25000" dirty="0" err="1">
                <a:solidFill>
                  <a:srgbClr val="0000FF"/>
                </a:solidFill>
                <a:latin typeface="Times New Roman"/>
                <a:ea typeface="Calibri"/>
                <a:cs typeface="Times New Roman"/>
              </a:rPr>
              <a:t>n</a:t>
            </a:r>
            <a:r>
              <a:rPr lang="en-US" sz="2800" b="1" dirty="0" err="1">
                <a:solidFill>
                  <a:srgbClr val="0000FF"/>
                </a:solidFill>
                <a:latin typeface="Times New Roman"/>
                <a:ea typeface="Calibri"/>
                <a:cs typeface="Times New Roman"/>
              </a:rPr>
              <a:t>r</a:t>
            </a:r>
            <a:r>
              <a:rPr lang="en-US" sz="2800" b="1" baseline="-25000" dirty="0" err="1">
                <a:solidFill>
                  <a:srgbClr val="0000FF"/>
                </a:solidFill>
                <a:latin typeface="Times New Roman"/>
                <a:ea typeface="Calibri"/>
                <a:cs typeface="Times New Roman"/>
              </a:rPr>
              <a:t>n</a:t>
            </a:r>
            <a:r>
              <a:rPr lang="en-US" sz="2800" b="1" baseline="-25000"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rơi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trên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trở</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Thành</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phần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kháng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nx</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jI</a:t>
            </a:r>
            <a:r>
              <a:rPr lang="en-US" sz="2800" b="1" baseline="-25000" dirty="0" err="1">
                <a:solidFill>
                  <a:srgbClr val="0000FF"/>
                </a:solidFill>
                <a:latin typeface="Times New Roman"/>
                <a:ea typeface="Calibri"/>
              </a:rPr>
              <a:t>n</a:t>
            </a:r>
            <a:r>
              <a:rPr lang="en-US" sz="2800" b="1" dirty="0" err="1">
                <a:solidFill>
                  <a:srgbClr val="0000FF"/>
                </a:solidFill>
                <a:latin typeface="Times New Roman"/>
                <a:ea typeface="Calibri"/>
              </a:rPr>
              <a:t>x</a:t>
            </a:r>
            <a:r>
              <a:rPr lang="en-US" sz="2800" b="1" baseline="-25000" dirty="0" err="1">
                <a:solidFill>
                  <a:srgbClr val="0000FF"/>
                </a:solidFill>
                <a:latin typeface="Times New Roman"/>
                <a:ea typeface="Calibri"/>
              </a:rPr>
              <a:t>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kháng</a:t>
            </a:r>
            <a:endParaRPr lang="en-US" sz="2800" b="1" dirty="0"/>
          </a:p>
        </p:txBody>
      </p:sp>
      <p:sp>
        <p:nvSpPr>
          <p:cNvPr id="3" name="Rectangle 2"/>
          <p:cNvSpPr/>
          <p:nvPr/>
        </p:nvSpPr>
        <p:spPr>
          <a:xfrm>
            <a:off x="5862" y="2438400"/>
            <a:ext cx="8909538" cy="523220"/>
          </a:xfrm>
          <a:prstGeom prst="rect">
            <a:avLst/>
          </a:prstGeom>
        </p:spPr>
        <p:txBody>
          <a:bodyPr wrap="square">
            <a:spAutoFit/>
          </a:bodyPr>
          <a:lstStyle/>
          <a:p>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ngắn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hiệu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endParaRPr lang="en-US" sz="2800" b="1" dirty="0"/>
          </a:p>
        </p:txBody>
      </p:sp>
      <p:pic>
        <p:nvPicPr>
          <p:cNvPr id="921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8060"/>
          <a:stretch/>
        </p:blipFill>
        <p:spPr bwMode="auto">
          <a:xfrm>
            <a:off x="1587500" y="2895600"/>
            <a:ext cx="3441700" cy="928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26381" y="3639717"/>
            <a:ext cx="5942011" cy="523220"/>
          </a:xfrm>
          <a:prstGeom prst="rect">
            <a:avLst/>
          </a:prstGeom>
        </p:spPr>
        <p:txBody>
          <a:bodyPr wrap="none">
            <a:spAutoFit/>
          </a:bodyPr>
          <a:lstStyle/>
          <a:p>
            <a:pPr indent="180340" algn="just"/>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thành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ngắn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mạch</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9219"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7132"/>
          <a:stretch/>
        </p:blipFill>
        <p:spPr bwMode="auto">
          <a:xfrm>
            <a:off x="324643" y="4114800"/>
            <a:ext cx="348685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65418"/>
          <a:stretch/>
        </p:blipFill>
        <p:spPr bwMode="auto">
          <a:xfrm>
            <a:off x="4419600" y="4114800"/>
            <a:ext cx="3376613" cy="841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7584" y="4956406"/>
            <a:ext cx="9161584" cy="954107"/>
          </a:xfrm>
          <a:prstGeom prst="rect">
            <a:avLst/>
          </a:prstGeom>
        </p:spPr>
        <p:txBody>
          <a:bodyPr wrap="square">
            <a:spAutoFit/>
          </a:bodyPr>
          <a:lstStyle/>
          <a:p>
            <a:r>
              <a:rPr lang="en-US" sz="2800" b="1" dirty="0" err="1">
                <a:solidFill>
                  <a:srgbClr val="0000FF"/>
                </a:solidFill>
                <a:latin typeface="Times New Roman"/>
                <a:ea typeface="Calibri"/>
              </a:rPr>
              <a:t>Thành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phần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ngắn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dụng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cũng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như</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sau</a:t>
            </a:r>
            <a:endParaRPr lang="en-US" sz="2800" b="1" dirty="0"/>
          </a:p>
        </p:txBody>
      </p:sp>
      <p:pic>
        <p:nvPicPr>
          <p:cNvPr id="9221" name="Picture 5"/>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46369"/>
          <a:stretch/>
        </p:blipFill>
        <p:spPr bwMode="auto">
          <a:xfrm>
            <a:off x="1219201" y="5792244"/>
            <a:ext cx="5850284" cy="989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00164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9218"/>
                                        </p:tgtEl>
                                        <p:attrNameLst>
                                          <p:attrName>style.visibility</p:attrName>
                                        </p:attrNameLst>
                                      </p:cBhvr>
                                      <p:to>
                                        <p:strVal val="visible"/>
                                      </p:to>
                                    </p:set>
                                    <p:anim calcmode="lin" valueType="num">
                                      <p:cBhvr>
                                        <p:cTn id="19" dur="1000" fill="hold"/>
                                        <p:tgtEl>
                                          <p:spTgt spid="9218"/>
                                        </p:tgtEl>
                                        <p:attrNameLst>
                                          <p:attrName>ppt_w</p:attrName>
                                        </p:attrNameLst>
                                      </p:cBhvr>
                                      <p:tavLst>
                                        <p:tav tm="0">
                                          <p:val>
                                            <p:strVal val="#ppt_w*0.70"/>
                                          </p:val>
                                        </p:tav>
                                        <p:tav tm="100000">
                                          <p:val>
                                            <p:strVal val="#ppt_w"/>
                                          </p:val>
                                        </p:tav>
                                      </p:tavLst>
                                    </p:anim>
                                    <p:anim calcmode="lin" valueType="num">
                                      <p:cBhvr>
                                        <p:cTn id="20" dur="1000" fill="hold"/>
                                        <p:tgtEl>
                                          <p:spTgt spid="9218"/>
                                        </p:tgtEl>
                                        <p:attrNameLst>
                                          <p:attrName>ppt_h</p:attrName>
                                        </p:attrNameLst>
                                      </p:cBhvr>
                                      <p:tavLst>
                                        <p:tav tm="0">
                                          <p:val>
                                            <p:strVal val="#ppt_h"/>
                                          </p:val>
                                        </p:tav>
                                        <p:tav tm="100000">
                                          <p:val>
                                            <p:strVal val="#ppt_h"/>
                                          </p:val>
                                        </p:tav>
                                      </p:tavLst>
                                    </p:anim>
                                    <p:animEffect transition="in" filter="fade">
                                      <p:cBhvr>
                                        <p:cTn id="21" dur="1000"/>
                                        <p:tgtEl>
                                          <p:spTgt spid="9218"/>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par>
                                <p:cTn id="29" presetID="55" presetClass="entr" presetSubtype="0" fill="hold" nodeType="withEffect">
                                  <p:stCondLst>
                                    <p:cond delay="0"/>
                                  </p:stCondLst>
                                  <p:childTnLst>
                                    <p:set>
                                      <p:cBhvr>
                                        <p:cTn id="30" dur="1" fill="hold">
                                          <p:stCondLst>
                                            <p:cond delay="0"/>
                                          </p:stCondLst>
                                        </p:cTn>
                                        <p:tgtEl>
                                          <p:spTgt spid="9219"/>
                                        </p:tgtEl>
                                        <p:attrNameLst>
                                          <p:attrName>style.visibility</p:attrName>
                                        </p:attrNameLst>
                                      </p:cBhvr>
                                      <p:to>
                                        <p:strVal val="visible"/>
                                      </p:to>
                                    </p:set>
                                    <p:anim calcmode="lin" valueType="num">
                                      <p:cBhvr>
                                        <p:cTn id="31" dur="1000" fill="hold"/>
                                        <p:tgtEl>
                                          <p:spTgt spid="9219"/>
                                        </p:tgtEl>
                                        <p:attrNameLst>
                                          <p:attrName>ppt_w</p:attrName>
                                        </p:attrNameLst>
                                      </p:cBhvr>
                                      <p:tavLst>
                                        <p:tav tm="0">
                                          <p:val>
                                            <p:strVal val="#ppt_w*0.70"/>
                                          </p:val>
                                        </p:tav>
                                        <p:tav tm="100000">
                                          <p:val>
                                            <p:strVal val="#ppt_w"/>
                                          </p:val>
                                        </p:tav>
                                      </p:tavLst>
                                    </p:anim>
                                    <p:anim calcmode="lin" valueType="num">
                                      <p:cBhvr>
                                        <p:cTn id="32" dur="1000" fill="hold"/>
                                        <p:tgtEl>
                                          <p:spTgt spid="9219"/>
                                        </p:tgtEl>
                                        <p:attrNameLst>
                                          <p:attrName>ppt_h</p:attrName>
                                        </p:attrNameLst>
                                      </p:cBhvr>
                                      <p:tavLst>
                                        <p:tav tm="0">
                                          <p:val>
                                            <p:strVal val="#ppt_h"/>
                                          </p:val>
                                        </p:tav>
                                        <p:tav tm="100000">
                                          <p:val>
                                            <p:strVal val="#ppt_h"/>
                                          </p:val>
                                        </p:tav>
                                      </p:tavLst>
                                    </p:anim>
                                    <p:animEffect transition="in" filter="fade">
                                      <p:cBhvr>
                                        <p:cTn id="33" dur="1000"/>
                                        <p:tgtEl>
                                          <p:spTgt spid="9219"/>
                                        </p:tgtEl>
                                      </p:cBhvr>
                                    </p:animEffect>
                                  </p:childTnLst>
                                </p:cTn>
                              </p:par>
                              <p:par>
                                <p:cTn id="34" presetID="55" presetClass="entr" presetSubtype="0" fill="hold" nodeType="withEffect">
                                  <p:stCondLst>
                                    <p:cond delay="0"/>
                                  </p:stCondLst>
                                  <p:childTnLst>
                                    <p:set>
                                      <p:cBhvr>
                                        <p:cTn id="35" dur="1" fill="hold">
                                          <p:stCondLst>
                                            <p:cond delay="0"/>
                                          </p:stCondLst>
                                        </p:cTn>
                                        <p:tgtEl>
                                          <p:spTgt spid="9220"/>
                                        </p:tgtEl>
                                        <p:attrNameLst>
                                          <p:attrName>style.visibility</p:attrName>
                                        </p:attrNameLst>
                                      </p:cBhvr>
                                      <p:to>
                                        <p:strVal val="visible"/>
                                      </p:to>
                                    </p:set>
                                    <p:anim calcmode="lin" valueType="num">
                                      <p:cBhvr>
                                        <p:cTn id="36" dur="1000" fill="hold"/>
                                        <p:tgtEl>
                                          <p:spTgt spid="9220"/>
                                        </p:tgtEl>
                                        <p:attrNameLst>
                                          <p:attrName>ppt_w</p:attrName>
                                        </p:attrNameLst>
                                      </p:cBhvr>
                                      <p:tavLst>
                                        <p:tav tm="0">
                                          <p:val>
                                            <p:strVal val="#ppt_w*0.70"/>
                                          </p:val>
                                        </p:tav>
                                        <p:tav tm="100000">
                                          <p:val>
                                            <p:strVal val="#ppt_w"/>
                                          </p:val>
                                        </p:tav>
                                      </p:tavLst>
                                    </p:anim>
                                    <p:anim calcmode="lin" valueType="num">
                                      <p:cBhvr>
                                        <p:cTn id="37" dur="1000" fill="hold"/>
                                        <p:tgtEl>
                                          <p:spTgt spid="9220"/>
                                        </p:tgtEl>
                                        <p:attrNameLst>
                                          <p:attrName>ppt_h</p:attrName>
                                        </p:attrNameLst>
                                      </p:cBhvr>
                                      <p:tavLst>
                                        <p:tav tm="0">
                                          <p:val>
                                            <p:strVal val="#ppt_h"/>
                                          </p:val>
                                        </p:tav>
                                        <p:tav tm="100000">
                                          <p:val>
                                            <p:strVal val="#ppt_h"/>
                                          </p:val>
                                        </p:tav>
                                      </p:tavLst>
                                    </p:anim>
                                    <p:animEffect transition="in" filter="fade">
                                      <p:cBhvr>
                                        <p:cTn id="38" dur="1000"/>
                                        <p:tgtEl>
                                          <p:spTgt spid="9220"/>
                                        </p:tgtEl>
                                      </p:cBhvr>
                                    </p:animEffect>
                                  </p:childTnLst>
                                </p:cTn>
                              </p:par>
                            </p:childTnLst>
                          </p:cTn>
                        </p:par>
                      </p:childTnLst>
                    </p:cTn>
                  </p:par>
                  <p:par>
                    <p:cTn id="39" fill="hold">
                      <p:stCondLst>
                        <p:cond delay="indefinite"/>
                      </p:stCondLst>
                      <p:childTnLst>
                        <p:par>
                          <p:cTn id="40" fill="hold">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1000" fill="hold"/>
                                        <p:tgtEl>
                                          <p:spTgt spid="7"/>
                                        </p:tgtEl>
                                        <p:attrNameLst>
                                          <p:attrName>ppt_w</p:attrName>
                                        </p:attrNameLst>
                                      </p:cBhvr>
                                      <p:tavLst>
                                        <p:tav tm="0">
                                          <p:val>
                                            <p:strVal val="#ppt_w*0.70"/>
                                          </p:val>
                                        </p:tav>
                                        <p:tav tm="100000">
                                          <p:val>
                                            <p:strVal val="#ppt_w"/>
                                          </p:val>
                                        </p:tav>
                                      </p:tavLst>
                                    </p:anim>
                                    <p:anim calcmode="lin" valueType="num">
                                      <p:cBhvr>
                                        <p:cTn id="44" dur="1000" fill="hold"/>
                                        <p:tgtEl>
                                          <p:spTgt spid="7"/>
                                        </p:tgtEl>
                                        <p:attrNameLst>
                                          <p:attrName>ppt_h</p:attrName>
                                        </p:attrNameLst>
                                      </p:cBhvr>
                                      <p:tavLst>
                                        <p:tav tm="0">
                                          <p:val>
                                            <p:strVal val="#ppt_h"/>
                                          </p:val>
                                        </p:tav>
                                        <p:tav tm="100000">
                                          <p:val>
                                            <p:strVal val="#ppt_h"/>
                                          </p:val>
                                        </p:tav>
                                      </p:tavLst>
                                    </p:anim>
                                    <p:animEffect transition="in" filter="fade">
                                      <p:cBhvr>
                                        <p:cTn id="45" dur="1000"/>
                                        <p:tgtEl>
                                          <p:spTgt spid="7"/>
                                        </p:tgtEl>
                                      </p:cBhvr>
                                    </p:animEffect>
                                  </p:childTnLst>
                                </p:cTn>
                              </p:par>
                              <p:par>
                                <p:cTn id="46" presetID="55" presetClass="entr" presetSubtype="0" fill="hold" nodeType="withEffect">
                                  <p:stCondLst>
                                    <p:cond delay="0"/>
                                  </p:stCondLst>
                                  <p:childTnLst>
                                    <p:set>
                                      <p:cBhvr>
                                        <p:cTn id="47" dur="1" fill="hold">
                                          <p:stCondLst>
                                            <p:cond delay="0"/>
                                          </p:stCondLst>
                                        </p:cTn>
                                        <p:tgtEl>
                                          <p:spTgt spid="9221"/>
                                        </p:tgtEl>
                                        <p:attrNameLst>
                                          <p:attrName>style.visibility</p:attrName>
                                        </p:attrNameLst>
                                      </p:cBhvr>
                                      <p:to>
                                        <p:strVal val="visible"/>
                                      </p:to>
                                    </p:set>
                                    <p:anim calcmode="lin" valueType="num">
                                      <p:cBhvr>
                                        <p:cTn id="48" dur="1000" fill="hold"/>
                                        <p:tgtEl>
                                          <p:spTgt spid="9221"/>
                                        </p:tgtEl>
                                        <p:attrNameLst>
                                          <p:attrName>ppt_w</p:attrName>
                                        </p:attrNameLst>
                                      </p:cBhvr>
                                      <p:tavLst>
                                        <p:tav tm="0">
                                          <p:val>
                                            <p:strVal val="#ppt_w*0.70"/>
                                          </p:val>
                                        </p:tav>
                                        <p:tav tm="100000">
                                          <p:val>
                                            <p:strVal val="#ppt_w"/>
                                          </p:val>
                                        </p:tav>
                                      </p:tavLst>
                                    </p:anim>
                                    <p:anim calcmode="lin" valueType="num">
                                      <p:cBhvr>
                                        <p:cTn id="49" dur="1000" fill="hold"/>
                                        <p:tgtEl>
                                          <p:spTgt spid="9221"/>
                                        </p:tgtEl>
                                        <p:attrNameLst>
                                          <p:attrName>ppt_h</p:attrName>
                                        </p:attrNameLst>
                                      </p:cBhvr>
                                      <p:tavLst>
                                        <p:tav tm="0">
                                          <p:val>
                                            <p:strVal val="#ppt_h"/>
                                          </p:val>
                                        </p:tav>
                                        <p:tav tm="100000">
                                          <p:val>
                                            <p:strVal val="#ppt_h"/>
                                          </p:val>
                                        </p:tav>
                                      </p:tavLst>
                                    </p:anim>
                                    <p:animEffect transition="in" filter="fade">
                                      <p:cBhvr>
                                        <p:cTn id="50" dur="1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22518"/>
            <a:ext cx="9144000" cy="1815882"/>
          </a:xfrm>
          <a:prstGeom prst="rect">
            <a:avLst/>
          </a:prstGeom>
        </p:spPr>
        <p:txBody>
          <a:bodyPr wrap="square">
            <a:spAutoFit/>
          </a:bodyPr>
          <a:lstStyle/>
          <a:p>
            <a:pPr indent="457200" algn="just"/>
            <a:r>
              <a:rPr lang="en-US" sz="2800" dirty="0" err="1">
                <a:solidFill>
                  <a:srgbClr val="0000FF"/>
                </a:solidFill>
                <a:latin typeface="Times New Roman"/>
                <a:ea typeface="Times New Roman"/>
              </a:rPr>
              <a:t>Như</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vậy</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điện</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áp</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ngắn</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mạch</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có</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thể</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xem</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như</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một</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đại</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lượng</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đặc</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trưng</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cho</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điện</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trở</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và</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điện</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kháng</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tản</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của</a:t>
            </a:r>
            <a:r>
              <a:rPr lang="en-US" sz="2800" dirty="0">
                <a:solidFill>
                  <a:srgbClr val="0000FF"/>
                </a:solidFill>
                <a:latin typeface="Times New Roman"/>
                <a:ea typeface="Times New Roman"/>
              </a:rPr>
              <a:t> </a:t>
            </a:r>
            <a:r>
              <a:rPr lang="en-US" sz="2800" b="1" i="1" dirty="0" err="1">
                <a:solidFill>
                  <a:srgbClr val="0000FF"/>
                </a:solidFill>
                <a:latin typeface="Times New Roman"/>
                <a:ea typeface="Times New Roman"/>
              </a:rPr>
              <a:t>dây</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quấn</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máy</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biến</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áp</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Công</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suất</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đo</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được</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trong</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thí</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nghiệm</a:t>
            </a:r>
            <a:r>
              <a:rPr lang="en-US" sz="2800" dirty="0">
                <a:solidFill>
                  <a:srgbClr val="0000FF"/>
                </a:solidFill>
                <a:latin typeface="Times New Roman"/>
                <a:ea typeface="Times New Roman"/>
              </a:rPr>
              <a:t> </a:t>
            </a:r>
            <a:r>
              <a:rPr lang="en-US" sz="2800" dirty="0" err="1">
                <a:solidFill>
                  <a:srgbClr val="0000FF"/>
                </a:solidFill>
                <a:latin typeface="Times New Roman"/>
                <a:ea typeface="Times New Roman"/>
              </a:rPr>
              <a:t>là</a:t>
            </a:r>
            <a:r>
              <a:rPr lang="en-US" sz="2800" dirty="0">
                <a:solidFill>
                  <a:srgbClr val="0000FF"/>
                </a:solidFill>
                <a:latin typeface="Times New Roman"/>
                <a:ea typeface="Times New Roman"/>
              </a:rPr>
              <a:t> </a:t>
            </a:r>
            <a:r>
              <a:rPr lang="en-US" sz="2800" b="1" i="1" dirty="0" err="1">
                <a:solidFill>
                  <a:srgbClr val="0000FF"/>
                </a:solidFill>
                <a:latin typeface="Times New Roman"/>
                <a:ea typeface="Calibri"/>
              </a:rPr>
              <a:t>công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suất</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tổn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hao</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đồng</a:t>
            </a:r>
            <a:r>
              <a:rPr lang="en-US" sz="2800" dirty="0">
                <a:solidFill>
                  <a:srgbClr val="0000FF"/>
                </a:solidFill>
                <a:latin typeface="Times New Roman"/>
                <a:ea typeface="Calibri"/>
              </a:rPr>
              <a:t> </a:t>
            </a:r>
            <a:r>
              <a:rPr lang="en-US" sz="2800" dirty="0">
                <a:solidFill>
                  <a:srgbClr val="0000FF"/>
                </a:solidFill>
                <a:latin typeface="Times New Roman"/>
                <a:ea typeface="Calibri"/>
                <a:cs typeface="Times New Roman"/>
                <a:sym typeface="Symbol"/>
              </a:rPr>
              <a:t></a:t>
            </a:r>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Cu</a:t>
            </a:r>
            <a:r>
              <a:rPr lang="en-US" sz="2800" dirty="0">
                <a:solidFill>
                  <a:srgbClr val="0000FF"/>
                </a:solidFill>
                <a:latin typeface="Times New Roman"/>
                <a:ea typeface="Calibri"/>
              </a:rPr>
              <a:t> </a:t>
            </a:r>
            <a:r>
              <a:rPr lang="en-US" sz="2800" dirty="0" err="1">
                <a:solidFill>
                  <a:srgbClr val="0000FF"/>
                </a:solidFill>
                <a:latin typeface="Times New Roman"/>
                <a:ea typeface="Calibri"/>
              </a:rPr>
              <a:t>trong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quấn</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của</a:t>
            </a:r>
            <a:r>
              <a:rPr lang="en-US" sz="2800" dirty="0">
                <a:solidFill>
                  <a:srgbClr val="0000FF"/>
                </a:solidFill>
                <a:latin typeface="Times New Roman"/>
                <a:ea typeface="Calibri"/>
              </a:rPr>
              <a:t> MBA</a:t>
            </a:r>
            <a:r>
              <a:rPr lang="en-US" sz="2800" dirty="0">
                <a:solidFill>
                  <a:srgbClr val="0000FF"/>
                </a:solidFill>
                <a:latin typeface="Times New Roman"/>
                <a:ea typeface="Times New Roman"/>
              </a:rPr>
              <a:t>.</a:t>
            </a:r>
            <a:endParaRPr lang="en-US" sz="2800" dirty="0"/>
          </a:p>
        </p:txBody>
      </p:sp>
      <p:pic>
        <p:nvPicPr>
          <p:cNvPr id="1024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8688"/>
          <a:stretch/>
        </p:blipFill>
        <p:spPr bwMode="auto">
          <a:xfrm>
            <a:off x="152400" y="2514600"/>
            <a:ext cx="1308099" cy="996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45861"/>
          <a:stretch/>
        </p:blipFill>
        <p:spPr bwMode="auto">
          <a:xfrm>
            <a:off x="2123257" y="2502992"/>
            <a:ext cx="6030143"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752166"/>
            <a:ext cx="9067800" cy="523220"/>
          </a:xfrm>
          <a:prstGeom prst="rect">
            <a:avLst/>
          </a:prstGeom>
        </p:spPr>
        <p:txBody>
          <a:bodyPr wrap="square">
            <a:spAutoFit/>
          </a:bodyPr>
          <a:lstStyle/>
          <a:p>
            <a:pPr indent="360045" algn="just"/>
            <a:r>
              <a:rPr lang="en-US" sz="2800" b="1" u="sng" dirty="0" err="1">
                <a:solidFill>
                  <a:srgbClr val="0000FF"/>
                </a:solidFill>
                <a:latin typeface="Times New Roman"/>
                <a:ea typeface="Calibri"/>
                <a:cs typeface="Times New Roman"/>
              </a:rPr>
              <a:t>Thí</a:t>
            </a:r>
            <a:r>
              <a:rPr lang="en-US" sz="2800" b="1" u="sng" dirty="0">
                <a:solidFill>
                  <a:srgbClr val="0000FF"/>
                </a:solidFill>
                <a:latin typeface="Times New Roman"/>
                <a:ea typeface="Calibri"/>
                <a:cs typeface="Times New Roman"/>
              </a:rPr>
              <a:t> </a:t>
            </a:r>
            <a:r>
              <a:rPr lang="en-US" sz="2800" b="1" u="sng" dirty="0" err="1">
                <a:solidFill>
                  <a:srgbClr val="0000FF"/>
                </a:solidFill>
                <a:latin typeface="Times New Roman"/>
                <a:ea typeface="Calibri"/>
                <a:cs typeface="Times New Roman"/>
              </a:rPr>
              <a:t>dụ</a:t>
            </a:r>
            <a:r>
              <a:rPr lang="en-US" sz="2800" b="1" u="sng" dirty="0">
                <a:solidFill>
                  <a:srgbClr val="0000FF"/>
                </a:solidFill>
                <a:latin typeface="Times New Roman"/>
                <a:ea typeface="Calibri"/>
                <a:cs typeface="Times New Roman"/>
              </a:rPr>
              <a: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Một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u</a:t>
            </a:r>
            <a:r>
              <a:rPr lang="en-US" sz="2800" b="1" baseline="-25000" dirty="0">
                <a:solidFill>
                  <a:srgbClr val="0000FF"/>
                </a:solidFill>
                <a:latin typeface="Times New Roman"/>
                <a:ea typeface="Calibri"/>
                <a:cs typeface="Times New Roman"/>
              </a:rPr>
              <a:t>n</a:t>
            </a:r>
            <a:r>
              <a:rPr lang="en-US" sz="2800" b="1" dirty="0">
                <a:solidFill>
                  <a:srgbClr val="0000FF"/>
                </a:solidFill>
                <a:latin typeface="Times New Roman"/>
                <a:ea typeface="Calibri"/>
                <a:cs typeface="Times New Roman"/>
              </a:rPr>
              <a:t>% = 10 </a:t>
            </a:r>
            <a:r>
              <a:rPr lang="en-US" sz="2800" b="1" dirty="0" err="1">
                <a:solidFill>
                  <a:srgbClr val="0000FF"/>
                </a:solidFill>
                <a:latin typeface="Times New Roman"/>
                <a:ea typeface="Calibri"/>
                <a:cs typeface="Times New Roman"/>
              </a:rPr>
              <a:t>thì</a:t>
            </a:r>
            <a:r>
              <a:rPr lang="en-US" sz="2800" b="1" dirty="0">
                <a:solidFill>
                  <a:srgbClr val="0000FF"/>
                </a:solidFill>
                <a:latin typeface="Times New Roman"/>
                <a:ea typeface="Calibri"/>
                <a:cs typeface="Times New Roman"/>
              </a:rPr>
              <a:t> I</a:t>
            </a:r>
            <a:r>
              <a:rPr lang="en-US" sz="2800" b="1" baseline="-25000" dirty="0">
                <a:solidFill>
                  <a:srgbClr val="0000FF"/>
                </a:solidFill>
                <a:latin typeface="Times New Roman"/>
                <a:ea typeface="Calibri"/>
                <a:cs typeface="Times New Roman"/>
              </a:rPr>
              <a:t>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sự</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10247" name="Picture 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961" r="63853"/>
          <a:stretch/>
        </p:blipFill>
        <p:spPr bwMode="auto">
          <a:xfrm>
            <a:off x="806449" y="4267200"/>
            <a:ext cx="3124342"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0" y="5105400"/>
            <a:ext cx="9144000" cy="1384995"/>
          </a:xfrm>
          <a:prstGeom prst="rect">
            <a:avLst/>
          </a:prstGeom>
        </p:spPr>
        <p:txBody>
          <a:bodyPr wrap="square">
            <a:spAutoFit/>
          </a:bodyPr>
          <a:lstStyle/>
          <a:p>
            <a:pPr indent="457200" algn="just"/>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ngắn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lớn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sự</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hư</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hỏng</a:t>
            </a:r>
            <a:r>
              <a:rPr lang="en-US" sz="2800" b="1" dirty="0">
                <a:solidFill>
                  <a:srgbClr val="0000FF"/>
                </a:solidFill>
                <a:latin typeface="Times New Roman"/>
                <a:ea typeface="Calibri"/>
              </a:rPr>
              <a:t> MBA, </a:t>
            </a:r>
            <a:r>
              <a:rPr lang="en-US" sz="2800" b="1" dirty="0" err="1">
                <a:solidFill>
                  <a:srgbClr val="0000FF"/>
                </a:solidFill>
                <a:latin typeface="Times New Roman"/>
                <a:ea typeface="Calibri"/>
              </a:rPr>
              <a:t>nên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hợp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này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bị</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bảo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vệ</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ngắt</a:t>
            </a:r>
            <a:r>
              <a:rPr lang="en-US" sz="2800" b="1" dirty="0">
                <a:solidFill>
                  <a:srgbClr val="0000FF"/>
                </a:solidFill>
                <a:latin typeface="Times New Roman"/>
                <a:ea typeface="Calibri"/>
              </a:rPr>
              <a:t> MBA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khỏi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endParaRPr lang="en-US" sz="2800" b="1" dirty="0"/>
          </a:p>
        </p:txBody>
      </p:sp>
    </p:spTree>
    <p:extLst>
      <p:ext uri="{BB962C8B-B14F-4D97-AF65-F5344CB8AC3E}">
        <p14:creationId xmlns:p14="http://schemas.microsoft.com/office/powerpoint/2010/main" val="322295207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0242"/>
                                        </p:tgtEl>
                                        <p:attrNameLst>
                                          <p:attrName>style.visibility</p:attrName>
                                        </p:attrNameLst>
                                      </p:cBhvr>
                                      <p:to>
                                        <p:strVal val="visible"/>
                                      </p:to>
                                    </p:set>
                                    <p:anim calcmode="lin" valueType="num">
                                      <p:cBhvr>
                                        <p:cTn id="14" dur="1000" fill="hold"/>
                                        <p:tgtEl>
                                          <p:spTgt spid="10242"/>
                                        </p:tgtEl>
                                        <p:attrNameLst>
                                          <p:attrName>ppt_w</p:attrName>
                                        </p:attrNameLst>
                                      </p:cBhvr>
                                      <p:tavLst>
                                        <p:tav tm="0">
                                          <p:val>
                                            <p:strVal val="#ppt_w*0.70"/>
                                          </p:val>
                                        </p:tav>
                                        <p:tav tm="100000">
                                          <p:val>
                                            <p:strVal val="#ppt_w"/>
                                          </p:val>
                                        </p:tav>
                                      </p:tavLst>
                                    </p:anim>
                                    <p:anim calcmode="lin" valueType="num">
                                      <p:cBhvr>
                                        <p:cTn id="15" dur="1000" fill="hold"/>
                                        <p:tgtEl>
                                          <p:spTgt spid="10242"/>
                                        </p:tgtEl>
                                        <p:attrNameLst>
                                          <p:attrName>ppt_h</p:attrName>
                                        </p:attrNameLst>
                                      </p:cBhvr>
                                      <p:tavLst>
                                        <p:tav tm="0">
                                          <p:val>
                                            <p:strVal val="#ppt_h"/>
                                          </p:val>
                                        </p:tav>
                                        <p:tav tm="100000">
                                          <p:val>
                                            <p:strVal val="#ppt_h"/>
                                          </p:val>
                                        </p:tav>
                                      </p:tavLst>
                                    </p:anim>
                                    <p:animEffect transition="in" filter="fade">
                                      <p:cBhvr>
                                        <p:cTn id="16" dur="1000"/>
                                        <p:tgtEl>
                                          <p:spTgt spid="10242"/>
                                        </p:tgtEl>
                                      </p:cBhvr>
                                    </p:animEffect>
                                  </p:childTnLst>
                                </p:cTn>
                              </p:par>
                              <p:par>
                                <p:cTn id="17" presetID="55" presetClass="entr" presetSubtype="0" fill="hold" nodeType="withEffect">
                                  <p:stCondLst>
                                    <p:cond delay="0"/>
                                  </p:stCondLst>
                                  <p:childTnLst>
                                    <p:set>
                                      <p:cBhvr>
                                        <p:cTn id="18" dur="1" fill="hold">
                                          <p:stCondLst>
                                            <p:cond delay="0"/>
                                          </p:stCondLst>
                                        </p:cTn>
                                        <p:tgtEl>
                                          <p:spTgt spid="10243"/>
                                        </p:tgtEl>
                                        <p:attrNameLst>
                                          <p:attrName>style.visibility</p:attrName>
                                        </p:attrNameLst>
                                      </p:cBhvr>
                                      <p:to>
                                        <p:strVal val="visible"/>
                                      </p:to>
                                    </p:set>
                                    <p:anim calcmode="lin" valueType="num">
                                      <p:cBhvr>
                                        <p:cTn id="19" dur="1000" fill="hold"/>
                                        <p:tgtEl>
                                          <p:spTgt spid="10243"/>
                                        </p:tgtEl>
                                        <p:attrNameLst>
                                          <p:attrName>ppt_w</p:attrName>
                                        </p:attrNameLst>
                                      </p:cBhvr>
                                      <p:tavLst>
                                        <p:tav tm="0">
                                          <p:val>
                                            <p:strVal val="#ppt_w*0.70"/>
                                          </p:val>
                                        </p:tav>
                                        <p:tav tm="100000">
                                          <p:val>
                                            <p:strVal val="#ppt_w"/>
                                          </p:val>
                                        </p:tav>
                                      </p:tavLst>
                                    </p:anim>
                                    <p:anim calcmode="lin" valueType="num">
                                      <p:cBhvr>
                                        <p:cTn id="20" dur="1000" fill="hold"/>
                                        <p:tgtEl>
                                          <p:spTgt spid="10243"/>
                                        </p:tgtEl>
                                        <p:attrNameLst>
                                          <p:attrName>ppt_h</p:attrName>
                                        </p:attrNameLst>
                                      </p:cBhvr>
                                      <p:tavLst>
                                        <p:tav tm="0">
                                          <p:val>
                                            <p:strVal val="#ppt_h"/>
                                          </p:val>
                                        </p:tav>
                                        <p:tav tm="100000">
                                          <p:val>
                                            <p:strVal val="#ppt_h"/>
                                          </p:val>
                                        </p:tav>
                                      </p:tavLst>
                                    </p:anim>
                                    <p:animEffect transition="in" filter="fade">
                                      <p:cBhvr>
                                        <p:cTn id="21" dur="1000"/>
                                        <p:tgtEl>
                                          <p:spTgt spid="1024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strVal val="#ppt_w*0.70"/>
                                          </p:val>
                                        </p:tav>
                                        <p:tav tm="100000">
                                          <p:val>
                                            <p:strVal val="#ppt_w"/>
                                          </p:val>
                                        </p:tav>
                                      </p:tavLst>
                                    </p:anim>
                                    <p:anim calcmode="lin" valueType="num">
                                      <p:cBhvr>
                                        <p:cTn id="27" dur="1000" fill="hold"/>
                                        <p:tgtEl>
                                          <p:spTgt spid="3"/>
                                        </p:tgtEl>
                                        <p:attrNameLst>
                                          <p:attrName>ppt_h</p:attrName>
                                        </p:attrNameLst>
                                      </p:cBhvr>
                                      <p:tavLst>
                                        <p:tav tm="0">
                                          <p:val>
                                            <p:strVal val="#ppt_h"/>
                                          </p:val>
                                        </p:tav>
                                        <p:tav tm="100000">
                                          <p:val>
                                            <p:strVal val="#ppt_h"/>
                                          </p:val>
                                        </p:tav>
                                      </p:tavLst>
                                    </p:anim>
                                    <p:animEffect transition="in" filter="fade">
                                      <p:cBhvr>
                                        <p:cTn id="28" dur="1000"/>
                                        <p:tgtEl>
                                          <p:spTgt spid="3"/>
                                        </p:tgtEl>
                                      </p:cBhvr>
                                    </p:animEffect>
                                  </p:childTnLst>
                                </p:cTn>
                              </p:par>
                              <p:par>
                                <p:cTn id="29" presetID="55" presetClass="entr" presetSubtype="0" fill="hold" nodeType="withEffect">
                                  <p:stCondLst>
                                    <p:cond delay="0"/>
                                  </p:stCondLst>
                                  <p:childTnLst>
                                    <p:set>
                                      <p:cBhvr>
                                        <p:cTn id="30" dur="1" fill="hold">
                                          <p:stCondLst>
                                            <p:cond delay="0"/>
                                          </p:stCondLst>
                                        </p:cTn>
                                        <p:tgtEl>
                                          <p:spTgt spid="10247"/>
                                        </p:tgtEl>
                                        <p:attrNameLst>
                                          <p:attrName>style.visibility</p:attrName>
                                        </p:attrNameLst>
                                      </p:cBhvr>
                                      <p:to>
                                        <p:strVal val="visible"/>
                                      </p:to>
                                    </p:set>
                                    <p:anim calcmode="lin" valueType="num">
                                      <p:cBhvr>
                                        <p:cTn id="31" dur="1000" fill="hold"/>
                                        <p:tgtEl>
                                          <p:spTgt spid="10247"/>
                                        </p:tgtEl>
                                        <p:attrNameLst>
                                          <p:attrName>ppt_w</p:attrName>
                                        </p:attrNameLst>
                                      </p:cBhvr>
                                      <p:tavLst>
                                        <p:tav tm="0">
                                          <p:val>
                                            <p:strVal val="#ppt_w*0.70"/>
                                          </p:val>
                                        </p:tav>
                                        <p:tav tm="100000">
                                          <p:val>
                                            <p:strVal val="#ppt_w"/>
                                          </p:val>
                                        </p:tav>
                                      </p:tavLst>
                                    </p:anim>
                                    <p:anim calcmode="lin" valueType="num">
                                      <p:cBhvr>
                                        <p:cTn id="32" dur="1000" fill="hold"/>
                                        <p:tgtEl>
                                          <p:spTgt spid="10247"/>
                                        </p:tgtEl>
                                        <p:attrNameLst>
                                          <p:attrName>ppt_h</p:attrName>
                                        </p:attrNameLst>
                                      </p:cBhvr>
                                      <p:tavLst>
                                        <p:tav tm="0">
                                          <p:val>
                                            <p:strVal val="#ppt_h"/>
                                          </p:val>
                                        </p:tav>
                                        <p:tav tm="100000">
                                          <p:val>
                                            <p:strVal val="#ppt_h"/>
                                          </p:val>
                                        </p:tav>
                                      </p:tavLst>
                                    </p:anim>
                                    <p:animEffect transition="in" filter="fade">
                                      <p:cBhvr>
                                        <p:cTn id="33" dur="1000"/>
                                        <p:tgtEl>
                                          <p:spTgt spid="10247"/>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strVal val="#ppt_w*0.70"/>
                                          </p:val>
                                        </p:tav>
                                        <p:tav tm="100000">
                                          <p:val>
                                            <p:strVal val="#ppt_w"/>
                                          </p:val>
                                        </p:tav>
                                      </p:tavLst>
                                    </p:anim>
                                    <p:anim calcmode="lin" valueType="num">
                                      <p:cBhvr>
                                        <p:cTn id="39" dur="1000" fill="hold"/>
                                        <p:tgtEl>
                                          <p:spTgt spid="10"/>
                                        </p:tgtEl>
                                        <p:attrNameLst>
                                          <p:attrName>ppt_h</p:attrName>
                                        </p:attrNameLst>
                                      </p:cBhvr>
                                      <p:tavLst>
                                        <p:tav tm="0">
                                          <p:val>
                                            <p:strVal val="#ppt_h"/>
                                          </p:val>
                                        </p:tav>
                                        <p:tav tm="100000">
                                          <p:val>
                                            <p:strVal val="#ppt_h"/>
                                          </p:val>
                                        </p:tav>
                                      </p:tavLst>
                                    </p:anim>
                                    <p:animEffect transition="in" filter="fade">
                                      <p:cBhvr>
                                        <p:cTn id="4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8831"/>
            <a:ext cx="9144000" cy="2246769"/>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BT1.9</a:t>
            </a:r>
            <a:r>
              <a:rPr lang="nl-NL" sz="2800" b="1" dirty="0">
                <a:solidFill>
                  <a:srgbClr val="0000FF"/>
                </a:solidFill>
                <a:latin typeface="Times New Roman"/>
                <a:ea typeface="Calibri"/>
                <a:cs typeface="Times New Roman"/>
              </a:rPr>
              <a:t>: Cho MBA một pha dạng cách ly, công suất 50 KVA, điện áp 2300V/230V. Thí nghiệm ngắn mạch với các thiết bị lắp ở sơ cấp có số liệu:  U</a:t>
            </a:r>
            <a:r>
              <a:rPr lang="nl-NL" sz="2800" b="1" baseline="-25000" dirty="0">
                <a:solidFill>
                  <a:srgbClr val="0000FF"/>
                </a:solidFill>
                <a:latin typeface="Times New Roman"/>
                <a:ea typeface="Calibri"/>
                <a:cs typeface="Times New Roman"/>
              </a:rPr>
              <a:t>1n</a:t>
            </a:r>
            <a:r>
              <a:rPr lang="nl-NL" sz="2800" b="1" dirty="0">
                <a:solidFill>
                  <a:srgbClr val="0000FF"/>
                </a:solidFill>
                <a:latin typeface="Times New Roman"/>
                <a:ea typeface="Calibri"/>
                <a:cs typeface="Times New Roman"/>
              </a:rPr>
              <a:t> = 94,5 V, P</a:t>
            </a:r>
            <a:r>
              <a:rPr lang="nl-NL" sz="2800" b="1" baseline="-25000" dirty="0">
                <a:solidFill>
                  <a:srgbClr val="0000FF"/>
                </a:solidFill>
                <a:latin typeface="Times New Roman"/>
                <a:ea typeface="Calibri"/>
                <a:cs typeface="Times New Roman"/>
              </a:rPr>
              <a:t>n</a:t>
            </a:r>
            <a:r>
              <a:rPr lang="nl-NL" sz="2800" b="1" dirty="0">
                <a:solidFill>
                  <a:srgbClr val="0000FF"/>
                </a:solidFill>
                <a:latin typeface="Times New Roman"/>
                <a:ea typeface="Calibri"/>
                <a:cs typeface="Times New Roman"/>
              </a:rPr>
              <a:t> = 822 W, I</a:t>
            </a:r>
            <a:r>
              <a:rPr lang="nl-NL" sz="2800" b="1" baseline="-25000" dirty="0">
                <a:solidFill>
                  <a:srgbClr val="0000FF"/>
                </a:solidFill>
                <a:latin typeface="Times New Roman"/>
                <a:ea typeface="Calibri"/>
                <a:cs typeface="Times New Roman"/>
              </a:rPr>
              <a:t>1n</a:t>
            </a:r>
            <a:r>
              <a:rPr lang="nl-NL" sz="2800" b="1" dirty="0">
                <a:solidFill>
                  <a:srgbClr val="0000FF"/>
                </a:solidFill>
                <a:latin typeface="Times New Roman"/>
                <a:ea typeface="Calibri"/>
                <a:cs typeface="Times New Roman"/>
              </a:rPr>
              <a:t> = 21,73 A. Cho điện trở ngắn mạch 1,74 </a:t>
            </a:r>
            <a:r>
              <a:rPr lang="en-US" sz="2800" b="1" dirty="0">
                <a:solidFill>
                  <a:srgbClr val="0000FF"/>
                </a:solidFill>
                <a:latin typeface="Times New Roman"/>
                <a:ea typeface="Calibri"/>
                <a:cs typeface="Times New Roman"/>
                <a:sym typeface="Symbol"/>
              </a:rPr>
              <a:t></a:t>
            </a:r>
            <a:r>
              <a:rPr lang="nl-NL" sz="2800" b="1" dirty="0">
                <a:solidFill>
                  <a:srgbClr val="0000FF"/>
                </a:solidFill>
                <a:latin typeface="Times New Roman"/>
                <a:ea typeface="Calibri"/>
                <a:cs typeface="Times New Roman"/>
              </a:rPr>
              <a:t>. Hãy tính điện kháng ngắn mạch?</a:t>
            </a:r>
            <a:endParaRPr lang="en-US" sz="2800" b="1" dirty="0">
              <a:effectLst/>
              <a:latin typeface="Times New Roman"/>
              <a:ea typeface="Calibri"/>
              <a:cs typeface="Times New Roman"/>
            </a:endParaRPr>
          </a:p>
        </p:txBody>
      </p:sp>
      <p:pic>
        <p:nvPicPr>
          <p:cNvPr id="1126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616" r="47237"/>
          <a:stretch/>
        </p:blipFill>
        <p:spPr bwMode="auto">
          <a:xfrm>
            <a:off x="339436" y="2860964"/>
            <a:ext cx="4482508" cy="1243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6797" r="23089"/>
          <a:stretch/>
        </p:blipFill>
        <p:spPr bwMode="auto">
          <a:xfrm>
            <a:off x="457199" y="4063102"/>
            <a:ext cx="7239001" cy="813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4919008"/>
            <a:ext cx="9144000" cy="1938992"/>
          </a:xfrm>
          <a:prstGeom prst="rect">
            <a:avLst/>
          </a:prstGeom>
        </p:spPr>
        <p:txBody>
          <a:bodyPr wrap="square">
            <a:spAutoFit/>
          </a:bodyPr>
          <a:lstStyle/>
          <a:p>
            <a:pPr marL="720725" marR="0" indent="-540385" algn="just">
              <a:spcBef>
                <a:spcPts val="600"/>
              </a:spcBef>
              <a:spcAft>
                <a:spcPts val="0"/>
              </a:spcAft>
            </a:pPr>
            <a:r>
              <a:rPr lang="nl-NL" sz="2400" b="1" u="sng" dirty="0">
                <a:solidFill>
                  <a:srgbClr val="0000FF"/>
                </a:solidFill>
                <a:latin typeface="Times New Roman"/>
                <a:ea typeface="Calibri"/>
                <a:cs typeface="Times New Roman"/>
              </a:rPr>
              <a:t>BT1.10</a:t>
            </a:r>
            <a:r>
              <a:rPr lang="nl-NL" sz="2400" b="1" dirty="0">
                <a:solidFill>
                  <a:srgbClr val="0000FF"/>
                </a:solidFill>
                <a:latin typeface="Times New Roman"/>
                <a:ea typeface="Calibri"/>
                <a:cs typeface="Times New Roman"/>
              </a:rPr>
              <a:t>: Cho MBA một pha dạng cách ly, có công suất 50 KVA, điện áp 2300V/230V. Thí nghiệm ngắn mạch với các thiết bị lắp ở sơ cấp có số liệu:  U</a:t>
            </a:r>
            <a:r>
              <a:rPr lang="nl-NL" sz="2400" b="1" baseline="-25000" dirty="0">
                <a:solidFill>
                  <a:srgbClr val="0000FF"/>
                </a:solidFill>
                <a:latin typeface="Times New Roman"/>
                <a:ea typeface="Calibri"/>
                <a:cs typeface="Times New Roman"/>
              </a:rPr>
              <a:t>1n</a:t>
            </a:r>
            <a:r>
              <a:rPr lang="nl-NL" sz="2400" b="1" dirty="0">
                <a:solidFill>
                  <a:srgbClr val="0000FF"/>
                </a:solidFill>
                <a:latin typeface="Times New Roman"/>
                <a:ea typeface="Calibri"/>
                <a:cs typeface="Times New Roman"/>
              </a:rPr>
              <a:t> = 95 V, P</a:t>
            </a:r>
            <a:r>
              <a:rPr lang="nl-NL" sz="2400" b="1" baseline="-25000" dirty="0">
                <a:solidFill>
                  <a:srgbClr val="0000FF"/>
                </a:solidFill>
                <a:latin typeface="Times New Roman"/>
                <a:ea typeface="Calibri"/>
                <a:cs typeface="Times New Roman"/>
              </a:rPr>
              <a:t>n</a:t>
            </a:r>
            <a:r>
              <a:rPr lang="nl-NL" sz="2400" b="1" dirty="0">
                <a:solidFill>
                  <a:srgbClr val="0000FF"/>
                </a:solidFill>
                <a:latin typeface="Times New Roman"/>
                <a:ea typeface="Calibri"/>
                <a:cs typeface="Times New Roman"/>
              </a:rPr>
              <a:t> = 781 W, I</a:t>
            </a:r>
            <a:r>
              <a:rPr lang="nl-NL" sz="2400" b="1" baseline="-25000" dirty="0">
                <a:solidFill>
                  <a:srgbClr val="0000FF"/>
                </a:solidFill>
                <a:latin typeface="Times New Roman"/>
                <a:ea typeface="Calibri"/>
                <a:cs typeface="Times New Roman"/>
              </a:rPr>
              <a:t>1n</a:t>
            </a:r>
            <a:r>
              <a:rPr lang="nl-NL" sz="2400" b="1" dirty="0">
                <a:solidFill>
                  <a:srgbClr val="0000FF"/>
                </a:solidFill>
                <a:latin typeface="Times New Roman"/>
                <a:ea typeface="Calibri"/>
                <a:cs typeface="Times New Roman"/>
              </a:rPr>
              <a:t> = 22,6 A. Tính điện trở và điện kháng ngắn mạch? Tính điện áp ngắn mạch u­</a:t>
            </a:r>
            <a:r>
              <a:rPr lang="nl-NL" sz="2400" b="1" baseline="-25000" dirty="0">
                <a:solidFill>
                  <a:srgbClr val="0000FF"/>
                </a:solidFill>
                <a:latin typeface="Times New Roman"/>
                <a:ea typeface="Calibri"/>
                <a:cs typeface="Times New Roman"/>
              </a:rPr>
              <a:t>n</a:t>
            </a:r>
            <a:r>
              <a:rPr lang="nl-NL" sz="2400" b="1" dirty="0">
                <a:solidFill>
                  <a:srgbClr val="0000FF"/>
                </a:solidFill>
                <a:latin typeface="Times New Roman"/>
                <a:ea typeface="Calibri"/>
                <a:cs typeface="Times New Roman"/>
              </a:rPr>
              <a:t>% và các thành phần điện áp ngắn mạch?</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1000" fill="hold"/>
                                        <p:tgtEl>
                                          <p:spTgt spid="11266"/>
                                        </p:tgtEl>
                                        <p:attrNameLst>
                                          <p:attrName>ppt_w</p:attrName>
                                        </p:attrNameLst>
                                      </p:cBhvr>
                                      <p:tavLst>
                                        <p:tav tm="0">
                                          <p:val>
                                            <p:strVal val="#ppt_w*0.70"/>
                                          </p:val>
                                        </p:tav>
                                        <p:tav tm="100000">
                                          <p:val>
                                            <p:strVal val="#ppt_w"/>
                                          </p:val>
                                        </p:tav>
                                      </p:tavLst>
                                    </p:anim>
                                    <p:anim calcmode="lin" valueType="num">
                                      <p:cBhvr>
                                        <p:cTn id="15" dur="1000" fill="hold"/>
                                        <p:tgtEl>
                                          <p:spTgt spid="11266"/>
                                        </p:tgtEl>
                                        <p:attrNameLst>
                                          <p:attrName>ppt_h</p:attrName>
                                        </p:attrNameLst>
                                      </p:cBhvr>
                                      <p:tavLst>
                                        <p:tav tm="0">
                                          <p:val>
                                            <p:strVal val="#ppt_h"/>
                                          </p:val>
                                        </p:tav>
                                        <p:tav tm="100000">
                                          <p:val>
                                            <p:strVal val="#ppt_h"/>
                                          </p:val>
                                        </p:tav>
                                      </p:tavLst>
                                    </p:anim>
                                    <p:animEffect transition="in" filter="fade">
                                      <p:cBhvr>
                                        <p:cTn id="16" dur="1000"/>
                                        <p:tgtEl>
                                          <p:spTgt spid="1126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1267"/>
                                        </p:tgtEl>
                                        <p:attrNameLst>
                                          <p:attrName>style.visibility</p:attrName>
                                        </p:attrNameLst>
                                      </p:cBhvr>
                                      <p:to>
                                        <p:strVal val="visible"/>
                                      </p:to>
                                    </p:set>
                                    <p:anim calcmode="lin" valueType="num">
                                      <p:cBhvr>
                                        <p:cTn id="21" dur="1000" fill="hold"/>
                                        <p:tgtEl>
                                          <p:spTgt spid="11267"/>
                                        </p:tgtEl>
                                        <p:attrNameLst>
                                          <p:attrName>ppt_w</p:attrName>
                                        </p:attrNameLst>
                                      </p:cBhvr>
                                      <p:tavLst>
                                        <p:tav tm="0">
                                          <p:val>
                                            <p:strVal val="#ppt_w*0.70"/>
                                          </p:val>
                                        </p:tav>
                                        <p:tav tm="100000">
                                          <p:val>
                                            <p:strVal val="#ppt_w"/>
                                          </p:val>
                                        </p:tav>
                                      </p:tavLst>
                                    </p:anim>
                                    <p:anim calcmode="lin" valueType="num">
                                      <p:cBhvr>
                                        <p:cTn id="22" dur="1000" fill="hold"/>
                                        <p:tgtEl>
                                          <p:spTgt spid="11267"/>
                                        </p:tgtEl>
                                        <p:attrNameLst>
                                          <p:attrName>ppt_h</p:attrName>
                                        </p:attrNameLst>
                                      </p:cBhvr>
                                      <p:tavLst>
                                        <p:tav tm="0">
                                          <p:val>
                                            <p:strVal val="#ppt_h"/>
                                          </p:val>
                                        </p:tav>
                                        <p:tav tm="100000">
                                          <p:val>
                                            <p:strVal val="#ppt_h"/>
                                          </p:val>
                                        </p:tav>
                                      </p:tavLst>
                                    </p:anim>
                                    <p:animEffect transition="in" filter="fade">
                                      <p:cBhvr>
                                        <p:cTn id="23" dur="1000"/>
                                        <p:tgtEl>
                                          <p:spTgt spid="11267"/>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strVal val="#ppt_w*0.70"/>
                                          </p:val>
                                        </p:tav>
                                        <p:tav tm="100000">
                                          <p:val>
                                            <p:strVal val="#ppt_w"/>
                                          </p:val>
                                        </p:tav>
                                      </p:tavLst>
                                    </p:anim>
                                    <p:anim calcmode="lin" valueType="num">
                                      <p:cBhvr>
                                        <p:cTn id="29" dur="1000" fill="hold"/>
                                        <p:tgtEl>
                                          <p:spTgt spid="3"/>
                                        </p:tgtEl>
                                        <p:attrNameLst>
                                          <p:attrName>ppt_h</p:attrName>
                                        </p:attrNameLst>
                                      </p:cBhvr>
                                      <p:tavLst>
                                        <p:tav tm="0">
                                          <p:val>
                                            <p:strVal val="#ppt_h"/>
                                          </p:val>
                                        </p:tav>
                                        <p:tav tm="100000">
                                          <p:val>
                                            <p:strVal val="#ppt_h"/>
                                          </p:val>
                                        </p:tav>
                                      </p:tavLst>
                                    </p:anim>
                                    <p:animEffect transition="in" filter="fade">
                                      <p:cBhvr>
                                        <p:cTn id="3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5. </a:t>
            </a:r>
            <a:r>
              <a:rPr lang="nl-NL" sz="2000" b="1" dirty="0">
                <a:solidFill>
                  <a:srgbClr val="0000FF"/>
                </a:solidFill>
                <a:latin typeface="Times New Roman" pitchFamily="18" charset="0"/>
                <a:cs typeface="Times New Roman" pitchFamily="18" charset="0"/>
              </a:rPr>
              <a:t>Thí nghiệm không tải và thí nghiệm ngắn mạch</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3446" y="631431"/>
            <a:ext cx="9144000" cy="2092881"/>
          </a:xfrm>
          <a:prstGeom prst="rect">
            <a:avLst/>
          </a:prstGeom>
        </p:spPr>
        <p:txBody>
          <a:bodyPr wrap="square">
            <a:spAutoFit/>
          </a:bodyPr>
          <a:lstStyle/>
          <a:p>
            <a:pPr algn="just"/>
            <a:r>
              <a:rPr lang="nl-NL" sz="2600" u="sng" dirty="0">
                <a:solidFill>
                  <a:srgbClr val="0000FF"/>
                </a:solidFill>
                <a:latin typeface="Times New Roman"/>
                <a:ea typeface="Calibri"/>
              </a:rPr>
              <a:t>BT1.11</a:t>
            </a:r>
            <a:r>
              <a:rPr lang="nl-NL" sz="2600" dirty="0">
                <a:solidFill>
                  <a:srgbClr val="0000FF"/>
                </a:solidFill>
                <a:latin typeface="Times New Roman"/>
                <a:ea typeface="Calibri"/>
              </a:rPr>
              <a:t>: Cho MBA một pha dạng cách ly, công suất 10 kVA, điện áp 220V/110V, 50Hz. Thí nghiệm không tải với các thiết bị đo lắp ở sơ cấp cho các số liệu sau: I</a:t>
            </a:r>
            <a:r>
              <a:rPr lang="nl-NL" sz="2600" baseline="-25000" dirty="0">
                <a:solidFill>
                  <a:srgbClr val="0000FF"/>
                </a:solidFill>
                <a:latin typeface="Times New Roman"/>
                <a:ea typeface="Calibri"/>
              </a:rPr>
              <a:t>10</a:t>
            </a:r>
            <a:r>
              <a:rPr lang="nl-NL" sz="2600" dirty="0">
                <a:solidFill>
                  <a:srgbClr val="0000FF"/>
                </a:solidFill>
                <a:latin typeface="Times New Roman"/>
                <a:ea typeface="Calibri"/>
              </a:rPr>
              <a:t>=3,16A,  P</a:t>
            </a:r>
            <a:r>
              <a:rPr lang="nl-NL" sz="2600" baseline="-25000" dirty="0">
                <a:solidFill>
                  <a:srgbClr val="0000FF"/>
                </a:solidFill>
                <a:latin typeface="Times New Roman"/>
                <a:ea typeface="Calibri"/>
              </a:rPr>
              <a:t>0</a:t>
            </a:r>
            <a:r>
              <a:rPr lang="nl-NL" sz="2600" dirty="0">
                <a:solidFill>
                  <a:srgbClr val="0000FF"/>
                </a:solidFill>
                <a:latin typeface="Times New Roman"/>
                <a:ea typeface="Calibri"/>
              </a:rPr>
              <a:t> = 500 W. Tính điện trở đặc trưng tổn hao thép và điện kháng từ hóa? Cho điện trở cuộn dây sơ cấp là 0,4 </a:t>
            </a:r>
            <a:r>
              <a:rPr lang="en-US" sz="2600" dirty="0">
                <a:solidFill>
                  <a:srgbClr val="0000FF"/>
                </a:solidFill>
                <a:latin typeface="Times New Roman"/>
                <a:ea typeface="Calibri"/>
                <a:cs typeface="Times New Roman"/>
                <a:sym typeface="Symbol"/>
              </a:rPr>
              <a:t></a:t>
            </a:r>
            <a:r>
              <a:rPr lang="nl-NL" sz="2600" dirty="0">
                <a:solidFill>
                  <a:srgbClr val="0000FF"/>
                </a:solidFill>
                <a:latin typeface="Times New Roman"/>
                <a:ea typeface="Calibri"/>
              </a:rPr>
              <a:t>, hãy tính tổn hao lõi thép máy biến áp ?</a:t>
            </a:r>
            <a:endParaRPr lang="en-US" sz="2600" dirty="0"/>
          </a:p>
        </p:txBody>
      </p:sp>
      <p:sp>
        <p:nvSpPr>
          <p:cNvPr id="3" name="Rectangle 2"/>
          <p:cNvSpPr/>
          <p:nvPr/>
        </p:nvSpPr>
        <p:spPr>
          <a:xfrm>
            <a:off x="0" y="2743200"/>
            <a:ext cx="9120554" cy="1815882"/>
          </a:xfrm>
          <a:prstGeom prst="rect">
            <a:avLst/>
          </a:prstGeom>
        </p:spPr>
        <p:txBody>
          <a:bodyPr wrap="square">
            <a:spAutoFit/>
          </a:bodyPr>
          <a:lstStyle/>
          <a:p>
            <a:pPr algn="just"/>
            <a:r>
              <a:rPr lang="nl-NL" sz="2800" u="sng" dirty="0">
                <a:solidFill>
                  <a:srgbClr val="0000FF"/>
                </a:solidFill>
                <a:latin typeface="Times New Roman"/>
                <a:ea typeface="Calibri"/>
              </a:rPr>
              <a:t>BT1.12</a:t>
            </a:r>
            <a:r>
              <a:rPr lang="nl-NL" sz="2800" dirty="0">
                <a:solidFill>
                  <a:srgbClr val="0000FF"/>
                </a:solidFill>
                <a:latin typeface="Times New Roman"/>
                <a:ea typeface="Calibri"/>
              </a:rPr>
              <a:t>: Cho MBA một pha dạng cách ly, công suất 25 kVA, điện áp 440V/220V, tần số 50 Hz. Thí nghiệm không tải có điện trở đặc trưng tổn hao thép 270 </a:t>
            </a:r>
            <a:r>
              <a:rPr lang="nl-NL" sz="2800" dirty="0">
                <a:solidFill>
                  <a:srgbClr val="0000FF"/>
                </a:solidFill>
                <a:latin typeface="Times New Roman"/>
                <a:ea typeface="Calibri"/>
                <a:cs typeface="Times New Roman"/>
                <a:sym typeface="Symbol"/>
              </a:rPr>
              <a:t></a:t>
            </a:r>
            <a:r>
              <a:rPr lang="nl-NL" sz="2800" dirty="0">
                <a:solidFill>
                  <a:srgbClr val="0000FF"/>
                </a:solidFill>
                <a:latin typeface="Times New Roman"/>
                <a:ea typeface="Calibri"/>
              </a:rPr>
              <a:t>, điện kháng từ hóa 97 </a:t>
            </a:r>
            <a:r>
              <a:rPr lang="nl-NL" sz="2800" dirty="0">
                <a:solidFill>
                  <a:srgbClr val="0000FF"/>
                </a:solidFill>
                <a:latin typeface="Times New Roman"/>
                <a:ea typeface="Calibri"/>
                <a:cs typeface="Times New Roman"/>
                <a:sym typeface="Symbol"/>
              </a:rPr>
              <a:t></a:t>
            </a:r>
            <a:r>
              <a:rPr lang="nl-NL" sz="2800" dirty="0">
                <a:solidFill>
                  <a:srgbClr val="0000FF"/>
                </a:solidFill>
                <a:latin typeface="Times New Roman"/>
                <a:ea typeface="Calibri"/>
              </a:rPr>
              <a:t>. Hãy tính tổn hao công suất trong lõi thép?</a:t>
            </a:r>
            <a:endParaRPr lang="en-US" sz="2800" dirty="0"/>
          </a:p>
        </p:txBody>
      </p:sp>
      <p:sp>
        <p:nvSpPr>
          <p:cNvPr id="6" name="Rectangle 5"/>
          <p:cNvSpPr/>
          <p:nvPr/>
        </p:nvSpPr>
        <p:spPr>
          <a:xfrm>
            <a:off x="-11724" y="4611231"/>
            <a:ext cx="9155723" cy="2246769"/>
          </a:xfrm>
          <a:prstGeom prst="rect">
            <a:avLst/>
          </a:prstGeom>
        </p:spPr>
        <p:txBody>
          <a:bodyPr wrap="square">
            <a:spAutoFit/>
          </a:bodyPr>
          <a:lstStyle/>
          <a:p>
            <a:pPr marR="0" algn="just">
              <a:spcBef>
                <a:spcPts val="600"/>
              </a:spcBef>
              <a:spcAft>
                <a:spcPts val="0"/>
              </a:spcAft>
            </a:pPr>
            <a:r>
              <a:rPr lang="nl-NL" sz="2800" u="sng" dirty="0">
                <a:solidFill>
                  <a:srgbClr val="0000FF"/>
                </a:solidFill>
                <a:latin typeface="Times New Roman"/>
                <a:ea typeface="Calibri"/>
                <a:cs typeface="Times New Roman"/>
              </a:rPr>
              <a:t>BT1.13</a:t>
            </a:r>
            <a:r>
              <a:rPr lang="nl-NL" sz="2800" dirty="0">
                <a:solidFill>
                  <a:srgbClr val="0000FF"/>
                </a:solidFill>
                <a:latin typeface="Times New Roman"/>
                <a:ea typeface="Calibri"/>
                <a:cs typeface="Times New Roman"/>
              </a:rPr>
              <a:t>: Cho MBA phân phối ba pha có thông số: công suất 1250 kVA; điện áp 22/0,4kV; tần số 50 Hz; tổn hao không tải (thí nghiệm không tải) 1020 W; tổn hao có tải (thí nghiệm ngắn mạch) 10690 W. Hãy tính tổng tổn hao của MBA khi mang tải định mức?</a:t>
            </a:r>
            <a:endParaRPr lang="en-US" sz="2800" dirty="0">
              <a:effectLst/>
              <a:latin typeface="Times New Roman"/>
              <a:ea typeface="Calibri"/>
              <a:cs typeface="Times New Roman"/>
            </a:endParaRPr>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28713"/>
            <a:ext cx="7235171" cy="199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641812"/>
            <a:ext cx="5840060" cy="523220"/>
          </a:xfrm>
          <a:prstGeom prst="rect">
            <a:avLst/>
          </a:prstGeom>
        </p:spPr>
        <p:txBody>
          <a:bodyPr wrap="none">
            <a:spAutoFit/>
          </a:bodyPr>
          <a:lstStyle/>
          <a:p>
            <a:r>
              <a:rPr lang="nl-NL" sz="2800" b="1" dirty="0">
                <a:solidFill>
                  <a:srgbClr val="0000FF"/>
                </a:solidFill>
                <a:latin typeface="Times New Roman"/>
                <a:ea typeface="Calibri"/>
              </a:rPr>
              <a:t>Giản đồ năng lượng của máy biến áp</a:t>
            </a:r>
            <a:endParaRPr lang="en-US" sz="2800" dirty="0"/>
          </a:p>
        </p:txBody>
      </p:sp>
      <p:pic>
        <p:nvPicPr>
          <p:cNvPr id="12296"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3112477"/>
            <a:ext cx="9144001" cy="1077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7"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4136740"/>
            <a:ext cx="9144000" cy="754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8"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4884241"/>
            <a:ext cx="9144000" cy="1077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9"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376" y="6020606"/>
            <a:ext cx="9067801" cy="761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12290"/>
                                        </p:tgtEl>
                                        <p:attrNameLst>
                                          <p:attrName>style.visibility</p:attrName>
                                        </p:attrNameLst>
                                      </p:cBhvr>
                                      <p:to>
                                        <p:strVal val="visible"/>
                                      </p:to>
                                    </p:set>
                                    <p:anim calcmode="lin" valueType="num">
                                      <p:cBhvr>
                                        <p:cTn id="12" dur="1000" fill="hold"/>
                                        <p:tgtEl>
                                          <p:spTgt spid="12290"/>
                                        </p:tgtEl>
                                        <p:attrNameLst>
                                          <p:attrName>ppt_w</p:attrName>
                                        </p:attrNameLst>
                                      </p:cBhvr>
                                      <p:tavLst>
                                        <p:tav tm="0">
                                          <p:val>
                                            <p:strVal val="#ppt_w*0.70"/>
                                          </p:val>
                                        </p:tav>
                                        <p:tav tm="100000">
                                          <p:val>
                                            <p:strVal val="#ppt_w"/>
                                          </p:val>
                                        </p:tav>
                                      </p:tavLst>
                                    </p:anim>
                                    <p:anim calcmode="lin" valueType="num">
                                      <p:cBhvr>
                                        <p:cTn id="13" dur="1000" fill="hold"/>
                                        <p:tgtEl>
                                          <p:spTgt spid="12290"/>
                                        </p:tgtEl>
                                        <p:attrNameLst>
                                          <p:attrName>ppt_h</p:attrName>
                                        </p:attrNameLst>
                                      </p:cBhvr>
                                      <p:tavLst>
                                        <p:tav tm="0">
                                          <p:val>
                                            <p:strVal val="#ppt_h"/>
                                          </p:val>
                                        </p:tav>
                                        <p:tav tm="100000">
                                          <p:val>
                                            <p:strVal val="#ppt_h"/>
                                          </p:val>
                                        </p:tav>
                                      </p:tavLst>
                                    </p:anim>
                                    <p:animEffect transition="in" filter="fade">
                                      <p:cBhvr>
                                        <p:cTn id="14" dur="1000"/>
                                        <p:tgtEl>
                                          <p:spTgt spid="12290"/>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12296"/>
                                        </p:tgtEl>
                                        <p:attrNameLst>
                                          <p:attrName>style.visibility</p:attrName>
                                        </p:attrNameLst>
                                      </p:cBhvr>
                                      <p:to>
                                        <p:strVal val="visible"/>
                                      </p:to>
                                    </p:set>
                                    <p:anim calcmode="lin" valueType="num">
                                      <p:cBhvr>
                                        <p:cTn id="19" dur="1000" fill="hold"/>
                                        <p:tgtEl>
                                          <p:spTgt spid="12296"/>
                                        </p:tgtEl>
                                        <p:attrNameLst>
                                          <p:attrName>ppt_w</p:attrName>
                                        </p:attrNameLst>
                                      </p:cBhvr>
                                      <p:tavLst>
                                        <p:tav tm="0">
                                          <p:val>
                                            <p:strVal val="#ppt_w*0.70"/>
                                          </p:val>
                                        </p:tav>
                                        <p:tav tm="100000">
                                          <p:val>
                                            <p:strVal val="#ppt_w"/>
                                          </p:val>
                                        </p:tav>
                                      </p:tavLst>
                                    </p:anim>
                                    <p:anim calcmode="lin" valueType="num">
                                      <p:cBhvr>
                                        <p:cTn id="20" dur="1000" fill="hold"/>
                                        <p:tgtEl>
                                          <p:spTgt spid="12296"/>
                                        </p:tgtEl>
                                        <p:attrNameLst>
                                          <p:attrName>ppt_h</p:attrName>
                                        </p:attrNameLst>
                                      </p:cBhvr>
                                      <p:tavLst>
                                        <p:tav tm="0">
                                          <p:val>
                                            <p:strVal val="#ppt_h"/>
                                          </p:val>
                                        </p:tav>
                                        <p:tav tm="100000">
                                          <p:val>
                                            <p:strVal val="#ppt_h"/>
                                          </p:val>
                                        </p:tav>
                                      </p:tavLst>
                                    </p:anim>
                                    <p:animEffect transition="in" filter="fade">
                                      <p:cBhvr>
                                        <p:cTn id="21" dur="1000"/>
                                        <p:tgtEl>
                                          <p:spTgt spid="1229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12297"/>
                                        </p:tgtEl>
                                        <p:attrNameLst>
                                          <p:attrName>style.visibility</p:attrName>
                                        </p:attrNameLst>
                                      </p:cBhvr>
                                      <p:to>
                                        <p:strVal val="visible"/>
                                      </p:to>
                                    </p:set>
                                    <p:anim calcmode="lin" valueType="num">
                                      <p:cBhvr>
                                        <p:cTn id="26" dur="1000" fill="hold"/>
                                        <p:tgtEl>
                                          <p:spTgt spid="12297"/>
                                        </p:tgtEl>
                                        <p:attrNameLst>
                                          <p:attrName>ppt_w</p:attrName>
                                        </p:attrNameLst>
                                      </p:cBhvr>
                                      <p:tavLst>
                                        <p:tav tm="0">
                                          <p:val>
                                            <p:strVal val="#ppt_w*0.70"/>
                                          </p:val>
                                        </p:tav>
                                        <p:tav tm="100000">
                                          <p:val>
                                            <p:strVal val="#ppt_w"/>
                                          </p:val>
                                        </p:tav>
                                      </p:tavLst>
                                    </p:anim>
                                    <p:anim calcmode="lin" valueType="num">
                                      <p:cBhvr>
                                        <p:cTn id="27" dur="1000" fill="hold"/>
                                        <p:tgtEl>
                                          <p:spTgt spid="12297"/>
                                        </p:tgtEl>
                                        <p:attrNameLst>
                                          <p:attrName>ppt_h</p:attrName>
                                        </p:attrNameLst>
                                      </p:cBhvr>
                                      <p:tavLst>
                                        <p:tav tm="0">
                                          <p:val>
                                            <p:strVal val="#ppt_h"/>
                                          </p:val>
                                        </p:tav>
                                        <p:tav tm="100000">
                                          <p:val>
                                            <p:strVal val="#ppt_h"/>
                                          </p:val>
                                        </p:tav>
                                      </p:tavLst>
                                    </p:anim>
                                    <p:animEffect transition="in" filter="fade">
                                      <p:cBhvr>
                                        <p:cTn id="28" dur="1000"/>
                                        <p:tgtEl>
                                          <p:spTgt spid="12297"/>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12298"/>
                                        </p:tgtEl>
                                        <p:attrNameLst>
                                          <p:attrName>style.visibility</p:attrName>
                                        </p:attrNameLst>
                                      </p:cBhvr>
                                      <p:to>
                                        <p:strVal val="visible"/>
                                      </p:to>
                                    </p:set>
                                    <p:anim calcmode="lin" valueType="num">
                                      <p:cBhvr>
                                        <p:cTn id="33" dur="1000" fill="hold"/>
                                        <p:tgtEl>
                                          <p:spTgt spid="12298"/>
                                        </p:tgtEl>
                                        <p:attrNameLst>
                                          <p:attrName>ppt_w</p:attrName>
                                        </p:attrNameLst>
                                      </p:cBhvr>
                                      <p:tavLst>
                                        <p:tav tm="0">
                                          <p:val>
                                            <p:strVal val="#ppt_w*0.70"/>
                                          </p:val>
                                        </p:tav>
                                        <p:tav tm="100000">
                                          <p:val>
                                            <p:strVal val="#ppt_w"/>
                                          </p:val>
                                        </p:tav>
                                      </p:tavLst>
                                    </p:anim>
                                    <p:anim calcmode="lin" valueType="num">
                                      <p:cBhvr>
                                        <p:cTn id="34" dur="1000" fill="hold"/>
                                        <p:tgtEl>
                                          <p:spTgt spid="12298"/>
                                        </p:tgtEl>
                                        <p:attrNameLst>
                                          <p:attrName>ppt_h</p:attrName>
                                        </p:attrNameLst>
                                      </p:cBhvr>
                                      <p:tavLst>
                                        <p:tav tm="0">
                                          <p:val>
                                            <p:strVal val="#ppt_h"/>
                                          </p:val>
                                        </p:tav>
                                        <p:tav tm="100000">
                                          <p:val>
                                            <p:strVal val="#ppt_h"/>
                                          </p:val>
                                        </p:tav>
                                      </p:tavLst>
                                    </p:anim>
                                    <p:animEffect transition="in" filter="fade">
                                      <p:cBhvr>
                                        <p:cTn id="35" dur="1000"/>
                                        <p:tgtEl>
                                          <p:spTgt spid="12298"/>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12299"/>
                                        </p:tgtEl>
                                        <p:attrNameLst>
                                          <p:attrName>style.visibility</p:attrName>
                                        </p:attrNameLst>
                                      </p:cBhvr>
                                      <p:to>
                                        <p:strVal val="visible"/>
                                      </p:to>
                                    </p:set>
                                    <p:anim calcmode="lin" valueType="num">
                                      <p:cBhvr>
                                        <p:cTn id="40" dur="1000" fill="hold"/>
                                        <p:tgtEl>
                                          <p:spTgt spid="12299"/>
                                        </p:tgtEl>
                                        <p:attrNameLst>
                                          <p:attrName>ppt_w</p:attrName>
                                        </p:attrNameLst>
                                      </p:cBhvr>
                                      <p:tavLst>
                                        <p:tav tm="0">
                                          <p:val>
                                            <p:strVal val="#ppt_w*0.70"/>
                                          </p:val>
                                        </p:tav>
                                        <p:tav tm="100000">
                                          <p:val>
                                            <p:strVal val="#ppt_w"/>
                                          </p:val>
                                        </p:tav>
                                      </p:tavLst>
                                    </p:anim>
                                    <p:anim calcmode="lin" valueType="num">
                                      <p:cBhvr>
                                        <p:cTn id="41" dur="1000" fill="hold"/>
                                        <p:tgtEl>
                                          <p:spTgt spid="12299"/>
                                        </p:tgtEl>
                                        <p:attrNameLst>
                                          <p:attrName>ppt_h</p:attrName>
                                        </p:attrNameLst>
                                      </p:cBhvr>
                                      <p:tavLst>
                                        <p:tav tm="0">
                                          <p:val>
                                            <p:strVal val="#ppt_h"/>
                                          </p:val>
                                        </p:tav>
                                        <p:tav tm="100000">
                                          <p:val>
                                            <p:strVal val="#ppt_h"/>
                                          </p:val>
                                        </p:tav>
                                      </p:tavLst>
                                    </p:anim>
                                    <p:animEffect transition="in" filter="fade">
                                      <p:cBhvr>
                                        <p:cTn id="42" dur="1000"/>
                                        <p:tgtEl>
                                          <p:spTgt spid="12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954107"/>
          </a:xfrm>
          <a:prstGeom prst="rect">
            <a:avLst/>
          </a:prstGeom>
        </p:spPr>
        <p:txBody>
          <a:bodyPr wrap="square">
            <a:spAutoFit/>
          </a:bodyPr>
          <a:lstStyle/>
          <a:p>
            <a:pPr indent="457200"/>
            <a:r>
              <a:rPr lang="nl-NL" sz="2800" b="1" i="1" dirty="0">
                <a:solidFill>
                  <a:srgbClr val="0000FF"/>
                </a:solidFill>
                <a:latin typeface="Times New Roman"/>
                <a:ea typeface="Calibri"/>
              </a:rPr>
              <a:t>Khi tải có tính chất cảm</a:t>
            </a:r>
            <a:r>
              <a:rPr lang="nl-NL" sz="2800" dirty="0">
                <a:solidFill>
                  <a:srgbClr val="0000FF"/>
                </a:solidFill>
                <a:latin typeface="Times New Roman"/>
                <a:ea typeface="Calibri"/>
              </a:rPr>
              <a:t> (</a:t>
            </a:r>
            <a:r>
              <a:rPr lang="en-US" sz="2800" dirty="0">
                <a:solidFill>
                  <a:srgbClr val="0000FF"/>
                </a:solidFill>
                <a:latin typeface="Times New Roman"/>
                <a:ea typeface="Calibri"/>
              </a:rPr>
              <a:t>φ</a:t>
            </a:r>
            <a:r>
              <a:rPr lang="nl-NL" sz="2800" baseline="-25000" dirty="0">
                <a:solidFill>
                  <a:srgbClr val="0000FF"/>
                </a:solidFill>
                <a:latin typeface="Times New Roman"/>
                <a:ea typeface="Calibri"/>
              </a:rPr>
              <a:t>2</a:t>
            </a:r>
            <a:r>
              <a:rPr lang="nl-NL" sz="2800" dirty="0">
                <a:solidFill>
                  <a:srgbClr val="0000FF"/>
                </a:solidFill>
                <a:latin typeface="Times New Roman"/>
                <a:ea typeface="Calibri"/>
              </a:rPr>
              <a:t> &gt;</a:t>
            </a:r>
            <a:r>
              <a:rPr lang="nl-NL" sz="2800" dirty="0">
                <a:solidFill>
                  <a:srgbClr val="0000FF"/>
                </a:solidFill>
                <a:latin typeface="Times New Roman"/>
                <a:ea typeface="FPEF"/>
              </a:rPr>
              <a:t> </a:t>
            </a:r>
            <a:r>
              <a:rPr lang="nl-NL" sz="2800" dirty="0">
                <a:solidFill>
                  <a:srgbClr val="0000FF"/>
                </a:solidFill>
                <a:latin typeface="Times New Roman"/>
                <a:ea typeface="Calibri"/>
              </a:rPr>
              <a:t>0) thì Q</a:t>
            </a:r>
            <a:r>
              <a:rPr lang="nl-NL" sz="2800" baseline="-25000" dirty="0">
                <a:solidFill>
                  <a:srgbClr val="0000FF"/>
                </a:solidFill>
                <a:latin typeface="Times New Roman"/>
                <a:ea typeface="Calibri"/>
              </a:rPr>
              <a:t>2</a:t>
            </a:r>
            <a:r>
              <a:rPr lang="nl-NL" sz="2800" dirty="0">
                <a:solidFill>
                  <a:srgbClr val="0000FF"/>
                </a:solidFill>
                <a:latin typeface="Times New Roman"/>
                <a:ea typeface="Calibri"/>
              </a:rPr>
              <a:t> &gt; 0. Lúc đó Q</a:t>
            </a:r>
            <a:r>
              <a:rPr lang="nl-NL" sz="2800" baseline="-25000" dirty="0">
                <a:solidFill>
                  <a:srgbClr val="0000FF"/>
                </a:solidFill>
                <a:latin typeface="Times New Roman"/>
                <a:ea typeface="Calibri"/>
              </a:rPr>
              <a:t>1</a:t>
            </a:r>
            <a:r>
              <a:rPr lang="nl-NL" sz="2800" dirty="0">
                <a:solidFill>
                  <a:srgbClr val="0000FF"/>
                </a:solidFill>
                <a:latin typeface="Times New Roman"/>
                <a:ea typeface="Calibri"/>
              </a:rPr>
              <a:t> &gt; 0 và công suất phản kháng truyền từ sơ cấp sang thứ cấp</a:t>
            </a:r>
            <a:endParaRPr lang="en-US" sz="2800" dirty="0"/>
          </a:p>
        </p:txBody>
      </p:sp>
      <p:sp>
        <p:nvSpPr>
          <p:cNvPr id="3" name="Rectangle 2"/>
          <p:cNvSpPr/>
          <p:nvPr/>
        </p:nvSpPr>
        <p:spPr>
          <a:xfrm>
            <a:off x="0" y="1917918"/>
            <a:ext cx="9144000" cy="1815882"/>
          </a:xfrm>
          <a:prstGeom prst="rect">
            <a:avLst/>
          </a:prstGeom>
        </p:spPr>
        <p:txBody>
          <a:bodyPr wrap="square">
            <a:spAutoFit/>
          </a:bodyPr>
          <a:lstStyle/>
          <a:p>
            <a:pPr indent="180340" algn="just">
              <a:spcAft>
                <a:spcPts val="600"/>
              </a:spcAft>
            </a:pPr>
            <a:r>
              <a:rPr lang="nl-NL" sz="2800" b="1" i="1" dirty="0">
                <a:solidFill>
                  <a:srgbClr val="0000FF"/>
                </a:solidFill>
                <a:latin typeface="Times New Roman"/>
                <a:ea typeface="Calibri"/>
                <a:cs typeface="Times New Roman"/>
              </a:rPr>
              <a:t>Khi tải có tính chất dung</a:t>
            </a:r>
            <a:r>
              <a:rPr lang="nl-NL" sz="2800" dirty="0">
                <a:solidFill>
                  <a:srgbClr val="0000FF"/>
                </a:solidFill>
                <a:latin typeface="Times New Roman"/>
                <a:ea typeface="Calibri"/>
                <a:cs typeface="Times New Roman"/>
              </a:rPr>
              <a:t> (</a:t>
            </a:r>
            <a:r>
              <a:rPr lang="en-US" sz="2800" dirty="0">
                <a:solidFill>
                  <a:srgbClr val="0000FF"/>
                </a:solidFill>
                <a:latin typeface="Times New Roman"/>
                <a:ea typeface="Calibri"/>
                <a:cs typeface="Times New Roman"/>
              </a:rPr>
              <a:t>φ</a:t>
            </a:r>
            <a:r>
              <a:rPr lang="nl-NL" sz="2800" baseline="-25000" dirty="0">
                <a:solidFill>
                  <a:srgbClr val="0000FF"/>
                </a:solidFill>
                <a:latin typeface="Times New Roman"/>
                <a:ea typeface="Calibri"/>
                <a:cs typeface="Times New Roman"/>
              </a:rPr>
              <a:t>2</a:t>
            </a:r>
            <a:r>
              <a:rPr lang="nl-NL" sz="2800" dirty="0">
                <a:solidFill>
                  <a:srgbClr val="0000FF"/>
                </a:solidFill>
                <a:latin typeface="Times New Roman"/>
                <a:ea typeface="Calibri"/>
                <a:cs typeface="Times New Roman"/>
              </a:rPr>
              <a:t> &lt;</a:t>
            </a:r>
            <a:r>
              <a:rPr lang="nl-NL" sz="2800" dirty="0">
                <a:solidFill>
                  <a:srgbClr val="0000FF"/>
                </a:solidFill>
                <a:latin typeface="Times New Roman"/>
                <a:ea typeface="FPEF"/>
                <a:cs typeface="Times New Roman"/>
              </a:rPr>
              <a:t> </a:t>
            </a:r>
            <a:r>
              <a:rPr lang="nl-NL" sz="2800" dirty="0">
                <a:solidFill>
                  <a:srgbClr val="0000FF"/>
                </a:solidFill>
                <a:latin typeface="Times New Roman"/>
                <a:ea typeface="Calibri"/>
                <a:cs typeface="Times New Roman"/>
              </a:rPr>
              <a:t>0) thì Q</a:t>
            </a:r>
            <a:r>
              <a:rPr lang="nl-NL" sz="2800" baseline="-25000" dirty="0">
                <a:solidFill>
                  <a:srgbClr val="0000FF"/>
                </a:solidFill>
                <a:latin typeface="Times New Roman"/>
                <a:ea typeface="Calibri"/>
                <a:cs typeface="Times New Roman"/>
              </a:rPr>
              <a:t>2</a:t>
            </a:r>
            <a:r>
              <a:rPr lang="nl-NL" sz="2800" dirty="0">
                <a:solidFill>
                  <a:srgbClr val="0000FF"/>
                </a:solidFill>
                <a:latin typeface="Times New Roman"/>
                <a:ea typeface="Calibri"/>
                <a:cs typeface="Times New Roman"/>
              </a:rPr>
              <a:t> &lt; 0. Nếu Q</a:t>
            </a:r>
            <a:r>
              <a:rPr lang="nl-NL" sz="2800" baseline="-25000" dirty="0">
                <a:solidFill>
                  <a:srgbClr val="0000FF"/>
                </a:solidFill>
                <a:latin typeface="Times New Roman"/>
                <a:ea typeface="Calibri"/>
                <a:cs typeface="Times New Roman"/>
              </a:rPr>
              <a:t>1</a:t>
            </a:r>
            <a:r>
              <a:rPr lang="nl-NL" sz="2800" dirty="0">
                <a:solidFill>
                  <a:srgbClr val="0000FF"/>
                </a:solidFill>
                <a:latin typeface="Times New Roman"/>
                <a:ea typeface="Calibri"/>
                <a:cs typeface="Times New Roman"/>
              </a:rPr>
              <a:t>&lt; 0 thì công suất phản kháng truyền từ thứ cấp sang sơ cấp. Nếu Q</a:t>
            </a:r>
            <a:r>
              <a:rPr lang="nl-NL" sz="2800" baseline="-25000" dirty="0">
                <a:solidFill>
                  <a:srgbClr val="0000FF"/>
                </a:solidFill>
                <a:latin typeface="Times New Roman"/>
                <a:ea typeface="Calibri"/>
                <a:cs typeface="Times New Roman"/>
              </a:rPr>
              <a:t>1</a:t>
            </a:r>
            <a:r>
              <a:rPr lang="nl-NL" sz="2800" dirty="0">
                <a:solidFill>
                  <a:srgbClr val="0000FF"/>
                </a:solidFill>
                <a:latin typeface="Times New Roman"/>
                <a:ea typeface="Calibri"/>
                <a:cs typeface="Times New Roman"/>
              </a:rPr>
              <a:t> &gt; 0 thì toàn bộ công suất phản kháng từ hai phía thứ cấp và sơ cấp đều dùng để từ hóa MBA.</a:t>
            </a:r>
            <a:endParaRPr lang="en-US" sz="2800" dirty="0">
              <a:effectLst/>
              <a:latin typeface="Times New Roman"/>
              <a:ea typeface="Calibri"/>
              <a:cs typeface="Times New Roman"/>
            </a:endParaRPr>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9685" y="4144963"/>
            <a:ext cx="7117515" cy="225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3314"/>
                                        </p:tgtEl>
                                        <p:attrNameLst>
                                          <p:attrName>style.visibility</p:attrName>
                                        </p:attrNameLst>
                                      </p:cBhvr>
                                      <p:to>
                                        <p:strVal val="visible"/>
                                      </p:to>
                                    </p:set>
                                    <p:anim calcmode="lin" valueType="num">
                                      <p:cBhvr>
                                        <p:cTn id="21" dur="1000" fill="hold"/>
                                        <p:tgtEl>
                                          <p:spTgt spid="13314"/>
                                        </p:tgtEl>
                                        <p:attrNameLst>
                                          <p:attrName>ppt_w</p:attrName>
                                        </p:attrNameLst>
                                      </p:cBhvr>
                                      <p:tavLst>
                                        <p:tav tm="0">
                                          <p:val>
                                            <p:strVal val="#ppt_w*0.70"/>
                                          </p:val>
                                        </p:tav>
                                        <p:tav tm="100000">
                                          <p:val>
                                            <p:strVal val="#ppt_w"/>
                                          </p:val>
                                        </p:tav>
                                      </p:tavLst>
                                    </p:anim>
                                    <p:anim calcmode="lin" valueType="num">
                                      <p:cBhvr>
                                        <p:cTn id="22" dur="1000" fill="hold"/>
                                        <p:tgtEl>
                                          <p:spTgt spid="13314"/>
                                        </p:tgtEl>
                                        <p:attrNameLst>
                                          <p:attrName>ppt_h</p:attrName>
                                        </p:attrNameLst>
                                      </p:cBhvr>
                                      <p:tavLst>
                                        <p:tav tm="0">
                                          <p:val>
                                            <p:strVal val="#ppt_h"/>
                                          </p:val>
                                        </p:tav>
                                        <p:tav tm="100000">
                                          <p:val>
                                            <p:strVal val="#ppt_h"/>
                                          </p:val>
                                        </p:tav>
                                      </p:tavLst>
                                    </p:anim>
                                    <p:animEffect transition="in" filter="fade">
                                      <p:cBhvr>
                                        <p:cTn id="23" dur="1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5588389" cy="523220"/>
          </a:xfrm>
          <a:prstGeom prst="rect">
            <a:avLst/>
          </a:prstGeom>
        </p:spPr>
        <p:txBody>
          <a:bodyPr wrap="none">
            <a:spAutoFit/>
          </a:bodyPr>
          <a:lstStyle/>
          <a:p>
            <a:r>
              <a:rPr lang="en-US" sz="2800" b="1" i="1" dirty="0" err="1">
                <a:solidFill>
                  <a:srgbClr val="0000FF"/>
                </a:solidFill>
                <a:latin typeface="Times New Roman"/>
                <a:ea typeface="Calibri"/>
              </a:rPr>
              <a:t>Độ</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thay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đổi</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của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máy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biến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endParaRPr lang="en-US" sz="2800" dirty="0"/>
          </a:p>
        </p:txBody>
      </p:sp>
      <p:sp>
        <p:nvSpPr>
          <p:cNvPr id="3" name="Rectangle 2"/>
          <p:cNvSpPr/>
          <p:nvPr/>
        </p:nvSpPr>
        <p:spPr>
          <a:xfrm>
            <a:off x="0" y="1229380"/>
            <a:ext cx="7772400" cy="523220"/>
          </a:xfrm>
          <a:prstGeom prst="rect">
            <a:avLst/>
          </a:prstGeom>
        </p:spPr>
        <p:txBody>
          <a:bodyPr wrap="square">
            <a:spAutoFit/>
          </a:bodyPr>
          <a:lstStyle/>
          <a:p>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thay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đổi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a:solidFill>
                  <a:srgbClr val="0000FF"/>
                </a:solidFill>
                <a:latin typeface="Times New Roman"/>
                <a:ea typeface="SymbolMT"/>
              </a:rPr>
              <a:t>∆</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2đm</a:t>
            </a:r>
            <a:r>
              <a:rPr lang="en-US" sz="2800" b="1" baseline="-25000" dirty="0">
                <a:solidFill>
                  <a:srgbClr val="0000FF"/>
                </a:solidFill>
                <a:latin typeface="Times New Roman"/>
                <a:ea typeface="Calibri"/>
              </a:rPr>
              <a:t> </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endParaRPr lang="en-US" sz="2800" b="1" dirty="0"/>
          </a:p>
        </p:txBody>
      </p:sp>
      <p:sp>
        <p:nvSpPr>
          <p:cNvPr id="6" name="Rectangle 5"/>
          <p:cNvSpPr/>
          <p:nvPr/>
        </p:nvSpPr>
        <p:spPr>
          <a:xfrm>
            <a:off x="0" y="1775266"/>
            <a:ext cx="8305800" cy="523220"/>
          </a:xfrm>
          <a:prstGeom prst="rect">
            <a:avLst/>
          </a:prstGeom>
        </p:spPr>
        <p:txBody>
          <a:bodyPr wrap="square">
            <a:spAutoFit/>
          </a:bodyPr>
          <a:lstStyle/>
          <a:p>
            <a:pPr indent="180340" algn="just">
              <a:spcAft>
                <a:spcPts val="300"/>
              </a:spcAft>
            </a:pPr>
            <a:r>
              <a:rPr lang="en-US" sz="2800" b="1" dirty="0" err="1">
                <a:solidFill>
                  <a:srgbClr val="0000FF"/>
                </a:solidFill>
                <a:latin typeface="Times New Roman"/>
                <a:ea typeface="Calibri"/>
                <a:cs typeface="Times New Roman"/>
              </a:rPr>
              <a:t>Độ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thay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đổi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theo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trăm</a:t>
            </a:r>
            <a:r>
              <a:rPr lang="en-US" sz="2800" b="1" dirty="0">
                <a:solidFill>
                  <a:srgbClr val="0000FF"/>
                </a:solidFill>
                <a:latin typeface="Times New Roman"/>
                <a:ea typeface="Calibri"/>
                <a:cs typeface="Times New Roman"/>
              </a:rPr>
              <a:t>:</a:t>
            </a:r>
            <a:r>
              <a:rPr lang="en-US" sz="2800" b="1" dirty="0">
                <a:solidFill>
                  <a:srgbClr val="0000FF"/>
                </a:solidFill>
                <a:latin typeface="Times New Roman"/>
                <a:ea typeface="SymbolMT"/>
                <a:cs typeface="Times New Roman"/>
              </a:rPr>
              <a:t>   </a:t>
            </a:r>
            <a:endParaRPr lang="en-US" sz="2800" b="1" dirty="0">
              <a:effectLst/>
              <a:latin typeface="Times New Roman"/>
              <a:ea typeface="Calibri"/>
              <a:cs typeface="Times New Roman"/>
            </a:endParaRPr>
          </a:p>
        </p:txBody>
      </p:sp>
      <p:pic>
        <p:nvPicPr>
          <p:cNvPr id="1433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0221"/>
          <a:stretch/>
        </p:blipFill>
        <p:spPr bwMode="auto">
          <a:xfrm>
            <a:off x="304800" y="2257424"/>
            <a:ext cx="4047668" cy="1171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7585" y="3743980"/>
            <a:ext cx="3815468" cy="523220"/>
          </a:xfrm>
          <a:prstGeom prst="rect">
            <a:avLst/>
          </a:prstGeom>
        </p:spPr>
        <p:txBody>
          <a:bodyPr wrap="none">
            <a:spAutoFit/>
          </a:bodyPr>
          <a:lstStyle/>
          <a:p>
            <a:r>
              <a:rPr lang="en-US" sz="2800" b="1" i="1" dirty="0" err="1">
                <a:solidFill>
                  <a:srgbClr val="0000FF"/>
                </a:solidFill>
                <a:latin typeface="Times New Roman"/>
                <a:ea typeface="Calibri"/>
              </a:rPr>
              <a:t>Cách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điều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chỉnh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endParaRPr lang="en-US" sz="2800" dirty="0"/>
          </a:p>
        </p:txBody>
      </p:sp>
      <p:pic>
        <p:nvPicPr>
          <p:cNvPr id="143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799" y="2600565"/>
            <a:ext cx="4196216" cy="3114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3" name="Picture 1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724" y="6005021"/>
            <a:ext cx="9144000" cy="700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4" name="Picture 18"/>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50000"/>
          <a:stretch/>
        </p:blipFill>
        <p:spPr bwMode="auto">
          <a:xfrm>
            <a:off x="102083" y="4848704"/>
            <a:ext cx="4774717" cy="942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par>
                                <p:cTn id="22" presetID="55" presetClass="entr" presetSubtype="0" fill="hold" nodeType="withEffect">
                                  <p:stCondLst>
                                    <p:cond delay="0"/>
                                  </p:stCondLst>
                                  <p:childTnLst>
                                    <p:set>
                                      <p:cBhvr>
                                        <p:cTn id="23" dur="1" fill="hold">
                                          <p:stCondLst>
                                            <p:cond delay="0"/>
                                          </p:stCondLst>
                                        </p:cTn>
                                        <p:tgtEl>
                                          <p:spTgt spid="14338"/>
                                        </p:tgtEl>
                                        <p:attrNameLst>
                                          <p:attrName>style.visibility</p:attrName>
                                        </p:attrNameLst>
                                      </p:cBhvr>
                                      <p:to>
                                        <p:strVal val="visible"/>
                                      </p:to>
                                    </p:set>
                                    <p:anim calcmode="lin" valueType="num">
                                      <p:cBhvr>
                                        <p:cTn id="24" dur="1000" fill="hold"/>
                                        <p:tgtEl>
                                          <p:spTgt spid="14338"/>
                                        </p:tgtEl>
                                        <p:attrNameLst>
                                          <p:attrName>ppt_w</p:attrName>
                                        </p:attrNameLst>
                                      </p:cBhvr>
                                      <p:tavLst>
                                        <p:tav tm="0">
                                          <p:val>
                                            <p:strVal val="#ppt_w*0.70"/>
                                          </p:val>
                                        </p:tav>
                                        <p:tav tm="100000">
                                          <p:val>
                                            <p:strVal val="#ppt_w"/>
                                          </p:val>
                                        </p:tav>
                                      </p:tavLst>
                                    </p:anim>
                                    <p:anim calcmode="lin" valueType="num">
                                      <p:cBhvr>
                                        <p:cTn id="25" dur="1000" fill="hold"/>
                                        <p:tgtEl>
                                          <p:spTgt spid="14338"/>
                                        </p:tgtEl>
                                        <p:attrNameLst>
                                          <p:attrName>ppt_h</p:attrName>
                                        </p:attrNameLst>
                                      </p:cBhvr>
                                      <p:tavLst>
                                        <p:tav tm="0">
                                          <p:val>
                                            <p:strVal val="#ppt_h"/>
                                          </p:val>
                                        </p:tav>
                                        <p:tav tm="100000">
                                          <p:val>
                                            <p:strVal val="#ppt_h"/>
                                          </p:val>
                                        </p:tav>
                                      </p:tavLst>
                                    </p:anim>
                                    <p:animEffect transition="in" filter="fade">
                                      <p:cBhvr>
                                        <p:cTn id="26" dur="1000"/>
                                        <p:tgtEl>
                                          <p:spTgt spid="14338"/>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strVal val="#ppt_w*0.70"/>
                                          </p:val>
                                        </p:tav>
                                        <p:tav tm="100000">
                                          <p:val>
                                            <p:strVal val="#ppt_w"/>
                                          </p:val>
                                        </p:tav>
                                      </p:tavLst>
                                    </p:anim>
                                    <p:anim calcmode="lin" valueType="num">
                                      <p:cBhvr>
                                        <p:cTn id="32" dur="1000" fill="hold"/>
                                        <p:tgtEl>
                                          <p:spTgt spid="7"/>
                                        </p:tgtEl>
                                        <p:attrNameLst>
                                          <p:attrName>ppt_h</p:attrName>
                                        </p:attrNameLst>
                                      </p:cBhvr>
                                      <p:tavLst>
                                        <p:tav tm="0">
                                          <p:val>
                                            <p:strVal val="#ppt_h"/>
                                          </p:val>
                                        </p:tav>
                                        <p:tav tm="100000">
                                          <p:val>
                                            <p:strVal val="#ppt_h"/>
                                          </p:val>
                                        </p:tav>
                                      </p:tavLst>
                                    </p:anim>
                                    <p:animEffect transition="in" filter="fade">
                                      <p:cBhvr>
                                        <p:cTn id="33" dur="1000"/>
                                        <p:tgtEl>
                                          <p:spTgt spid="7"/>
                                        </p:tgtEl>
                                      </p:cBhvr>
                                    </p:animEffect>
                                  </p:childTnLst>
                                </p:cTn>
                              </p:par>
                              <p:par>
                                <p:cTn id="34" presetID="55" presetClass="entr" presetSubtype="0" fill="hold" nodeType="withEffect">
                                  <p:stCondLst>
                                    <p:cond delay="0"/>
                                  </p:stCondLst>
                                  <p:childTnLst>
                                    <p:set>
                                      <p:cBhvr>
                                        <p:cTn id="35" dur="1" fill="hold">
                                          <p:stCondLst>
                                            <p:cond delay="0"/>
                                          </p:stCondLst>
                                        </p:cTn>
                                        <p:tgtEl>
                                          <p:spTgt spid="14339"/>
                                        </p:tgtEl>
                                        <p:attrNameLst>
                                          <p:attrName>style.visibility</p:attrName>
                                        </p:attrNameLst>
                                      </p:cBhvr>
                                      <p:to>
                                        <p:strVal val="visible"/>
                                      </p:to>
                                    </p:set>
                                    <p:anim calcmode="lin" valueType="num">
                                      <p:cBhvr>
                                        <p:cTn id="36" dur="1000" fill="hold"/>
                                        <p:tgtEl>
                                          <p:spTgt spid="14339"/>
                                        </p:tgtEl>
                                        <p:attrNameLst>
                                          <p:attrName>ppt_w</p:attrName>
                                        </p:attrNameLst>
                                      </p:cBhvr>
                                      <p:tavLst>
                                        <p:tav tm="0">
                                          <p:val>
                                            <p:strVal val="#ppt_w*0.70"/>
                                          </p:val>
                                        </p:tav>
                                        <p:tav tm="100000">
                                          <p:val>
                                            <p:strVal val="#ppt_w"/>
                                          </p:val>
                                        </p:tav>
                                      </p:tavLst>
                                    </p:anim>
                                    <p:anim calcmode="lin" valueType="num">
                                      <p:cBhvr>
                                        <p:cTn id="37" dur="1000" fill="hold"/>
                                        <p:tgtEl>
                                          <p:spTgt spid="14339"/>
                                        </p:tgtEl>
                                        <p:attrNameLst>
                                          <p:attrName>ppt_h</p:attrName>
                                        </p:attrNameLst>
                                      </p:cBhvr>
                                      <p:tavLst>
                                        <p:tav tm="0">
                                          <p:val>
                                            <p:strVal val="#ppt_h"/>
                                          </p:val>
                                        </p:tav>
                                        <p:tav tm="100000">
                                          <p:val>
                                            <p:strVal val="#ppt_h"/>
                                          </p:val>
                                        </p:tav>
                                      </p:tavLst>
                                    </p:anim>
                                    <p:animEffect transition="in" filter="fade">
                                      <p:cBhvr>
                                        <p:cTn id="38" dur="1000"/>
                                        <p:tgtEl>
                                          <p:spTgt spid="14339"/>
                                        </p:tgtEl>
                                      </p:cBhvr>
                                    </p:animEffect>
                                  </p:childTnLst>
                                </p:cTn>
                              </p:par>
                              <p:par>
                                <p:cTn id="39" presetID="55" presetClass="entr" presetSubtype="0" fill="hold" nodeType="withEffect">
                                  <p:stCondLst>
                                    <p:cond delay="0"/>
                                  </p:stCondLst>
                                  <p:childTnLst>
                                    <p:set>
                                      <p:cBhvr>
                                        <p:cTn id="40" dur="1" fill="hold">
                                          <p:stCondLst>
                                            <p:cond delay="0"/>
                                          </p:stCondLst>
                                        </p:cTn>
                                        <p:tgtEl>
                                          <p:spTgt spid="14354"/>
                                        </p:tgtEl>
                                        <p:attrNameLst>
                                          <p:attrName>style.visibility</p:attrName>
                                        </p:attrNameLst>
                                      </p:cBhvr>
                                      <p:to>
                                        <p:strVal val="visible"/>
                                      </p:to>
                                    </p:set>
                                    <p:anim calcmode="lin" valueType="num">
                                      <p:cBhvr>
                                        <p:cTn id="41" dur="1000" fill="hold"/>
                                        <p:tgtEl>
                                          <p:spTgt spid="14354"/>
                                        </p:tgtEl>
                                        <p:attrNameLst>
                                          <p:attrName>ppt_w</p:attrName>
                                        </p:attrNameLst>
                                      </p:cBhvr>
                                      <p:tavLst>
                                        <p:tav tm="0">
                                          <p:val>
                                            <p:strVal val="#ppt_w*0.70"/>
                                          </p:val>
                                        </p:tav>
                                        <p:tav tm="100000">
                                          <p:val>
                                            <p:strVal val="#ppt_w"/>
                                          </p:val>
                                        </p:tav>
                                      </p:tavLst>
                                    </p:anim>
                                    <p:anim calcmode="lin" valueType="num">
                                      <p:cBhvr>
                                        <p:cTn id="42" dur="1000" fill="hold"/>
                                        <p:tgtEl>
                                          <p:spTgt spid="14354"/>
                                        </p:tgtEl>
                                        <p:attrNameLst>
                                          <p:attrName>ppt_h</p:attrName>
                                        </p:attrNameLst>
                                      </p:cBhvr>
                                      <p:tavLst>
                                        <p:tav tm="0">
                                          <p:val>
                                            <p:strVal val="#ppt_h"/>
                                          </p:val>
                                        </p:tav>
                                        <p:tav tm="100000">
                                          <p:val>
                                            <p:strVal val="#ppt_h"/>
                                          </p:val>
                                        </p:tav>
                                      </p:tavLst>
                                    </p:anim>
                                    <p:animEffect transition="in" filter="fade">
                                      <p:cBhvr>
                                        <p:cTn id="43" dur="1000"/>
                                        <p:tgtEl>
                                          <p:spTgt spid="14354"/>
                                        </p:tgtEl>
                                      </p:cBhvr>
                                    </p:animEffect>
                                  </p:childTnLst>
                                </p:cTn>
                              </p:par>
                              <p:par>
                                <p:cTn id="44" presetID="55" presetClass="entr" presetSubtype="0" fill="hold" nodeType="withEffect">
                                  <p:stCondLst>
                                    <p:cond delay="0"/>
                                  </p:stCondLst>
                                  <p:childTnLst>
                                    <p:set>
                                      <p:cBhvr>
                                        <p:cTn id="45" dur="1" fill="hold">
                                          <p:stCondLst>
                                            <p:cond delay="0"/>
                                          </p:stCondLst>
                                        </p:cTn>
                                        <p:tgtEl>
                                          <p:spTgt spid="14353"/>
                                        </p:tgtEl>
                                        <p:attrNameLst>
                                          <p:attrName>style.visibility</p:attrName>
                                        </p:attrNameLst>
                                      </p:cBhvr>
                                      <p:to>
                                        <p:strVal val="visible"/>
                                      </p:to>
                                    </p:set>
                                    <p:anim calcmode="lin" valueType="num">
                                      <p:cBhvr>
                                        <p:cTn id="46" dur="1000" fill="hold"/>
                                        <p:tgtEl>
                                          <p:spTgt spid="14353"/>
                                        </p:tgtEl>
                                        <p:attrNameLst>
                                          <p:attrName>ppt_w</p:attrName>
                                        </p:attrNameLst>
                                      </p:cBhvr>
                                      <p:tavLst>
                                        <p:tav tm="0">
                                          <p:val>
                                            <p:strVal val="#ppt_w*0.70"/>
                                          </p:val>
                                        </p:tav>
                                        <p:tav tm="100000">
                                          <p:val>
                                            <p:strVal val="#ppt_w"/>
                                          </p:val>
                                        </p:tav>
                                      </p:tavLst>
                                    </p:anim>
                                    <p:anim calcmode="lin" valueType="num">
                                      <p:cBhvr>
                                        <p:cTn id="47" dur="1000" fill="hold"/>
                                        <p:tgtEl>
                                          <p:spTgt spid="14353"/>
                                        </p:tgtEl>
                                        <p:attrNameLst>
                                          <p:attrName>ppt_h</p:attrName>
                                        </p:attrNameLst>
                                      </p:cBhvr>
                                      <p:tavLst>
                                        <p:tav tm="0">
                                          <p:val>
                                            <p:strVal val="#ppt_h"/>
                                          </p:val>
                                        </p:tav>
                                        <p:tav tm="100000">
                                          <p:val>
                                            <p:strVal val="#ppt_h"/>
                                          </p:val>
                                        </p:tav>
                                      </p:tavLst>
                                    </p:anim>
                                    <p:animEffect transition="in" filter="fade">
                                      <p:cBhvr>
                                        <p:cTn id="48" dur="10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1723" y="609600"/>
            <a:ext cx="4246675" cy="523220"/>
          </a:xfrm>
          <a:prstGeom prst="rect">
            <a:avLst/>
          </a:prstGeom>
        </p:spPr>
        <p:txBody>
          <a:bodyPr wrap="none">
            <a:spAutoFit/>
          </a:bodyPr>
          <a:lstStyle/>
          <a:p>
            <a:r>
              <a:rPr lang="en-US" sz="2800" b="1" dirty="0" err="1">
                <a:solidFill>
                  <a:srgbClr val="0000FF"/>
                </a:solidFill>
                <a:latin typeface="Times New Roman"/>
                <a:ea typeface="Calibri"/>
              </a:rPr>
              <a:t>Hiệu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suất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dirty="0"/>
          </a:p>
        </p:txBody>
      </p:sp>
      <p:sp>
        <p:nvSpPr>
          <p:cNvPr id="3" name="Rectangle 2"/>
          <p:cNvSpPr/>
          <p:nvPr/>
        </p:nvSpPr>
        <p:spPr>
          <a:xfrm>
            <a:off x="11723" y="1066800"/>
            <a:ext cx="9132277"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việc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chung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đồng</a:t>
            </a:r>
            <a:r>
              <a:rPr lang="en-US" sz="2800" b="1" dirty="0">
                <a:solidFill>
                  <a:srgbClr val="0000FF"/>
                </a:solidFill>
                <a:latin typeface="Times New Roman"/>
                <a:ea typeface="Calibri"/>
              </a:rPr>
              <a:t> </a:t>
            </a:r>
            <a:r>
              <a:rPr lang="en-US" sz="2800" b="1" dirty="0">
                <a:solidFill>
                  <a:srgbClr val="0000FF"/>
                </a:solidFill>
                <a:latin typeface="Times New Roman"/>
                <a:ea typeface="Calibri"/>
                <a:cs typeface="Times New Roman"/>
                <a:sym typeface="Symbol"/>
              </a:rPr>
              <a:t></a:t>
            </a:r>
            <a:r>
              <a:rPr lang="en-US" sz="2800" b="1" dirty="0" err="1">
                <a:solidFill>
                  <a:srgbClr val="0000FF"/>
                </a:solidFill>
                <a:latin typeface="Times New Roman"/>
                <a:ea typeface="Calibri"/>
              </a:rPr>
              <a:t>P</a:t>
            </a:r>
            <a:r>
              <a:rPr lang="en-US" sz="2800" b="1" baseline="-25000" dirty="0" err="1">
                <a:solidFill>
                  <a:srgbClr val="0000FF"/>
                </a:solidFill>
                <a:latin typeface="Times New Roman"/>
                <a:ea typeface="Calibri"/>
              </a:rPr>
              <a:t>Cu</a:t>
            </a:r>
            <a:endParaRPr lang="en-US" sz="2800" b="1" dirty="0"/>
          </a:p>
        </p:txBody>
      </p:sp>
      <p:sp>
        <p:nvSpPr>
          <p:cNvPr id="6" name="Rectangle 5"/>
          <p:cNvSpPr/>
          <p:nvPr/>
        </p:nvSpPr>
        <p:spPr>
          <a:xfrm>
            <a:off x="11723" y="2020907"/>
            <a:ext cx="6875537" cy="523220"/>
          </a:xfrm>
          <a:prstGeom prst="rect">
            <a:avLst/>
          </a:prstGeom>
        </p:spPr>
        <p:txBody>
          <a:bodyPr wrap="none">
            <a:spAutoFit/>
          </a:bodyPr>
          <a:lstStyle/>
          <a:p>
            <a:pPr indent="457200"/>
            <a:r>
              <a:rPr lang="en-US" sz="2800" b="1" dirty="0" err="1" smtClean="0">
                <a:solidFill>
                  <a:srgbClr val="0000FF"/>
                </a:solidFill>
                <a:latin typeface="Times New Roman"/>
                <a:ea typeface="Calibri"/>
              </a:rPr>
              <a:t>Còn</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sắt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a:solidFill>
                  <a:srgbClr val="0000FF"/>
                </a:solidFill>
                <a:latin typeface="Times New Roman"/>
                <a:ea typeface="Calibri"/>
                <a:cs typeface="Times New Roman"/>
                <a:sym typeface="Symbol"/>
              </a:rPr>
              <a:t></a:t>
            </a:r>
            <a:r>
              <a:rPr lang="en-US" sz="2800" b="1" dirty="0" err="1">
                <a:solidFill>
                  <a:srgbClr val="0000FF"/>
                </a:solidFill>
                <a:latin typeface="Times New Roman"/>
                <a:ea typeface="Calibri"/>
              </a:rPr>
              <a:t>P</a:t>
            </a:r>
            <a:r>
              <a:rPr lang="en-US" sz="2800" b="1" baseline="-25000" dirty="0" err="1">
                <a:solidFill>
                  <a:srgbClr val="0000FF"/>
                </a:solidFill>
                <a:latin typeface="Times New Roman"/>
                <a:ea typeface="Calibri"/>
              </a:rPr>
              <a:t>Fe</a:t>
            </a:r>
            <a:r>
              <a:rPr lang="en-US" sz="2800" b="1" baseline="-25000" dirty="0">
                <a:solidFill>
                  <a:srgbClr val="0000FF"/>
                </a:solidFill>
                <a:latin typeface="Times New Roman"/>
                <a:ea typeface="Calibri"/>
              </a:rPr>
              <a:t>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endParaRPr lang="en-US" sz="2800" b="1" dirty="0"/>
          </a:p>
        </p:txBody>
      </p:sp>
      <p:pic>
        <p:nvPicPr>
          <p:cNvPr id="1638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4917"/>
          <a:stretch/>
        </p:blipFill>
        <p:spPr bwMode="auto">
          <a:xfrm>
            <a:off x="1610946" y="2514600"/>
            <a:ext cx="3702079" cy="95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35842"/>
          <a:stretch/>
        </p:blipFill>
        <p:spPr bwMode="auto">
          <a:xfrm>
            <a:off x="1587500" y="3289299"/>
            <a:ext cx="6565900" cy="479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8"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3326"/>
          <a:stretch/>
        </p:blipFill>
        <p:spPr bwMode="auto">
          <a:xfrm>
            <a:off x="1587499" y="3733800"/>
            <a:ext cx="6338445" cy="63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1723" y="4227493"/>
            <a:ext cx="9132277" cy="954107"/>
          </a:xfrm>
          <a:prstGeom prst="rect">
            <a:avLst/>
          </a:prstGeom>
        </p:spPr>
        <p:txBody>
          <a:bodyPr wrap="square">
            <a:spAutoFit/>
          </a:bodyPr>
          <a:lstStyle/>
          <a:p>
            <a:pPr algn="just"/>
            <a:r>
              <a:rPr lang="en-US" sz="2800" b="1" i="1" dirty="0" err="1">
                <a:solidFill>
                  <a:srgbClr val="0000FF"/>
                </a:solidFill>
                <a:latin typeface="Times New Roman"/>
                <a:ea typeface="Calibri"/>
              </a:rPr>
              <a:t>Tổn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hao</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sắt</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từ</a:t>
            </a:r>
            <a:r>
              <a:rPr lang="en-US" sz="2800" dirty="0">
                <a:solidFill>
                  <a:srgbClr val="0000FF"/>
                </a:solidFill>
                <a:latin typeface="Times New Roman"/>
                <a:ea typeface="Calibri"/>
              </a:rPr>
              <a:t> </a:t>
            </a:r>
            <a:r>
              <a:rPr lang="en-US" sz="2800" dirty="0">
                <a:solidFill>
                  <a:srgbClr val="0000FF"/>
                </a:solidFill>
                <a:latin typeface="Times New Roman"/>
                <a:ea typeface="Calibri"/>
                <a:cs typeface="Times New Roman"/>
                <a:sym typeface="Symbol"/>
              </a:rPr>
              <a:t></a:t>
            </a:r>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Fe</a:t>
            </a:r>
            <a:r>
              <a:rPr lang="en-US" sz="2800" dirty="0">
                <a:solidFill>
                  <a:srgbClr val="0000FF"/>
                </a:solidFill>
                <a:latin typeface="Times New Roman"/>
                <a:ea typeface="Calibri"/>
              </a:rPr>
              <a:t> </a:t>
            </a:r>
            <a:r>
              <a:rPr lang="en-US" sz="2800" dirty="0" err="1">
                <a:solidFill>
                  <a:srgbClr val="0000FF"/>
                </a:solidFill>
                <a:latin typeface="Times New Roman"/>
                <a:ea typeface="Calibri"/>
              </a:rPr>
              <a:t>không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phụ</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thuộc</a:t>
            </a:r>
            <a:r>
              <a:rPr lang="en-US" sz="2800" dirty="0">
                <a:solidFill>
                  <a:srgbClr val="0000FF"/>
                </a:solidFill>
                <a:latin typeface="Times New Roman"/>
                <a:ea typeface="Calibri"/>
              </a:rPr>
              <a:t> </a:t>
            </a:r>
            <a:r>
              <a:rPr lang="en-US" sz="2800" dirty="0" err="1">
                <a:solidFill>
                  <a:srgbClr val="0000FF"/>
                </a:solidFill>
                <a:latin typeface="Times New Roman"/>
                <a:ea typeface="Calibri"/>
              </a:rPr>
              <a:t>tải</a:t>
            </a:r>
            <a:r>
              <a:rPr lang="en-US" sz="2800" dirty="0">
                <a:solidFill>
                  <a:srgbClr val="0000FF"/>
                </a:solidFill>
                <a:latin typeface="Times New Roman"/>
                <a:ea typeface="Calibri"/>
              </a:rPr>
              <a:t> </a:t>
            </a:r>
            <a:r>
              <a:rPr lang="en-US" sz="2800" dirty="0" err="1">
                <a:solidFill>
                  <a:srgbClr val="0000FF"/>
                </a:solidFill>
                <a:latin typeface="Times New Roman"/>
                <a:ea typeface="Calibri"/>
              </a:rPr>
              <a:t>mà</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phụ</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thuộc</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vào</a:t>
            </a:r>
            <a:r>
              <a:rPr lang="en-US" sz="2800" dirty="0">
                <a:solidFill>
                  <a:srgbClr val="0000FF"/>
                </a:solidFill>
                <a:latin typeface="Times New Roman"/>
                <a:ea typeface="Calibri"/>
              </a:rPr>
              <a:t> </a:t>
            </a:r>
            <a:r>
              <a:rPr lang="en-US" sz="2800" dirty="0" err="1">
                <a:solidFill>
                  <a:srgbClr val="0000FF"/>
                </a:solidFill>
                <a:latin typeface="Times New Roman"/>
                <a:ea typeface="Calibri"/>
              </a:rPr>
              <a:t>từ</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thông</a:t>
            </a:r>
            <a:r>
              <a:rPr lang="en-US" sz="2800" dirty="0">
                <a:solidFill>
                  <a:srgbClr val="0000FF"/>
                </a:solidFill>
                <a:latin typeface="Times New Roman"/>
                <a:ea typeface="Calibri"/>
              </a:rPr>
              <a:t> </a:t>
            </a:r>
            <a:r>
              <a:rPr lang="en-US" sz="2800" dirty="0">
                <a:solidFill>
                  <a:srgbClr val="0000FF"/>
                </a:solidFill>
                <a:latin typeface="Times New Roman"/>
                <a:ea typeface="Calibri"/>
                <a:cs typeface="Times New Roman"/>
                <a:sym typeface="Symbol"/>
              </a:rPr>
              <a:t></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đo</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được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bằng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thí</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nghiệm</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không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tải</a:t>
            </a:r>
            <a:r>
              <a:rPr lang="en-US" sz="2800" dirty="0">
                <a:solidFill>
                  <a:srgbClr val="0000FF"/>
                </a:solidFill>
                <a:latin typeface="Times New Roman"/>
                <a:ea typeface="Calibri"/>
              </a:rPr>
              <a:t>: </a:t>
            </a:r>
            <a:r>
              <a:rPr lang="en-US" sz="2800" dirty="0">
                <a:solidFill>
                  <a:srgbClr val="0000FF"/>
                </a:solidFill>
                <a:latin typeface="Times New Roman"/>
                <a:ea typeface="Calibri"/>
                <a:cs typeface="Times New Roman"/>
                <a:sym typeface="Symbol"/>
              </a:rPr>
              <a:t></a:t>
            </a:r>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Fe</a:t>
            </a:r>
            <a:r>
              <a:rPr lang="en-US" sz="2800" baseline="-25000" dirty="0">
                <a:solidFill>
                  <a:srgbClr val="0000FF"/>
                </a:solidFill>
                <a:latin typeface="Times New Roman"/>
                <a:ea typeface="Calibri"/>
              </a:rPr>
              <a:t> </a:t>
            </a:r>
            <a:r>
              <a:rPr lang="en-US" sz="2800" dirty="0">
                <a:solidFill>
                  <a:srgbClr val="0000FF"/>
                </a:solidFill>
                <a:latin typeface="Times New Roman"/>
                <a:ea typeface="Calibri"/>
              </a:rPr>
              <a:t>= </a:t>
            </a:r>
            <a:r>
              <a:rPr lang="en-US" sz="2800" dirty="0" err="1">
                <a:solidFill>
                  <a:srgbClr val="0000FF"/>
                </a:solidFill>
                <a:latin typeface="Times New Roman"/>
                <a:ea typeface="Calibri"/>
              </a:rPr>
              <a:t>P</a:t>
            </a:r>
            <a:r>
              <a:rPr lang="en-US" sz="2800" baseline="-25000" dirty="0" err="1">
                <a:solidFill>
                  <a:srgbClr val="0000FF"/>
                </a:solidFill>
                <a:latin typeface="Times New Roman"/>
                <a:ea typeface="Calibri"/>
              </a:rPr>
              <a:t>0</a:t>
            </a:r>
            <a:endParaRPr lang="en-US" sz="2800" dirty="0"/>
          </a:p>
        </p:txBody>
      </p:sp>
      <p:sp>
        <p:nvSpPr>
          <p:cNvPr id="8" name="Rectangle 7"/>
          <p:cNvSpPr/>
          <p:nvPr/>
        </p:nvSpPr>
        <p:spPr>
          <a:xfrm>
            <a:off x="0" y="5181600"/>
            <a:ext cx="9144000" cy="1815882"/>
          </a:xfrm>
          <a:prstGeom prst="rect">
            <a:avLst/>
          </a:prstGeom>
        </p:spPr>
        <p:txBody>
          <a:bodyPr wrap="square">
            <a:spAutoFit/>
          </a:bodyPr>
          <a:lstStyle/>
          <a:p>
            <a:pPr algn="just"/>
            <a:r>
              <a:rPr lang="en-US" sz="2800" b="1" i="1" dirty="0" err="1">
                <a:solidFill>
                  <a:srgbClr val="0000FF"/>
                </a:solidFill>
                <a:latin typeface="Times New Roman"/>
                <a:ea typeface="Calibri"/>
              </a:rPr>
              <a:t>Tổn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hao</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đồng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phụ</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thuộc</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vào</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dòng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tải</a:t>
            </a:r>
            <a:r>
              <a:rPr lang="en-US" sz="2800" dirty="0">
                <a:solidFill>
                  <a:srgbClr val="0000FF"/>
                </a:solidFill>
                <a:latin typeface="Times New Roman"/>
                <a:ea typeface="Calibri"/>
              </a:rPr>
              <a:t> </a:t>
            </a:r>
            <a:r>
              <a:rPr lang="en-US" sz="2800" dirty="0" err="1">
                <a:solidFill>
                  <a:srgbClr val="0000FF"/>
                </a:solidFill>
                <a:latin typeface="Times New Roman"/>
                <a:ea typeface="Calibri"/>
              </a:rPr>
              <a:t>I</a:t>
            </a:r>
            <a:r>
              <a:rPr lang="en-US" sz="2800" baseline="-25000" dirty="0" err="1">
                <a:solidFill>
                  <a:srgbClr val="0000FF"/>
                </a:solidFill>
                <a:latin typeface="Times New Roman"/>
                <a:ea typeface="Calibri"/>
              </a:rPr>
              <a:t>2</a:t>
            </a:r>
            <a:r>
              <a:rPr lang="en-US" sz="2800" dirty="0">
                <a:solidFill>
                  <a:srgbClr val="0000FF"/>
                </a:solidFill>
                <a:latin typeface="Times New Roman"/>
                <a:ea typeface="Calibri"/>
              </a:rPr>
              <a:t>. </a:t>
            </a:r>
            <a:r>
              <a:rPr lang="en-US" sz="2800" dirty="0" err="1">
                <a:solidFill>
                  <a:srgbClr val="0000FF"/>
                </a:solidFill>
                <a:latin typeface="Times New Roman"/>
                <a:ea typeface="Calibri"/>
              </a:rPr>
              <a:t>Tổn</a:t>
            </a:r>
            <a:r>
              <a:rPr lang="en-US" sz="2800" dirty="0">
                <a:solidFill>
                  <a:srgbClr val="0000FF"/>
                </a:solidFill>
                <a:latin typeface="Times New Roman"/>
                <a:ea typeface="Calibri"/>
              </a:rPr>
              <a:t> </a:t>
            </a:r>
            <a:r>
              <a:rPr lang="en-US" sz="2800" dirty="0" err="1">
                <a:solidFill>
                  <a:srgbClr val="0000FF"/>
                </a:solidFill>
                <a:latin typeface="Times New Roman"/>
                <a:ea typeface="Calibri"/>
              </a:rPr>
              <a:t>hao</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đồng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được</a:t>
            </a:r>
            <a:r>
              <a:rPr lang="en-US" sz="2800" dirty="0">
                <a:solidFill>
                  <a:srgbClr val="0000FF"/>
                </a:solidFill>
                <a:latin typeface="Times New Roman"/>
                <a:ea typeface="Calibri"/>
              </a:rPr>
              <a:t> </a:t>
            </a:r>
            <a:r>
              <a:rPr lang="en-US" sz="2800" dirty="0" err="1">
                <a:solidFill>
                  <a:srgbClr val="0000FF"/>
                </a:solidFill>
                <a:latin typeface="Times New Roman"/>
                <a:ea typeface="Calibri"/>
              </a:rPr>
              <a:t>tính</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theo</a:t>
            </a:r>
            <a:r>
              <a:rPr lang="en-US" sz="2800" dirty="0">
                <a:solidFill>
                  <a:srgbClr val="0000FF"/>
                </a:solidFill>
                <a:latin typeface="Times New Roman"/>
                <a:ea typeface="Calibri"/>
              </a:rPr>
              <a:t> </a:t>
            </a:r>
            <a:r>
              <a:rPr lang="en-US" sz="2800" dirty="0" err="1">
                <a:solidFill>
                  <a:srgbClr val="0000FF"/>
                </a:solidFill>
                <a:latin typeface="Times New Roman"/>
                <a:ea typeface="Calibri"/>
              </a:rPr>
              <a:t>giá</a:t>
            </a:r>
            <a:r>
              <a:rPr lang="en-US" sz="2800" dirty="0">
                <a:solidFill>
                  <a:srgbClr val="0000FF"/>
                </a:solidFill>
                <a:latin typeface="Times New Roman"/>
                <a:ea typeface="Calibri"/>
              </a:rPr>
              <a:t> </a:t>
            </a:r>
            <a:r>
              <a:rPr lang="en-US" sz="2800" dirty="0" err="1">
                <a:solidFill>
                  <a:srgbClr val="0000FF"/>
                </a:solidFill>
                <a:latin typeface="Times New Roman"/>
                <a:ea typeface="Calibri"/>
              </a:rPr>
              <a:t>trị</a:t>
            </a:r>
            <a:r>
              <a:rPr lang="en-US" sz="2800" b="1" i="1" dirty="0">
                <a:solidFill>
                  <a:srgbClr val="0000FF"/>
                </a:solidFill>
                <a:latin typeface="Times New Roman"/>
                <a:ea typeface="Calibri"/>
              </a:rPr>
              <a:t> </a:t>
            </a:r>
            <a:r>
              <a:rPr lang="en-US" sz="2800" dirty="0" err="1">
                <a:solidFill>
                  <a:srgbClr val="0000FF"/>
                </a:solidFill>
                <a:latin typeface="Times New Roman"/>
                <a:ea typeface="SymbolMT"/>
              </a:rPr>
              <a:t>P</a:t>
            </a:r>
            <a:r>
              <a:rPr lang="en-US" sz="2800" baseline="-25000" dirty="0" err="1">
                <a:solidFill>
                  <a:srgbClr val="0000FF"/>
                </a:solidFill>
                <a:latin typeface="Times New Roman"/>
                <a:ea typeface="SymbolMT"/>
              </a:rPr>
              <a:t>n</a:t>
            </a:r>
            <a:r>
              <a:rPr lang="en-US" sz="2800" b="1" i="1" dirty="0">
                <a:solidFill>
                  <a:srgbClr val="0000FF"/>
                </a:solidFill>
                <a:latin typeface="Times New Roman"/>
                <a:ea typeface="Calibri"/>
              </a:rPr>
              <a:t> </a:t>
            </a:r>
            <a:r>
              <a:rPr lang="en-US" sz="2800" dirty="0" err="1">
                <a:solidFill>
                  <a:srgbClr val="0000FF"/>
                </a:solidFill>
                <a:latin typeface="Times New Roman"/>
                <a:ea typeface="Calibri"/>
              </a:rPr>
              <a:t>là</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công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suất</a:t>
            </a:r>
            <a:r>
              <a:rPr lang="en-US" sz="2800" dirty="0">
                <a:solidFill>
                  <a:srgbClr val="0000FF"/>
                </a:solidFill>
                <a:latin typeface="Times New Roman"/>
                <a:ea typeface="Calibri"/>
              </a:rPr>
              <a:t> </a:t>
            </a:r>
            <a:r>
              <a:rPr lang="en-US" sz="2800" dirty="0" err="1">
                <a:solidFill>
                  <a:srgbClr val="0000FF"/>
                </a:solidFill>
                <a:latin typeface="Times New Roman"/>
                <a:ea typeface="Calibri"/>
              </a:rPr>
              <a:t>tác</a:t>
            </a:r>
            <a:r>
              <a:rPr lang="en-US" sz="2800" dirty="0">
                <a:solidFill>
                  <a:srgbClr val="0000FF"/>
                </a:solidFill>
                <a:latin typeface="Times New Roman"/>
                <a:ea typeface="Calibri"/>
              </a:rPr>
              <a:t> </a:t>
            </a:r>
            <a:r>
              <a:rPr lang="en-US" sz="2800" dirty="0" err="1">
                <a:solidFill>
                  <a:srgbClr val="0000FF"/>
                </a:solidFill>
                <a:latin typeface="Times New Roman"/>
                <a:ea typeface="Calibri"/>
              </a:rPr>
              <a:t>dụng</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đo</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được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trong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thí</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nghiệm</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ngắn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mạch</a:t>
            </a:r>
            <a:r>
              <a:rPr lang="en-US" sz="2800" b="1" i="1" dirty="0">
                <a:solidFill>
                  <a:srgbClr val="0000FF"/>
                </a:solidFill>
                <a:latin typeface="Times New Roman"/>
                <a:ea typeface="Calibri"/>
              </a:rPr>
              <a:t>,</a:t>
            </a:r>
            <a:r>
              <a:rPr lang="en-US" sz="2800" dirty="0">
                <a:solidFill>
                  <a:srgbClr val="0000FF"/>
                </a:solidFill>
                <a:latin typeface="Times New Roman"/>
                <a:ea typeface="Calibri"/>
              </a:rPr>
              <a:t> </a:t>
            </a:r>
            <a:r>
              <a:rPr lang="en-US" sz="2800" dirty="0" err="1">
                <a:solidFill>
                  <a:srgbClr val="0000FF"/>
                </a:solidFill>
                <a:latin typeface="Times New Roman"/>
                <a:ea typeface="Calibri"/>
              </a:rPr>
              <a:t>khi</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dòng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a:t>
            </a:r>
            <a:r>
              <a:rPr lang="en-US" sz="2800" dirty="0">
                <a:solidFill>
                  <a:srgbClr val="0000FF"/>
                </a:solidFill>
                <a:latin typeface="Times New Roman"/>
                <a:ea typeface="Calibri"/>
              </a:rPr>
              <a:t> qua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quấn</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có</a:t>
            </a:r>
            <a:r>
              <a:rPr lang="en-US" sz="2800" dirty="0">
                <a:solidFill>
                  <a:srgbClr val="0000FF"/>
                </a:solidFill>
                <a:latin typeface="Times New Roman"/>
                <a:ea typeface="Calibri"/>
              </a:rPr>
              <a:t> </a:t>
            </a:r>
            <a:r>
              <a:rPr lang="en-US" sz="2800" dirty="0" err="1">
                <a:solidFill>
                  <a:srgbClr val="0000FF"/>
                </a:solidFill>
                <a:latin typeface="Times New Roman"/>
                <a:ea typeface="Calibri"/>
              </a:rPr>
              <a:t>giá</a:t>
            </a:r>
            <a:r>
              <a:rPr lang="en-US" sz="2800" dirty="0">
                <a:solidFill>
                  <a:srgbClr val="0000FF"/>
                </a:solidFill>
                <a:latin typeface="Times New Roman"/>
                <a:ea typeface="Calibri"/>
              </a:rPr>
              <a:t> </a:t>
            </a:r>
            <a:r>
              <a:rPr lang="en-US" sz="2800" dirty="0" err="1">
                <a:solidFill>
                  <a:srgbClr val="0000FF"/>
                </a:solidFill>
                <a:latin typeface="Times New Roman"/>
                <a:ea typeface="Calibri"/>
              </a:rPr>
              <a:t>trị</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định</a:t>
            </a:r>
            <a:r>
              <a:rPr lang="en-US" sz="2800" dirty="0">
                <a:solidFill>
                  <a:srgbClr val="0000FF"/>
                </a:solidFill>
                <a:latin typeface="Times New Roman"/>
                <a:ea typeface="Calibri"/>
              </a:rPr>
              <a:t> </a:t>
            </a:r>
            <a:r>
              <a:rPr lang="en-US" sz="2800" dirty="0" err="1">
                <a:solidFill>
                  <a:srgbClr val="0000FF"/>
                </a:solidFill>
                <a:latin typeface="Times New Roman"/>
                <a:ea typeface="Calibri"/>
              </a:rPr>
              <a:t>mức</a:t>
            </a:r>
            <a:endParaRPr lang="en-US" sz="2800"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16386"/>
                                        </p:tgtEl>
                                        <p:attrNameLst>
                                          <p:attrName>style.visibility</p:attrName>
                                        </p:attrNameLst>
                                      </p:cBhvr>
                                      <p:to>
                                        <p:strVal val="visible"/>
                                      </p:to>
                                    </p:set>
                                    <p:anim calcmode="lin" valueType="num">
                                      <p:cBhvr>
                                        <p:cTn id="26" dur="1000" fill="hold"/>
                                        <p:tgtEl>
                                          <p:spTgt spid="16386"/>
                                        </p:tgtEl>
                                        <p:attrNameLst>
                                          <p:attrName>ppt_w</p:attrName>
                                        </p:attrNameLst>
                                      </p:cBhvr>
                                      <p:tavLst>
                                        <p:tav tm="0">
                                          <p:val>
                                            <p:strVal val="#ppt_w*0.70"/>
                                          </p:val>
                                        </p:tav>
                                        <p:tav tm="100000">
                                          <p:val>
                                            <p:strVal val="#ppt_w"/>
                                          </p:val>
                                        </p:tav>
                                      </p:tavLst>
                                    </p:anim>
                                    <p:anim calcmode="lin" valueType="num">
                                      <p:cBhvr>
                                        <p:cTn id="27" dur="1000" fill="hold"/>
                                        <p:tgtEl>
                                          <p:spTgt spid="16386"/>
                                        </p:tgtEl>
                                        <p:attrNameLst>
                                          <p:attrName>ppt_h</p:attrName>
                                        </p:attrNameLst>
                                      </p:cBhvr>
                                      <p:tavLst>
                                        <p:tav tm="0">
                                          <p:val>
                                            <p:strVal val="#ppt_h"/>
                                          </p:val>
                                        </p:tav>
                                        <p:tav tm="100000">
                                          <p:val>
                                            <p:strVal val="#ppt_h"/>
                                          </p:val>
                                        </p:tav>
                                      </p:tavLst>
                                    </p:anim>
                                    <p:animEffect transition="in" filter="fade">
                                      <p:cBhvr>
                                        <p:cTn id="28" dur="1000"/>
                                        <p:tgtEl>
                                          <p:spTgt spid="16386"/>
                                        </p:tgtEl>
                                      </p:cBhvr>
                                    </p:animEffect>
                                  </p:childTnLst>
                                </p:cTn>
                              </p:par>
                              <p:par>
                                <p:cTn id="29" presetID="55" presetClass="entr" presetSubtype="0" fill="hold" nodeType="withEffect">
                                  <p:stCondLst>
                                    <p:cond delay="0"/>
                                  </p:stCondLst>
                                  <p:childTnLst>
                                    <p:set>
                                      <p:cBhvr>
                                        <p:cTn id="30" dur="1" fill="hold">
                                          <p:stCondLst>
                                            <p:cond delay="0"/>
                                          </p:stCondLst>
                                        </p:cTn>
                                        <p:tgtEl>
                                          <p:spTgt spid="16387"/>
                                        </p:tgtEl>
                                        <p:attrNameLst>
                                          <p:attrName>style.visibility</p:attrName>
                                        </p:attrNameLst>
                                      </p:cBhvr>
                                      <p:to>
                                        <p:strVal val="visible"/>
                                      </p:to>
                                    </p:set>
                                    <p:anim calcmode="lin" valueType="num">
                                      <p:cBhvr>
                                        <p:cTn id="31" dur="1000" fill="hold"/>
                                        <p:tgtEl>
                                          <p:spTgt spid="16387"/>
                                        </p:tgtEl>
                                        <p:attrNameLst>
                                          <p:attrName>ppt_w</p:attrName>
                                        </p:attrNameLst>
                                      </p:cBhvr>
                                      <p:tavLst>
                                        <p:tav tm="0">
                                          <p:val>
                                            <p:strVal val="#ppt_w*0.70"/>
                                          </p:val>
                                        </p:tav>
                                        <p:tav tm="100000">
                                          <p:val>
                                            <p:strVal val="#ppt_w"/>
                                          </p:val>
                                        </p:tav>
                                      </p:tavLst>
                                    </p:anim>
                                    <p:anim calcmode="lin" valueType="num">
                                      <p:cBhvr>
                                        <p:cTn id="32" dur="1000" fill="hold"/>
                                        <p:tgtEl>
                                          <p:spTgt spid="16387"/>
                                        </p:tgtEl>
                                        <p:attrNameLst>
                                          <p:attrName>ppt_h</p:attrName>
                                        </p:attrNameLst>
                                      </p:cBhvr>
                                      <p:tavLst>
                                        <p:tav tm="0">
                                          <p:val>
                                            <p:strVal val="#ppt_h"/>
                                          </p:val>
                                        </p:tav>
                                        <p:tav tm="100000">
                                          <p:val>
                                            <p:strVal val="#ppt_h"/>
                                          </p:val>
                                        </p:tav>
                                      </p:tavLst>
                                    </p:anim>
                                    <p:animEffect transition="in" filter="fade">
                                      <p:cBhvr>
                                        <p:cTn id="33" dur="1000"/>
                                        <p:tgtEl>
                                          <p:spTgt spid="16387"/>
                                        </p:tgtEl>
                                      </p:cBhvr>
                                    </p:animEffect>
                                  </p:childTnLst>
                                </p:cTn>
                              </p:par>
                              <p:par>
                                <p:cTn id="34" presetID="55" presetClass="entr" presetSubtype="0" fill="hold" nodeType="withEffect">
                                  <p:stCondLst>
                                    <p:cond delay="0"/>
                                  </p:stCondLst>
                                  <p:childTnLst>
                                    <p:set>
                                      <p:cBhvr>
                                        <p:cTn id="35" dur="1" fill="hold">
                                          <p:stCondLst>
                                            <p:cond delay="0"/>
                                          </p:stCondLst>
                                        </p:cTn>
                                        <p:tgtEl>
                                          <p:spTgt spid="16388"/>
                                        </p:tgtEl>
                                        <p:attrNameLst>
                                          <p:attrName>style.visibility</p:attrName>
                                        </p:attrNameLst>
                                      </p:cBhvr>
                                      <p:to>
                                        <p:strVal val="visible"/>
                                      </p:to>
                                    </p:set>
                                    <p:anim calcmode="lin" valueType="num">
                                      <p:cBhvr>
                                        <p:cTn id="36" dur="1000" fill="hold"/>
                                        <p:tgtEl>
                                          <p:spTgt spid="16388"/>
                                        </p:tgtEl>
                                        <p:attrNameLst>
                                          <p:attrName>ppt_w</p:attrName>
                                        </p:attrNameLst>
                                      </p:cBhvr>
                                      <p:tavLst>
                                        <p:tav tm="0">
                                          <p:val>
                                            <p:strVal val="#ppt_w*0.70"/>
                                          </p:val>
                                        </p:tav>
                                        <p:tav tm="100000">
                                          <p:val>
                                            <p:strVal val="#ppt_w"/>
                                          </p:val>
                                        </p:tav>
                                      </p:tavLst>
                                    </p:anim>
                                    <p:anim calcmode="lin" valueType="num">
                                      <p:cBhvr>
                                        <p:cTn id="37" dur="1000" fill="hold"/>
                                        <p:tgtEl>
                                          <p:spTgt spid="16388"/>
                                        </p:tgtEl>
                                        <p:attrNameLst>
                                          <p:attrName>ppt_h</p:attrName>
                                        </p:attrNameLst>
                                      </p:cBhvr>
                                      <p:tavLst>
                                        <p:tav tm="0">
                                          <p:val>
                                            <p:strVal val="#ppt_h"/>
                                          </p:val>
                                        </p:tav>
                                        <p:tav tm="100000">
                                          <p:val>
                                            <p:strVal val="#ppt_h"/>
                                          </p:val>
                                        </p:tav>
                                      </p:tavLst>
                                    </p:anim>
                                    <p:animEffect transition="in" filter="fade">
                                      <p:cBhvr>
                                        <p:cTn id="38" dur="1000"/>
                                        <p:tgtEl>
                                          <p:spTgt spid="16388"/>
                                        </p:tgtEl>
                                      </p:cBhvr>
                                    </p:animEffect>
                                  </p:childTnLst>
                                </p:cTn>
                              </p:par>
                            </p:childTnLst>
                          </p:cTn>
                        </p:par>
                      </p:childTnLst>
                    </p:cTn>
                  </p:par>
                  <p:par>
                    <p:cTn id="39" fill="hold">
                      <p:stCondLst>
                        <p:cond delay="indefinite"/>
                      </p:stCondLst>
                      <p:childTnLst>
                        <p:par>
                          <p:cTn id="40" fill="hold">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1000" fill="hold"/>
                                        <p:tgtEl>
                                          <p:spTgt spid="7"/>
                                        </p:tgtEl>
                                        <p:attrNameLst>
                                          <p:attrName>ppt_w</p:attrName>
                                        </p:attrNameLst>
                                      </p:cBhvr>
                                      <p:tavLst>
                                        <p:tav tm="0">
                                          <p:val>
                                            <p:strVal val="#ppt_w*0.70"/>
                                          </p:val>
                                        </p:tav>
                                        <p:tav tm="100000">
                                          <p:val>
                                            <p:strVal val="#ppt_w"/>
                                          </p:val>
                                        </p:tav>
                                      </p:tavLst>
                                    </p:anim>
                                    <p:anim calcmode="lin" valueType="num">
                                      <p:cBhvr>
                                        <p:cTn id="44" dur="1000" fill="hold"/>
                                        <p:tgtEl>
                                          <p:spTgt spid="7"/>
                                        </p:tgtEl>
                                        <p:attrNameLst>
                                          <p:attrName>ppt_h</p:attrName>
                                        </p:attrNameLst>
                                      </p:cBhvr>
                                      <p:tavLst>
                                        <p:tav tm="0">
                                          <p:val>
                                            <p:strVal val="#ppt_h"/>
                                          </p:val>
                                        </p:tav>
                                        <p:tav tm="100000">
                                          <p:val>
                                            <p:strVal val="#ppt_h"/>
                                          </p:val>
                                        </p:tav>
                                      </p:tavLst>
                                    </p:anim>
                                    <p:animEffect transition="in" filter="fade">
                                      <p:cBhvr>
                                        <p:cTn id="45" dur="10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55"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1000" fill="hold"/>
                                        <p:tgtEl>
                                          <p:spTgt spid="8"/>
                                        </p:tgtEl>
                                        <p:attrNameLst>
                                          <p:attrName>ppt_w</p:attrName>
                                        </p:attrNameLst>
                                      </p:cBhvr>
                                      <p:tavLst>
                                        <p:tav tm="0">
                                          <p:val>
                                            <p:strVal val="#ppt_w*0.70"/>
                                          </p:val>
                                        </p:tav>
                                        <p:tav tm="100000">
                                          <p:val>
                                            <p:strVal val="#ppt_w"/>
                                          </p:val>
                                        </p:tav>
                                      </p:tavLst>
                                    </p:anim>
                                    <p:anim calcmode="lin" valueType="num">
                                      <p:cBhvr>
                                        <p:cTn id="51" dur="1000" fill="hold"/>
                                        <p:tgtEl>
                                          <p:spTgt spid="8"/>
                                        </p:tgtEl>
                                        <p:attrNameLst>
                                          <p:attrName>ppt_h</p:attrName>
                                        </p:attrNameLst>
                                      </p:cBhvr>
                                      <p:tavLst>
                                        <p:tav tm="0">
                                          <p:val>
                                            <p:strVal val="#ppt_h"/>
                                          </p:val>
                                        </p:tav>
                                        <p:tav tm="100000">
                                          <p:val>
                                            <p:strVal val="#ppt_h"/>
                                          </p:val>
                                        </p:tav>
                                      </p:tavLst>
                                    </p:anim>
                                    <p:animEffect transition="in" filter="fade">
                                      <p:cBhvr>
                                        <p:cTn id="5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15364"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4366"/>
          <a:stretch/>
        </p:blipFill>
        <p:spPr bwMode="auto">
          <a:xfrm>
            <a:off x="457200" y="676275"/>
            <a:ext cx="1792387"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34270"/>
          <a:stretch/>
        </p:blipFill>
        <p:spPr bwMode="auto">
          <a:xfrm>
            <a:off x="1524000" y="1066800"/>
            <a:ext cx="7190976" cy="94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6"/>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80437"/>
          <a:stretch/>
        </p:blipFill>
        <p:spPr bwMode="auto">
          <a:xfrm>
            <a:off x="1587500" y="1752600"/>
            <a:ext cx="2812428" cy="67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0" y="2286000"/>
            <a:ext cx="9144000" cy="1461939"/>
          </a:xfrm>
          <a:prstGeom prst="rect">
            <a:avLst/>
          </a:prstGeom>
        </p:spPr>
        <p:txBody>
          <a:bodyPr wrap="square">
            <a:spAutoFit/>
          </a:bodyPr>
          <a:lstStyle/>
          <a:p>
            <a:pPr indent="1080135" algn="just">
              <a:spcAft>
                <a:spcPts val="300"/>
              </a:spcAft>
            </a:pPr>
            <a:r>
              <a:rPr lang="en-US" sz="2800" b="1" dirty="0" err="1">
                <a:solidFill>
                  <a:srgbClr val="0000FF"/>
                </a:solidFill>
                <a:latin typeface="Times New Roman"/>
                <a:ea typeface="SymbolMT"/>
                <a:cs typeface="Times New Roman"/>
              </a:rPr>
              <a:t>Khi</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k</a:t>
            </a:r>
            <a:r>
              <a:rPr lang="en-US" sz="2800" b="1" baseline="-25000" dirty="0" err="1">
                <a:solidFill>
                  <a:srgbClr val="0000FF"/>
                </a:solidFill>
                <a:latin typeface="Times New Roman"/>
                <a:ea typeface="SymbolMT"/>
                <a:cs typeface="Times New Roman"/>
              </a:rPr>
              <a:t>t</a:t>
            </a:r>
            <a:r>
              <a:rPr lang="en-US" sz="2800" b="1" baseline="-25000" dirty="0">
                <a:solidFill>
                  <a:srgbClr val="0000FF"/>
                </a:solidFill>
                <a:latin typeface="Times New Roman"/>
                <a:ea typeface="SymbolMT"/>
                <a:cs typeface="Times New Roman"/>
              </a:rPr>
              <a:t> </a:t>
            </a:r>
            <a:r>
              <a:rPr lang="en-US" sz="2800" b="1" dirty="0">
                <a:solidFill>
                  <a:srgbClr val="0000FF"/>
                </a:solidFill>
                <a:latin typeface="Times New Roman"/>
                <a:ea typeface="SymbolMT"/>
                <a:cs typeface="Times New Roman"/>
              </a:rPr>
              <a:t>= 1: </a:t>
            </a:r>
            <a:r>
              <a:rPr lang="en-US" sz="2800" b="1" dirty="0" err="1">
                <a:solidFill>
                  <a:srgbClr val="0000FF"/>
                </a:solidFill>
                <a:latin typeface="Times New Roman"/>
                <a:ea typeface="SymbolMT"/>
                <a:cs typeface="Times New Roman"/>
              </a:rPr>
              <a:t>Tải</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làm</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việc</a:t>
            </a:r>
            <a:r>
              <a:rPr lang="en-US" sz="2800" b="1" dirty="0">
                <a:solidFill>
                  <a:srgbClr val="0000FF"/>
                </a:solidFill>
                <a:latin typeface="Times New Roman"/>
                <a:ea typeface="SymbolMT"/>
                <a:cs typeface="Times New Roman"/>
              </a:rPr>
              <a:t> ở </a:t>
            </a:r>
            <a:r>
              <a:rPr lang="en-US" sz="2800" b="1" dirty="0" err="1">
                <a:solidFill>
                  <a:srgbClr val="0000FF"/>
                </a:solidFill>
                <a:latin typeface="Times New Roman"/>
                <a:ea typeface="SymbolMT"/>
                <a:cs typeface="Times New Roman"/>
              </a:rPr>
              <a:t>chế</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độ</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định</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mức</a:t>
            </a:r>
            <a:r>
              <a:rPr lang="en-US" sz="2800" b="1" dirty="0">
                <a:solidFill>
                  <a:srgbClr val="0000FF"/>
                </a:solidFill>
                <a:latin typeface="Times New Roman"/>
                <a:ea typeface="SymbolMT"/>
                <a:cs typeface="Times New Roman"/>
              </a:rPr>
              <a:t>.</a:t>
            </a:r>
            <a:endParaRPr lang="en-US" sz="2800" b="1" dirty="0">
              <a:latin typeface="Times New Roman"/>
              <a:ea typeface="Calibri"/>
              <a:cs typeface="Times New Roman"/>
            </a:endParaRPr>
          </a:p>
          <a:p>
            <a:pPr indent="1080135" algn="just">
              <a:spcAft>
                <a:spcPts val="300"/>
              </a:spcAft>
            </a:pP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k</a:t>
            </a:r>
            <a:r>
              <a:rPr lang="en-US" sz="2800" b="1" baseline="-25000" dirty="0" err="1">
                <a:solidFill>
                  <a:srgbClr val="0000FF"/>
                </a:solidFill>
                <a:latin typeface="Times New Roman"/>
                <a:ea typeface="SymbolMT"/>
                <a:cs typeface="Times New Roman"/>
              </a:rPr>
              <a:t>t</a:t>
            </a:r>
            <a:r>
              <a:rPr lang="en-US" sz="2800" b="1" baseline="-25000" dirty="0">
                <a:solidFill>
                  <a:srgbClr val="0000FF"/>
                </a:solidFill>
                <a:latin typeface="Times New Roman"/>
                <a:ea typeface="SymbolMT"/>
                <a:cs typeface="Times New Roman"/>
              </a:rPr>
              <a:t> </a:t>
            </a:r>
            <a:r>
              <a:rPr lang="en-US" sz="2800" b="1" dirty="0">
                <a:solidFill>
                  <a:srgbClr val="0000FF"/>
                </a:solidFill>
                <a:latin typeface="Times New Roman"/>
                <a:ea typeface="SymbolMT"/>
                <a:cs typeface="Times New Roman"/>
              </a:rPr>
              <a:t>&lt;1: </a:t>
            </a:r>
            <a:r>
              <a:rPr lang="en-US" sz="2800" b="1" dirty="0" err="1">
                <a:solidFill>
                  <a:srgbClr val="0000FF"/>
                </a:solidFill>
                <a:latin typeface="Times New Roman"/>
                <a:ea typeface="SymbolMT"/>
                <a:cs typeface="Times New Roman"/>
              </a:rPr>
              <a:t>Tải</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làm</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việc</a:t>
            </a:r>
            <a:r>
              <a:rPr lang="en-US" sz="2800" b="1" dirty="0">
                <a:solidFill>
                  <a:srgbClr val="0000FF"/>
                </a:solidFill>
                <a:latin typeface="Times New Roman"/>
                <a:ea typeface="SymbolMT"/>
                <a:cs typeface="Times New Roman"/>
              </a:rPr>
              <a:t> non </a:t>
            </a:r>
            <a:r>
              <a:rPr lang="en-US" sz="2800" b="1" dirty="0" err="1">
                <a:solidFill>
                  <a:srgbClr val="0000FF"/>
                </a:solidFill>
                <a:latin typeface="Times New Roman"/>
                <a:ea typeface="SymbolMT"/>
                <a:cs typeface="Times New Roman"/>
              </a:rPr>
              <a:t>tải</a:t>
            </a:r>
            <a:r>
              <a:rPr lang="en-US" sz="2800" b="1" dirty="0">
                <a:solidFill>
                  <a:srgbClr val="0000FF"/>
                </a:solidFill>
                <a:latin typeface="Times New Roman"/>
                <a:ea typeface="SymbolMT"/>
                <a:cs typeface="Times New Roman"/>
              </a:rPr>
              <a:t>.</a:t>
            </a:r>
            <a:endParaRPr lang="en-US" sz="2800" b="1" dirty="0">
              <a:latin typeface="Times New Roman"/>
              <a:ea typeface="Calibri"/>
              <a:cs typeface="Times New Roman"/>
            </a:endParaRPr>
          </a:p>
          <a:p>
            <a:pPr indent="1080135" algn="just">
              <a:spcAft>
                <a:spcPts val="300"/>
              </a:spcAft>
            </a:pP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k</a:t>
            </a:r>
            <a:r>
              <a:rPr lang="en-US" sz="2800" b="1" baseline="-25000" dirty="0" err="1">
                <a:solidFill>
                  <a:srgbClr val="0000FF"/>
                </a:solidFill>
                <a:latin typeface="Times New Roman"/>
                <a:ea typeface="SymbolMT"/>
                <a:cs typeface="Times New Roman"/>
              </a:rPr>
              <a:t>t</a:t>
            </a:r>
            <a:r>
              <a:rPr lang="en-US" sz="2800" b="1" baseline="-25000" dirty="0">
                <a:solidFill>
                  <a:srgbClr val="0000FF"/>
                </a:solidFill>
                <a:latin typeface="Times New Roman"/>
                <a:ea typeface="SymbolMT"/>
                <a:cs typeface="Times New Roman"/>
              </a:rPr>
              <a:t> </a:t>
            </a:r>
            <a:r>
              <a:rPr lang="en-US" sz="2800" b="1" dirty="0">
                <a:solidFill>
                  <a:srgbClr val="0000FF"/>
                </a:solidFill>
                <a:latin typeface="Times New Roman"/>
                <a:ea typeface="SymbolMT"/>
                <a:cs typeface="Times New Roman"/>
              </a:rPr>
              <a:t>&lt;1: </a:t>
            </a:r>
            <a:r>
              <a:rPr lang="en-US" sz="2800" b="1" dirty="0" err="1">
                <a:solidFill>
                  <a:srgbClr val="0000FF"/>
                </a:solidFill>
                <a:latin typeface="Times New Roman"/>
                <a:ea typeface="SymbolMT"/>
                <a:cs typeface="Times New Roman"/>
              </a:rPr>
              <a:t>Tải</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làm</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việc</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quá</a:t>
            </a:r>
            <a:r>
              <a:rPr lang="en-US" sz="2800" b="1" dirty="0">
                <a:solidFill>
                  <a:srgbClr val="0000FF"/>
                </a:solidFill>
                <a:latin typeface="Times New Roman"/>
                <a:ea typeface="SymbolMT"/>
                <a:cs typeface="Times New Roman"/>
              </a:rPr>
              <a:t> </a:t>
            </a:r>
            <a:r>
              <a:rPr lang="en-US" sz="2800" b="1" dirty="0" err="1">
                <a:solidFill>
                  <a:srgbClr val="0000FF"/>
                </a:solidFill>
                <a:latin typeface="Times New Roman"/>
                <a:ea typeface="SymbolMT"/>
                <a:cs typeface="Times New Roman"/>
              </a:rPr>
              <a:t>tải</a:t>
            </a:r>
            <a:r>
              <a:rPr lang="en-US" sz="2800" b="1" dirty="0">
                <a:solidFill>
                  <a:srgbClr val="0000FF"/>
                </a:solidFill>
                <a:latin typeface="Times New Roman"/>
                <a:ea typeface="SymbolMT"/>
                <a:cs typeface="Times New Roman"/>
              </a:rPr>
              <a:t>.</a:t>
            </a:r>
            <a:endParaRPr lang="en-US" sz="2800" b="1" dirty="0">
              <a:effectLst/>
              <a:latin typeface="Times New Roman"/>
              <a:ea typeface="Calibri"/>
              <a:cs typeface="Times New Roman"/>
            </a:endParaRPr>
          </a:p>
        </p:txBody>
      </p:sp>
      <p:sp>
        <p:nvSpPr>
          <p:cNvPr id="8" name="Rectangle 7"/>
          <p:cNvSpPr/>
          <p:nvPr/>
        </p:nvSpPr>
        <p:spPr>
          <a:xfrm>
            <a:off x="-13406" y="3657600"/>
            <a:ext cx="6566606" cy="523220"/>
          </a:xfrm>
          <a:prstGeom prst="rect">
            <a:avLst/>
          </a:prstGeom>
        </p:spPr>
        <p:txBody>
          <a:bodyPr wrap="none">
            <a:spAutoFit/>
          </a:bodyPr>
          <a:lstStyle/>
          <a:p>
            <a:pPr indent="180340" algn="just"/>
            <a:r>
              <a:rPr lang="en-US" sz="2800" b="1" dirty="0">
                <a:solidFill>
                  <a:srgbClr val="0000FF"/>
                </a:solidFill>
                <a:latin typeface="Times New Roman"/>
                <a:ea typeface="Calibri"/>
                <a:cs typeface="Times New Roman"/>
              </a:rPr>
              <a:t>Do </a:t>
            </a:r>
            <a:r>
              <a:rPr lang="en-US" sz="2800" b="1" dirty="0" err="1">
                <a:solidFill>
                  <a:srgbClr val="0000FF"/>
                </a:solidFill>
                <a:latin typeface="Times New Roman"/>
                <a:ea typeface="Calibri"/>
                <a:cs typeface="Times New Roman"/>
              </a:rPr>
              <a:t>đó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hiệu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suất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MBA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viết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lại</a:t>
            </a:r>
            <a:r>
              <a:rPr lang="en-US" sz="2800" b="1" dirty="0">
                <a:solidFill>
                  <a:srgbClr val="0000FF"/>
                </a:solidFill>
                <a:latin typeface="Times New Roman"/>
                <a:ea typeface="Calibri"/>
                <a:cs typeface="Times New Roman"/>
              </a:rPr>
              <a:t>: </a:t>
            </a:r>
            <a:endParaRPr lang="en-US" sz="2800" b="1" dirty="0">
              <a:effectLst/>
              <a:latin typeface="Times New Roman"/>
              <a:ea typeface="Calibri"/>
              <a:cs typeface="Times New Roman"/>
            </a:endParaRPr>
          </a:p>
        </p:txBody>
      </p:sp>
      <p:pic>
        <p:nvPicPr>
          <p:cNvPr id="15367" name="Picture 7"/>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35760"/>
          <a:stretch/>
        </p:blipFill>
        <p:spPr bwMode="auto">
          <a:xfrm>
            <a:off x="457200" y="4191000"/>
            <a:ext cx="7010400" cy="859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0" y="5065693"/>
            <a:ext cx="9143999" cy="954107"/>
          </a:xfrm>
          <a:prstGeom prst="rect">
            <a:avLst/>
          </a:prstGeom>
        </p:spPr>
        <p:txBody>
          <a:bodyPr wrap="square">
            <a:spAutoFit/>
          </a:bodyPr>
          <a:lstStyle/>
          <a:p>
            <a:pPr indent="180340" algn="just">
              <a:spcAft>
                <a:spcPts val="300"/>
              </a:spcAft>
            </a:pPr>
            <a:r>
              <a:rPr lang="en-US" sz="2800" b="1" dirty="0" err="1">
                <a:solidFill>
                  <a:srgbClr val="0000FF"/>
                </a:solidFill>
                <a:latin typeface="Times New Roman"/>
                <a:ea typeface="Calibri"/>
                <a:cs typeface="Times New Roman"/>
              </a:rPr>
              <a:t>Từ</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trên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suy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ra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hiệu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suất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MBA </a:t>
            </a:r>
            <a:r>
              <a:rPr lang="en-US" sz="2800" b="1" dirty="0" err="1">
                <a:solidFill>
                  <a:srgbClr val="0000FF"/>
                </a:solidFill>
                <a:latin typeface="Times New Roman"/>
                <a:ea typeface="Calibri"/>
                <a:cs typeface="Times New Roman"/>
              </a:rPr>
              <a:t>cực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đại</a:t>
            </a:r>
            <a:r>
              <a:rPr lang="en-US" sz="2800" b="1" dirty="0">
                <a:solidFill>
                  <a:srgbClr val="0000FF"/>
                </a:solidFill>
                <a:latin typeface="Times New Roman"/>
                <a:ea typeface="Calibri"/>
                <a:cs typeface="Times New Roman"/>
              </a:rPr>
              <a:t> (</a:t>
            </a:r>
            <a:r>
              <a:rPr lang="en-US" sz="2800" b="1" dirty="0">
                <a:solidFill>
                  <a:srgbClr val="0000FF"/>
                </a:solidFill>
                <a:latin typeface="Times New Roman"/>
                <a:ea typeface="SymbolMT"/>
                <a:cs typeface="Times New Roman"/>
              </a:rPr>
              <a:t>η</a:t>
            </a:r>
            <a:r>
              <a:rPr lang="en-US" sz="2800" b="1" dirty="0">
                <a:solidFill>
                  <a:srgbClr val="0000FF"/>
                </a:solidFill>
                <a:latin typeface="Times New Roman"/>
                <a:ea typeface="Calibri"/>
                <a:cs typeface="Times New Roman"/>
              </a:rPr>
              <a:t>%=1) </a:t>
            </a:r>
            <a:r>
              <a:rPr lang="en-US" sz="2800" b="1" dirty="0" err="1">
                <a:solidFill>
                  <a:srgbClr val="0000FF"/>
                </a:solidFill>
                <a:latin typeface="Times New Roman"/>
                <a:ea typeface="Calibri"/>
                <a:cs typeface="Times New Roman"/>
              </a:rPr>
              <a:t>khi</a:t>
            </a:r>
            <a:r>
              <a:rPr lang="en-US" sz="2800" b="1" dirty="0">
                <a:solidFill>
                  <a:srgbClr val="0000FF"/>
                </a:solidFill>
                <a:latin typeface="Times New Roman"/>
                <a:ea typeface="Calibri"/>
                <a:cs typeface="Times New Roman"/>
              </a:rPr>
              <a:t>: </a:t>
            </a:r>
            <a:endParaRPr lang="en-US" sz="2800" b="1" dirty="0">
              <a:effectLst/>
              <a:latin typeface="Times New Roman"/>
              <a:ea typeface="Calibri"/>
              <a:cs typeface="Times New Roman"/>
            </a:endParaRPr>
          </a:p>
        </p:txBody>
      </p:sp>
      <p:pic>
        <p:nvPicPr>
          <p:cNvPr id="15368" name="Picture 8"/>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r="70336"/>
          <a:stretch/>
        </p:blipFill>
        <p:spPr bwMode="auto">
          <a:xfrm>
            <a:off x="1828800" y="6135707"/>
            <a:ext cx="3967542" cy="722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p:cTn id="7" dur="1000" fill="hold"/>
                                        <p:tgtEl>
                                          <p:spTgt spid="15364"/>
                                        </p:tgtEl>
                                        <p:attrNameLst>
                                          <p:attrName>ppt_w</p:attrName>
                                        </p:attrNameLst>
                                      </p:cBhvr>
                                      <p:tavLst>
                                        <p:tav tm="0">
                                          <p:val>
                                            <p:strVal val="#ppt_w*0.70"/>
                                          </p:val>
                                        </p:tav>
                                        <p:tav tm="100000">
                                          <p:val>
                                            <p:strVal val="#ppt_w"/>
                                          </p:val>
                                        </p:tav>
                                      </p:tavLst>
                                    </p:anim>
                                    <p:anim calcmode="lin" valueType="num">
                                      <p:cBhvr>
                                        <p:cTn id="8" dur="1000" fill="hold"/>
                                        <p:tgtEl>
                                          <p:spTgt spid="15364"/>
                                        </p:tgtEl>
                                        <p:attrNameLst>
                                          <p:attrName>ppt_h</p:attrName>
                                        </p:attrNameLst>
                                      </p:cBhvr>
                                      <p:tavLst>
                                        <p:tav tm="0">
                                          <p:val>
                                            <p:strVal val="#ppt_h"/>
                                          </p:val>
                                        </p:tav>
                                        <p:tav tm="100000">
                                          <p:val>
                                            <p:strVal val="#ppt_h"/>
                                          </p:val>
                                        </p:tav>
                                      </p:tavLst>
                                    </p:anim>
                                    <p:animEffect transition="in" filter="fade">
                                      <p:cBhvr>
                                        <p:cTn id="9" dur="1000"/>
                                        <p:tgtEl>
                                          <p:spTgt spid="15364"/>
                                        </p:tgtEl>
                                      </p:cBhvr>
                                    </p:animEffect>
                                  </p:childTnLst>
                                </p:cTn>
                              </p:par>
                              <p:par>
                                <p:cTn id="10" presetID="55" presetClass="entr" presetSubtype="0" fill="hold" nodeType="withEffect">
                                  <p:stCondLst>
                                    <p:cond delay="0"/>
                                  </p:stCondLst>
                                  <p:childTnLst>
                                    <p:set>
                                      <p:cBhvr>
                                        <p:cTn id="11" dur="1" fill="hold">
                                          <p:stCondLst>
                                            <p:cond delay="0"/>
                                          </p:stCondLst>
                                        </p:cTn>
                                        <p:tgtEl>
                                          <p:spTgt spid="15365"/>
                                        </p:tgtEl>
                                        <p:attrNameLst>
                                          <p:attrName>style.visibility</p:attrName>
                                        </p:attrNameLst>
                                      </p:cBhvr>
                                      <p:to>
                                        <p:strVal val="visible"/>
                                      </p:to>
                                    </p:set>
                                    <p:anim calcmode="lin" valueType="num">
                                      <p:cBhvr>
                                        <p:cTn id="12" dur="1000" fill="hold"/>
                                        <p:tgtEl>
                                          <p:spTgt spid="15365"/>
                                        </p:tgtEl>
                                        <p:attrNameLst>
                                          <p:attrName>ppt_w</p:attrName>
                                        </p:attrNameLst>
                                      </p:cBhvr>
                                      <p:tavLst>
                                        <p:tav tm="0">
                                          <p:val>
                                            <p:strVal val="#ppt_w*0.70"/>
                                          </p:val>
                                        </p:tav>
                                        <p:tav tm="100000">
                                          <p:val>
                                            <p:strVal val="#ppt_w"/>
                                          </p:val>
                                        </p:tav>
                                      </p:tavLst>
                                    </p:anim>
                                    <p:anim calcmode="lin" valueType="num">
                                      <p:cBhvr>
                                        <p:cTn id="13" dur="1000" fill="hold"/>
                                        <p:tgtEl>
                                          <p:spTgt spid="15365"/>
                                        </p:tgtEl>
                                        <p:attrNameLst>
                                          <p:attrName>ppt_h</p:attrName>
                                        </p:attrNameLst>
                                      </p:cBhvr>
                                      <p:tavLst>
                                        <p:tav tm="0">
                                          <p:val>
                                            <p:strVal val="#ppt_h"/>
                                          </p:val>
                                        </p:tav>
                                        <p:tav tm="100000">
                                          <p:val>
                                            <p:strVal val="#ppt_h"/>
                                          </p:val>
                                        </p:tav>
                                      </p:tavLst>
                                    </p:anim>
                                    <p:animEffect transition="in" filter="fade">
                                      <p:cBhvr>
                                        <p:cTn id="14" dur="1000"/>
                                        <p:tgtEl>
                                          <p:spTgt spid="15365"/>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15366"/>
                                        </p:tgtEl>
                                        <p:attrNameLst>
                                          <p:attrName>style.visibility</p:attrName>
                                        </p:attrNameLst>
                                      </p:cBhvr>
                                      <p:to>
                                        <p:strVal val="visible"/>
                                      </p:to>
                                    </p:set>
                                    <p:anim calcmode="lin" valueType="num">
                                      <p:cBhvr>
                                        <p:cTn id="19" dur="1000" fill="hold"/>
                                        <p:tgtEl>
                                          <p:spTgt spid="15366"/>
                                        </p:tgtEl>
                                        <p:attrNameLst>
                                          <p:attrName>ppt_w</p:attrName>
                                        </p:attrNameLst>
                                      </p:cBhvr>
                                      <p:tavLst>
                                        <p:tav tm="0">
                                          <p:val>
                                            <p:strVal val="#ppt_w*0.70"/>
                                          </p:val>
                                        </p:tav>
                                        <p:tav tm="100000">
                                          <p:val>
                                            <p:strVal val="#ppt_w"/>
                                          </p:val>
                                        </p:tav>
                                      </p:tavLst>
                                    </p:anim>
                                    <p:anim calcmode="lin" valueType="num">
                                      <p:cBhvr>
                                        <p:cTn id="20" dur="1000" fill="hold"/>
                                        <p:tgtEl>
                                          <p:spTgt spid="15366"/>
                                        </p:tgtEl>
                                        <p:attrNameLst>
                                          <p:attrName>ppt_h</p:attrName>
                                        </p:attrNameLst>
                                      </p:cBhvr>
                                      <p:tavLst>
                                        <p:tav tm="0">
                                          <p:val>
                                            <p:strVal val="#ppt_h"/>
                                          </p:val>
                                        </p:tav>
                                        <p:tav tm="100000">
                                          <p:val>
                                            <p:strVal val="#ppt_h"/>
                                          </p:val>
                                        </p:tav>
                                      </p:tavLst>
                                    </p:anim>
                                    <p:animEffect transition="in" filter="fade">
                                      <p:cBhvr>
                                        <p:cTn id="21" dur="1000"/>
                                        <p:tgtEl>
                                          <p:spTgt spid="15366"/>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strVal val="#ppt_w*0.70"/>
                                          </p:val>
                                        </p:tav>
                                        <p:tav tm="100000">
                                          <p:val>
                                            <p:strVal val="#ppt_w"/>
                                          </p:val>
                                        </p:tav>
                                      </p:tavLst>
                                    </p:anim>
                                    <p:anim calcmode="lin" valueType="num">
                                      <p:cBhvr>
                                        <p:cTn id="25" dur="1000" fill="hold"/>
                                        <p:tgtEl>
                                          <p:spTgt spid="7"/>
                                        </p:tgtEl>
                                        <p:attrNameLst>
                                          <p:attrName>ppt_h</p:attrName>
                                        </p:attrNameLst>
                                      </p:cBhvr>
                                      <p:tavLst>
                                        <p:tav tm="0">
                                          <p:val>
                                            <p:strVal val="#ppt_h"/>
                                          </p:val>
                                        </p:tav>
                                        <p:tav tm="100000">
                                          <p:val>
                                            <p:strVal val="#ppt_h"/>
                                          </p:val>
                                        </p:tav>
                                      </p:tavLst>
                                    </p:anim>
                                    <p:animEffect transition="in" filter="fad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0.70"/>
                                          </p:val>
                                        </p:tav>
                                        <p:tav tm="100000">
                                          <p:val>
                                            <p:strVal val="#ppt_w"/>
                                          </p:val>
                                        </p:tav>
                                      </p:tavLst>
                                    </p:anim>
                                    <p:anim calcmode="lin" valueType="num">
                                      <p:cBhvr>
                                        <p:cTn id="32" dur="1000" fill="hold"/>
                                        <p:tgtEl>
                                          <p:spTgt spid="8"/>
                                        </p:tgtEl>
                                        <p:attrNameLst>
                                          <p:attrName>ppt_h</p:attrName>
                                        </p:attrNameLst>
                                      </p:cBhvr>
                                      <p:tavLst>
                                        <p:tav tm="0">
                                          <p:val>
                                            <p:strVal val="#ppt_h"/>
                                          </p:val>
                                        </p:tav>
                                        <p:tav tm="100000">
                                          <p:val>
                                            <p:strVal val="#ppt_h"/>
                                          </p:val>
                                        </p:tav>
                                      </p:tavLst>
                                    </p:anim>
                                    <p:animEffect transition="in" filter="fade">
                                      <p:cBhvr>
                                        <p:cTn id="33" dur="1000"/>
                                        <p:tgtEl>
                                          <p:spTgt spid="8"/>
                                        </p:tgtEl>
                                      </p:cBhvr>
                                    </p:animEffect>
                                  </p:childTnLst>
                                </p:cTn>
                              </p:par>
                              <p:par>
                                <p:cTn id="34" presetID="55" presetClass="entr" presetSubtype="0" fill="hold" nodeType="withEffect">
                                  <p:stCondLst>
                                    <p:cond delay="0"/>
                                  </p:stCondLst>
                                  <p:childTnLst>
                                    <p:set>
                                      <p:cBhvr>
                                        <p:cTn id="35" dur="1" fill="hold">
                                          <p:stCondLst>
                                            <p:cond delay="0"/>
                                          </p:stCondLst>
                                        </p:cTn>
                                        <p:tgtEl>
                                          <p:spTgt spid="15367"/>
                                        </p:tgtEl>
                                        <p:attrNameLst>
                                          <p:attrName>style.visibility</p:attrName>
                                        </p:attrNameLst>
                                      </p:cBhvr>
                                      <p:to>
                                        <p:strVal val="visible"/>
                                      </p:to>
                                    </p:set>
                                    <p:anim calcmode="lin" valueType="num">
                                      <p:cBhvr>
                                        <p:cTn id="36" dur="1000" fill="hold"/>
                                        <p:tgtEl>
                                          <p:spTgt spid="15367"/>
                                        </p:tgtEl>
                                        <p:attrNameLst>
                                          <p:attrName>ppt_w</p:attrName>
                                        </p:attrNameLst>
                                      </p:cBhvr>
                                      <p:tavLst>
                                        <p:tav tm="0">
                                          <p:val>
                                            <p:strVal val="#ppt_w*0.70"/>
                                          </p:val>
                                        </p:tav>
                                        <p:tav tm="100000">
                                          <p:val>
                                            <p:strVal val="#ppt_w"/>
                                          </p:val>
                                        </p:tav>
                                      </p:tavLst>
                                    </p:anim>
                                    <p:anim calcmode="lin" valueType="num">
                                      <p:cBhvr>
                                        <p:cTn id="37" dur="1000" fill="hold"/>
                                        <p:tgtEl>
                                          <p:spTgt spid="15367"/>
                                        </p:tgtEl>
                                        <p:attrNameLst>
                                          <p:attrName>ppt_h</p:attrName>
                                        </p:attrNameLst>
                                      </p:cBhvr>
                                      <p:tavLst>
                                        <p:tav tm="0">
                                          <p:val>
                                            <p:strVal val="#ppt_h"/>
                                          </p:val>
                                        </p:tav>
                                        <p:tav tm="100000">
                                          <p:val>
                                            <p:strVal val="#ppt_h"/>
                                          </p:val>
                                        </p:tav>
                                      </p:tavLst>
                                    </p:anim>
                                    <p:animEffect transition="in" filter="fade">
                                      <p:cBhvr>
                                        <p:cTn id="38" dur="1000"/>
                                        <p:tgtEl>
                                          <p:spTgt spid="15367"/>
                                        </p:tgtEl>
                                      </p:cBhvr>
                                    </p:animEffect>
                                  </p:childTnLst>
                                </p:cTn>
                              </p:par>
                            </p:childTnLst>
                          </p:cTn>
                        </p:par>
                      </p:childTnLst>
                    </p:cTn>
                  </p:par>
                  <p:par>
                    <p:cTn id="39" fill="hold">
                      <p:stCondLst>
                        <p:cond delay="indefinite"/>
                      </p:stCondLst>
                      <p:childTnLst>
                        <p:par>
                          <p:cTn id="40" fill="hold">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par>
                                <p:cTn id="46" presetID="55" presetClass="entr" presetSubtype="0" fill="hold" nodeType="withEffect">
                                  <p:stCondLst>
                                    <p:cond delay="0"/>
                                  </p:stCondLst>
                                  <p:childTnLst>
                                    <p:set>
                                      <p:cBhvr>
                                        <p:cTn id="47" dur="1" fill="hold">
                                          <p:stCondLst>
                                            <p:cond delay="0"/>
                                          </p:stCondLst>
                                        </p:cTn>
                                        <p:tgtEl>
                                          <p:spTgt spid="15368"/>
                                        </p:tgtEl>
                                        <p:attrNameLst>
                                          <p:attrName>style.visibility</p:attrName>
                                        </p:attrNameLst>
                                      </p:cBhvr>
                                      <p:to>
                                        <p:strVal val="visible"/>
                                      </p:to>
                                    </p:set>
                                    <p:anim calcmode="lin" valueType="num">
                                      <p:cBhvr>
                                        <p:cTn id="48" dur="1000" fill="hold"/>
                                        <p:tgtEl>
                                          <p:spTgt spid="15368"/>
                                        </p:tgtEl>
                                        <p:attrNameLst>
                                          <p:attrName>ppt_w</p:attrName>
                                        </p:attrNameLst>
                                      </p:cBhvr>
                                      <p:tavLst>
                                        <p:tav tm="0">
                                          <p:val>
                                            <p:strVal val="#ppt_w*0.70"/>
                                          </p:val>
                                        </p:tav>
                                        <p:tav tm="100000">
                                          <p:val>
                                            <p:strVal val="#ppt_w"/>
                                          </p:val>
                                        </p:tav>
                                      </p:tavLst>
                                    </p:anim>
                                    <p:anim calcmode="lin" valueType="num">
                                      <p:cBhvr>
                                        <p:cTn id="49" dur="1000" fill="hold"/>
                                        <p:tgtEl>
                                          <p:spTgt spid="15368"/>
                                        </p:tgtEl>
                                        <p:attrNameLst>
                                          <p:attrName>ppt_h</p:attrName>
                                        </p:attrNameLst>
                                      </p:cBhvr>
                                      <p:tavLst>
                                        <p:tav tm="0">
                                          <p:val>
                                            <p:strVal val="#ppt_h"/>
                                          </p:val>
                                        </p:tav>
                                        <p:tav tm="100000">
                                          <p:val>
                                            <p:strVal val="#ppt_h"/>
                                          </p:val>
                                        </p:tav>
                                      </p:tavLst>
                                    </p:anim>
                                    <p:animEffect transition="in" filter="fade">
                                      <p:cBhvr>
                                        <p:cTn id="50"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1741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46647"/>
          <a:stretch/>
        </p:blipFill>
        <p:spPr bwMode="auto">
          <a:xfrm>
            <a:off x="11722" y="665163"/>
            <a:ext cx="6686878" cy="116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676401"/>
            <a:ext cx="9220200" cy="412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11722" y="2249031"/>
            <a:ext cx="9132278" cy="2246769"/>
          </a:xfrm>
          <a:prstGeom prst="rect">
            <a:avLst/>
          </a:prstGeom>
        </p:spPr>
        <p:txBody>
          <a:bodyPr wrap="square">
            <a:spAutoFit/>
          </a:bodyPr>
          <a:lstStyle/>
          <a:p>
            <a:pPr marR="0" algn="just">
              <a:spcBef>
                <a:spcPts val="0"/>
              </a:spcBef>
              <a:spcAft>
                <a:spcPts val="0"/>
              </a:spcAft>
            </a:pPr>
            <a:r>
              <a:rPr lang="nl-NL" sz="2800" b="1" u="sng" dirty="0">
                <a:solidFill>
                  <a:srgbClr val="0000FF"/>
                </a:solidFill>
                <a:latin typeface="Times New Roman"/>
                <a:ea typeface="Calibri"/>
                <a:cs typeface="Times New Roman"/>
              </a:rPr>
              <a:t>BT1.14</a:t>
            </a:r>
            <a:r>
              <a:rPr lang="nl-NL" sz="2800" b="1" dirty="0">
                <a:solidFill>
                  <a:srgbClr val="0000FF"/>
                </a:solidFill>
                <a:latin typeface="Times New Roman"/>
                <a:ea typeface="Calibri"/>
                <a:cs typeface="Times New Roman"/>
              </a:rPr>
              <a:t>: Cho MBA phân phối ba pha có thông số: công suất 320 KVA; điện áp 22 KV/0,4 KV; tổn hao không tải (thí nghiệm không tải) P</a:t>
            </a:r>
            <a:r>
              <a:rPr lang="nl-NL" sz="2800" b="1" baseline="-25000" dirty="0">
                <a:solidFill>
                  <a:srgbClr val="0000FF"/>
                </a:solidFill>
                <a:latin typeface="Times New Roman"/>
                <a:ea typeface="Calibri"/>
                <a:cs typeface="Times New Roman"/>
              </a:rPr>
              <a:t>0</a:t>
            </a:r>
            <a:r>
              <a:rPr lang="nl-NL" sz="2800" b="1" dirty="0">
                <a:solidFill>
                  <a:srgbClr val="0000FF"/>
                </a:solidFill>
                <a:latin typeface="Times New Roman"/>
                <a:ea typeface="Calibri"/>
                <a:cs typeface="Times New Roman"/>
              </a:rPr>
              <a:t> = 390 W; tổn hao có tải (thí nghiệm ngắn mạch) P</a:t>
            </a:r>
            <a:r>
              <a:rPr lang="nl-NL" sz="2800" b="1" baseline="-25000" dirty="0">
                <a:solidFill>
                  <a:srgbClr val="0000FF"/>
                </a:solidFill>
                <a:latin typeface="Times New Roman"/>
                <a:ea typeface="Calibri"/>
                <a:cs typeface="Times New Roman"/>
              </a:rPr>
              <a:t>n</a:t>
            </a:r>
            <a:r>
              <a:rPr lang="nl-NL" sz="2800" b="1" dirty="0">
                <a:solidFill>
                  <a:srgbClr val="0000FF"/>
                </a:solidFill>
                <a:latin typeface="Times New Roman"/>
                <a:ea typeface="Calibri"/>
                <a:cs typeface="Times New Roman"/>
              </a:rPr>
              <a:t>= 3330 W. Hệ số công suất của tải 0,8 (trễ); hệ số tải 0,7. Hãy tính hiệu suất của máy biến áp?</a:t>
            </a:r>
            <a:endParaRPr lang="en-US" sz="2800" b="1" dirty="0">
              <a:effectLst/>
              <a:latin typeface="Times New Roman"/>
              <a:ea typeface="Calibri"/>
              <a:cs typeface="Times New Roman"/>
            </a:endParaRPr>
          </a:p>
        </p:txBody>
      </p:sp>
      <p:sp>
        <p:nvSpPr>
          <p:cNvPr id="8" name="Rectangle 7"/>
          <p:cNvSpPr/>
          <p:nvPr/>
        </p:nvSpPr>
        <p:spPr>
          <a:xfrm>
            <a:off x="15733" y="4429780"/>
            <a:ext cx="5880136" cy="523220"/>
          </a:xfrm>
          <a:prstGeom prst="rect">
            <a:avLst/>
          </a:prstGeom>
        </p:spPr>
        <p:txBody>
          <a:bodyPr wrap="none">
            <a:spAutoFit/>
          </a:bodyPr>
          <a:lstStyle/>
          <a:p>
            <a:r>
              <a:rPr lang="nl-NL" sz="2800" b="1" i="1" dirty="0">
                <a:solidFill>
                  <a:srgbClr val="0000FF"/>
                </a:solidFill>
                <a:latin typeface="Times New Roman"/>
                <a:ea typeface="Calibri"/>
              </a:rPr>
              <a:t>Hiệu suất của máy biến áp khi k</a:t>
            </a:r>
            <a:r>
              <a:rPr lang="nl-NL" sz="2800" b="1" i="1" baseline="-25000" dirty="0">
                <a:solidFill>
                  <a:srgbClr val="0000FF"/>
                </a:solidFill>
                <a:latin typeface="Times New Roman"/>
                <a:ea typeface="Calibri"/>
              </a:rPr>
              <a:t>t</a:t>
            </a:r>
            <a:r>
              <a:rPr lang="nl-NL" sz="2800" b="1" i="1" dirty="0">
                <a:solidFill>
                  <a:srgbClr val="0000FF"/>
                </a:solidFill>
                <a:latin typeface="Times New Roman"/>
                <a:ea typeface="Calibri"/>
              </a:rPr>
              <a:t> = 0,7</a:t>
            </a:r>
            <a:endParaRPr lang="en-US" sz="2800" b="1" dirty="0"/>
          </a:p>
        </p:txBody>
      </p:sp>
      <p:pic>
        <p:nvPicPr>
          <p:cNvPr id="17415" name="Picture 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0767" r="41732"/>
          <a:stretch/>
        </p:blipFill>
        <p:spPr bwMode="auto">
          <a:xfrm>
            <a:off x="152400" y="4953000"/>
            <a:ext cx="435478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6" name="Picture 8"/>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44528"/>
          <a:stretch/>
        </p:blipFill>
        <p:spPr bwMode="auto">
          <a:xfrm>
            <a:off x="371454" y="5943600"/>
            <a:ext cx="7047542"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strVal val="#ppt_w*0.70"/>
                                          </p:val>
                                        </p:tav>
                                        <p:tav tm="100000">
                                          <p:val>
                                            <p:strVal val="#ppt_w"/>
                                          </p:val>
                                        </p:tav>
                                      </p:tavLst>
                                    </p:anim>
                                    <p:anim calcmode="lin" valueType="num">
                                      <p:cBhvr>
                                        <p:cTn id="8" dur="1000" fill="hold"/>
                                        <p:tgtEl>
                                          <p:spTgt spid="17410"/>
                                        </p:tgtEl>
                                        <p:attrNameLst>
                                          <p:attrName>ppt_h</p:attrName>
                                        </p:attrNameLst>
                                      </p:cBhvr>
                                      <p:tavLst>
                                        <p:tav tm="0">
                                          <p:val>
                                            <p:strVal val="#ppt_h"/>
                                          </p:val>
                                        </p:tav>
                                        <p:tav tm="100000">
                                          <p:val>
                                            <p:strVal val="#ppt_h"/>
                                          </p:val>
                                        </p:tav>
                                      </p:tavLst>
                                    </p:anim>
                                    <p:animEffect transition="in" filter="fade">
                                      <p:cBhvr>
                                        <p:cTn id="9" dur="1000"/>
                                        <p:tgtEl>
                                          <p:spTgt spid="174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7414"/>
                                        </p:tgtEl>
                                        <p:attrNameLst>
                                          <p:attrName>style.visibility</p:attrName>
                                        </p:attrNameLst>
                                      </p:cBhvr>
                                      <p:to>
                                        <p:strVal val="visible"/>
                                      </p:to>
                                    </p:set>
                                    <p:anim calcmode="lin" valueType="num">
                                      <p:cBhvr>
                                        <p:cTn id="14" dur="1000" fill="hold"/>
                                        <p:tgtEl>
                                          <p:spTgt spid="17414"/>
                                        </p:tgtEl>
                                        <p:attrNameLst>
                                          <p:attrName>ppt_w</p:attrName>
                                        </p:attrNameLst>
                                      </p:cBhvr>
                                      <p:tavLst>
                                        <p:tav tm="0">
                                          <p:val>
                                            <p:strVal val="#ppt_w*0.70"/>
                                          </p:val>
                                        </p:tav>
                                        <p:tav tm="100000">
                                          <p:val>
                                            <p:strVal val="#ppt_w"/>
                                          </p:val>
                                        </p:tav>
                                      </p:tavLst>
                                    </p:anim>
                                    <p:anim calcmode="lin" valueType="num">
                                      <p:cBhvr>
                                        <p:cTn id="15" dur="1000" fill="hold"/>
                                        <p:tgtEl>
                                          <p:spTgt spid="17414"/>
                                        </p:tgtEl>
                                        <p:attrNameLst>
                                          <p:attrName>ppt_h</p:attrName>
                                        </p:attrNameLst>
                                      </p:cBhvr>
                                      <p:tavLst>
                                        <p:tav tm="0">
                                          <p:val>
                                            <p:strVal val="#ppt_h"/>
                                          </p:val>
                                        </p:tav>
                                        <p:tav tm="100000">
                                          <p:val>
                                            <p:strVal val="#ppt_h"/>
                                          </p:val>
                                        </p:tav>
                                      </p:tavLst>
                                    </p:anim>
                                    <p:animEffect transition="in" filter="fade">
                                      <p:cBhvr>
                                        <p:cTn id="16" dur="1000"/>
                                        <p:tgtEl>
                                          <p:spTgt spid="1741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strVal val="#ppt_w*0.70"/>
                                          </p:val>
                                        </p:tav>
                                        <p:tav tm="100000">
                                          <p:val>
                                            <p:strVal val="#ppt_w"/>
                                          </p:val>
                                        </p:tav>
                                      </p:tavLst>
                                    </p:anim>
                                    <p:anim calcmode="lin" valueType="num">
                                      <p:cBhvr>
                                        <p:cTn id="22" dur="1000" fill="hold"/>
                                        <p:tgtEl>
                                          <p:spTgt spid="7"/>
                                        </p:tgtEl>
                                        <p:attrNameLst>
                                          <p:attrName>ppt_h</p:attrName>
                                        </p:attrNameLst>
                                      </p:cBhvr>
                                      <p:tavLst>
                                        <p:tav tm="0">
                                          <p:val>
                                            <p:strVal val="#ppt_h"/>
                                          </p:val>
                                        </p:tav>
                                        <p:tav tm="100000">
                                          <p:val>
                                            <p:strVal val="#ppt_h"/>
                                          </p:val>
                                        </p:tav>
                                      </p:tavLst>
                                    </p:anim>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par>
                                <p:cTn id="31" presetID="55" presetClass="entr" presetSubtype="0" fill="hold" nodeType="withEffect">
                                  <p:stCondLst>
                                    <p:cond delay="0"/>
                                  </p:stCondLst>
                                  <p:childTnLst>
                                    <p:set>
                                      <p:cBhvr>
                                        <p:cTn id="32" dur="1" fill="hold">
                                          <p:stCondLst>
                                            <p:cond delay="0"/>
                                          </p:stCondLst>
                                        </p:cTn>
                                        <p:tgtEl>
                                          <p:spTgt spid="17415"/>
                                        </p:tgtEl>
                                        <p:attrNameLst>
                                          <p:attrName>style.visibility</p:attrName>
                                        </p:attrNameLst>
                                      </p:cBhvr>
                                      <p:to>
                                        <p:strVal val="visible"/>
                                      </p:to>
                                    </p:set>
                                    <p:anim calcmode="lin" valueType="num">
                                      <p:cBhvr>
                                        <p:cTn id="33" dur="1000" fill="hold"/>
                                        <p:tgtEl>
                                          <p:spTgt spid="17415"/>
                                        </p:tgtEl>
                                        <p:attrNameLst>
                                          <p:attrName>ppt_w</p:attrName>
                                        </p:attrNameLst>
                                      </p:cBhvr>
                                      <p:tavLst>
                                        <p:tav tm="0">
                                          <p:val>
                                            <p:strVal val="#ppt_w*0.70"/>
                                          </p:val>
                                        </p:tav>
                                        <p:tav tm="100000">
                                          <p:val>
                                            <p:strVal val="#ppt_w"/>
                                          </p:val>
                                        </p:tav>
                                      </p:tavLst>
                                    </p:anim>
                                    <p:anim calcmode="lin" valueType="num">
                                      <p:cBhvr>
                                        <p:cTn id="34" dur="1000" fill="hold"/>
                                        <p:tgtEl>
                                          <p:spTgt spid="17415"/>
                                        </p:tgtEl>
                                        <p:attrNameLst>
                                          <p:attrName>ppt_h</p:attrName>
                                        </p:attrNameLst>
                                      </p:cBhvr>
                                      <p:tavLst>
                                        <p:tav tm="0">
                                          <p:val>
                                            <p:strVal val="#ppt_h"/>
                                          </p:val>
                                        </p:tav>
                                        <p:tav tm="100000">
                                          <p:val>
                                            <p:strVal val="#ppt_h"/>
                                          </p:val>
                                        </p:tav>
                                      </p:tavLst>
                                    </p:anim>
                                    <p:animEffect transition="in" filter="fade">
                                      <p:cBhvr>
                                        <p:cTn id="35" dur="1000"/>
                                        <p:tgtEl>
                                          <p:spTgt spid="17415"/>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17416"/>
                                        </p:tgtEl>
                                        <p:attrNameLst>
                                          <p:attrName>style.visibility</p:attrName>
                                        </p:attrNameLst>
                                      </p:cBhvr>
                                      <p:to>
                                        <p:strVal val="visible"/>
                                      </p:to>
                                    </p:set>
                                    <p:anim calcmode="lin" valueType="num">
                                      <p:cBhvr>
                                        <p:cTn id="40" dur="1000" fill="hold"/>
                                        <p:tgtEl>
                                          <p:spTgt spid="17416"/>
                                        </p:tgtEl>
                                        <p:attrNameLst>
                                          <p:attrName>ppt_w</p:attrName>
                                        </p:attrNameLst>
                                      </p:cBhvr>
                                      <p:tavLst>
                                        <p:tav tm="0">
                                          <p:val>
                                            <p:strVal val="#ppt_w*0.70"/>
                                          </p:val>
                                        </p:tav>
                                        <p:tav tm="100000">
                                          <p:val>
                                            <p:strVal val="#ppt_w"/>
                                          </p:val>
                                        </p:tav>
                                      </p:tavLst>
                                    </p:anim>
                                    <p:anim calcmode="lin" valueType="num">
                                      <p:cBhvr>
                                        <p:cTn id="41" dur="1000" fill="hold"/>
                                        <p:tgtEl>
                                          <p:spTgt spid="17416"/>
                                        </p:tgtEl>
                                        <p:attrNameLst>
                                          <p:attrName>ppt_h</p:attrName>
                                        </p:attrNameLst>
                                      </p:cBhvr>
                                      <p:tavLst>
                                        <p:tav tm="0">
                                          <p:val>
                                            <p:strVal val="#ppt_h"/>
                                          </p:val>
                                        </p:tav>
                                        <p:tav tm="100000">
                                          <p:val>
                                            <p:strVal val="#ppt_h"/>
                                          </p:val>
                                        </p:tav>
                                      </p:tavLst>
                                    </p:anim>
                                    <p:animEffect transition="in" filter="fade">
                                      <p:cBhvr>
                                        <p:cTn id="42" dur="10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6. </a:t>
            </a:r>
            <a:r>
              <a:rPr lang="nl-NL" sz="2000" b="1" dirty="0">
                <a:solidFill>
                  <a:srgbClr val="0000FF"/>
                </a:solidFill>
                <a:latin typeface="Times New Roman" pitchFamily="18" charset="0"/>
                <a:cs typeface="Times New Roman" pitchFamily="18" charset="0"/>
              </a:rPr>
              <a:t>Chế độ có tải</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0975"/>
            <a:ext cx="9144000" cy="2246769"/>
          </a:xfrm>
          <a:prstGeom prst="rect">
            <a:avLst/>
          </a:prstGeom>
        </p:spPr>
        <p:txBody>
          <a:bodyPr wrap="square">
            <a:spAutoFit/>
          </a:bodyPr>
          <a:lstStyle/>
          <a:p>
            <a:pPr marR="0" algn="just">
              <a:spcBef>
                <a:spcPts val="0"/>
              </a:spcBef>
              <a:spcAft>
                <a:spcPts val="0"/>
              </a:spcAft>
            </a:pPr>
            <a:r>
              <a:rPr lang="nl-NL" sz="2800" b="1" u="sng" dirty="0">
                <a:solidFill>
                  <a:srgbClr val="0000FF"/>
                </a:solidFill>
                <a:latin typeface="Times New Roman"/>
                <a:ea typeface="Calibri"/>
                <a:cs typeface="Times New Roman"/>
              </a:rPr>
              <a:t>BT1.15</a:t>
            </a:r>
            <a:r>
              <a:rPr lang="nl-NL" sz="2800" b="1" dirty="0">
                <a:solidFill>
                  <a:srgbClr val="0000FF"/>
                </a:solidFill>
                <a:latin typeface="Times New Roman"/>
                <a:ea typeface="Calibri"/>
                <a:cs typeface="Times New Roman"/>
              </a:rPr>
              <a:t>: Cho MBA ba pha có thông số: công suất 1000 KVA; điện áp 22 KV/ 0,4 KV; tổn hao không tải 980 W; tổn hao có tải 8550 W. Hệ số công suất của tải 0,8 (trễ); hệ số tải 0,6. Hãy tính công suất điện, hiệu suất của máy biến áp ?</a:t>
            </a:r>
            <a:endParaRPr lang="en-US" sz="2800" b="1" dirty="0">
              <a:effectLst/>
              <a:latin typeface="Times New Roman"/>
              <a:ea typeface="Calibri"/>
              <a:cs typeface="Times New Roman"/>
            </a:endParaRPr>
          </a:p>
        </p:txBody>
      </p:sp>
      <p:sp>
        <p:nvSpPr>
          <p:cNvPr id="3" name="Rectangle 2"/>
          <p:cNvSpPr/>
          <p:nvPr/>
        </p:nvSpPr>
        <p:spPr>
          <a:xfrm>
            <a:off x="0" y="2609195"/>
            <a:ext cx="9143999" cy="4401205"/>
          </a:xfrm>
          <a:prstGeom prst="rect">
            <a:avLst/>
          </a:prstGeom>
        </p:spPr>
        <p:txBody>
          <a:bodyPr wrap="square">
            <a:spAutoFit/>
          </a:bodyPr>
          <a:lstStyle/>
          <a:p>
            <a:pPr marL="720090" marR="0" indent="-539750" algn="just">
              <a:spcBef>
                <a:spcPts val="0"/>
              </a:spcBef>
              <a:spcAft>
                <a:spcPts val="0"/>
              </a:spcAft>
            </a:pPr>
            <a:r>
              <a:rPr lang="nl-NL" sz="2800" b="1" u="sng" dirty="0">
                <a:solidFill>
                  <a:srgbClr val="0000FF"/>
                </a:solidFill>
                <a:latin typeface="Times New Roman"/>
                <a:ea typeface="Calibri"/>
                <a:cs typeface="Times New Roman"/>
              </a:rPr>
              <a:t>BT1.16</a:t>
            </a:r>
            <a:r>
              <a:rPr lang="nl-NL" sz="2800" b="1" dirty="0">
                <a:solidFill>
                  <a:srgbClr val="0000FF"/>
                </a:solidFill>
                <a:latin typeface="Times New Roman"/>
                <a:ea typeface="Calibri"/>
                <a:cs typeface="Times New Roman"/>
              </a:rPr>
              <a:t>: </a:t>
            </a:r>
            <a:r>
              <a:rPr lang="fr-FR" sz="2800" b="1" dirty="0">
                <a:solidFill>
                  <a:srgbClr val="0000FF"/>
                </a:solidFill>
                <a:latin typeface="Times New Roman"/>
                <a:ea typeface="Calibri"/>
                <a:cs typeface="Times New Roman"/>
              </a:rPr>
              <a:t>Cho </a:t>
            </a:r>
            <a:r>
              <a:rPr lang="nl-NL" sz="2800" b="1" dirty="0">
                <a:solidFill>
                  <a:srgbClr val="0000FF"/>
                </a:solidFill>
                <a:latin typeface="Times New Roman"/>
                <a:ea typeface="Calibri"/>
                <a:cs typeface="Times New Roman"/>
              </a:rPr>
              <a:t>MBA</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một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pha</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co</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các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thông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sô</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sau</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a:t>
            </a:r>
            <a:r>
              <a:rPr lang="fr-FR" sz="2800" b="1" baseline="-25000" dirty="0" err="1">
                <a:solidFill>
                  <a:srgbClr val="0000FF"/>
                </a:solidFill>
                <a:latin typeface="Times New Roman"/>
                <a:ea typeface="Calibri"/>
                <a:cs typeface="Times New Roman"/>
              </a:rPr>
              <a:t>đm</a:t>
            </a:r>
            <a:r>
              <a:rPr lang="fr-FR" sz="2800" b="1" dirty="0">
                <a:solidFill>
                  <a:srgbClr val="0000FF"/>
                </a:solidFill>
                <a:latin typeface="Times New Roman"/>
                <a:ea typeface="Calibri"/>
                <a:cs typeface="Times New Roman"/>
              </a:rPr>
              <a:t> = 50 KVA; </a:t>
            </a:r>
            <a:r>
              <a:rPr lang="fr-FR" sz="2800" b="1" dirty="0" err="1">
                <a:solidFill>
                  <a:srgbClr val="0000FF"/>
                </a:solidFill>
                <a:latin typeface="Times New Roman"/>
                <a:ea typeface="Calibri"/>
                <a:cs typeface="Times New Roman"/>
              </a:rPr>
              <a:t>V</a:t>
            </a:r>
            <a:r>
              <a:rPr lang="fr-FR" sz="2800" b="1" baseline="-25000" dirty="0" err="1">
                <a:solidFill>
                  <a:srgbClr val="0000FF"/>
                </a:solidFill>
                <a:latin typeface="Times New Roman"/>
                <a:ea typeface="Calibri"/>
                <a:cs typeface="Times New Roman"/>
              </a:rPr>
              <a:t>1đm</a:t>
            </a:r>
            <a:r>
              <a:rPr lang="fr-FR" sz="2800" b="1" baseline="-25000" dirty="0">
                <a:solidFill>
                  <a:srgbClr val="0000FF"/>
                </a:solidFill>
                <a:latin typeface="Times New Roman"/>
                <a:ea typeface="Calibri"/>
                <a:cs typeface="Times New Roman"/>
              </a:rPr>
              <a:t> </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400V</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V</a:t>
            </a:r>
            <a:r>
              <a:rPr lang="fr-FR" sz="2800" b="1" baseline="-25000" dirty="0" err="1">
                <a:solidFill>
                  <a:srgbClr val="0000FF"/>
                </a:solidFill>
                <a:latin typeface="Times New Roman"/>
                <a:ea typeface="Calibri"/>
                <a:cs typeface="Times New Roman"/>
              </a:rPr>
              <a:t>2đm</a:t>
            </a:r>
            <a:r>
              <a:rPr lang="fr-FR" sz="2800" b="1" dirty="0">
                <a:solidFill>
                  <a:srgbClr val="0000FF"/>
                </a:solidFill>
                <a:latin typeface="Times New Roman"/>
                <a:ea typeface="Calibri"/>
                <a:cs typeface="Times New Roman"/>
              </a:rPr>
              <a:t>=</a:t>
            </a:r>
            <a:r>
              <a:rPr lang="fr-FR" sz="2800" b="1" dirty="0" err="1">
                <a:solidFill>
                  <a:srgbClr val="0000FF"/>
                </a:solidFill>
                <a:latin typeface="Times New Roman"/>
                <a:ea typeface="Calibri"/>
                <a:cs typeface="Times New Roman"/>
              </a:rPr>
              <a:t>230V</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các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thành</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phần</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tổn</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hao</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đo</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được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tư</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các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thi</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nghiệm</a:t>
            </a:r>
            <a:r>
              <a:rPr lang="fr-FR" sz="2800" b="1" dirty="0">
                <a:solidFill>
                  <a:srgbClr val="0000FF"/>
                </a:solidFill>
                <a:latin typeface="Times New Roman"/>
                <a:ea typeface="Calibri"/>
                <a:cs typeface="Times New Roman"/>
              </a:rPr>
              <a:t> là: P</a:t>
            </a:r>
            <a:r>
              <a:rPr lang="fr-FR" sz="2800" b="1" baseline="-25000" dirty="0">
                <a:solidFill>
                  <a:srgbClr val="0000FF"/>
                </a:solidFill>
                <a:latin typeface="Times New Roman"/>
                <a:ea typeface="Calibri"/>
                <a:cs typeface="Times New Roman"/>
              </a:rPr>
              <a:t>o</a:t>
            </a:r>
            <a:r>
              <a:rPr lang="fr-FR" sz="2800" b="1" dirty="0">
                <a:solidFill>
                  <a:srgbClr val="0000FF"/>
                </a:solidFill>
                <a:latin typeface="Times New Roman"/>
                <a:ea typeface="Calibri"/>
                <a:cs typeface="Times New Roman"/>
              </a:rPr>
              <a:t> = 640 W, </a:t>
            </a:r>
            <a:r>
              <a:rPr lang="fr-FR" sz="2800" b="1" dirty="0" err="1">
                <a:solidFill>
                  <a:srgbClr val="0000FF"/>
                </a:solidFill>
                <a:latin typeface="Times New Roman"/>
                <a:ea typeface="Calibri"/>
                <a:cs typeface="Times New Roman"/>
              </a:rPr>
              <a:t>P</a:t>
            </a:r>
            <a:r>
              <a:rPr lang="fr-FR" sz="2800" b="1" baseline="-25000" dirty="0" err="1">
                <a:solidFill>
                  <a:srgbClr val="0000FF"/>
                </a:solidFill>
                <a:latin typeface="Times New Roman"/>
                <a:ea typeface="Calibri"/>
                <a:cs typeface="Times New Roman"/>
              </a:rPr>
              <a:t>n</a:t>
            </a:r>
            <a:r>
              <a:rPr lang="fr-FR" sz="2800" b="1" dirty="0">
                <a:solidFill>
                  <a:srgbClr val="0000FF"/>
                </a:solidFill>
                <a:latin typeface="Times New Roman"/>
                <a:ea typeface="Calibri"/>
                <a:cs typeface="Times New Roman"/>
              </a:rPr>
              <a:t> = 750 W, </a:t>
            </a:r>
            <a:r>
              <a:rPr lang="fr-FR" sz="2800" b="1" dirty="0" err="1">
                <a:solidFill>
                  <a:srgbClr val="0000FF"/>
                </a:solidFill>
                <a:latin typeface="Times New Roman"/>
                <a:ea typeface="Calibri"/>
                <a:cs typeface="Times New Roman"/>
              </a:rPr>
              <a:t>thư</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cấp</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mang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tải</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co</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hê</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sô</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công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suất</a:t>
            </a:r>
            <a:r>
              <a:rPr lang="fr-FR" sz="2800" b="1" dirty="0">
                <a:solidFill>
                  <a:srgbClr val="0000FF"/>
                </a:solidFill>
                <a:latin typeface="Times New Roman"/>
                <a:ea typeface="Calibri"/>
                <a:cs typeface="Times New Roman"/>
              </a:rPr>
              <a:t> là </a:t>
            </a:r>
            <a:r>
              <a:rPr lang="fr-FR" sz="2800" b="1" dirty="0">
                <a:solidFill>
                  <a:srgbClr val="0000FF"/>
                </a:solidFill>
                <a:latin typeface="Arial"/>
                <a:ea typeface="Calibri"/>
                <a:cs typeface="Times New Roman"/>
              </a:rPr>
              <a:t>0,9 </a:t>
            </a:r>
            <a:r>
              <a:rPr lang="fr-FR" sz="2800" b="1" dirty="0" err="1">
                <a:solidFill>
                  <a:srgbClr val="0000FF"/>
                </a:solidFill>
                <a:latin typeface="Arial"/>
                <a:ea typeface="Calibri"/>
                <a:cs typeface="Times New Roman"/>
              </a:rPr>
              <a:t>trê</a:t>
            </a:r>
            <a:r>
              <a:rPr lang="fr-FR" sz="2800" b="1" dirty="0">
                <a:solidFill>
                  <a:srgbClr val="0000FF"/>
                </a:solidFill>
                <a:latin typeface="Arial"/>
                <a:ea typeface="Calibri"/>
                <a:cs typeface="Times New Roman"/>
              </a:rPr>
              <a: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Hãy</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tính</a:t>
            </a:r>
            <a:r>
              <a:rPr lang="fr-FR"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spcBef>
                <a:spcPts val="0"/>
              </a:spcBef>
              <a:spcAft>
                <a:spcPts val="0"/>
              </a:spcAft>
              <a:buFont typeface="+mj-lt"/>
              <a:buAutoNum type="alphaLcPeriod"/>
              <a:tabLst>
                <a:tab pos="1080135" algn="l"/>
              </a:tabLst>
            </a:pPr>
            <a:r>
              <a:rPr lang="fr-FR" sz="2800" b="1" dirty="0" err="1">
                <a:solidFill>
                  <a:srgbClr val="0000FF"/>
                </a:solidFill>
                <a:latin typeface="Times New Roman"/>
                <a:ea typeface="Calibri"/>
                <a:cs typeface="Times New Roman"/>
              </a:rPr>
              <a:t>Dòng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điện</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sơ</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cấp</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và</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thứ</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cấp</a:t>
            </a:r>
            <a:r>
              <a:rPr lang="fr-FR" sz="2800" b="1" dirty="0">
                <a:solidFill>
                  <a:srgbClr val="0000FF"/>
                </a:solidFill>
                <a:latin typeface="Times New Roman"/>
                <a:ea typeface="Calibri"/>
                <a:cs typeface="Times New Roman"/>
              </a:rPr>
              <a:t> ở </a:t>
            </a:r>
            <a:r>
              <a:rPr lang="fr-FR" sz="2800" b="1" dirty="0" err="1">
                <a:solidFill>
                  <a:srgbClr val="0000FF"/>
                </a:solidFill>
                <a:latin typeface="Times New Roman"/>
                <a:ea typeface="Calibri"/>
                <a:cs typeface="Times New Roman"/>
              </a:rPr>
              <a:t>định</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mức</a:t>
            </a:r>
            <a:r>
              <a:rPr lang="fr-FR"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342900" marR="0" lvl="0" indent="-342900" algn="just">
              <a:spcBef>
                <a:spcPts val="0"/>
              </a:spcBef>
              <a:spcAft>
                <a:spcPts val="0"/>
              </a:spcAft>
              <a:buFont typeface="+mj-lt"/>
              <a:buAutoNum type="alphaLcPeriod"/>
              <a:tabLst>
                <a:tab pos="1080135" algn="l"/>
              </a:tabLst>
            </a:pPr>
            <a:r>
              <a:rPr lang="fr-FR" sz="2800" b="1" dirty="0" err="1">
                <a:solidFill>
                  <a:srgbClr val="0000FF"/>
                </a:solidFill>
                <a:latin typeface="Times New Roman"/>
                <a:ea typeface="Calibri"/>
                <a:cs typeface="Times New Roman"/>
              </a:rPr>
              <a:t>Công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suất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tác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dụng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đầu</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vào</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của</a:t>
            </a:r>
            <a:r>
              <a:rPr lang="fr-FR" sz="2800" b="1" dirty="0">
                <a:solidFill>
                  <a:srgbClr val="0000FF"/>
                </a:solidFill>
                <a:latin typeface="Times New Roman"/>
                <a:ea typeface="Calibri"/>
                <a:cs typeface="Times New Roman"/>
              </a:rPr>
              <a:t> MBA.</a:t>
            </a:r>
            <a:endParaRPr lang="en-US" sz="2800" b="1" dirty="0">
              <a:latin typeface="Times New Roman"/>
              <a:ea typeface="Calibri"/>
              <a:cs typeface="Times New Roman"/>
            </a:endParaRPr>
          </a:p>
          <a:p>
            <a:pPr marL="342900" marR="0" lvl="0" indent="-342900" algn="just">
              <a:spcBef>
                <a:spcPts val="0"/>
              </a:spcBef>
              <a:spcAft>
                <a:spcPts val="0"/>
              </a:spcAft>
              <a:buFont typeface="+mj-lt"/>
              <a:buAutoNum type="alphaLcPeriod"/>
              <a:tabLst>
                <a:tab pos="1080135" algn="l"/>
              </a:tabLst>
            </a:pPr>
            <a:r>
              <a:rPr lang="fr-FR" sz="2800" b="1" dirty="0" err="1">
                <a:solidFill>
                  <a:srgbClr val="0000FF"/>
                </a:solidFill>
                <a:latin typeface="Times New Roman"/>
                <a:ea typeface="Calibri"/>
                <a:cs typeface="Times New Roman"/>
              </a:rPr>
              <a:t>Công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suất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tác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dụng</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đầu</a:t>
            </a:r>
            <a:r>
              <a:rPr lang="fr-FR" sz="2800" b="1" dirty="0">
                <a:solidFill>
                  <a:srgbClr val="0000FF"/>
                </a:solidFill>
                <a:latin typeface="Times New Roman"/>
                <a:ea typeface="Calibri"/>
                <a:cs typeface="Times New Roman"/>
              </a:rPr>
              <a:t> ra </a:t>
            </a:r>
            <a:r>
              <a:rPr lang="fr-FR" sz="2800" b="1" dirty="0" err="1">
                <a:solidFill>
                  <a:srgbClr val="0000FF"/>
                </a:solidFill>
                <a:latin typeface="Times New Roman"/>
                <a:ea typeface="Calibri"/>
                <a:cs typeface="Times New Roman"/>
              </a:rPr>
              <a:t>của</a:t>
            </a:r>
            <a:r>
              <a:rPr lang="fr-FR" sz="2800" b="1" dirty="0">
                <a:solidFill>
                  <a:srgbClr val="0000FF"/>
                </a:solidFill>
                <a:latin typeface="Times New Roman"/>
                <a:ea typeface="Calibri"/>
                <a:cs typeface="Times New Roman"/>
              </a:rPr>
              <a:t> MBA.</a:t>
            </a:r>
            <a:endParaRPr lang="en-US" sz="2800" b="1" dirty="0">
              <a:latin typeface="Times New Roman"/>
              <a:ea typeface="Calibri"/>
              <a:cs typeface="Times New Roman"/>
            </a:endParaRPr>
          </a:p>
          <a:p>
            <a:pPr marL="342900" marR="0" lvl="0" indent="-342900" algn="just">
              <a:spcBef>
                <a:spcPts val="0"/>
              </a:spcBef>
              <a:spcAft>
                <a:spcPts val="0"/>
              </a:spcAft>
              <a:buFont typeface="+mj-lt"/>
              <a:buAutoNum type="alphaLcPeriod"/>
              <a:tabLst>
                <a:tab pos="1080135" algn="l"/>
              </a:tabLst>
            </a:pPr>
            <a:r>
              <a:rPr lang="fr-FR" sz="2800" b="1" dirty="0" err="1">
                <a:solidFill>
                  <a:srgbClr val="0000FF"/>
                </a:solidFill>
                <a:latin typeface="Times New Roman"/>
                <a:ea typeface="Calibri"/>
                <a:cs typeface="Times New Roman"/>
              </a:rPr>
              <a:t>Hiệu</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suất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định</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mức</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của</a:t>
            </a:r>
            <a:r>
              <a:rPr lang="fr-FR" sz="2800" b="1" dirty="0">
                <a:solidFill>
                  <a:srgbClr val="0000FF"/>
                </a:solidFill>
                <a:latin typeface="Times New Roman"/>
                <a:ea typeface="Calibri"/>
                <a:cs typeface="Times New Roman"/>
              </a:rPr>
              <a:t> MBA.</a:t>
            </a:r>
            <a:endParaRPr lang="en-US" sz="2800" b="1" dirty="0">
              <a:latin typeface="Times New Roman"/>
              <a:ea typeface="Calibri"/>
              <a:cs typeface="Times New Roman"/>
            </a:endParaRPr>
          </a:p>
          <a:p>
            <a:pPr marL="342900" marR="0" lvl="0" indent="-342900" algn="just">
              <a:spcBef>
                <a:spcPts val="0"/>
              </a:spcBef>
              <a:spcAft>
                <a:spcPts val="0"/>
              </a:spcAft>
              <a:buFont typeface="+mj-lt"/>
              <a:buAutoNum type="alphaLcPeriod"/>
              <a:tabLst>
                <a:tab pos="1080135" algn="l"/>
              </a:tabLst>
            </a:pPr>
            <a:r>
              <a:rPr lang="fr-FR" sz="2800" b="1" dirty="0" err="1">
                <a:solidFill>
                  <a:srgbClr val="0000FF"/>
                </a:solidFill>
                <a:latin typeface="Times New Roman"/>
                <a:ea typeface="Calibri"/>
                <a:cs typeface="Times New Roman"/>
              </a:rPr>
              <a:t>Hiệu</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suất</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biến</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áp</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tại</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nửa</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tải</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định</a:t>
            </a:r>
            <a:r>
              <a:rPr lang="fr-FR" sz="2800" b="1" dirty="0">
                <a:solidFill>
                  <a:srgbClr val="0000FF"/>
                </a:solidFill>
                <a:latin typeface="Times New Roman"/>
                <a:ea typeface="Calibri"/>
                <a:cs typeface="Times New Roman"/>
              </a:rPr>
              <a:t> </a:t>
            </a:r>
            <a:r>
              <a:rPr lang="fr-FR" sz="2800" b="1" dirty="0" err="1">
                <a:solidFill>
                  <a:srgbClr val="0000FF"/>
                </a:solidFill>
                <a:latin typeface="Times New Roman"/>
                <a:ea typeface="Calibri"/>
                <a:cs typeface="Times New Roman"/>
              </a:rPr>
              <a:t>mức</a:t>
            </a:r>
            <a:r>
              <a:rPr lang="fr-FR"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nl-NL" sz="2000" b="1" dirty="0" smtClean="0">
                <a:solidFill>
                  <a:srgbClr val="0000FF"/>
                </a:solidFill>
                <a:latin typeface="Times New Roman" pitchFamily="18" charset="0"/>
                <a:cs typeface="Times New Roman" pitchFamily="18" charset="0"/>
              </a:rPr>
              <a:t>7. Cực </a:t>
            </a:r>
            <a:r>
              <a:rPr lang="nl-NL" sz="2000" b="1" dirty="0">
                <a:solidFill>
                  <a:srgbClr val="0000FF"/>
                </a:solidFill>
                <a:latin typeface="Times New Roman" pitchFamily="18" charset="0"/>
                <a:cs typeface="Times New Roman" pitchFamily="18" charset="0"/>
              </a:rPr>
              <a:t>tính cuộn dây máy biến áp</a:t>
            </a:r>
            <a:endParaRPr kumimoji="0" lang="en-US" sz="2000" b="0" i="0" u="none" strike="noStrike" kern="1200" cap="none" spc="0" normalizeH="0" baseline="0" noProof="0" dirty="0">
              <a:ln>
                <a:noFill/>
              </a:ln>
              <a:solidFill>
                <a:srgbClr val="0000FF"/>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5418471" cy="523220"/>
          </a:xfrm>
          <a:prstGeom prst="rect">
            <a:avLst/>
          </a:prstGeom>
        </p:spPr>
        <p:txBody>
          <a:bodyPr wrap="none">
            <a:spAutoFit/>
          </a:bodyPr>
          <a:lstStyle/>
          <a:p>
            <a:r>
              <a:rPr lang="nl-NL" sz="2800" b="1" dirty="0">
                <a:solidFill>
                  <a:srgbClr val="0000FF"/>
                </a:solidFill>
                <a:latin typeface="Times New Roman"/>
                <a:ea typeface="Calibri"/>
              </a:rPr>
              <a:t>Chiều quấn cuộn dây máy biến áp</a:t>
            </a:r>
            <a:endParaRPr lang="en-US" sz="2800" dirty="0"/>
          </a:p>
        </p:txBody>
      </p:sp>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143000"/>
            <a:ext cx="6808253" cy="1487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630269"/>
            <a:ext cx="9144000" cy="1384995"/>
          </a:xfrm>
          <a:prstGeom prst="rect">
            <a:avLst/>
          </a:prstGeom>
        </p:spPr>
        <p:txBody>
          <a:bodyPr wrap="square">
            <a:spAutoFit/>
          </a:bodyPr>
          <a:lstStyle/>
          <a:p>
            <a:pPr indent="457200"/>
            <a:r>
              <a:rPr lang="nl-NL" sz="2800" b="1" dirty="0">
                <a:solidFill>
                  <a:srgbClr val="0000FF"/>
                </a:solidFill>
                <a:latin typeface="Times New Roman"/>
                <a:ea typeface="Calibri"/>
              </a:rPr>
              <a:t>MBA đều được cho rằng điện áp giữa cuộn sơ cấp và thứ cấp, và dòng điện giữa cuộn sơ cấp và thứ cấp là </a:t>
            </a:r>
            <a:r>
              <a:rPr lang="nl-NL" sz="2800" b="1" i="1" dirty="0">
                <a:solidFill>
                  <a:srgbClr val="0000FF"/>
                </a:solidFill>
                <a:latin typeface="Times New Roman"/>
                <a:ea typeface="Calibri"/>
              </a:rPr>
              <a:t>đồng pha</a:t>
            </a:r>
            <a:endParaRPr lang="en-US" sz="2800" b="1" dirty="0"/>
          </a:p>
        </p:txBody>
      </p:sp>
      <p:sp>
        <p:nvSpPr>
          <p:cNvPr id="6" name="Rectangle 5"/>
          <p:cNvSpPr/>
          <p:nvPr/>
        </p:nvSpPr>
        <p:spPr>
          <a:xfrm>
            <a:off x="-5862" y="3796605"/>
            <a:ext cx="9149862" cy="1384995"/>
          </a:xfrm>
          <a:prstGeom prst="rect">
            <a:avLst/>
          </a:prstGeom>
        </p:spPr>
        <p:txBody>
          <a:bodyPr wrap="square">
            <a:spAutoFit/>
          </a:bodyPr>
          <a:lstStyle/>
          <a:p>
            <a:pPr indent="457200"/>
            <a:r>
              <a:rPr lang="nl-NL" sz="2800" b="1" dirty="0">
                <a:solidFill>
                  <a:srgbClr val="0000FF"/>
                </a:solidFill>
                <a:latin typeface="Times New Roman"/>
                <a:ea typeface="Calibri"/>
              </a:rPr>
              <a:t>Trong máy biến áp, </a:t>
            </a:r>
            <a:r>
              <a:rPr lang="nl-NL" sz="2800" b="1" i="1" dirty="0">
                <a:solidFill>
                  <a:srgbClr val="0000FF"/>
                </a:solidFill>
                <a:latin typeface="Times New Roman"/>
                <a:ea typeface="Calibri"/>
              </a:rPr>
              <a:t>góc pha</a:t>
            </a:r>
            <a:r>
              <a:rPr lang="nl-NL" sz="2800" b="1" dirty="0">
                <a:solidFill>
                  <a:srgbClr val="0000FF"/>
                </a:solidFill>
                <a:latin typeface="Times New Roman"/>
                <a:ea typeface="Calibri"/>
              </a:rPr>
              <a:t> giữa dòng điện và điện áp của cuộn sơ cấp và thứ cấp </a:t>
            </a:r>
            <a:r>
              <a:rPr lang="nl-NL" sz="2800" b="1" i="1" dirty="0">
                <a:solidFill>
                  <a:srgbClr val="0000FF"/>
                </a:solidFill>
                <a:latin typeface="Times New Roman"/>
                <a:ea typeface="Calibri"/>
              </a:rPr>
              <a:t>phụ thuộc vào cách quấn vòng dây</a:t>
            </a:r>
            <a:r>
              <a:rPr lang="nl-NL" sz="2800" b="1" dirty="0">
                <a:solidFill>
                  <a:srgbClr val="0000FF"/>
                </a:solidFill>
                <a:latin typeface="Times New Roman"/>
                <a:ea typeface="Calibri"/>
              </a:rPr>
              <a:t> cuộn sơ cấp và thứ cấp</a:t>
            </a:r>
            <a:endParaRPr lang="en-US" sz="2800" b="1" dirty="0"/>
          </a:p>
        </p:txBody>
      </p:sp>
      <p:sp>
        <p:nvSpPr>
          <p:cNvPr id="7" name="Rectangle 6"/>
          <p:cNvSpPr/>
          <p:nvPr/>
        </p:nvSpPr>
        <p:spPr>
          <a:xfrm>
            <a:off x="0" y="5042118"/>
            <a:ext cx="9144000" cy="1815882"/>
          </a:xfrm>
          <a:prstGeom prst="rect">
            <a:avLst/>
          </a:prstGeom>
        </p:spPr>
        <p:txBody>
          <a:bodyPr wrap="square">
            <a:spAutoFit/>
          </a:bodyPr>
          <a:lstStyle/>
          <a:p>
            <a:pPr indent="457200" algn="just"/>
            <a:r>
              <a:rPr lang="nl-NL" sz="2800" b="1" dirty="0">
                <a:solidFill>
                  <a:srgbClr val="0000FF"/>
                </a:solidFill>
                <a:latin typeface="Times New Roman"/>
                <a:ea typeface="Calibri"/>
              </a:rPr>
              <a:t>Do đó, dòng điện cảm ứng i</a:t>
            </a:r>
            <a:r>
              <a:rPr lang="nl-NL" sz="2800" b="1" baseline="-25000" dirty="0">
                <a:solidFill>
                  <a:srgbClr val="0000FF"/>
                </a:solidFill>
                <a:latin typeface="Times New Roman"/>
                <a:ea typeface="Calibri"/>
              </a:rPr>
              <a:t>2</a:t>
            </a:r>
            <a:r>
              <a:rPr lang="nl-NL" sz="2800" b="1" dirty="0">
                <a:solidFill>
                  <a:srgbClr val="0000FF"/>
                </a:solidFill>
                <a:latin typeface="Times New Roman"/>
                <a:ea typeface="Calibri"/>
              </a:rPr>
              <a:t> trong cuộn dây thứ cấp ở hình 1.14b sẽ lệch pha 180° hay ngược pha so với dòng điện cảm ứng ở cuộn dây thứ cấp ở hình 1.14a. Vì vậy, điện áp sơ cấp cũng ngược pha so với điện áp thứ cấp</a:t>
            </a:r>
            <a:endParaRPr lang="en-US" sz="2800" b="1"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18434"/>
                                        </p:tgtEl>
                                        <p:attrNameLst>
                                          <p:attrName>style.visibility</p:attrName>
                                        </p:attrNameLst>
                                      </p:cBhvr>
                                      <p:to>
                                        <p:strVal val="visible"/>
                                      </p:to>
                                    </p:set>
                                    <p:anim calcmode="lin" valueType="num">
                                      <p:cBhvr>
                                        <p:cTn id="12" dur="1000" fill="hold"/>
                                        <p:tgtEl>
                                          <p:spTgt spid="18434"/>
                                        </p:tgtEl>
                                        <p:attrNameLst>
                                          <p:attrName>ppt_w</p:attrName>
                                        </p:attrNameLst>
                                      </p:cBhvr>
                                      <p:tavLst>
                                        <p:tav tm="0">
                                          <p:val>
                                            <p:strVal val="#ppt_w*0.70"/>
                                          </p:val>
                                        </p:tav>
                                        <p:tav tm="100000">
                                          <p:val>
                                            <p:strVal val="#ppt_w"/>
                                          </p:val>
                                        </p:tav>
                                      </p:tavLst>
                                    </p:anim>
                                    <p:anim calcmode="lin" valueType="num">
                                      <p:cBhvr>
                                        <p:cTn id="13" dur="1000" fill="hold"/>
                                        <p:tgtEl>
                                          <p:spTgt spid="18434"/>
                                        </p:tgtEl>
                                        <p:attrNameLst>
                                          <p:attrName>ppt_h</p:attrName>
                                        </p:attrNameLst>
                                      </p:cBhvr>
                                      <p:tavLst>
                                        <p:tav tm="0">
                                          <p:val>
                                            <p:strVal val="#ppt_h"/>
                                          </p:val>
                                        </p:tav>
                                        <p:tav tm="100000">
                                          <p:val>
                                            <p:strVal val="#ppt_h"/>
                                          </p:val>
                                        </p:tav>
                                      </p:tavLst>
                                    </p:anim>
                                    <p:animEffect transition="in" filter="fade">
                                      <p:cBhvr>
                                        <p:cTn id="14" dur="1000"/>
                                        <p:tgtEl>
                                          <p:spTgt spid="18434"/>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strVal val="#ppt_w*0.70"/>
                                          </p:val>
                                        </p:tav>
                                        <p:tav tm="100000">
                                          <p:val>
                                            <p:strVal val="#ppt_w"/>
                                          </p:val>
                                        </p:tav>
                                      </p:tavLst>
                                    </p:anim>
                                    <p:anim calcmode="lin" valueType="num">
                                      <p:cBhvr>
                                        <p:cTn id="34" dur="1000" fill="hold"/>
                                        <p:tgtEl>
                                          <p:spTgt spid="7"/>
                                        </p:tgtEl>
                                        <p:attrNameLst>
                                          <p:attrName>ppt_h</p:attrName>
                                        </p:attrNameLst>
                                      </p:cBhvr>
                                      <p:tavLst>
                                        <p:tav tm="0">
                                          <p:val>
                                            <p:strVal val="#ppt_h"/>
                                          </p:val>
                                        </p:tav>
                                        <p:tav tm="100000">
                                          <p:val>
                                            <p:strVal val="#ppt_h"/>
                                          </p:val>
                                        </p:tav>
                                      </p:tavLst>
                                    </p:anim>
                                    <p:animEffect transition="in" filter="fade">
                                      <p:cBhvr>
                                        <p:cTn id="3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7. </a:t>
            </a:r>
            <a:r>
              <a:rPr lang="nl-NL" sz="2000" b="1" dirty="0">
                <a:solidFill>
                  <a:srgbClr val="0000FF"/>
                </a:solidFill>
                <a:latin typeface="Times New Roman" pitchFamily="18" charset="0"/>
                <a:cs typeface="Times New Roman" pitchFamily="18" charset="0"/>
              </a:rPr>
              <a:t>Cực tính cuộn dây máy biến 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19165"/>
            <a:ext cx="4972836" cy="523220"/>
          </a:xfrm>
          <a:prstGeom prst="rect">
            <a:avLst/>
          </a:prstGeom>
        </p:spPr>
        <p:txBody>
          <a:bodyPr wrap="none">
            <a:spAutoFit/>
          </a:bodyPr>
          <a:lstStyle/>
          <a:p>
            <a:r>
              <a:rPr lang="en-US" sz="2800" b="1" dirty="0" err="1">
                <a:solidFill>
                  <a:srgbClr val="0000FF"/>
                </a:solidFill>
                <a:latin typeface="Times New Roman"/>
                <a:ea typeface="Calibri"/>
              </a:rPr>
              <a:t>Cực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dirty="0"/>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199" y="1142385"/>
            <a:ext cx="6324601" cy="1180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272605"/>
            <a:ext cx="9144000" cy="1384995"/>
          </a:xfrm>
          <a:prstGeom prst="rect">
            <a:avLst/>
          </a:prstGeom>
        </p:spPr>
        <p:txBody>
          <a:bodyPr wrap="square">
            <a:spAutoFit/>
          </a:bodyPr>
          <a:lstStyle/>
          <a:p>
            <a:pPr indent="457200" algn="just"/>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nhầm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lẫn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giữa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cũng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như</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người</a:t>
            </a:r>
            <a:r>
              <a:rPr lang="en-US" sz="2800" b="1" dirty="0">
                <a:solidFill>
                  <a:srgbClr val="0000FF"/>
                </a:solidFill>
                <a:latin typeface="Times New Roman"/>
                <a:ea typeface="Calibri"/>
              </a:rPr>
              <a:t> ta qui </a:t>
            </a:r>
            <a:r>
              <a:rPr lang="en-US" sz="2800" b="1" dirty="0" err="1">
                <a:solidFill>
                  <a:srgbClr val="0000FF"/>
                </a:solidFill>
                <a:latin typeface="Times New Roman"/>
                <a:ea typeface="Calibri"/>
              </a:rPr>
              <a:t>ước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điểm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chấm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mỗi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endParaRPr lang="en-US" sz="2800" b="1" dirty="0"/>
          </a:p>
        </p:txBody>
      </p:sp>
      <p:sp>
        <p:nvSpPr>
          <p:cNvPr id="6" name="Rectangle 5"/>
          <p:cNvSpPr/>
          <p:nvPr/>
        </p:nvSpPr>
        <p:spPr>
          <a:xfrm>
            <a:off x="0" y="3518118"/>
            <a:ext cx="9144000" cy="1815882"/>
          </a:xfrm>
          <a:prstGeom prst="rect">
            <a:avLst/>
          </a:prstGeom>
        </p:spPr>
        <p:txBody>
          <a:bodyPr wrap="square">
            <a:spAutoFit/>
          </a:bodyPr>
          <a:lstStyle/>
          <a:p>
            <a:pPr algn="just"/>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1.15a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chúng</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thấy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điểm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chấm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đỉnh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cả</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này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thấy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này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đồng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dirty="0">
                <a:solidFill>
                  <a:srgbClr val="0000FF"/>
                </a:solidFill>
                <a:latin typeface="Times New Roman"/>
                <a:ea typeface="Calibri"/>
              </a:rPr>
              <a:t>.</a:t>
            </a:r>
            <a:endParaRPr lang="en-US" sz="2800" b="1" dirty="0">
              <a:solidFill>
                <a:srgbClr val="0000FF"/>
              </a:solidFill>
            </a:endParaRPr>
          </a:p>
        </p:txBody>
      </p:sp>
      <p:sp>
        <p:nvSpPr>
          <p:cNvPr id="7" name="Rectangle 6"/>
          <p:cNvSpPr/>
          <p:nvPr/>
        </p:nvSpPr>
        <p:spPr>
          <a:xfrm>
            <a:off x="0" y="5105400"/>
            <a:ext cx="9144000" cy="1815882"/>
          </a:xfrm>
          <a:prstGeom prst="rect">
            <a:avLst/>
          </a:prstGeom>
        </p:spPr>
        <p:txBody>
          <a:bodyPr wrap="square">
            <a:spAutoFit/>
          </a:bodyPr>
          <a:lstStyle/>
          <a:p>
            <a:pPr algn="just"/>
            <a:r>
              <a:rPr lang="en-US" sz="2800" b="1" dirty="0" err="1" smtClean="0">
                <a:solidFill>
                  <a:srgbClr val="0000FF"/>
                </a:solidFill>
                <a:latin typeface="Times New Roman"/>
                <a:ea typeface="Calibri"/>
              </a:rPr>
              <a:t>Trong</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1.15b</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chúng</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thấy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điểm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ở </a:t>
            </a:r>
            <a:r>
              <a:rPr lang="en-US" sz="2800" b="1" dirty="0" err="1">
                <a:solidFill>
                  <a:srgbClr val="0000FF"/>
                </a:solidFill>
                <a:latin typeface="Times New Roman"/>
                <a:ea typeface="Calibri"/>
              </a:rPr>
              <a:t>đỉnh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điểm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đỉnh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vậy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ngược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i="1" dirty="0">
                <a:solidFill>
                  <a:srgbClr val="0000FF"/>
                </a:solidFill>
                <a:latin typeface="Times New Roman"/>
                <a:ea typeface="Calibri"/>
              </a:rPr>
              <a:t> </a:t>
            </a:r>
            <a:r>
              <a:rPr lang="en-US" sz="2800" b="1" dirty="0" err="1">
                <a:solidFill>
                  <a:srgbClr val="0000FF"/>
                </a:solidFill>
                <a:latin typeface="Times New Roman"/>
                <a:ea typeface="Calibri"/>
              </a:rPr>
              <a:t>nhau</a:t>
            </a:r>
            <a:endParaRPr lang="en-US" sz="2800" b="1"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19458"/>
                                        </p:tgtEl>
                                        <p:attrNameLst>
                                          <p:attrName>style.visibility</p:attrName>
                                        </p:attrNameLst>
                                      </p:cBhvr>
                                      <p:to>
                                        <p:strVal val="visible"/>
                                      </p:to>
                                    </p:set>
                                    <p:anim calcmode="lin" valueType="num">
                                      <p:cBhvr>
                                        <p:cTn id="12" dur="1000" fill="hold"/>
                                        <p:tgtEl>
                                          <p:spTgt spid="19458"/>
                                        </p:tgtEl>
                                        <p:attrNameLst>
                                          <p:attrName>ppt_w</p:attrName>
                                        </p:attrNameLst>
                                      </p:cBhvr>
                                      <p:tavLst>
                                        <p:tav tm="0">
                                          <p:val>
                                            <p:strVal val="#ppt_w*0.70"/>
                                          </p:val>
                                        </p:tav>
                                        <p:tav tm="100000">
                                          <p:val>
                                            <p:strVal val="#ppt_w"/>
                                          </p:val>
                                        </p:tav>
                                      </p:tavLst>
                                    </p:anim>
                                    <p:anim calcmode="lin" valueType="num">
                                      <p:cBhvr>
                                        <p:cTn id="13" dur="1000" fill="hold"/>
                                        <p:tgtEl>
                                          <p:spTgt spid="19458"/>
                                        </p:tgtEl>
                                        <p:attrNameLst>
                                          <p:attrName>ppt_h</p:attrName>
                                        </p:attrNameLst>
                                      </p:cBhvr>
                                      <p:tavLst>
                                        <p:tav tm="0">
                                          <p:val>
                                            <p:strVal val="#ppt_h"/>
                                          </p:val>
                                        </p:tav>
                                        <p:tav tm="100000">
                                          <p:val>
                                            <p:strVal val="#ppt_h"/>
                                          </p:val>
                                        </p:tav>
                                      </p:tavLst>
                                    </p:anim>
                                    <p:animEffect transition="in" filter="fade">
                                      <p:cBhvr>
                                        <p:cTn id="14" dur="1000"/>
                                        <p:tgtEl>
                                          <p:spTgt spid="19458"/>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strVal val="#ppt_w*0.70"/>
                                          </p:val>
                                        </p:tav>
                                        <p:tav tm="100000">
                                          <p:val>
                                            <p:strVal val="#ppt_w"/>
                                          </p:val>
                                        </p:tav>
                                      </p:tavLst>
                                    </p:anim>
                                    <p:anim calcmode="lin" valueType="num">
                                      <p:cBhvr>
                                        <p:cTn id="34" dur="1000" fill="hold"/>
                                        <p:tgtEl>
                                          <p:spTgt spid="7"/>
                                        </p:tgtEl>
                                        <p:attrNameLst>
                                          <p:attrName>ppt_h</p:attrName>
                                        </p:attrNameLst>
                                      </p:cBhvr>
                                      <p:tavLst>
                                        <p:tav tm="0">
                                          <p:val>
                                            <p:strVal val="#ppt_h"/>
                                          </p:val>
                                        </p:tav>
                                        <p:tav tm="100000">
                                          <p:val>
                                            <p:strVal val="#ppt_h"/>
                                          </p:val>
                                        </p:tav>
                                      </p:tavLst>
                                    </p:anim>
                                    <p:animEffect transition="in" filter="fade">
                                      <p:cBhvr>
                                        <p:cTn id="3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7. </a:t>
            </a:r>
            <a:r>
              <a:rPr lang="nl-NL" sz="2000" b="1" dirty="0">
                <a:solidFill>
                  <a:srgbClr val="0000FF"/>
                </a:solidFill>
                <a:latin typeface="Times New Roman" pitchFamily="18" charset="0"/>
                <a:cs typeface="Times New Roman" pitchFamily="18" charset="0"/>
              </a:rPr>
              <a:t>Cực tính cuộn dây máy biến áp</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523220"/>
          </a:xfrm>
          <a:prstGeom prst="rect">
            <a:avLst/>
          </a:prstGeom>
        </p:spPr>
        <p:txBody>
          <a:bodyPr wrap="square">
            <a:spAutoFit/>
          </a:bodyPr>
          <a:lstStyle/>
          <a:p>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endParaRPr lang="en-US" sz="2800" dirty="0"/>
          </a:p>
        </p:txBody>
      </p:sp>
      <p:sp>
        <p:nvSpPr>
          <p:cNvPr id="3" name="Rectangle 2"/>
          <p:cNvSpPr/>
          <p:nvPr/>
        </p:nvSpPr>
        <p:spPr>
          <a:xfrm>
            <a:off x="0" y="1143000"/>
            <a:ext cx="2020105" cy="523220"/>
          </a:xfrm>
          <a:prstGeom prst="rect">
            <a:avLst/>
          </a:prstGeom>
        </p:spPr>
        <p:txBody>
          <a:bodyPr wrap="none">
            <a:spAutoFit/>
          </a:bodyPr>
          <a:lstStyle/>
          <a:p>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nối</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tiếp</a:t>
            </a:r>
            <a:endParaRPr lang="en-US" sz="2800" dirty="0"/>
          </a:p>
        </p:txBody>
      </p:sp>
      <p:pic>
        <p:nvPicPr>
          <p:cNvPr id="2048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9" y="1666220"/>
            <a:ext cx="3402006" cy="1838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437174" y="1404610"/>
            <a:ext cx="5706825" cy="954107"/>
          </a:xfrm>
          <a:prstGeom prst="rect">
            <a:avLst/>
          </a:prstGeom>
        </p:spPr>
        <p:txBody>
          <a:bodyPr wrap="square">
            <a:spAutoFit/>
          </a:bodyPr>
          <a:lstStyle/>
          <a:p>
            <a:r>
              <a:rPr lang="en-US" sz="2800" dirty="0" err="1">
                <a:solidFill>
                  <a:srgbClr val="0000FF"/>
                </a:solidFill>
                <a:latin typeface="Times New Roman"/>
                <a:ea typeface="Calibri"/>
              </a:rPr>
              <a:t>Điều</a:t>
            </a:r>
            <a:r>
              <a:rPr lang="en-US" sz="2800" dirty="0">
                <a:solidFill>
                  <a:srgbClr val="0000FF"/>
                </a:solidFill>
                <a:latin typeface="Times New Roman"/>
                <a:ea typeface="Calibri"/>
              </a:rPr>
              <a:t> </a:t>
            </a:r>
            <a:r>
              <a:rPr lang="en-US" sz="2800" dirty="0" err="1">
                <a:solidFill>
                  <a:srgbClr val="0000FF"/>
                </a:solidFill>
                <a:latin typeface="Times New Roman"/>
                <a:ea typeface="Calibri"/>
              </a:rPr>
              <a:t>kiện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Hai</a:t>
            </a:r>
            <a:r>
              <a:rPr lang="en-US" sz="2800" dirty="0">
                <a:solidFill>
                  <a:srgbClr val="0000FF"/>
                </a:solidFill>
                <a:latin typeface="Times New Roman"/>
                <a:ea typeface="Calibri"/>
              </a:rPr>
              <a:t> </a:t>
            </a:r>
            <a:r>
              <a:rPr lang="en-US" sz="2800" dirty="0" err="1">
                <a:solidFill>
                  <a:srgbClr val="0000FF"/>
                </a:solidFill>
                <a:latin typeface="Times New Roman"/>
                <a:ea typeface="Calibri"/>
              </a:rPr>
              <a:t>cuộn</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phải</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có</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cùng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cường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độ</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dòng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mức</a:t>
            </a:r>
            <a:endParaRPr lang="en-US" sz="2800" dirty="0"/>
          </a:p>
        </p:txBody>
      </p:sp>
      <p:sp>
        <p:nvSpPr>
          <p:cNvPr id="7" name="Rectangle 6"/>
          <p:cNvSpPr/>
          <p:nvPr/>
        </p:nvSpPr>
        <p:spPr>
          <a:xfrm>
            <a:off x="3581399" y="2371837"/>
            <a:ext cx="5562599" cy="1200329"/>
          </a:xfrm>
          <a:prstGeom prst="rect">
            <a:avLst/>
          </a:prstGeom>
        </p:spPr>
        <p:txBody>
          <a:bodyPr wrap="square">
            <a:spAutoFit/>
          </a:bodyPr>
          <a:lstStyle/>
          <a:p>
            <a:r>
              <a:rPr lang="en-US" sz="2400" dirty="0" err="1">
                <a:solidFill>
                  <a:srgbClr val="0000FF"/>
                </a:solidFill>
                <a:latin typeface="Times New Roman"/>
                <a:ea typeface="Calibri"/>
              </a:rPr>
              <a:t>Đặc</a:t>
            </a:r>
            <a:r>
              <a:rPr lang="en-US" sz="2400" dirty="0">
                <a:solidFill>
                  <a:srgbClr val="0000FF"/>
                </a:solidFill>
                <a:latin typeface="Times New Roman"/>
                <a:ea typeface="Calibri"/>
              </a:rPr>
              <a:t> </a:t>
            </a:r>
            <a:r>
              <a:rPr lang="en-US" sz="2400" dirty="0" err="1">
                <a:solidFill>
                  <a:srgbClr val="0000FF"/>
                </a:solidFill>
                <a:latin typeface="Times New Roman"/>
                <a:ea typeface="Calibri"/>
              </a:rPr>
              <a:t>điểm</a:t>
            </a:r>
            <a:r>
              <a:rPr lang="en-US" sz="2400" dirty="0">
                <a:solidFill>
                  <a:srgbClr val="0000FF"/>
                </a:solidFill>
                <a:latin typeface="Times New Roman"/>
                <a:ea typeface="Calibri"/>
              </a:rPr>
              <a:t>: </a:t>
            </a:r>
            <a:r>
              <a:rPr lang="en-US" sz="2400" b="1" i="1" dirty="0" err="1">
                <a:solidFill>
                  <a:srgbClr val="0000FF"/>
                </a:solidFill>
                <a:latin typeface="Times New Roman"/>
                <a:ea typeface="Calibri"/>
              </a:rPr>
              <a:t>Tăng</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được</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điện</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áp</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định</a:t>
            </a:r>
            <a:r>
              <a:rPr lang="en-US" sz="2400" b="1" i="1" dirty="0">
                <a:solidFill>
                  <a:srgbClr val="0000FF"/>
                </a:solidFill>
                <a:latin typeface="Times New Roman"/>
                <a:ea typeface="Calibri"/>
              </a:rPr>
              <a:t> </a:t>
            </a:r>
            <a:r>
              <a:rPr lang="en-US" sz="2400" b="1" i="1" dirty="0" err="1">
                <a:solidFill>
                  <a:srgbClr val="0000FF"/>
                </a:solidFill>
                <a:latin typeface="Times New Roman"/>
                <a:ea typeface="Calibri"/>
              </a:rPr>
              <a:t>mức</a:t>
            </a:r>
            <a:r>
              <a:rPr lang="en-US" sz="2400" dirty="0">
                <a:solidFill>
                  <a:srgbClr val="0000FF"/>
                </a:solidFill>
                <a:latin typeface="Times New Roman"/>
                <a:ea typeface="Calibri"/>
              </a:rPr>
              <a:t> </a:t>
            </a:r>
            <a:r>
              <a:rPr lang="en-US" sz="2400" dirty="0" err="1">
                <a:solidFill>
                  <a:srgbClr val="0000FF"/>
                </a:solidFill>
                <a:latin typeface="Times New Roman"/>
                <a:ea typeface="Calibri"/>
              </a:rPr>
              <a:t>vì</a:t>
            </a:r>
            <a:r>
              <a:rPr lang="en-US" sz="2400" dirty="0">
                <a:solidFill>
                  <a:srgbClr val="0000FF"/>
                </a:solidFill>
                <a:latin typeface="Times New Roman"/>
                <a:ea typeface="Calibri"/>
              </a:rPr>
              <a:t> </a:t>
            </a:r>
            <a:r>
              <a:rPr lang="en-US" sz="2400" dirty="0" err="1">
                <a:solidFill>
                  <a:srgbClr val="0000FF"/>
                </a:solidFill>
                <a:latin typeface="Times New Roman"/>
                <a:ea typeface="Calibri"/>
              </a:rPr>
              <a:t>điện</a:t>
            </a:r>
            <a:r>
              <a:rPr lang="en-US" sz="2400" dirty="0">
                <a:solidFill>
                  <a:srgbClr val="0000FF"/>
                </a:solidFill>
                <a:latin typeface="Times New Roman"/>
                <a:ea typeface="Calibri"/>
              </a:rPr>
              <a:t> </a:t>
            </a:r>
            <a:r>
              <a:rPr lang="en-US" sz="2400" dirty="0" err="1">
                <a:solidFill>
                  <a:srgbClr val="0000FF"/>
                </a:solidFill>
                <a:latin typeface="Times New Roman"/>
                <a:ea typeface="Calibri"/>
              </a:rPr>
              <a:t>thế</a:t>
            </a:r>
            <a:r>
              <a:rPr lang="en-US" sz="2400" dirty="0">
                <a:solidFill>
                  <a:srgbClr val="0000FF"/>
                </a:solidFill>
                <a:latin typeface="Times New Roman"/>
                <a:ea typeface="Calibri"/>
              </a:rPr>
              <a:t> </a:t>
            </a:r>
            <a:r>
              <a:rPr lang="en-US" sz="2400" dirty="0" err="1">
                <a:solidFill>
                  <a:srgbClr val="0000FF"/>
                </a:solidFill>
                <a:latin typeface="Times New Roman"/>
                <a:ea typeface="Calibri"/>
              </a:rPr>
              <a:t>lúc</a:t>
            </a:r>
            <a:r>
              <a:rPr lang="en-US" sz="2400" dirty="0">
                <a:solidFill>
                  <a:srgbClr val="0000FF"/>
                </a:solidFill>
                <a:latin typeface="Times New Roman"/>
                <a:ea typeface="Calibri"/>
              </a:rPr>
              <a:t> </a:t>
            </a:r>
            <a:r>
              <a:rPr lang="en-US" sz="2400" dirty="0" err="1">
                <a:solidFill>
                  <a:srgbClr val="0000FF"/>
                </a:solidFill>
                <a:latin typeface="Times New Roman"/>
                <a:ea typeface="Calibri"/>
              </a:rPr>
              <a:t>này</a:t>
            </a:r>
            <a:r>
              <a:rPr lang="en-US" sz="2400" dirty="0">
                <a:solidFill>
                  <a:srgbClr val="0000FF"/>
                </a:solidFill>
                <a:latin typeface="Times New Roman"/>
                <a:ea typeface="Calibri"/>
              </a:rPr>
              <a:t> </a:t>
            </a:r>
            <a:r>
              <a:rPr lang="en-US" sz="2400" dirty="0" err="1">
                <a:solidFill>
                  <a:srgbClr val="0000FF"/>
                </a:solidFill>
                <a:latin typeface="Times New Roman"/>
                <a:ea typeface="Calibri"/>
              </a:rPr>
              <a:t>bằng</a:t>
            </a:r>
            <a:r>
              <a:rPr lang="en-US" sz="2400" dirty="0">
                <a:solidFill>
                  <a:srgbClr val="0000FF"/>
                </a:solidFill>
                <a:latin typeface="Times New Roman"/>
                <a:ea typeface="Calibri"/>
              </a:rPr>
              <a:t> </a:t>
            </a:r>
            <a:r>
              <a:rPr lang="en-US" sz="2400" dirty="0" err="1">
                <a:solidFill>
                  <a:srgbClr val="0000FF"/>
                </a:solidFill>
                <a:latin typeface="Times New Roman"/>
                <a:ea typeface="Calibri"/>
              </a:rPr>
              <a:t>tổng</a:t>
            </a:r>
            <a:r>
              <a:rPr lang="en-US" sz="2400" dirty="0">
                <a:solidFill>
                  <a:srgbClr val="0000FF"/>
                </a:solidFill>
                <a:latin typeface="Times New Roman"/>
                <a:ea typeface="Calibri"/>
              </a:rPr>
              <a:t> </a:t>
            </a:r>
            <a:r>
              <a:rPr lang="en-US" sz="2400" dirty="0" err="1">
                <a:solidFill>
                  <a:srgbClr val="0000FF"/>
                </a:solidFill>
                <a:latin typeface="Times New Roman"/>
                <a:ea typeface="Calibri"/>
              </a:rPr>
              <a:t>điện</a:t>
            </a:r>
            <a:r>
              <a:rPr lang="en-US" sz="2400" dirty="0">
                <a:solidFill>
                  <a:srgbClr val="0000FF"/>
                </a:solidFill>
                <a:latin typeface="Times New Roman"/>
                <a:ea typeface="Calibri"/>
              </a:rPr>
              <a:t> </a:t>
            </a:r>
            <a:r>
              <a:rPr lang="en-US" sz="2400" dirty="0" err="1">
                <a:solidFill>
                  <a:srgbClr val="0000FF"/>
                </a:solidFill>
                <a:latin typeface="Times New Roman"/>
                <a:ea typeface="Calibri"/>
              </a:rPr>
              <a:t>áp</a:t>
            </a:r>
            <a:r>
              <a:rPr lang="en-US" sz="2400" dirty="0">
                <a:solidFill>
                  <a:srgbClr val="0000FF"/>
                </a:solidFill>
                <a:latin typeface="Times New Roman"/>
                <a:ea typeface="Calibri"/>
              </a:rPr>
              <a:t> </a:t>
            </a:r>
            <a:r>
              <a:rPr lang="en-US" sz="2400" dirty="0" err="1">
                <a:solidFill>
                  <a:srgbClr val="0000FF"/>
                </a:solidFill>
                <a:latin typeface="Times New Roman"/>
                <a:ea typeface="Calibri"/>
              </a:rPr>
              <a:t>của</a:t>
            </a:r>
            <a:r>
              <a:rPr lang="en-US" sz="2400" dirty="0">
                <a:solidFill>
                  <a:srgbClr val="0000FF"/>
                </a:solidFill>
                <a:latin typeface="Times New Roman"/>
                <a:ea typeface="Calibri"/>
              </a:rPr>
              <a:t> </a:t>
            </a:r>
            <a:r>
              <a:rPr lang="en-US" sz="2400" dirty="0" err="1">
                <a:solidFill>
                  <a:srgbClr val="0000FF"/>
                </a:solidFill>
                <a:latin typeface="Times New Roman"/>
                <a:ea typeface="Calibri"/>
              </a:rPr>
              <a:t>hai</a:t>
            </a:r>
            <a:r>
              <a:rPr lang="en-US" sz="2400" dirty="0">
                <a:solidFill>
                  <a:srgbClr val="0000FF"/>
                </a:solidFill>
                <a:latin typeface="Times New Roman"/>
                <a:ea typeface="Calibri"/>
              </a:rPr>
              <a:t> </a:t>
            </a:r>
            <a:r>
              <a:rPr lang="en-US" sz="2400" dirty="0" err="1">
                <a:solidFill>
                  <a:srgbClr val="0000FF"/>
                </a:solidFill>
                <a:latin typeface="Times New Roman"/>
                <a:ea typeface="Calibri"/>
              </a:rPr>
              <a:t>cuộn</a:t>
            </a:r>
            <a:r>
              <a:rPr lang="en-US" sz="2400" dirty="0">
                <a:solidFill>
                  <a:srgbClr val="0000FF"/>
                </a:solidFill>
                <a:latin typeface="Times New Roman"/>
                <a:ea typeface="Calibri"/>
              </a:rPr>
              <a:t> </a:t>
            </a:r>
            <a:r>
              <a:rPr lang="en-US" sz="2400" dirty="0" err="1">
                <a:solidFill>
                  <a:srgbClr val="0000FF"/>
                </a:solidFill>
                <a:latin typeface="Times New Roman"/>
                <a:ea typeface="Calibri"/>
              </a:rPr>
              <a:t>dây</a:t>
            </a:r>
            <a:endParaRPr lang="en-US" sz="2400" dirty="0"/>
          </a:p>
        </p:txBody>
      </p:sp>
      <p:sp>
        <p:nvSpPr>
          <p:cNvPr id="8" name="Rectangle 7"/>
          <p:cNvSpPr/>
          <p:nvPr/>
        </p:nvSpPr>
        <p:spPr>
          <a:xfrm>
            <a:off x="0" y="3622431"/>
            <a:ext cx="2401619" cy="523220"/>
          </a:xfrm>
          <a:prstGeom prst="rect">
            <a:avLst/>
          </a:prstGeom>
        </p:spPr>
        <p:txBody>
          <a:bodyPr wrap="none">
            <a:spAutoFit/>
          </a:bodyPr>
          <a:lstStyle/>
          <a:p>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song song</a:t>
            </a:r>
            <a:endParaRPr lang="en-US" sz="2800" dirty="0"/>
          </a:p>
        </p:txBody>
      </p:sp>
      <p:pic>
        <p:nvPicPr>
          <p:cNvPr id="2048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69" y="4165600"/>
            <a:ext cx="3099228" cy="177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581398" y="3906707"/>
            <a:ext cx="5562599" cy="954107"/>
          </a:xfrm>
          <a:prstGeom prst="rect">
            <a:avLst/>
          </a:prstGeom>
        </p:spPr>
        <p:txBody>
          <a:bodyPr wrap="square">
            <a:spAutoFit/>
          </a:bodyPr>
          <a:lstStyle/>
          <a:p>
            <a:r>
              <a:rPr lang="en-US" sz="2800" dirty="0" err="1">
                <a:solidFill>
                  <a:srgbClr val="0000FF"/>
                </a:solidFill>
                <a:latin typeface="Times New Roman"/>
                <a:ea typeface="Calibri"/>
              </a:rPr>
              <a:t>Điều</a:t>
            </a:r>
            <a:r>
              <a:rPr lang="en-US" sz="2800" dirty="0">
                <a:solidFill>
                  <a:srgbClr val="0000FF"/>
                </a:solidFill>
                <a:latin typeface="Times New Roman"/>
                <a:ea typeface="Calibri"/>
              </a:rPr>
              <a:t> </a:t>
            </a:r>
            <a:r>
              <a:rPr lang="en-US" sz="2800" dirty="0" err="1">
                <a:solidFill>
                  <a:srgbClr val="0000FF"/>
                </a:solidFill>
                <a:latin typeface="Times New Roman"/>
                <a:ea typeface="Calibri"/>
              </a:rPr>
              <a:t>kiện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Hai</a:t>
            </a:r>
            <a:r>
              <a:rPr lang="en-US" sz="2800" dirty="0">
                <a:solidFill>
                  <a:srgbClr val="0000FF"/>
                </a:solidFill>
                <a:latin typeface="Times New Roman"/>
                <a:ea typeface="Calibri"/>
              </a:rPr>
              <a:t> </a:t>
            </a:r>
            <a:r>
              <a:rPr lang="en-US" sz="2800" dirty="0" err="1">
                <a:solidFill>
                  <a:srgbClr val="0000FF"/>
                </a:solidFill>
                <a:latin typeface="Times New Roman"/>
                <a:ea typeface="Calibri"/>
              </a:rPr>
              <a:t>cuộn</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phải</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có</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cùng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mức</a:t>
            </a:r>
            <a:endParaRPr lang="en-US" sz="2800" dirty="0"/>
          </a:p>
        </p:txBody>
      </p:sp>
      <p:sp>
        <p:nvSpPr>
          <p:cNvPr id="11" name="Rectangle 10"/>
          <p:cNvSpPr/>
          <p:nvPr/>
        </p:nvSpPr>
        <p:spPr>
          <a:xfrm>
            <a:off x="3657599" y="4873934"/>
            <a:ext cx="5486397" cy="1384995"/>
          </a:xfrm>
          <a:prstGeom prst="rect">
            <a:avLst/>
          </a:prstGeom>
        </p:spPr>
        <p:txBody>
          <a:bodyPr wrap="square">
            <a:spAutoFit/>
          </a:bodyPr>
          <a:lstStyle/>
          <a:p>
            <a:r>
              <a:rPr lang="en-US" sz="2800" dirty="0" err="1">
                <a:solidFill>
                  <a:srgbClr val="0000FF"/>
                </a:solidFill>
                <a:latin typeface="Times New Roman"/>
                <a:ea typeface="Calibri"/>
              </a:rPr>
              <a:t>Đặc</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điểm</a:t>
            </a:r>
            <a:r>
              <a:rPr lang="en-US" sz="2800" dirty="0">
                <a:solidFill>
                  <a:srgbClr val="0000FF"/>
                </a:solidFill>
                <a:latin typeface="Times New Roman"/>
                <a:ea typeface="Calibri"/>
              </a:rPr>
              <a:t>: </a:t>
            </a:r>
            <a:r>
              <a:rPr lang="en-US" sz="2800" b="1" i="1" dirty="0" err="1">
                <a:solidFill>
                  <a:srgbClr val="0000FF"/>
                </a:solidFill>
                <a:latin typeface="Times New Roman"/>
                <a:ea typeface="Calibri"/>
              </a:rPr>
              <a:t>Tăng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được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dòng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mức</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vì</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dòng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lúc</a:t>
            </a:r>
            <a:r>
              <a:rPr lang="en-US" sz="2800" dirty="0">
                <a:solidFill>
                  <a:srgbClr val="0000FF"/>
                </a:solidFill>
                <a:latin typeface="Times New Roman"/>
                <a:ea typeface="Calibri"/>
              </a:rPr>
              <a:t> </a:t>
            </a:r>
            <a:r>
              <a:rPr lang="en-US" sz="2800" dirty="0" err="1">
                <a:solidFill>
                  <a:srgbClr val="0000FF"/>
                </a:solidFill>
                <a:latin typeface="Times New Roman"/>
                <a:ea typeface="Calibri"/>
              </a:rPr>
              <a:t>này</a:t>
            </a:r>
            <a:r>
              <a:rPr lang="en-US" sz="2800" dirty="0">
                <a:solidFill>
                  <a:srgbClr val="0000FF"/>
                </a:solidFill>
                <a:latin typeface="Times New Roman"/>
                <a:ea typeface="Calibri"/>
              </a:rPr>
              <a:t> </a:t>
            </a:r>
            <a:r>
              <a:rPr lang="en-US" sz="2800" dirty="0" err="1">
                <a:solidFill>
                  <a:srgbClr val="0000FF"/>
                </a:solidFill>
                <a:latin typeface="Times New Roman"/>
                <a:ea typeface="Calibri"/>
              </a:rPr>
              <a:t>bằng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tổng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dòng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của</a:t>
            </a:r>
            <a:r>
              <a:rPr lang="en-US" sz="2800" dirty="0">
                <a:solidFill>
                  <a:srgbClr val="0000FF"/>
                </a:solidFill>
                <a:latin typeface="Times New Roman"/>
                <a:ea typeface="Calibri"/>
              </a:rPr>
              <a:t> </a:t>
            </a:r>
            <a:r>
              <a:rPr lang="en-US" sz="2800" dirty="0" err="1">
                <a:solidFill>
                  <a:srgbClr val="0000FF"/>
                </a:solidFill>
                <a:latin typeface="Times New Roman"/>
                <a:ea typeface="Calibri"/>
              </a:rPr>
              <a:t>hai</a:t>
            </a:r>
            <a:r>
              <a:rPr lang="en-US" sz="2800" dirty="0">
                <a:solidFill>
                  <a:srgbClr val="0000FF"/>
                </a:solidFill>
                <a:latin typeface="Times New Roman"/>
                <a:ea typeface="Calibri"/>
              </a:rPr>
              <a:t> </a:t>
            </a:r>
            <a:r>
              <a:rPr lang="en-US" sz="2800" dirty="0" err="1">
                <a:solidFill>
                  <a:srgbClr val="0000FF"/>
                </a:solidFill>
                <a:latin typeface="Times New Roman"/>
                <a:ea typeface="Calibri"/>
              </a:rPr>
              <a:t>cuộn</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endParaRPr lang="en-US" sz="2800"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1000" fill="hold"/>
                                        <p:tgtEl>
                                          <p:spTgt spid="20482"/>
                                        </p:tgtEl>
                                        <p:attrNameLst>
                                          <p:attrName>ppt_w</p:attrName>
                                        </p:attrNameLst>
                                      </p:cBhvr>
                                      <p:tavLst>
                                        <p:tav tm="0">
                                          <p:val>
                                            <p:strVal val="#ppt_w*0.70"/>
                                          </p:val>
                                        </p:tav>
                                        <p:tav tm="100000">
                                          <p:val>
                                            <p:strVal val="#ppt_w"/>
                                          </p:val>
                                        </p:tav>
                                      </p:tavLst>
                                    </p:anim>
                                    <p:anim calcmode="lin" valueType="num">
                                      <p:cBhvr>
                                        <p:cTn id="20" dur="1000" fill="hold"/>
                                        <p:tgtEl>
                                          <p:spTgt spid="20482"/>
                                        </p:tgtEl>
                                        <p:attrNameLst>
                                          <p:attrName>ppt_h</p:attrName>
                                        </p:attrNameLst>
                                      </p:cBhvr>
                                      <p:tavLst>
                                        <p:tav tm="0">
                                          <p:val>
                                            <p:strVal val="#ppt_h"/>
                                          </p:val>
                                        </p:tav>
                                        <p:tav tm="100000">
                                          <p:val>
                                            <p:strVal val="#ppt_h"/>
                                          </p:val>
                                        </p:tav>
                                      </p:tavLst>
                                    </p:anim>
                                    <p:animEffect transition="in" filter="fade">
                                      <p:cBhvr>
                                        <p:cTn id="21" dur="1000"/>
                                        <p:tgtEl>
                                          <p:spTgt spid="20482"/>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strVal val="#ppt_w*0.70"/>
                                          </p:val>
                                        </p:tav>
                                        <p:tav tm="100000">
                                          <p:val>
                                            <p:strVal val="#ppt_w"/>
                                          </p:val>
                                        </p:tav>
                                      </p:tavLst>
                                    </p:anim>
                                    <p:anim calcmode="lin" valueType="num">
                                      <p:cBhvr>
                                        <p:cTn id="34" dur="1000" fill="hold"/>
                                        <p:tgtEl>
                                          <p:spTgt spid="7"/>
                                        </p:tgtEl>
                                        <p:attrNameLst>
                                          <p:attrName>ppt_h</p:attrName>
                                        </p:attrNameLst>
                                      </p:cBhvr>
                                      <p:tavLst>
                                        <p:tav tm="0">
                                          <p:val>
                                            <p:strVal val="#ppt_h"/>
                                          </p:val>
                                        </p:tav>
                                        <p:tav tm="100000">
                                          <p:val>
                                            <p:strVal val="#ppt_h"/>
                                          </p:val>
                                        </p:tav>
                                      </p:tavLst>
                                    </p:anim>
                                    <p:animEffect transition="in" filter="fade">
                                      <p:cBhvr>
                                        <p:cTn id="35" dur="10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ppt_w</p:attrName>
                                        </p:attrNameLst>
                                      </p:cBhvr>
                                      <p:tavLst>
                                        <p:tav tm="0">
                                          <p:val>
                                            <p:strVal val="#ppt_w*0.70"/>
                                          </p:val>
                                        </p:tav>
                                        <p:tav tm="100000">
                                          <p:val>
                                            <p:strVal val="#ppt_w"/>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animEffect transition="in" filter="fade">
                                      <p:cBhvr>
                                        <p:cTn id="42" dur="1000"/>
                                        <p:tgtEl>
                                          <p:spTgt spid="8"/>
                                        </p:tgtEl>
                                      </p:cBhvr>
                                    </p:animEffect>
                                  </p:childTnLst>
                                </p:cTn>
                              </p:par>
                              <p:par>
                                <p:cTn id="43" presetID="55" presetClass="entr" presetSubtype="0" fill="hold" nodeType="withEffect">
                                  <p:stCondLst>
                                    <p:cond delay="0"/>
                                  </p:stCondLst>
                                  <p:childTnLst>
                                    <p:set>
                                      <p:cBhvr>
                                        <p:cTn id="44" dur="1" fill="hold">
                                          <p:stCondLst>
                                            <p:cond delay="0"/>
                                          </p:stCondLst>
                                        </p:cTn>
                                        <p:tgtEl>
                                          <p:spTgt spid="20483"/>
                                        </p:tgtEl>
                                        <p:attrNameLst>
                                          <p:attrName>style.visibility</p:attrName>
                                        </p:attrNameLst>
                                      </p:cBhvr>
                                      <p:to>
                                        <p:strVal val="visible"/>
                                      </p:to>
                                    </p:set>
                                    <p:anim calcmode="lin" valueType="num">
                                      <p:cBhvr>
                                        <p:cTn id="45" dur="1000" fill="hold"/>
                                        <p:tgtEl>
                                          <p:spTgt spid="20483"/>
                                        </p:tgtEl>
                                        <p:attrNameLst>
                                          <p:attrName>ppt_w</p:attrName>
                                        </p:attrNameLst>
                                      </p:cBhvr>
                                      <p:tavLst>
                                        <p:tav tm="0">
                                          <p:val>
                                            <p:strVal val="#ppt_w*0.70"/>
                                          </p:val>
                                        </p:tav>
                                        <p:tav tm="100000">
                                          <p:val>
                                            <p:strVal val="#ppt_w"/>
                                          </p:val>
                                        </p:tav>
                                      </p:tavLst>
                                    </p:anim>
                                    <p:anim calcmode="lin" valueType="num">
                                      <p:cBhvr>
                                        <p:cTn id="46" dur="1000" fill="hold"/>
                                        <p:tgtEl>
                                          <p:spTgt spid="20483"/>
                                        </p:tgtEl>
                                        <p:attrNameLst>
                                          <p:attrName>ppt_h</p:attrName>
                                        </p:attrNameLst>
                                      </p:cBhvr>
                                      <p:tavLst>
                                        <p:tav tm="0">
                                          <p:val>
                                            <p:strVal val="#ppt_h"/>
                                          </p:val>
                                        </p:tav>
                                        <p:tav tm="100000">
                                          <p:val>
                                            <p:strVal val="#ppt_h"/>
                                          </p:val>
                                        </p:tav>
                                      </p:tavLst>
                                    </p:anim>
                                    <p:animEffect transition="in" filter="fade">
                                      <p:cBhvr>
                                        <p:cTn id="47" dur="1000"/>
                                        <p:tgtEl>
                                          <p:spTgt spid="20483"/>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1000" fill="hold"/>
                                        <p:tgtEl>
                                          <p:spTgt spid="10"/>
                                        </p:tgtEl>
                                        <p:attrNameLst>
                                          <p:attrName>ppt_w</p:attrName>
                                        </p:attrNameLst>
                                      </p:cBhvr>
                                      <p:tavLst>
                                        <p:tav tm="0">
                                          <p:val>
                                            <p:strVal val="#ppt_w*0.70"/>
                                          </p:val>
                                        </p:tav>
                                        <p:tav tm="100000">
                                          <p:val>
                                            <p:strVal val="#ppt_w"/>
                                          </p:val>
                                        </p:tav>
                                      </p:tavLst>
                                    </p:anim>
                                    <p:anim calcmode="lin" valueType="num">
                                      <p:cBhvr>
                                        <p:cTn id="53" dur="1000" fill="hold"/>
                                        <p:tgtEl>
                                          <p:spTgt spid="10"/>
                                        </p:tgtEl>
                                        <p:attrNameLst>
                                          <p:attrName>ppt_h</p:attrName>
                                        </p:attrNameLst>
                                      </p:cBhvr>
                                      <p:tavLst>
                                        <p:tav tm="0">
                                          <p:val>
                                            <p:strVal val="#ppt_h"/>
                                          </p:val>
                                        </p:tav>
                                        <p:tav tm="100000">
                                          <p:val>
                                            <p:strVal val="#ppt_h"/>
                                          </p:val>
                                        </p:tav>
                                      </p:tavLst>
                                    </p:anim>
                                    <p:animEffect transition="in" filter="fade">
                                      <p:cBhvr>
                                        <p:cTn id="54" dur="10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1000" fill="hold"/>
                                        <p:tgtEl>
                                          <p:spTgt spid="11"/>
                                        </p:tgtEl>
                                        <p:attrNameLst>
                                          <p:attrName>ppt_w</p:attrName>
                                        </p:attrNameLst>
                                      </p:cBhvr>
                                      <p:tavLst>
                                        <p:tav tm="0">
                                          <p:val>
                                            <p:strVal val="#ppt_w*0.70"/>
                                          </p:val>
                                        </p:tav>
                                        <p:tav tm="100000">
                                          <p:val>
                                            <p:strVal val="#ppt_w"/>
                                          </p:val>
                                        </p:tav>
                                      </p:tavLst>
                                    </p:anim>
                                    <p:anim calcmode="lin" valueType="num">
                                      <p:cBhvr>
                                        <p:cTn id="60" dur="1000" fill="hold"/>
                                        <p:tgtEl>
                                          <p:spTgt spid="11"/>
                                        </p:tgtEl>
                                        <p:attrNameLst>
                                          <p:attrName>ppt_h</p:attrName>
                                        </p:attrNameLst>
                                      </p:cBhvr>
                                      <p:tavLst>
                                        <p:tav tm="0">
                                          <p:val>
                                            <p:strVal val="#ppt_h"/>
                                          </p:val>
                                        </p:tav>
                                        <p:tav tm="100000">
                                          <p:val>
                                            <p:strVal val="#ppt_h"/>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en-US" sz="2000" b="1" dirty="0" smtClean="0">
                <a:solidFill>
                  <a:srgbClr val="0000FF"/>
                </a:solidFill>
                <a:latin typeface="Times New Roman" pitchFamily="18" charset="0"/>
                <a:cs typeface="Times New Roman" pitchFamily="18" charset="0"/>
              </a:rPr>
              <a:t>8. </a:t>
            </a:r>
            <a:r>
              <a:rPr lang="en-US" sz="2000" b="1" dirty="0" err="1" smtClean="0">
                <a:solidFill>
                  <a:srgbClr val="0000FF"/>
                </a:solidFill>
                <a:latin typeface="Times New Roman" pitchFamily="18" charset="0"/>
                <a:cs typeface="Times New Roman" pitchFamily="18" charset="0"/>
              </a:rPr>
              <a:t>Máy</a:t>
            </a:r>
            <a:r>
              <a:rPr lang="en-US" sz="2000" b="1" dirty="0" smtClean="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p:cNvPicPr/>
          <p:nvPr/>
        </p:nvPicPr>
        <p:blipFill>
          <a:blip r:embed="rId4">
            <a:extLst>
              <a:ext uri="{28A0092B-C50C-407E-A947-70E740481C1C}">
                <a14:useLocalDpi xmlns:a14="http://schemas.microsoft.com/office/drawing/2010/main" val="0"/>
              </a:ext>
            </a:extLst>
          </a:blip>
          <a:stretch>
            <a:fillRect/>
          </a:stretch>
        </p:blipFill>
        <p:spPr>
          <a:xfrm>
            <a:off x="339969" y="838200"/>
            <a:ext cx="3124200" cy="2667000"/>
          </a:xfrm>
          <a:prstGeom prst="rect">
            <a:avLst/>
          </a:prstGeom>
        </p:spPr>
      </p:pic>
      <p:pic>
        <p:nvPicPr>
          <p:cNvPr id="7" name="Picture 6"/>
          <p:cNvPicPr/>
          <p:nvPr/>
        </p:nvPicPr>
        <p:blipFill>
          <a:blip r:embed="rId5">
            <a:extLst>
              <a:ext uri="{28A0092B-C50C-407E-A947-70E740481C1C}">
                <a14:useLocalDpi xmlns:a14="http://schemas.microsoft.com/office/drawing/2010/main" val="0"/>
              </a:ext>
            </a:extLst>
          </a:blip>
          <a:stretch>
            <a:fillRect/>
          </a:stretch>
        </p:blipFill>
        <p:spPr>
          <a:xfrm>
            <a:off x="4572000" y="762000"/>
            <a:ext cx="2133600" cy="2667000"/>
          </a:xfrm>
          <a:prstGeom prst="rect">
            <a:avLst/>
          </a:prstGeom>
        </p:spPr>
      </p:pic>
      <p:pic>
        <p:nvPicPr>
          <p:cNvPr id="2150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3733800"/>
            <a:ext cx="3944937" cy="282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191000" y="3653239"/>
            <a:ext cx="4953000" cy="3108543"/>
          </a:xfrm>
          <a:prstGeom prst="rect">
            <a:avLst/>
          </a:prstGeom>
        </p:spPr>
        <p:txBody>
          <a:bodyPr wrap="square">
            <a:spAutoFit/>
          </a:bodyPr>
          <a:lstStyle/>
          <a:p>
            <a:pPr indent="457200" algn="just"/>
            <a:r>
              <a:rPr lang="en-US" sz="2800" b="1" dirty="0" err="1">
                <a:solidFill>
                  <a:srgbClr val="0000FF"/>
                </a:solidFill>
                <a:latin typeface="Times New Roman"/>
                <a:ea typeface="Times New Roman"/>
              </a:rPr>
              <a:t>Về</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tạo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của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đã</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được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trình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bày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chung</a:t>
            </a:r>
            <a:r>
              <a:rPr lang="en-US" sz="2800" b="1" dirty="0">
                <a:solidFill>
                  <a:srgbClr val="0000FF"/>
                </a:solidFill>
                <a:latin typeface="Times New Roman"/>
                <a:ea typeface="Times New Roman"/>
              </a:rPr>
              <a:t> ở </a:t>
            </a:r>
            <a:r>
              <a:rPr lang="en-US" sz="2800" b="1" dirty="0" err="1">
                <a:solidFill>
                  <a:srgbClr val="0000FF"/>
                </a:solidFill>
                <a:latin typeface="Times New Roman"/>
                <a:ea typeface="Times New Roman"/>
              </a:rPr>
              <a:t>mục</a:t>
            </a:r>
            <a:r>
              <a:rPr lang="en-US" sz="2800" b="1" dirty="0">
                <a:solidFill>
                  <a:srgbClr val="0000FF"/>
                </a:solidFill>
                <a:latin typeface="Times New Roman"/>
                <a:ea typeface="Times New Roman"/>
              </a:rPr>
              <a:t> 1.2, do </a:t>
            </a:r>
            <a:r>
              <a:rPr lang="en-US" sz="2800" b="1" dirty="0" err="1">
                <a:solidFill>
                  <a:srgbClr val="0000FF"/>
                </a:solidFill>
                <a:latin typeface="Times New Roman"/>
                <a:ea typeface="Times New Roman"/>
              </a:rPr>
              <a:t>đó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trong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phần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này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chỉ</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trình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bày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thêm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về</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kết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lõi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thép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bộ</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quấn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tổ</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đấu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dây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của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pha</a:t>
            </a:r>
            <a:endParaRPr lang="en-US" sz="2800" b="1"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par>
                                <p:cTn id="15" presetID="55" presetClass="entr" presetSubtype="0" fill="hold" nodeType="withEffect">
                                  <p:stCondLst>
                                    <p:cond delay="0"/>
                                  </p:stCondLst>
                                  <p:childTnLst>
                                    <p:set>
                                      <p:cBhvr>
                                        <p:cTn id="16" dur="1" fill="hold">
                                          <p:stCondLst>
                                            <p:cond delay="0"/>
                                          </p:stCondLst>
                                        </p:cTn>
                                        <p:tgtEl>
                                          <p:spTgt spid="21506"/>
                                        </p:tgtEl>
                                        <p:attrNameLst>
                                          <p:attrName>style.visibility</p:attrName>
                                        </p:attrNameLst>
                                      </p:cBhvr>
                                      <p:to>
                                        <p:strVal val="visible"/>
                                      </p:to>
                                    </p:set>
                                    <p:anim calcmode="lin" valueType="num">
                                      <p:cBhvr>
                                        <p:cTn id="17" dur="1000" fill="hold"/>
                                        <p:tgtEl>
                                          <p:spTgt spid="21506"/>
                                        </p:tgtEl>
                                        <p:attrNameLst>
                                          <p:attrName>ppt_w</p:attrName>
                                        </p:attrNameLst>
                                      </p:cBhvr>
                                      <p:tavLst>
                                        <p:tav tm="0">
                                          <p:val>
                                            <p:strVal val="#ppt_w*0.70"/>
                                          </p:val>
                                        </p:tav>
                                        <p:tav tm="100000">
                                          <p:val>
                                            <p:strVal val="#ppt_w"/>
                                          </p:val>
                                        </p:tav>
                                      </p:tavLst>
                                    </p:anim>
                                    <p:anim calcmode="lin" valueType="num">
                                      <p:cBhvr>
                                        <p:cTn id="18" dur="1000" fill="hold"/>
                                        <p:tgtEl>
                                          <p:spTgt spid="21506"/>
                                        </p:tgtEl>
                                        <p:attrNameLst>
                                          <p:attrName>ppt_h</p:attrName>
                                        </p:attrNameLst>
                                      </p:cBhvr>
                                      <p:tavLst>
                                        <p:tav tm="0">
                                          <p:val>
                                            <p:strVal val="#ppt_h"/>
                                          </p:val>
                                        </p:tav>
                                        <p:tav tm="100000">
                                          <p:val>
                                            <p:strVal val="#ppt_h"/>
                                          </p:val>
                                        </p:tav>
                                      </p:tavLst>
                                    </p:anim>
                                    <p:animEffect transition="in" filter="fade">
                                      <p:cBhvr>
                                        <p:cTn id="19" dur="1000"/>
                                        <p:tgtEl>
                                          <p:spTgt spid="21506"/>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strVal val="#ppt_w*0.70"/>
                                          </p:val>
                                        </p:tav>
                                        <p:tav tm="100000">
                                          <p:val>
                                            <p:strVal val="#ppt_w"/>
                                          </p:val>
                                        </p:tav>
                                      </p:tavLst>
                                    </p:anim>
                                    <p:anim calcmode="lin" valueType="num">
                                      <p:cBhvr>
                                        <p:cTn id="25" dur="1000" fill="hold"/>
                                        <p:tgtEl>
                                          <p:spTgt spid="2"/>
                                        </p:tgtEl>
                                        <p:attrNameLst>
                                          <p:attrName>ppt_h</p:attrName>
                                        </p:attrNameLst>
                                      </p:cBhvr>
                                      <p:tavLst>
                                        <p:tav tm="0">
                                          <p:val>
                                            <p:strVal val="#ppt_h"/>
                                          </p:val>
                                        </p:tav>
                                        <p:tav tm="100000">
                                          <p:val>
                                            <p:strVal val="#ppt_h"/>
                                          </p:val>
                                        </p:tav>
                                      </p:tavLst>
                                    </p:anim>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1723" y="685800"/>
            <a:ext cx="3236784" cy="523220"/>
          </a:xfrm>
          <a:prstGeom prst="rect">
            <a:avLst/>
          </a:prstGeom>
        </p:spPr>
        <p:txBody>
          <a:bodyPr wrap="none">
            <a:spAutoFit/>
          </a:bodyPr>
          <a:lstStyle/>
          <a:p>
            <a:r>
              <a:rPr lang="en-US" sz="2800" b="1" dirty="0" err="1">
                <a:solidFill>
                  <a:srgbClr val="0000FF"/>
                </a:solidFill>
                <a:latin typeface="Times New Roman"/>
                <a:ea typeface="Times New Roman"/>
              </a:rPr>
              <a:t>Kết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của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lõi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thép</a:t>
            </a:r>
            <a:endParaRPr lang="en-US" sz="2800" dirty="0"/>
          </a:p>
        </p:txBody>
      </p:sp>
      <p:sp>
        <p:nvSpPr>
          <p:cNvPr id="3" name="Rectangle 2"/>
          <p:cNvSpPr/>
          <p:nvPr/>
        </p:nvSpPr>
        <p:spPr>
          <a:xfrm>
            <a:off x="11723" y="1194339"/>
            <a:ext cx="3041217" cy="523220"/>
          </a:xfrm>
          <a:prstGeom prst="rect">
            <a:avLst/>
          </a:prstGeom>
        </p:spPr>
        <p:txBody>
          <a:bodyPr wrap="none">
            <a:spAutoFit/>
          </a:bodyPr>
          <a:lstStyle/>
          <a:p>
            <a:r>
              <a:rPr lang="en-US" sz="2800" b="1" i="1" dirty="0" err="1">
                <a:solidFill>
                  <a:srgbClr val="0000FF"/>
                </a:solidFill>
                <a:latin typeface="Times New Roman"/>
                <a:ea typeface="Times New Roman"/>
              </a:rPr>
              <a:t>Loại</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mạch</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từ</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riêng</a:t>
            </a:r>
            <a:endParaRPr lang="en-US" sz="2800" dirty="0"/>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9163" y="838200"/>
            <a:ext cx="5608637"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1722" y="3236893"/>
            <a:ext cx="9132277" cy="954107"/>
          </a:xfrm>
          <a:prstGeom prst="rect">
            <a:avLst/>
          </a:prstGeom>
        </p:spPr>
        <p:txBody>
          <a:bodyPr wrap="square">
            <a:spAutoFit/>
          </a:bodyPr>
          <a:lstStyle/>
          <a:p>
            <a:pPr indent="457200"/>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riêng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gồm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tổ</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hợp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một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giống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nhau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ghép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lại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tạo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thành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pha</a:t>
            </a:r>
            <a:endParaRPr lang="en-US" sz="2800" b="1" dirty="0"/>
          </a:p>
        </p:txBody>
      </p:sp>
      <p:sp>
        <p:nvSpPr>
          <p:cNvPr id="7" name="Rectangle 6"/>
          <p:cNvSpPr/>
          <p:nvPr/>
        </p:nvSpPr>
        <p:spPr>
          <a:xfrm>
            <a:off x="-17586" y="4191000"/>
            <a:ext cx="9161585" cy="1384995"/>
          </a:xfrm>
          <a:prstGeom prst="rect">
            <a:avLst/>
          </a:prstGeom>
        </p:spPr>
        <p:txBody>
          <a:bodyPr wrap="square">
            <a:spAutoFit/>
          </a:bodyPr>
          <a:lstStyle/>
          <a:p>
            <a:pPr indent="457200"/>
            <a:r>
              <a:rPr lang="en-US" sz="2800" b="1" dirty="0" err="1" smtClean="0">
                <a:solidFill>
                  <a:srgbClr val="0000FF"/>
                </a:solidFill>
                <a:latin typeface="Times New Roman"/>
                <a:ea typeface="Times New Roman"/>
              </a:rPr>
              <a:t>Công</a:t>
            </a:r>
            <a:r>
              <a:rPr lang="en-US" sz="2800" b="1" dirty="0" smtClean="0">
                <a:solidFill>
                  <a:srgbClr val="0000FF"/>
                </a:solidFill>
                <a:latin typeface="Times New Roman"/>
                <a:ea typeface="Times New Roman"/>
              </a:rPr>
              <a:t> </a:t>
            </a:r>
            <a:r>
              <a:rPr lang="en-US" sz="2800" b="1" dirty="0" err="1">
                <a:solidFill>
                  <a:srgbClr val="0000FF"/>
                </a:solidFill>
                <a:latin typeface="Times New Roman"/>
                <a:ea typeface="Times New Roman"/>
              </a:rPr>
              <a:t>tác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bảo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trì</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sửa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chữa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thuận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hơn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vì</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thể</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hành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trên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cũng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như</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thuận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tiện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việc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lắp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đặt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thay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thế</a:t>
            </a:r>
            <a:endParaRPr lang="en-US" sz="2800" b="1" dirty="0"/>
          </a:p>
        </p:txBody>
      </p:sp>
      <p:sp>
        <p:nvSpPr>
          <p:cNvPr id="8" name="Rectangle 7"/>
          <p:cNvSpPr/>
          <p:nvPr/>
        </p:nvSpPr>
        <p:spPr>
          <a:xfrm>
            <a:off x="11722" y="5410200"/>
            <a:ext cx="9056077" cy="1569660"/>
          </a:xfrm>
          <a:prstGeom prst="rect">
            <a:avLst/>
          </a:prstGeom>
        </p:spPr>
        <p:txBody>
          <a:bodyPr wrap="square">
            <a:spAutoFit/>
          </a:bodyPr>
          <a:lstStyle/>
          <a:p>
            <a:pPr indent="457200" algn="just"/>
            <a:r>
              <a:rPr lang="en-US" sz="2400" b="1" dirty="0" err="1">
                <a:solidFill>
                  <a:srgbClr val="0000FF"/>
                </a:solidFill>
                <a:latin typeface="Times New Roman"/>
                <a:ea typeface="Times New Roman"/>
              </a:rPr>
              <a:t>Tuy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nhiên</a:t>
            </a:r>
            <a:r>
              <a:rPr lang="en-US" sz="2400" b="1" dirty="0">
                <a:solidFill>
                  <a:srgbClr val="0000FF"/>
                </a:solidFill>
                <a:latin typeface="Times New Roman"/>
                <a:ea typeface="Times New Roman"/>
              </a:rPr>
              <a:t>, do </a:t>
            </a:r>
            <a:r>
              <a:rPr lang="en-US" sz="2400" b="1" dirty="0" err="1">
                <a:solidFill>
                  <a:srgbClr val="0000FF"/>
                </a:solidFill>
                <a:latin typeface="Times New Roman"/>
                <a:ea typeface="Times New Roman"/>
              </a:rPr>
              <a:t>có</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kết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cấu</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riêng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biệt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từng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nên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kích</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thước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sẽ</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lớn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hơn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và</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giá</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thành</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cũng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cao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hơn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vì</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phải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gia</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công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các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thùng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riêng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biệt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để</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bảo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vệ</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từng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nên</a:t>
            </a:r>
            <a:r>
              <a:rPr lang="en-US" sz="2400" b="1" dirty="0">
                <a:solidFill>
                  <a:srgbClr val="0000FF"/>
                </a:solidFill>
                <a:latin typeface="Times New Roman"/>
                <a:ea typeface="Times New Roman"/>
              </a:rPr>
              <a:t> chi </a:t>
            </a:r>
            <a:r>
              <a:rPr lang="en-US" sz="2400" b="1" dirty="0" err="1">
                <a:solidFill>
                  <a:srgbClr val="0000FF"/>
                </a:solidFill>
                <a:latin typeface="Times New Roman"/>
                <a:ea typeface="Times New Roman"/>
              </a:rPr>
              <a:t>phí</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vật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tư</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sẽ</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nhiều</a:t>
            </a:r>
            <a:r>
              <a:rPr lang="en-US" sz="2400" b="1" dirty="0">
                <a:solidFill>
                  <a:srgbClr val="0000FF"/>
                </a:solidFill>
                <a:latin typeface="Times New Roman"/>
                <a:ea typeface="Times New Roman"/>
              </a:rPr>
              <a:t> </a:t>
            </a:r>
            <a:r>
              <a:rPr lang="en-US" sz="2400" b="1" dirty="0" err="1" smtClean="0">
                <a:solidFill>
                  <a:srgbClr val="0000FF"/>
                </a:solidFill>
                <a:latin typeface="Times New Roman"/>
                <a:ea typeface="Times New Roman"/>
              </a:rPr>
              <a:t>hơn</a:t>
            </a:r>
            <a:endParaRPr lang="en-US" sz="2400" b="1"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nodeType="withEffect">
                                  <p:stCondLst>
                                    <p:cond delay="0"/>
                                  </p:stCondLst>
                                  <p:childTnLst>
                                    <p:set>
                                      <p:cBhvr>
                                        <p:cTn id="16" dur="1" fill="hold">
                                          <p:stCondLst>
                                            <p:cond delay="0"/>
                                          </p:stCondLst>
                                        </p:cTn>
                                        <p:tgtEl>
                                          <p:spTgt spid="22530"/>
                                        </p:tgtEl>
                                        <p:attrNameLst>
                                          <p:attrName>style.visibility</p:attrName>
                                        </p:attrNameLst>
                                      </p:cBhvr>
                                      <p:to>
                                        <p:strVal val="visible"/>
                                      </p:to>
                                    </p:set>
                                    <p:anim calcmode="lin" valueType="num">
                                      <p:cBhvr>
                                        <p:cTn id="17" dur="1000" fill="hold"/>
                                        <p:tgtEl>
                                          <p:spTgt spid="22530"/>
                                        </p:tgtEl>
                                        <p:attrNameLst>
                                          <p:attrName>ppt_w</p:attrName>
                                        </p:attrNameLst>
                                      </p:cBhvr>
                                      <p:tavLst>
                                        <p:tav tm="0">
                                          <p:val>
                                            <p:strVal val="#ppt_w*0.70"/>
                                          </p:val>
                                        </p:tav>
                                        <p:tav tm="100000">
                                          <p:val>
                                            <p:strVal val="#ppt_w"/>
                                          </p:val>
                                        </p:tav>
                                      </p:tavLst>
                                    </p:anim>
                                    <p:anim calcmode="lin" valueType="num">
                                      <p:cBhvr>
                                        <p:cTn id="18" dur="1000" fill="hold"/>
                                        <p:tgtEl>
                                          <p:spTgt spid="22530"/>
                                        </p:tgtEl>
                                        <p:attrNameLst>
                                          <p:attrName>ppt_h</p:attrName>
                                        </p:attrNameLst>
                                      </p:cBhvr>
                                      <p:tavLst>
                                        <p:tav tm="0">
                                          <p:val>
                                            <p:strVal val="#ppt_h"/>
                                          </p:val>
                                        </p:tav>
                                        <p:tav tm="100000">
                                          <p:val>
                                            <p:strVal val="#ppt_h"/>
                                          </p:val>
                                        </p:tav>
                                      </p:tavLst>
                                    </p:anim>
                                    <p:animEffect transition="in" filter="fade">
                                      <p:cBhvr>
                                        <p:cTn id="19" dur="1000"/>
                                        <p:tgtEl>
                                          <p:spTgt spid="22530"/>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strVal val="#ppt_w*0.70"/>
                                          </p:val>
                                        </p:tav>
                                        <p:tav tm="100000">
                                          <p:val>
                                            <p:strVal val="#ppt_w"/>
                                          </p:val>
                                        </p:tav>
                                      </p:tavLst>
                                    </p:anim>
                                    <p:anim calcmode="lin" valueType="num">
                                      <p:cBhvr>
                                        <p:cTn id="32" dur="1000" fill="hold"/>
                                        <p:tgtEl>
                                          <p:spTgt spid="7"/>
                                        </p:tgtEl>
                                        <p:attrNameLst>
                                          <p:attrName>ppt_h</p:attrName>
                                        </p:attrNameLst>
                                      </p:cBhvr>
                                      <p:tavLst>
                                        <p:tav tm="0">
                                          <p:val>
                                            <p:strVal val="#ppt_h"/>
                                          </p:val>
                                        </p:tav>
                                        <p:tav tm="100000">
                                          <p:val>
                                            <p:strVal val="#ppt_h"/>
                                          </p:val>
                                        </p:tav>
                                      </p:tavLst>
                                    </p:anim>
                                    <p:animEffect transition="in" filter="fade">
                                      <p:cBhvr>
                                        <p:cTn id="33" dur="10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strVal val="#ppt_w*0.70"/>
                                          </p:val>
                                        </p:tav>
                                        <p:tav tm="100000">
                                          <p:val>
                                            <p:strVal val="#ppt_w"/>
                                          </p:val>
                                        </p:tav>
                                      </p:tavLst>
                                    </p:anim>
                                    <p:anim calcmode="lin" valueType="num">
                                      <p:cBhvr>
                                        <p:cTn id="39" dur="1000" fill="hold"/>
                                        <p:tgtEl>
                                          <p:spTgt spid="8"/>
                                        </p:tgtEl>
                                        <p:attrNameLst>
                                          <p:attrName>ppt_h</p:attrName>
                                        </p:attrNameLst>
                                      </p:cBhvr>
                                      <p:tavLst>
                                        <p:tav tm="0">
                                          <p:val>
                                            <p:strVal val="#ppt_h"/>
                                          </p:val>
                                        </p:tav>
                                        <p:tav tm="100000">
                                          <p:val>
                                            <p:strVal val="#ppt_h"/>
                                          </p:val>
                                        </p:tav>
                                      </p:tavLst>
                                    </p:anim>
                                    <p:animEffect transition="in" filter="fade">
                                      <p:cBhvr>
                                        <p:cTn id="4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97468"/>
            <a:ext cx="3292889" cy="523220"/>
          </a:xfrm>
          <a:prstGeom prst="rect">
            <a:avLst/>
          </a:prstGeom>
        </p:spPr>
        <p:txBody>
          <a:bodyPr wrap="none">
            <a:spAutoFit/>
          </a:bodyPr>
          <a:lstStyle/>
          <a:p>
            <a:r>
              <a:rPr lang="en-US" sz="2800" b="1" i="1" dirty="0" err="1">
                <a:solidFill>
                  <a:srgbClr val="0000FF"/>
                </a:solidFill>
                <a:latin typeface="Times New Roman"/>
                <a:ea typeface="Times New Roman"/>
              </a:rPr>
              <a:t>Loại</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mạch</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từ</a:t>
            </a:r>
            <a:r>
              <a:rPr lang="en-US" sz="2800" b="1" i="1" dirty="0">
                <a:solidFill>
                  <a:srgbClr val="0000FF"/>
                </a:solidFill>
                <a:latin typeface="Times New Roman"/>
                <a:ea typeface="Times New Roman"/>
              </a:rPr>
              <a:t> </a:t>
            </a:r>
            <a:r>
              <a:rPr lang="en-US" sz="2800" b="1" i="1" dirty="0" err="1">
                <a:solidFill>
                  <a:srgbClr val="0000FF"/>
                </a:solidFill>
                <a:latin typeface="Times New Roman"/>
                <a:ea typeface="Times New Roman"/>
              </a:rPr>
              <a:t>chung</a:t>
            </a:r>
            <a:r>
              <a:rPr lang="en-US" sz="2800" b="1" i="1" dirty="0">
                <a:solidFill>
                  <a:srgbClr val="0000FF"/>
                </a:solidFill>
                <a:latin typeface="Times New Roman"/>
                <a:ea typeface="Times New Roman"/>
              </a:rPr>
              <a:t> </a:t>
            </a:r>
            <a:endParaRPr lang="en-US" sz="2800" dirty="0"/>
          </a:p>
        </p:txBody>
      </p:sp>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697468"/>
            <a:ext cx="59436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722" y="3124200"/>
            <a:ext cx="9132277" cy="1384995"/>
          </a:xfrm>
          <a:prstGeom prst="rect">
            <a:avLst/>
          </a:prstGeom>
        </p:spPr>
        <p:txBody>
          <a:bodyPr wrap="square">
            <a:spAutoFit/>
          </a:bodyPr>
          <a:lstStyle/>
          <a:p>
            <a:pPr indent="457200" algn="just"/>
            <a:r>
              <a:rPr lang="en-US" sz="2800" b="1" dirty="0" err="1">
                <a:solidFill>
                  <a:srgbClr val="0000FF"/>
                </a:solidFill>
                <a:latin typeface="Times New Roman"/>
                <a:ea typeface="Times New Roman"/>
              </a:rPr>
              <a:t>Loại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chung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kết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cấu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gọn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hơn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loại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riêng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khối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lượng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sắt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để</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làm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ít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hơn</a:t>
            </a:r>
            <a:r>
              <a:rPr lang="en-US" sz="2800" b="1" dirty="0">
                <a:solidFill>
                  <a:srgbClr val="0000FF"/>
                </a:solidFill>
                <a:latin typeface="Times New Roman"/>
                <a:ea typeface="Times New Roman"/>
              </a:rPr>
              <a:t> so </a:t>
            </a:r>
            <a:r>
              <a:rPr lang="en-US" sz="2800" b="1" dirty="0" err="1">
                <a:solidFill>
                  <a:srgbClr val="0000FF"/>
                </a:solidFill>
                <a:latin typeface="Times New Roman"/>
                <a:ea typeface="Times New Roman"/>
              </a:rPr>
              <a:t>với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loại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từ</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riêng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cùng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công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suất</a:t>
            </a:r>
            <a:endParaRPr lang="en-US" sz="2800" b="1" dirty="0"/>
          </a:p>
        </p:txBody>
      </p:sp>
      <p:sp>
        <p:nvSpPr>
          <p:cNvPr id="6" name="Rectangle 5"/>
          <p:cNvSpPr/>
          <p:nvPr/>
        </p:nvSpPr>
        <p:spPr>
          <a:xfrm>
            <a:off x="-1" y="4545761"/>
            <a:ext cx="9143999" cy="1384995"/>
          </a:xfrm>
          <a:prstGeom prst="rect">
            <a:avLst/>
          </a:prstGeom>
        </p:spPr>
        <p:txBody>
          <a:bodyPr wrap="square">
            <a:spAutoFit/>
          </a:bodyPr>
          <a:lstStyle/>
          <a:p>
            <a:pPr indent="457200" algn="just"/>
            <a:r>
              <a:rPr lang="en-US" sz="2800" b="1" dirty="0" err="1">
                <a:solidFill>
                  <a:srgbClr val="0000FF"/>
                </a:solidFill>
                <a:latin typeface="Times New Roman"/>
                <a:ea typeface="Times New Roman"/>
              </a:rPr>
              <a:t>Tuy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vậy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loại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này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nhược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điểm</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lắp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đặt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sửa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chữa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hành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trên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toàn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và</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khó</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lắp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đặt</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vì</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trọng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lượng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lớn</a:t>
            </a:r>
            <a:endParaRPr lang="en-US" sz="2800" b="1" dirty="0"/>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23554"/>
                                        </p:tgtEl>
                                        <p:attrNameLst>
                                          <p:attrName>style.visibility</p:attrName>
                                        </p:attrNameLst>
                                      </p:cBhvr>
                                      <p:to>
                                        <p:strVal val="visible"/>
                                      </p:to>
                                    </p:set>
                                    <p:anim calcmode="lin" valueType="num">
                                      <p:cBhvr>
                                        <p:cTn id="12" dur="1000" fill="hold"/>
                                        <p:tgtEl>
                                          <p:spTgt spid="23554"/>
                                        </p:tgtEl>
                                        <p:attrNameLst>
                                          <p:attrName>ppt_w</p:attrName>
                                        </p:attrNameLst>
                                      </p:cBhvr>
                                      <p:tavLst>
                                        <p:tav tm="0">
                                          <p:val>
                                            <p:strVal val="#ppt_w*0.70"/>
                                          </p:val>
                                        </p:tav>
                                        <p:tav tm="100000">
                                          <p:val>
                                            <p:strVal val="#ppt_w"/>
                                          </p:val>
                                        </p:tav>
                                      </p:tavLst>
                                    </p:anim>
                                    <p:anim calcmode="lin" valueType="num">
                                      <p:cBhvr>
                                        <p:cTn id="13" dur="1000" fill="hold"/>
                                        <p:tgtEl>
                                          <p:spTgt spid="23554"/>
                                        </p:tgtEl>
                                        <p:attrNameLst>
                                          <p:attrName>ppt_h</p:attrName>
                                        </p:attrNameLst>
                                      </p:cBhvr>
                                      <p:tavLst>
                                        <p:tav tm="0">
                                          <p:val>
                                            <p:strVal val="#ppt_h"/>
                                          </p:val>
                                        </p:tav>
                                        <p:tav tm="100000">
                                          <p:val>
                                            <p:strVal val="#ppt_h"/>
                                          </p:val>
                                        </p:tav>
                                      </p:tavLst>
                                    </p:anim>
                                    <p:animEffect transition="in" filter="fade">
                                      <p:cBhvr>
                                        <p:cTn id="14" dur="1000"/>
                                        <p:tgtEl>
                                          <p:spTgt spid="23554"/>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smtClean="0">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08093"/>
            <a:ext cx="9144000" cy="954107"/>
          </a:xfrm>
          <a:prstGeom prst="rect">
            <a:avLst/>
          </a:prstGeom>
        </p:spPr>
        <p:txBody>
          <a:bodyPr wrap="square">
            <a:spAutoFit/>
          </a:bodyPr>
          <a:lstStyle/>
          <a:p>
            <a:pPr indent="457200"/>
            <a:r>
              <a:rPr lang="en-US" sz="2800" b="1" dirty="0" err="1" smtClean="0">
                <a:solidFill>
                  <a:srgbClr val="0000FF"/>
                </a:solidFill>
                <a:latin typeface="Times New Roman"/>
                <a:ea typeface="Calibri"/>
              </a:rPr>
              <a:t>Hai</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loại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b="1" dirty="0"/>
          </a:p>
        </p:txBody>
      </p:sp>
      <p:sp>
        <p:nvSpPr>
          <p:cNvPr id="3" name="Rectangle 2"/>
          <p:cNvSpPr/>
          <p:nvPr/>
        </p:nvSpPr>
        <p:spPr>
          <a:xfrm>
            <a:off x="0" y="2298918"/>
            <a:ext cx="9144000" cy="1815882"/>
          </a:xfrm>
          <a:prstGeom prst="rect">
            <a:avLst/>
          </a:prstGeom>
        </p:spPr>
        <p:txBody>
          <a:bodyPr wrap="square">
            <a:spAutoFit/>
          </a:bodyPr>
          <a:lstStyle/>
          <a:p>
            <a:pPr indent="457200" algn="just"/>
            <a:r>
              <a:rPr lang="en-US" sz="2800" b="1" dirty="0">
                <a:solidFill>
                  <a:srgbClr val="0000FF"/>
                </a:solidFill>
                <a:latin typeface="Times New Roman"/>
                <a:ea typeface="Calibri"/>
              </a:rPr>
              <a:t>Ở </a:t>
            </a:r>
            <a:r>
              <a:rPr lang="en-US" sz="2800" b="1" dirty="0" err="1">
                <a:solidFill>
                  <a:srgbClr val="0000FF"/>
                </a:solidFill>
                <a:latin typeface="Times New Roman"/>
                <a:ea typeface="Calibri"/>
              </a:rPr>
              <a:t>mỗi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2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6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3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3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thế</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12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endParaRPr lang="en-US" sz="2800" b="1" dirty="0"/>
          </a:p>
        </p:txBody>
      </p:sp>
      <p:sp>
        <p:nvSpPr>
          <p:cNvPr id="6" name="Rectangle 5"/>
          <p:cNvSpPr/>
          <p:nvPr/>
        </p:nvSpPr>
        <p:spPr>
          <a:xfrm>
            <a:off x="0" y="4075093"/>
            <a:ext cx="9144000"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bằng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hoặc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nhôm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chung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endParaRPr lang="en-US" sz="2800" b="1" dirty="0"/>
          </a:p>
        </p:txBody>
      </p:sp>
      <p:sp>
        <p:nvSpPr>
          <p:cNvPr id="7" name="Rectangle 6"/>
          <p:cNvSpPr/>
          <p:nvPr/>
        </p:nvSpPr>
        <p:spPr>
          <a:xfrm>
            <a:off x="0" y="5042118"/>
            <a:ext cx="9144000" cy="1815882"/>
          </a:xfrm>
          <a:prstGeom prst="rect">
            <a:avLst/>
          </a:prstGeom>
        </p:spPr>
        <p:txBody>
          <a:bodyPr wrap="square">
            <a:spAutoFit/>
          </a:bodyPr>
          <a:lstStyle/>
          <a:p>
            <a:pPr indent="457200" algn="just"/>
            <a:r>
              <a:rPr lang="en-US" sz="2800" b="1" dirty="0" err="1">
                <a:solidFill>
                  <a:srgbClr val="0000FF"/>
                </a:solidFill>
                <a:latin typeface="Times New Roman"/>
                <a:ea typeface="Calibri"/>
              </a:rPr>
              <a:t>Đối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suất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nhỏ</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người</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sử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dụng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suất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lớn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người</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sử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dụng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chữ</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nhật</a:t>
            </a:r>
            <a:endParaRPr lang="en-US" sz="2800" b="1" dirty="0"/>
          </a:p>
        </p:txBody>
      </p:sp>
      <p:sp>
        <p:nvSpPr>
          <p:cNvPr id="8" name="Rectangle 7"/>
          <p:cNvSpPr/>
          <p:nvPr/>
        </p:nvSpPr>
        <p:spPr>
          <a:xfrm>
            <a:off x="0" y="685800"/>
            <a:ext cx="6172200" cy="523220"/>
          </a:xfrm>
          <a:prstGeom prst="rect">
            <a:avLst/>
          </a:prstGeom>
        </p:spPr>
        <p:txBody>
          <a:bodyPr wrap="square">
            <a:spAutoFit/>
          </a:bodyPr>
          <a:lstStyle/>
          <a:p>
            <a:pPr lvl="0" indent="457200">
              <a:defRPr/>
            </a:pPr>
            <a:r>
              <a:rPr lang="en-US" sz="2800" b="1" dirty="0" err="1">
                <a:solidFill>
                  <a:srgbClr val="0000FF"/>
                </a:solidFill>
                <a:latin typeface="Times New Roman"/>
                <a:ea typeface="Calibri"/>
              </a:rPr>
              <a:t>Bộ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endParaRPr 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95980"/>
            <a:ext cx="3108543" cy="523220"/>
          </a:xfrm>
          <a:prstGeom prst="rect">
            <a:avLst/>
          </a:prstGeom>
        </p:spPr>
        <p:txBody>
          <a:bodyPr wrap="none">
            <a:spAutoFit/>
          </a:bodyPr>
          <a:lstStyle/>
          <a:p>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đồng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tâm</a:t>
            </a:r>
            <a:endParaRPr lang="en-US" sz="2800" dirty="0"/>
          </a:p>
        </p:txBody>
      </p:sp>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219200"/>
            <a:ext cx="2921000" cy="196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8600" y="1438275"/>
            <a:ext cx="1328737" cy="153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1219200"/>
            <a:ext cx="1438275" cy="175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253099"/>
            <a:ext cx="4296369" cy="523220"/>
          </a:xfrm>
          <a:prstGeom prst="rect">
            <a:avLst/>
          </a:prstGeom>
        </p:spPr>
        <p:txBody>
          <a:bodyPr wrap="none">
            <a:spAutoFit/>
          </a:bodyPr>
          <a:lstStyle/>
          <a:p>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từng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lớp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hình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trụ</a:t>
            </a:r>
            <a:endParaRPr lang="en-US" sz="2800" dirty="0"/>
          </a:p>
        </p:txBody>
      </p:sp>
      <p:pic>
        <p:nvPicPr>
          <p:cNvPr id="2458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66823" y="3733800"/>
            <a:ext cx="6043325"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24580"/>
                                        </p:tgtEl>
                                        <p:attrNameLst>
                                          <p:attrName>style.visibility</p:attrName>
                                        </p:attrNameLst>
                                      </p:cBhvr>
                                      <p:to>
                                        <p:strVal val="visible"/>
                                      </p:to>
                                    </p:set>
                                    <p:anim calcmode="lin" valueType="num">
                                      <p:cBhvr>
                                        <p:cTn id="12" dur="1000" fill="hold"/>
                                        <p:tgtEl>
                                          <p:spTgt spid="24580"/>
                                        </p:tgtEl>
                                        <p:attrNameLst>
                                          <p:attrName>ppt_w</p:attrName>
                                        </p:attrNameLst>
                                      </p:cBhvr>
                                      <p:tavLst>
                                        <p:tav tm="0">
                                          <p:val>
                                            <p:strVal val="#ppt_w*0.70"/>
                                          </p:val>
                                        </p:tav>
                                        <p:tav tm="100000">
                                          <p:val>
                                            <p:strVal val="#ppt_w"/>
                                          </p:val>
                                        </p:tav>
                                      </p:tavLst>
                                    </p:anim>
                                    <p:anim calcmode="lin" valueType="num">
                                      <p:cBhvr>
                                        <p:cTn id="13" dur="1000" fill="hold"/>
                                        <p:tgtEl>
                                          <p:spTgt spid="24580"/>
                                        </p:tgtEl>
                                        <p:attrNameLst>
                                          <p:attrName>ppt_h</p:attrName>
                                        </p:attrNameLst>
                                      </p:cBhvr>
                                      <p:tavLst>
                                        <p:tav tm="0">
                                          <p:val>
                                            <p:strVal val="#ppt_h"/>
                                          </p:val>
                                        </p:tav>
                                        <p:tav tm="100000">
                                          <p:val>
                                            <p:strVal val="#ppt_h"/>
                                          </p:val>
                                        </p:tav>
                                      </p:tavLst>
                                    </p:anim>
                                    <p:animEffect transition="in" filter="fade">
                                      <p:cBhvr>
                                        <p:cTn id="14" dur="1000"/>
                                        <p:tgtEl>
                                          <p:spTgt spid="24580"/>
                                        </p:tgtEl>
                                      </p:cBhvr>
                                    </p:animEffect>
                                  </p:childTnLst>
                                </p:cTn>
                              </p:par>
                              <p:par>
                                <p:cTn id="15" presetID="55" presetClass="entr" presetSubtype="0" fill="hold" nodeType="withEffect">
                                  <p:stCondLst>
                                    <p:cond delay="0"/>
                                  </p:stCondLst>
                                  <p:childTnLst>
                                    <p:set>
                                      <p:cBhvr>
                                        <p:cTn id="16" dur="1" fill="hold">
                                          <p:stCondLst>
                                            <p:cond delay="0"/>
                                          </p:stCondLst>
                                        </p:cTn>
                                        <p:tgtEl>
                                          <p:spTgt spid="24581"/>
                                        </p:tgtEl>
                                        <p:attrNameLst>
                                          <p:attrName>style.visibility</p:attrName>
                                        </p:attrNameLst>
                                      </p:cBhvr>
                                      <p:to>
                                        <p:strVal val="visible"/>
                                      </p:to>
                                    </p:set>
                                    <p:anim calcmode="lin" valueType="num">
                                      <p:cBhvr>
                                        <p:cTn id="17" dur="1000" fill="hold"/>
                                        <p:tgtEl>
                                          <p:spTgt spid="24581"/>
                                        </p:tgtEl>
                                        <p:attrNameLst>
                                          <p:attrName>ppt_w</p:attrName>
                                        </p:attrNameLst>
                                      </p:cBhvr>
                                      <p:tavLst>
                                        <p:tav tm="0">
                                          <p:val>
                                            <p:strVal val="#ppt_w*0.70"/>
                                          </p:val>
                                        </p:tav>
                                        <p:tav tm="100000">
                                          <p:val>
                                            <p:strVal val="#ppt_w"/>
                                          </p:val>
                                        </p:tav>
                                      </p:tavLst>
                                    </p:anim>
                                    <p:anim calcmode="lin" valueType="num">
                                      <p:cBhvr>
                                        <p:cTn id="18" dur="1000" fill="hold"/>
                                        <p:tgtEl>
                                          <p:spTgt spid="24581"/>
                                        </p:tgtEl>
                                        <p:attrNameLst>
                                          <p:attrName>ppt_h</p:attrName>
                                        </p:attrNameLst>
                                      </p:cBhvr>
                                      <p:tavLst>
                                        <p:tav tm="0">
                                          <p:val>
                                            <p:strVal val="#ppt_h"/>
                                          </p:val>
                                        </p:tav>
                                        <p:tav tm="100000">
                                          <p:val>
                                            <p:strVal val="#ppt_h"/>
                                          </p:val>
                                        </p:tav>
                                      </p:tavLst>
                                    </p:anim>
                                    <p:animEffect transition="in" filter="fade">
                                      <p:cBhvr>
                                        <p:cTn id="19" dur="1000"/>
                                        <p:tgtEl>
                                          <p:spTgt spid="24581"/>
                                        </p:tgtEl>
                                      </p:cBhvr>
                                    </p:animEffect>
                                  </p:childTnLst>
                                </p:cTn>
                              </p:par>
                              <p:par>
                                <p:cTn id="20" presetID="55" presetClass="entr" presetSubtype="0" fill="hold" nodeType="withEffect">
                                  <p:stCondLst>
                                    <p:cond delay="0"/>
                                  </p:stCondLst>
                                  <p:childTnLst>
                                    <p:set>
                                      <p:cBhvr>
                                        <p:cTn id="21" dur="1" fill="hold">
                                          <p:stCondLst>
                                            <p:cond delay="0"/>
                                          </p:stCondLst>
                                        </p:cTn>
                                        <p:tgtEl>
                                          <p:spTgt spid="24582"/>
                                        </p:tgtEl>
                                        <p:attrNameLst>
                                          <p:attrName>style.visibility</p:attrName>
                                        </p:attrNameLst>
                                      </p:cBhvr>
                                      <p:to>
                                        <p:strVal val="visible"/>
                                      </p:to>
                                    </p:set>
                                    <p:anim calcmode="lin" valueType="num">
                                      <p:cBhvr>
                                        <p:cTn id="22" dur="1000" fill="hold"/>
                                        <p:tgtEl>
                                          <p:spTgt spid="24582"/>
                                        </p:tgtEl>
                                        <p:attrNameLst>
                                          <p:attrName>ppt_w</p:attrName>
                                        </p:attrNameLst>
                                      </p:cBhvr>
                                      <p:tavLst>
                                        <p:tav tm="0">
                                          <p:val>
                                            <p:strVal val="#ppt_w*0.70"/>
                                          </p:val>
                                        </p:tav>
                                        <p:tav tm="100000">
                                          <p:val>
                                            <p:strVal val="#ppt_w"/>
                                          </p:val>
                                        </p:tav>
                                      </p:tavLst>
                                    </p:anim>
                                    <p:anim calcmode="lin" valueType="num">
                                      <p:cBhvr>
                                        <p:cTn id="23" dur="1000" fill="hold"/>
                                        <p:tgtEl>
                                          <p:spTgt spid="24582"/>
                                        </p:tgtEl>
                                        <p:attrNameLst>
                                          <p:attrName>ppt_h</p:attrName>
                                        </p:attrNameLst>
                                      </p:cBhvr>
                                      <p:tavLst>
                                        <p:tav tm="0">
                                          <p:val>
                                            <p:strVal val="#ppt_h"/>
                                          </p:val>
                                        </p:tav>
                                        <p:tav tm="100000">
                                          <p:val>
                                            <p:strVal val="#ppt_h"/>
                                          </p:val>
                                        </p:tav>
                                      </p:tavLst>
                                    </p:anim>
                                    <p:animEffect transition="in" filter="fade">
                                      <p:cBhvr>
                                        <p:cTn id="24" dur="1000"/>
                                        <p:tgtEl>
                                          <p:spTgt spid="24582"/>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1000" fill="hold"/>
                                        <p:tgtEl>
                                          <p:spTgt spid="3"/>
                                        </p:tgtEl>
                                        <p:attrNameLst>
                                          <p:attrName>ppt_w</p:attrName>
                                        </p:attrNameLst>
                                      </p:cBhvr>
                                      <p:tavLst>
                                        <p:tav tm="0">
                                          <p:val>
                                            <p:strVal val="#ppt_w*0.70"/>
                                          </p:val>
                                        </p:tav>
                                        <p:tav tm="100000">
                                          <p:val>
                                            <p:strVal val="#ppt_w"/>
                                          </p:val>
                                        </p:tav>
                                      </p:tavLst>
                                    </p:anim>
                                    <p:anim calcmode="lin" valueType="num">
                                      <p:cBhvr>
                                        <p:cTn id="30" dur="1000" fill="hold"/>
                                        <p:tgtEl>
                                          <p:spTgt spid="3"/>
                                        </p:tgtEl>
                                        <p:attrNameLst>
                                          <p:attrName>ppt_h</p:attrName>
                                        </p:attrNameLst>
                                      </p:cBhvr>
                                      <p:tavLst>
                                        <p:tav tm="0">
                                          <p:val>
                                            <p:strVal val="#ppt_h"/>
                                          </p:val>
                                        </p:tav>
                                        <p:tav tm="100000">
                                          <p:val>
                                            <p:strVal val="#ppt_h"/>
                                          </p:val>
                                        </p:tav>
                                      </p:tavLst>
                                    </p:anim>
                                    <p:animEffect transition="in" filter="fade">
                                      <p:cBhvr>
                                        <p:cTn id="31" dur="1000"/>
                                        <p:tgtEl>
                                          <p:spTgt spid="3"/>
                                        </p:tgtEl>
                                      </p:cBhvr>
                                    </p:animEffect>
                                  </p:childTnLst>
                                </p:cTn>
                              </p:par>
                              <p:par>
                                <p:cTn id="32" presetID="55" presetClass="entr" presetSubtype="0" fill="hold" nodeType="withEffect">
                                  <p:stCondLst>
                                    <p:cond delay="0"/>
                                  </p:stCondLst>
                                  <p:childTnLst>
                                    <p:set>
                                      <p:cBhvr>
                                        <p:cTn id="33" dur="1" fill="hold">
                                          <p:stCondLst>
                                            <p:cond delay="0"/>
                                          </p:stCondLst>
                                        </p:cTn>
                                        <p:tgtEl>
                                          <p:spTgt spid="24583"/>
                                        </p:tgtEl>
                                        <p:attrNameLst>
                                          <p:attrName>style.visibility</p:attrName>
                                        </p:attrNameLst>
                                      </p:cBhvr>
                                      <p:to>
                                        <p:strVal val="visible"/>
                                      </p:to>
                                    </p:set>
                                    <p:anim calcmode="lin" valueType="num">
                                      <p:cBhvr>
                                        <p:cTn id="34" dur="1000" fill="hold"/>
                                        <p:tgtEl>
                                          <p:spTgt spid="24583"/>
                                        </p:tgtEl>
                                        <p:attrNameLst>
                                          <p:attrName>ppt_w</p:attrName>
                                        </p:attrNameLst>
                                      </p:cBhvr>
                                      <p:tavLst>
                                        <p:tav tm="0">
                                          <p:val>
                                            <p:strVal val="#ppt_w*0.70"/>
                                          </p:val>
                                        </p:tav>
                                        <p:tav tm="100000">
                                          <p:val>
                                            <p:strVal val="#ppt_w"/>
                                          </p:val>
                                        </p:tav>
                                      </p:tavLst>
                                    </p:anim>
                                    <p:anim calcmode="lin" valueType="num">
                                      <p:cBhvr>
                                        <p:cTn id="35" dur="1000" fill="hold"/>
                                        <p:tgtEl>
                                          <p:spTgt spid="24583"/>
                                        </p:tgtEl>
                                        <p:attrNameLst>
                                          <p:attrName>ppt_h</p:attrName>
                                        </p:attrNameLst>
                                      </p:cBhvr>
                                      <p:tavLst>
                                        <p:tav tm="0">
                                          <p:val>
                                            <p:strVal val="#ppt_h"/>
                                          </p:val>
                                        </p:tav>
                                        <p:tav tm="100000">
                                          <p:val>
                                            <p:strVal val="#ppt_h"/>
                                          </p:val>
                                        </p:tav>
                                      </p:tavLst>
                                    </p:anim>
                                    <p:animEffect transition="in" filter="fade">
                                      <p:cBhvr>
                                        <p:cTn id="36" dur="10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862" y="697468"/>
            <a:ext cx="2888932" cy="523220"/>
          </a:xfrm>
          <a:prstGeom prst="rect">
            <a:avLst/>
          </a:prstGeom>
        </p:spPr>
        <p:txBody>
          <a:bodyPr wrap="none">
            <a:spAutoFit/>
          </a:bodyPr>
          <a:lstStyle/>
          <a:p>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xoắn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ốc</a:t>
            </a:r>
            <a:endParaRPr lang="en-US" sz="2800" dirty="0"/>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199" y="697468"/>
            <a:ext cx="4252637" cy="219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862" y="2895600"/>
            <a:ext cx="4084773" cy="523220"/>
          </a:xfrm>
          <a:prstGeom prst="rect">
            <a:avLst/>
          </a:prstGeom>
        </p:spPr>
        <p:txBody>
          <a:bodyPr wrap="none">
            <a:spAutoFit/>
          </a:bodyPr>
          <a:lstStyle/>
          <a:p>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xoắn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ốc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liên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tục</a:t>
            </a:r>
            <a:endParaRPr lang="en-US" sz="2800" dirty="0"/>
          </a:p>
        </p:txBody>
      </p:sp>
      <p:pic>
        <p:nvPicPr>
          <p:cNvPr id="2560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3657600"/>
            <a:ext cx="5001336"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101" y="3657600"/>
            <a:ext cx="3252141"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8686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25602"/>
                                        </p:tgtEl>
                                        <p:attrNameLst>
                                          <p:attrName>style.visibility</p:attrName>
                                        </p:attrNameLst>
                                      </p:cBhvr>
                                      <p:to>
                                        <p:strVal val="visible"/>
                                      </p:to>
                                    </p:set>
                                    <p:anim calcmode="lin" valueType="num">
                                      <p:cBhvr>
                                        <p:cTn id="12" dur="1000" fill="hold"/>
                                        <p:tgtEl>
                                          <p:spTgt spid="25602"/>
                                        </p:tgtEl>
                                        <p:attrNameLst>
                                          <p:attrName>ppt_w</p:attrName>
                                        </p:attrNameLst>
                                      </p:cBhvr>
                                      <p:tavLst>
                                        <p:tav tm="0">
                                          <p:val>
                                            <p:strVal val="#ppt_w*0.70"/>
                                          </p:val>
                                        </p:tav>
                                        <p:tav tm="100000">
                                          <p:val>
                                            <p:strVal val="#ppt_w"/>
                                          </p:val>
                                        </p:tav>
                                      </p:tavLst>
                                    </p:anim>
                                    <p:anim calcmode="lin" valueType="num">
                                      <p:cBhvr>
                                        <p:cTn id="13" dur="1000" fill="hold"/>
                                        <p:tgtEl>
                                          <p:spTgt spid="25602"/>
                                        </p:tgtEl>
                                        <p:attrNameLst>
                                          <p:attrName>ppt_h</p:attrName>
                                        </p:attrNameLst>
                                      </p:cBhvr>
                                      <p:tavLst>
                                        <p:tav tm="0">
                                          <p:val>
                                            <p:strVal val="#ppt_h"/>
                                          </p:val>
                                        </p:tav>
                                        <p:tav tm="100000">
                                          <p:val>
                                            <p:strVal val="#ppt_h"/>
                                          </p:val>
                                        </p:tav>
                                      </p:tavLst>
                                    </p:anim>
                                    <p:animEffect transition="in" filter="fade">
                                      <p:cBhvr>
                                        <p:cTn id="14" dur="1000"/>
                                        <p:tgtEl>
                                          <p:spTgt spid="25602"/>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par>
                                <p:cTn id="22" presetID="55" presetClass="entr" presetSubtype="0" fill="hold" nodeType="withEffect">
                                  <p:stCondLst>
                                    <p:cond delay="0"/>
                                  </p:stCondLst>
                                  <p:childTnLst>
                                    <p:set>
                                      <p:cBhvr>
                                        <p:cTn id="23" dur="1" fill="hold">
                                          <p:stCondLst>
                                            <p:cond delay="0"/>
                                          </p:stCondLst>
                                        </p:cTn>
                                        <p:tgtEl>
                                          <p:spTgt spid="25603"/>
                                        </p:tgtEl>
                                        <p:attrNameLst>
                                          <p:attrName>style.visibility</p:attrName>
                                        </p:attrNameLst>
                                      </p:cBhvr>
                                      <p:to>
                                        <p:strVal val="visible"/>
                                      </p:to>
                                    </p:set>
                                    <p:anim calcmode="lin" valueType="num">
                                      <p:cBhvr>
                                        <p:cTn id="24" dur="1000" fill="hold"/>
                                        <p:tgtEl>
                                          <p:spTgt spid="25603"/>
                                        </p:tgtEl>
                                        <p:attrNameLst>
                                          <p:attrName>ppt_w</p:attrName>
                                        </p:attrNameLst>
                                      </p:cBhvr>
                                      <p:tavLst>
                                        <p:tav tm="0">
                                          <p:val>
                                            <p:strVal val="#ppt_w*0.70"/>
                                          </p:val>
                                        </p:tav>
                                        <p:tav tm="100000">
                                          <p:val>
                                            <p:strVal val="#ppt_w"/>
                                          </p:val>
                                        </p:tav>
                                      </p:tavLst>
                                    </p:anim>
                                    <p:anim calcmode="lin" valueType="num">
                                      <p:cBhvr>
                                        <p:cTn id="25" dur="1000" fill="hold"/>
                                        <p:tgtEl>
                                          <p:spTgt spid="25603"/>
                                        </p:tgtEl>
                                        <p:attrNameLst>
                                          <p:attrName>ppt_h</p:attrName>
                                        </p:attrNameLst>
                                      </p:cBhvr>
                                      <p:tavLst>
                                        <p:tav tm="0">
                                          <p:val>
                                            <p:strVal val="#ppt_h"/>
                                          </p:val>
                                        </p:tav>
                                        <p:tav tm="100000">
                                          <p:val>
                                            <p:strVal val="#ppt_h"/>
                                          </p:val>
                                        </p:tav>
                                      </p:tavLst>
                                    </p:anim>
                                    <p:animEffect transition="in" filter="fade">
                                      <p:cBhvr>
                                        <p:cTn id="26" dur="1000"/>
                                        <p:tgtEl>
                                          <p:spTgt spid="25603"/>
                                        </p:tgtEl>
                                      </p:cBhvr>
                                    </p:animEffect>
                                  </p:childTnLst>
                                </p:cTn>
                              </p:par>
                              <p:par>
                                <p:cTn id="27" presetID="55" presetClass="entr" presetSubtype="0" fill="hold" nodeType="withEffect">
                                  <p:stCondLst>
                                    <p:cond delay="0"/>
                                  </p:stCondLst>
                                  <p:childTnLst>
                                    <p:set>
                                      <p:cBhvr>
                                        <p:cTn id="28" dur="1" fill="hold">
                                          <p:stCondLst>
                                            <p:cond delay="0"/>
                                          </p:stCondLst>
                                        </p:cTn>
                                        <p:tgtEl>
                                          <p:spTgt spid="25604"/>
                                        </p:tgtEl>
                                        <p:attrNameLst>
                                          <p:attrName>style.visibility</p:attrName>
                                        </p:attrNameLst>
                                      </p:cBhvr>
                                      <p:to>
                                        <p:strVal val="visible"/>
                                      </p:to>
                                    </p:set>
                                    <p:anim calcmode="lin" valueType="num">
                                      <p:cBhvr>
                                        <p:cTn id="29" dur="1000" fill="hold"/>
                                        <p:tgtEl>
                                          <p:spTgt spid="25604"/>
                                        </p:tgtEl>
                                        <p:attrNameLst>
                                          <p:attrName>ppt_w</p:attrName>
                                        </p:attrNameLst>
                                      </p:cBhvr>
                                      <p:tavLst>
                                        <p:tav tm="0">
                                          <p:val>
                                            <p:strVal val="#ppt_w*0.70"/>
                                          </p:val>
                                        </p:tav>
                                        <p:tav tm="100000">
                                          <p:val>
                                            <p:strVal val="#ppt_w"/>
                                          </p:val>
                                        </p:tav>
                                      </p:tavLst>
                                    </p:anim>
                                    <p:anim calcmode="lin" valueType="num">
                                      <p:cBhvr>
                                        <p:cTn id="30" dur="1000" fill="hold"/>
                                        <p:tgtEl>
                                          <p:spTgt spid="25604"/>
                                        </p:tgtEl>
                                        <p:attrNameLst>
                                          <p:attrName>ppt_h</p:attrName>
                                        </p:attrNameLst>
                                      </p:cBhvr>
                                      <p:tavLst>
                                        <p:tav tm="0">
                                          <p:val>
                                            <p:strVal val="#ppt_h"/>
                                          </p:val>
                                        </p:tav>
                                        <p:tav tm="100000">
                                          <p:val>
                                            <p:strVal val="#ppt_h"/>
                                          </p:val>
                                        </p:tav>
                                      </p:tavLst>
                                    </p:anim>
                                    <p:animEffect transition="in" filter="fade">
                                      <p:cBhvr>
                                        <p:cTn id="31" dur="1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95980"/>
            <a:ext cx="2688557" cy="523220"/>
          </a:xfrm>
          <a:prstGeom prst="rect">
            <a:avLst/>
          </a:prstGeom>
        </p:spPr>
        <p:txBody>
          <a:bodyPr wrap="none">
            <a:spAutoFit/>
          </a:bodyPr>
          <a:lstStyle/>
          <a:p>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xen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kẽ</a:t>
            </a:r>
            <a:endParaRPr lang="en-US" sz="2800" dirty="0"/>
          </a:p>
        </p:txBody>
      </p:sp>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295400"/>
            <a:ext cx="8297334"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743980"/>
            <a:ext cx="6316153" cy="523220"/>
          </a:xfrm>
          <a:prstGeom prst="rect">
            <a:avLst/>
          </a:prstGeom>
        </p:spPr>
        <p:txBody>
          <a:bodyPr wrap="none">
            <a:spAutoFit/>
          </a:bodyPr>
          <a:lstStyle/>
          <a:p>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kiểu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dirty="0"/>
          </a:p>
        </p:txBody>
      </p:sp>
      <p:sp>
        <p:nvSpPr>
          <p:cNvPr id="6" name="Rectangle 5"/>
          <p:cNvSpPr/>
          <p:nvPr/>
        </p:nvSpPr>
        <p:spPr>
          <a:xfrm>
            <a:off x="16630" y="4277380"/>
            <a:ext cx="3336170" cy="523220"/>
          </a:xfrm>
          <a:prstGeom prst="rect">
            <a:avLst/>
          </a:prstGeom>
        </p:spPr>
        <p:txBody>
          <a:bodyPr wrap="none">
            <a:spAutoFit/>
          </a:bodyPr>
          <a:lstStyle/>
          <a:p>
            <a:r>
              <a:rPr lang="en-US" sz="2800" b="1" i="1" dirty="0" err="1">
                <a:solidFill>
                  <a:srgbClr val="0000FF"/>
                </a:solidFill>
                <a:latin typeface="Times New Roman"/>
                <a:ea typeface="Calibri"/>
              </a:rPr>
              <a:t>Cách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kí</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hiệu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đầu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endParaRPr lang="en-US" sz="2800" dirty="0"/>
          </a:p>
        </p:txBody>
      </p:sp>
      <p:sp>
        <p:nvSpPr>
          <p:cNvPr id="7" name="Rectangle 6"/>
          <p:cNvSpPr/>
          <p:nvPr/>
        </p:nvSpPr>
        <p:spPr>
          <a:xfrm>
            <a:off x="0" y="4760893"/>
            <a:ext cx="9144000" cy="954107"/>
          </a:xfrm>
          <a:prstGeom prst="rect">
            <a:avLst/>
          </a:prstGeom>
        </p:spPr>
        <p:txBody>
          <a:bodyPr wrap="square">
            <a:spAutoFit/>
          </a:bodyPr>
          <a:lstStyle/>
          <a:p>
            <a:pPr indent="457200"/>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1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kia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endParaRPr lang="en-US" sz="2800" b="1" dirty="0"/>
          </a:p>
        </p:txBody>
      </p:sp>
      <p:sp>
        <p:nvSpPr>
          <p:cNvPr id="8" name="Rectangle 7"/>
          <p:cNvSpPr/>
          <p:nvPr/>
        </p:nvSpPr>
        <p:spPr>
          <a:xfrm>
            <a:off x="0" y="5827693"/>
            <a:ext cx="9144000" cy="954107"/>
          </a:xfrm>
          <a:prstGeom prst="rect">
            <a:avLst/>
          </a:prstGeom>
        </p:spPr>
        <p:txBody>
          <a:bodyPr wrap="square">
            <a:spAutoFit/>
          </a:bodyPr>
          <a:lstStyle/>
          <a:p>
            <a:pPr indent="457200"/>
            <a:r>
              <a:rPr lang="en-US" sz="2800" b="1" dirty="0" err="1">
                <a:solidFill>
                  <a:srgbClr val="0000FF"/>
                </a:solidFill>
                <a:latin typeface="Times New Roman"/>
                <a:ea typeface="Calibri"/>
              </a:rPr>
              <a:t>Đối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MBA 1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tùy</a:t>
            </a:r>
            <a:r>
              <a:rPr lang="en-US" sz="2800" b="1" dirty="0">
                <a:solidFill>
                  <a:srgbClr val="0000FF"/>
                </a:solidFill>
                <a:latin typeface="Times New Roman"/>
                <a:ea typeface="Calibri"/>
              </a:rPr>
              <a:t> ý </a:t>
            </a:r>
            <a:r>
              <a:rPr lang="en-US" sz="2800" b="1" dirty="0" err="1">
                <a:solidFill>
                  <a:srgbClr val="0000FF"/>
                </a:solidFill>
                <a:latin typeface="Times New Roman"/>
                <a:ea typeface="Calibri"/>
              </a:rPr>
              <a:t>chọn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26626"/>
                                        </p:tgtEl>
                                        <p:attrNameLst>
                                          <p:attrName>style.visibility</p:attrName>
                                        </p:attrNameLst>
                                      </p:cBhvr>
                                      <p:to>
                                        <p:strVal val="visible"/>
                                      </p:to>
                                    </p:set>
                                    <p:anim calcmode="lin" valueType="num">
                                      <p:cBhvr>
                                        <p:cTn id="12" dur="1000" fill="hold"/>
                                        <p:tgtEl>
                                          <p:spTgt spid="26626"/>
                                        </p:tgtEl>
                                        <p:attrNameLst>
                                          <p:attrName>ppt_w</p:attrName>
                                        </p:attrNameLst>
                                      </p:cBhvr>
                                      <p:tavLst>
                                        <p:tav tm="0">
                                          <p:val>
                                            <p:strVal val="#ppt_w*0.70"/>
                                          </p:val>
                                        </p:tav>
                                        <p:tav tm="100000">
                                          <p:val>
                                            <p:strVal val="#ppt_w"/>
                                          </p:val>
                                        </p:tav>
                                      </p:tavLst>
                                    </p:anim>
                                    <p:anim calcmode="lin" valueType="num">
                                      <p:cBhvr>
                                        <p:cTn id="13" dur="1000" fill="hold"/>
                                        <p:tgtEl>
                                          <p:spTgt spid="26626"/>
                                        </p:tgtEl>
                                        <p:attrNameLst>
                                          <p:attrName>ppt_h</p:attrName>
                                        </p:attrNameLst>
                                      </p:cBhvr>
                                      <p:tavLst>
                                        <p:tav tm="0">
                                          <p:val>
                                            <p:strVal val="#ppt_h"/>
                                          </p:val>
                                        </p:tav>
                                        <p:tav tm="100000">
                                          <p:val>
                                            <p:strVal val="#ppt_h"/>
                                          </p:val>
                                        </p:tav>
                                      </p:tavLst>
                                    </p:anim>
                                    <p:animEffect transition="in" filter="fade">
                                      <p:cBhvr>
                                        <p:cTn id="14" dur="1000"/>
                                        <p:tgtEl>
                                          <p:spTgt spid="26626"/>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strVal val="#ppt_w*0.70"/>
                                          </p:val>
                                        </p:tav>
                                        <p:tav tm="100000">
                                          <p:val>
                                            <p:strVal val="#ppt_w"/>
                                          </p:val>
                                        </p:tav>
                                      </p:tavLst>
                                    </p:anim>
                                    <p:anim calcmode="lin" valueType="num">
                                      <p:cBhvr>
                                        <p:cTn id="32" dur="1000" fill="hold"/>
                                        <p:tgtEl>
                                          <p:spTgt spid="7"/>
                                        </p:tgtEl>
                                        <p:attrNameLst>
                                          <p:attrName>ppt_h</p:attrName>
                                        </p:attrNameLst>
                                      </p:cBhvr>
                                      <p:tavLst>
                                        <p:tav tm="0">
                                          <p:val>
                                            <p:strVal val="#ppt_h"/>
                                          </p:val>
                                        </p:tav>
                                        <p:tav tm="100000">
                                          <p:val>
                                            <p:strVal val="#ppt_h"/>
                                          </p:val>
                                        </p:tav>
                                      </p:tavLst>
                                    </p:anim>
                                    <p:animEffect transition="in" filter="fade">
                                      <p:cBhvr>
                                        <p:cTn id="33" dur="10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strVal val="#ppt_w*0.70"/>
                                          </p:val>
                                        </p:tav>
                                        <p:tav tm="100000">
                                          <p:val>
                                            <p:strVal val="#ppt_w"/>
                                          </p:val>
                                        </p:tav>
                                      </p:tavLst>
                                    </p:anim>
                                    <p:anim calcmode="lin" valueType="num">
                                      <p:cBhvr>
                                        <p:cTn id="39" dur="1000" fill="hold"/>
                                        <p:tgtEl>
                                          <p:spTgt spid="8"/>
                                        </p:tgtEl>
                                        <p:attrNameLst>
                                          <p:attrName>ppt_h</p:attrName>
                                        </p:attrNameLst>
                                      </p:cBhvr>
                                      <p:tavLst>
                                        <p:tav tm="0">
                                          <p:val>
                                            <p:strVal val="#ppt_h"/>
                                          </p:val>
                                        </p:tav>
                                        <p:tav tm="100000">
                                          <p:val>
                                            <p:strVal val="#ppt_h"/>
                                          </p:val>
                                        </p:tav>
                                      </p:tavLst>
                                    </p:anim>
                                    <p:animEffect transition="in" filter="fade">
                                      <p:cBhvr>
                                        <p:cTn id="4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27075"/>
            <a:ext cx="9144000" cy="1815882"/>
          </a:xfrm>
          <a:prstGeom prst="rect">
            <a:avLst/>
          </a:prstGeom>
        </p:spPr>
        <p:txBody>
          <a:bodyPr wrap="square">
            <a:spAutoFit/>
          </a:bodyPr>
          <a:lstStyle/>
          <a:p>
            <a:pPr indent="457200" algn="just"/>
            <a:r>
              <a:rPr lang="en-US" sz="2800" b="1" dirty="0" err="1">
                <a:solidFill>
                  <a:srgbClr val="0000FF"/>
                </a:solidFill>
                <a:latin typeface="Times New Roman"/>
                <a:ea typeface="Calibri"/>
              </a:rPr>
              <a:t>Đối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MBA 3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chọn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theo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ước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 </a:t>
            </a:r>
            <a:r>
              <a:rPr lang="en-US" sz="2800" b="1" dirty="0" err="1">
                <a:solidFill>
                  <a:srgbClr val="0000FF"/>
                </a:solidFill>
                <a:latin typeface="Times New Roman"/>
                <a:ea typeface="Calibri"/>
              </a:rPr>
              <a:t>chọn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theo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kim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hồ</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B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C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cũng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chọn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theo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kim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hồ</a:t>
            </a:r>
            <a:endParaRPr lang="en-US" sz="2800" b="1" dirty="0"/>
          </a:p>
        </p:txBody>
      </p:sp>
      <p:sp>
        <p:nvSpPr>
          <p:cNvPr id="3" name="Rectangle 2"/>
          <p:cNvSpPr/>
          <p:nvPr/>
        </p:nvSpPr>
        <p:spPr>
          <a:xfrm>
            <a:off x="0" y="2932093"/>
            <a:ext cx="9144000" cy="954107"/>
          </a:xfrm>
          <a:prstGeom prst="rect">
            <a:avLst/>
          </a:prstGeom>
        </p:spPr>
        <p:txBody>
          <a:bodyPr wrap="square">
            <a:spAutoFit/>
          </a:bodyPr>
          <a:lstStyle/>
          <a:p>
            <a:pPr marL="342900" marR="0" lvl="0" indent="-342900" algn="just">
              <a:spcBef>
                <a:spcPts val="0"/>
              </a:spcBef>
              <a:spcAft>
                <a:spcPts val="0"/>
              </a:spcAft>
              <a:buSzPts val="800"/>
              <a:buFont typeface="Wingdings"/>
              <a:buChar char=""/>
            </a:pP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 B, C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cuối</a:t>
            </a:r>
            <a:r>
              <a:rPr lang="en-US" sz="2800" b="1" dirty="0">
                <a:solidFill>
                  <a:srgbClr val="0000FF"/>
                </a:solidFill>
                <a:latin typeface="Times New Roman"/>
                <a:ea typeface="Calibri"/>
                <a:cs typeface="Times New Roman"/>
              </a:rPr>
              <a:t>: X, Y, Z</a:t>
            </a:r>
            <a:endParaRPr lang="en-US" sz="2800" b="1" dirty="0">
              <a:latin typeface="Times New Roman"/>
              <a:ea typeface="Calibri"/>
              <a:cs typeface="Times New Roman"/>
            </a:endParaRPr>
          </a:p>
          <a:p>
            <a:pPr marL="342900" marR="0" lvl="0" indent="-342900" algn="just">
              <a:spcBef>
                <a:spcPts val="0"/>
              </a:spcBef>
              <a:spcAft>
                <a:spcPts val="600"/>
              </a:spcAft>
              <a:buSzPts val="800"/>
              <a:buFont typeface="Wingdings"/>
              <a:buChar char=""/>
            </a:pP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 b, c         </a:t>
            </a:r>
            <a:r>
              <a:rPr lang="en-US" sz="2800" b="1" dirty="0" err="1">
                <a:solidFill>
                  <a:srgbClr val="0000FF"/>
                </a:solidFill>
                <a:latin typeface="Times New Roman"/>
                <a:ea typeface="Calibri"/>
                <a:cs typeface="Times New Roman"/>
              </a:rPr>
              <a:t>Đầu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cuối</a:t>
            </a:r>
            <a:r>
              <a:rPr lang="en-US" sz="2800" b="1" dirty="0">
                <a:solidFill>
                  <a:srgbClr val="0000FF"/>
                </a:solidFill>
                <a:latin typeface="Times New Roman"/>
                <a:ea typeface="Calibri"/>
                <a:cs typeface="Times New Roman"/>
              </a:rPr>
              <a:t>: x, y, z</a:t>
            </a:r>
            <a:endParaRPr lang="en-US" sz="2800" b="1" dirty="0">
              <a:effectLst/>
              <a:latin typeface="Times New Roman"/>
              <a:ea typeface="Calibri"/>
              <a:cs typeface="Times New Roman"/>
            </a:endParaRPr>
          </a:p>
        </p:txBody>
      </p:sp>
      <p:pic>
        <p:nvPicPr>
          <p:cNvPr id="7" name="Picture 6"/>
          <p:cNvPicPr/>
          <p:nvPr/>
        </p:nvPicPr>
        <p:blipFill>
          <a:blip r:embed="rId4">
            <a:extLst>
              <a:ext uri="{28A0092B-C50C-407E-A947-70E740481C1C}">
                <a14:useLocalDpi xmlns:a14="http://schemas.microsoft.com/office/drawing/2010/main" val="0"/>
              </a:ext>
            </a:extLst>
          </a:blip>
          <a:stretch>
            <a:fillRect/>
          </a:stretch>
        </p:blipFill>
        <p:spPr>
          <a:xfrm>
            <a:off x="3200400" y="4038600"/>
            <a:ext cx="5029200" cy="2590800"/>
          </a:xfrm>
          <a:prstGeom prst="rect">
            <a:avLst/>
          </a:prstGeom>
        </p:spPr>
      </p:pic>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4456" y="618366"/>
            <a:ext cx="3595856" cy="523220"/>
          </a:xfrm>
          <a:prstGeom prst="rect">
            <a:avLst/>
          </a:prstGeom>
        </p:spPr>
        <p:txBody>
          <a:bodyPr wrap="none">
            <a:spAutoFit/>
          </a:bodyPr>
          <a:lstStyle/>
          <a:p>
            <a:r>
              <a:rPr lang="en-US" sz="2800" b="1" i="1" dirty="0" err="1">
                <a:solidFill>
                  <a:srgbClr val="0000FF"/>
                </a:solidFill>
                <a:latin typeface="Times New Roman"/>
                <a:ea typeface="Calibri"/>
              </a:rPr>
              <a:t>Các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kiểu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quấn</a:t>
            </a:r>
            <a:endParaRPr lang="en-US" sz="2800" dirty="0"/>
          </a:p>
        </p:txBody>
      </p:sp>
      <p:sp>
        <p:nvSpPr>
          <p:cNvPr id="3" name="Rectangle 2"/>
          <p:cNvSpPr/>
          <p:nvPr/>
        </p:nvSpPr>
        <p:spPr>
          <a:xfrm>
            <a:off x="0" y="1487031"/>
            <a:ext cx="9144000" cy="2246769"/>
          </a:xfrm>
          <a:prstGeom prst="rect">
            <a:avLst/>
          </a:prstGeom>
        </p:spPr>
        <p:txBody>
          <a:bodyPr wrap="square">
            <a:spAutoFit/>
          </a:bodyPr>
          <a:lstStyle/>
          <a:p>
            <a:pPr indent="457200" algn="just"/>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sao</a:t>
            </a:r>
            <a:r>
              <a:rPr lang="en-US" sz="2800" b="1" i="1" dirty="0">
                <a:solidFill>
                  <a:srgbClr val="0000FF"/>
                </a:solidFill>
                <a:latin typeface="Times New Roman"/>
                <a:ea typeface="Calibri"/>
              </a:rPr>
              <a:t> (Y):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X, Y, Z </a:t>
            </a:r>
            <a:r>
              <a:rPr lang="en-US" sz="2800" b="1" dirty="0" err="1">
                <a:solidFill>
                  <a:srgbClr val="0000FF"/>
                </a:solidFill>
                <a:latin typeface="Times New Roman"/>
                <a:ea typeface="Calibri"/>
              </a:rPr>
              <a:t>nối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lại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nhau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Nếu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trung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sao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a:t>
            </a:r>
            <a:r>
              <a:rPr lang="en-US" sz="2800" b="1" baseline="-25000" dirty="0" err="1">
                <a:solidFill>
                  <a:srgbClr val="0000FF"/>
                </a:solidFill>
                <a:latin typeface="Times New Roman"/>
                <a:ea typeface="Calibri"/>
              </a:rPr>
              <a:t>0</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theo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a:t>
            </a:r>
            <a:r>
              <a:rPr lang="en-US" sz="2800" b="1" baseline="-25000" dirty="0" err="1">
                <a:solidFill>
                  <a:srgbClr val="0000FF"/>
                </a:solidFill>
                <a:latin typeface="Times New Roman"/>
                <a:ea typeface="Calibri"/>
              </a:rPr>
              <a:t>0</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dụng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MBA </a:t>
            </a:r>
            <a:r>
              <a:rPr lang="en-US" sz="2800" b="1" dirty="0" err="1">
                <a:solidFill>
                  <a:srgbClr val="0000FF"/>
                </a:solidFill>
                <a:latin typeface="Times New Roman"/>
                <a:ea typeface="Calibri"/>
              </a:rPr>
              <a:t>cung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hỗn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hợp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vừa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động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vừa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thắp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sáng</a:t>
            </a:r>
            <a:endParaRPr lang="en-US" sz="2800" b="1" dirty="0"/>
          </a:p>
        </p:txBody>
      </p:sp>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457" y="4191000"/>
            <a:ext cx="8577943"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27650"/>
                                        </p:tgtEl>
                                        <p:attrNameLst>
                                          <p:attrName>style.visibility</p:attrName>
                                        </p:attrNameLst>
                                      </p:cBhvr>
                                      <p:to>
                                        <p:strVal val="visible"/>
                                      </p:to>
                                    </p:set>
                                    <p:anim calcmode="lin" valueType="num">
                                      <p:cBhvr>
                                        <p:cTn id="12" dur="1000" fill="hold"/>
                                        <p:tgtEl>
                                          <p:spTgt spid="27650"/>
                                        </p:tgtEl>
                                        <p:attrNameLst>
                                          <p:attrName>ppt_w</p:attrName>
                                        </p:attrNameLst>
                                      </p:cBhvr>
                                      <p:tavLst>
                                        <p:tav tm="0">
                                          <p:val>
                                            <p:strVal val="#ppt_w*0.70"/>
                                          </p:val>
                                        </p:tav>
                                        <p:tav tm="100000">
                                          <p:val>
                                            <p:strVal val="#ppt_w"/>
                                          </p:val>
                                        </p:tav>
                                      </p:tavLst>
                                    </p:anim>
                                    <p:anim calcmode="lin" valueType="num">
                                      <p:cBhvr>
                                        <p:cTn id="13" dur="1000" fill="hold"/>
                                        <p:tgtEl>
                                          <p:spTgt spid="27650"/>
                                        </p:tgtEl>
                                        <p:attrNameLst>
                                          <p:attrName>ppt_h</p:attrName>
                                        </p:attrNameLst>
                                      </p:cBhvr>
                                      <p:tavLst>
                                        <p:tav tm="0">
                                          <p:val>
                                            <p:strVal val="#ppt_h"/>
                                          </p:val>
                                        </p:tav>
                                        <p:tav tm="100000">
                                          <p:val>
                                            <p:strVal val="#ppt_h"/>
                                          </p:val>
                                        </p:tav>
                                      </p:tavLst>
                                    </p:anim>
                                    <p:animEffect transition="in" filter="fade">
                                      <p:cBhvr>
                                        <p:cTn id="14" dur="1000"/>
                                        <p:tgtEl>
                                          <p:spTgt spid="27650"/>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41031" y="662354"/>
            <a:ext cx="9144000" cy="1384995"/>
          </a:xfrm>
          <a:prstGeom prst="rect">
            <a:avLst/>
          </a:prstGeom>
        </p:spPr>
        <p:txBody>
          <a:bodyPr wrap="square">
            <a:spAutoFit/>
          </a:bodyPr>
          <a:lstStyle/>
          <a:p>
            <a:pPr algn="just"/>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tam </a:t>
            </a:r>
            <a:r>
              <a:rPr lang="en-US" sz="2800" b="1" i="1" dirty="0" err="1">
                <a:solidFill>
                  <a:srgbClr val="0000FF"/>
                </a:solidFill>
                <a:latin typeface="Times New Roman"/>
                <a:ea typeface="Calibri"/>
              </a:rPr>
              <a:t>giác</a:t>
            </a:r>
            <a:r>
              <a:rPr lang="en-US" sz="2800" b="1" i="1" dirty="0">
                <a:solidFill>
                  <a:srgbClr val="0000FF"/>
                </a:solidFill>
                <a:latin typeface="Times New Roman"/>
                <a:ea typeface="Calibri"/>
              </a:rPr>
              <a:t> (</a:t>
            </a:r>
            <a:r>
              <a:rPr lang="en-US" sz="2800" b="1" i="1" dirty="0">
                <a:solidFill>
                  <a:srgbClr val="0000FF"/>
                </a:solidFill>
                <a:latin typeface="Times New Roman"/>
                <a:ea typeface="SymbolMT"/>
              </a:rPr>
              <a:t>∆</a:t>
            </a:r>
            <a:r>
              <a:rPr lang="en-US" sz="2800" b="1" i="1" dirty="0">
                <a:solidFill>
                  <a:srgbClr val="0000FF"/>
                </a:solidFill>
                <a:latin typeface="Times New Roman"/>
                <a:ea typeface="Calibri"/>
              </a:rPr>
              <a: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tam </a:t>
            </a:r>
            <a:r>
              <a:rPr lang="en-US" sz="2800" b="1" dirty="0" err="1">
                <a:solidFill>
                  <a:srgbClr val="0000FF"/>
                </a:solidFill>
                <a:latin typeface="Times New Roman"/>
                <a:ea typeface="Calibri"/>
              </a:rPr>
              <a:t>giác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này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kế</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tiếp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tam </a:t>
            </a:r>
            <a:r>
              <a:rPr lang="en-US" sz="2800" b="1" dirty="0" err="1">
                <a:solidFill>
                  <a:srgbClr val="0000FF"/>
                </a:solidFill>
                <a:latin typeface="Times New Roman"/>
                <a:ea typeface="Calibri"/>
              </a:rPr>
              <a:t>giác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i="1" dirty="0" err="1">
                <a:solidFill>
                  <a:srgbClr val="0000FF"/>
                </a:solidFill>
                <a:latin typeface="Times New Roman"/>
                <a:ea typeface="Calibri"/>
              </a:rPr>
              <a:t>không</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cần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điện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endParaRPr lang="en-US" sz="2800" b="1" dirty="0"/>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57400"/>
            <a:ext cx="3581400" cy="16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70301" y="2046744"/>
            <a:ext cx="5473699" cy="2677656"/>
          </a:xfrm>
          <a:prstGeom prst="rect">
            <a:avLst/>
          </a:prstGeom>
        </p:spPr>
        <p:txBody>
          <a:bodyPr wrap="square">
            <a:spAutoFit/>
          </a:bodyPr>
          <a:lstStyle/>
          <a:p>
            <a:pPr indent="180340" algn="just">
              <a:spcBef>
                <a:spcPts val="1200"/>
              </a:spcBef>
              <a:spcAft>
                <a:spcPts val="600"/>
              </a:spcAft>
            </a:pPr>
            <a:r>
              <a:rPr lang="en-US" sz="2400" b="1" i="1" dirty="0" err="1">
                <a:solidFill>
                  <a:srgbClr val="0000FF"/>
                </a:solidFill>
                <a:latin typeface="Times New Roman"/>
                <a:ea typeface="Calibri"/>
                <a:cs typeface="Times New Roman"/>
              </a:rPr>
              <a:t>Đấu</a:t>
            </a:r>
            <a:r>
              <a:rPr lang="en-US" sz="2400" b="1" i="1" dirty="0">
                <a:solidFill>
                  <a:srgbClr val="0000FF"/>
                </a:solidFill>
                <a:latin typeface="Times New Roman"/>
                <a:ea typeface="Calibri"/>
                <a:cs typeface="Times New Roman"/>
              </a:rPr>
              <a:t> zigzag (Z):</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Lúc</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đó</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mỗi</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pha</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dây</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quấn</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gồm</a:t>
            </a:r>
            <a:r>
              <a:rPr lang="en-US" sz="2400" dirty="0">
                <a:solidFill>
                  <a:srgbClr val="0000FF"/>
                </a:solidFill>
                <a:latin typeface="Times New Roman"/>
                <a:ea typeface="Calibri"/>
                <a:cs typeface="Times New Roman"/>
              </a:rPr>
              <a:t> 2 </a:t>
            </a:r>
            <a:r>
              <a:rPr lang="en-US" sz="2400" dirty="0" err="1">
                <a:solidFill>
                  <a:srgbClr val="0000FF"/>
                </a:solidFill>
                <a:latin typeface="Times New Roman"/>
                <a:ea typeface="Calibri"/>
                <a:cs typeface="Times New Roman"/>
              </a:rPr>
              <a:t>nửa</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cuộn</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dây</a:t>
            </a:r>
            <a:r>
              <a:rPr lang="en-US" sz="2400" dirty="0">
                <a:solidFill>
                  <a:srgbClr val="0000FF"/>
                </a:solidFill>
                <a:latin typeface="Times New Roman"/>
                <a:ea typeface="Calibri"/>
                <a:cs typeface="Times New Roman"/>
              </a:rPr>
              <a:t> ở </a:t>
            </a:r>
            <a:r>
              <a:rPr lang="en-US" sz="2400" dirty="0" err="1">
                <a:solidFill>
                  <a:srgbClr val="0000FF"/>
                </a:solidFill>
                <a:latin typeface="Times New Roman"/>
                <a:ea typeface="Calibri"/>
                <a:cs typeface="Times New Roman"/>
              </a:rPr>
              <a:t>trên</a:t>
            </a:r>
            <a:r>
              <a:rPr lang="en-US" sz="2400" dirty="0">
                <a:solidFill>
                  <a:srgbClr val="0000FF"/>
                </a:solidFill>
                <a:latin typeface="Times New Roman"/>
                <a:ea typeface="Calibri"/>
                <a:cs typeface="Times New Roman"/>
              </a:rPr>
              <a:t> 2 </a:t>
            </a:r>
            <a:r>
              <a:rPr lang="en-US" sz="2400" dirty="0" err="1">
                <a:solidFill>
                  <a:srgbClr val="0000FF"/>
                </a:solidFill>
                <a:latin typeface="Times New Roman"/>
                <a:ea typeface="Calibri"/>
                <a:cs typeface="Times New Roman"/>
              </a:rPr>
              <a:t>trụ</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khác</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nhau</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nối</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nối</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tiếp</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nhau</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Kiểu</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đấu</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dây</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này</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rất</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ít</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dùng</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Thường</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chỉ</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gặp</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trong</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các</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máy</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biến</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áp</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dùng</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cho</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các</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thiết</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bị</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chỉnh</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lưu</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hoặc</a:t>
            </a:r>
            <a:r>
              <a:rPr lang="en-US" sz="2400" dirty="0">
                <a:solidFill>
                  <a:srgbClr val="0000FF"/>
                </a:solidFill>
                <a:latin typeface="Times New Roman"/>
                <a:ea typeface="Calibri"/>
                <a:cs typeface="Times New Roman"/>
              </a:rPr>
              <a:t> MBA </a:t>
            </a:r>
            <a:r>
              <a:rPr lang="en-US" sz="2400" dirty="0" err="1">
                <a:solidFill>
                  <a:srgbClr val="0000FF"/>
                </a:solidFill>
                <a:latin typeface="Times New Roman"/>
                <a:ea typeface="Calibri"/>
                <a:cs typeface="Times New Roman"/>
              </a:rPr>
              <a:t>đo</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lường</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để</a:t>
            </a:r>
            <a:r>
              <a:rPr lang="en-US" sz="2400"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hiệu</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chỉnh</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sai</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số</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về</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góc</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lệch</a:t>
            </a:r>
            <a:r>
              <a:rPr lang="en-US" sz="2400" b="1" i="1" dirty="0">
                <a:solidFill>
                  <a:srgbClr val="0000FF"/>
                </a:solidFill>
                <a:latin typeface="Times New Roman"/>
                <a:ea typeface="Calibri"/>
                <a:cs typeface="Times New Roman"/>
              </a:rPr>
              <a:t> </a:t>
            </a:r>
            <a:r>
              <a:rPr lang="en-US" sz="2400" b="1" i="1" dirty="0" err="1">
                <a:solidFill>
                  <a:srgbClr val="0000FF"/>
                </a:solidFill>
                <a:latin typeface="Times New Roman"/>
                <a:ea typeface="Calibri"/>
                <a:cs typeface="Times New Roman"/>
              </a:rPr>
              <a:t>pha</a:t>
            </a:r>
            <a:r>
              <a:rPr lang="en-US" sz="2400" dirty="0">
                <a:solidFill>
                  <a:srgbClr val="0000FF"/>
                </a:solidFill>
                <a:latin typeface="Times New Roman"/>
                <a:ea typeface="Calibri"/>
                <a:cs typeface="Times New Roman"/>
              </a:rPr>
              <a:t>.</a:t>
            </a:r>
            <a:endParaRPr lang="en-US" sz="2400" dirty="0">
              <a:effectLst/>
              <a:latin typeface="Times New Roman"/>
              <a:ea typeface="Calibri"/>
              <a:cs typeface="Times New Roman"/>
            </a:endParaRPr>
          </a:p>
        </p:txBody>
      </p:sp>
      <p:pic>
        <p:nvPicPr>
          <p:cNvPr id="28675"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14640"/>
          <a:stretch/>
        </p:blipFill>
        <p:spPr bwMode="auto">
          <a:xfrm>
            <a:off x="228600" y="4191000"/>
            <a:ext cx="204136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70237" y="4800600"/>
            <a:ext cx="5083606"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1000" fill="hold"/>
                                        <p:tgtEl>
                                          <p:spTgt spid="28674"/>
                                        </p:tgtEl>
                                        <p:attrNameLst>
                                          <p:attrName>ppt_w</p:attrName>
                                        </p:attrNameLst>
                                      </p:cBhvr>
                                      <p:tavLst>
                                        <p:tav tm="0">
                                          <p:val>
                                            <p:strVal val="#ppt_w*0.70"/>
                                          </p:val>
                                        </p:tav>
                                        <p:tav tm="100000">
                                          <p:val>
                                            <p:strVal val="#ppt_w"/>
                                          </p:val>
                                        </p:tav>
                                      </p:tavLst>
                                    </p:anim>
                                    <p:anim calcmode="lin" valueType="num">
                                      <p:cBhvr>
                                        <p:cTn id="8" dur="1000" fill="hold"/>
                                        <p:tgtEl>
                                          <p:spTgt spid="28674"/>
                                        </p:tgtEl>
                                        <p:attrNameLst>
                                          <p:attrName>ppt_h</p:attrName>
                                        </p:attrNameLst>
                                      </p:cBhvr>
                                      <p:tavLst>
                                        <p:tav tm="0">
                                          <p:val>
                                            <p:strVal val="#ppt_h"/>
                                          </p:val>
                                        </p:tav>
                                        <p:tav tm="100000">
                                          <p:val>
                                            <p:strVal val="#ppt_h"/>
                                          </p:val>
                                        </p:tav>
                                      </p:tavLst>
                                    </p:anim>
                                    <p:animEffect transition="in" filter="fade">
                                      <p:cBhvr>
                                        <p:cTn id="9" dur="1000"/>
                                        <p:tgtEl>
                                          <p:spTgt spid="2867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par>
                                <p:cTn id="22" presetID="55" presetClass="entr" presetSubtype="0" fill="hold" nodeType="withEffect">
                                  <p:stCondLst>
                                    <p:cond delay="0"/>
                                  </p:stCondLst>
                                  <p:childTnLst>
                                    <p:set>
                                      <p:cBhvr>
                                        <p:cTn id="23" dur="1" fill="hold">
                                          <p:stCondLst>
                                            <p:cond delay="0"/>
                                          </p:stCondLst>
                                        </p:cTn>
                                        <p:tgtEl>
                                          <p:spTgt spid="28675"/>
                                        </p:tgtEl>
                                        <p:attrNameLst>
                                          <p:attrName>style.visibility</p:attrName>
                                        </p:attrNameLst>
                                      </p:cBhvr>
                                      <p:to>
                                        <p:strVal val="visible"/>
                                      </p:to>
                                    </p:set>
                                    <p:anim calcmode="lin" valueType="num">
                                      <p:cBhvr>
                                        <p:cTn id="24" dur="1000" fill="hold"/>
                                        <p:tgtEl>
                                          <p:spTgt spid="28675"/>
                                        </p:tgtEl>
                                        <p:attrNameLst>
                                          <p:attrName>ppt_w</p:attrName>
                                        </p:attrNameLst>
                                      </p:cBhvr>
                                      <p:tavLst>
                                        <p:tav tm="0">
                                          <p:val>
                                            <p:strVal val="#ppt_w*0.70"/>
                                          </p:val>
                                        </p:tav>
                                        <p:tav tm="100000">
                                          <p:val>
                                            <p:strVal val="#ppt_w"/>
                                          </p:val>
                                        </p:tav>
                                      </p:tavLst>
                                    </p:anim>
                                    <p:anim calcmode="lin" valueType="num">
                                      <p:cBhvr>
                                        <p:cTn id="25" dur="1000" fill="hold"/>
                                        <p:tgtEl>
                                          <p:spTgt spid="28675"/>
                                        </p:tgtEl>
                                        <p:attrNameLst>
                                          <p:attrName>ppt_h</p:attrName>
                                        </p:attrNameLst>
                                      </p:cBhvr>
                                      <p:tavLst>
                                        <p:tav tm="0">
                                          <p:val>
                                            <p:strVal val="#ppt_h"/>
                                          </p:val>
                                        </p:tav>
                                        <p:tav tm="100000">
                                          <p:val>
                                            <p:strVal val="#ppt_h"/>
                                          </p:val>
                                        </p:tav>
                                      </p:tavLst>
                                    </p:anim>
                                    <p:animEffect transition="in" filter="fade">
                                      <p:cBhvr>
                                        <p:cTn id="26" dur="1000"/>
                                        <p:tgtEl>
                                          <p:spTgt spid="28675"/>
                                        </p:tgtEl>
                                      </p:cBhvr>
                                    </p:animEffect>
                                  </p:childTnLst>
                                </p:cTn>
                              </p:par>
                              <p:par>
                                <p:cTn id="27" presetID="55" presetClass="entr" presetSubtype="0" fill="hold" nodeType="withEffect">
                                  <p:stCondLst>
                                    <p:cond delay="0"/>
                                  </p:stCondLst>
                                  <p:childTnLst>
                                    <p:set>
                                      <p:cBhvr>
                                        <p:cTn id="28" dur="1" fill="hold">
                                          <p:stCondLst>
                                            <p:cond delay="0"/>
                                          </p:stCondLst>
                                        </p:cTn>
                                        <p:tgtEl>
                                          <p:spTgt spid="28676"/>
                                        </p:tgtEl>
                                        <p:attrNameLst>
                                          <p:attrName>style.visibility</p:attrName>
                                        </p:attrNameLst>
                                      </p:cBhvr>
                                      <p:to>
                                        <p:strVal val="visible"/>
                                      </p:to>
                                    </p:set>
                                    <p:anim calcmode="lin" valueType="num">
                                      <p:cBhvr>
                                        <p:cTn id="29" dur="1000" fill="hold"/>
                                        <p:tgtEl>
                                          <p:spTgt spid="28676"/>
                                        </p:tgtEl>
                                        <p:attrNameLst>
                                          <p:attrName>ppt_w</p:attrName>
                                        </p:attrNameLst>
                                      </p:cBhvr>
                                      <p:tavLst>
                                        <p:tav tm="0">
                                          <p:val>
                                            <p:strVal val="#ppt_w*0.70"/>
                                          </p:val>
                                        </p:tav>
                                        <p:tav tm="100000">
                                          <p:val>
                                            <p:strVal val="#ppt_w"/>
                                          </p:val>
                                        </p:tav>
                                      </p:tavLst>
                                    </p:anim>
                                    <p:anim calcmode="lin" valueType="num">
                                      <p:cBhvr>
                                        <p:cTn id="30" dur="1000" fill="hold"/>
                                        <p:tgtEl>
                                          <p:spTgt spid="28676"/>
                                        </p:tgtEl>
                                        <p:attrNameLst>
                                          <p:attrName>ppt_h</p:attrName>
                                        </p:attrNameLst>
                                      </p:cBhvr>
                                      <p:tavLst>
                                        <p:tav tm="0">
                                          <p:val>
                                            <p:strVal val="#ppt_h"/>
                                          </p:val>
                                        </p:tav>
                                        <p:tav tm="100000">
                                          <p:val>
                                            <p:strVal val="#ppt_h"/>
                                          </p:val>
                                        </p:tav>
                                      </p:tavLst>
                                    </p:anim>
                                    <p:animEffect transition="in" filter="fade">
                                      <p:cBhvr>
                                        <p:cTn id="31" dur="10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1812"/>
            <a:ext cx="4416594" cy="523220"/>
          </a:xfrm>
          <a:prstGeom prst="rect">
            <a:avLst/>
          </a:prstGeom>
        </p:spPr>
        <p:txBody>
          <a:bodyPr wrap="none">
            <a:spAutoFit/>
          </a:bodyPr>
          <a:lstStyle/>
          <a:p>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endParaRPr lang="en-US" sz="2800" dirty="0"/>
          </a:p>
        </p:txBody>
      </p:sp>
      <p:sp>
        <p:nvSpPr>
          <p:cNvPr id="3" name="Rectangle 2"/>
          <p:cNvSpPr/>
          <p:nvPr/>
        </p:nvSpPr>
        <p:spPr>
          <a:xfrm>
            <a:off x="0" y="1143000"/>
            <a:ext cx="9144000" cy="2246769"/>
          </a:xfrm>
          <a:prstGeom prst="rect">
            <a:avLst/>
          </a:prstGeom>
        </p:spPr>
        <p:txBody>
          <a:bodyPr wrap="square">
            <a:spAutoFit/>
          </a:bodyPr>
          <a:lstStyle/>
          <a:p>
            <a:pPr indent="457200" algn="just"/>
            <a:r>
              <a:rPr lang="en-US" sz="2800" b="1" i="1" dirty="0" err="1">
                <a:solidFill>
                  <a:srgbClr val="0000FF"/>
                </a:solidFill>
                <a:latin typeface="Times New Roman"/>
                <a:ea typeface="Calibri"/>
              </a:rPr>
              <a:t>Tổ</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nối</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được</a:t>
            </a:r>
            <a:r>
              <a:rPr lang="en-US" sz="2800" dirty="0">
                <a:solidFill>
                  <a:srgbClr val="0000FF"/>
                </a:solidFill>
                <a:latin typeface="Times New Roman"/>
                <a:ea typeface="Calibri"/>
              </a:rPr>
              <a:t> </a:t>
            </a:r>
            <a:r>
              <a:rPr lang="en-US" sz="2800" dirty="0" err="1">
                <a:solidFill>
                  <a:srgbClr val="0000FF"/>
                </a:solidFill>
                <a:latin typeface="Times New Roman"/>
                <a:ea typeface="Calibri"/>
              </a:rPr>
              <a:t>hình</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thành</a:t>
            </a:r>
            <a:r>
              <a:rPr lang="en-US" sz="2800" dirty="0">
                <a:solidFill>
                  <a:srgbClr val="0000FF"/>
                </a:solidFill>
                <a:latin typeface="Times New Roman"/>
                <a:ea typeface="Calibri"/>
              </a:rPr>
              <a:t> do </a:t>
            </a:r>
            <a:r>
              <a:rPr lang="en-US" sz="2800" dirty="0" err="1">
                <a:solidFill>
                  <a:srgbClr val="0000FF"/>
                </a:solidFill>
                <a:latin typeface="Times New Roman"/>
                <a:ea typeface="Calibri"/>
              </a:rPr>
              <a:t>sự</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phối</a:t>
            </a:r>
            <a:r>
              <a:rPr lang="en-US" sz="2800" dirty="0">
                <a:solidFill>
                  <a:srgbClr val="0000FF"/>
                </a:solidFill>
                <a:latin typeface="Times New Roman"/>
                <a:ea typeface="Calibri"/>
              </a:rPr>
              <a:t> </a:t>
            </a:r>
            <a:r>
              <a:rPr lang="en-US" sz="2800" dirty="0" err="1">
                <a:solidFill>
                  <a:srgbClr val="0000FF"/>
                </a:solidFill>
                <a:latin typeface="Times New Roman"/>
                <a:ea typeface="Calibri"/>
              </a:rPr>
              <a:t>hợp</a:t>
            </a:r>
            <a:r>
              <a:rPr lang="en-US" sz="2800" dirty="0">
                <a:solidFill>
                  <a:srgbClr val="0000FF"/>
                </a:solidFill>
                <a:latin typeface="Times New Roman"/>
                <a:ea typeface="Calibri"/>
              </a:rPr>
              <a:t> </a:t>
            </a:r>
            <a:r>
              <a:rPr lang="en-US" sz="2800" dirty="0" err="1">
                <a:solidFill>
                  <a:srgbClr val="0000FF"/>
                </a:solidFill>
                <a:latin typeface="Times New Roman"/>
                <a:ea typeface="Calibri"/>
              </a:rPr>
              <a:t>kiểu</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đấu</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sơ</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cấp</a:t>
            </a:r>
            <a:r>
              <a:rPr lang="en-US" sz="2800" dirty="0">
                <a:solidFill>
                  <a:srgbClr val="0000FF"/>
                </a:solidFill>
                <a:latin typeface="Times New Roman"/>
                <a:ea typeface="Calibri"/>
              </a:rPr>
              <a:t> so </a:t>
            </a:r>
            <a:r>
              <a:rPr lang="en-US" sz="2800" dirty="0" err="1">
                <a:solidFill>
                  <a:srgbClr val="0000FF"/>
                </a:solidFill>
                <a:latin typeface="Times New Roman"/>
                <a:ea typeface="Calibri"/>
              </a:rPr>
              <a:t>với</a:t>
            </a:r>
            <a:r>
              <a:rPr lang="en-US" sz="2800" dirty="0">
                <a:solidFill>
                  <a:srgbClr val="0000FF"/>
                </a:solidFill>
                <a:latin typeface="Times New Roman"/>
                <a:ea typeface="Calibri"/>
              </a:rPr>
              <a:t> </a:t>
            </a:r>
            <a:r>
              <a:rPr lang="en-US" sz="2800" dirty="0" err="1">
                <a:solidFill>
                  <a:srgbClr val="0000FF"/>
                </a:solidFill>
                <a:latin typeface="Times New Roman"/>
                <a:ea typeface="Calibri"/>
              </a:rPr>
              <a:t>kiểu</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đấu</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thứ</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cấp</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Được</a:t>
            </a:r>
            <a:r>
              <a:rPr lang="en-US" sz="2800" dirty="0">
                <a:solidFill>
                  <a:srgbClr val="0000FF"/>
                </a:solidFill>
                <a:latin typeface="Times New Roman"/>
                <a:ea typeface="Calibri"/>
              </a:rPr>
              <a:t> </a:t>
            </a:r>
            <a:r>
              <a:rPr lang="en-US" sz="2800" dirty="0" err="1">
                <a:solidFill>
                  <a:srgbClr val="0000FF"/>
                </a:solidFill>
                <a:latin typeface="Times New Roman"/>
                <a:ea typeface="Calibri"/>
              </a:rPr>
              <a:t>biểu</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thị</a:t>
            </a:r>
            <a:r>
              <a:rPr lang="en-US" sz="2800" dirty="0">
                <a:solidFill>
                  <a:srgbClr val="0000FF"/>
                </a:solidFill>
                <a:latin typeface="Times New Roman"/>
                <a:ea typeface="Calibri"/>
              </a:rPr>
              <a:t> </a:t>
            </a:r>
            <a:r>
              <a:rPr lang="en-US" sz="2800" dirty="0" err="1">
                <a:solidFill>
                  <a:srgbClr val="0000FF"/>
                </a:solidFill>
                <a:latin typeface="Times New Roman"/>
                <a:ea typeface="Calibri"/>
              </a:rPr>
              <a:t>bởi</a:t>
            </a:r>
            <a:r>
              <a:rPr lang="en-US" sz="2800" dirty="0">
                <a:solidFill>
                  <a:srgbClr val="0000FF"/>
                </a:solidFill>
                <a:latin typeface="Times New Roman"/>
                <a:ea typeface="Calibri"/>
              </a:rPr>
              <a:t> </a:t>
            </a:r>
            <a:r>
              <a:rPr lang="en-US" sz="2800" dirty="0" err="1">
                <a:solidFill>
                  <a:srgbClr val="0000FF"/>
                </a:solidFill>
                <a:latin typeface="Times New Roman"/>
                <a:ea typeface="Calibri"/>
              </a:rPr>
              <a:t>góc</a:t>
            </a:r>
            <a:r>
              <a:rPr lang="en-US" sz="2800" dirty="0">
                <a:solidFill>
                  <a:srgbClr val="0000FF"/>
                </a:solidFill>
                <a:latin typeface="Times New Roman"/>
                <a:ea typeface="Calibri"/>
              </a:rPr>
              <a:t> </a:t>
            </a:r>
            <a:r>
              <a:rPr lang="en-US" sz="2800" dirty="0" err="1">
                <a:solidFill>
                  <a:srgbClr val="0000FF"/>
                </a:solidFill>
                <a:latin typeface="Times New Roman"/>
                <a:ea typeface="Calibri"/>
              </a:rPr>
              <a:t>lệch</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pha</a:t>
            </a:r>
            <a:r>
              <a:rPr lang="en-US" sz="2800" dirty="0">
                <a:solidFill>
                  <a:srgbClr val="0000FF"/>
                </a:solidFill>
                <a:latin typeface="Times New Roman"/>
                <a:ea typeface="Calibri"/>
              </a:rPr>
              <a:t> </a:t>
            </a:r>
            <a:r>
              <a:rPr lang="en-US" sz="2800" dirty="0" err="1">
                <a:solidFill>
                  <a:srgbClr val="0000FF"/>
                </a:solidFill>
                <a:latin typeface="Times New Roman"/>
                <a:ea typeface="Calibri"/>
              </a:rPr>
              <a:t>giữa</a:t>
            </a:r>
            <a:r>
              <a:rPr lang="en-US" sz="2800" dirty="0">
                <a:solidFill>
                  <a:srgbClr val="0000FF"/>
                </a:solidFill>
                <a:latin typeface="Times New Roman"/>
                <a:ea typeface="Calibri"/>
              </a:rPr>
              <a:t> </a:t>
            </a:r>
            <a:r>
              <a:rPr lang="en-US" sz="2800" dirty="0" err="1">
                <a:solidFill>
                  <a:srgbClr val="0000FF"/>
                </a:solidFill>
                <a:latin typeface="Times New Roman"/>
                <a:ea typeface="Calibri"/>
              </a:rPr>
              <a:t>sức</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điện</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động</a:t>
            </a:r>
            <a:r>
              <a:rPr lang="en-US" sz="2800" dirty="0">
                <a:solidFill>
                  <a:srgbClr val="0000FF"/>
                </a:solidFill>
                <a:latin typeface="Times New Roman"/>
                <a:ea typeface="Calibri"/>
              </a:rPr>
              <a:t> (</a:t>
            </a:r>
            <a:r>
              <a:rPr lang="en-US" sz="2800" dirty="0" err="1">
                <a:solidFill>
                  <a:srgbClr val="0000FF"/>
                </a:solidFill>
                <a:latin typeface="Times New Roman"/>
                <a:ea typeface="Calibri"/>
              </a:rPr>
              <a:t>sđđ</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sơ</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cấp</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và</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thứ</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cấp</a:t>
            </a:r>
            <a:r>
              <a:rPr lang="en-US" sz="2800" dirty="0">
                <a:solidFill>
                  <a:srgbClr val="0000FF"/>
                </a:solidFill>
                <a:latin typeface="Times New Roman"/>
                <a:ea typeface="Calibri"/>
              </a:rPr>
              <a:t> </a:t>
            </a:r>
            <a:r>
              <a:rPr lang="en-US" sz="2800" dirty="0" err="1">
                <a:solidFill>
                  <a:srgbClr val="0000FF"/>
                </a:solidFill>
                <a:latin typeface="Times New Roman"/>
                <a:ea typeface="Calibri"/>
              </a:rPr>
              <a:t>của</a:t>
            </a:r>
            <a:r>
              <a:rPr lang="en-US" sz="2800" dirty="0">
                <a:solidFill>
                  <a:srgbClr val="0000FF"/>
                </a:solidFill>
                <a:latin typeface="Times New Roman"/>
                <a:ea typeface="Calibri"/>
              </a:rPr>
              <a:t> </a:t>
            </a:r>
            <a:r>
              <a:rPr lang="en-US" sz="2800" dirty="0" err="1">
                <a:solidFill>
                  <a:srgbClr val="0000FF"/>
                </a:solidFill>
                <a:latin typeface="Times New Roman"/>
                <a:ea typeface="Calibri"/>
              </a:rPr>
              <a:t>máy</a:t>
            </a:r>
            <a:r>
              <a:rPr lang="en-US" sz="2800" dirty="0">
                <a:solidFill>
                  <a:srgbClr val="0000FF"/>
                </a:solidFill>
                <a:latin typeface="Times New Roman"/>
                <a:ea typeface="Calibri"/>
              </a:rPr>
              <a:t> </a:t>
            </a:r>
            <a:r>
              <a:rPr lang="en-US" sz="2800" dirty="0" err="1">
                <a:solidFill>
                  <a:srgbClr val="0000FF"/>
                </a:solidFill>
                <a:latin typeface="Times New Roman"/>
                <a:ea typeface="Calibri"/>
              </a:rPr>
              <a:t>biến</a:t>
            </a:r>
            <a:r>
              <a:rPr lang="en-US" sz="2800" dirty="0">
                <a:solidFill>
                  <a:srgbClr val="0000FF"/>
                </a:solidFill>
                <a:latin typeface="Times New Roman"/>
                <a:ea typeface="Calibri"/>
              </a:rPr>
              <a:t> </a:t>
            </a:r>
            <a:r>
              <a:rPr lang="en-US" sz="2800" dirty="0" err="1">
                <a:solidFill>
                  <a:srgbClr val="0000FF"/>
                </a:solidFill>
                <a:latin typeface="Times New Roman"/>
                <a:ea typeface="Calibri"/>
              </a:rPr>
              <a:t>áp</a:t>
            </a:r>
            <a:r>
              <a:rPr lang="en-US" sz="2800" dirty="0">
                <a:solidFill>
                  <a:srgbClr val="0000FF"/>
                </a:solidFill>
                <a:latin typeface="Times New Roman"/>
                <a:ea typeface="Calibri"/>
              </a:rPr>
              <a:t>. </a:t>
            </a:r>
            <a:r>
              <a:rPr lang="en-US" sz="2800" dirty="0" err="1">
                <a:solidFill>
                  <a:srgbClr val="0000FF"/>
                </a:solidFill>
                <a:latin typeface="Times New Roman"/>
                <a:ea typeface="Calibri"/>
              </a:rPr>
              <a:t>Góc</a:t>
            </a:r>
            <a:r>
              <a:rPr lang="en-US" sz="2800" dirty="0">
                <a:solidFill>
                  <a:srgbClr val="0000FF"/>
                </a:solidFill>
                <a:latin typeface="Times New Roman"/>
                <a:ea typeface="Calibri"/>
              </a:rPr>
              <a:t> </a:t>
            </a:r>
            <a:r>
              <a:rPr lang="en-US" sz="2800" dirty="0" err="1">
                <a:solidFill>
                  <a:srgbClr val="0000FF"/>
                </a:solidFill>
                <a:latin typeface="Times New Roman"/>
                <a:ea typeface="Calibri"/>
              </a:rPr>
              <a:t>lệch</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pha</a:t>
            </a:r>
            <a:r>
              <a:rPr lang="en-US" sz="2800" dirty="0">
                <a:solidFill>
                  <a:srgbClr val="0000FF"/>
                </a:solidFill>
                <a:latin typeface="Times New Roman"/>
                <a:ea typeface="Calibri"/>
              </a:rPr>
              <a:t> </a:t>
            </a:r>
            <a:r>
              <a:rPr lang="en-US" sz="2800" dirty="0" err="1">
                <a:solidFill>
                  <a:srgbClr val="0000FF"/>
                </a:solidFill>
                <a:latin typeface="Times New Roman"/>
                <a:ea typeface="Calibri"/>
              </a:rPr>
              <a:t>này</a:t>
            </a:r>
            <a:r>
              <a:rPr lang="en-US" sz="2800" dirty="0">
                <a:solidFill>
                  <a:srgbClr val="0000FF"/>
                </a:solidFill>
                <a:latin typeface="Times New Roman"/>
                <a:ea typeface="Calibri"/>
              </a:rPr>
              <a:t> </a:t>
            </a:r>
            <a:r>
              <a:rPr lang="en-US" sz="2800" dirty="0" err="1">
                <a:solidFill>
                  <a:srgbClr val="0000FF"/>
                </a:solidFill>
                <a:latin typeface="Times New Roman"/>
                <a:ea typeface="Calibri"/>
              </a:rPr>
              <a:t>phụ</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thuộc</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vào</a:t>
            </a:r>
            <a:r>
              <a:rPr lang="en-US" sz="2800" dirty="0">
                <a:solidFill>
                  <a:srgbClr val="0000FF"/>
                </a:solidFill>
                <a:latin typeface="Times New Roman"/>
                <a:ea typeface="Calibri"/>
              </a:rPr>
              <a:t> </a:t>
            </a:r>
            <a:r>
              <a:rPr lang="en-US" sz="2800" dirty="0" err="1">
                <a:solidFill>
                  <a:srgbClr val="0000FF"/>
                </a:solidFill>
                <a:latin typeface="Times New Roman"/>
                <a:ea typeface="Calibri"/>
              </a:rPr>
              <a:t>chiều</a:t>
            </a:r>
            <a:r>
              <a:rPr lang="en-US" sz="2800" dirty="0">
                <a:solidFill>
                  <a:srgbClr val="0000FF"/>
                </a:solidFill>
                <a:latin typeface="Times New Roman"/>
                <a:ea typeface="Calibri"/>
              </a:rPr>
              <a:t> </a:t>
            </a:r>
            <a:r>
              <a:rPr lang="en-US" sz="2800" dirty="0" err="1">
                <a:solidFill>
                  <a:srgbClr val="0000FF"/>
                </a:solidFill>
                <a:latin typeface="Times New Roman"/>
                <a:ea typeface="Calibri"/>
              </a:rPr>
              <a:t>quấn</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cách</a:t>
            </a:r>
            <a:r>
              <a:rPr lang="en-US" sz="2800" dirty="0">
                <a:solidFill>
                  <a:srgbClr val="0000FF"/>
                </a:solidFill>
                <a:latin typeface="Times New Roman"/>
                <a:ea typeface="Calibri"/>
              </a:rPr>
              <a:t> </a:t>
            </a:r>
            <a:r>
              <a:rPr lang="en-US" sz="2800" dirty="0" err="1">
                <a:solidFill>
                  <a:srgbClr val="0000FF"/>
                </a:solidFill>
                <a:latin typeface="Times New Roman"/>
                <a:ea typeface="Calibri"/>
              </a:rPr>
              <a:t>kí</a:t>
            </a:r>
            <a:r>
              <a:rPr lang="en-US" sz="2800" dirty="0">
                <a:solidFill>
                  <a:srgbClr val="0000FF"/>
                </a:solidFill>
                <a:latin typeface="Times New Roman"/>
                <a:ea typeface="Calibri"/>
              </a:rPr>
              <a:t> </a:t>
            </a:r>
            <a:r>
              <a:rPr lang="en-US" sz="2800" dirty="0" err="1">
                <a:solidFill>
                  <a:srgbClr val="0000FF"/>
                </a:solidFill>
                <a:latin typeface="Times New Roman"/>
                <a:ea typeface="Calibri"/>
              </a:rPr>
              <a:t>hiệu</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đầu</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kiểu</a:t>
            </a:r>
            <a:r>
              <a:rPr lang="en-US" sz="2800" dirty="0">
                <a:solidFill>
                  <a:srgbClr val="0000FF"/>
                </a:solidFill>
                <a:latin typeface="Times New Roman"/>
                <a:ea typeface="Calibri"/>
              </a:rPr>
              <a:t> </a:t>
            </a:r>
            <a:r>
              <a:rPr lang="en-US" sz="2800" dirty="0" err="1">
                <a:solidFill>
                  <a:srgbClr val="0000FF"/>
                </a:solidFill>
                <a:latin typeface="Times New Roman"/>
                <a:ea typeface="Calibri"/>
              </a:rPr>
              <a:t>đấu</a:t>
            </a:r>
            <a:r>
              <a:rPr lang="en-US" sz="2800" dirty="0">
                <a:solidFill>
                  <a:srgbClr val="0000FF"/>
                </a:solidFill>
                <a:latin typeface="Times New Roman"/>
                <a:ea typeface="Calibri"/>
              </a:rPr>
              <a:t> </a:t>
            </a:r>
            <a:r>
              <a:rPr lang="en-US" sz="2800" dirty="0" err="1">
                <a:solidFill>
                  <a:srgbClr val="0000FF"/>
                </a:solidFill>
                <a:latin typeface="Times New Roman"/>
                <a:ea typeface="Calibri"/>
              </a:rPr>
              <a:t>dây</a:t>
            </a:r>
            <a:r>
              <a:rPr lang="en-US" sz="2800" dirty="0">
                <a:solidFill>
                  <a:srgbClr val="0000FF"/>
                </a:solidFill>
                <a:latin typeface="Times New Roman"/>
                <a:ea typeface="Calibri"/>
              </a:rPr>
              <a:t> </a:t>
            </a:r>
            <a:r>
              <a:rPr lang="en-US" sz="2800" dirty="0" err="1">
                <a:solidFill>
                  <a:srgbClr val="0000FF"/>
                </a:solidFill>
                <a:latin typeface="Times New Roman"/>
                <a:ea typeface="Calibri"/>
              </a:rPr>
              <a:t>quấn</a:t>
            </a:r>
            <a:r>
              <a:rPr lang="en-US" sz="2800" dirty="0">
                <a:solidFill>
                  <a:srgbClr val="0000FF"/>
                </a:solidFill>
                <a:latin typeface="Times New Roman"/>
                <a:ea typeface="Calibri"/>
              </a:rPr>
              <a:t> </a:t>
            </a:r>
            <a:r>
              <a:rPr lang="en-US" sz="2800" dirty="0" err="1">
                <a:solidFill>
                  <a:srgbClr val="0000FF"/>
                </a:solidFill>
                <a:latin typeface="Times New Roman"/>
                <a:ea typeface="Calibri"/>
              </a:rPr>
              <a:t>giữa</a:t>
            </a:r>
            <a:r>
              <a:rPr lang="en-US" sz="2800" dirty="0">
                <a:solidFill>
                  <a:srgbClr val="0000FF"/>
                </a:solidFill>
                <a:latin typeface="Times New Roman"/>
                <a:ea typeface="Calibri"/>
              </a:rPr>
              <a:t> </a:t>
            </a:r>
            <a:r>
              <a:rPr lang="en-US" sz="2800" dirty="0" err="1">
                <a:solidFill>
                  <a:srgbClr val="0000FF"/>
                </a:solidFill>
                <a:latin typeface="Times New Roman"/>
                <a:ea typeface="Calibri"/>
              </a:rPr>
              <a:t>sơ</a:t>
            </a:r>
            <a:r>
              <a:rPr lang="en-US" sz="2800" dirty="0">
                <a:solidFill>
                  <a:srgbClr val="0000FF"/>
                </a:solidFill>
                <a:latin typeface="Times New Roman"/>
                <a:ea typeface="Calibri"/>
              </a:rPr>
              <a:t> </a:t>
            </a:r>
            <a:r>
              <a:rPr lang="en-US" sz="2800" dirty="0" err="1">
                <a:solidFill>
                  <a:srgbClr val="0000FF"/>
                </a:solidFill>
                <a:latin typeface="Times New Roman"/>
                <a:ea typeface="Calibri"/>
              </a:rPr>
              <a:t>và</a:t>
            </a:r>
            <a:r>
              <a:rPr lang="en-US" sz="2800" dirty="0">
                <a:solidFill>
                  <a:srgbClr val="0000FF"/>
                </a:solidFill>
                <a:latin typeface="Times New Roman"/>
                <a:ea typeface="Calibri"/>
              </a:rPr>
              <a:t> </a:t>
            </a:r>
            <a:r>
              <a:rPr lang="en-US" sz="2800" dirty="0" err="1">
                <a:solidFill>
                  <a:srgbClr val="0000FF"/>
                </a:solidFill>
                <a:latin typeface="Times New Roman"/>
                <a:ea typeface="Calibri"/>
              </a:rPr>
              <a:t>thứ</a:t>
            </a:r>
            <a:r>
              <a:rPr lang="en-US" sz="2800" dirty="0">
                <a:solidFill>
                  <a:srgbClr val="0000FF"/>
                </a:solidFill>
                <a:latin typeface="Times New Roman"/>
                <a:ea typeface="Calibri"/>
              </a:rPr>
              <a:t> </a:t>
            </a:r>
            <a:r>
              <a:rPr lang="en-US" sz="2800" dirty="0" err="1" smtClean="0">
                <a:solidFill>
                  <a:srgbClr val="0000FF"/>
                </a:solidFill>
                <a:latin typeface="Times New Roman"/>
                <a:ea typeface="Calibri"/>
              </a:rPr>
              <a:t>cấp</a:t>
            </a:r>
            <a:endParaRPr lang="en-US" sz="2800" dirty="0"/>
          </a:p>
        </p:txBody>
      </p:sp>
      <p:pic>
        <p:nvPicPr>
          <p:cNvPr id="296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100" y="4038358"/>
            <a:ext cx="7543800" cy="2819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3386811"/>
            <a:ext cx="5440335" cy="523220"/>
          </a:xfrm>
          <a:prstGeom prst="rect">
            <a:avLst/>
          </a:prstGeom>
        </p:spPr>
        <p:txBody>
          <a:bodyPr wrap="none">
            <a:spAutoFit/>
          </a:bodyPr>
          <a:lstStyle/>
          <a:p>
            <a:r>
              <a:rPr lang="en-US" sz="2800" b="1" i="1" dirty="0" err="1" smtClean="0">
                <a:solidFill>
                  <a:srgbClr val="0000FF"/>
                </a:solidFill>
                <a:latin typeface="Times New Roman"/>
                <a:ea typeface="Calibri"/>
              </a:rPr>
              <a:t>Xác</a:t>
            </a:r>
            <a:r>
              <a:rPr lang="en-US" sz="2800" b="1" i="1" dirty="0" smtClean="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tổ</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MBA </a:t>
            </a:r>
            <a:r>
              <a:rPr lang="en-US" sz="2800" b="1" i="1" dirty="0" err="1">
                <a:solidFill>
                  <a:srgbClr val="0000FF"/>
                </a:solidFill>
                <a:latin typeface="Times New Roman"/>
                <a:ea typeface="Calibri"/>
              </a:rPr>
              <a:t>một</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i="1" dirty="0">
                <a:solidFill>
                  <a:srgbClr val="0000FF"/>
                </a:solidFill>
                <a:latin typeface="Times New Roman"/>
                <a:ea typeface="Calibri"/>
              </a:rPr>
              <a:t>:</a:t>
            </a:r>
            <a:endParaRPr lang="en-US" sz="2800"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par>
                                <p:cTn id="24" presetID="55" presetClass="entr" presetSubtype="0" fill="hold" nodeType="withEffect">
                                  <p:stCondLst>
                                    <p:cond delay="0"/>
                                  </p:stCondLst>
                                  <p:childTnLst>
                                    <p:set>
                                      <p:cBhvr>
                                        <p:cTn id="25" dur="1" fill="hold">
                                          <p:stCondLst>
                                            <p:cond delay="0"/>
                                          </p:stCondLst>
                                        </p:cTn>
                                        <p:tgtEl>
                                          <p:spTgt spid="29698"/>
                                        </p:tgtEl>
                                        <p:attrNameLst>
                                          <p:attrName>style.visibility</p:attrName>
                                        </p:attrNameLst>
                                      </p:cBhvr>
                                      <p:to>
                                        <p:strVal val="visible"/>
                                      </p:to>
                                    </p:set>
                                    <p:anim calcmode="lin" valueType="num">
                                      <p:cBhvr>
                                        <p:cTn id="26" dur="1000" fill="hold"/>
                                        <p:tgtEl>
                                          <p:spTgt spid="29698"/>
                                        </p:tgtEl>
                                        <p:attrNameLst>
                                          <p:attrName>ppt_w</p:attrName>
                                        </p:attrNameLst>
                                      </p:cBhvr>
                                      <p:tavLst>
                                        <p:tav tm="0">
                                          <p:val>
                                            <p:strVal val="#ppt_w*0.70"/>
                                          </p:val>
                                        </p:tav>
                                        <p:tav tm="100000">
                                          <p:val>
                                            <p:strVal val="#ppt_w"/>
                                          </p:val>
                                        </p:tav>
                                      </p:tavLst>
                                    </p:anim>
                                    <p:anim calcmode="lin" valueType="num">
                                      <p:cBhvr>
                                        <p:cTn id="27" dur="1000" fill="hold"/>
                                        <p:tgtEl>
                                          <p:spTgt spid="29698"/>
                                        </p:tgtEl>
                                        <p:attrNameLst>
                                          <p:attrName>ppt_h</p:attrName>
                                        </p:attrNameLst>
                                      </p:cBhvr>
                                      <p:tavLst>
                                        <p:tav tm="0">
                                          <p:val>
                                            <p:strVal val="#ppt_h"/>
                                          </p:val>
                                        </p:tav>
                                        <p:tav tm="100000">
                                          <p:val>
                                            <p:strVal val="#ppt_h"/>
                                          </p:val>
                                        </p:tav>
                                      </p:tavLst>
                                    </p:anim>
                                    <p:animEffect transition="in" filter="fade">
                                      <p:cBhvr>
                                        <p:cTn id="28" dur="1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927318"/>
            <a:ext cx="9144000" cy="1815882"/>
          </a:xfrm>
          <a:prstGeom prst="rect">
            <a:avLst/>
          </a:prstGeom>
        </p:spPr>
        <p:txBody>
          <a:bodyPr wrap="square">
            <a:spAutoFit/>
          </a:bodyPr>
          <a:lstStyle/>
          <a:p>
            <a:pPr indent="457200" algn="just"/>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1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lệch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giữa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sức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động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0° </a:t>
            </a:r>
            <a:r>
              <a:rPr lang="en-US" sz="2800" b="1" dirty="0" err="1">
                <a:solidFill>
                  <a:srgbClr val="0000FF"/>
                </a:solidFill>
                <a:latin typeface="Times New Roman"/>
                <a:ea typeface="Calibri"/>
              </a:rPr>
              <a:t>hoặc</a:t>
            </a:r>
            <a:r>
              <a:rPr lang="en-US" sz="2800" b="1" dirty="0">
                <a:solidFill>
                  <a:srgbClr val="0000FF"/>
                </a:solidFill>
                <a:latin typeface="Times New Roman"/>
                <a:ea typeface="Calibri"/>
              </a:rPr>
              <a:t> 180°. </a:t>
            </a:r>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hợp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người</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thiết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kế</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I/I-0</a:t>
            </a:r>
            <a:endParaRPr lang="en-US" sz="2800" b="1" dirty="0"/>
          </a:p>
        </p:txBody>
      </p:sp>
      <p:sp>
        <p:nvSpPr>
          <p:cNvPr id="3" name="Rectangle 2"/>
          <p:cNvSpPr/>
          <p:nvPr/>
        </p:nvSpPr>
        <p:spPr>
          <a:xfrm>
            <a:off x="0" y="2934831"/>
            <a:ext cx="9144000" cy="2246769"/>
          </a:xfrm>
          <a:prstGeom prst="rect">
            <a:avLst/>
          </a:prstGeom>
        </p:spPr>
        <p:txBody>
          <a:bodyPr wrap="square">
            <a:spAutoFit/>
          </a:bodyPr>
          <a:lstStyle/>
          <a:p>
            <a:pPr indent="457200" algn="just"/>
            <a:r>
              <a:rPr lang="en-US" sz="2800" b="1" dirty="0" err="1">
                <a:solidFill>
                  <a:srgbClr val="0000FF"/>
                </a:solidFill>
                <a:latin typeface="Times New Roman"/>
                <a:ea typeface="Calibri"/>
              </a:rPr>
              <a:t>Để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mở</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rộng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định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thành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định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mấy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chúng</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không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đơn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giản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chỉ</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đánh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đầu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ra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xét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đồ</a:t>
            </a:r>
            <a:r>
              <a:rPr lang="en-US" sz="2800" b="1" dirty="0">
                <a:solidFill>
                  <a:srgbClr val="0000FF"/>
                </a:solidFill>
                <a:latin typeface="Times New Roman"/>
                <a:ea typeface="Calibri"/>
              </a:rPr>
              <a:t> vector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1723" y="618366"/>
            <a:ext cx="5121338" cy="523220"/>
          </a:xfrm>
          <a:prstGeom prst="rect">
            <a:avLst/>
          </a:prstGeom>
        </p:spPr>
        <p:txBody>
          <a:bodyPr wrap="none">
            <a:spAutoFit/>
          </a:bodyPr>
          <a:lstStyle/>
          <a:p>
            <a:r>
              <a:rPr lang="en-US" sz="2800" b="1" i="1" dirty="0" err="1">
                <a:solidFill>
                  <a:srgbClr val="0000FF"/>
                </a:solidFill>
                <a:latin typeface="Times New Roman"/>
                <a:ea typeface="Calibri"/>
              </a:rPr>
              <a:t>Xác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tổ</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MBA </a:t>
            </a:r>
            <a:r>
              <a:rPr lang="en-US" sz="2800" b="1" i="1" dirty="0" err="1">
                <a:solidFill>
                  <a:srgbClr val="0000FF"/>
                </a:solidFill>
                <a:latin typeface="Times New Roman"/>
                <a:ea typeface="Calibri"/>
              </a:rPr>
              <a:t>ba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endParaRPr lang="en-US" sz="2800" dirty="0"/>
          </a:p>
        </p:txBody>
      </p:sp>
      <p:sp>
        <p:nvSpPr>
          <p:cNvPr id="3" name="Rectangle 2"/>
          <p:cNvSpPr/>
          <p:nvPr/>
        </p:nvSpPr>
        <p:spPr>
          <a:xfrm>
            <a:off x="11723" y="1143000"/>
            <a:ext cx="9132277" cy="1815882"/>
          </a:xfrm>
          <a:prstGeom prst="rect">
            <a:avLst/>
          </a:prstGeom>
        </p:spPr>
        <p:txBody>
          <a:bodyPr wrap="square">
            <a:spAutoFit/>
          </a:bodyPr>
          <a:lstStyle/>
          <a:p>
            <a:pPr indent="457200" algn="just"/>
            <a:r>
              <a:rPr lang="en-US" sz="2800" b="1" dirty="0" err="1">
                <a:solidFill>
                  <a:srgbClr val="0000FF"/>
                </a:solidFill>
                <a:latin typeface="Times New Roman"/>
                <a:ea typeface="Calibri"/>
              </a:rPr>
              <a:t>Trong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3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còn</a:t>
            </a:r>
            <a:r>
              <a:rPr lang="en-US" sz="2800" b="1" dirty="0">
                <a:solidFill>
                  <a:srgbClr val="0000FF"/>
                </a:solidFill>
                <a:latin typeface="Times New Roman"/>
                <a:ea typeface="Calibri"/>
              </a:rPr>
              <a:t> do </a:t>
            </a:r>
            <a:r>
              <a:rPr lang="en-US" sz="2800" b="1" dirty="0" err="1">
                <a:solidFill>
                  <a:srgbClr val="0000FF"/>
                </a:solidFill>
                <a:latin typeface="Times New Roman"/>
                <a:ea typeface="Calibri"/>
              </a:rPr>
              <a:t>cách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Y, </a:t>
            </a:r>
            <a:r>
              <a:rPr lang="en-US" sz="2800" b="1" dirty="0">
                <a:solidFill>
                  <a:srgbClr val="0000FF"/>
                </a:solidFill>
                <a:latin typeface="Times New Roman"/>
                <a:ea typeface="SymbolMT"/>
              </a:rPr>
              <a:t>∆ </a:t>
            </a:r>
            <a:r>
              <a:rPr lang="en-US" sz="2800" b="1" dirty="0" err="1">
                <a:solidFill>
                  <a:srgbClr val="0000FF"/>
                </a:solidFill>
                <a:latin typeface="Times New Roman"/>
                <a:ea typeface="Calibri"/>
              </a:rPr>
              <a:t>với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những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tự</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nhau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lệch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giữa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sđđ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30</a:t>
            </a:r>
            <a:r>
              <a:rPr lang="en-US" sz="2800" b="1" baseline="30000" dirty="0">
                <a:solidFill>
                  <a:srgbClr val="0000FF"/>
                </a:solidFill>
                <a:latin typeface="Times New Roman"/>
                <a:ea typeface="Calibri"/>
              </a:rPr>
              <a:t>0</a:t>
            </a:r>
            <a:r>
              <a:rPr lang="en-US" sz="2800" b="1" dirty="0">
                <a:solidFill>
                  <a:srgbClr val="0000FF"/>
                </a:solidFill>
                <a:latin typeface="Times New Roman"/>
                <a:ea typeface="Calibri"/>
              </a:rPr>
              <a:t>, 60</a:t>
            </a:r>
            <a:r>
              <a:rPr lang="en-US" sz="2800" b="1" baseline="30000" dirty="0">
                <a:solidFill>
                  <a:srgbClr val="0000FF"/>
                </a:solidFill>
                <a:latin typeface="Times New Roman"/>
                <a:ea typeface="Calibri"/>
              </a:rPr>
              <a:t>0</a:t>
            </a:r>
            <a:r>
              <a:rPr lang="en-US" sz="2800" b="1" dirty="0">
                <a:solidFill>
                  <a:srgbClr val="0000FF"/>
                </a:solidFill>
                <a:latin typeface="Times New Roman"/>
                <a:ea typeface="Calibri"/>
              </a:rPr>
              <a:t>,… 360</a:t>
            </a:r>
            <a:r>
              <a:rPr lang="en-US" sz="2800" b="1" baseline="30000" dirty="0">
                <a:solidFill>
                  <a:srgbClr val="0000FF"/>
                </a:solidFill>
                <a:latin typeface="Times New Roman"/>
                <a:ea typeface="Calibri"/>
              </a:rPr>
              <a:t>0</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lệch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chỉ</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thể</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bội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số</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30°)</a:t>
            </a:r>
            <a:endParaRPr lang="en-US" sz="2800" b="1" dirty="0"/>
          </a:p>
        </p:txBody>
      </p:sp>
      <p:sp>
        <p:nvSpPr>
          <p:cNvPr id="6" name="Rectangle 5"/>
          <p:cNvSpPr/>
          <p:nvPr/>
        </p:nvSpPr>
        <p:spPr>
          <a:xfrm>
            <a:off x="0" y="2895600"/>
            <a:ext cx="9067800"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góc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lệch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giống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nhau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xếp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chung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cùng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endParaRPr lang="en-US" sz="2800" b="1"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799" y="3855569"/>
            <a:ext cx="2839655" cy="2926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353944" y="4154031"/>
            <a:ext cx="5790056" cy="2246769"/>
          </a:xfrm>
          <a:prstGeom prst="rect">
            <a:avLst/>
          </a:prstGeom>
        </p:spPr>
        <p:txBody>
          <a:bodyPr wrap="square">
            <a:spAutoFit/>
          </a:bodyPr>
          <a:lstStyle/>
          <a:p>
            <a:pPr algn="just"/>
            <a:r>
              <a:rPr lang="en-US" sz="2800" b="1" dirty="0" err="1">
                <a:solidFill>
                  <a:srgbClr val="0000FF"/>
                </a:solidFill>
                <a:latin typeface="Times New Roman"/>
                <a:ea typeface="Calibri"/>
              </a:rPr>
              <a:t>Ví</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cho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đấu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ước</a:t>
            </a:r>
            <a:r>
              <a:rPr lang="en-US" sz="2800" b="1" dirty="0">
                <a:solidFill>
                  <a:srgbClr val="0000FF"/>
                </a:solidFill>
                <a:latin typeface="Times New Roman"/>
                <a:ea typeface="Calibri"/>
              </a:rPr>
              <a:t> 11 </a:t>
            </a:r>
            <a:r>
              <a:rPr lang="en-US" sz="2800" b="1" dirty="0" err="1">
                <a:solidFill>
                  <a:srgbClr val="0000FF"/>
                </a:solidFill>
                <a:latin typeface="Times New Roman"/>
                <a:ea typeface="Calibri"/>
              </a:rPr>
              <a:t>giờ</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vẽ</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hình</a:t>
            </a:r>
            <a:r>
              <a:rPr lang="en-US" sz="2800" b="1" dirty="0">
                <a:solidFill>
                  <a:srgbClr val="0000FF"/>
                </a:solidFill>
                <a:latin typeface="Times New Roman"/>
                <a:ea typeface="Calibri"/>
              </a:rPr>
              <a:t> 1.30.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của</a:t>
            </a:r>
            <a:r>
              <a:rPr lang="en-US" sz="2800" b="1" dirty="0">
                <a:solidFill>
                  <a:srgbClr val="0000FF"/>
                </a:solidFill>
                <a:latin typeface="Times New Roman"/>
                <a:ea typeface="Calibri"/>
              </a:rPr>
              <a:t> vector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ước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 </a:t>
            </a:r>
            <a:r>
              <a:rPr lang="en-US" sz="2800" b="1" dirty="0" err="1">
                <a:solidFill>
                  <a:srgbClr val="0000FF"/>
                </a:solidFill>
                <a:latin typeface="Times New Roman"/>
                <a:ea typeface="Calibri"/>
              </a:rPr>
              <a:t>tới</a:t>
            </a:r>
            <a:r>
              <a:rPr lang="en-US" sz="2800" b="1" dirty="0">
                <a:solidFill>
                  <a:srgbClr val="0000FF"/>
                </a:solidFill>
                <a:latin typeface="Times New Roman"/>
                <a:ea typeface="Calibri"/>
              </a:rPr>
              <a:t> B (</a:t>
            </a:r>
            <a:r>
              <a:rPr lang="en-US" sz="2800" b="1" dirty="0" err="1">
                <a:solidFill>
                  <a:srgbClr val="0000FF"/>
                </a:solidFill>
                <a:latin typeface="Times New Roman"/>
                <a:ea typeface="Calibri"/>
              </a:rPr>
              <a:t>kim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phút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phía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từ</a:t>
            </a:r>
            <a:r>
              <a:rPr lang="en-US" sz="2800" b="1" dirty="0">
                <a:solidFill>
                  <a:srgbClr val="0000FF"/>
                </a:solidFill>
                <a:latin typeface="Times New Roman"/>
                <a:ea typeface="Calibri"/>
              </a:rPr>
              <a:t> a </a:t>
            </a:r>
            <a:r>
              <a:rPr lang="en-US" sz="2800" b="1" dirty="0" err="1">
                <a:solidFill>
                  <a:srgbClr val="0000FF"/>
                </a:solidFill>
                <a:latin typeface="Times New Roman"/>
                <a:ea typeface="Calibri"/>
              </a:rPr>
              <a:t>tới</a:t>
            </a:r>
            <a:r>
              <a:rPr lang="en-US" sz="2800" b="1" dirty="0">
                <a:solidFill>
                  <a:srgbClr val="0000FF"/>
                </a:solidFill>
                <a:latin typeface="Times New Roman"/>
                <a:ea typeface="Calibri"/>
              </a:rPr>
              <a:t> b (</a:t>
            </a:r>
            <a:r>
              <a:rPr lang="en-US" sz="2800" b="1" dirty="0" err="1">
                <a:solidFill>
                  <a:srgbClr val="0000FF"/>
                </a:solidFill>
                <a:latin typeface="Times New Roman"/>
                <a:ea typeface="Calibri"/>
              </a:rPr>
              <a:t>kim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giờ</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phía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1000" fill="hold"/>
                                        <p:tgtEl>
                                          <p:spTgt spid="1026"/>
                                        </p:tgtEl>
                                        <p:attrNameLst>
                                          <p:attrName>ppt_w</p:attrName>
                                        </p:attrNameLst>
                                      </p:cBhvr>
                                      <p:tavLst>
                                        <p:tav tm="0">
                                          <p:val>
                                            <p:strVal val="#ppt_w*0.70"/>
                                          </p:val>
                                        </p:tav>
                                        <p:tav tm="100000">
                                          <p:val>
                                            <p:strVal val="#ppt_w"/>
                                          </p:val>
                                        </p:tav>
                                      </p:tavLst>
                                    </p:anim>
                                    <p:anim calcmode="lin" valueType="num">
                                      <p:cBhvr>
                                        <p:cTn id="29" dur="1000" fill="hold"/>
                                        <p:tgtEl>
                                          <p:spTgt spid="1026"/>
                                        </p:tgtEl>
                                        <p:attrNameLst>
                                          <p:attrName>ppt_h</p:attrName>
                                        </p:attrNameLst>
                                      </p:cBhvr>
                                      <p:tavLst>
                                        <p:tav tm="0">
                                          <p:val>
                                            <p:strVal val="#ppt_h"/>
                                          </p:val>
                                        </p:tav>
                                        <p:tav tm="100000">
                                          <p:val>
                                            <p:strVal val="#ppt_h"/>
                                          </p:val>
                                        </p:tav>
                                      </p:tavLst>
                                    </p:anim>
                                    <p:animEffect transition="in" filter="fade">
                                      <p:cBhvr>
                                        <p:cTn id="30" dur="1000"/>
                                        <p:tgtEl>
                                          <p:spTgt spid="1026"/>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strVal val="#ppt_w*0.70"/>
                                          </p:val>
                                        </p:tav>
                                        <p:tav tm="100000">
                                          <p:val>
                                            <p:strVal val="#ppt_w"/>
                                          </p:val>
                                        </p:tav>
                                      </p:tavLst>
                                    </p:anim>
                                    <p:anim calcmode="lin" valueType="num">
                                      <p:cBhvr>
                                        <p:cTn id="34" dur="1000" fill="hold"/>
                                        <p:tgtEl>
                                          <p:spTgt spid="7"/>
                                        </p:tgtEl>
                                        <p:attrNameLst>
                                          <p:attrName>ppt_h</p:attrName>
                                        </p:attrNameLst>
                                      </p:cBhvr>
                                      <p:tavLst>
                                        <p:tav tm="0">
                                          <p:val>
                                            <p:strVal val="#ppt_h"/>
                                          </p:val>
                                        </p:tav>
                                        <p:tav tm="100000">
                                          <p:val>
                                            <p:strVal val="#ppt_h"/>
                                          </p:val>
                                        </p:tav>
                                      </p:tavLst>
                                    </p:anim>
                                    <p:animEffect transition="in" filter="fade">
                                      <p:cBhvr>
                                        <p:cTn id="3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7315200" cy="523220"/>
          </a:xfrm>
          <a:prstGeom prst="rect">
            <a:avLst/>
          </a:prstGeom>
        </p:spPr>
        <p:txBody>
          <a:bodyPr wrap="square">
            <a:spAutoFit/>
          </a:bodyPr>
          <a:lstStyle/>
          <a:p>
            <a:r>
              <a:rPr lang="en-US" sz="2800" b="1" i="1" dirty="0" err="1">
                <a:solidFill>
                  <a:srgbClr val="0000FF"/>
                </a:solidFill>
                <a:latin typeface="Times New Roman"/>
                <a:ea typeface="Calibri"/>
              </a:rPr>
              <a:t>Xác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tổ</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máy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biến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nối</a:t>
            </a:r>
            <a:r>
              <a:rPr lang="en-US" sz="2800" b="1" i="1" dirty="0">
                <a:solidFill>
                  <a:srgbClr val="0000FF"/>
                </a:solidFill>
                <a:latin typeface="Times New Roman"/>
                <a:ea typeface="Calibri"/>
              </a:rPr>
              <a:t> Y/Y</a:t>
            </a:r>
            <a:endParaRPr lang="en-US" sz="2800"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312" y="1143000"/>
            <a:ext cx="6767235"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200400"/>
            <a:ext cx="9144000" cy="892552"/>
          </a:xfrm>
          <a:prstGeom prst="rect">
            <a:avLst/>
          </a:prstGeom>
        </p:spPr>
        <p:txBody>
          <a:bodyPr wrap="square">
            <a:spAutoFit/>
          </a:bodyPr>
          <a:lstStyle/>
          <a:p>
            <a:pPr indent="457200" algn="just"/>
            <a:r>
              <a:rPr lang="en-US" sz="2600" b="1" dirty="0" err="1">
                <a:solidFill>
                  <a:srgbClr val="0000FF"/>
                </a:solidFill>
                <a:latin typeface="Times New Roman"/>
                <a:ea typeface="Calibri"/>
              </a:rPr>
              <a:t>Xét</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máy</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biến</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áp</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nối</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hình</a:t>
            </a:r>
            <a:r>
              <a:rPr lang="en-US" sz="2600" b="1" dirty="0">
                <a:solidFill>
                  <a:srgbClr val="0000FF"/>
                </a:solidFill>
                <a:latin typeface="Times New Roman"/>
                <a:ea typeface="Calibri"/>
              </a:rPr>
              <a:t> Y/Y </a:t>
            </a:r>
            <a:r>
              <a:rPr lang="en-US" sz="2600" b="1" dirty="0" err="1">
                <a:solidFill>
                  <a:srgbClr val="0000FF"/>
                </a:solidFill>
                <a:latin typeface="Times New Roman"/>
                <a:ea typeface="Calibri"/>
              </a:rPr>
              <a:t>có</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ba</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trụ</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trong</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đó</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mỗi</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trụ</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của</a:t>
            </a:r>
            <a:r>
              <a:rPr lang="en-US" sz="2600" b="1" dirty="0">
                <a:solidFill>
                  <a:srgbClr val="0000FF"/>
                </a:solidFill>
                <a:latin typeface="Times New Roman"/>
                <a:ea typeface="Calibri"/>
              </a:rPr>
              <a:t> 3 </a:t>
            </a:r>
            <a:r>
              <a:rPr lang="en-US" sz="2600" b="1" dirty="0" err="1">
                <a:solidFill>
                  <a:srgbClr val="0000FF"/>
                </a:solidFill>
                <a:latin typeface="Times New Roman"/>
                <a:ea typeface="Calibri"/>
              </a:rPr>
              <a:t>pha</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có</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các</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cuộn</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dây</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được</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đánh</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dấu</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cùng</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cực</a:t>
            </a:r>
            <a:r>
              <a:rPr lang="en-US" sz="2600" b="1" dirty="0">
                <a:solidFill>
                  <a:srgbClr val="0000FF"/>
                </a:solidFill>
                <a:latin typeface="Times New Roman"/>
                <a:ea typeface="Calibri"/>
              </a:rPr>
              <a:t> </a:t>
            </a:r>
            <a:r>
              <a:rPr lang="en-US" sz="2600" b="1" dirty="0" err="1">
                <a:solidFill>
                  <a:srgbClr val="0000FF"/>
                </a:solidFill>
                <a:latin typeface="Times New Roman"/>
                <a:ea typeface="Calibri"/>
              </a:rPr>
              <a:t>tính</a:t>
            </a:r>
            <a:endParaRPr lang="en-US" sz="2600" b="1" dirty="0"/>
          </a:p>
        </p:txBody>
      </p:sp>
      <p:sp>
        <p:nvSpPr>
          <p:cNvPr id="6" name="Rectangle 5"/>
          <p:cNvSpPr/>
          <p:nvPr/>
        </p:nvSpPr>
        <p:spPr>
          <a:xfrm>
            <a:off x="17584" y="4114800"/>
            <a:ext cx="9126415" cy="2754600"/>
          </a:xfrm>
          <a:prstGeom prst="rect">
            <a:avLst/>
          </a:prstGeom>
        </p:spPr>
        <p:txBody>
          <a:bodyPr wrap="square">
            <a:spAutoFit/>
          </a:bodyPr>
          <a:lstStyle/>
          <a:p>
            <a:pPr marL="180340" marR="0" algn="just">
              <a:spcBef>
                <a:spcPts val="0"/>
              </a:spcBef>
              <a:spcAft>
                <a:spcPts val="300"/>
              </a:spcAft>
            </a:pPr>
            <a:r>
              <a:rPr lang="en-US" sz="2400" b="1" dirty="0" err="1">
                <a:solidFill>
                  <a:srgbClr val="0000FF"/>
                </a:solidFill>
                <a:latin typeface="Times New Roman"/>
                <a:ea typeface="Calibri"/>
                <a:cs typeface="Times New Roman"/>
              </a:rPr>
              <a:t>Cách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742950" marR="0" lvl="1" indent="-285750" algn="just">
              <a:spcBef>
                <a:spcPts val="0"/>
              </a:spcBef>
              <a:spcAft>
                <a:spcPts val="300"/>
              </a:spcAft>
              <a:buFont typeface="+mj-lt"/>
              <a:buAutoNum type="arabicPeriod"/>
            </a:pPr>
            <a:r>
              <a:rPr lang="en-US" sz="2400" b="1" dirty="0" err="1">
                <a:solidFill>
                  <a:srgbClr val="0000FF"/>
                </a:solidFill>
                <a:latin typeface="Times New Roman"/>
                <a:ea typeface="Calibri"/>
                <a:cs typeface="Times New Roman"/>
              </a:rPr>
              <a:t>Trước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hết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tam </a:t>
            </a:r>
            <a:r>
              <a:rPr lang="en-US" sz="2400" b="1" dirty="0" err="1">
                <a:solidFill>
                  <a:srgbClr val="0000FF"/>
                </a:solidFill>
                <a:latin typeface="Times New Roman"/>
                <a:ea typeface="Calibri"/>
                <a:cs typeface="Times New Roman"/>
              </a:rPr>
              <a:t>giác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điện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áp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phía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sơ</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cấp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theo</a:t>
            </a:r>
            <a:r>
              <a:rPr lang="en-US" sz="2400" b="1" dirty="0">
                <a:solidFill>
                  <a:srgbClr val="0000FF"/>
                </a:solidFill>
                <a:latin typeface="Times New Roman"/>
                <a:ea typeface="Calibri"/>
                <a:cs typeface="Times New Roman"/>
              </a:rPr>
              <a:t> qui </a:t>
            </a:r>
            <a:r>
              <a:rPr lang="en-US" sz="2400" b="1" dirty="0" err="1">
                <a:solidFill>
                  <a:srgbClr val="0000FF"/>
                </a:solidFill>
                <a:latin typeface="Times New Roman"/>
                <a:ea typeface="Calibri"/>
                <a:cs typeface="Times New Roman"/>
              </a:rPr>
              <a:t>ước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sao</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cho</a:t>
            </a:r>
            <a:r>
              <a:rPr lang="en-US" sz="2400" b="1" dirty="0">
                <a:solidFill>
                  <a:srgbClr val="0000FF"/>
                </a:solidFill>
                <a:latin typeface="Times New Roman"/>
                <a:ea typeface="Calibri"/>
                <a:cs typeface="Times New Roman"/>
              </a:rPr>
              <a:t> vector AB </a:t>
            </a:r>
            <a:r>
              <a:rPr lang="en-US" sz="2400" b="1" dirty="0" err="1">
                <a:solidFill>
                  <a:srgbClr val="0000FF"/>
                </a:solidFill>
                <a:latin typeface="Times New Roman"/>
                <a:ea typeface="Calibri"/>
                <a:cs typeface="Times New Roman"/>
              </a:rPr>
              <a:t>thẳng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đứng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Thứ</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tự</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theo</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chiều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kim</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đồng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hồ</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là</a:t>
            </a:r>
            <a:r>
              <a:rPr lang="en-US" sz="2400" b="1" dirty="0">
                <a:solidFill>
                  <a:srgbClr val="0000FF"/>
                </a:solidFill>
                <a:latin typeface="Times New Roman"/>
                <a:ea typeface="Calibri"/>
                <a:cs typeface="Times New Roman"/>
              </a:rPr>
              <a:t> ABC </a:t>
            </a:r>
            <a:r>
              <a:rPr lang="en-US" sz="2400" b="1" dirty="0" err="1">
                <a:solidFill>
                  <a:srgbClr val="0000FF"/>
                </a:solidFill>
                <a:latin typeface="Times New Roman"/>
                <a:ea typeface="Calibri"/>
                <a:cs typeface="Times New Roman"/>
              </a:rPr>
              <a:t>như</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hình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trên</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742950" marR="0" lvl="1" indent="-285750" algn="just">
              <a:spcBef>
                <a:spcPts val="0"/>
              </a:spcBef>
              <a:spcAft>
                <a:spcPts val="300"/>
              </a:spcAft>
              <a:buFont typeface="+mj-lt"/>
              <a:buAutoNum type="arabicPeriod"/>
            </a:pPr>
            <a:r>
              <a:rPr lang="en-US" sz="2400" b="1" dirty="0" err="1">
                <a:solidFill>
                  <a:srgbClr val="0000FF"/>
                </a:solidFill>
                <a:latin typeface="Times New Roman"/>
                <a:ea typeface="Calibri"/>
                <a:cs typeface="Times New Roman"/>
              </a:rPr>
              <a:t>Vì</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phía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sơ</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cấp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nối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hình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sao</a:t>
            </a:r>
            <a:r>
              <a:rPr lang="en-US" sz="2400" b="1" dirty="0">
                <a:solidFill>
                  <a:srgbClr val="0000FF"/>
                </a:solidFill>
                <a:latin typeface="Times New Roman"/>
                <a:ea typeface="Calibri"/>
                <a:cs typeface="Times New Roman"/>
              </a:rPr>
              <a:t>. Do </a:t>
            </a:r>
            <a:r>
              <a:rPr lang="en-US" sz="2400" b="1" dirty="0" err="1">
                <a:solidFill>
                  <a:srgbClr val="0000FF"/>
                </a:solidFill>
                <a:latin typeface="Times New Roman"/>
                <a:ea typeface="Calibri"/>
                <a:cs typeface="Times New Roman"/>
              </a:rPr>
              <a:t>đó</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điện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áp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đặt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vào</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cuộn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dây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không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phải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là</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cạnh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của</a:t>
            </a:r>
            <a:r>
              <a:rPr lang="en-US" sz="2400" b="1" dirty="0">
                <a:solidFill>
                  <a:srgbClr val="0000FF"/>
                </a:solidFill>
                <a:latin typeface="Times New Roman"/>
                <a:ea typeface="Calibri"/>
                <a:cs typeface="Times New Roman"/>
              </a:rPr>
              <a:t> tam </a:t>
            </a:r>
            <a:r>
              <a:rPr lang="en-US" sz="2400" b="1" dirty="0" err="1">
                <a:solidFill>
                  <a:srgbClr val="0000FF"/>
                </a:solidFill>
                <a:latin typeface="Times New Roman"/>
                <a:ea typeface="Calibri"/>
                <a:cs typeface="Times New Roman"/>
              </a:rPr>
              <a:t>giác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điện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áp</a:t>
            </a:r>
            <a:r>
              <a:rPr lang="en-US" sz="2400" b="1" dirty="0">
                <a:solidFill>
                  <a:srgbClr val="0000FF"/>
                </a:solidFill>
                <a:latin typeface="Times New Roman"/>
                <a:ea typeface="Calibri"/>
                <a:cs typeface="Times New Roman"/>
              </a:rPr>
              <a:t>. Ta </a:t>
            </a:r>
            <a:r>
              <a:rPr lang="en-US" sz="2400" b="1" dirty="0" err="1">
                <a:solidFill>
                  <a:srgbClr val="0000FF"/>
                </a:solidFill>
                <a:latin typeface="Times New Roman"/>
                <a:ea typeface="Calibri"/>
                <a:cs typeface="Times New Roman"/>
              </a:rPr>
              <a:t>cần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định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trọng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tâm</a:t>
            </a:r>
            <a:r>
              <a:rPr lang="en-US" sz="2400" b="1" dirty="0">
                <a:solidFill>
                  <a:srgbClr val="0000FF"/>
                </a:solidFill>
                <a:latin typeface="Times New Roman"/>
                <a:ea typeface="Calibri"/>
                <a:cs typeface="Times New Roman"/>
              </a:rPr>
              <a:t> N </a:t>
            </a:r>
            <a:r>
              <a:rPr lang="en-US" sz="2400" b="1" dirty="0" err="1">
                <a:solidFill>
                  <a:srgbClr val="0000FF"/>
                </a:solidFill>
                <a:latin typeface="Times New Roman"/>
                <a:ea typeface="Calibri"/>
                <a:cs typeface="Times New Roman"/>
              </a:rPr>
              <a:t>của</a:t>
            </a:r>
            <a:r>
              <a:rPr lang="en-US" sz="2400" b="1" dirty="0">
                <a:solidFill>
                  <a:srgbClr val="0000FF"/>
                </a:solidFill>
                <a:latin typeface="Times New Roman"/>
                <a:ea typeface="Calibri"/>
                <a:cs typeface="Times New Roman"/>
              </a:rPr>
              <a:t> tam </a:t>
            </a:r>
            <a:r>
              <a:rPr lang="en-US" sz="2400" b="1" dirty="0" err="1">
                <a:solidFill>
                  <a:srgbClr val="0000FF"/>
                </a:solidFill>
                <a:latin typeface="Times New Roman"/>
                <a:ea typeface="Calibri"/>
                <a:cs typeface="Times New Roman"/>
              </a:rPr>
              <a:t>giác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này</a:t>
            </a:r>
            <a:r>
              <a:rPr lang="en-US" sz="2400" b="1" dirty="0">
                <a:solidFill>
                  <a:srgbClr val="0000FF"/>
                </a:solidFill>
                <a:latin typeface="Times New Roman"/>
                <a:ea typeface="Calibri"/>
                <a:cs typeface="Times New Roman"/>
              </a:rPr>
              <a:t>.</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strVal val="#ppt_w*0.70"/>
                                          </p:val>
                                        </p:tav>
                                        <p:tav tm="100000">
                                          <p:val>
                                            <p:strVal val="#ppt_w"/>
                                          </p:val>
                                        </p:tav>
                                      </p:tavLst>
                                    </p:anim>
                                    <p:anim calcmode="lin" valueType="num">
                                      <p:cBhvr>
                                        <p:cTn id="15" dur="1000" fill="hold"/>
                                        <p:tgtEl>
                                          <p:spTgt spid="2050"/>
                                        </p:tgtEl>
                                        <p:attrNameLst>
                                          <p:attrName>ppt_h</p:attrName>
                                        </p:attrNameLst>
                                      </p:cBhvr>
                                      <p:tavLst>
                                        <p:tav tm="0">
                                          <p:val>
                                            <p:strVal val="#ppt_h"/>
                                          </p:val>
                                        </p:tav>
                                        <p:tav tm="100000">
                                          <p:val>
                                            <p:strVal val="#ppt_h"/>
                                          </p:val>
                                        </p:tav>
                                      </p:tavLst>
                                    </p:anim>
                                    <p:animEffect transition="in" filter="fade">
                                      <p:cBhvr>
                                        <p:cTn id="16" dur="10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6324808"/>
          </a:xfrm>
          <a:prstGeom prst="rect">
            <a:avLst/>
          </a:prstGeom>
        </p:spPr>
        <p:txBody>
          <a:bodyPr wrap="square">
            <a:spAutoFit/>
          </a:bodyPr>
          <a:lstStyle/>
          <a:p>
            <a:pPr marR="0" lvl="1" indent="-457200" algn="just">
              <a:spcBef>
                <a:spcPts val="0"/>
              </a:spcBef>
              <a:spcAft>
                <a:spcPts val="300"/>
              </a:spcAft>
            </a:pPr>
            <a:r>
              <a:rPr lang="en-US" sz="2600" b="1" dirty="0" smtClean="0">
                <a:solidFill>
                  <a:srgbClr val="0000FF"/>
                </a:solidFill>
                <a:latin typeface="Times New Roman"/>
                <a:ea typeface="Calibri"/>
                <a:cs typeface="Times New Roman"/>
              </a:rPr>
              <a:t>3. </a:t>
            </a:r>
            <a:r>
              <a:rPr lang="en-US" sz="2600" b="1" dirty="0" err="1" smtClean="0">
                <a:solidFill>
                  <a:srgbClr val="0000FF"/>
                </a:solidFill>
                <a:latin typeface="Times New Roman"/>
                <a:ea typeface="Calibri"/>
                <a:cs typeface="Times New Roman"/>
              </a:rPr>
              <a:t>Từ</a:t>
            </a:r>
            <a:r>
              <a:rPr lang="en-US" sz="2600" b="1" dirty="0" smtClean="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trọng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tâm</a:t>
            </a:r>
            <a:r>
              <a:rPr lang="en-US" sz="2600" b="1" dirty="0">
                <a:solidFill>
                  <a:srgbClr val="0000FF"/>
                </a:solidFill>
                <a:latin typeface="Times New Roman"/>
                <a:ea typeface="Calibri"/>
                <a:cs typeface="Times New Roman"/>
              </a:rPr>
              <a:t> N, </a:t>
            </a:r>
            <a:r>
              <a:rPr lang="en-US" sz="2600" b="1" dirty="0" err="1">
                <a:solidFill>
                  <a:srgbClr val="0000FF"/>
                </a:solidFill>
                <a:latin typeface="Times New Roman"/>
                <a:ea typeface="Calibri"/>
                <a:cs typeface="Times New Roman"/>
              </a:rPr>
              <a:t>nối</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đường</a:t>
            </a:r>
            <a:r>
              <a:rPr lang="en-US" sz="2600" b="1" dirty="0">
                <a:solidFill>
                  <a:srgbClr val="0000FF"/>
                </a:solidFill>
                <a:latin typeface="Times New Roman"/>
                <a:ea typeface="Calibri"/>
                <a:cs typeface="Times New Roman"/>
              </a:rPr>
              <a:t> NA, NB, NC. </a:t>
            </a:r>
            <a:r>
              <a:rPr lang="en-US" sz="2600" b="1" dirty="0" err="1">
                <a:solidFill>
                  <a:srgbClr val="0000FF"/>
                </a:solidFill>
                <a:latin typeface="Times New Roman"/>
                <a:ea typeface="Calibri"/>
                <a:cs typeface="Times New Roman"/>
              </a:rPr>
              <a:t>Các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đường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thẳng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này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sẽ</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biểu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thị</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các</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điện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XA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YB</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và</a:t>
            </a:r>
            <a:r>
              <a:rPr lang="en-US" sz="2600" b="1" dirty="0">
                <a:solidFill>
                  <a:srgbClr val="0000FF"/>
                </a:solidFill>
                <a:latin typeface="Times New Roman"/>
                <a:ea typeface="Calibri"/>
                <a:cs typeface="Times New Roman"/>
              </a:rPr>
              <a:t> </a:t>
            </a:r>
            <a:r>
              <a:rPr lang="en-US" sz="2600" b="1" dirty="0" err="1" smtClean="0">
                <a:solidFill>
                  <a:srgbClr val="0000FF"/>
                </a:solidFill>
                <a:latin typeface="Times New Roman"/>
                <a:ea typeface="Calibri"/>
                <a:cs typeface="Times New Roman"/>
              </a:rPr>
              <a:t>ZC</a:t>
            </a:r>
            <a:r>
              <a:rPr lang="en-US" sz="2600" b="1" dirty="0" smtClean="0">
                <a:solidFill>
                  <a:srgbClr val="0000FF"/>
                </a:solidFill>
                <a:latin typeface="Times New Roman"/>
                <a:ea typeface="Calibri"/>
                <a:cs typeface="Times New Roman"/>
              </a:rPr>
              <a:t>.</a:t>
            </a: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4. </a:t>
            </a:r>
            <a:r>
              <a:rPr lang="en-US" sz="2600" b="1" dirty="0" err="1" smtClean="0">
                <a:solidFill>
                  <a:srgbClr val="0000FF"/>
                </a:solidFill>
                <a:latin typeface="Times New Roman"/>
                <a:ea typeface="Calibri"/>
                <a:cs typeface="Times New Roman"/>
              </a:rPr>
              <a:t>Chọn</a:t>
            </a:r>
            <a:r>
              <a:rPr lang="en-US" sz="2600" b="1" dirty="0" smtClean="0">
                <a:solidFill>
                  <a:srgbClr val="0000FF"/>
                </a:solidFill>
                <a:latin typeface="Times New Roman"/>
                <a:ea typeface="Calibri"/>
                <a:cs typeface="Times New Roman"/>
              </a:rPr>
              <a:t> </a:t>
            </a:r>
            <a:r>
              <a:rPr lang="en-US" sz="2600" b="1" dirty="0">
                <a:solidFill>
                  <a:srgbClr val="0000FF"/>
                </a:solidFill>
                <a:latin typeface="Times New Roman"/>
                <a:ea typeface="Calibri"/>
                <a:cs typeface="Times New Roman"/>
              </a:rPr>
              <a:t>1 </a:t>
            </a:r>
            <a:r>
              <a:rPr lang="en-US" sz="2600" b="1" dirty="0" err="1">
                <a:solidFill>
                  <a:srgbClr val="0000FF"/>
                </a:solidFill>
                <a:latin typeface="Times New Roman"/>
                <a:ea typeface="Calibri"/>
                <a:cs typeface="Times New Roman"/>
              </a:rPr>
              <a:t>điểm</a:t>
            </a:r>
            <a:r>
              <a:rPr lang="en-US" sz="2600" b="1" dirty="0">
                <a:solidFill>
                  <a:srgbClr val="0000FF"/>
                </a:solidFill>
                <a:latin typeface="Times New Roman"/>
                <a:ea typeface="Calibri"/>
                <a:cs typeface="Times New Roman"/>
              </a:rPr>
              <a:t> n </a:t>
            </a:r>
            <a:r>
              <a:rPr lang="en-US" sz="2600" b="1" dirty="0" err="1">
                <a:solidFill>
                  <a:srgbClr val="0000FF"/>
                </a:solidFill>
                <a:latin typeface="Times New Roman"/>
                <a:ea typeface="Calibri"/>
                <a:cs typeface="Times New Roman"/>
              </a:rPr>
              <a:t>bên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ngoài</a:t>
            </a:r>
            <a:r>
              <a:rPr lang="en-US" sz="2600" b="1" dirty="0">
                <a:solidFill>
                  <a:srgbClr val="0000FF"/>
                </a:solidFill>
                <a:latin typeface="Times New Roman"/>
                <a:ea typeface="Calibri"/>
                <a:cs typeface="Times New Roman"/>
              </a:rPr>
              <a:t> tam </a:t>
            </a:r>
            <a:r>
              <a:rPr lang="en-US" sz="2600" b="1" dirty="0" err="1">
                <a:solidFill>
                  <a:srgbClr val="0000FF"/>
                </a:solidFill>
                <a:latin typeface="Times New Roman"/>
                <a:ea typeface="Calibri"/>
                <a:cs typeface="Times New Roman"/>
              </a:rPr>
              <a:t>giác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điện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trên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để</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làm</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gốc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cho</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hệ</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thống</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điện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phía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thứ</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cấp</a:t>
            </a:r>
            <a:r>
              <a:rPr lang="en-US" sz="2600" b="1" dirty="0">
                <a:solidFill>
                  <a:srgbClr val="0000FF"/>
                </a:solidFill>
                <a:latin typeface="Times New Roman"/>
                <a:ea typeface="Calibri"/>
                <a:cs typeface="Times New Roman"/>
              </a:rPr>
              <a:t>.</a:t>
            </a:r>
            <a:endParaRPr lang="en-US" sz="2600" b="1" dirty="0">
              <a:latin typeface="Times New Roman"/>
              <a:ea typeface="Calibri"/>
              <a:cs typeface="Times New Roman"/>
            </a:endParaRP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5. </a:t>
            </a:r>
            <a:r>
              <a:rPr lang="en-US" sz="2600" b="1" dirty="0" err="1" smtClean="0">
                <a:solidFill>
                  <a:srgbClr val="0000FF"/>
                </a:solidFill>
                <a:latin typeface="Times New Roman"/>
                <a:ea typeface="Calibri"/>
                <a:cs typeface="Times New Roman"/>
              </a:rPr>
              <a:t>Vẽ</a:t>
            </a:r>
            <a:r>
              <a:rPr lang="en-US" sz="2600" b="1" dirty="0" smtClean="0">
                <a:solidFill>
                  <a:srgbClr val="0000FF"/>
                </a:solidFill>
                <a:latin typeface="Times New Roman"/>
                <a:ea typeface="Calibri"/>
                <a:cs typeface="Times New Roman"/>
              </a:rPr>
              <a:t> </a:t>
            </a:r>
            <a:r>
              <a:rPr lang="en-US" sz="2600" b="1" dirty="0">
                <a:solidFill>
                  <a:srgbClr val="0000FF"/>
                </a:solidFill>
                <a:latin typeface="Times New Roman"/>
                <a:ea typeface="Calibri"/>
                <a:cs typeface="Times New Roman"/>
              </a:rPr>
              <a:t>vector </a:t>
            </a:r>
            <a:r>
              <a:rPr lang="en-US" sz="2600" b="1" dirty="0" err="1">
                <a:solidFill>
                  <a:srgbClr val="0000FF"/>
                </a:solidFill>
                <a:latin typeface="Times New Roman"/>
                <a:ea typeface="Calibri"/>
                <a:cs typeface="Times New Roman"/>
              </a:rPr>
              <a:t>xa</a:t>
            </a:r>
            <a:r>
              <a:rPr lang="en-US" sz="2600" b="1" dirty="0">
                <a:solidFill>
                  <a:srgbClr val="0000FF"/>
                </a:solidFill>
                <a:latin typeface="Times New Roman"/>
                <a:ea typeface="Calibri"/>
                <a:cs typeface="Times New Roman"/>
              </a:rPr>
              <a:t> song song </a:t>
            </a:r>
            <a:r>
              <a:rPr lang="en-US" sz="2600" b="1" dirty="0" err="1">
                <a:solidFill>
                  <a:srgbClr val="0000FF"/>
                </a:solidFill>
                <a:latin typeface="Times New Roman"/>
                <a:ea typeface="Calibri"/>
                <a:cs typeface="Times New Roman"/>
              </a:rPr>
              <a:t>và</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chiều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XA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Gốc</a:t>
            </a:r>
            <a:r>
              <a:rPr lang="en-US" sz="2600" b="1" dirty="0">
                <a:solidFill>
                  <a:srgbClr val="0000FF"/>
                </a:solidFill>
                <a:latin typeface="Times New Roman"/>
                <a:ea typeface="Calibri"/>
                <a:cs typeface="Times New Roman"/>
              </a:rPr>
              <a:t> x </a:t>
            </a:r>
            <a:r>
              <a:rPr lang="en-US" sz="2600" b="1" dirty="0" err="1">
                <a:solidFill>
                  <a:srgbClr val="0000FF"/>
                </a:solidFill>
                <a:latin typeface="Times New Roman"/>
                <a:ea typeface="Calibri"/>
                <a:cs typeface="Times New Roman"/>
              </a:rPr>
              <a:t>của</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trùng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n.</a:t>
            </a:r>
            <a:endParaRPr lang="en-US" sz="2600" b="1" dirty="0">
              <a:latin typeface="Times New Roman"/>
              <a:ea typeface="Calibri"/>
              <a:cs typeface="Times New Roman"/>
            </a:endParaRP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6. </a:t>
            </a:r>
            <a:r>
              <a:rPr lang="en-US" sz="2600" b="1" dirty="0" err="1" smtClean="0">
                <a:solidFill>
                  <a:srgbClr val="0000FF"/>
                </a:solidFill>
                <a:latin typeface="Times New Roman"/>
                <a:ea typeface="Calibri"/>
                <a:cs typeface="Times New Roman"/>
              </a:rPr>
              <a:t>Tương</a:t>
            </a:r>
            <a:r>
              <a:rPr lang="en-US" sz="2600" b="1" dirty="0" smtClean="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tự</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vẽ</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yb</a:t>
            </a:r>
            <a:r>
              <a:rPr lang="en-US" sz="2600" b="1" dirty="0">
                <a:solidFill>
                  <a:srgbClr val="0000FF"/>
                </a:solidFill>
                <a:latin typeface="Times New Roman"/>
                <a:ea typeface="Calibri"/>
                <a:cs typeface="Times New Roman"/>
              </a:rPr>
              <a:t> song song </a:t>
            </a:r>
            <a:r>
              <a:rPr lang="en-US" sz="2600" b="1" dirty="0" err="1">
                <a:solidFill>
                  <a:srgbClr val="0000FF"/>
                </a:solidFill>
                <a:latin typeface="Times New Roman"/>
                <a:ea typeface="Calibri"/>
                <a:cs typeface="Times New Roman"/>
              </a:rPr>
              <a:t>và</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chiều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YB</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zc</a:t>
            </a:r>
            <a:r>
              <a:rPr lang="en-US" sz="2600" b="1" dirty="0">
                <a:solidFill>
                  <a:srgbClr val="0000FF"/>
                </a:solidFill>
                <a:latin typeface="Times New Roman"/>
                <a:ea typeface="Calibri"/>
                <a:cs typeface="Times New Roman"/>
              </a:rPr>
              <a:t> song song </a:t>
            </a:r>
            <a:r>
              <a:rPr lang="en-US" sz="2600" b="1" dirty="0" err="1">
                <a:solidFill>
                  <a:srgbClr val="0000FF"/>
                </a:solidFill>
                <a:latin typeface="Times New Roman"/>
                <a:ea typeface="Calibri"/>
                <a:cs typeface="Times New Roman"/>
              </a:rPr>
              <a:t>và</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chiều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ZC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điểm</a:t>
            </a:r>
            <a:r>
              <a:rPr lang="en-US" sz="2600" b="1" dirty="0">
                <a:solidFill>
                  <a:srgbClr val="0000FF"/>
                </a:solidFill>
                <a:latin typeface="Times New Roman"/>
                <a:ea typeface="Calibri"/>
                <a:cs typeface="Times New Roman"/>
              </a:rPr>
              <a:t> y </a:t>
            </a:r>
            <a:r>
              <a:rPr lang="en-US" sz="2600" b="1" dirty="0" err="1">
                <a:solidFill>
                  <a:srgbClr val="0000FF"/>
                </a:solidFill>
                <a:latin typeface="Times New Roman"/>
                <a:ea typeface="Calibri"/>
                <a:cs typeface="Times New Roman"/>
              </a:rPr>
              <a:t>và</a:t>
            </a:r>
            <a:r>
              <a:rPr lang="en-US" sz="2600" b="1" dirty="0">
                <a:solidFill>
                  <a:srgbClr val="0000FF"/>
                </a:solidFill>
                <a:latin typeface="Times New Roman"/>
                <a:ea typeface="Calibri"/>
                <a:cs typeface="Times New Roman"/>
              </a:rPr>
              <a:t> z </a:t>
            </a:r>
            <a:r>
              <a:rPr lang="en-US" sz="2600" b="1" dirty="0" err="1">
                <a:solidFill>
                  <a:srgbClr val="0000FF"/>
                </a:solidFill>
                <a:latin typeface="Times New Roman"/>
                <a:ea typeface="Calibri"/>
                <a:cs typeface="Times New Roman"/>
              </a:rPr>
              <a:t>trùng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n.</a:t>
            </a:r>
            <a:endParaRPr lang="en-US" sz="2600" b="1" dirty="0">
              <a:latin typeface="Times New Roman"/>
              <a:ea typeface="Calibri"/>
              <a:cs typeface="Times New Roman"/>
            </a:endParaRP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7. </a:t>
            </a:r>
            <a:r>
              <a:rPr lang="en-US" sz="2600" b="1" dirty="0" err="1" smtClean="0">
                <a:solidFill>
                  <a:srgbClr val="0000FF"/>
                </a:solidFill>
                <a:latin typeface="Times New Roman"/>
                <a:ea typeface="Calibri"/>
                <a:cs typeface="Times New Roman"/>
              </a:rPr>
              <a:t>Nối</a:t>
            </a:r>
            <a:r>
              <a:rPr lang="en-US" sz="2600" b="1" dirty="0" smtClean="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ab</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bc</a:t>
            </a:r>
            <a:r>
              <a:rPr lang="en-US" sz="2600" b="1" dirty="0">
                <a:solidFill>
                  <a:srgbClr val="0000FF"/>
                </a:solidFill>
                <a:latin typeface="Times New Roman"/>
                <a:ea typeface="Calibri"/>
                <a:cs typeface="Times New Roman"/>
              </a:rPr>
              <a:t>, ca. Ba </a:t>
            </a:r>
            <a:r>
              <a:rPr lang="en-US" sz="2600" b="1" dirty="0" err="1">
                <a:solidFill>
                  <a:srgbClr val="0000FF"/>
                </a:solidFill>
                <a:latin typeface="Times New Roman"/>
                <a:ea typeface="Calibri"/>
                <a:cs typeface="Times New Roman"/>
              </a:rPr>
              <a:t>đường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thẳng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này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sẽ</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biểu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thị</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cho</a:t>
            </a:r>
            <a:r>
              <a:rPr lang="en-US" sz="2600" b="1" dirty="0">
                <a:solidFill>
                  <a:srgbClr val="0000FF"/>
                </a:solidFill>
                <a:latin typeface="Times New Roman"/>
                <a:ea typeface="Calibri"/>
                <a:cs typeface="Times New Roman"/>
              </a:rPr>
              <a:t> tam </a:t>
            </a:r>
            <a:r>
              <a:rPr lang="en-US" sz="2600" b="1" dirty="0" err="1">
                <a:solidFill>
                  <a:srgbClr val="0000FF"/>
                </a:solidFill>
                <a:latin typeface="Times New Roman"/>
                <a:ea typeface="Calibri"/>
                <a:cs typeface="Times New Roman"/>
              </a:rPr>
              <a:t>giác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điện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phía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thứ</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cấp</a:t>
            </a:r>
            <a:r>
              <a:rPr lang="en-US" sz="2600" b="1" dirty="0">
                <a:solidFill>
                  <a:srgbClr val="0000FF"/>
                </a:solidFill>
                <a:latin typeface="Times New Roman"/>
                <a:ea typeface="Calibri"/>
                <a:cs typeface="Times New Roman"/>
              </a:rPr>
              <a:t>.</a:t>
            </a:r>
            <a:endParaRPr lang="en-US" sz="2600" b="1" dirty="0">
              <a:latin typeface="Times New Roman"/>
              <a:ea typeface="Calibri"/>
              <a:cs typeface="Times New Roman"/>
            </a:endParaRP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8. </a:t>
            </a:r>
            <a:r>
              <a:rPr lang="en-US" sz="2600" b="1" dirty="0" err="1" smtClean="0">
                <a:solidFill>
                  <a:srgbClr val="0000FF"/>
                </a:solidFill>
                <a:latin typeface="Times New Roman"/>
                <a:ea typeface="Calibri"/>
                <a:cs typeface="Times New Roman"/>
              </a:rPr>
              <a:t>Tịnh</a:t>
            </a:r>
            <a:r>
              <a:rPr lang="en-US" sz="2600" b="1" dirty="0" smtClean="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tiến</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ab</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về</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phía</a:t>
            </a:r>
            <a:r>
              <a:rPr lang="en-US" sz="2600" b="1" dirty="0">
                <a:solidFill>
                  <a:srgbClr val="0000FF"/>
                </a:solidFill>
                <a:latin typeface="Times New Roman"/>
                <a:ea typeface="Calibri"/>
                <a:cs typeface="Times New Roman"/>
              </a:rPr>
              <a:t> tam </a:t>
            </a:r>
            <a:r>
              <a:rPr lang="en-US" sz="2600" b="1" dirty="0" err="1">
                <a:solidFill>
                  <a:srgbClr val="0000FF"/>
                </a:solidFill>
                <a:latin typeface="Times New Roman"/>
                <a:ea typeface="Calibri"/>
                <a:cs typeface="Times New Roman"/>
              </a:rPr>
              <a:t>giác</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điện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phía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sơ</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cấp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sao</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cho</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điểm</a:t>
            </a:r>
            <a:r>
              <a:rPr lang="en-US" sz="2600" b="1" dirty="0">
                <a:solidFill>
                  <a:srgbClr val="0000FF"/>
                </a:solidFill>
                <a:latin typeface="Times New Roman"/>
                <a:ea typeface="Calibri"/>
                <a:cs typeface="Times New Roman"/>
              </a:rPr>
              <a:t> a </a:t>
            </a:r>
            <a:r>
              <a:rPr lang="en-US" sz="2600" b="1" dirty="0" err="1">
                <a:solidFill>
                  <a:srgbClr val="0000FF"/>
                </a:solidFill>
                <a:latin typeface="Times New Roman"/>
                <a:ea typeface="Calibri"/>
                <a:cs typeface="Times New Roman"/>
              </a:rPr>
              <a:t>trùng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với</a:t>
            </a:r>
            <a:r>
              <a:rPr lang="en-US" sz="2600" b="1" dirty="0">
                <a:solidFill>
                  <a:srgbClr val="0000FF"/>
                </a:solidFill>
                <a:latin typeface="Times New Roman"/>
                <a:ea typeface="Calibri"/>
                <a:cs typeface="Times New Roman"/>
              </a:rPr>
              <a:t> A. Ta </a:t>
            </a:r>
            <a:r>
              <a:rPr lang="en-US" sz="2600" b="1" dirty="0" err="1">
                <a:solidFill>
                  <a:srgbClr val="0000FF"/>
                </a:solidFill>
                <a:latin typeface="Times New Roman"/>
                <a:ea typeface="Calibri"/>
                <a:cs typeface="Times New Roman"/>
              </a:rPr>
              <a:t>thấy</a:t>
            </a:r>
            <a:r>
              <a:rPr lang="en-US" sz="2600" b="1" dirty="0">
                <a:solidFill>
                  <a:srgbClr val="0000FF"/>
                </a:solidFill>
                <a:latin typeface="Times New Roman"/>
                <a:ea typeface="Calibri"/>
                <a:cs typeface="Times New Roman"/>
              </a:rPr>
              <a:t> vector </a:t>
            </a:r>
            <a:r>
              <a:rPr lang="en-US" sz="2600" b="1" dirty="0" err="1">
                <a:solidFill>
                  <a:srgbClr val="0000FF"/>
                </a:solidFill>
                <a:latin typeface="Times New Roman"/>
                <a:ea typeface="Calibri"/>
                <a:cs typeface="Times New Roman"/>
              </a:rPr>
              <a:t>ab</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sẽ</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có</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vị</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trí</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giống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như</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kim</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ngắn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đồng</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hồ</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chỉ</a:t>
            </a:r>
            <a:r>
              <a:rPr lang="en-US" sz="2600" b="1" dirty="0">
                <a:solidFill>
                  <a:srgbClr val="0000FF"/>
                </a:solidFill>
                <a:latin typeface="Times New Roman"/>
                <a:ea typeface="Calibri"/>
                <a:cs typeface="Times New Roman"/>
              </a:rPr>
              <a:t> 0 </a:t>
            </a:r>
            <a:r>
              <a:rPr lang="en-US" sz="2600" b="1" dirty="0" err="1">
                <a:solidFill>
                  <a:srgbClr val="0000FF"/>
                </a:solidFill>
                <a:latin typeface="Times New Roman"/>
                <a:ea typeface="Calibri"/>
                <a:cs typeface="Times New Roman"/>
              </a:rPr>
              <a:t>giờ</a:t>
            </a:r>
            <a:r>
              <a:rPr lang="en-US" sz="2600" b="1" dirty="0">
                <a:solidFill>
                  <a:srgbClr val="0000FF"/>
                </a:solidFill>
                <a:latin typeface="Times New Roman"/>
                <a:ea typeface="Calibri"/>
                <a:cs typeface="Times New Roman"/>
              </a:rPr>
              <a:t>.</a:t>
            </a:r>
            <a:endParaRPr lang="en-US" sz="2600" b="1" dirty="0">
              <a:latin typeface="Times New Roman"/>
              <a:ea typeface="Calibri"/>
              <a:cs typeface="Times New Roman"/>
            </a:endParaRPr>
          </a:p>
          <a:p>
            <a:pPr marR="0" lvl="1" indent="-457200" algn="just">
              <a:spcBef>
                <a:spcPts val="0"/>
              </a:spcBef>
              <a:spcAft>
                <a:spcPts val="300"/>
              </a:spcAft>
            </a:pPr>
            <a:r>
              <a:rPr lang="en-US" sz="2600" b="1" dirty="0" smtClean="0">
                <a:solidFill>
                  <a:srgbClr val="0000FF"/>
                </a:solidFill>
                <a:latin typeface="Times New Roman"/>
                <a:ea typeface="Calibri"/>
                <a:cs typeface="Times New Roman"/>
              </a:rPr>
              <a:t>9. </a:t>
            </a:r>
            <a:r>
              <a:rPr lang="en-US" sz="2600" b="1" dirty="0" err="1" smtClean="0">
                <a:solidFill>
                  <a:srgbClr val="0000FF"/>
                </a:solidFill>
                <a:latin typeface="Times New Roman"/>
                <a:ea typeface="Calibri"/>
                <a:cs typeface="Times New Roman"/>
              </a:rPr>
              <a:t>Như</a:t>
            </a:r>
            <a:r>
              <a:rPr lang="en-US" sz="2600" b="1" dirty="0" smtClean="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vậy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tổ</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đấu</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dây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của</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máy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biến</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áp</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này</a:t>
            </a:r>
            <a:r>
              <a:rPr lang="en-US" sz="2600" b="1" dirty="0">
                <a:solidFill>
                  <a:srgbClr val="0000FF"/>
                </a:solidFill>
                <a:latin typeface="Times New Roman"/>
                <a:ea typeface="Calibri"/>
                <a:cs typeface="Times New Roman"/>
              </a:rPr>
              <a:t> </a:t>
            </a:r>
            <a:r>
              <a:rPr lang="en-US" sz="2600" b="1" dirty="0" err="1">
                <a:solidFill>
                  <a:srgbClr val="0000FF"/>
                </a:solidFill>
                <a:latin typeface="Times New Roman"/>
                <a:ea typeface="Calibri"/>
                <a:cs typeface="Times New Roman"/>
              </a:rPr>
              <a:t>là</a:t>
            </a:r>
            <a:r>
              <a:rPr lang="en-US" sz="2600" b="1" dirty="0">
                <a:solidFill>
                  <a:srgbClr val="0000FF"/>
                </a:solidFill>
                <a:latin typeface="Times New Roman"/>
                <a:ea typeface="Calibri"/>
                <a:cs typeface="Times New Roman"/>
              </a:rPr>
              <a:t> Y/Y-0.</a:t>
            </a:r>
            <a:endParaRPr lang="en-US" sz="26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1000" fill="hold"/>
                                        <p:tgtEl>
                                          <p:spTgt spid="2">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2">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p:cTn id="42" dur="1000" fill="hold"/>
                                        <p:tgtEl>
                                          <p:spTgt spid="2">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2">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2">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p:cTn id="49" dur="1000" fill="hold"/>
                                        <p:tgtEl>
                                          <p:spTgt spid="2">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2">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954107"/>
          </a:xfrm>
          <a:prstGeom prst="rect">
            <a:avLst/>
          </a:prstGeom>
        </p:spPr>
        <p:txBody>
          <a:bodyPr wrap="square">
            <a:spAutoFit/>
          </a:bodyPr>
          <a:lstStyle/>
          <a:p>
            <a:pPr indent="457200" algn="just"/>
            <a:r>
              <a:rPr lang="en-US" sz="2800" b="1" dirty="0" err="1">
                <a:solidFill>
                  <a:srgbClr val="0000FF"/>
                </a:solidFill>
                <a:latin typeface="Times New Roman"/>
                <a:ea typeface="Calibri"/>
              </a:rPr>
              <a:t>Trường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hợp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cặp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XA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cặp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yb</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YB</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cặp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zc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ZC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nằm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trên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trụ</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tương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ứng</a:t>
            </a:r>
            <a:r>
              <a:rPr lang="en-US" sz="2800" b="1" dirty="0">
                <a:solidFill>
                  <a:srgbClr val="0000FF"/>
                </a:solidFill>
                <a:latin typeface="Times New Roman"/>
                <a:ea typeface="Calibri"/>
              </a:rPr>
              <a:t>:</a:t>
            </a:r>
            <a:endParaRPr lang="en-US" sz="2800" b="1"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828800"/>
            <a:ext cx="8991600" cy="2636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862" y="4572759"/>
            <a:ext cx="9138138" cy="2285241"/>
          </a:xfrm>
          <a:prstGeom prst="rect">
            <a:avLst/>
          </a:prstGeom>
        </p:spPr>
        <p:txBody>
          <a:bodyPr wrap="square">
            <a:spAutoFit/>
          </a:bodyPr>
          <a:lstStyle/>
          <a:p>
            <a:pPr marL="180340" marR="0" algn="just">
              <a:spcBef>
                <a:spcPts val="0"/>
              </a:spcBef>
              <a:spcAft>
                <a:spcPts val="300"/>
              </a:spcAft>
            </a:pPr>
            <a:r>
              <a:rPr lang="en-US" sz="2800" b="1" u="sng" dirty="0" err="1">
                <a:solidFill>
                  <a:srgbClr val="0000FF"/>
                </a:solidFill>
                <a:latin typeface="Times New Roman"/>
                <a:ea typeface="Calibri"/>
                <a:cs typeface="Times New Roman"/>
              </a:rPr>
              <a:t>Cách</a:t>
            </a:r>
            <a:r>
              <a:rPr lang="en-US" sz="2800" b="1" u="sng" dirty="0">
                <a:solidFill>
                  <a:srgbClr val="0000FF"/>
                </a:solidFill>
                <a:latin typeface="Times New Roman"/>
                <a:ea typeface="Calibri"/>
                <a:cs typeface="Times New Roman"/>
              </a:rPr>
              <a:t> </a:t>
            </a:r>
            <a:r>
              <a:rPr lang="en-US" sz="2800" b="1" u="sng" dirty="0" err="1">
                <a:solidFill>
                  <a:srgbClr val="0000FF"/>
                </a:solidFill>
                <a:latin typeface="Times New Roman"/>
                <a:ea typeface="Calibri"/>
                <a:cs typeface="Times New Roman"/>
              </a:rPr>
              <a:t>vẽ</a:t>
            </a:r>
            <a:r>
              <a:rPr lang="en-US" sz="2800" b="1" u="sng"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180340" marR="0" indent="180340" algn="just">
              <a:spcBef>
                <a:spcPts val="0"/>
              </a:spcBef>
              <a:spcAft>
                <a:spcPts val="600"/>
              </a:spcAft>
            </a:pPr>
            <a:r>
              <a:rPr lang="en-US" sz="2800" b="1" dirty="0" err="1">
                <a:solidFill>
                  <a:srgbClr val="0000FF"/>
                </a:solidFill>
                <a:latin typeface="Times New Roman"/>
                <a:ea typeface="Calibri"/>
                <a:cs typeface="Times New Roman"/>
              </a:rPr>
              <a:t>Lặp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lại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tất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cả</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động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vẽ</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trên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vẽ</a:t>
            </a:r>
            <a:r>
              <a:rPr lang="en-US" sz="2800" b="1" dirty="0">
                <a:solidFill>
                  <a:srgbClr val="0000FF"/>
                </a:solidFill>
                <a:latin typeface="Times New Roman"/>
                <a:ea typeface="Calibri"/>
                <a:cs typeface="Times New Roman"/>
              </a:rPr>
              <a:t> vector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chúng</a:t>
            </a:r>
            <a:r>
              <a:rPr lang="en-US" sz="2800" b="1" dirty="0">
                <a:solidFill>
                  <a:srgbClr val="0000FF"/>
                </a:solidFill>
                <a:latin typeface="Times New Roman"/>
                <a:ea typeface="Calibri"/>
                <a:cs typeface="Times New Roman"/>
              </a:rPr>
              <a:t> ta </a:t>
            </a:r>
            <a:r>
              <a:rPr lang="en-US" sz="2800" b="1" dirty="0" err="1">
                <a:solidFill>
                  <a:srgbClr val="0000FF"/>
                </a:solidFill>
                <a:latin typeface="Times New Roman"/>
                <a:ea typeface="Calibri"/>
                <a:cs typeface="Times New Roman"/>
              </a:rPr>
              <a:t>lưu</a:t>
            </a:r>
            <a:r>
              <a:rPr lang="en-US" sz="2800" b="1" dirty="0">
                <a:solidFill>
                  <a:srgbClr val="0000FF"/>
                </a:solidFill>
                <a:latin typeface="Times New Roman"/>
                <a:ea typeface="Calibri"/>
                <a:cs typeface="Times New Roman"/>
              </a:rPr>
              <a:t> ý </a:t>
            </a:r>
            <a:r>
              <a:rPr lang="en-US" sz="2800" b="1" dirty="0" err="1">
                <a:solidFill>
                  <a:srgbClr val="0000FF"/>
                </a:solidFill>
                <a:latin typeface="Times New Roman"/>
                <a:ea typeface="Calibri"/>
                <a:cs typeface="Times New Roman"/>
              </a:rPr>
              <a:t>vẽ</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zc</a:t>
            </a:r>
            <a:r>
              <a:rPr lang="en-US" sz="2800" b="1" dirty="0">
                <a:solidFill>
                  <a:srgbClr val="0000FF"/>
                </a:solidFill>
                <a:latin typeface="Times New Roman"/>
                <a:ea typeface="Calibri"/>
                <a:cs typeface="Times New Roman"/>
              </a:rPr>
              <a:t> song song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cùng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với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XA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xa</a:t>
            </a:r>
            <a:r>
              <a:rPr lang="en-US" sz="2800" b="1" dirty="0">
                <a:solidFill>
                  <a:srgbClr val="0000FF"/>
                </a:solidFill>
                <a:latin typeface="Times New Roman"/>
                <a:ea typeface="Calibri"/>
                <a:cs typeface="Times New Roman"/>
              </a:rPr>
              <a:t> song song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cùng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với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YB</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yb</a:t>
            </a:r>
            <a:r>
              <a:rPr lang="en-US" sz="2800" b="1" dirty="0">
                <a:solidFill>
                  <a:srgbClr val="0000FF"/>
                </a:solidFill>
                <a:latin typeface="Times New Roman"/>
                <a:ea typeface="Calibri"/>
                <a:cs typeface="Times New Roman"/>
              </a:rPr>
              <a:t> song song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cùng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với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ZC</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1000" fill="hold"/>
                                        <p:tgtEl>
                                          <p:spTgt spid="3074"/>
                                        </p:tgtEl>
                                        <p:attrNameLst>
                                          <p:attrName>ppt_w</p:attrName>
                                        </p:attrNameLst>
                                      </p:cBhvr>
                                      <p:tavLst>
                                        <p:tav tm="0">
                                          <p:val>
                                            <p:strVal val="#ppt_w*0.70"/>
                                          </p:val>
                                        </p:tav>
                                        <p:tav tm="100000">
                                          <p:val>
                                            <p:strVal val="#ppt_w"/>
                                          </p:val>
                                        </p:tav>
                                      </p:tavLst>
                                    </p:anim>
                                    <p:anim calcmode="lin" valueType="num">
                                      <p:cBhvr>
                                        <p:cTn id="15" dur="1000" fill="hold"/>
                                        <p:tgtEl>
                                          <p:spTgt spid="3074"/>
                                        </p:tgtEl>
                                        <p:attrNameLst>
                                          <p:attrName>ppt_h</p:attrName>
                                        </p:attrNameLst>
                                      </p:cBhvr>
                                      <p:tavLst>
                                        <p:tav tm="0">
                                          <p:val>
                                            <p:strVal val="#ppt_h"/>
                                          </p:val>
                                        </p:tav>
                                        <p:tav tm="100000">
                                          <p:val>
                                            <p:strVal val="#ppt_h"/>
                                          </p:val>
                                        </p:tav>
                                      </p:tavLst>
                                    </p:anim>
                                    <p:animEffect transition="in" filter="fade">
                                      <p:cBhvr>
                                        <p:cTn id="16" dur="1000"/>
                                        <p:tgtEl>
                                          <p:spTgt spid="307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10998"/>
            <a:ext cx="9144000" cy="954107"/>
          </a:xfrm>
          <a:prstGeom prst="rect">
            <a:avLst/>
          </a:prstGeom>
        </p:spPr>
        <p:txBody>
          <a:bodyPr wrap="square">
            <a:spAutoFit/>
          </a:bodyPr>
          <a:lstStyle/>
          <a:p>
            <a:pPr indent="457200">
              <a:spcBef>
                <a:spcPts val="1200"/>
              </a:spcBef>
              <a:spcAft>
                <a:spcPts val="600"/>
              </a:spcAft>
            </a:pPr>
            <a:r>
              <a:rPr lang="en-US" sz="2800" b="1" dirty="0" err="1">
                <a:solidFill>
                  <a:srgbClr val="0000FF"/>
                </a:solidFill>
                <a:latin typeface="Times New Roman"/>
                <a:ea typeface="Calibri"/>
                <a:cs typeface="Times New Roman"/>
              </a:rPr>
              <a:t>Trường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hợp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tổ</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đấu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nối</a:t>
            </a:r>
            <a:r>
              <a:rPr lang="en-US" sz="2800" b="1" dirty="0">
                <a:solidFill>
                  <a:srgbClr val="0000FF"/>
                </a:solidFill>
                <a:latin typeface="Times New Roman"/>
                <a:ea typeface="Calibri"/>
                <a:cs typeface="Times New Roman"/>
              </a:rPr>
              <a:t> Y/Y, </a:t>
            </a:r>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đánh</a:t>
            </a:r>
            <a:r>
              <a:rPr lang="en-US" sz="2800" b="1" dirty="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dấu</a:t>
            </a:r>
            <a:r>
              <a:rPr lang="en-US" sz="2800" b="1"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ngược</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cực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999" y="1676400"/>
            <a:ext cx="7291828"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4038600"/>
            <a:ext cx="9144000" cy="2831544"/>
          </a:xfrm>
          <a:prstGeom prst="rect">
            <a:avLst/>
          </a:prstGeom>
        </p:spPr>
        <p:txBody>
          <a:bodyPr wrap="square">
            <a:spAutoFit/>
          </a:bodyPr>
          <a:lstStyle/>
          <a:p>
            <a:pPr marL="180340" marR="0" algn="just">
              <a:spcBef>
                <a:spcPts val="0"/>
              </a:spcBef>
              <a:spcAft>
                <a:spcPts val="600"/>
              </a:spcAft>
            </a:pPr>
            <a:r>
              <a:rPr lang="en-US" sz="2400" b="1" u="sng" dirty="0" err="1">
                <a:solidFill>
                  <a:srgbClr val="0000FF"/>
                </a:solidFill>
                <a:latin typeface="Times New Roman"/>
                <a:ea typeface="Calibri"/>
                <a:cs typeface="Times New Roman"/>
              </a:rPr>
              <a:t>Cách</a:t>
            </a:r>
            <a:r>
              <a:rPr lang="en-US" sz="2400" b="1" u="sng" dirty="0">
                <a:solidFill>
                  <a:srgbClr val="0000FF"/>
                </a:solidFill>
                <a:latin typeface="Times New Roman"/>
                <a:ea typeface="Calibri"/>
                <a:cs typeface="Times New Roman"/>
              </a:rPr>
              <a:t> </a:t>
            </a:r>
            <a:r>
              <a:rPr lang="en-US" sz="2400" b="1" u="sng" dirty="0" err="1">
                <a:solidFill>
                  <a:srgbClr val="0000FF"/>
                </a:solidFill>
                <a:latin typeface="Times New Roman"/>
                <a:ea typeface="Calibri"/>
                <a:cs typeface="Times New Roman"/>
              </a:rPr>
              <a:t>vẽ</a:t>
            </a:r>
            <a:r>
              <a:rPr lang="en-US" sz="2400" b="1" u="sng"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360045" marR="0" algn="just">
              <a:spcBef>
                <a:spcPts val="0"/>
              </a:spcBef>
              <a:spcAft>
                <a:spcPts val="600"/>
              </a:spcAft>
            </a:pPr>
            <a:r>
              <a:rPr lang="en-US" sz="2400" b="1" dirty="0" err="1">
                <a:solidFill>
                  <a:srgbClr val="0000FF"/>
                </a:solidFill>
                <a:latin typeface="Times New Roman"/>
                <a:ea typeface="Calibri"/>
                <a:cs typeface="Times New Roman"/>
              </a:rPr>
              <a:t>Lặp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lại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tất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cả</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động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như</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trên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Nhưng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khi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vector </a:t>
            </a:r>
            <a:r>
              <a:rPr lang="en-US" sz="2400" b="1" dirty="0" err="1">
                <a:solidFill>
                  <a:srgbClr val="0000FF"/>
                </a:solidFill>
                <a:latin typeface="Times New Roman"/>
                <a:ea typeface="Calibri"/>
                <a:cs typeface="Times New Roman"/>
              </a:rPr>
              <a:t>thứ</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cấp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chúng</a:t>
            </a:r>
            <a:r>
              <a:rPr lang="en-US" sz="2400" b="1" dirty="0">
                <a:solidFill>
                  <a:srgbClr val="0000FF"/>
                </a:solidFill>
                <a:latin typeface="Times New Roman"/>
                <a:ea typeface="Calibri"/>
                <a:cs typeface="Times New Roman"/>
              </a:rPr>
              <a:t> ta </a:t>
            </a:r>
            <a:r>
              <a:rPr lang="en-US" sz="2400" b="1" dirty="0" err="1">
                <a:solidFill>
                  <a:srgbClr val="0000FF"/>
                </a:solidFill>
                <a:latin typeface="Times New Roman"/>
                <a:ea typeface="Calibri"/>
                <a:cs typeface="Times New Roman"/>
              </a:rPr>
              <a:t>lưu</a:t>
            </a:r>
            <a:r>
              <a:rPr lang="en-US" sz="2400" b="1" dirty="0">
                <a:solidFill>
                  <a:srgbClr val="0000FF"/>
                </a:solidFill>
                <a:latin typeface="Times New Roman"/>
                <a:ea typeface="Calibri"/>
                <a:cs typeface="Times New Roman"/>
              </a:rPr>
              <a:t> ý:</a:t>
            </a:r>
            <a:endParaRPr lang="en-US" sz="2400" b="1" dirty="0">
              <a:latin typeface="Times New Roman"/>
              <a:ea typeface="Calibri"/>
              <a:cs typeface="Times New Roman"/>
            </a:endParaRPr>
          </a:p>
          <a:p>
            <a:pPr marL="342900" marR="0" lvl="0" indent="-342900" algn="just">
              <a:lnSpc>
                <a:spcPct val="150000"/>
              </a:lnSpc>
              <a:spcBef>
                <a:spcPts val="0"/>
              </a:spcBef>
              <a:spcAft>
                <a:spcPts val="0"/>
              </a:spcAft>
              <a:buFont typeface="Wingdings"/>
              <a:buChar char=""/>
            </a:pP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xa</a:t>
            </a:r>
            <a:r>
              <a:rPr lang="en-US" sz="2400" b="1" dirty="0">
                <a:solidFill>
                  <a:srgbClr val="0000FF"/>
                </a:solidFill>
                <a:latin typeface="Times New Roman"/>
                <a:ea typeface="Calibri"/>
                <a:cs typeface="Times New Roman"/>
              </a:rPr>
              <a:t> song song </a:t>
            </a:r>
            <a:r>
              <a:rPr lang="en-US" sz="2400" b="1" dirty="0" err="1">
                <a:solidFill>
                  <a:srgbClr val="0000FF"/>
                </a:solidFill>
                <a:latin typeface="Times New Roman"/>
                <a:ea typeface="Calibri"/>
                <a:cs typeface="Times New Roman"/>
              </a:rPr>
              <a:t>và</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ngược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chiều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XA</a:t>
            </a:r>
            <a:endParaRPr lang="en-US" sz="2400" b="1" dirty="0">
              <a:latin typeface="Times New Roman"/>
              <a:ea typeface="Calibri"/>
              <a:cs typeface="Times New Roman"/>
            </a:endParaRPr>
          </a:p>
          <a:p>
            <a:pPr marL="342900" marR="0" lvl="0" indent="-342900" algn="just">
              <a:lnSpc>
                <a:spcPct val="150000"/>
              </a:lnSpc>
              <a:spcBef>
                <a:spcPts val="0"/>
              </a:spcBef>
              <a:spcAft>
                <a:spcPts val="0"/>
              </a:spcAft>
              <a:buFont typeface="Wingdings"/>
              <a:buChar char=""/>
            </a:pP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yb</a:t>
            </a:r>
            <a:r>
              <a:rPr lang="en-US" sz="2400" b="1" dirty="0">
                <a:solidFill>
                  <a:srgbClr val="0000FF"/>
                </a:solidFill>
                <a:latin typeface="Times New Roman"/>
                <a:ea typeface="Calibri"/>
                <a:cs typeface="Times New Roman"/>
              </a:rPr>
              <a:t> song song </a:t>
            </a:r>
            <a:r>
              <a:rPr lang="en-US" sz="2400" b="1" dirty="0" err="1">
                <a:solidFill>
                  <a:srgbClr val="0000FF"/>
                </a:solidFill>
                <a:latin typeface="Times New Roman"/>
                <a:ea typeface="Calibri"/>
                <a:cs typeface="Times New Roman"/>
              </a:rPr>
              <a:t>và</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ngược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chiều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YB</a:t>
            </a:r>
            <a:r>
              <a:rPr lang="en-US" sz="2400" b="1" dirty="0">
                <a:solidFill>
                  <a:srgbClr val="0000FF"/>
                </a:solidFill>
                <a:latin typeface="Times New Roman"/>
                <a:ea typeface="Calibri"/>
                <a:cs typeface="Times New Roman"/>
              </a:rPr>
              <a:t>, y </a:t>
            </a:r>
            <a:r>
              <a:rPr lang="en-US" sz="2400" b="1" dirty="0" err="1">
                <a:solidFill>
                  <a:srgbClr val="0000FF"/>
                </a:solidFill>
                <a:latin typeface="Times New Roman"/>
                <a:ea typeface="Calibri"/>
                <a:cs typeface="Times New Roman"/>
              </a:rPr>
              <a:t>trùng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n. </a:t>
            </a:r>
            <a:endParaRPr lang="en-US" sz="2400" b="1" dirty="0">
              <a:latin typeface="Times New Roman"/>
              <a:ea typeface="Calibri"/>
              <a:cs typeface="Times New Roman"/>
            </a:endParaRPr>
          </a:p>
          <a:p>
            <a:pPr marL="342900" marR="0" lvl="0" indent="-342900" algn="just">
              <a:spcBef>
                <a:spcPts val="0"/>
              </a:spcBef>
              <a:spcAft>
                <a:spcPts val="600"/>
              </a:spcAft>
              <a:buFont typeface="Wingdings"/>
              <a:buChar char=""/>
            </a:pPr>
            <a:r>
              <a:rPr lang="en-US" sz="2400" b="1" dirty="0" err="1">
                <a:solidFill>
                  <a:srgbClr val="0000FF"/>
                </a:solidFill>
                <a:latin typeface="Times New Roman"/>
                <a:ea typeface="Calibri"/>
                <a:cs typeface="Times New Roman"/>
              </a:rPr>
              <a:t>Vẽ</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zc</a:t>
            </a:r>
            <a:r>
              <a:rPr lang="en-US" sz="2400" b="1" dirty="0">
                <a:solidFill>
                  <a:srgbClr val="0000FF"/>
                </a:solidFill>
                <a:latin typeface="Times New Roman"/>
                <a:ea typeface="Calibri"/>
                <a:cs typeface="Times New Roman"/>
              </a:rPr>
              <a:t> song song </a:t>
            </a:r>
            <a:r>
              <a:rPr lang="en-US" sz="2400" b="1" dirty="0" err="1">
                <a:solidFill>
                  <a:srgbClr val="0000FF"/>
                </a:solidFill>
                <a:latin typeface="Times New Roman"/>
                <a:ea typeface="Calibri"/>
                <a:cs typeface="Times New Roman"/>
              </a:rPr>
              <a:t>và</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ngược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chiều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ZC</a:t>
            </a:r>
            <a:r>
              <a:rPr lang="en-US" sz="2400" b="1" dirty="0">
                <a:solidFill>
                  <a:srgbClr val="0000FF"/>
                </a:solidFill>
                <a:latin typeface="Times New Roman"/>
                <a:ea typeface="Calibri"/>
                <a:cs typeface="Times New Roman"/>
              </a:rPr>
              <a:t>, z </a:t>
            </a:r>
            <a:r>
              <a:rPr lang="en-US" sz="2400" b="1" dirty="0" err="1">
                <a:solidFill>
                  <a:srgbClr val="0000FF"/>
                </a:solidFill>
                <a:latin typeface="Times New Roman"/>
                <a:ea typeface="Calibri"/>
                <a:cs typeface="Times New Roman"/>
              </a:rPr>
              <a:t>trùng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n. </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1000" fill="hold"/>
                                        <p:tgtEl>
                                          <p:spTgt spid="4098"/>
                                        </p:tgtEl>
                                        <p:attrNameLst>
                                          <p:attrName>ppt_w</p:attrName>
                                        </p:attrNameLst>
                                      </p:cBhvr>
                                      <p:tavLst>
                                        <p:tav tm="0">
                                          <p:val>
                                            <p:strVal val="#ppt_w*0.70"/>
                                          </p:val>
                                        </p:tav>
                                        <p:tav tm="100000">
                                          <p:val>
                                            <p:strVal val="#ppt_w"/>
                                          </p:val>
                                        </p:tav>
                                      </p:tavLst>
                                    </p:anim>
                                    <p:anim calcmode="lin" valueType="num">
                                      <p:cBhvr>
                                        <p:cTn id="15" dur="1000" fill="hold"/>
                                        <p:tgtEl>
                                          <p:spTgt spid="4098"/>
                                        </p:tgtEl>
                                        <p:attrNameLst>
                                          <p:attrName>ppt_h</p:attrName>
                                        </p:attrNameLst>
                                      </p:cBhvr>
                                      <p:tavLst>
                                        <p:tav tm="0">
                                          <p:val>
                                            <p:strVal val="#ppt_h"/>
                                          </p:val>
                                        </p:tav>
                                        <p:tav tm="100000">
                                          <p:val>
                                            <p:strVal val="#ppt_h"/>
                                          </p:val>
                                        </p:tav>
                                      </p:tavLst>
                                    </p:anim>
                                    <p:animEffect transition="in" filter="fade">
                                      <p:cBhvr>
                                        <p:cTn id="16" dur="1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95980"/>
            <a:ext cx="7620000" cy="523220"/>
          </a:xfrm>
          <a:prstGeom prst="rect">
            <a:avLst/>
          </a:prstGeom>
        </p:spPr>
        <p:txBody>
          <a:bodyPr wrap="square">
            <a:spAutoFit/>
          </a:bodyPr>
          <a:lstStyle/>
          <a:p>
            <a:r>
              <a:rPr lang="en-US" sz="2800" b="1" i="1" dirty="0" err="1">
                <a:solidFill>
                  <a:srgbClr val="0000FF"/>
                </a:solidFill>
                <a:latin typeface="Times New Roman"/>
                <a:ea typeface="Calibri"/>
              </a:rPr>
              <a:t>Xác</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định</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tổ</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đấu</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dây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máy</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biến</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áp</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ba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pha</a:t>
            </a:r>
            <a:r>
              <a:rPr lang="en-US" sz="2800" b="1" i="1" dirty="0">
                <a:solidFill>
                  <a:srgbClr val="0000FF"/>
                </a:solidFill>
                <a:latin typeface="Times New Roman"/>
                <a:ea typeface="Calibri"/>
              </a:rPr>
              <a:t> </a:t>
            </a:r>
            <a:r>
              <a:rPr lang="en-US" sz="2800" b="1" i="1" dirty="0" err="1">
                <a:solidFill>
                  <a:srgbClr val="0000FF"/>
                </a:solidFill>
                <a:latin typeface="Times New Roman"/>
                <a:ea typeface="Calibri"/>
              </a:rPr>
              <a:t>nối</a:t>
            </a:r>
            <a:r>
              <a:rPr lang="en-US" sz="2800" b="1" i="1" dirty="0">
                <a:solidFill>
                  <a:srgbClr val="0000FF"/>
                </a:solidFill>
                <a:latin typeface="Times New Roman"/>
                <a:ea typeface="Calibri"/>
              </a:rPr>
              <a:t> Y/</a:t>
            </a:r>
            <a:r>
              <a:rPr lang="en-US" sz="2800" b="1" i="1" dirty="0">
                <a:solidFill>
                  <a:srgbClr val="0000FF"/>
                </a:solidFill>
                <a:latin typeface="Times New Roman"/>
                <a:ea typeface="Calibri"/>
                <a:cs typeface="Times New Roman"/>
                <a:sym typeface="Symbol"/>
              </a:rPr>
              <a:t></a:t>
            </a:r>
            <a:endParaRPr lang="en-US" sz="2800" dirty="0"/>
          </a:p>
        </p:txBody>
      </p:sp>
      <p:sp>
        <p:nvSpPr>
          <p:cNvPr id="3" name="Rectangle 2"/>
          <p:cNvSpPr/>
          <p:nvPr/>
        </p:nvSpPr>
        <p:spPr>
          <a:xfrm>
            <a:off x="0" y="1143000"/>
            <a:ext cx="9144000" cy="1200329"/>
          </a:xfrm>
          <a:prstGeom prst="rect">
            <a:avLst/>
          </a:prstGeom>
        </p:spPr>
        <p:txBody>
          <a:bodyPr wrap="square">
            <a:spAutoFit/>
          </a:bodyPr>
          <a:lstStyle/>
          <a:p>
            <a:pPr indent="457200"/>
            <a:r>
              <a:rPr lang="en-US" sz="2400" b="1" dirty="0" err="1">
                <a:solidFill>
                  <a:srgbClr val="0000FF"/>
                </a:solidFill>
                <a:latin typeface="Times New Roman"/>
                <a:ea typeface="Calibri"/>
              </a:rPr>
              <a:t>Xét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máy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biến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áp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nối</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hình</a:t>
            </a:r>
            <a:r>
              <a:rPr lang="en-US" sz="2400" b="1" dirty="0">
                <a:solidFill>
                  <a:srgbClr val="0000FF"/>
                </a:solidFill>
                <a:latin typeface="Times New Roman"/>
                <a:ea typeface="Calibri"/>
              </a:rPr>
              <a:t> Y/</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có</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trụ</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các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cuộn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được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đánh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dấu</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cùng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cực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tính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như</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trường</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hợp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hình</a:t>
            </a:r>
            <a:r>
              <a:rPr lang="en-US" sz="2400" b="1" dirty="0">
                <a:solidFill>
                  <a:srgbClr val="0000FF"/>
                </a:solidFill>
                <a:latin typeface="Times New Roman"/>
                <a:ea typeface="Calibri"/>
              </a:rPr>
              <a:t> 1.33. </a:t>
            </a:r>
            <a:r>
              <a:rPr lang="en-US" sz="2400" b="1" dirty="0" err="1">
                <a:solidFill>
                  <a:srgbClr val="0000FF"/>
                </a:solidFill>
                <a:latin typeface="Times New Roman"/>
                <a:ea typeface="Calibri"/>
              </a:rPr>
              <a:t>Góc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lệch</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giữa</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các</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cuộn</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dây</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sơ</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và</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thứ</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cấp</a:t>
            </a:r>
            <a:r>
              <a:rPr lang="en-US" sz="2400" b="1" dirty="0">
                <a:solidFill>
                  <a:srgbClr val="0000FF"/>
                </a:solidFill>
                <a:latin typeface="Times New Roman"/>
                <a:ea typeface="Calibri"/>
              </a:rPr>
              <a:t> </a:t>
            </a:r>
            <a:r>
              <a:rPr lang="en-US" sz="2400" b="1" dirty="0" err="1">
                <a:solidFill>
                  <a:srgbClr val="0000FF"/>
                </a:solidFill>
                <a:latin typeface="Times New Roman"/>
                <a:ea typeface="Calibri"/>
              </a:rPr>
              <a:t>bằng</a:t>
            </a:r>
            <a:r>
              <a:rPr lang="en-US" sz="2400" b="1" dirty="0">
                <a:solidFill>
                  <a:srgbClr val="0000FF"/>
                </a:solidFill>
                <a:latin typeface="Times New Roman"/>
                <a:ea typeface="Calibri"/>
              </a:rPr>
              <a:t> 0</a:t>
            </a:r>
            <a:endParaRPr lang="en-US" sz="2400" b="1" dirty="0"/>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2343330"/>
            <a:ext cx="8096094" cy="2417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1722" y="4687149"/>
            <a:ext cx="9132277" cy="2170851"/>
          </a:xfrm>
          <a:prstGeom prst="rect">
            <a:avLst/>
          </a:prstGeom>
        </p:spPr>
        <p:txBody>
          <a:bodyPr wrap="square">
            <a:spAutoFit/>
          </a:bodyPr>
          <a:lstStyle/>
          <a:p>
            <a:pPr indent="180340" algn="just">
              <a:lnSpc>
                <a:spcPct val="115000"/>
              </a:lnSpc>
              <a:spcAft>
                <a:spcPts val="600"/>
              </a:spcAft>
            </a:pP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vẽ</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lnSpc>
                <a:spcPct val="120000"/>
              </a:lnSpc>
              <a:spcBef>
                <a:spcPts val="0"/>
              </a:spcBef>
              <a:spcAft>
                <a:spcPts val="600"/>
              </a:spcAft>
              <a:buFont typeface="+mj-lt"/>
              <a:buAutoNum type="arabicPeriod"/>
            </a:pPr>
            <a:r>
              <a:rPr lang="en-US" sz="2800" b="1" dirty="0" err="1">
                <a:solidFill>
                  <a:srgbClr val="0000FF"/>
                </a:solidFill>
                <a:latin typeface="Times New Roman"/>
                <a:ea typeface="Calibri"/>
                <a:cs typeface="Times New Roman"/>
              </a:rPr>
              <a:t>Trước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hết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vẽ</a:t>
            </a:r>
            <a:r>
              <a:rPr lang="en-US" sz="2800" b="1" dirty="0">
                <a:solidFill>
                  <a:srgbClr val="0000FF"/>
                </a:solidFill>
                <a:latin typeface="Times New Roman"/>
                <a:ea typeface="Calibri"/>
                <a:cs typeface="Times New Roman"/>
              </a:rPr>
              <a:t> tam </a:t>
            </a:r>
            <a:r>
              <a:rPr lang="en-US" sz="2800" b="1" dirty="0" err="1">
                <a:solidFill>
                  <a:srgbClr val="0000FF"/>
                </a:solidFill>
                <a:latin typeface="Times New Roman"/>
                <a:ea typeface="Calibri"/>
                <a:cs typeface="Times New Roman"/>
              </a:rPr>
              <a:t>giác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phía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vector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XA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YB</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ZC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trường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hợp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đấu</a:t>
            </a:r>
            <a:r>
              <a:rPr lang="en-US" sz="2800" b="1" dirty="0">
                <a:solidFill>
                  <a:srgbClr val="0000FF"/>
                </a:solidFill>
                <a:latin typeface="Times New Roman"/>
                <a:ea typeface="Calibri"/>
                <a:cs typeface="Times New Roman"/>
              </a:rPr>
              <a:t> Y/Y.</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1000" fill="hold"/>
                                        <p:tgtEl>
                                          <p:spTgt spid="5122"/>
                                        </p:tgtEl>
                                        <p:attrNameLst>
                                          <p:attrName>ppt_w</p:attrName>
                                        </p:attrNameLst>
                                      </p:cBhvr>
                                      <p:tavLst>
                                        <p:tav tm="0">
                                          <p:val>
                                            <p:strVal val="#ppt_w*0.70"/>
                                          </p:val>
                                        </p:tav>
                                        <p:tav tm="100000">
                                          <p:val>
                                            <p:strVal val="#ppt_w"/>
                                          </p:val>
                                        </p:tav>
                                      </p:tavLst>
                                    </p:anim>
                                    <p:anim calcmode="lin" valueType="num">
                                      <p:cBhvr>
                                        <p:cTn id="22" dur="1000" fill="hold"/>
                                        <p:tgtEl>
                                          <p:spTgt spid="5122"/>
                                        </p:tgtEl>
                                        <p:attrNameLst>
                                          <p:attrName>ppt_h</p:attrName>
                                        </p:attrNameLst>
                                      </p:cBhvr>
                                      <p:tavLst>
                                        <p:tav tm="0">
                                          <p:val>
                                            <p:strVal val="#ppt_h"/>
                                          </p:val>
                                        </p:tav>
                                        <p:tav tm="100000">
                                          <p:val>
                                            <p:strVal val="#ppt_h"/>
                                          </p:val>
                                        </p:tav>
                                      </p:tavLst>
                                    </p:anim>
                                    <p:animEffect transition="in" filter="fade">
                                      <p:cBhvr>
                                        <p:cTn id="23" dur="1000"/>
                                        <p:tgtEl>
                                          <p:spTgt spid="5122"/>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6251968"/>
          </a:xfrm>
          <a:prstGeom prst="rect">
            <a:avLst/>
          </a:prstGeom>
        </p:spPr>
        <p:txBody>
          <a:bodyPr wrap="square">
            <a:spAutoFit/>
          </a:bodyPr>
          <a:lstStyle/>
          <a:p>
            <a:pPr marL="457200" marR="0" lvl="0" indent="-457200" algn="just">
              <a:lnSpc>
                <a:spcPct val="120000"/>
              </a:lnSpc>
              <a:spcBef>
                <a:spcPts val="0"/>
              </a:spcBef>
              <a:spcAft>
                <a:spcPts val="0"/>
              </a:spcAft>
            </a:pPr>
            <a:r>
              <a:rPr lang="en-US" sz="2800" dirty="0" smtClean="0">
                <a:solidFill>
                  <a:srgbClr val="0000FF"/>
                </a:solidFill>
                <a:latin typeface="Times New Roman"/>
                <a:ea typeface="Calibri"/>
                <a:cs typeface="Times New Roman"/>
              </a:rPr>
              <a:t>2. </a:t>
            </a:r>
            <a:r>
              <a:rPr lang="en-US" sz="2800" dirty="0" err="1" smtClean="0">
                <a:solidFill>
                  <a:srgbClr val="0000FF"/>
                </a:solidFill>
                <a:latin typeface="Times New Roman"/>
                <a:ea typeface="Calibri"/>
                <a:cs typeface="Times New Roman"/>
              </a:rPr>
              <a:t>Từ</a:t>
            </a:r>
            <a:r>
              <a:rPr lang="en-US" sz="2800" dirty="0" smtClean="0">
                <a:solidFill>
                  <a:srgbClr val="0000FF"/>
                </a:solidFill>
                <a:latin typeface="Times New Roman"/>
                <a:ea typeface="Calibri"/>
                <a:cs typeface="Times New Roman"/>
              </a:rPr>
              <a:t> </a:t>
            </a:r>
            <a:r>
              <a:rPr lang="en-US" sz="2800" dirty="0">
                <a:solidFill>
                  <a:srgbClr val="0000FF"/>
                </a:solidFill>
                <a:latin typeface="Times New Roman"/>
                <a:ea typeface="Calibri"/>
                <a:cs typeface="Times New Roman"/>
              </a:rPr>
              <a:t>1 </a:t>
            </a:r>
            <a:r>
              <a:rPr lang="en-US" sz="2800" dirty="0" err="1">
                <a:solidFill>
                  <a:srgbClr val="0000FF"/>
                </a:solidFill>
                <a:latin typeface="Times New Roman"/>
                <a:ea typeface="Calibri"/>
                <a:cs typeface="Times New Roman"/>
              </a:rPr>
              <a:t>điểm</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ngoài</a:t>
            </a:r>
            <a:r>
              <a:rPr lang="en-US" sz="2800" dirty="0">
                <a:solidFill>
                  <a:srgbClr val="0000FF"/>
                </a:solidFill>
                <a:latin typeface="Times New Roman"/>
                <a:ea typeface="Calibri"/>
                <a:cs typeface="Times New Roman"/>
              </a:rPr>
              <a:t> tam </a:t>
            </a:r>
            <a:r>
              <a:rPr lang="en-US" sz="2800" dirty="0" err="1">
                <a:solidFill>
                  <a:srgbClr val="0000FF"/>
                </a:solidFill>
                <a:latin typeface="Times New Roman"/>
                <a:ea typeface="Calibri"/>
                <a:cs typeface="Times New Roman"/>
              </a:rPr>
              <a:t>giác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điện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áp</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vẽ</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xa</a:t>
            </a:r>
            <a:r>
              <a:rPr lang="en-US" sz="2800" dirty="0">
                <a:solidFill>
                  <a:srgbClr val="0000FF"/>
                </a:solidFill>
                <a:latin typeface="Times New Roman"/>
                <a:ea typeface="Calibri"/>
                <a:cs typeface="Times New Roman"/>
              </a:rPr>
              <a:t> song song </a:t>
            </a:r>
            <a:r>
              <a:rPr lang="en-US" sz="2800" dirty="0" err="1">
                <a:solidFill>
                  <a:srgbClr val="0000FF"/>
                </a:solidFill>
                <a:latin typeface="Times New Roman"/>
                <a:ea typeface="Calibri"/>
                <a:cs typeface="Times New Roman"/>
              </a:rPr>
              <a:t>và</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chiều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XA</a:t>
            </a:r>
            <a:r>
              <a:rPr lang="en-US" sz="2800" dirty="0">
                <a:solidFill>
                  <a:srgbClr val="0000FF"/>
                </a:solidFill>
                <a:latin typeface="Times New Roman"/>
                <a:ea typeface="Calibri"/>
                <a:cs typeface="Times New Roman"/>
              </a:rPr>
              <a:t>.</a:t>
            </a:r>
            <a:endParaRPr lang="en-US" sz="2800" dirty="0">
              <a:latin typeface="Times New Roman"/>
              <a:ea typeface="Calibri"/>
              <a:cs typeface="Times New Roman"/>
            </a:endParaRPr>
          </a:p>
          <a:p>
            <a:pPr marL="457200" marR="0" lvl="0" indent="-457200" algn="just">
              <a:lnSpc>
                <a:spcPct val="120000"/>
              </a:lnSpc>
              <a:spcBef>
                <a:spcPts val="0"/>
              </a:spcBef>
              <a:spcAft>
                <a:spcPts val="0"/>
              </a:spcAft>
            </a:pPr>
            <a:r>
              <a:rPr lang="en-US" sz="2800" dirty="0" smtClean="0">
                <a:solidFill>
                  <a:srgbClr val="0000FF"/>
                </a:solidFill>
                <a:latin typeface="Times New Roman"/>
                <a:ea typeface="Calibri"/>
                <a:cs typeface="Times New Roman"/>
              </a:rPr>
              <a:t>3. </a:t>
            </a:r>
            <a:r>
              <a:rPr lang="en-US" sz="2800" dirty="0" err="1" smtClean="0">
                <a:solidFill>
                  <a:srgbClr val="0000FF"/>
                </a:solidFill>
                <a:latin typeface="Times New Roman"/>
                <a:ea typeface="Calibri"/>
                <a:cs typeface="Times New Roman"/>
              </a:rPr>
              <a:t>Vẽ</a:t>
            </a:r>
            <a:r>
              <a:rPr lang="en-US" sz="2800" dirty="0" smtClean="0">
                <a:solidFill>
                  <a:srgbClr val="0000FF"/>
                </a:solidFill>
                <a:latin typeface="Times New Roman"/>
                <a:ea typeface="Calibri"/>
                <a:cs typeface="Times New Roman"/>
              </a:rPr>
              <a:t> </a:t>
            </a:r>
            <a:r>
              <a:rPr lang="en-US" sz="2800" dirty="0">
                <a:solidFill>
                  <a:srgbClr val="0000FF"/>
                </a:solidFill>
                <a:latin typeface="Times New Roman"/>
                <a:ea typeface="Calibri"/>
                <a:cs typeface="Times New Roman"/>
              </a:rPr>
              <a:t>vector </a:t>
            </a:r>
            <a:r>
              <a:rPr lang="en-US" sz="2800" dirty="0" err="1">
                <a:solidFill>
                  <a:srgbClr val="0000FF"/>
                </a:solidFill>
                <a:latin typeface="Times New Roman"/>
                <a:ea typeface="Calibri"/>
                <a:cs typeface="Times New Roman"/>
              </a:rPr>
              <a:t>yb</a:t>
            </a:r>
            <a:r>
              <a:rPr lang="en-US" sz="2800" dirty="0">
                <a:solidFill>
                  <a:srgbClr val="0000FF"/>
                </a:solidFill>
                <a:latin typeface="Times New Roman"/>
                <a:ea typeface="Calibri"/>
                <a:cs typeface="Times New Roman"/>
              </a:rPr>
              <a:t> song song </a:t>
            </a:r>
            <a:r>
              <a:rPr lang="en-US" sz="2800" dirty="0" err="1">
                <a:solidFill>
                  <a:srgbClr val="0000FF"/>
                </a:solidFill>
                <a:latin typeface="Times New Roman"/>
                <a:ea typeface="Calibri"/>
                <a:cs typeface="Times New Roman"/>
              </a:rPr>
              <a:t>và</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chiều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YB</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Vì</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đầu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nối</a:t>
            </a:r>
            <a:r>
              <a:rPr lang="en-US" sz="2800" dirty="0">
                <a:solidFill>
                  <a:srgbClr val="0000FF"/>
                </a:solidFill>
                <a:latin typeface="Times New Roman"/>
                <a:ea typeface="Calibri"/>
                <a:cs typeface="Times New Roman"/>
              </a:rPr>
              <a:t> a </a:t>
            </a:r>
            <a:r>
              <a:rPr lang="en-US" sz="2800" dirty="0" err="1">
                <a:solidFill>
                  <a:srgbClr val="0000FF"/>
                </a:solidFill>
                <a:latin typeface="Times New Roman"/>
                <a:ea typeface="Calibri"/>
                <a:cs typeface="Times New Roman"/>
              </a:rPr>
              <a:t>trên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cuộn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dây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xa</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nối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đầu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nối</a:t>
            </a:r>
            <a:r>
              <a:rPr lang="en-US" sz="2800" dirty="0">
                <a:solidFill>
                  <a:srgbClr val="0000FF"/>
                </a:solidFill>
                <a:latin typeface="Times New Roman"/>
                <a:ea typeface="Calibri"/>
                <a:cs typeface="Times New Roman"/>
              </a:rPr>
              <a:t> y </a:t>
            </a:r>
            <a:r>
              <a:rPr lang="en-US" sz="2800" dirty="0" err="1">
                <a:solidFill>
                  <a:srgbClr val="0000FF"/>
                </a:solidFill>
                <a:latin typeface="Times New Roman"/>
                <a:ea typeface="Calibri"/>
                <a:cs typeface="Times New Roman"/>
              </a:rPr>
              <a:t>trên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cuộn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dây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yb</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nên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khi</a:t>
            </a:r>
            <a:r>
              <a:rPr lang="en-US" sz="2800" dirty="0">
                <a:solidFill>
                  <a:srgbClr val="0000FF"/>
                </a:solidFill>
                <a:latin typeface="Times New Roman"/>
                <a:ea typeface="Calibri"/>
                <a:cs typeface="Times New Roman"/>
              </a:rPr>
              <a:t> ta </a:t>
            </a:r>
            <a:r>
              <a:rPr lang="en-US" sz="2800" dirty="0" err="1">
                <a:solidFill>
                  <a:srgbClr val="0000FF"/>
                </a:solidFill>
                <a:latin typeface="Times New Roman"/>
                <a:ea typeface="Calibri"/>
                <a:cs typeface="Times New Roman"/>
              </a:rPr>
              <a:t>vẽ</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yb</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phải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vẽ</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sao</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cho</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gốc</a:t>
            </a:r>
            <a:r>
              <a:rPr lang="en-US" sz="2800" dirty="0">
                <a:solidFill>
                  <a:srgbClr val="0000FF"/>
                </a:solidFill>
                <a:latin typeface="Times New Roman"/>
                <a:ea typeface="Calibri"/>
                <a:cs typeface="Times New Roman"/>
              </a:rPr>
              <a:t> y </a:t>
            </a:r>
            <a:r>
              <a:rPr lang="en-US" sz="2800" dirty="0" err="1">
                <a:solidFill>
                  <a:srgbClr val="0000FF"/>
                </a:solidFill>
                <a:latin typeface="Times New Roman"/>
                <a:ea typeface="Calibri"/>
                <a:cs typeface="Times New Roman"/>
              </a:rPr>
              <a:t>phải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trùng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ngọn</a:t>
            </a:r>
            <a:r>
              <a:rPr lang="en-US" sz="2800" dirty="0">
                <a:solidFill>
                  <a:srgbClr val="0000FF"/>
                </a:solidFill>
                <a:latin typeface="Times New Roman"/>
                <a:ea typeface="Calibri"/>
                <a:cs typeface="Times New Roman"/>
              </a:rPr>
              <a:t> a </a:t>
            </a:r>
            <a:r>
              <a:rPr lang="en-US" sz="2800" dirty="0" err="1">
                <a:solidFill>
                  <a:srgbClr val="0000FF"/>
                </a:solidFill>
                <a:latin typeface="Times New Roman"/>
                <a:ea typeface="Calibri"/>
                <a:cs typeface="Times New Roman"/>
              </a:rPr>
              <a:t>của</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xa</a:t>
            </a:r>
            <a:r>
              <a:rPr lang="en-US" sz="2800" dirty="0">
                <a:solidFill>
                  <a:srgbClr val="0000FF"/>
                </a:solidFill>
                <a:latin typeface="Times New Roman"/>
                <a:ea typeface="Calibri"/>
                <a:cs typeface="Times New Roman"/>
              </a:rPr>
              <a:t>.</a:t>
            </a:r>
            <a:endParaRPr lang="en-US" sz="2800" dirty="0">
              <a:latin typeface="Times New Roman"/>
              <a:ea typeface="Calibri"/>
              <a:cs typeface="Times New Roman"/>
            </a:endParaRPr>
          </a:p>
          <a:p>
            <a:pPr marL="457200" marR="0" lvl="0" indent="-457200" algn="just">
              <a:lnSpc>
                <a:spcPct val="120000"/>
              </a:lnSpc>
              <a:spcBef>
                <a:spcPts val="0"/>
              </a:spcBef>
              <a:spcAft>
                <a:spcPts val="0"/>
              </a:spcAft>
            </a:pPr>
            <a:r>
              <a:rPr lang="en-US" sz="2800" dirty="0" smtClean="0">
                <a:solidFill>
                  <a:srgbClr val="0000FF"/>
                </a:solidFill>
                <a:latin typeface="Times New Roman"/>
                <a:ea typeface="Calibri"/>
                <a:cs typeface="Times New Roman"/>
              </a:rPr>
              <a:t>4. </a:t>
            </a:r>
            <a:r>
              <a:rPr lang="en-US" sz="2800" dirty="0" err="1" smtClean="0">
                <a:solidFill>
                  <a:srgbClr val="0000FF"/>
                </a:solidFill>
                <a:latin typeface="Times New Roman"/>
                <a:ea typeface="Calibri"/>
                <a:cs typeface="Times New Roman"/>
              </a:rPr>
              <a:t>Tương</a:t>
            </a:r>
            <a:r>
              <a:rPr lang="en-US" sz="2800" dirty="0" smtClean="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tự</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vẽ</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zc</a:t>
            </a:r>
            <a:r>
              <a:rPr lang="en-US" sz="2800" dirty="0">
                <a:solidFill>
                  <a:srgbClr val="0000FF"/>
                </a:solidFill>
                <a:latin typeface="Times New Roman"/>
                <a:ea typeface="Calibri"/>
                <a:cs typeface="Times New Roman"/>
              </a:rPr>
              <a:t> song song </a:t>
            </a:r>
            <a:r>
              <a:rPr lang="en-US" sz="2800" dirty="0" err="1">
                <a:solidFill>
                  <a:srgbClr val="0000FF"/>
                </a:solidFill>
                <a:latin typeface="Times New Roman"/>
                <a:ea typeface="Calibri"/>
                <a:cs typeface="Times New Roman"/>
              </a:rPr>
              <a:t>và</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chiều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véc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tơ</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ZC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Gốc</a:t>
            </a:r>
            <a:r>
              <a:rPr lang="en-US" sz="2800" dirty="0">
                <a:solidFill>
                  <a:srgbClr val="0000FF"/>
                </a:solidFill>
                <a:latin typeface="Times New Roman"/>
                <a:ea typeface="Calibri"/>
                <a:cs typeface="Times New Roman"/>
              </a:rPr>
              <a:t> z </a:t>
            </a:r>
            <a:r>
              <a:rPr lang="en-US" sz="2800" dirty="0" err="1">
                <a:solidFill>
                  <a:srgbClr val="0000FF"/>
                </a:solidFill>
                <a:latin typeface="Times New Roman"/>
                <a:ea typeface="Calibri"/>
                <a:cs typeface="Times New Roman"/>
              </a:rPr>
              <a:t>của</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zc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trùng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ngọn</a:t>
            </a:r>
            <a:r>
              <a:rPr lang="en-US" sz="2800" dirty="0">
                <a:solidFill>
                  <a:srgbClr val="0000FF"/>
                </a:solidFill>
                <a:latin typeface="Times New Roman"/>
                <a:ea typeface="Calibri"/>
                <a:cs typeface="Times New Roman"/>
              </a:rPr>
              <a:t> b </a:t>
            </a:r>
            <a:r>
              <a:rPr lang="en-US" sz="2800" dirty="0" err="1">
                <a:solidFill>
                  <a:srgbClr val="0000FF"/>
                </a:solidFill>
                <a:latin typeface="Times New Roman"/>
                <a:ea typeface="Calibri"/>
                <a:cs typeface="Times New Roman"/>
              </a:rPr>
              <a:t>của</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yb</a:t>
            </a:r>
            <a:r>
              <a:rPr lang="en-US" sz="2800" dirty="0">
                <a:solidFill>
                  <a:srgbClr val="0000FF"/>
                </a:solidFill>
                <a:latin typeface="Times New Roman"/>
                <a:ea typeface="Calibri"/>
                <a:cs typeface="Times New Roman"/>
              </a:rPr>
              <a:t>.</a:t>
            </a:r>
            <a:endParaRPr lang="en-US" sz="2800" dirty="0">
              <a:latin typeface="Times New Roman"/>
              <a:ea typeface="Calibri"/>
              <a:cs typeface="Times New Roman"/>
            </a:endParaRPr>
          </a:p>
          <a:p>
            <a:pPr marL="457200" marR="0" lvl="0" indent="-457200" algn="just">
              <a:lnSpc>
                <a:spcPct val="120000"/>
              </a:lnSpc>
              <a:spcBef>
                <a:spcPts val="0"/>
              </a:spcBef>
              <a:spcAft>
                <a:spcPts val="0"/>
              </a:spcAft>
            </a:pPr>
            <a:r>
              <a:rPr lang="en-US" sz="2800" dirty="0" smtClean="0">
                <a:solidFill>
                  <a:srgbClr val="0000FF"/>
                </a:solidFill>
                <a:latin typeface="Times New Roman"/>
                <a:ea typeface="Calibri"/>
                <a:cs typeface="Times New Roman"/>
              </a:rPr>
              <a:t>5. </a:t>
            </a:r>
            <a:r>
              <a:rPr lang="en-US" sz="2800" dirty="0" err="1" smtClean="0">
                <a:solidFill>
                  <a:srgbClr val="0000FF"/>
                </a:solidFill>
                <a:latin typeface="Times New Roman"/>
                <a:ea typeface="Calibri"/>
                <a:cs typeface="Times New Roman"/>
              </a:rPr>
              <a:t>Tịnh</a:t>
            </a:r>
            <a:r>
              <a:rPr lang="en-US" sz="2800" dirty="0" smtClean="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tiến</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ab</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về</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phía</a:t>
            </a:r>
            <a:r>
              <a:rPr lang="en-US" sz="2800" dirty="0">
                <a:solidFill>
                  <a:srgbClr val="0000FF"/>
                </a:solidFill>
                <a:latin typeface="Times New Roman"/>
                <a:ea typeface="Calibri"/>
                <a:cs typeface="Times New Roman"/>
              </a:rPr>
              <a:t> tam </a:t>
            </a:r>
            <a:r>
              <a:rPr lang="en-US" sz="2800" dirty="0" err="1">
                <a:solidFill>
                  <a:srgbClr val="0000FF"/>
                </a:solidFill>
                <a:latin typeface="Times New Roman"/>
                <a:ea typeface="Calibri"/>
                <a:cs typeface="Times New Roman"/>
              </a:rPr>
              <a:t>giác</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điện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áp</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phía</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cao</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áp</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sao</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cho</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điểm</a:t>
            </a:r>
            <a:r>
              <a:rPr lang="en-US" sz="2800" dirty="0">
                <a:solidFill>
                  <a:srgbClr val="0000FF"/>
                </a:solidFill>
                <a:latin typeface="Times New Roman"/>
                <a:ea typeface="Calibri"/>
                <a:cs typeface="Times New Roman"/>
              </a:rPr>
              <a:t> a </a:t>
            </a:r>
            <a:r>
              <a:rPr lang="en-US" sz="2800" dirty="0" err="1">
                <a:solidFill>
                  <a:srgbClr val="0000FF"/>
                </a:solidFill>
                <a:latin typeface="Times New Roman"/>
                <a:ea typeface="Calibri"/>
                <a:cs typeface="Times New Roman"/>
              </a:rPr>
              <a:t>trùng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với</a:t>
            </a:r>
            <a:r>
              <a:rPr lang="en-US" sz="2800" dirty="0">
                <a:solidFill>
                  <a:srgbClr val="0000FF"/>
                </a:solidFill>
                <a:latin typeface="Times New Roman"/>
                <a:ea typeface="Calibri"/>
                <a:cs typeface="Times New Roman"/>
              </a:rPr>
              <a:t> A. Ta </a:t>
            </a:r>
            <a:r>
              <a:rPr lang="en-US" sz="2800" dirty="0" err="1">
                <a:solidFill>
                  <a:srgbClr val="0000FF"/>
                </a:solidFill>
                <a:latin typeface="Times New Roman"/>
                <a:ea typeface="Calibri"/>
                <a:cs typeface="Times New Roman"/>
              </a:rPr>
              <a:t>thấy</a:t>
            </a:r>
            <a:r>
              <a:rPr lang="en-US" sz="2800" dirty="0">
                <a:solidFill>
                  <a:srgbClr val="0000FF"/>
                </a:solidFill>
                <a:latin typeface="Times New Roman"/>
                <a:ea typeface="Calibri"/>
                <a:cs typeface="Times New Roman"/>
              </a:rPr>
              <a:t> vector </a:t>
            </a:r>
            <a:r>
              <a:rPr lang="en-US" sz="2800" dirty="0" err="1">
                <a:solidFill>
                  <a:srgbClr val="0000FF"/>
                </a:solidFill>
                <a:latin typeface="Times New Roman"/>
                <a:ea typeface="Calibri"/>
                <a:cs typeface="Times New Roman"/>
              </a:rPr>
              <a:t>ab</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sẽ</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có</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vị</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trí</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giống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như</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kim</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ngắn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đồng</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hồ</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chỉ</a:t>
            </a:r>
            <a:r>
              <a:rPr lang="en-US" sz="2800" dirty="0">
                <a:solidFill>
                  <a:srgbClr val="0000FF"/>
                </a:solidFill>
                <a:latin typeface="Times New Roman"/>
                <a:ea typeface="Calibri"/>
                <a:cs typeface="Times New Roman"/>
              </a:rPr>
              <a:t> 11 </a:t>
            </a:r>
            <a:r>
              <a:rPr lang="en-US" sz="2800" dirty="0" err="1">
                <a:solidFill>
                  <a:srgbClr val="0000FF"/>
                </a:solidFill>
                <a:latin typeface="Times New Roman"/>
                <a:ea typeface="Calibri"/>
                <a:cs typeface="Times New Roman"/>
              </a:rPr>
              <a:t>giờ</a:t>
            </a:r>
            <a:r>
              <a:rPr lang="en-US" sz="2800" dirty="0">
                <a:solidFill>
                  <a:srgbClr val="0000FF"/>
                </a:solidFill>
                <a:latin typeface="Times New Roman"/>
                <a:ea typeface="Calibri"/>
                <a:cs typeface="Times New Roman"/>
              </a:rPr>
              <a:t>.</a:t>
            </a:r>
            <a:endParaRPr lang="en-US" sz="2800" dirty="0">
              <a:latin typeface="Times New Roman"/>
              <a:ea typeface="Calibri"/>
              <a:cs typeface="Times New Roman"/>
            </a:endParaRPr>
          </a:p>
          <a:p>
            <a:pPr marL="457200" marR="0" lvl="0" indent="-457200" algn="just">
              <a:lnSpc>
                <a:spcPct val="120000"/>
              </a:lnSpc>
              <a:spcBef>
                <a:spcPts val="0"/>
              </a:spcBef>
              <a:spcAft>
                <a:spcPts val="600"/>
              </a:spcAft>
            </a:pPr>
            <a:r>
              <a:rPr lang="en-US" sz="2800" dirty="0" smtClean="0">
                <a:solidFill>
                  <a:srgbClr val="0000FF"/>
                </a:solidFill>
                <a:latin typeface="Times New Roman"/>
                <a:ea typeface="Calibri"/>
                <a:cs typeface="Times New Roman"/>
              </a:rPr>
              <a:t>6. </a:t>
            </a:r>
            <a:r>
              <a:rPr lang="en-US" sz="2800" dirty="0" err="1" smtClean="0">
                <a:solidFill>
                  <a:srgbClr val="0000FF"/>
                </a:solidFill>
                <a:latin typeface="Times New Roman"/>
                <a:ea typeface="Calibri"/>
                <a:cs typeface="Times New Roman"/>
              </a:rPr>
              <a:t>Như</a:t>
            </a:r>
            <a:r>
              <a:rPr lang="en-US" sz="2800" dirty="0" smtClean="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vậy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tổ</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đấu</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dây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của</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máy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biến</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áp</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này</a:t>
            </a:r>
            <a:r>
              <a:rPr lang="en-US" sz="2800" dirty="0">
                <a:solidFill>
                  <a:srgbClr val="0000FF"/>
                </a:solidFill>
                <a:latin typeface="Times New Roman"/>
                <a:ea typeface="Calibri"/>
                <a:cs typeface="Times New Roman"/>
              </a:rPr>
              <a:t> </a:t>
            </a:r>
            <a:r>
              <a:rPr lang="en-US" sz="2800" dirty="0" err="1">
                <a:solidFill>
                  <a:srgbClr val="0000FF"/>
                </a:solidFill>
                <a:latin typeface="Times New Roman"/>
                <a:ea typeface="Calibri"/>
                <a:cs typeface="Times New Roman"/>
              </a:rPr>
              <a:t>là</a:t>
            </a:r>
            <a:r>
              <a:rPr lang="en-US" sz="2800" dirty="0">
                <a:solidFill>
                  <a:srgbClr val="0000FF"/>
                </a:solidFill>
                <a:latin typeface="Times New Roman"/>
                <a:ea typeface="Calibri"/>
                <a:cs typeface="Times New Roman"/>
              </a:rPr>
              <a:t> Y/Δ-11.</a:t>
            </a:r>
            <a:endParaRPr lang="en-US" sz="2800"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1000" fill="hold"/>
                                        <p:tgtEl>
                                          <p:spTgt spid="2">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2">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57890"/>
            <a:ext cx="9144000" cy="830997"/>
          </a:xfrm>
          <a:prstGeom prst="rect">
            <a:avLst/>
          </a:prstGeom>
        </p:spPr>
        <p:txBody>
          <a:bodyPr wrap="square">
            <a:spAutoFit/>
          </a:bodyPr>
          <a:lstStyle/>
          <a:p>
            <a:pPr indent="457200" algn="just">
              <a:spcBef>
                <a:spcPts val="600"/>
              </a:spcBef>
            </a:pPr>
            <a:r>
              <a:rPr lang="en-US" sz="2400" b="1" dirty="0" err="1">
                <a:solidFill>
                  <a:srgbClr val="0000FF"/>
                </a:solidFill>
                <a:latin typeface="Times New Roman"/>
                <a:ea typeface="Calibri"/>
                <a:cs typeface="Times New Roman"/>
              </a:rPr>
              <a:t>Trường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hợp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cặp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cuộn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dây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cặp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yb</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YB</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cặp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zc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ZC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không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nằm</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trên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trụ</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tương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ứng</a:t>
            </a:r>
            <a:r>
              <a:rPr lang="en-US" sz="2400" b="1" dirty="0">
                <a:solidFill>
                  <a:srgbClr val="0000FF"/>
                </a:solidFill>
                <a:latin typeface="Times New Roman"/>
                <a:ea typeface="Calibri"/>
                <a:cs typeface="Times New Roman"/>
              </a:rPr>
              <a:t>:</a:t>
            </a:r>
            <a:endParaRPr lang="en-US" sz="2400" b="1" dirty="0">
              <a:effectLst/>
              <a:latin typeface="Times New Roman"/>
              <a:ea typeface="Calibri"/>
              <a:cs typeface="Times New Roman"/>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482400"/>
            <a:ext cx="7010400" cy="209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657600"/>
            <a:ext cx="9144000" cy="907749"/>
          </a:xfrm>
          <a:prstGeom prst="rect">
            <a:avLst/>
          </a:prstGeom>
        </p:spPr>
        <p:txBody>
          <a:bodyPr wrap="square">
            <a:spAutoFit/>
          </a:bodyPr>
          <a:lstStyle/>
          <a:p>
            <a:pPr indent="457200" algn="just">
              <a:lnSpc>
                <a:spcPct val="115000"/>
              </a:lnSpc>
              <a:spcAft>
                <a:spcPts val="600"/>
              </a:spcAft>
            </a:pPr>
            <a:r>
              <a:rPr lang="en-US" sz="2400" b="1" dirty="0" err="1">
                <a:solidFill>
                  <a:srgbClr val="0000FF"/>
                </a:solidFill>
                <a:latin typeface="Times New Roman"/>
                <a:ea typeface="Calibri"/>
                <a:cs typeface="Times New Roman"/>
              </a:rPr>
              <a:t>Trường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hợp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định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tổ</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đấu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dây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máy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biến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áp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ba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nối</a:t>
            </a:r>
            <a:r>
              <a:rPr lang="en-US" sz="2400" b="1" dirty="0">
                <a:solidFill>
                  <a:srgbClr val="0000FF"/>
                </a:solidFill>
                <a:latin typeface="Times New Roman"/>
                <a:ea typeface="Calibri"/>
                <a:cs typeface="Times New Roman"/>
              </a:rPr>
              <a:t> Y/</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cuộn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dây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được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đánh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dấu</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ngược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cực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tính</a:t>
            </a:r>
            <a:r>
              <a:rPr lang="en-US" sz="2400" b="1" dirty="0">
                <a:solidFill>
                  <a:srgbClr val="0000FF"/>
                </a:solidFill>
                <a:latin typeface="Times New Roman"/>
                <a:ea typeface="Calibri"/>
                <a:cs typeface="Times New Roman"/>
              </a:rPr>
              <a:t>:</a:t>
            </a:r>
            <a:endParaRPr lang="en-US" sz="2400" b="1" dirty="0">
              <a:effectLst/>
              <a:latin typeface="Times New Roman"/>
              <a:ea typeface="Calibri"/>
              <a:cs typeface="Times New Roman"/>
            </a:endParaRPr>
          </a:p>
        </p:txBody>
      </p:sp>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241" y="4572000"/>
            <a:ext cx="717792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1000" fill="hold"/>
                                        <p:tgtEl>
                                          <p:spTgt spid="6146"/>
                                        </p:tgtEl>
                                        <p:attrNameLst>
                                          <p:attrName>ppt_w</p:attrName>
                                        </p:attrNameLst>
                                      </p:cBhvr>
                                      <p:tavLst>
                                        <p:tav tm="0">
                                          <p:val>
                                            <p:strVal val="#ppt_w*0.70"/>
                                          </p:val>
                                        </p:tav>
                                        <p:tav tm="100000">
                                          <p:val>
                                            <p:strVal val="#ppt_w"/>
                                          </p:val>
                                        </p:tav>
                                      </p:tavLst>
                                    </p:anim>
                                    <p:anim calcmode="lin" valueType="num">
                                      <p:cBhvr>
                                        <p:cTn id="15" dur="1000" fill="hold"/>
                                        <p:tgtEl>
                                          <p:spTgt spid="6146"/>
                                        </p:tgtEl>
                                        <p:attrNameLst>
                                          <p:attrName>ppt_h</p:attrName>
                                        </p:attrNameLst>
                                      </p:cBhvr>
                                      <p:tavLst>
                                        <p:tav tm="0">
                                          <p:val>
                                            <p:strVal val="#ppt_h"/>
                                          </p:val>
                                        </p:tav>
                                        <p:tav tm="100000">
                                          <p:val>
                                            <p:strVal val="#ppt_h"/>
                                          </p:val>
                                        </p:tav>
                                      </p:tavLst>
                                    </p:anim>
                                    <p:animEffect transition="in" filter="fade">
                                      <p:cBhvr>
                                        <p:cTn id="16" dur="1000"/>
                                        <p:tgtEl>
                                          <p:spTgt spid="614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6147"/>
                                        </p:tgtEl>
                                        <p:attrNameLst>
                                          <p:attrName>style.visibility</p:attrName>
                                        </p:attrNameLst>
                                      </p:cBhvr>
                                      <p:to>
                                        <p:strVal val="visible"/>
                                      </p:to>
                                    </p:set>
                                    <p:anim calcmode="lin" valueType="num">
                                      <p:cBhvr>
                                        <p:cTn id="28" dur="1000" fill="hold"/>
                                        <p:tgtEl>
                                          <p:spTgt spid="6147"/>
                                        </p:tgtEl>
                                        <p:attrNameLst>
                                          <p:attrName>ppt_w</p:attrName>
                                        </p:attrNameLst>
                                      </p:cBhvr>
                                      <p:tavLst>
                                        <p:tav tm="0">
                                          <p:val>
                                            <p:strVal val="#ppt_w*0.70"/>
                                          </p:val>
                                        </p:tav>
                                        <p:tav tm="100000">
                                          <p:val>
                                            <p:strVal val="#ppt_w"/>
                                          </p:val>
                                        </p:tav>
                                      </p:tavLst>
                                    </p:anim>
                                    <p:anim calcmode="lin" valueType="num">
                                      <p:cBhvr>
                                        <p:cTn id="29" dur="1000" fill="hold"/>
                                        <p:tgtEl>
                                          <p:spTgt spid="6147"/>
                                        </p:tgtEl>
                                        <p:attrNameLst>
                                          <p:attrName>ppt_h</p:attrName>
                                        </p:attrNameLst>
                                      </p:cBhvr>
                                      <p:tavLst>
                                        <p:tav tm="0">
                                          <p:val>
                                            <p:strVal val="#ppt_h"/>
                                          </p:val>
                                        </p:tav>
                                        <p:tav tm="100000">
                                          <p:val>
                                            <p:strVal val="#ppt_h"/>
                                          </p:val>
                                        </p:tav>
                                      </p:tavLst>
                                    </p:anim>
                                    <p:animEffect transition="in" filter="fade">
                                      <p:cBhvr>
                                        <p:cTn id="30"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31347"/>
            <a:ext cx="9144000" cy="548099"/>
          </a:xfrm>
          <a:prstGeom prst="rect">
            <a:avLst/>
          </a:prstGeom>
        </p:spPr>
        <p:txBody>
          <a:bodyPr wrap="square">
            <a:spAutoFit/>
          </a:bodyPr>
          <a:lstStyle/>
          <a:p>
            <a:pPr indent="457200" algn="just">
              <a:lnSpc>
                <a:spcPct val="115000"/>
              </a:lnSpc>
              <a:spcAft>
                <a:spcPts val="600"/>
              </a:spcAft>
            </a:pPr>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hoán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đổi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tương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tự</a:t>
            </a:r>
            <a:r>
              <a:rPr lang="en-US" sz="2800" b="1" dirty="0">
                <a:solidFill>
                  <a:srgbClr val="0000FF"/>
                </a:solidFill>
                <a:latin typeface="Times New Roman"/>
                <a:ea typeface="Calibri"/>
                <a:cs typeface="Times New Roman"/>
              </a:rPr>
              <a:t>, ta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tổ</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209064"/>
            <a:ext cx="8991600" cy="2600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810000"/>
            <a:ext cx="9144000" cy="1598386"/>
          </a:xfrm>
          <a:prstGeom prst="rect">
            <a:avLst/>
          </a:prstGeom>
        </p:spPr>
        <p:txBody>
          <a:bodyPr wrap="square">
            <a:spAutoFit/>
          </a:bodyPr>
          <a:lstStyle/>
          <a:p>
            <a:pPr marR="0" lvl="0" indent="457200" algn="just">
              <a:lnSpc>
                <a:spcPct val="120000"/>
              </a:lnSpc>
              <a:spcBef>
                <a:spcPts val="600"/>
              </a:spcBef>
              <a:spcAft>
                <a:spcPts val="600"/>
              </a:spcAft>
            </a:pPr>
            <a:r>
              <a:rPr lang="en-US" sz="2800" b="1" dirty="0" err="1">
                <a:solidFill>
                  <a:srgbClr val="0000FF"/>
                </a:solidFill>
                <a:latin typeface="Times New Roman"/>
                <a:ea typeface="Times New Roman"/>
                <a:cs typeface="Times New Roman"/>
              </a:rPr>
              <a:t>Các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đồ</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đấu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cao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giống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góc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bản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0 </a:t>
            </a:r>
            <a:r>
              <a:rPr lang="en-US" sz="2800" b="1" dirty="0" err="1">
                <a:solidFill>
                  <a:srgbClr val="0000FF"/>
                </a:solidFill>
                <a:latin typeface="Times New Roman"/>
                <a:ea typeface="Times New Roman"/>
                <a:cs typeface="Times New Roman"/>
              </a:rPr>
              <a:t>giờ</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dụ</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như</a:t>
            </a:r>
            <a:r>
              <a:rPr lang="en-US" sz="2800" b="1" dirty="0">
                <a:solidFill>
                  <a:srgbClr val="0000FF"/>
                </a:solidFill>
                <a:latin typeface="Times New Roman"/>
                <a:ea typeface="Times New Roman"/>
                <a:cs typeface="Times New Roman"/>
              </a:rPr>
              <a:t> Y/Y-0, Δ/Δ-0.</a:t>
            </a:r>
            <a:endParaRPr lang="en-US" sz="2800" b="1" dirty="0">
              <a:effectLst/>
              <a:latin typeface="Times New Roman"/>
              <a:ea typeface="Calibri"/>
              <a:cs typeface="Times New Roman"/>
            </a:endParaRPr>
          </a:p>
        </p:txBody>
      </p:sp>
      <p:sp>
        <p:nvSpPr>
          <p:cNvPr id="6" name="Rectangle 5"/>
          <p:cNvSpPr/>
          <p:nvPr/>
        </p:nvSpPr>
        <p:spPr>
          <a:xfrm>
            <a:off x="0" y="5214473"/>
            <a:ext cx="9144000" cy="1643527"/>
          </a:xfrm>
          <a:prstGeom prst="rect">
            <a:avLst/>
          </a:prstGeom>
        </p:spPr>
        <p:txBody>
          <a:bodyPr wrap="square">
            <a:spAutoFit/>
          </a:bodyPr>
          <a:lstStyle/>
          <a:p>
            <a:pPr marR="0" lvl="0" indent="457200" algn="just">
              <a:lnSpc>
                <a:spcPct val="120000"/>
              </a:lnSpc>
              <a:spcBef>
                <a:spcPts val="600"/>
              </a:spcBef>
              <a:spcAft>
                <a:spcPts val="600"/>
              </a:spcAft>
            </a:pPr>
            <a:r>
              <a:rPr lang="en-US" sz="2800" b="1" dirty="0" err="1">
                <a:solidFill>
                  <a:srgbClr val="0000FF"/>
                </a:solidFill>
                <a:latin typeface="Times New Roman"/>
                <a:ea typeface="Times New Roman"/>
                <a:cs typeface="Times New Roman"/>
              </a:rPr>
              <a:t>Các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đồ</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đấu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cao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khác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góc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bản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30°. </a:t>
            </a:r>
            <a:r>
              <a:rPr lang="en-US" sz="2800" b="1" dirty="0" err="1">
                <a:solidFill>
                  <a:srgbClr val="0000FF"/>
                </a:solidFill>
                <a:latin typeface="Times New Roman"/>
                <a:ea typeface="Times New Roman"/>
                <a:cs typeface="Times New Roman"/>
              </a:rPr>
              <a:t>Thí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dụ</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như</a:t>
            </a:r>
            <a:r>
              <a:rPr lang="en-US" sz="2800" b="1" dirty="0">
                <a:solidFill>
                  <a:srgbClr val="0000FF"/>
                </a:solidFill>
                <a:latin typeface="Times New Roman"/>
                <a:ea typeface="Times New Roman"/>
                <a:cs typeface="Times New Roman"/>
              </a:rPr>
              <a:t> Y/Δ-11, Y/Δ-1, Δ/Y-11, Δ/Y-1</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170"/>
                                        </p:tgtEl>
                                        <p:attrNameLst>
                                          <p:attrName>style.visibility</p:attrName>
                                        </p:attrNameLst>
                                      </p:cBhvr>
                                      <p:to>
                                        <p:strVal val="visible"/>
                                      </p:to>
                                    </p:set>
                                    <p:anim calcmode="lin" valueType="num">
                                      <p:cBhvr>
                                        <p:cTn id="14" dur="1000" fill="hold"/>
                                        <p:tgtEl>
                                          <p:spTgt spid="7170"/>
                                        </p:tgtEl>
                                        <p:attrNameLst>
                                          <p:attrName>ppt_w</p:attrName>
                                        </p:attrNameLst>
                                      </p:cBhvr>
                                      <p:tavLst>
                                        <p:tav tm="0">
                                          <p:val>
                                            <p:strVal val="#ppt_w*0.70"/>
                                          </p:val>
                                        </p:tav>
                                        <p:tav tm="100000">
                                          <p:val>
                                            <p:strVal val="#ppt_w"/>
                                          </p:val>
                                        </p:tav>
                                      </p:tavLst>
                                    </p:anim>
                                    <p:anim calcmode="lin" valueType="num">
                                      <p:cBhvr>
                                        <p:cTn id="15" dur="1000" fill="hold"/>
                                        <p:tgtEl>
                                          <p:spTgt spid="7170"/>
                                        </p:tgtEl>
                                        <p:attrNameLst>
                                          <p:attrName>ppt_h</p:attrName>
                                        </p:attrNameLst>
                                      </p:cBhvr>
                                      <p:tavLst>
                                        <p:tav tm="0">
                                          <p:val>
                                            <p:strVal val="#ppt_h"/>
                                          </p:val>
                                        </p:tav>
                                        <p:tav tm="100000">
                                          <p:val>
                                            <p:strVal val="#ppt_h"/>
                                          </p:val>
                                        </p:tav>
                                      </p:tavLst>
                                    </p:anim>
                                    <p:animEffect transition="in" filter="fade">
                                      <p:cBhvr>
                                        <p:cTn id="16" dur="1000"/>
                                        <p:tgtEl>
                                          <p:spTgt spid="7170"/>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2554545"/>
          </a:xfrm>
          <a:prstGeom prst="rect">
            <a:avLst/>
          </a:prstGeom>
        </p:spPr>
        <p:txBody>
          <a:bodyPr wrap="square">
            <a:spAutoFit/>
          </a:bodyPr>
          <a:lstStyle/>
          <a:p>
            <a:pPr marR="0" lvl="0" indent="457200" algn="just">
              <a:spcBef>
                <a:spcPts val="600"/>
              </a:spcBef>
              <a:spcAft>
                <a:spcPts val="600"/>
              </a:spcAft>
            </a:pPr>
            <a:r>
              <a:rPr lang="en-US" sz="2800" b="1" dirty="0" err="1">
                <a:solidFill>
                  <a:srgbClr val="0000FF"/>
                </a:solidFill>
                <a:latin typeface="Times New Roman"/>
                <a:ea typeface="Times New Roman"/>
                <a:cs typeface="Times New Roman"/>
              </a:rPr>
              <a:t>Cùng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một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đồ</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nhưng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nếu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đảo</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ngược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cực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tính</a:t>
            </a:r>
            <a:r>
              <a:rPr lang="en-US" sz="2800" b="1" dirty="0">
                <a:solidFill>
                  <a:srgbClr val="0000FF"/>
                </a:solidFill>
                <a:latin typeface="Times New Roman"/>
                <a:ea typeface="Times New Roman"/>
                <a:cs typeface="Times New Roman"/>
              </a:rPr>
              <a:t>, ta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góc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mới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đối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xứng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với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góc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qua </a:t>
            </a:r>
            <a:r>
              <a:rPr lang="en-US" sz="2800" b="1" dirty="0" err="1">
                <a:solidFill>
                  <a:srgbClr val="0000FF"/>
                </a:solidFill>
                <a:latin typeface="Times New Roman"/>
                <a:ea typeface="Times New Roman"/>
                <a:cs typeface="Times New Roman"/>
              </a:rPr>
              <a:t>tâm</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6 </a:t>
            </a:r>
            <a:r>
              <a:rPr lang="en-US" sz="2800" b="1" dirty="0" err="1">
                <a:solidFill>
                  <a:srgbClr val="0000FF"/>
                </a:solidFill>
                <a:latin typeface="Times New Roman"/>
                <a:ea typeface="Times New Roman"/>
                <a:cs typeface="Times New Roman"/>
              </a:rPr>
              <a:t>giờ</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dụ</a:t>
            </a:r>
            <a:r>
              <a:rPr lang="en-US" sz="2800" b="1" dirty="0">
                <a:solidFill>
                  <a:srgbClr val="0000FF"/>
                </a:solidFill>
                <a:latin typeface="Times New Roman"/>
                <a:ea typeface="Times New Roman"/>
                <a:cs typeface="Times New Roman"/>
              </a:rPr>
              <a:t>: </a:t>
            </a:r>
            <a:endParaRPr lang="en-US" sz="2800" b="1" dirty="0">
              <a:latin typeface="Times New Roman"/>
              <a:ea typeface="Calibri"/>
              <a:cs typeface="Times New Roman"/>
            </a:endParaRPr>
          </a:p>
          <a:p>
            <a:pPr marL="742950" marR="0" lvl="1" indent="-285750" algn="just">
              <a:spcBef>
                <a:spcPts val="600"/>
              </a:spcBef>
              <a:spcAft>
                <a:spcPts val="600"/>
              </a:spcAft>
              <a:buFont typeface="Wingdings"/>
              <a:buChar char=""/>
            </a:pPr>
            <a:r>
              <a:rPr lang="en-US" sz="2800" b="1" dirty="0">
                <a:solidFill>
                  <a:srgbClr val="0000FF"/>
                </a:solidFill>
                <a:latin typeface="Times New Roman"/>
                <a:ea typeface="Times New Roman"/>
                <a:cs typeface="Times New Roman"/>
              </a:rPr>
              <a:t>Y/Y-0 </a:t>
            </a:r>
            <a:r>
              <a:rPr lang="en-US" sz="2800" b="1" dirty="0" err="1">
                <a:solidFill>
                  <a:srgbClr val="0000FF"/>
                </a:solidFill>
                <a:latin typeface="Times New Roman"/>
                <a:ea typeface="Times New Roman"/>
                <a:cs typeface="Times New Roman"/>
              </a:rPr>
              <a:t>với</a:t>
            </a:r>
            <a:r>
              <a:rPr lang="en-US" sz="2800" b="1" dirty="0">
                <a:solidFill>
                  <a:srgbClr val="0000FF"/>
                </a:solidFill>
                <a:latin typeface="Times New Roman"/>
                <a:ea typeface="Times New Roman"/>
                <a:cs typeface="Times New Roman"/>
              </a:rPr>
              <a:t> Y/Y-6</a:t>
            </a:r>
            <a:endParaRPr lang="en-US" sz="2800" b="1" dirty="0">
              <a:latin typeface="Times New Roman"/>
              <a:ea typeface="Calibri"/>
              <a:cs typeface="Times New Roman"/>
            </a:endParaRPr>
          </a:p>
          <a:p>
            <a:pPr marL="742950" marR="0" lvl="1" indent="-285750" algn="just">
              <a:spcBef>
                <a:spcPts val="600"/>
              </a:spcBef>
              <a:spcAft>
                <a:spcPts val="600"/>
              </a:spcAft>
              <a:buFont typeface="Wingdings"/>
              <a:buChar char=""/>
            </a:pPr>
            <a:r>
              <a:rPr lang="en-US" sz="2800" b="1" dirty="0">
                <a:solidFill>
                  <a:srgbClr val="0000FF"/>
                </a:solidFill>
                <a:latin typeface="Times New Roman"/>
                <a:ea typeface="Times New Roman"/>
                <a:cs typeface="Times New Roman"/>
              </a:rPr>
              <a:t>Y/Δ-11 </a:t>
            </a:r>
            <a:r>
              <a:rPr lang="en-US" sz="2800" b="1" dirty="0" err="1">
                <a:solidFill>
                  <a:srgbClr val="0000FF"/>
                </a:solidFill>
                <a:latin typeface="Times New Roman"/>
                <a:ea typeface="Times New Roman"/>
                <a:cs typeface="Times New Roman"/>
              </a:rPr>
              <a:t>với</a:t>
            </a:r>
            <a:r>
              <a:rPr lang="en-US" sz="2800" b="1" dirty="0">
                <a:solidFill>
                  <a:srgbClr val="0000FF"/>
                </a:solidFill>
                <a:latin typeface="Times New Roman"/>
                <a:ea typeface="Times New Roman"/>
                <a:cs typeface="Times New Roman"/>
              </a:rPr>
              <a:t> Y/Δ-5</a:t>
            </a:r>
            <a:endParaRPr lang="en-US" sz="2800" b="1" dirty="0">
              <a:effectLst/>
              <a:latin typeface="Times New Roman"/>
              <a:ea typeface="Calibri"/>
              <a:cs typeface="Times New Roman"/>
            </a:endParaRPr>
          </a:p>
        </p:txBody>
      </p:sp>
      <p:sp>
        <p:nvSpPr>
          <p:cNvPr id="3" name="Rectangle 2"/>
          <p:cNvSpPr/>
          <p:nvPr/>
        </p:nvSpPr>
        <p:spPr>
          <a:xfrm>
            <a:off x="0" y="3276600"/>
            <a:ext cx="9144000" cy="2423227"/>
          </a:xfrm>
          <a:prstGeom prst="rect">
            <a:avLst/>
          </a:prstGeom>
        </p:spPr>
        <p:txBody>
          <a:bodyPr wrap="square">
            <a:spAutoFit/>
          </a:bodyPr>
          <a:lstStyle/>
          <a:p>
            <a:pPr marR="0" lvl="0" indent="457200" algn="just">
              <a:lnSpc>
                <a:spcPct val="120000"/>
              </a:lnSpc>
              <a:spcBef>
                <a:spcPts val="600"/>
              </a:spcBef>
              <a:spcAft>
                <a:spcPts val="600"/>
              </a:spcAft>
            </a:pPr>
            <a:r>
              <a:rPr lang="en-US" sz="2800" b="1" dirty="0" err="1">
                <a:solidFill>
                  <a:srgbClr val="0000FF"/>
                </a:solidFill>
                <a:latin typeface="Times New Roman"/>
                <a:ea typeface="Times New Roman"/>
                <a:cs typeface="Times New Roman"/>
              </a:rPr>
              <a:t>Cùng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một</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đồ</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đấu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nhưng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hoán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chuyển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vị</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trí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phía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ta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đồ</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lệch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 4 </a:t>
            </a:r>
            <a:r>
              <a:rPr lang="en-US" sz="2800" b="1" dirty="0" err="1">
                <a:solidFill>
                  <a:srgbClr val="0000FF"/>
                </a:solidFill>
                <a:latin typeface="Times New Roman"/>
                <a:ea typeface="Times New Roman"/>
                <a:cs typeface="Times New Roman"/>
              </a:rPr>
              <a:t>giờ</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thí</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dụ</a:t>
            </a:r>
            <a:r>
              <a:rPr lang="en-US" sz="2800" b="1" dirty="0">
                <a:solidFill>
                  <a:srgbClr val="0000FF"/>
                </a:solidFill>
                <a:latin typeface="Times New Roman"/>
                <a:ea typeface="Times New Roman"/>
                <a:cs typeface="Times New Roman"/>
              </a:rPr>
              <a:t>:</a:t>
            </a:r>
            <a:endParaRPr lang="en-US" sz="2800" b="1" dirty="0">
              <a:latin typeface="Times New Roman"/>
              <a:ea typeface="Calibri"/>
              <a:cs typeface="Times New Roman"/>
            </a:endParaRPr>
          </a:p>
          <a:p>
            <a:pPr marL="742950" marR="0" lvl="1" indent="-285750" algn="just">
              <a:lnSpc>
                <a:spcPct val="120000"/>
              </a:lnSpc>
              <a:spcBef>
                <a:spcPts val="600"/>
              </a:spcBef>
              <a:spcAft>
                <a:spcPts val="600"/>
              </a:spcAft>
              <a:buFont typeface="Wingdings"/>
              <a:buChar char=""/>
            </a:pPr>
            <a:r>
              <a:rPr lang="en-US" sz="2800" b="1" dirty="0" err="1">
                <a:solidFill>
                  <a:srgbClr val="0000FF"/>
                </a:solidFill>
                <a:latin typeface="Times New Roman"/>
                <a:ea typeface="Times New Roman"/>
                <a:cs typeface="Times New Roman"/>
              </a:rPr>
              <a:t>Từ</a:t>
            </a:r>
            <a:r>
              <a:rPr lang="en-US" sz="2800" b="1" dirty="0">
                <a:solidFill>
                  <a:srgbClr val="0000FF"/>
                </a:solidFill>
                <a:latin typeface="Times New Roman"/>
                <a:ea typeface="Times New Roman"/>
                <a:cs typeface="Times New Roman"/>
              </a:rPr>
              <a:t> Y/Y-0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Y/Y-4, Y/Y-8</a:t>
            </a:r>
            <a:endParaRPr lang="en-US" sz="2800" b="1" dirty="0">
              <a:latin typeface="Times New Roman"/>
              <a:ea typeface="Calibri"/>
              <a:cs typeface="Times New Roman"/>
            </a:endParaRPr>
          </a:p>
          <a:p>
            <a:pPr marL="742950" marR="0" lvl="1" indent="-285750" algn="just">
              <a:lnSpc>
                <a:spcPct val="120000"/>
              </a:lnSpc>
              <a:spcBef>
                <a:spcPts val="600"/>
              </a:spcBef>
              <a:spcAft>
                <a:spcPts val="600"/>
              </a:spcAft>
              <a:buFont typeface="Wingdings"/>
              <a:buChar char=""/>
            </a:pPr>
            <a:r>
              <a:rPr lang="en-US" sz="2800" b="1" dirty="0" err="1">
                <a:solidFill>
                  <a:srgbClr val="0000FF"/>
                </a:solidFill>
                <a:latin typeface="Times New Roman"/>
                <a:ea typeface="Times New Roman"/>
                <a:cs typeface="Times New Roman"/>
              </a:rPr>
              <a:t>Từ</a:t>
            </a:r>
            <a:r>
              <a:rPr lang="en-US" sz="2800" b="1" dirty="0">
                <a:solidFill>
                  <a:srgbClr val="0000FF"/>
                </a:solidFill>
                <a:latin typeface="Times New Roman"/>
                <a:ea typeface="Times New Roman"/>
                <a:cs typeface="Times New Roman"/>
              </a:rPr>
              <a:t> Y/Δ-11 </a:t>
            </a:r>
            <a:r>
              <a:rPr lang="en-US" sz="2800" b="1" dirty="0" err="1">
                <a:solidFill>
                  <a:srgbClr val="0000FF"/>
                </a:solidFill>
                <a:latin typeface="Times New Roman"/>
                <a:ea typeface="Times New Roman"/>
                <a:cs typeface="Times New Roman"/>
              </a:rPr>
              <a:t>có</a:t>
            </a:r>
            <a:r>
              <a:rPr lang="en-US" sz="2800" b="1" dirty="0">
                <a:solidFill>
                  <a:srgbClr val="0000FF"/>
                </a:solidFill>
                <a:latin typeface="Times New Roman"/>
                <a:ea typeface="Times New Roman"/>
                <a:cs typeface="Times New Roman"/>
              </a:rPr>
              <a:t> Y/Δ-3, Y/Δ-7.</a:t>
            </a:r>
            <a:endParaRPr lang="en-US" sz="2800" b="1" dirty="0">
              <a:effectLst/>
              <a:latin typeface="Times New Roman"/>
              <a:ea typeface="Calibri"/>
              <a:cs typeface="Times New Roman"/>
            </a:endParaRPr>
          </a:p>
        </p:txBody>
      </p:sp>
      <p:sp>
        <p:nvSpPr>
          <p:cNvPr id="6" name="Rectangle 5"/>
          <p:cNvSpPr/>
          <p:nvPr/>
        </p:nvSpPr>
        <p:spPr>
          <a:xfrm>
            <a:off x="0" y="5827693"/>
            <a:ext cx="9144000" cy="954107"/>
          </a:xfrm>
          <a:prstGeom prst="rect">
            <a:avLst/>
          </a:prstGeom>
        </p:spPr>
        <p:txBody>
          <a:bodyPr wrap="square">
            <a:spAutoFit/>
          </a:bodyPr>
          <a:lstStyle/>
          <a:p>
            <a:pPr indent="457200"/>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một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I/I-0,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các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tổ</a:t>
            </a:r>
            <a:r>
              <a:rPr lang="en-US" sz="2800" b="1" dirty="0">
                <a:solidFill>
                  <a:srgbClr val="0000FF"/>
                </a:solidFill>
                <a:latin typeface="Times New Roman"/>
                <a:ea typeface="Calibri"/>
              </a:rPr>
              <a:t> Y/</a:t>
            </a:r>
            <a:r>
              <a:rPr lang="en-US" sz="2800" b="1" dirty="0" err="1">
                <a:solidFill>
                  <a:srgbClr val="0000FF"/>
                </a:solidFill>
                <a:latin typeface="Times New Roman"/>
                <a:ea typeface="Calibri"/>
              </a:rPr>
              <a:t>Y</a:t>
            </a:r>
            <a:r>
              <a:rPr lang="en-US" sz="2800" b="1" baseline="-25000" dirty="0" err="1">
                <a:solidFill>
                  <a:srgbClr val="0000FF"/>
                </a:solidFill>
                <a:latin typeface="Times New Roman"/>
                <a:ea typeface="Calibri"/>
              </a:rPr>
              <a:t>0</a:t>
            </a:r>
            <a:r>
              <a:rPr lang="en-US" sz="2800" b="1" dirty="0">
                <a:solidFill>
                  <a:srgbClr val="0000FF"/>
                </a:solidFill>
                <a:latin typeface="Times New Roman"/>
                <a:ea typeface="Calibri"/>
              </a:rPr>
              <a:t>-12, Y/</a:t>
            </a:r>
            <a:r>
              <a:rPr lang="en-US" sz="2800" b="1" dirty="0">
                <a:solidFill>
                  <a:srgbClr val="0000FF"/>
                </a:solidFill>
                <a:latin typeface="Times New Roman"/>
                <a:ea typeface="SymbolMT"/>
              </a:rPr>
              <a:t>∆</a:t>
            </a:r>
            <a:r>
              <a:rPr lang="en-US" sz="2800" b="1" dirty="0">
                <a:solidFill>
                  <a:srgbClr val="0000FF"/>
                </a:solidFill>
                <a:latin typeface="Times New Roman"/>
                <a:ea typeface="Calibri"/>
              </a:rPr>
              <a:t>-11 </a:t>
            </a:r>
            <a:r>
              <a:rPr lang="en-US" sz="2800" b="1" dirty="0" err="1">
                <a:solidFill>
                  <a:srgbClr val="0000FF"/>
                </a:solidFill>
                <a:latin typeface="Times New Roman"/>
                <a:ea typeface="Calibri"/>
              </a:rPr>
              <a:t>và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Y</a:t>
            </a:r>
            <a:r>
              <a:rPr lang="en-US" sz="2800" b="1" baseline="-25000" dirty="0" err="1">
                <a:solidFill>
                  <a:srgbClr val="0000FF"/>
                </a:solidFill>
                <a:latin typeface="Times New Roman"/>
                <a:ea typeface="Calibri"/>
              </a:rPr>
              <a:t>0</a:t>
            </a:r>
            <a:r>
              <a:rPr lang="en-US" sz="2800" b="1" dirty="0">
                <a:solidFill>
                  <a:srgbClr val="0000FF"/>
                </a:solidFill>
                <a:latin typeface="Times New Roman"/>
                <a:ea typeface="Calibri"/>
              </a:rPr>
              <a:t>/</a:t>
            </a:r>
            <a:r>
              <a:rPr lang="en-US" sz="2800" b="1" dirty="0">
                <a:solidFill>
                  <a:srgbClr val="0000FF"/>
                </a:solidFill>
                <a:latin typeface="Times New Roman"/>
                <a:ea typeface="SymbolMT"/>
              </a:rPr>
              <a:t>∆</a:t>
            </a:r>
            <a:r>
              <a:rPr lang="en-US" sz="2800" b="1" dirty="0">
                <a:solidFill>
                  <a:srgbClr val="0000FF"/>
                </a:solidFill>
                <a:latin typeface="Times New Roman"/>
                <a:ea typeface="Calibri"/>
              </a:rPr>
              <a:t>-11</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954107"/>
          </a:xfrm>
          <a:prstGeom prst="rect">
            <a:avLst/>
          </a:prstGeom>
        </p:spPr>
        <p:txBody>
          <a:bodyPr wrap="square">
            <a:spAutoFit/>
          </a:bodyPr>
          <a:lstStyle/>
          <a:p>
            <a:pPr marL="630555" marR="0" indent="-450215" algn="just">
              <a:spcBef>
                <a:spcPts val="0"/>
              </a:spcBef>
              <a:spcAft>
                <a:spcPts val="0"/>
              </a:spcAft>
            </a:pPr>
            <a:r>
              <a:rPr lang="nl-NL" sz="2800" b="1" u="sng" dirty="0">
                <a:solidFill>
                  <a:srgbClr val="0000FF"/>
                </a:solidFill>
                <a:latin typeface="Times New Roman"/>
                <a:ea typeface="Calibri"/>
                <a:cs typeface="Times New Roman"/>
              </a:rPr>
              <a:t>BT1.17</a:t>
            </a:r>
            <a:r>
              <a:rPr lang="nl-NL" sz="2800" b="1" dirty="0">
                <a:solidFill>
                  <a:srgbClr val="0000FF"/>
                </a:solidFill>
                <a:latin typeface="Times New Roman"/>
                <a:ea typeface="Calibri"/>
                <a:cs typeface="Times New Roman"/>
              </a:rPr>
              <a:t>: Giải thích ký hiệu tổ đấu dây máy biến áp phân phối ba pha có tổ đấu dây </a:t>
            </a:r>
            <a:r>
              <a:rPr lang="en-US" sz="2800" b="1" dirty="0">
                <a:solidFill>
                  <a:srgbClr val="0000FF"/>
                </a:solidFill>
                <a:latin typeface="Times New Roman"/>
                <a:ea typeface="Calibri"/>
                <a:cs typeface="Times New Roman"/>
                <a:sym typeface="Symbol"/>
              </a:rPr>
              <a:t></a:t>
            </a:r>
            <a:r>
              <a:rPr lang="nl-NL" sz="2800" b="1" dirty="0">
                <a:solidFill>
                  <a:srgbClr val="0000FF"/>
                </a:solidFill>
                <a:latin typeface="Times New Roman"/>
                <a:ea typeface="Calibri"/>
                <a:cs typeface="Times New Roman"/>
              </a:rPr>
              <a:t>/Y</a:t>
            </a:r>
            <a:r>
              <a:rPr lang="nl-NL" sz="2800" b="1" baseline="-25000" dirty="0">
                <a:solidFill>
                  <a:srgbClr val="0000FF"/>
                </a:solidFill>
                <a:latin typeface="Times New Roman"/>
                <a:ea typeface="Calibri"/>
                <a:cs typeface="Times New Roman"/>
              </a:rPr>
              <a:t>0 </a:t>
            </a:r>
            <a:r>
              <a:rPr lang="nl-NL" sz="2800" b="1" dirty="0">
                <a:solidFill>
                  <a:srgbClr val="0000FF"/>
                </a:solidFill>
                <a:latin typeface="Times New Roman"/>
                <a:ea typeface="Calibri"/>
                <a:cs typeface="Times New Roman"/>
              </a:rPr>
              <a:t>-11. </a:t>
            </a:r>
            <a:endParaRPr lang="en-US" sz="2800" b="1" dirty="0">
              <a:latin typeface="Times New Roman"/>
              <a:ea typeface="Calibri"/>
              <a:cs typeface="Times New Roman"/>
            </a:endParaRPr>
          </a:p>
        </p:txBody>
      </p:sp>
      <p:sp>
        <p:nvSpPr>
          <p:cNvPr id="3" name="Rectangle 2"/>
          <p:cNvSpPr/>
          <p:nvPr/>
        </p:nvSpPr>
        <p:spPr>
          <a:xfrm>
            <a:off x="0" y="3962400"/>
            <a:ext cx="9144000" cy="954107"/>
          </a:xfrm>
          <a:prstGeom prst="rect">
            <a:avLst/>
          </a:prstGeom>
        </p:spPr>
        <p:txBody>
          <a:bodyPr wrap="square">
            <a:spAutoFit/>
          </a:bodyPr>
          <a:lstStyle/>
          <a:p>
            <a:pPr marL="720090" marR="0" indent="-539750" algn="just">
              <a:spcBef>
                <a:spcPts val="0"/>
              </a:spcBef>
              <a:spcAft>
                <a:spcPts val="0"/>
              </a:spcAft>
            </a:pPr>
            <a:r>
              <a:rPr lang="nl-NL" sz="2800" b="1" u="sng" dirty="0">
                <a:solidFill>
                  <a:srgbClr val="0000FF"/>
                </a:solidFill>
                <a:latin typeface="Times New Roman"/>
                <a:ea typeface="Calibri"/>
                <a:cs typeface="Times New Roman"/>
              </a:rPr>
              <a:t>BT1.19</a:t>
            </a:r>
            <a:r>
              <a:rPr lang="nl-NL" sz="2800" b="1" dirty="0">
                <a:solidFill>
                  <a:srgbClr val="0000FF"/>
                </a:solidFill>
                <a:latin typeface="Times New Roman"/>
                <a:ea typeface="Calibri"/>
                <a:cs typeface="Times New Roman"/>
              </a:rPr>
              <a:t>: Vẽ hình các bước xác định góc lệch pha và tổ đấu dây của máy biến áp đấu Y/Y-4 và Y/Y-10. </a:t>
            </a:r>
            <a:endParaRPr lang="en-US" sz="2800" b="1" dirty="0">
              <a:effectLst/>
              <a:latin typeface="Times New Roman"/>
              <a:ea typeface="Calibri"/>
              <a:cs typeface="Times New Roman"/>
            </a:endParaRPr>
          </a:p>
        </p:txBody>
      </p:sp>
      <p:sp>
        <p:nvSpPr>
          <p:cNvPr id="6" name="Rectangle 5"/>
          <p:cNvSpPr/>
          <p:nvPr/>
        </p:nvSpPr>
        <p:spPr>
          <a:xfrm>
            <a:off x="0" y="5294293"/>
            <a:ext cx="9144000" cy="954107"/>
          </a:xfrm>
          <a:prstGeom prst="rect">
            <a:avLst/>
          </a:prstGeom>
        </p:spPr>
        <p:txBody>
          <a:bodyPr wrap="square">
            <a:spAutoFit/>
          </a:bodyPr>
          <a:lstStyle/>
          <a:p>
            <a:pPr marL="720090" marR="0" indent="-539750" algn="just">
              <a:spcBef>
                <a:spcPts val="0"/>
              </a:spcBef>
              <a:spcAft>
                <a:spcPts val="0"/>
              </a:spcAft>
            </a:pPr>
            <a:r>
              <a:rPr lang="nl-NL" sz="2800" b="1" u="sng" dirty="0">
                <a:solidFill>
                  <a:srgbClr val="0000FF"/>
                </a:solidFill>
                <a:latin typeface="Times New Roman"/>
                <a:ea typeface="Calibri"/>
                <a:cs typeface="Times New Roman"/>
              </a:rPr>
              <a:t>BT1.20</a:t>
            </a:r>
            <a:r>
              <a:rPr lang="nl-NL" sz="2800" b="1" dirty="0">
                <a:solidFill>
                  <a:srgbClr val="0000FF"/>
                </a:solidFill>
                <a:latin typeface="Times New Roman"/>
                <a:ea typeface="Calibri"/>
                <a:cs typeface="Times New Roman"/>
              </a:rPr>
              <a:t>: Vẽ hình các bước xác định góc lệch pha và tổ đấu dây của máy biến áp đấu Y/</a:t>
            </a:r>
            <a:r>
              <a:rPr lang="en-US" sz="2800" b="1" dirty="0">
                <a:solidFill>
                  <a:srgbClr val="0000FF"/>
                </a:solidFill>
                <a:latin typeface="Times New Roman"/>
                <a:ea typeface="Calibri"/>
                <a:cs typeface="Times New Roman"/>
                <a:sym typeface="Symbol"/>
              </a:rPr>
              <a:t></a:t>
            </a:r>
            <a:r>
              <a:rPr lang="nl-NL" sz="2800" b="1" dirty="0">
                <a:solidFill>
                  <a:srgbClr val="0000FF"/>
                </a:solidFill>
                <a:latin typeface="Times New Roman"/>
                <a:ea typeface="Calibri"/>
                <a:cs typeface="Times New Roman"/>
              </a:rPr>
              <a:t>-1 và Y/</a:t>
            </a:r>
            <a:r>
              <a:rPr lang="en-US" sz="2800" b="1" dirty="0">
                <a:solidFill>
                  <a:srgbClr val="0000FF"/>
                </a:solidFill>
                <a:latin typeface="Times New Roman"/>
                <a:ea typeface="Calibri"/>
                <a:cs typeface="Times New Roman"/>
                <a:sym typeface="Symbol"/>
              </a:rPr>
              <a:t></a:t>
            </a:r>
            <a:r>
              <a:rPr lang="nl-NL" sz="2800" b="1" dirty="0">
                <a:solidFill>
                  <a:srgbClr val="0000FF"/>
                </a:solidFill>
                <a:latin typeface="Times New Roman"/>
                <a:ea typeface="Calibri"/>
                <a:cs typeface="Times New Roman"/>
              </a:rPr>
              <a:t>-3. </a:t>
            </a:r>
            <a:endParaRPr lang="en-US" sz="2800" b="1" dirty="0">
              <a:effectLst/>
              <a:latin typeface="Times New Roman"/>
              <a:ea typeface="Calibri"/>
              <a:cs typeface="Times New Roman"/>
            </a:endParaRPr>
          </a:p>
        </p:txBody>
      </p:sp>
      <p:sp>
        <p:nvSpPr>
          <p:cNvPr id="7" name="Rectangle 6"/>
          <p:cNvSpPr/>
          <p:nvPr/>
        </p:nvSpPr>
        <p:spPr>
          <a:xfrm>
            <a:off x="0" y="1676400"/>
            <a:ext cx="9144000" cy="1815882"/>
          </a:xfrm>
          <a:prstGeom prst="rect">
            <a:avLst/>
          </a:prstGeom>
        </p:spPr>
        <p:txBody>
          <a:bodyPr wrap="square">
            <a:spAutoFit/>
          </a:bodyPr>
          <a:lstStyle/>
          <a:p>
            <a:pPr marL="720090" lvl="0" algn="just"/>
            <a:r>
              <a:rPr lang="nl-NL" sz="2800" b="1" i="1" dirty="0">
                <a:solidFill>
                  <a:srgbClr val="0000FF"/>
                </a:solidFill>
                <a:latin typeface="Times New Roman"/>
                <a:ea typeface="Calibri"/>
                <a:cs typeface="Times New Roman"/>
              </a:rPr>
              <a:t>Giải:</a:t>
            </a:r>
            <a:endParaRPr lang="en-US" sz="2800" b="1" dirty="0">
              <a:solidFill>
                <a:prstClr val="black"/>
              </a:solidFill>
              <a:latin typeface="Times New Roman"/>
              <a:ea typeface="Calibri"/>
              <a:cs typeface="Times New Roman"/>
            </a:endParaRPr>
          </a:p>
          <a:p>
            <a:pPr lvl="0" indent="457200" algn="just"/>
            <a:r>
              <a:rPr lang="nl-NL" sz="2800" b="1" dirty="0">
                <a:solidFill>
                  <a:srgbClr val="0000FF"/>
                </a:solidFill>
                <a:latin typeface="Times New Roman"/>
                <a:ea typeface="Calibri"/>
              </a:rPr>
              <a:t>Bộ dây sơ cấp đấu tam giác (</a:t>
            </a:r>
            <a:r>
              <a:rPr lang="en-US" sz="2800" b="1" dirty="0">
                <a:solidFill>
                  <a:srgbClr val="0000FF"/>
                </a:solidFill>
                <a:latin typeface="Times New Roman"/>
                <a:ea typeface="Calibri"/>
                <a:cs typeface="Times New Roman"/>
                <a:sym typeface="Symbol"/>
              </a:rPr>
              <a:t></a:t>
            </a:r>
            <a:r>
              <a:rPr lang="nl-NL" sz="2800" b="1" dirty="0">
                <a:solidFill>
                  <a:srgbClr val="0000FF"/>
                </a:solidFill>
                <a:latin typeface="Times New Roman"/>
                <a:ea typeface="Calibri"/>
              </a:rPr>
              <a:t>), bộ dây thứ cấp đấu sao không (Y</a:t>
            </a:r>
            <a:r>
              <a:rPr lang="nl-NL" sz="2800" b="1" baseline="-25000" dirty="0">
                <a:solidFill>
                  <a:srgbClr val="0000FF"/>
                </a:solidFill>
                <a:latin typeface="Times New Roman"/>
                <a:ea typeface="Calibri"/>
              </a:rPr>
              <a:t>0</a:t>
            </a:r>
            <a:r>
              <a:rPr lang="nl-NL" sz="2800" b="1" dirty="0">
                <a:solidFill>
                  <a:srgbClr val="0000FF"/>
                </a:solidFill>
                <a:latin typeface="Times New Roman"/>
                <a:ea typeface="Calibri"/>
              </a:rPr>
              <a:t>), góc lệch pha giữa sđđ cuộn sơ cấp với sđđ cuộn dây thứ cấp một góc 330</a:t>
            </a:r>
            <a:r>
              <a:rPr lang="nl-NL" sz="2800" b="1" baseline="30000" dirty="0">
                <a:solidFill>
                  <a:srgbClr val="0000FF"/>
                </a:solidFill>
                <a:latin typeface="Times New Roman"/>
                <a:ea typeface="Calibri"/>
              </a:rPr>
              <a:t>o</a:t>
            </a:r>
            <a:r>
              <a:rPr lang="nl-NL" sz="2800" b="1" dirty="0">
                <a:solidFill>
                  <a:srgbClr val="0000FF"/>
                </a:solidFill>
                <a:latin typeface="Times New Roman"/>
                <a:ea typeface="Calibri"/>
              </a:rPr>
              <a:t> (11 x 30</a:t>
            </a:r>
            <a:r>
              <a:rPr lang="nl-NL" sz="2800" b="1" baseline="30000" dirty="0">
                <a:solidFill>
                  <a:srgbClr val="0000FF"/>
                </a:solidFill>
                <a:latin typeface="Times New Roman"/>
                <a:ea typeface="Calibri"/>
              </a:rPr>
              <a:t>o</a:t>
            </a:r>
            <a:r>
              <a:rPr lang="nl-NL" sz="2800" b="1" dirty="0">
                <a:solidFill>
                  <a:srgbClr val="0000FF"/>
                </a:solidFill>
                <a:latin typeface="Times New Roman"/>
                <a:ea typeface="Calibri"/>
              </a:rPr>
              <a:t> = 330</a:t>
            </a:r>
            <a:r>
              <a:rPr lang="nl-NL" sz="2800" b="1" baseline="30000" dirty="0">
                <a:solidFill>
                  <a:srgbClr val="0000FF"/>
                </a:solidFill>
                <a:latin typeface="Times New Roman"/>
                <a:ea typeface="Calibri"/>
              </a:rPr>
              <a:t>o</a:t>
            </a:r>
            <a:r>
              <a:rPr lang="nl-NL" sz="2800" b="1" dirty="0">
                <a:solidFill>
                  <a:srgbClr val="0000FF"/>
                </a:solidFill>
                <a:latin typeface="Times New Roman"/>
                <a:ea typeface="Calibri"/>
              </a:rPr>
              <a:t>).</a:t>
            </a:r>
            <a:endParaRPr lang="en-US" sz="2800" b="1" dirty="0">
              <a:solidFill>
                <a:prstClr val="black"/>
              </a:solidFill>
            </a:endParaRPr>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5032147" cy="523220"/>
          </a:xfrm>
          <a:prstGeom prst="rect">
            <a:avLst/>
          </a:prstGeom>
        </p:spPr>
        <p:txBody>
          <a:bodyPr wrap="none">
            <a:spAutoFit/>
          </a:bodyPr>
          <a:lstStyle/>
          <a:p>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làm</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việc</a:t>
            </a:r>
            <a:r>
              <a:rPr lang="en-US" sz="2800" b="1" dirty="0">
                <a:solidFill>
                  <a:srgbClr val="0000FF"/>
                </a:solidFill>
                <a:latin typeface="Times New Roman"/>
                <a:ea typeface="Calibri"/>
              </a:rPr>
              <a:t> song song</a:t>
            </a:r>
            <a:endParaRPr lang="en-US" sz="2800" dirty="0"/>
          </a:p>
        </p:txBody>
      </p:sp>
      <p:grpSp>
        <p:nvGrpSpPr>
          <p:cNvPr id="6" name="Group 5"/>
          <p:cNvGrpSpPr>
            <a:grpSpLocks/>
          </p:cNvGrpSpPr>
          <p:nvPr/>
        </p:nvGrpSpPr>
        <p:grpSpPr bwMode="auto">
          <a:xfrm>
            <a:off x="76200" y="1219200"/>
            <a:ext cx="4061746" cy="3594379"/>
            <a:chOff x="3381" y="3280"/>
            <a:chExt cx="5972" cy="5460"/>
          </a:xfrm>
        </p:grpSpPr>
        <p:sp>
          <p:nvSpPr>
            <p:cNvPr id="7" name="Text Box 692"/>
            <p:cNvSpPr txBox="1">
              <a:spLocks noChangeArrowheads="1"/>
            </p:cNvSpPr>
            <p:nvPr/>
          </p:nvSpPr>
          <p:spPr bwMode="auto">
            <a:xfrm>
              <a:off x="5459" y="5118"/>
              <a:ext cx="1140" cy="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MBA I</a:t>
              </a:r>
            </a:p>
          </p:txBody>
        </p:sp>
        <p:sp>
          <p:nvSpPr>
            <p:cNvPr id="8" name="Text Box 693"/>
            <p:cNvSpPr txBox="1">
              <a:spLocks noChangeArrowheads="1"/>
            </p:cNvSpPr>
            <p:nvPr/>
          </p:nvSpPr>
          <p:spPr bwMode="auto">
            <a:xfrm>
              <a:off x="7508" y="5140"/>
              <a:ext cx="1188" cy="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MBA II</a:t>
              </a:r>
            </a:p>
          </p:txBody>
        </p:sp>
        <p:grpSp>
          <p:nvGrpSpPr>
            <p:cNvPr id="10" name="Group 9"/>
            <p:cNvGrpSpPr>
              <a:grpSpLocks/>
            </p:cNvGrpSpPr>
            <p:nvPr/>
          </p:nvGrpSpPr>
          <p:grpSpPr bwMode="auto">
            <a:xfrm>
              <a:off x="3381" y="3280"/>
              <a:ext cx="5972" cy="5460"/>
              <a:chOff x="2740" y="7260"/>
              <a:chExt cx="5972" cy="5460"/>
            </a:xfrm>
          </p:grpSpPr>
          <p:grpSp>
            <p:nvGrpSpPr>
              <p:cNvPr id="11" name="Group 10"/>
              <p:cNvGrpSpPr>
                <a:grpSpLocks/>
              </p:cNvGrpSpPr>
              <p:nvPr/>
            </p:nvGrpSpPr>
            <p:grpSpPr bwMode="auto">
              <a:xfrm>
                <a:off x="3162" y="7260"/>
                <a:ext cx="5550" cy="5460"/>
                <a:chOff x="3162" y="7260"/>
                <a:chExt cx="5550" cy="5460"/>
              </a:xfrm>
            </p:grpSpPr>
            <p:cxnSp>
              <p:nvCxnSpPr>
                <p:cNvPr id="24" name="Line 696"/>
                <p:cNvCxnSpPr>
                  <a:cxnSpLocks noChangeShapeType="1"/>
                </p:cNvCxnSpPr>
                <p:nvPr/>
              </p:nvCxnSpPr>
              <p:spPr bwMode="auto">
                <a:xfrm>
                  <a:off x="3252" y="7590"/>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697"/>
                <p:cNvCxnSpPr>
                  <a:cxnSpLocks noChangeShapeType="1"/>
                </p:cNvCxnSpPr>
                <p:nvPr/>
              </p:nvCxnSpPr>
              <p:spPr bwMode="auto">
                <a:xfrm>
                  <a:off x="3252" y="7902"/>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698"/>
                <p:cNvCxnSpPr>
                  <a:cxnSpLocks noChangeShapeType="1"/>
                </p:cNvCxnSpPr>
                <p:nvPr/>
              </p:nvCxnSpPr>
              <p:spPr bwMode="auto">
                <a:xfrm>
                  <a:off x="3252" y="8244"/>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699"/>
                <p:cNvCxnSpPr>
                  <a:cxnSpLocks noChangeShapeType="1"/>
                </p:cNvCxnSpPr>
                <p:nvPr/>
              </p:nvCxnSpPr>
              <p:spPr bwMode="auto">
                <a:xfrm>
                  <a:off x="3162" y="10572"/>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700"/>
                <p:cNvCxnSpPr>
                  <a:cxnSpLocks noChangeShapeType="1"/>
                </p:cNvCxnSpPr>
                <p:nvPr/>
              </p:nvCxnSpPr>
              <p:spPr bwMode="auto">
                <a:xfrm>
                  <a:off x="3162" y="10230"/>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701"/>
                <p:cNvCxnSpPr>
                  <a:cxnSpLocks noChangeShapeType="1"/>
                </p:cNvCxnSpPr>
                <p:nvPr/>
              </p:nvCxnSpPr>
              <p:spPr bwMode="auto">
                <a:xfrm>
                  <a:off x="3162" y="10944"/>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0" name="Oval 29"/>
                <p:cNvSpPr>
                  <a:spLocks noChangeArrowheads="1"/>
                </p:cNvSpPr>
                <p:nvPr/>
              </p:nvSpPr>
              <p:spPr bwMode="auto">
                <a:xfrm>
                  <a:off x="4350" y="8922"/>
                  <a:ext cx="468" cy="468"/>
                </a:xfrm>
                <a:prstGeom prst="ellipse">
                  <a:avLst/>
                </a:pr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1" name="Oval 30"/>
                <p:cNvSpPr>
                  <a:spLocks noChangeArrowheads="1"/>
                </p:cNvSpPr>
                <p:nvPr/>
              </p:nvSpPr>
              <p:spPr bwMode="auto">
                <a:xfrm>
                  <a:off x="4350" y="9222"/>
                  <a:ext cx="468" cy="468"/>
                </a:xfrm>
                <a:prstGeom prst="ellipse">
                  <a:avLst/>
                </a:pr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2" name="Oval 31"/>
                <p:cNvSpPr>
                  <a:spLocks noChangeArrowheads="1"/>
                </p:cNvSpPr>
                <p:nvPr/>
              </p:nvSpPr>
              <p:spPr bwMode="auto">
                <a:xfrm>
                  <a:off x="6384" y="8922"/>
                  <a:ext cx="468" cy="468"/>
                </a:xfrm>
                <a:prstGeom prst="ellipse">
                  <a:avLst/>
                </a:pr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Oval 32"/>
                <p:cNvSpPr>
                  <a:spLocks noChangeArrowheads="1"/>
                </p:cNvSpPr>
                <p:nvPr/>
              </p:nvSpPr>
              <p:spPr bwMode="auto">
                <a:xfrm>
                  <a:off x="6384" y="9222"/>
                  <a:ext cx="468" cy="468"/>
                </a:xfrm>
                <a:prstGeom prst="ellipse">
                  <a:avLst/>
                </a:pr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cxnSp>
              <p:nvCxnSpPr>
                <p:cNvPr id="34" name="Line 706"/>
                <p:cNvCxnSpPr>
                  <a:cxnSpLocks noChangeShapeType="1"/>
                </p:cNvCxnSpPr>
                <p:nvPr/>
              </p:nvCxnSpPr>
              <p:spPr bwMode="auto">
                <a:xfrm>
                  <a:off x="4572" y="9690"/>
                  <a:ext cx="0" cy="8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707"/>
                <p:cNvCxnSpPr>
                  <a:cxnSpLocks noChangeShapeType="1"/>
                </p:cNvCxnSpPr>
                <p:nvPr/>
              </p:nvCxnSpPr>
              <p:spPr bwMode="auto">
                <a:xfrm>
                  <a:off x="6612" y="9690"/>
                  <a:ext cx="0" cy="88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708"/>
                <p:cNvCxnSpPr>
                  <a:cxnSpLocks noChangeShapeType="1"/>
                </p:cNvCxnSpPr>
                <p:nvPr/>
              </p:nvCxnSpPr>
              <p:spPr bwMode="auto">
                <a:xfrm>
                  <a:off x="6612" y="7902"/>
                  <a:ext cx="0" cy="10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709"/>
                <p:cNvCxnSpPr>
                  <a:cxnSpLocks noChangeShapeType="1"/>
                </p:cNvCxnSpPr>
                <p:nvPr/>
              </p:nvCxnSpPr>
              <p:spPr bwMode="auto">
                <a:xfrm>
                  <a:off x="4572" y="7902"/>
                  <a:ext cx="0" cy="10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710"/>
                <p:cNvCxnSpPr>
                  <a:cxnSpLocks noChangeShapeType="1"/>
                </p:cNvCxnSpPr>
                <p:nvPr/>
              </p:nvCxnSpPr>
              <p:spPr bwMode="auto">
                <a:xfrm>
                  <a:off x="4122" y="8244"/>
                  <a:ext cx="0" cy="4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711"/>
                <p:cNvCxnSpPr>
                  <a:cxnSpLocks noChangeShapeType="1"/>
                </p:cNvCxnSpPr>
                <p:nvPr/>
              </p:nvCxnSpPr>
              <p:spPr bwMode="auto">
                <a:xfrm>
                  <a:off x="4122" y="8682"/>
                  <a:ext cx="318" cy="31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712"/>
                <p:cNvCxnSpPr>
                  <a:cxnSpLocks noChangeShapeType="1"/>
                </p:cNvCxnSpPr>
                <p:nvPr/>
              </p:nvCxnSpPr>
              <p:spPr bwMode="auto">
                <a:xfrm>
                  <a:off x="5082" y="7590"/>
                  <a:ext cx="0" cy="109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713"/>
                <p:cNvCxnSpPr>
                  <a:cxnSpLocks noChangeShapeType="1"/>
                </p:cNvCxnSpPr>
                <p:nvPr/>
              </p:nvCxnSpPr>
              <p:spPr bwMode="auto">
                <a:xfrm flipH="1">
                  <a:off x="4741" y="8657"/>
                  <a:ext cx="348" cy="3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714"/>
                <p:cNvCxnSpPr>
                  <a:cxnSpLocks noChangeShapeType="1"/>
                </p:cNvCxnSpPr>
                <p:nvPr/>
              </p:nvCxnSpPr>
              <p:spPr bwMode="auto">
                <a:xfrm>
                  <a:off x="6150" y="8256"/>
                  <a:ext cx="0" cy="4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3" name="Line 715"/>
                <p:cNvCxnSpPr>
                  <a:cxnSpLocks noChangeShapeType="1"/>
                </p:cNvCxnSpPr>
                <p:nvPr/>
              </p:nvCxnSpPr>
              <p:spPr bwMode="auto">
                <a:xfrm>
                  <a:off x="6136" y="8687"/>
                  <a:ext cx="318" cy="31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4" name="Line 716"/>
                <p:cNvCxnSpPr>
                  <a:cxnSpLocks noChangeShapeType="1"/>
                </p:cNvCxnSpPr>
                <p:nvPr/>
              </p:nvCxnSpPr>
              <p:spPr bwMode="auto">
                <a:xfrm>
                  <a:off x="7128" y="7608"/>
                  <a:ext cx="0" cy="109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5" name="Line 717"/>
                <p:cNvCxnSpPr>
                  <a:cxnSpLocks noChangeShapeType="1"/>
                </p:cNvCxnSpPr>
                <p:nvPr/>
              </p:nvCxnSpPr>
              <p:spPr bwMode="auto">
                <a:xfrm flipH="1">
                  <a:off x="6794" y="8668"/>
                  <a:ext cx="348" cy="3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6" name="Line 718"/>
                <p:cNvCxnSpPr>
                  <a:cxnSpLocks noChangeShapeType="1"/>
                </p:cNvCxnSpPr>
                <p:nvPr/>
              </p:nvCxnSpPr>
              <p:spPr bwMode="auto">
                <a:xfrm flipV="1">
                  <a:off x="4122" y="9780"/>
                  <a:ext cx="0" cy="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7" name="Line 719"/>
                <p:cNvCxnSpPr>
                  <a:cxnSpLocks noChangeShapeType="1"/>
                </p:cNvCxnSpPr>
                <p:nvPr/>
              </p:nvCxnSpPr>
              <p:spPr bwMode="auto">
                <a:xfrm flipV="1">
                  <a:off x="4115" y="9610"/>
                  <a:ext cx="318" cy="1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8" name="Line 720"/>
                <p:cNvCxnSpPr>
                  <a:cxnSpLocks noChangeShapeType="1"/>
                </p:cNvCxnSpPr>
                <p:nvPr/>
              </p:nvCxnSpPr>
              <p:spPr bwMode="auto">
                <a:xfrm flipV="1">
                  <a:off x="5016" y="9882"/>
                  <a:ext cx="0" cy="10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9" name="Line 721"/>
                <p:cNvCxnSpPr>
                  <a:cxnSpLocks noChangeShapeType="1"/>
                </p:cNvCxnSpPr>
                <p:nvPr/>
              </p:nvCxnSpPr>
              <p:spPr bwMode="auto">
                <a:xfrm flipH="1" flipV="1">
                  <a:off x="4746" y="9618"/>
                  <a:ext cx="264" cy="2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0" name="Line 722"/>
                <p:cNvCxnSpPr>
                  <a:cxnSpLocks noChangeShapeType="1"/>
                </p:cNvCxnSpPr>
                <p:nvPr/>
              </p:nvCxnSpPr>
              <p:spPr bwMode="auto">
                <a:xfrm flipV="1">
                  <a:off x="6150" y="9780"/>
                  <a:ext cx="0" cy="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1" name="Line 723"/>
                <p:cNvCxnSpPr>
                  <a:cxnSpLocks noChangeShapeType="1"/>
                </p:cNvCxnSpPr>
                <p:nvPr/>
              </p:nvCxnSpPr>
              <p:spPr bwMode="auto">
                <a:xfrm flipV="1">
                  <a:off x="6143" y="9610"/>
                  <a:ext cx="318" cy="18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2" name="Line 724"/>
                <p:cNvCxnSpPr>
                  <a:cxnSpLocks noChangeShapeType="1"/>
                </p:cNvCxnSpPr>
                <p:nvPr/>
              </p:nvCxnSpPr>
              <p:spPr bwMode="auto">
                <a:xfrm flipV="1">
                  <a:off x="7050" y="9882"/>
                  <a:ext cx="0" cy="10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3" name="Line 725"/>
                <p:cNvCxnSpPr>
                  <a:cxnSpLocks noChangeShapeType="1"/>
                </p:cNvCxnSpPr>
                <p:nvPr/>
              </p:nvCxnSpPr>
              <p:spPr bwMode="auto">
                <a:xfrm flipH="1" flipV="1">
                  <a:off x="6780" y="9618"/>
                  <a:ext cx="264" cy="26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54" name="Oval 53"/>
                <p:cNvSpPr>
                  <a:spLocks noChangeArrowheads="1"/>
                </p:cNvSpPr>
                <p:nvPr/>
              </p:nvSpPr>
              <p:spPr bwMode="auto">
                <a:xfrm>
                  <a:off x="5082" y="11790"/>
                  <a:ext cx="930" cy="93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0000"/>
                    </a:lnSpc>
                    <a:spcBef>
                      <a:spcPts val="0"/>
                    </a:spcBef>
                    <a:spcAft>
                      <a:spcPts val="1800"/>
                    </a:spcAft>
                    <a:buClrTx/>
                    <a:buSzTx/>
                    <a:buFontTx/>
                    <a:buNone/>
                    <a:tabLst/>
                    <a:defRPr/>
                  </a:pPr>
                  <a:r>
                    <a:rPr kumimoji="0" lang="en-US" sz="2600" b="1" i="0" u="none" strike="noStrike" kern="0" cap="none" spc="0" normalizeH="0" baseline="0" noProof="0" dirty="0" smtClean="0">
                      <a:ln>
                        <a:noFill/>
                      </a:ln>
                      <a:solidFill>
                        <a:sysClr val="windowText" lastClr="000000"/>
                      </a:solidFill>
                      <a:effectLst/>
                      <a:uLnTx/>
                      <a:uFillTx/>
                      <a:latin typeface="Times New Roman"/>
                      <a:ea typeface="Calibri"/>
                      <a:cs typeface="Times New Roman"/>
                    </a:rPr>
                    <a:t>~</a:t>
                  </a:r>
                  <a:endParaRPr kumimoji="0" lang="en-US" sz="1400" b="0" i="0" u="none" strike="noStrike" kern="0" cap="none" spc="0" normalizeH="0" baseline="0" noProof="0" dirty="0">
                    <a:ln>
                      <a:noFill/>
                    </a:ln>
                    <a:solidFill>
                      <a:sysClr val="windowText" lastClr="000000"/>
                    </a:solidFill>
                    <a:effectLst/>
                    <a:uLnTx/>
                    <a:uFillTx/>
                    <a:latin typeface="Times New Roman"/>
                    <a:ea typeface="Calibri"/>
                    <a:cs typeface="Times New Roman"/>
                  </a:endParaRPr>
                </a:p>
              </p:txBody>
            </p:sp>
            <p:cxnSp>
              <p:nvCxnSpPr>
                <p:cNvPr id="55" name="Line 727"/>
                <p:cNvCxnSpPr>
                  <a:cxnSpLocks noChangeShapeType="1"/>
                </p:cNvCxnSpPr>
                <p:nvPr/>
              </p:nvCxnSpPr>
              <p:spPr bwMode="auto">
                <a:xfrm flipV="1">
                  <a:off x="5250" y="10944"/>
                  <a:ext cx="0" cy="94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6" name="Line 728"/>
                <p:cNvCxnSpPr>
                  <a:cxnSpLocks noChangeShapeType="1"/>
                </p:cNvCxnSpPr>
                <p:nvPr/>
              </p:nvCxnSpPr>
              <p:spPr bwMode="auto">
                <a:xfrm flipV="1">
                  <a:off x="5580" y="10572"/>
                  <a:ext cx="0" cy="121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7" name="Line 729"/>
                <p:cNvCxnSpPr>
                  <a:cxnSpLocks noChangeShapeType="1"/>
                </p:cNvCxnSpPr>
                <p:nvPr/>
              </p:nvCxnSpPr>
              <p:spPr bwMode="auto">
                <a:xfrm flipV="1">
                  <a:off x="5910" y="10230"/>
                  <a:ext cx="0" cy="17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8" name="Line 730"/>
                <p:cNvCxnSpPr>
                  <a:cxnSpLocks noChangeShapeType="1"/>
                </p:cNvCxnSpPr>
                <p:nvPr/>
              </p:nvCxnSpPr>
              <p:spPr bwMode="auto">
                <a:xfrm flipV="1">
                  <a:off x="5250" y="11304"/>
                  <a:ext cx="0" cy="1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9" name="Line 731"/>
                <p:cNvCxnSpPr>
                  <a:cxnSpLocks noChangeShapeType="1"/>
                </p:cNvCxnSpPr>
                <p:nvPr/>
              </p:nvCxnSpPr>
              <p:spPr bwMode="auto">
                <a:xfrm flipV="1">
                  <a:off x="5580" y="11280"/>
                  <a:ext cx="0" cy="1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0" name="Line 732"/>
                <p:cNvCxnSpPr>
                  <a:cxnSpLocks noChangeShapeType="1"/>
                </p:cNvCxnSpPr>
                <p:nvPr/>
              </p:nvCxnSpPr>
              <p:spPr bwMode="auto">
                <a:xfrm flipV="1">
                  <a:off x="5910" y="11280"/>
                  <a:ext cx="0" cy="1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1" name="Line 733"/>
                <p:cNvCxnSpPr>
                  <a:cxnSpLocks noChangeShapeType="1"/>
                </p:cNvCxnSpPr>
                <p:nvPr/>
              </p:nvCxnSpPr>
              <p:spPr bwMode="auto">
                <a:xfrm flipV="1">
                  <a:off x="5352" y="7260"/>
                  <a:ext cx="0" cy="33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2" name="Line 734"/>
                <p:cNvCxnSpPr>
                  <a:cxnSpLocks noChangeShapeType="1"/>
                </p:cNvCxnSpPr>
                <p:nvPr/>
              </p:nvCxnSpPr>
              <p:spPr bwMode="auto">
                <a:xfrm flipV="1">
                  <a:off x="5644" y="7260"/>
                  <a:ext cx="0" cy="64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3" name="Line 735"/>
                <p:cNvCxnSpPr>
                  <a:cxnSpLocks noChangeShapeType="1"/>
                </p:cNvCxnSpPr>
                <p:nvPr/>
              </p:nvCxnSpPr>
              <p:spPr bwMode="auto">
                <a:xfrm flipV="1">
                  <a:off x="5946" y="7260"/>
                  <a:ext cx="0" cy="99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4" name="Oval 63"/>
                <p:cNvSpPr>
                  <a:spLocks noChangeArrowheads="1"/>
                </p:cNvSpPr>
                <p:nvPr/>
              </p:nvSpPr>
              <p:spPr bwMode="auto">
                <a:xfrm>
                  <a:off x="6108" y="8204"/>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5" name="Oval 64"/>
                <p:cNvSpPr>
                  <a:spLocks noChangeArrowheads="1"/>
                </p:cNvSpPr>
                <p:nvPr/>
              </p:nvSpPr>
              <p:spPr bwMode="auto">
                <a:xfrm>
                  <a:off x="7080" y="7544"/>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6" name="Oval 65"/>
                <p:cNvSpPr>
                  <a:spLocks noChangeArrowheads="1"/>
                </p:cNvSpPr>
                <p:nvPr/>
              </p:nvSpPr>
              <p:spPr bwMode="auto">
                <a:xfrm>
                  <a:off x="5600" y="7860"/>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7" name="Oval 66"/>
                <p:cNvSpPr>
                  <a:spLocks noChangeArrowheads="1"/>
                </p:cNvSpPr>
                <p:nvPr/>
              </p:nvSpPr>
              <p:spPr bwMode="auto">
                <a:xfrm>
                  <a:off x="5304" y="754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8" name="Oval 67"/>
                <p:cNvSpPr>
                  <a:spLocks noChangeArrowheads="1"/>
                </p:cNvSpPr>
                <p:nvPr/>
              </p:nvSpPr>
              <p:spPr bwMode="auto">
                <a:xfrm>
                  <a:off x="5040" y="754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9" name="Oval 68"/>
                <p:cNvSpPr>
                  <a:spLocks noChangeArrowheads="1"/>
                </p:cNvSpPr>
                <p:nvPr/>
              </p:nvSpPr>
              <p:spPr bwMode="auto">
                <a:xfrm>
                  <a:off x="4528" y="7854"/>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0" name="Oval 69"/>
                <p:cNvSpPr>
                  <a:spLocks noChangeArrowheads="1"/>
                </p:cNvSpPr>
                <p:nvPr/>
              </p:nvSpPr>
              <p:spPr bwMode="auto">
                <a:xfrm>
                  <a:off x="4078" y="8202"/>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1" name="Oval 70"/>
                <p:cNvSpPr>
                  <a:spLocks noChangeArrowheads="1"/>
                </p:cNvSpPr>
                <p:nvPr/>
              </p:nvSpPr>
              <p:spPr bwMode="auto">
                <a:xfrm>
                  <a:off x="5868" y="10206"/>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2" name="Oval 71"/>
                <p:cNvSpPr>
                  <a:spLocks noChangeArrowheads="1"/>
                </p:cNvSpPr>
                <p:nvPr/>
              </p:nvSpPr>
              <p:spPr bwMode="auto">
                <a:xfrm>
                  <a:off x="6102" y="1018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3" name="Oval 72"/>
                <p:cNvSpPr>
                  <a:spLocks noChangeArrowheads="1"/>
                </p:cNvSpPr>
                <p:nvPr/>
              </p:nvSpPr>
              <p:spPr bwMode="auto">
                <a:xfrm>
                  <a:off x="6560" y="784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4" name="Oval 73"/>
                <p:cNvSpPr>
                  <a:spLocks noChangeArrowheads="1"/>
                </p:cNvSpPr>
                <p:nvPr/>
              </p:nvSpPr>
              <p:spPr bwMode="auto">
                <a:xfrm>
                  <a:off x="7010" y="10904"/>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5" name="Oval 74"/>
                <p:cNvSpPr>
                  <a:spLocks noChangeArrowheads="1"/>
                </p:cNvSpPr>
                <p:nvPr/>
              </p:nvSpPr>
              <p:spPr bwMode="auto">
                <a:xfrm>
                  <a:off x="5538" y="10524"/>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cxnSp>
              <p:nvCxnSpPr>
                <p:cNvPr id="76" name="Line 748"/>
                <p:cNvCxnSpPr>
                  <a:cxnSpLocks noChangeShapeType="1"/>
                </p:cNvCxnSpPr>
                <p:nvPr/>
              </p:nvCxnSpPr>
              <p:spPr bwMode="auto">
                <a:xfrm>
                  <a:off x="3162" y="10572"/>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77" name="Oval 76"/>
                <p:cNvSpPr>
                  <a:spLocks noChangeArrowheads="1"/>
                </p:cNvSpPr>
                <p:nvPr/>
              </p:nvSpPr>
              <p:spPr bwMode="auto">
                <a:xfrm>
                  <a:off x="5205" y="10902"/>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8" name="Oval 77"/>
                <p:cNvSpPr>
                  <a:spLocks noChangeArrowheads="1"/>
                </p:cNvSpPr>
                <p:nvPr/>
              </p:nvSpPr>
              <p:spPr bwMode="auto">
                <a:xfrm>
                  <a:off x="4968" y="1090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Oval 78"/>
                <p:cNvSpPr>
                  <a:spLocks noChangeArrowheads="1"/>
                </p:cNvSpPr>
                <p:nvPr/>
              </p:nvSpPr>
              <p:spPr bwMode="auto">
                <a:xfrm>
                  <a:off x="4528" y="10528"/>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0" name="Oval 79"/>
                <p:cNvSpPr>
                  <a:spLocks noChangeArrowheads="1"/>
                </p:cNvSpPr>
                <p:nvPr/>
              </p:nvSpPr>
              <p:spPr bwMode="auto">
                <a:xfrm>
                  <a:off x="4074" y="10170"/>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cxnSp>
              <p:nvCxnSpPr>
                <p:cNvPr id="81" name="Line 753"/>
                <p:cNvCxnSpPr>
                  <a:cxnSpLocks noChangeShapeType="1"/>
                </p:cNvCxnSpPr>
                <p:nvPr/>
              </p:nvCxnSpPr>
              <p:spPr bwMode="auto">
                <a:xfrm>
                  <a:off x="3175" y="10230"/>
                  <a:ext cx="54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82" name="Oval 81"/>
                <p:cNvSpPr>
                  <a:spLocks noChangeArrowheads="1"/>
                </p:cNvSpPr>
                <p:nvPr/>
              </p:nvSpPr>
              <p:spPr bwMode="auto">
                <a:xfrm>
                  <a:off x="5898" y="8190"/>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3" name="Oval 82"/>
                <p:cNvSpPr>
                  <a:spLocks noChangeArrowheads="1"/>
                </p:cNvSpPr>
                <p:nvPr/>
              </p:nvSpPr>
              <p:spPr bwMode="auto">
                <a:xfrm>
                  <a:off x="6564" y="10536"/>
                  <a:ext cx="90" cy="90"/>
                </a:xfrm>
                <a:prstGeom prst="ellipse">
                  <a:avLst/>
                </a:prstGeom>
                <a:solidFill>
                  <a:srgbClr val="000000"/>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12" name="Text Box 756"/>
              <p:cNvSpPr txBox="1">
                <a:spLocks noChangeArrowheads="1"/>
              </p:cNvSpPr>
              <p:nvPr/>
            </p:nvSpPr>
            <p:spPr bwMode="auto">
              <a:xfrm>
                <a:off x="6150" y="12102"/>
                <a:ext cx="1926" cy="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dirty="0" err="1">
                    <a:ln>
                      <a:noFill/>
                    </a:ln>
                    <a:solidFill>
                      <a:sysClr val="windowText" lastClr="000000"/>
                    </a:solidFill>
                    <a:effectLst/>
                    <a:uLnTx/>
                    <a:uFillTx/>
                    <a:latin typeface="Times New Roman"/>
                    <a:ea typeface="Calibri"/>
                    <a:cs typeface="Times New Roman"/>
                  </a:rPr>
                  <a:t>Máy</a:t>
                </a:r>
                <a:r>
                  <a:rPr kumimoji="0" lang="en-US" sz="1400" b="0" i="0" u="none" strike="noStrike" kern="0" cap="none" spc="0" normalizeH="0" baseline="0" noProof="0" dirty="0">
                    <a:ln>
                      <a:noFill/>
                    </a:ln>
                    <a:solidFill>
                      <a:sysClr val="windowText" lastClr="000000"/>
                    </a:solidFill>
                    <a:effectLst/>
                    <a:uLnTx/>
                    <a:uFillTx/>
                    <a:latin typeface="Times New Roman"/>
                    <a:ea typeface="Calibri"/>
                    <a:cs typeface="Times New Roman"/>
                  </a:rPr>
                  <a:t> </a:t>
                </a:r>
                <a:r>
                  <a:rPr kumimoji="0" lang="en-US" sz="1400" b="0" i="0" u="none" strike="noStrike" kern="0" cap="none" spc="0" normalizeH="0" baseline="0" noProof="0" dirty="0" err="1">
                    <a:ln>
                      <a:noFill/>
                    </a:ln>
                    <a:solidFill>
                      <a:sysClr val="windowText" lastClr="000000"/>
                    </a:solidFill>
                    <a:effectLst/>
                    <a:uLnTx/>
                    <a:uFillTx/>
                    <a:latin typeface="Times New Roman"/>
                    <a:ea typeface="Calibri"/>
                    <a:cs typeface="Times New Roman"/>
                  </a:rPr>
                  <a:t>phát</a:t>
                </a:r>
                <a:r>
                  <a:rPr kumimoji="0" lang="en-US" sz="1400" b="0" i="0" u="none" strike="noStrike" kern="0" cap="none" spc="0" normalizeH="0" baseline="0" noProof="0" dirty="0">
                    <a:ln>
                      <a:noFill/>
                    </a:ln>
                    <a:solidFill>
                      <a:sysClr val="windowText" lastClr="000000"/>
                    </a:solidFill>
                    <a:effectLst/>
                    <a:uLnTx/>
                    <a:uFillTx/>
                    <a:latin typeface="Times New Roman"/>
                    <a:ea typeface="Calibri"/>
                    <a:cs typeface="Times New Roman"/>
                  </a:rPr>
                  <a:t> </a:t>
                </a:r>
                <a:r>
                  <a:rPr kumimoji="0" lang="en-US" sz="1400" b="0" i="0" u="none" strike="noStrike" kern="0" cap="none" spc="0" normalizeH="0" baseline="0" noProof="0" dirty="0" err="1">
                    <a:ln>
                      <a:noFill/>
                    </a:ln>
                    <a:solidFill>
                      <a:sysClr val="windowText" lastClr="000000"/>
                    </a:solidFill>
                    <a:effectLst/>
                    <a:uLnTx/>
                    <a:uFillTx/>
                    <a:latin typeface="Times New Roman"/>
                    <a:ea typeface="Calibri"/>
                    <a:cs typeface="Times New Roman"/>
                  </a:rPr>
                  <a:t>điện</a:t>
                </a:r>
                <a:endParaRPr kumimoji="0" lang="en-US" sz="1400" b="0" i="0" u="none" strike="noStrike" kern="0" cap="none" spc="0" normalizeH="0" baseline="0" noProof="0" dirty="0">
                  <a:ln>
                    <a:noFill/>
                  </a:ln>
                  <a:solidFill>
                    <a:sysClr val="windowText" lastClr="000000"/>
                  </a:solidFill>
                  <a:effectLst/>
                  <a:uLnTx/>
                  <a:uFillTx/>
                  <a:latin typeface="Times New Roman"/>
                  <a:ea typeface="Calibri"/>
                  <a:cs typeface="Times New Roman"/>
                </a:endParaRPr>
              </a:p>
            </p:txBody>
          </p:sp>
          <p:sp>
            <p:nvSpPr>
              <p:cNvPr id="13" name="Text Box 757"/>
              <p:cNvSpPr txBox="1">
                <a:spLocks noChangeArrowheads="1"/>
              </p:cNvSpPr>
              <p:nvPr/>
            </p:nvSpPr>
            <p:spPr bwMode="auto">
              <a:xfrm>
                <a:off x="6198" y="11112"/>
                <a:ext cx="1704"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Nguồn điện</a:t>
                </a:r>
              </a:p>
            </p:txBody>
          </p:sp>
          <p:grpSp>
            <p:nvGrpSpPr>
              <p:cNvPr id="14" name="Group 13"/>
              <p:cNvGrpSpPr>
                <a:grpSpLocks/>
              </p:cNvGrpSpPr>
              <p:nvPr/>
            </p:nvGrpSpPr>
            <p:grpSpPr bwMode="auto">
              <a:xfrm>
                <a:off x="2740" y="7320"/>
                <a:ext cx="512" cy="3654"/>
                <a:chOff x="2740" y="7320"/>
                <a:chExt cx="512" cy="3654"/>
              </a:xfrm>
            </p:grpSpPr>
            <p:sp>
              <p:nvSpPr>
                <p:cNvPr id="15" name="Oval 14"/>
                <p:cNvSpPr>
                  <a:spLocks noChangeArrowheads="1"/>
                </p:cNvSpPr>
                <p:nvPr/>
              </p:nvSpPr>
              <p:spPr bwMode="auto">
                <a:xfrm>
                  <a:off x="3175" y="8205"/>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Oval 15"/>
                <p:cNvSpPr>
                  <a:spLocks noChangeArrowheads="1"/>
                </p:cNvSpPr>
                <p:nvPr/>
              </p:nvSpPr>
              <p:spPr bwMode="auto">
                <a:xfrm>
                  <a:off x="3175" y="7864"/>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Oval 16"/>
                <p:cNvSpPr>
                  <a:spLocks noChangeArrowheads="1"/>
                </p:cNvSpPr>
                <p:nvPr/>
              </p:nvSpPr>
              <p:spPr bwMode="auto">
                <a:xfrm>
                  <a:off x="3180" y="7553"/>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Oval 17"/>
                <p:cNvSpPr>
                  <a:spLocks noChangeArrowheads="1"/>
                </p:cNvSpPr>
                <p:nvPr/>
              </p:nvSpPr>
              <p:spPr bwMode="auto">
                <a:xfrm>
                  <a:off x="3108" y="10191"/>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Oval 18"/>
                <p:cNvSpPr>
                  <a:spLocks noChangeArrowheads="1"/>
                </p:cNvSpPr>
                <p:nvPr/>
              </p:nvSpPr>
              <p:spPr bwMode="auto">
                <a:xfrm>
                  <a:off x="3108" y="10536"/>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Oval 19"/>
                <p:cNvSpPr>
                  <a:spLocks noChangeArrowheads="1"/>
                </p:cNvSpPr>
                <p:nvPr/>
              </p:nvSpPr>
              <p:spPr bwMode="auto">
                <a:xfrm>
                  <a:off x="3108" y="10902"/>
                  <a:ext cx="72" cy="7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1" name="Text Box 765"/>
                <p:cNvSpPr txBox="1">
                  <a:spLocks noChangeArrowheads="1"/>
                </p:cNvSpPr>
                <p:nvPr/>
              </p:nvSpPr>
              <p:spPr bwMode="auto">
                <a:xfrm>
                  <a:off x="2740" y="7320"/>
                  <a:ext cx="468"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A</a:t>
                  </a:r>
                </a:p>
              </p:txBody>
            </p:sp>
            <p:sp>
              <p:nvSpPr>
                <p:cNvPr id="22" name="Text Box 766"/>
                <p:cNvSpPr txBox="1">
                  <a:spLocks noChangeArrowheads="1"/>
                </p:cNvSpPr>
                <p:nvPr/>
              </p:nvSpPr>
              <p:spPr bwMode="auto">
                <a:xfrm>
                  <a:off x="2740" y="7661"/>
                  <a:ext cx="468"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B</a:t>
                  </a:r>
                </a:p>
              </p:txBody>
            </p:sp>
            <p:sp>
              <p:nvSpPr>
                <p:cNvPr id="23" name="Text Box 767"/>
                <p:cNvSpPr txBox="1">
                  <a:spLocks noChangeArrowheads="1"/>
                </p:cNvSpPr>
                <p:nvPr/>
              </p:nvSpPr>
              <p:spPr bwMode="auto">
                <a:xfrm>
                  <a:off x="2740" y="8017"/>
                  <a:ext cx="468"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Times New Roman"/>
                      <a:ea typeface="Calibri"/>
                      <a:cs typeface="Times New Roman"/>
                    </a:rPr>
                    <a:t>C</a:t>
                  </a:r>
                </a:p>
              </p:txBody>
            </p:sp>
          </p:grpSp>
        </p:grpSp>
      </p:grpSp>
      <p:sp>
        <p:nvSpPr>
          <p:cNvPr id="3" name="Rectangle 2"/>
          <p:cNvSpPr/>
          <p:nvPr/>
        </p:nvSpPr>
        <p:spPr>
          <a:xfrm>
            <a:off x="4648200" y="1451568"/>
            <a:ext cx="4495800" cy="3147015"/>
          </a:xfrm>
          <a:prstGeom prst="rect">
            <a:avLst/>
          </a:prstGeom>
        </p:spPr>
        <p:txBody>
          <a:bodyPr wrap="square">
            <a:spAutoFit/>
          </a:bodyPr>
          <a:lstStyle/>
          <a:p>
            <a:pPr indent="180340" algn="just">
              <a:spcBef>
                <a:spcPts val="600"/>
              </a:spcBef>
              <a:spcAft>
                <a:spcPts val="300"/>
              </a:spcAft>
            </a:pPr>
            <a:r>
              <a:rPr lang="en-US" sz="2800" b="1" i="1" dirty="0" err="1">
                <a:solidFill>
                  <a:srgbClr val="0000FF"/>
                </a:solidFill>
                <a:latin typeface="Times New Roman"/>
                <a:ea typeface="Times New Roman"/>
                <a:cs typeface="Times New Roman"/>
              </a:rPr>
              <a:t>Điều</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kiện</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để</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cho</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các</a:t>
            </a:r>
            <a:r>
              <a:rPr lang="en-US" sz="2800" b="1" i="1" dirty="0">
                <a:solidFill>
                  <a:srgbClr val="0000FF"/>
                </a:solidFill>
                <a:latin typeface="Times New Roman"/>
                <a:ea typeface="Times New Roman"/>
                <a:cs typeface="Times New Roman"/>
              </a:rPr>
              <a:t> MBA </a:t>
            </a:r>
            <a:r>
              <a:rPr lang="en-US" sz="2800" b="1" i="1" dirty="0" err="1">
                <a:solidFill>
                  <a:srgbClr val="0000FF"/>
                </a:solidFill>
                <a:latin typeface="Times New Roman"/>
                <a:ea typeface="Times New Roman"/>
                <a:cs typeface="Times New Roman"/>
              </a:rPr>
              <a:t>làm</a:t>
            </a:r>
            <a:r>
              <a:rPr lang="en-US" sz="2800" b="1" i="1" dirty="0">
                <a:solidFill>
                  <a:srgbClr val="0000FF"/>
                </a:solidFill>
                <a:latin typeface="Times New Roman"/>
                <a:ea typeface="Times New Roman"/>
                <a:cs typeface="Times New Roman"/>
              </a:rPr>
              <a:t> </a:t>
            </a:r>
            <a:r>
              <a:rPr lang="en-US" sz="2800" b="1" i="1" dirty="0" err="1">
                <a:solidFill>
                  <a:srgbClr val="0000FF"/>
                </a:solidFill>
                <a:latin typeface="Times New Roman"/>
                <a:ea typeface="Times New Roman"/>
                <a:cs typeface="Times New Roman"/>
              </a:rPr>
              <a:t>việc</a:t>
            </a:r>
            <a:r>
              <a:rPr lang="en-US" sz="2800" b="1" i="1" dirty="0">
                <a:solidFill>
                  <a:srgbClr val="0000FF"/>
                </a:solidFill>
                <a:latin typeface="Times New Roman"/>
                <a:ea typeface="Times New Roman"/>
                <a:cs typeface="Times New Roman"/>
              </a:rPr>
              <a:t> song song </a:t>
            </a:r>
            <a:r>
              <a:rPr lang="en-US" sz="2800" b="1" i="1" dirty="0" err="1">
                <a:solidFill>
                  <a:srgbClr val="0000FF"/>
                </a:solidFill>
                <a:latin typeface="Times New Roman"/>
                <a:ea typeface="Times New Roman"/>
                <a:cs typeface="Times New Roman"/>
              </a:rPr>
              <a:t>là</a:t>
            </a:r>
            <a:r>
              <a:rPr lang="en-US" sz="2800" b="1" i="1" dirty="0">
                <a:solidFill>
                  <a:srgbClr val="0000FF"/>
                </a:solidFill>
                <a:latin typeface="Times New Roman"/>
                <a:ea typeface="Times New Roman"/>
                <a:cs typeface="Times New Roman"/>
              </a:rPr>
              <a:t>: </a:t>
            </a:r>
            <a:endParaRPr lang="en-US" sz="2800" b="1" dirty="0">
              <a:latin typeface="Times New Roman"/>
              <a:ea typeface="Calibri"/>
              <a:cs typeface="Times New Roman"/>
            </a:endParaRPr>
          </a:p>
          <a:p>
            <a:pPr marR="0" lvl="0" algn="just">
              <a:spcBef>
                <a:spcPts val="0"/>
              </a:spcBef>
              <a:spcAft>
                <a:spcPts val="0"/>
              </a:spcAft>
            </a:pPr>
            <a:r>
              <a:rPr lang="en-US" sz="2800" b="1" dirty="0" smtClean="0">
                <a:solidFill>
                  <a:srgbClr val="0000FF"/>
                </a:solidFill>
                <a:latin typeface="Times New Roman"/>
                <a:ea typeface="Times New Roman"/>
                <a:cs typeface="Times New Roman"/>
              </a:rPr>
              <a:t>-  </a:t>
            </a:r>
            <a:r>
              <a:rPr lang="en-US" sz="2800" b="1" dirty="0" err="1" smtClean="0">
                <a:solidFill>
                  <a:srgbClr val="0000FF"/>
                </a:solidFill>
                <a:latin typeface="Times New Roman"/>
                <a:ea typeface="Times New Roman"/>
                <a:cs typeface="Times New Roman"/>
              </a:rPr>
              <a:t>Điện</a:t>
            </a:r>
            <a:r>
              <a:rPr lang="en-US" sz="2800" b="1" dirty="0" smtClean="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phải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bằng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a:t>
            </a:r>
            <a:endParaRPr lang="en-US" sz="2800" b="1" dirty="0">
              <a:latin typeface="Times New Roman"/>
              <a:ea typeface="Calibri"/>
              <a:cs typeface="Times New Roman"/>
            </a:endParaRPr>
          </a:p>
          <a:p>
            <a:pPr marR="0" lvl="0" algn="just">
              <a:spcBef>
                <a:spcPts val="0"/>
              </a:spcBef>
              <a:spcAft>
                <a:spcPts val="0"/>
              </a:spcAft>
            </a:pPr>
            <a:r>
              <a:rPr lang="en-US" sz="2800" b="1" dirty="0" smtClean="0">
                <a:solidFill>
                  <a:srgbClr val="0000FF"/>
                </a:solidFill>
                <a:latin typeface="Times New Roman"/>
                <a:ea typeface="Times New Roman"/>
                <a:cs typeface="Times New Roman"/>
              </a:rPr>
              <a:t>-   </a:t>
            </a:r>
            <a:r>
              <a:rPr lang="en-US" sz="2800" b="1" dirty="0" err="1" smtClean="0">
                <a:solidFill>
                  <a:srgbClr val="0000FF"/>
                </a:solidFill>
                <a:latin typeface="Times New Roman"/>
                <a:ea typeface="Times New Roman"/>
                <a:cs typeface="Times New Roman"/>
              </a:rPr>
              <a:t>Có</a:t>
            </a:r>
            <a:r>
              <a:rPr lang="en-US" sz="2800" b="1" dirty="0" smtClean="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cùng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tổ</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nối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dây</a:t>
            </a:r>
            <a:r>
              <a:rPr lang="en-US" sz="2800" b="1" dirty="0" smtClean="0">
                <a:solidFill>
                  <a:srgbClr val="0000FF"/>
                </a:solidFill>
                <a:latin typeface="Times New Roman"/>
                <a:ea typeface="Times New Roman"/>
                <a:cs typeface="Times New Roman"/>
              </a:rPr>
              <a:t>.</a:t>
            </a:r>
          </a:p>
          <a:p>
            <a:pPr algn="just"/>
            <a:r>
              <a:rPr lang="en-US" sz="2800" b="1" dirty="0" smtClean="0">
                <a:solidFill>
                  <a:srgbClr val="0000FF"/>
                </a:solidFill>
                <a:latin typeface="Times New Roman"/>
                <a:ea typeface="Times New Roman"/>
              </a:rPr>
              <a:t>-  </a:t>
            </a:r>
            <a:r>
              <a:rPr lang="en-US" sz="2800" b="1" dirty="0" err="1" smtClean="0">
                <a:solidFill>
                  <a:srgbClr val="0000FF"/>
                </a:solidFill>
                <a:latin typeface="Times New Roman"/>
                <a:ea typeface="Times New Roman"/>
              </a:rPr>
              <a:t>Điện</a:t>
            </a:r>
            <a:r>
              <a:rPr lang="en-US" sz="2800" b="1" dirty="0" smtClean="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ngắn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mạch</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phải</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bằng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nhau</a:t>
            </a:r>
            <a:endParaRPr lang="en-US" sz="2800" b="1" dirty="0"/>
          </a:p>
        </p:txBody>
      </p:sp>
      <p:sp>
        <p:nvSpPr>
          <p:cNvPr id="84" name="Rectangle 83"/>
          <p:cNvSpPr/>
          <p:nvPr/>
        </p:nvSpPr>
        <p:spPr>
          <a:xfrm>
            <a:off x="0" y="4953000"/>
            <a:ext cx="9144000" cy="1938992"/>
          </a:xfrm>
          <a:prstGeom prst="rect">
            <a:avLst/>
          </a:prstGeom>
        </p:spPr>
        <p:txBody>
          <a:bodyPr wrap="square">
            <a:spAutoFit/>
          </a:bodyPr>
          <a:lstStyle/>
          <a:p>
            <a:pPr indent="457200" algn="just"/>
            <a:r>
              <a:rPr lang="en-US" sz="2400" b="1" dirty="0" err="1">
                <a:solidFill>
                  <a:srgbClr val="0000FF"/>
                </a:solidFill>
                <a:latin typeface="Times New Roman"/>
                <a:ea typeface="Times New Roman"/>
              </a:rPr>
              <a:t>Trong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hệ</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thống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điện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trong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các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lưới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điện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các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biến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áp</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thường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làm</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việc</a:t>
            </a:r>
            <a:r>
              <a:rPr lang="en-US" sz="2400" b="1" dirty="0">
                <a:solidFill>
                  <a:srgbClr val="0000FF"/>
                </a:solidFill>
                <a:latin typeface="Times New Roman"/>
                <a:ea typeface="Times New Roman"/>
              </a:rPr>
              <a:t> song song </a:t>
            </a:r>
            <a:r>
              <a:rPr lang="en-US" sz="2400" b="1" dirty="0" err="1">
                <a:solidFill>
                  <a:srgbClr val="0000FF"/>
                </a:solidFill>
                <a:latin typeface="Times New Roman"/>
                <a:ea typeface="Times New Roman"/>
              </a:rPr>
              <a:t>với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nhau</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Nhờ</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làm</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việc</a:t>
            </a:r>
            <a:r>
              <a:rPr lang="en-US" sz="2400" b="1" dirty="0">
                <a:solidFill>
                  <a:srgbClr val="0000FF"/>
                </a:solidFill>
                <a:latin typeface="Times New Roman"/>
                <a:ea typeface="Times New Roman"/>
              </a:rPr>
              <a:t> song song, </a:t>
            </a:r>
            <a:r>
              <a:rPr lang="en-US" sz="2400" b="1" dirty="0" err="1">
                <a:solidFill>
                  <a:srgbClr val="0000FF"/>
                </a:solidFill>
                <a:latin typeface="Times New Roman"/>
                <a:ea typeface="Times New Roman"/>
              </a:rPr>
              <a:t>công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suất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lưới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điện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lớn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hơn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rất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nhiều</a:t>
            </a:r>
            <a:r>
              <a:rPr lang="en-US" sz="2400" b="1" dirty="0">
                <a:solidFill>
                  <a:srgbClr val="0000FF"/>
                </a:solidFill>
                <a:latin typeface="Times New Roman"/>
                <a:ea typeface="Times New Roman"/>
              </a:rPr>
              <a:t> so </a:t>
            </a:r>
            <a:r>
              <a:rPr lang="en-US" sz="2400" b="1" dirty="0" err="1">
                <a:solidFill>
                  <a:srgbClr val="0000FF"/>
                </a:solidFill>
                <a:latin typeface="Times New Roman"/>
                <a:ea typeface="Times New Roman"/>
              </a:rPr>
              <a:t>với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công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suất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mỗi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phép</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nâng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cao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hiệu</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quả</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kinh</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tế</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của</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hệ</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thống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và</a:t>
            </a:r>
            <a:r>
              <a:rPr lang="en-US" sz="2400" b="1" dirty="0">
                <a:solidFill>
                  <a:srgbClr val="0000FF"/>
                </a:solidFill>
                <a:latin typeface="Times New Roman"/>
                <a:ea typeface="Times New Roman"/>
              </a:rPr>
              <a:t> an </a:t>
            </a:r>
            <a:r>
              <a:rPr lang="en-US" sz="2400" b="1" dirty="0" err="1">
                <a:solidFill>
                  <a:srgbClr val="0000FF"/>
                </a:solidFill>
                <a:latin typeface="Times New Roman"/>
                <a:ea typeface="Times New Roman"/>
              </a:rPr>
              <a:t>toàn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cung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cấp</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điện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khi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có</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một</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máy</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hỏng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hóc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hoặc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phải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bảo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dưỡng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sửa</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chữa</a:t>
            </a:r>
            <a:endParaRPr lang="en-US" sz="24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1000" fill="hold"/>
                                        <p:tgtEl>
                                          <p:spTgt spid="84"/>
                                        </p:tgtEl>
                                        <p:attrNameLst>
                                          <p:attrName>ppt_w</p:attrName>
                                        </p:attrNameLst>
                                      </p:cBhvr>
                                      <p:tavLst>
                                        <p:tav tm="0">
                                          <p:val>
                                            <p:strVal val="#ppt_w*0.70"/>
                                          </p:val>
                                        </p:tav>
                                        <p:tav tm="100000">
                                          <p:val>
                                            <p:strVal val="#ppt_w"/>
                                          </p:val>
                                        </p:tav>
                                      </p:tavLst>
                                    </p:anim>
                                    <p:anim calcmode="lin" valueType="num">
                                      <p:cBhvr>
                                        <p:cTn id="27" dur="1000" fill="hold"/>
                                        <p:tgtEl>
                                          <p:spTgt spid="84"/>
                                        </p:tgtEl>
                                        <p:attrNameLst>
                                          <p:attrName>ppt_h</p:attrName>
                                        </p:attrNameLst>
                                      </p:cBhvr>
                                      <p:tavLst>
                                        <p:tav tm="0">
                                          <p:val>
                                            <p:strVal val="#ppt_h"/>
                                          </p:val>
                                        </p:tav>
                                        <p:tav tm="100000">
                                          <p:val>
                                            <p:strVal val="#ppt_h"/>
                                          </p:val>
                                        </p:tav>
                                      </p:tavLst>
                                    </p:anim>
                                    <p:animEffect transition="in" filter="fade">
                                      <p:cBhvr>
                                        <p:cTn id="28" dur="10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4862870"/>
          </a:xfrm>
          <a:prstGeom prst="rect">
            <a:avLst/>
          </a:prstGeom>
        </p:spPr>
        <p:txBody>
          <a:bodyPr wrap="square">
            <a:spAutoFit/>
          </a:bodyPr>
          <a:lstStyle/>
          <a:p>
            <a:pPr indent="180340" algn="just">
              <a:spcBef>
                <a:spcPts val="600"/>
              </a:spcBef>
            </a:pP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và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của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các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phải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bằng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tương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ứng</a:t>
            </a:r>
            <a:r>
              <a:rPr lang="en-US" sz="2800" b="1" dirty="0">
                <a:solidFill>
                  <a:srgbClr val="0000FF"/>
                </a:solidFill>
                <a:latin typeface="Times New Roman"/>
                <a:ea typeface="Times New Roman"/>
                <a:cs typeface="Times New Roman"/>
              </a:rPr>
              <a:t>:</a:t>
            </a:r>
            <a:endParaRPr lang="en-US" sz="2800" b="1" dirty="0">
              <a:latin typeface="Times New Roman"/>
              <a:ea typeface="Calibri"/>
              <a:cs typeface="Times New Roman"/>
            </a:endParaRPr>
          </a:p>
          <a:p>
            <a:pPr indent="720090" algn="just">
              <a:spcBef>
                <a:spcPts val="600"/>
              </a:spcBef>
              <a:spcAft>
                <a:spcPts val="600"/>
              </a:spcAft>
            </a:pPr>
            <a:r>
              <a:rPr lang="en-US" sz="2800" b="1" dirty="0" err="1">
                <a:solidFill>
                  <a:srgbClr val="0000FF"/>
                </a:solidFill>
                <a:latin typeface="Times New Roman"/>
                <a:ea typeface="Times New Roman"/>
                <a:cs typeface="Times New Roman"/>
              </a:rPr>
              <a:t>U</a:t>
            </a:r>
            <a:r>
              <a:rPr lang="en-US" sz="2800" b="1" baseline="-25000" dirty="0" err="1">
                <a:solidFill>
                  <a:srgbClr val="0000FF"/>
                </a:solidFill>
                <a:latin typeface="Times New Roman"/>
                <a:ea typeface="Times New Roman"/>
                <a:cs typeface="Times New Roman"/>
              </a:rPr>
              <a:t>1I</a:t>
            </a:r>
            <a:r>
              <a:rPr lang="en-US" sz="2800" b="1" dirty="0">
                <a:solidFill>
                  <a:srgbClr val="0000FF"/>
                </a:solidFill>
                <a:latin typeface="Times New Roman"/>
                <a:ea typeface="Times New Roman"/>
                <a:cs typeface="Times New Roman"/>
              </a:rPr>
              <a:t>  =  </a:t>
            </a:r>
            <a:r>
              <a:rPr lang="en-US" sz="2800" b="1" dirty="0" err="1">
                <a:solidFill>
                  <a:srgbClr val="0000FF"/>
                </a:solidFill>
                <a:latin typeface="Times New Roman"/>
                <a:ea typeface="Times New Roman"/>
                <a:cs typeface="Times New Roman"/>
              </a:rPr>
              <a:t>U</a:t>
            </a:r>
            <a:r>
              <a:rPr lang="en-US" sz="2800" b="1" baseline="-25000" dirty="0" err="1">
                <a:solidFill>
                  <a:srgbClr val="0000FF"/>
                </a:solidFill>
                <a:latin typeface="Times New Roman"/>
                <a:ea typeface="Times New Roman"/>
                <a:cs typeface="Times New Roman"/>
              </a:rPr>
              <a:t>1II</a:t>
            </a:r>
            <a:r>
              <a:rPr lang="en-US" sz="2800" b="1" dirty="0">
                <a:solidFill>
                  <a:srgbClr val="0000FF"/>
                </a:solidFill>
                <a:latin typeface="Times New Roman"/>
                <a:ea typeface="Times New Roman"/>
                <a:cs typeface="Times New Roman"/>
              </a:rPr>
              <a:t> </a:t>
            </a:r>
            <a:r>
              <a:rPr lang="en-US" sz="2800" b="1" dirty="0">
                <a:solidFill>
                  <a:srgbClr val="0000FF"/>
                </a:solidFill>
                <a:latin typeface="Times New Roman"/>
                <a:ea typeface="Calibri"/>
                <a:cs typeface="Times New Roman"/>
              </a:rPr>
              <a:t>=. . .= </a:t>
            </a:r>
            <a:r>
              <a:rPr lang="en-US" sz="2800" b="1" dirty="0" err="1">
                <a:solidFill>
                  <a:srgbClr val="0000FF"/>
                </a:solidFill>
                <a:latin typeface="Times New Roman"/>
                <a:ea typeface="Calibri"/>
                <a:cs typeface="Times New Roman"/>
              </a:rPr>
              <a:t>U</a:t>
            </a:r>
            <a:r>
              <a:rPr lang="en-US" sz="2800" b="1" baseline="-25000" dirty="0" err="1">
                <a:solidFill>
                  <a:srgbClr val="0000FF"/>
                </a:solidFill>
                <a:latin typeface="Times New Roman"/>
                <a:ea typeface="Calibri"/>
                <a:cs typeface="Times New Roman"/>
              </a:rPr>
              <a:t>1n</a:t>
            </a:r>
            <a:r>
              <a:rPr lang="en-US" sz="2800" b="1" baseline="-25000" dirty="0">
                <a:solidFill>
                  <a:srgbClr val="0000FF"/>
                </a:solidFill>
                <a:latin typeface="Times New Roman"/>
                <a:ea typeface="Calibri"/>
                <a:cs typeface="Times New Roman"/>
              </a:rPr>
              <a:t> </a:t>
            </a:r>
            <a:r>
              <a:rPr lang="en-US" sz="2800" b="1" dirty="0">
                <a:solidFill>
                  <a:srgbClr val="0000FF"/>
                </a:solidFill>
                <a:latin typeface="Times New Roman"/>
                <a:ea typeface="Times New Roman"/>
                <a:cs typeface="Times New Roman"/>
              </a:rPr>
              <a:t>(</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sơ</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MBA I, II </a:t>
            </a:r>
            <a:r>
              <a:rPr lang="en-US" sz="2800" b="1" dirty="0" err="1">
                <a:solidFill>
                  <a:srgbClr val="0000FF"/>
                </a:solidFill>
                <a:latin typeface="Times New Roman"/>
                <a:ea typeface="Times New Roman"/>
                <a:cs typeface="Times New Roman"/>
              </a:rPr>
              <a:t>đến</a:t>
            </a:r>
            <a:r>
              <a:rPr lang="en-US" sz="2800" b="1" dirty="0">
                <a:solidFill>
                  <a:srgbClr val="0000FF"/>
                </a:solidFill>
                <a:latin typeface="Times New Roman"/>
                <a:ea typeface="Times New Roman"/>
                <a:cs typeface="Times New Roman"/>
              </a:rPr>
              <a:t> MBA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n</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indent="720090" algn="just">
              <a:spcBef>
                <a:spcPts val="600"/>
              </a:spcBef>
              <a:spcAft>
                <a:spcPts val="600"/>
              </a:spcAft>
            </a:pPr>
            <a:r>
              <a:rPr lang="en-US" sz="2800" b="1" dirty="0" err="1">
                <a:solidFill>
                  <a:srgbClr val="0000FF"/>
                </a:solidFill>
                <a:latin typeface="Times New Roman"/>
                <a:ea typeface="Times New Roman"/>
                <a:cs typeface="Times New Roman"/>
              </a:rPr>
              <a:t>U</a:t>
            </a:r>
            <a:r>
              <a:rPr lang="en-US" sz="2800" b="1" baseline="-25000" dirty="0" err="1">
                <a:solidFill>
                  <a:srgbClr val="0000FF"/>
                </a:solidFill>
                <a:latin typeface="Times New Roman"/>
                <a:ea typeface="Times New Roman"/>
                <a:cs typeface="Times New Roman"/>
              </a:rPr>
              <a:t>2I</a:t>
            </a:r>
            <a:r>
              <a:rPr lang="en-US" sz="2800" b="1" dirty="0">
                <a:solidFill>
                  <a:srgbClr val="0000FF"/>
                </a:solidFill>
                <a:latin typeface="Times New Roman"/>
                <a:ea typeface="Times New Roman"/>
                <a:cs typeface="Times New Roman"/>
              </a:rPr>
              <a:t>  =  </a:t>
            </a:r>
            <a:r>
              <a:rPr lang="en-US" sz="2800" b="1" dirty="0" err="1">
                <a:solidFill>
                  <a:srgbClr val="0000FF"/>
                </a:solidFill>
                <a:latin typeface="Times New Roman"/>
                <a:ea typeface="Times New Roman"/>
                <a:cs typeface="Times New Roman"/>
              </a:rPr>
              <a:t>U</a:t>
            </a:r>
            <a:r>
              <a:rPr lang="en-US" sz="2800" b="1" baseline="-25000" dirty="0" err="1">
                <a:solidFill>
                  <a:srgbClr val="0000FF"/>
                </a:solidFill>
                <a:latin typeface="Times New Roman"/>
                <a:ea typeface="Times New Roman"/>
                <a:cs typeface="Times New Roman"/>
              </a:rPr>
              <a:t>2II</a:t>
            </a:r>
            <a:r>
              <a:rPr lang="en-US" sz="2800" b="1" baseline="-25000" dirty="0">
                <a:solidFill>
                  <a:srgbClr val="0000FF"/>
                </a:solidFill>
                <a:latin typeface="Times New Roman"/>
                <a:ea typeface="Times New Roman"/>
                <a:cs typeface="Times New Roman"/>
              </a:rPr>
              <a:t>­</a:t>
            </a:r>
            <a:r>
              <a:rPr lang="en-US" sz="2800" b="1" dirty="0">
                <a:solidFill>
                  <a:srgbClr val="0000FF"/>
                </a:solidFill>
                <a:latin typeface="Times New Roman"/>
                <a:ea typeface="Times New Roman"/>
                <a:cs typeface="Times New Roman"/>
              </a:rPr>
              <a:t> </a:t>
            </a:r>
            <a:r>
              <a:rPr lang="en-US" sz="2800" b="1" dirty="0">
                <a:solidFill>
                  <a:srgbClr val="0000FF"/>
                </a:solidFill>
                <a:latin typeface="Times New Roman"/>
                <a:ea typeface="Calibri"/>
                <a:cs typeface="Times New Roman"/>
              </a:rPr>
              <a:t>=. . .= </a:t>
            </a:r>
            <a:r>
              <a:rPr lang="en-US" sz="2800" b="1" dirty="0" err="1">
                <a:solidFill>
                  <a:srgbClr val="0000FF"/>
                </a:solidFill>
                <a:latin typeface="Times New Roman"/>
                <a:ea typeface="Calibri"/>
                <a:cs typeface="Times New Roman"/>
              </a:rPr>
              <a:t>U</a:t>
            </a:r>
            <a:r>
              <a:rPr lang="en-US" sz="2800" b="1" baseline="-25000" dirty="0" err="1">
                <a:solidFill>
                  <a:srgbClr val="0000FF"/>
                </a:solidFill>
                <a:latin typeface="Times New Roman"/>
                <a:ea typeface="Calibri"/>
                <a:cs typeface="Times New Roman"/>
              </a:rPr>
              <a:t>2n</a:t>
            </a:r>
            <a:r>
              <a:rPr lang="en-US" sz="2800" b="1" baseline="-25000" dirty="0">
                <a:solidFill>
                  <a:srgbClr val="0000FF"/>
                </a:solidFill>
                <a:latin typeface="Times New Roman"/>
                <a:ea typeface="Calibri"/>
                <a:cs typeface="Times New Roman"/>
              </a:rPr>
              <a:t> </a:t>
            </a:r>
            <a:r>
              <a:rPr lang="en-US" sz="2800" b="1" dirty="0">
                <a:solidFill>
                  <a:srgbClr val="0000FF"/>
                </a:solidFill>
                <a:latin typeface="Times New Roman"/>
                <a:ea typeface="Times New Roman"/>
                <a:cs typeface="Times New Roman"/>
              </a:rPr>
              <a:t>(</a:t>
            </a:r>
            <a:r>
              <a:rPr lang="en-US" sz="2800" b="1" dirty="0" err="1">
                <a:solidFill>
                  <a:srgbClr val="0000FF"/>
                </a:solidFill>
                <a:latin typeface="Times New Roman"/>
                <a:ea typeface="Times New Roman"/>
                <a:cs typeface="Times New Roman"/>
              </a:rPr>
              <a:t>điện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định</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mức</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cấp</a:t>
            </a:r>
            <a:r>
              <a:rPr lang="en-US" sz="2800" b="1" dirty="0">
                <a:solidFill>
                  <a:srgbClr val="0000FF"/>
                </a:solidFill>
                <a:latin typeface="Times New Roman"/>
                <a:ea typeface="Times New Roman"/>
                <a:cs typeface="Times New Roman"/>
              </a:rPr>
              <a:t> MBA I, II </a:t>
            </a:r>
            <a:r>
              <a:rPr lang="en-US" sz="2800" b="1" dirty="0" err="1">
                <a:solidFill>
                  <a:srgbClr val="0000FF"/>
                </a:solidFill>
                <a:latin typeface="Times New Roman"/>
                <a:ea typeface="Times New Roman"/>
                <a:cs typeface="Times New Roman"/>
              </a:rPr>
              <a:t>đến</a:t>
            </a:r>
            <a:r>
              <a:rPr lang="en-US" sz="2800" b="1" dirty="0">
                <a:solidFill>
                  <a:srgbClr val="0000FF"/>
                </a:solidFill>
                <a:latin typeface="Times New Roman"/>
                <a:ea typeface="Times New Roman"/>
                <a:cs typeface="Times New Roman"/>
              </a:rPr>
              <a:t> MBA </a:t>
            </a:r>
            <a:r>
              <a:rPr lang="en-US" sz="2800" b="1" dirty="0" err="1">
                <a:solidFill>
                  <a:srgbClr val="0000FF"/>
                </a:solidFill>
                <a:latin typeface="Times New Roman"/>
                <a:ea typeface="Times New Roman"/>
                <a:cs typeface="Times New Roman"/>
              </a:rPr>
              <a:t>thứ</a:t>
            </a:r>
            <a:r>
              <a:rPr lang="en-US" sz="2800" b="1" dirty="0">
                <a:solidFill>
                  <a:srgbClr val="0000FF"/>
                </a:solidFill>
                <a:latin typeface="Times New Roman"/>
                <a:ea typeface="Times New Roman"/>
                <a:cs typeface="Times New Roman"/>
              </a:rPr>
              <a:t> n</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indent="360045" algn="just"/>
            <a:r>
              <a:rPr lang="en-US" sz="2800" b="1" dirty="0" err="1">
                <a:solidFill>
                  <a:srgbClr val="0000FF"/>
                </a:solidFill>
                <a:latin typeface="Times New Roman"/>
                <a:ea typeface="Times New Roman"/>
                <a:cs typeface="Times New Roman"/>
              </a:rPr>
              <a:t>Nghĩa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là</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tỉ</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số</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biến</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áp</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của</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hai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máy</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phải</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bằng</a:t>
            </a:r>
            <a:r>
              <a:rPr lang="en-US" sz="2800" b="1" dirty="0">
                <a:solidFill>
                  <a:srgbClr val="0000FF"/>
                </a:solidFill>
                <a:latin typeface="Times New Roman"/>
                <a:ea typeface="Times New Roman"/>
                <a:cs typeface="Times New Roman"/>
              </a:rPr>
              <a:t> </a:t>
            </a:r>
            <a:r>
              <a:rPr lang="en-US" sz="2800" b="1" dirty="0" err="1">
                <a:solidFill>
                  <a:srgbClr val="0000FF"/>
                </a:solidFill>
                <a:latin typeface="Times New Roman"/>
                <a:ea typeface="Times New Roman"/>
                <a:cs typeface="Times New Roman"/>
              </a:rPr>
              <a:t>nhau</a:t>
            </a:r>
            <a:r>
              <a:rPr lang="en-US" sz="2800" b="1" dirty="0">
                <a:solidFill>
                  <a:srgbClr val="0000FF"/>
                </a:solidFill>
                <a:latin typeface="Times New Roman"/>
                <a:ea typeface="Times New Roman"/>
                <a:cs typeface="Times New Roman"/>
              </a:rPr>
              <a:t>:</a:t>
            </a:r>
            <a:endParaRPr lang="en-US" sz="2800" b="1" dirty="0">
              <a:latin typeface="Times New Roman"/>
              <a:ea typeface="Calibri"/>
              <a:cs typeface="Times New Roman"/>
            </a:endParaRPr>
          </a:p>
          <a:p>
            <a:pPr marL="720090" marR="0" algn="just">
              <a:spcBef>
                <a:spcPts val="600"/>
              </a:spcBef>
              <a:spcAft>
                <a:spcPts val="600"/>
              </a:spcAft>
              <a:tabLst>
                <a:tab pos="5941060" algn="r"/>
              </a:tabLst>
            </a:pPr>
            <a:r>
              <a:rPr lang="en-US" sz="2800" b="1" dirty="0" err="1">
                <a:solidFill>
                  <a:srgbClr val="0000FF"/>
                </a:solidFill>
                <a:latin typeface="Times New Roman"/>
                <a:ea typeface="Times New Roman"/>
                <a:cs typeface="Times New Roman"/>
              </a:rPr>
              <a:t>k</a:t>
            </a:r>
            <a:r>
              <a:rPr lang="en-US" sz="2800" b="1" baseline="-25000" dirty="0" err="1">
                <a:solidFill>
                  <a:srgbClr val="0000FF"/>
                </a:solidFill>
                <a:latin typeface="Times New Roman"/>
                <a:ea typeface="Times New Roman"/>
                <a:cs typeface="Times New Roman"/>
              </a:rPr>
              <a:t>I</a:t>
            </a:r>
            <a:r>
              <a:rPr lang="en-US" sz="2800" b="1" dirty="0">
                <a:solidFill>
                  <a:srgbClr val="0000FF"/>
                </a:solidFill>
                <a:latin typeface="Times New Roman"/>
                <a:ea typeface="Times New Roman"/>
                <a:cs typeface="Times New Roman"/>
              </a:rPr>
              <a:t>  =  </a:t>
            </a:r>
            <a:r>
              <a:rPr lang="en-US" sz="2800" b="1" dirty="0" err="1">
                <a:solidFill>
                  <a:srgbClr val="0000FF"/>
                </a:solidFill>
                <a:latin typeface="Times New Roman"/>
                <a:ea typeface="Times New Roman"/>
                <a:cs typeface="Times New Roman"/>
              </a:rPr>
              <a:t>k</a:t>
            </a:r>
            <a:r>
              <a:rPr lang="en-US" sz="2800" b="1" baseline="-25000" dirty="0" err="1">
                <a:solidFill>
                  <a:srgbClr val="0000FF"/>
                </a:solidFill>
                <a:latin typeface="Times New Roman"/>
                <a:ea typeface="Times New Roman"/>
                <a:cs typeface="Times New Roman"/>
              </a:rPr>
              <a:t>II</a:t>
            </a:r>
            <a:r>
              <a:rPr lang="en-US" sz="2800" b="1" dirty="0">
                <a:solidFill>
                  <a:srgbClr val="0000FF"/>
                </a:solidFill>
                <a:latin typeface="Times New Roman"/>
                <a:ea typeface="Times New Roman"/>
                <a:cs typeface="Times New Roman"/>
              </a:rPr>
              <a:t> </a:t>
            </a:r>
            <a:r>
              <a:rPr lang="en-US" sz="2800" b="1" dirty="0">
                <a:solidFill>
                  <a:srgbClr val="0000FF"/>
                </a:solidFill>
                <a:latin typeface="Times New Roman"/>
                <a:ea typeface="Calibri"/>
                <a:cs typeface="Times New Roman"/>
              </a:rPr>
              <a:t>= . . . = </a:t>
            </a:r>
            <a:r>
              <a:rPr lang="en-US" sz="2800" b="1" dirty="0" err="1">
                <a:solidFill>
                  <a:srgbClr val="0000FF"/>
                </a:solidFill>
                <a:latin typeface="Times New Roman"/>
                <a:ea typeface="Calibri"/>
                <a:cs typeface="Times New Roman"/>
              </a:rPr>
              <a:t>k</a:t>
            </a:r>
            <a:r>
              <a:rPr lang="en-US" sz="2800" b="1" baseline="-25000" dirty="0" err="1">
                <a:solidFill>
                  <a:srgbClr val="0000FF"/>
                </a:solidFill>
                <a:latin typeface="Times New Roman"/>
                <a:ea typeface="Calibri"/>
                <a:cs typeface="Times New Roman"/>
              </a:rPr>
              <a:t>n</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r>
              <a:rPr lang="en-US" sz="2800" b="1" dirty="0" err="1">
                <a:solidFill>
                  <a:srgbClr val="0000FF"/>
                </a:solidFill>
                <a:latin typeface="Times New Roman"/>
                <a:ea typeface="Times New Roman"/>
              </a:rPr>
              <a:t>Trong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thực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tế</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cho</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phép</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hệ</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số</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biến</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áp</a:t>
            </a:r>
            <a:r>
              <a:rPr lang="en-US" sz="2800" b="1" dirty="0">
                <a:solidFill>
                  <a:srgbClr val="0000FF"/>
                </a:solidFill>
                <a:latin typeface="Times New Roman"/>
                <a:ea typeface="Times New Roman"/>
              </a:rPr>
              <a:t> k </a:t>
            </a:r>
            <a:r>
              <a:rPr lang="en-US" sz="2800" b="1" dirty="0" err="1">
                <a:solidFill>
                  <a:srgbClr val="0000FF"/>
                </a:solidFill>
                <a:latin typeface="Times New Roman"/>
                <a:ea typeface="Times New Roman"/>
              </a:rPr>
              <a:t>của</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các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máy</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khác</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nhau</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không</a:t>
            </a:r>
            <a:r>
              <a:rPr lang="en-US" sz="2800" b="1" dirty="0">
                <a:solidFill>
                  <a:srgbClr val="0000FF"/>
                </a:solidFill>
                <a:latin typeface="Times New Roman"/>
                <a:ea typeface="Times New Roman"/>
              </a:rPr>
              <a:t> </a:t>
            </a:r>
            <a:r>
              <a:rPr lang="en-US" sz="2800" b="1" dirty="0" err="1">
                <a:solidFill>
                  <a:srgbClr val="0000FF"/>
                </a:solidFill>
                <a:latin typeface="Times New Roman"/>
                <a:ea typeface="Times New Roman"/>
              </a:rPr>
              <a:t>quá</a:t>
            </a:r>
            <a:r>
              <a:rPr lang="en-US" sz="2800" b="1" dirty="0">
                <a:solidFill>
                  <a:srgbClr val="0000FF"/>
                </a:solidFill>
                <a:latin typeface="Times New Roman"/>
                <a:ea typeface="Times New Roman"/>
              </a:rPr>
              <a:t> 0,5%.</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2">
                                            <p:txEl>
                                              <p:pRg st="3" end="3"/>
                                            </p:txEl>
                                          </p:spTgt>
                                        </p:tgtEl>
                                      </p:cBhvr>
                                    </p:animEffect>
                                  </p:childTnLst>
                                </p:cTn>
                              </p:par>
                              <p:par>
                                <p:cTn id="31" presetID="55" presetClass="entr" presetSubtype="0" fill="hold" nodeType="with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 calcmode="lin" valueType="num">
                                      <p:cBhvr>
                                        <p:cTn id="33" dur="1000" fill="hold"/>
                                        <p:tgtEl>
                                          <p:spTgt spid="2">
                                            <p:txEl>
                                              <p:pRg st="4" end="4"/>
                                            </p:txEl>
                                          </p:spTgt>
                                        </p:tgtEl>
                                        <p:attrNameLst>
                                          <p:attrName>ppt_w</p:attrName>
                                        </p:attrNameLst>
                                      </p:cBhvr>
                                      <p:tavLst>
                                        <p:tav tm="0">
                                          <p:val>
                                            <p:strVal val="#ppt_w*0.70"/>
                                          </p:val>
                                        </p:tav>
                                        <p:tav tm="100000">
                                          <p:val>
                                            <p:strVal val="#ppt_w"/>
                                          </p:val>
                                        </p:tav>
                                      </p:tavLst>
                                    </p:anim>
                                    <p:anim calcmode="lin" valueType="num">
                                      <p:cBhvr>
                                        <p:cTn id="34" dur="1000" fill="hold"/>
                                        <p:tgtEl>
                                          <p:spTgt spid="2">
                                            <p:txEl>
                                              <p:pRg st="4" end="4"/>
                                            </p:txEl>
                                          </p:spTgt>
                                        </p:tgtEl>
                                        <p:attrNameLst>
                                          <p:attrName>ppt_h</p:attrName>
                                        </p:attrNameLst>
                                      </p:cBhvr>
                                      <p:tavLst>
                                        <p:tav tm="0">
                                          <p:val>
                                            <p:strVal val="#ppt_h"/>
                                          </p:val>
                                        </p:tav>
                                        <p:tav tm="100000">
                                          <p:val>
                                            <p:strVal val="#ppt_h"/>
                                          </p:val>
                                        </p:tav>
                                      </p:tavLst>
                                    </p:anim>
                                    <p:animEffect transition="in" filter="fade">
                                      <p:cBhvr>
                                        <p:cTn id="35" dur="1000"/>
                                        <p:tgtEl>
                                          <p:spTgt spid="2">
                                            <p:txEl>
                                              <p:pRg st="4" end="4"/>
                                            </p:txEl>
                                          </p:spTgt>
                                        </p:tgtEl>
                                      </p:cBhvr>
                                    </p:animEffect>
                                  </p:childTnLst>
                                </p:cTn>
                              </p:par>
                              <p:par>
                                <p:cTn id="36" presetID="55" presetClass="entr" presetSubtype="0" fill="hold" nodeType="with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 calcmode="lin" valueType="num">
                                      <p:cBhvr>
                                        <p:cTn id="38" dur="1000" fill="hold"/>
                                        <p:tgtEl>
                                          <p:spTgt spid="2">
                                            <p:txEl>
                                              <p:pRg st="5" end="5"/>
                                            </p:txEl>
                                          </p:spTgt>
                                        </p:tgtEl>
                                        <p:attrNameLst>
                                          <p:attrName>ppt_w</p:attrName>
                                        </p:attrNameLst>
                                      </p:cBhvr>
                                      <p:tavLst>
                                        <p:tav tm="0">
                                          <p:val>
                                            <p:strVal val="#ppt_w*0.70"/>
                                          </p:val>
                                        </p:tav>
                                        <p:tav tm="100000">
                                          <p:val>
                                            <p:strVal val="#ppt_w"/>
                                          </p:val>
                                        </p:tav>
                                      </p:tavLst>
                                    </p:anim>
                                    <p:anim calcmode="lin" valueType="num">
                                      <p:cBhvr>
                                        <p:cTn id="39" dur="1000" fill="hold"/>
                                        <p:tgtEl>
                                          <p:spTgt spid="2">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8.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ba</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pha</a:t>
            </a:r>
            <a:endParaRPr lang="en-US" sz="2000"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749856"/>
            <a:ext cx="9144000" cy="2831544"/>
          </a:xfrm>
          <a:prstGeom prst="rect">
            <a:avLst/>
          </a:prstGeom>
        </p:spPr>
        <p:txBody>
          <a:bodyPr wrap="square">
            <a:spAutoFit/>
          </a:bodyPr>
          <a:lstStyle/>
          <a:p>
            <a:pPr indent="180340" algn="just">
              <a:spcBef>
                <a:spcPts val="600"/>
              </a:spcBef>
              <a:spcAft>
                <a:spcPts val="600"/>
              </a:spcAft>
            </a:pPr>
            <a:r>
              <a:rPr lang="en-US" sz="2400" b="1" i="1" dirty="0" err="1">
                <a:solidFill>
                  <a:srgbClr val="0000FF"/>
                </a:solidFill>
                <a:latin typeface="Times New Roman"/>
                <a:ea typeface="Times New Roman"/>
                <a:cs typeface="Times New Roman"/>
              </a:rPr>
              <a:t>Các</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máy</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phải</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có</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cùng</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tổ</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nối</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dây</a:t>
            </a:r>
            <a:endParaRPr lang="en-US" sz="2400" b="1" dirty="0">
              <a:latin typeface="Times New Roman"/>
              <a:ea typeface="Calibri"/>
              <a:cs typeface="Times New Roman"/>
            </a:endParaRPr>
          </a:p>
          <a:p>
            <a:pPr indent="180340" algn="just">
              <a:spcAft>
                <a:spcPts val="600"/>
              </a:spcAft>
            </a:pPr>
            <a:r>
              <a:rPr lang="en-US" sz="2400" b="1" dirty="0" err="1">
                <a:solidFill>
                  <a:srgbClr val="0000FF"/>
                </a:solidFill>
                <a:latin typeface="Times New Roman"/>
                <a:ea typeface="Times New Roman"/>
                <a:cs typeface="Times New Roman"/>
              </a:rPr>
              <a:t>Ví</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dụ</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không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cho</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phép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hai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máy</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có</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tổ</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nối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dây</a:t>
            </a:r>
            <a:r>
              <a:rPr lang="en-US" sz="2400" b="1" dirty="0">
                <a:solidFill>
                  <a:srgbClr val="0000FF"/>
                </a:solidFill>
                <a:latin typeface="Times New Roman"/>
                <a:ea typeface="Times New Roman"/>
                <a:cs typeface="Times New Roman"/>
              </a:rPr>
              <a:t> Y/</a:t>
            </a:r>
            <a:r>
              <a:rPr lang="en-US" sz="2400" b="1" dirty="0">
                <a:solidFill>
                  <a:srgbClr val="0000FF"/>
                </a:solidFill>
                <a:latin typeface="Times New Roman"/>
                <a:ea typeface="Times New Roman"/>
                <a:cs typeface="Times New Roman"/>
                <a:sym typeface="Symbol"/>
              </a:rPr>
              <a:t></a:t>
            </a:r>
            <a:r>
              <a:rPr lang="en-US" sz="2400" b="1" dirty="0">
                <a:solidFill>
                  <a:srgbClr val="0000FF"/>
                </a:solidFill>
                <a:latin typeface="Times New Roman"/>
                <a:ea typeface="Times New Roman"/>
                <a:cs typeface="Times New Roman"/>
              </a:rPr>
              <a:t>-11 </a:t>
            </a:r>
            <a:r>
              <a:rPr lang="en-US" sz="2400" b="1" dirty="0" err="1">
                <a:solidFill>
                  <a:srgbClr val="0000FF"/>
                </a:solidFill>
                <a:latin typeface="Times New Roman"/>
                <a:ea typeface="Times New Roman"/>
                <a:cs typeface="Times New Roman"/>
              </a:rPr>
              <a:t>và</a:t>
            </a:r>
            <a:r>
              <a:rPr lang="en-US" sz="2400" b="1" dirty="0">
                <a:solidFill>
                  <a:srgbClr val="0000FF"/>
                </a:solidFill>
                <a:latin typeface="Times New Roman"/>
                <a:ea typeface="Times New Roman"/>
                <a:cs typeface="Times New Roman"/>
              </a:rPr>
              <a:t> Y/Y-12 </a:t>
            </a:r>
            <a:r>
              <a:rPr lang="en-US" sz="2400" b="1" dirty="0" err="1">
                <a:solidFill>
                  <a:srgbClr val="0000FF"/>
                </a:solidFill>
                <a:latin typeface="Times New Roman"/>
                <a:ea typeface="Times New Roman"/>
                <a:cs typeface="Times New Roman"/>
              </a:rPr>
              <a:t>làm</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việc</a:t>
            </a:r>
            <a:r>
              <a:rPr lang="en-US" sz="2400" b="1" dirty="0">
                <a:solidFill>
                  <a:srgbClr val="0000FF"/>
                </a:solidFill>
                <a:latin typeface="Times New Roman"/>
                <a:ea typeface="Times New Roman"/>
                <a:cs typeface="Times New Roman"/>
              </a:rPr>
              <a:t> song song </a:t>
            </a:r>
            <a:r>
              <a:rPr lang="en-US" sz="2400" b="1" dirty="0" err="1">
                <a:solidFill>
                  <a:srgbClr val="0000FF"/>
                </a:solidFill>
                <a:latin typeface="Times New Roman"/>
                <a:ea typeface="Times New Roman"/>
                <a:cs typeface="Times New Roman"/>
              </a:rPr>
              <a:t>với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nhau</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vì</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thứ</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cấp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của</a:t>
            </a:r>
            <a:r>
              <a:rPr lang="en-US" sz="2400" b="1" dirty="0">
                <a:solidFill>
                  <a:srgbClr val="0000FF"/>
                </a:solidFill>
                <a:latin typeface="Times New Roman"/>
                <a:ea typeface="Times New Roman"/>
                <a:cs typeface="Times New Roman"/>
              </a:rPr>
              <a:t> 2 </a:t>
            </a:r>
            <a:r>
              <a:rPr lang="en-US" sz="2400" b="1" dirty="0" err="1">
                <a:solidFill>
                  <a:srgbClr val="0000FF"/>
                </a:solidFill>
                <a:latin typeface="Times New Roman"/>
                <a:ea typeface="Times New Roman"/>
                <a:cs typeface="Times New Roman"/>
              </a:rPr>
              <a:t>máy</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này</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không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trùng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pha</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nhau</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có</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sự</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chênh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lệch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nl-NL" sz="2400" b="1" dirty="0">
                <a:solidFill>
                  <a:srgbClr val="0000FF"/>
                </a:solidFill>
                <a:latin typeface="Times New Roman"/>
                <a:ea typeface="Calibri"/>
                <a:cs typeface="Times New Roman"/>
              </a:rPr>
              <a:t>)</a:t>
            </a:r>
            <a:r>
              <a:rPr lang="en-US" sz="2400" b="1" dirty="0">
                <a:solidFill>
                  <a:srgbClr val="0000FF"/>
                </a:solidFill>
                <a:latin typeface="Times New Roman"/>
                <a:ea typeface="Times New Roman"/>
                <a:cs typeface="Times New Roman"/>
              </a:rPr>
              <a:t>.</a:t>
            </a:r>
            <a:endParaRPr lang="en-US" sz="2400" b="1" dirty="0">
              <a:latin typeface="Times New Roman"/>
              <a:ea typeface="Calibri"/>
              <a:cs typeface="Times New Roman"/>
            </a:endParaRPr>
          </a:p>
          <a:p>
            <a:pPr indent="180340" algn="just">
              <a:spcAft>
                <a:spcPts val="600"/>
              </a:spcAft>
            </a:pPr>
            <a:r>
              <a:rPr lang="en-US" sz="2400" b="1" dirty="0" err="1">
                <a:solidFill>
                  <a:srgbClr val="0000FF"/>
                </a:solidFill>
                <a:latin typeface="Times New Roman"/>
                <a:ea typeface="Times New Roman"/>
                <a:cs typeface="Times New Roman"/>
              </a:rPr>
              <a:t>Điều</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kiện</a:t>
            </a:r>
            <a:r>
              <a:rPr lang="en-US" sz="2400" b="1" dirty="0">
                <a:solidFill>
                  <a:srgbClr val="0000FF"/>
                </a:solidFill>
                <a:latin typeface="Times New Roman"/>
                <a:ea typeface="Times New Roman"/>
                <a:cs typeface="Times New Roman"/>
              </a:rPr>
              <a:t> 1 </a:t>
            </a:r>
            <a:r>
              <a:rPr lang="en-US" sz="2400" b="1" dirty="0" err="1">
                <a:solidFill>
                  <a:srgbClr val="0000FF"/>
                </a:solidFill>
                <a:latin typeface="Times New Roman"/>
                <a:ea typeface="Times New Roman"/>
                <a:cs typeface="Times New Roman"/>
              </a:rPr>
              <a:t>và</a:t>
            </a:r>
            <a:r>
              <a:rPr lang="en-US" sz="2400" b="1" dirty="0">
                <a:solidFill>
                  <a:srgbClr val="0000FF"/>
                </a:solidFill>
                <a:latin typeface="Times New Roman"/>
                <a:ea typeface="Times New Roman"/>
                <a:cs typeface="Times New Roman"/>
              </a:rPr>
              <a:t> 2 </a:t>
            </a:r>
            <a:r>
              <a:rPr lang="en-US" sz="2400" b="1" dirty="0" err="1">
                <a:solidFill>
                  <a:srgbClr val="0000FF"/>
                </a:solidFill>
                <a:latin typeface="Times New Roman"/>
                <a:ea typeface="Times New Roman"/>
                <a:cs typeface="Times New Roman"/>
              </a:rPr>
              <a:t>đảm</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bảo</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cho</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không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có</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dòng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cân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bằng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lớn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chạy</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trong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các</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dây</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quấn</a:t>
            </a:r>
            <a:r>
              <a:rPr lang="en-US" sz="2400" b="1" dirty="0">
                <a:solidFill>
                  <a:srgbClr val="0000FF"/>
                </a:solidFill>
                <a:latin typeface="Times New Roman"/>
                <a:ea typeface="Times New Roman"/>
                <a:cs typeface="Times New Roman"/>
              </a:rPr>
              <a:t> do </a:t>
            </a:r>
            <a:r>
              <a:rPr lang="en-US" sz="2400" b="1" dirty="0" err="1">
                <a:solidFill>
                  <a:srgbClr val="0000FF"/>
                </a:solidFill>
                <a:latin typeface="Times New Roman"/>
                <a:ea typeface="Times New Roman"/>
                <a:cs typeface="Times New Roman"/>
              </a:rPr>
              <a:t>sự</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chênh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lệch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thứ</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cấp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của</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các</a:t>
            </a:r>
            <a:r>
              <a:rPr lang="en-US" sz="2400" b="1" dirty="0">
                <a:solidFill>
                  <a:srgbClr val="0000FF"/>
                </a:solidFill>
                <a:latin typeface="Times New Roman"/>
                <a:ea typeface="Times New Roman"/>
                <a:cs typeface="Times New Roman"/>
              </a:rPr>
              <a:t> MBA.</a:t>
            </a:r>
            <a:endParaRPr lang="en-US" sz="2400" b="1" dirty="0">
              <a:effectLst/>
              <a:latin typeface="Times New Roman"/>
              <a:ea typeface="Calibri"/>
              <a:cs typeface="Times New Roman"/>
            </a:endParaRPr>
          </a:p>
        </p:txBody>
      </p:sp>
      <p:sp>
        <p:nvSpPr>
          <p:cNvPr id="3" name="Rectangle 2"/>
          <p:cNvSpPr/>
          <p:nvPr/>
        </p:nvSpPr>
        <p:spPr>
          <a:xfrm>
            <a:off x="0" y="3657600"/>
            <a:ext cx="9144000" cy="2015936"/>
          </a:xfrm>
          <a:prstGeom prst="rect">
            <a:avLst/>
          </a:prstGeom>
        </p:spPr>
        <p:txBody>
          <a:bodyPr wrap="square">
            <a:spAutoFit/>
          </a:bodyPr>
          <a:lstStyle/>
          <a:p>
            <a:pPr indent="180340" algn="just">
              <a:spcBef>
                <a:spcPts val="600"/>
              </a:spcBef>
              <a:spcAft>
                <a:spcPts val="600"/>
              </a:spcAft>
            </a:pPr>
            <a:r>
              <a:rPr lang="en-US" sz="2400" b="1" i="1" dirty="0" err="1">
                <a:solidFill>
                  <a:srgbClr val="0000FF"/>
                </a:solidFill>
                <a:latin typeface="Times New Roman"/>
                <a:ea typeface="Times New Roman"/>
                <a:cs typeface="Times New Roman"/>
              </a:rPr>
              <a:t>Điện</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áp</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ngắn</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mạch</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của</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các</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máy</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phải</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bằng</a:t>
            </a:r>
            <a:r>
              <a:rPr lang="en-US" sz="2400" b="1" i="1" dirty="0">
                <a:solidFill>
                  <a:srgbClr val="0000FF"/>
                </a:solidFill>
                <a:latin typeface="Times New Roman"/>
                <a:ea typeface="Times New Roman"/>
                <a:cs typeface="Times New Roman"/>
              </a:rPr>
              <a:t> </a:t>
            </a:r>
            <a:r>
              <a:rPr lang="en-US" sz="2400" b="1" i="1" dirty="0" err="1">
                <a:solidFill>
                  <a:srgbClr val="0000FF"/>
                </a:solidFill>
                <a:latin typeface="Times New Roman"/>
                <a:ea typeface="Times New Roman"/>
                <a:cs typeface="Times New Roman"/>
              </a:rPr>
              <a:t>nhau</a:t>
            </a:r>
            <a:r>
              <a:rPr lang="en-US" sz="2400" b="1" i="1" dirty="0">
                <a:solidFill>
                  <a:srgbClr val="0000FF"/>
                </a:solidFill>
                <a:latin typeface="Times New Roman"/>
                <a:ea typeface="Times New Roman"/>
                <a:cs typeface="Times New Roman"/>
              </a:rPr>
              <a:t>.</a:t>
            </a:r>
            <a:endParaRPr lang="en-US" sz="2400" b="1" dirty="0">
              <a:latin typeface="Times New Roman"/>
              <a:ea typeface="Calibri"/>
              <a:cs typeface="Times New Roman"/>
            </a:endParaRPr>
          </a:p>
          <a:p>
            <a:pPr marL="720090" marR="0" algn="just">
              <a:spcBef>
                <a:spcPts val="0"/>
              </a:spcBef>
              <a:spcAft>
                <a:spcPts val="0"/>
              </a:spcAft>
              <a:tabLst>
                <a:tab pos="5941060" algn="r"/>
              </a:tabLst>
            </a:pPr>
            <a:r>
              <a:rPr lang="en-US" sz="2400" b="1" dirty="0" err="1">
                <a:solidFill>
                  <a:srgbClr val="0000FF"/>
                </a:solidFill>
                <a:latin typeface="Times New Roman"/>
                <a:ea typeface="Times New Roman"/>
                <a:cs typeface="Times New Roman"/>
              </a:rPr>
              <a:t>U</a:t>
            </a:r>
            <a:r>
              <a:rPr lang="en-US" sz="2400" b="1" baseline="-25000" dirty="0" err="1">
                <a:solidFill>
                  <a:srgbClr val="0000FF"/>
                </a:solidFill>
                <a:latin typeface="Times New Roman"/>
                <a:ea typeface="Times New Roman"/>
                <a:cs typeface="Times New Roman"/>
              </a:rPr>
              <a:t>nI</a:t>
            </a:r>
            <a:r>
              <a:rPr lang="en-US" sz="2400" b="1" dirty="0">
                <a:solidFill>
                  <a:srgbClr val="0000FF"/>
                </a:solidFill>
                <a:latin typeface="Times New Roman"/>
                <a:ea typeface="Times New Roman"/>
                <a:cs typeface="Times New Roman"/>
              </a:rPr>
              <a:t>%  =  </a:t>
            </a:r>
            <a:r>
              <a:rPr lang="en-US" sz="2400" b="1" dirty="0" err="1">
                <a:solidFill>
                  <a:srgbClr val="0000FF"/>
                </a:solidFill>
                <a:latin typeface="Times New Roman"/>
                <a:ea typeface="Times New Roman"/>
                <a:cs typeface="Times New Roman"/>
              </a:rPr>
              <a:t>U</a:t>
            </a:r>
            <a:r>
              <a:rPr lang="en-US" sz="2400" b="1" baseline="-25000" dirty="0" err="1">
                <a:solidFill>
                  <a:srgbClr val="0000FF"/>
                </a:solidFill>
                <a:latin typeface="Times New Roman"/>
                <a:ea typeface="Times New Roman"/>
                <a:cs typeface="Times New Roman"/>
              </a:rPr>
              <a:t>nII</a:t>
            </a:r>
            <a:r>
              <a:rPr lang="en-US" sz="2400" b="1" dirty="0">
                <a:solidFill>
                  <a:srgbClr val="0000FF"/>
                </a:solidFill>
                <a:latin typeface="Times New Roman"/>
                <a:ea typeface="Times New Roman"/>
                <a:cs typeface="Times New Roman"/>
              </a:rPr>
              <a:t>%  =</a:t>
            </a:r>
            <a:r>
              <a:rPr lang="en-US" sz="2400" b="1" dirty="0">
                <a:solidFill>
                  <a:srgbClr val="0000FF"/>
                </a:solidFill>
                <a:latin typeface="Times New Roman"/>
                <a:ea typeface="Calibri"/>
                <a:cs typeface="Times New Roman"/>
              </a:rPr>
              <a:t> . . . = </a:t>
            </a:r>
            <a:r>
              <a:rPr lang="en-US" sz="2400" b="1" dirty="0" err="1">
                <a:solidFill>
                  <a:srgbClr val="0000FF"/>
                </a:solidFill>
                <a:latin typeface="Times New Roman"/>
                <a:ea typeface="Calibri"/>
                <a:cs typeface="Times New Roman"/>
              </a:rPr>
              <a:t>U</a:t>
            </a:r>
            <a:r>
              <a:rPr lang="en-US" sz="2400" b="1" baseline="-25000" dirty="0" err="1">
                <a:solidFill>
                  <a:srgbClr val="0000FF"/>
                </a:solidFill>
                <a:latin typeface="Times New Roman"/>
                <a:ea typeface="Calibri"/>
                <a:cs typeface="Times New Roman"/>
              </a:rPr>
              <a:t>nn</a:t>
            </a:r>
            <a:r>
              <a:rPr lang="en-US" sz="2400" b="1" dirty="0">
                <a:solidFill>
                  <a:srgbClr val="0000FF"/>
                </a:solidFill>
                <a:latin typeface="Times New Roman"/>
                <a:ea typeface="Times New Roman"/>
                <a:cs typeface="Times New Roman"/>
              </a:rPr>
              <a:t>%	</a:t>
            </a:r>
            <a:endParaRPr lang="en-US" sz="2400" b="1" dirty="0">
              <a:latin typeface="Times New Roman"/>
              <a:ea typeface="Calibri"/>
              <a:cs typeface="Times New Roman"/>
            </a:endParaRPr>
          </a:p>
          <a:p>
            <a:pPr indent="540385" algn="just"/>
            <a:r>
              <a:rPr lang="en-US" sz="2400" b="1" dirty="0" err="1">
                <a:solidFill>
                  <a:srgbClr val="0000FF"/>
                </a:solidFill>
                <a:latin typeface="Times New Roman"/>
                <a:ea typeface="Times New Roman"/>
                <a:cs typeface="Times New Roman"/>
              </a:rPr>
              <a:t>Trong</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đó</a:t>
            </a:r>
            <a:r>
              <a:rPr lang="en-US" sz="2400" b="1" dirty="0">
                <a:solidFill>
                  <a:srgbClr val="0000FF"/>
                </a:solidFill>
                <a:latin typeface="Times New Roman"/>
                <a:ea typeface="Times New Roman"/>
                <a:cs typeface="Times New Roman"/>
              </a:rPr>
              <a:t>:</a:t>
            </a:r>
            <a:endParaRPr lang="en-US" sz="2400" b="1" dirty="0">
              <a:latin typeface="Times New Roman"/>
              <a:ea typeface="Calibri"/>
              <a:cs typeface="Times New Roman"/>
            </a:endParaRPr>
          </a:p>
          <a:p>
            <a:pPr indent="720090" algn="just"/>
            <a:r>
              <a:rPr lang="en-US" sz="2400" b="1" dirty="0" err="1">
                <a:solidFill>
                  <a:srgbClr val="0000FF"/>
                </a:solidFill>
                <a:latin typeface="Times New Roman"/>
                <a:ea typeface="Times New Roman"/>
                <a:cs typeface="Times New Roman"/>
              </a:rPr>
              <a:t>U</a:t>
            </a:r>
            <a:r>
              <a:rPr lang="en-US" sz="2400" b="1" baseline="-25000" dirty="0" err="1">
                <a:solidFill>
                  <a:srgbClr val="0000FF"/>
                </a:solidFill>
                <a:latin typeface="Times New Roman"/>
                <a:ea typeface="Times New Roman"/>
                <a:cs typeface="Times New Roman"/>
              </a:rPr>
              <a:t>nI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ngắn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mạch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phần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trăm</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của</a:t>
            </a:r>
            <a:r>
              <a:rPr lang="en-US" sz="2400" b="1" dirty="0">
                <a:solidFill>
                  <a:srgbClr val="0000FF"/>
                </a:solidFill>
                <a:latin typeface="Times New Roman"/>
                <a:ea typeface="Times New Roman"/>
                <a:cs typeface="Times New Roman"/>
              </a:rPr>
              <a:t> MBA I.</a:t>
            </a:r>
            <a:endParaRPr lang="en-US" sz="2400" b="1" dirty="0">
              <a:latin typeface="Times New Roman"/>
              <a:ea typeface="Calibri"/>
              <a:cs typeface="Times New Roman"/>
            </a:endParaRPr>
          </a:p>
          <a:p>
            <a:pPr indent="720090" algn="just"/>
            <a:r>
              <a:rPr lang="en-US" sz="2400" b="1" dirty="0" err="1">
                <a:solidFill>
                  <a:srgbClr val="0000FF"/>
                </a:solidFill>
                <a:latin typeface="Times New Roman"/>
                <a:ea typeface="Times New Roman"/>
                <a:cs typeface="Times New Roman"/>
              </a:rPr>
              <a:t>U</a:t>
            </a:r>
            <a:r>
              <a:rPr lang="en-US" sz="2400" b="1" baseline="-25000" dirty="0" err="1">
                <a:solidFill>
                  <a:srgbClr val="0000FF"/>
                </a:solidFill>
                <a:latin typeface="Times New Roman"/>
                <a:ea typeface="Times New Roman"/>
                <a:cs typeface="Times New Roman"/>
              </a:rPr>
              <a:t>nII</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điện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áp</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ngắn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mạch</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phần</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trăm</a:t>
            </a:r>
            <a:r>
              <a:rPr lang="en-US" sz="2400" b="1" dirty="0">
                <a:solidFill>
                  <a:srgbClr val="0000FF"/>
                </a:solidFill>
                <a:latin typeface="Times New Roman"/>
                <a:ea typeface="Times New Roman"/>
                <a:cs typeface="Times New Roman"/>
              </a:rPr>
              <a:t> </a:t>
            </a:r>
            <a:r>
              <a:rPr lang="en-US" sz="2400" b="1" dirty="0" err="1">
                <a:solidFill>
                  <a:srgbClr val="0000FF"/>
                </a:solidFill>
                <a:latin typeface="Times New Roman"/>
                <a:ea typeface="Times New Roman"/>
                <a:cs typeface="Times New Roman"/>
              </a:rPr>
              <a:t>của</a:t>
            </a:r>
            <a:r>
              <a:rPr lang="en-US" sz="2400" b="1" dirty="0">
                <a:solidFill>
                  <a:srgbClr val="0000FF"/>
                </a:solidFill>
                <a:latin typeface="Times New Roman"/>
                <a:ea typeface="Times New Roman"/>
                <a:cs typeface="Times New Roman"/>
              </a:rPr>
              <a:t> MBA II.</a:t>
            </a:r>
            <a:endParaRPr lang="en-US" sz="2400" b="1" dirty="0">
              <a:effectLst/>
              <a:latin typeface="Times New Roman"/>
              <a:ea typeface="Calibri"/>
              <a:cs typeface="Times New Roman"/>
            </a:endParaRPr>
          </a:p>
        </p:txBody>
      </p:sp>
      <p:sp>
        <p:nvSpPr>
          <p:cNvPr id="6" name="Rectangle 5"/>
          <p:cNvSpPr/>
          <p:nvPr/>
        </p:nvSpPr>
        <p:spPr>
          <a:xfrm>
            <a:off x="5862" y="5950803"/>
            <a:ext cx="9138138" cy="830997"/>
          </a:xfrm>
          <a:prstGeom prst="rect">
            <a:avLst/>
          </a:prstGeom>
        </p:spPr>
        <p:txBody>
          <a:bodyPr wrap="square">
            <a:spAutoFit/>
          </a:bodyPr>
          <a:lstStyle/>
          <a:p>
            <a:pPr indent="457200"/>
            <a:r>
              <a:rPr lang="en-US" sz="2400" b="1" dirty="0" err="1">
                <a:solidFill>
                  <a:srgbClr val="0000FF"/>
                </a:solidFill>
                <a:latin typeface="Times New Roman"/>
                <a:ea typeface="Times New Roman"/>
              </a:rPr>
              <a:t>Trong</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thực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tế</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cho</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phép</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điện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áp</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ngắn</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mạch</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của</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các</a:t>
            </a:r>
            <a:r>
              <a:rPr lang="en-US" sz="2400" b="1" dirty="0">
                <a:solidFill>
                  <a:srgbClr val="0000FF"/>
                </a:solidFill>
                <a:latin typeface="Times New Roman"/>
                <a:ea typeface="Times New Roman"/>
              </a:rPr>
              <a:t> MBA </a:t>
            </a:r>
            <a:r>
              <a:rPr lang="en-US" sz="2400" b="1" dirty="0" err="1">
                <a:solidFill>
                  <a:srgbClr val="0000FF"/>
                </a:solidFill>
                <a:latin typeface="Times New Roman"/>
                <a:ea typeface="Times New Roman"/>
              </a:rPr>
              <a:t>sai</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khác</a:t>
            </a:r>
            <a:r>
              <a:rPr lang="en-US" sz="2400" b="1" dirty="0">
                <a:solidFill>
                  <a:srgbClr val="0000FF"/>
                </a:solidFill>
                <a:latin typeface="Times New Roman"/>
                <a:ea typeface="Times New Roman"/>
              </a:rPr>
              <a:t> </a:t>
            </a:r>
            <a:r>
              <a:rPr lang="en-US" sz="2400" b="1" dirty="0" err="1">
                <a:solidFill>
                  <a:srgbClr val="0000FF"/>
                </a:solidFill>
                <a:latin typeface="Times New Roman"/>
                <a:ea typeface="Times New Roman"/>
              </a:rPr>
              <a:t>nhau</a:t>
            </a:r>
            <a:r>
              <a:rPr lang="en-US" sz="2400" b="1" dirty="0">
                <a:solidFill>
                  <a:srgbClr val="0000FF"/>
                </a:solidFill>
                <a:latin typeface="Times New Roman"/>
                <a:ea typeface="Times New Roman"/>
              </a:rPr>
              <a:t> 10%. </a:t>
            </a:r>
            <a:endParaRPr lang="en-US" sz="24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lvl="0">
              <a:defRPr/>
            </a:pPr>
            <a:r>
              <a:rPr lang="en-US" sz="2000" b="1" dirty="0" smtClean="0">
                <a:solidFill>
                  <a:srgbClr val="0000FF"/>
                </a:solidFill>
                <a:latin typeface="Times New Roman" pitchFamily="18" charset="0"/>
                <a:cs typeface="Times New Roman" pitchFamily="18" charset="0"/>
              </a:rPr>
              <a:t>9. </a:t>
            </a:r>
            <a:r>
              <a:rPr lang="en-US" sz="2000" b="1" dirty="0" err="1" smtClean="0">
                <a:solidFill>
                  <a:srgbClr val="0000FF"/>
                </a:solidFill>
                <a:latin typeface="Times New Roman" pitchFamily="18" charset="0"/>
                <a:cs typeface="Times New Roman" pitchFamily="18" charset="0"/>
              </a:rPr>
              <a:t>Máy</a:t>
            </a:r>
            <a:r>
              <a:rPr lang="en-US" sz="2000" b="1" dirty="0" smtClean="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kumimoji="0" lang="en-US" sz="2000" b="0" i="0" u="none" strike="noStrike" kern="1200" cap="none" spc="0" normalizeH="0" baseline="0" noProof="0" dirty="0">
              <a:ln>
                <a:noFill/>
              </a:ln>
              <a:solidFill>
                <a:srgbClr val="0000FF"/>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2525050" cy="523220"/>
          </a:xfrm>
          <a:prstGeom prst="rect">
            <a:avLst/>
          </a:prstGeom>
        </p:spPr>
        <p:txBody>
          <a:bodyPr wrap="none">
            <a:spAutoFit/>
          </a:bodyPr>
          <a:lstStyle/>
          <a:p>
            <a:r>
              <a:rPr lang="nl-NL" sz="2800" b="1" dirty="0">
                <a:solidFill>
                  <a:srgbClr val="0000FF"/>
                </a:solidFill>
                <a:latin typeface="Times New Roman"/>
                <a:ea typeface="Calibri"/>
              </a:rPr>
              <a:t>Máy tự biến áp</a:t>
            </a:r>
            <a:endParaRPr lang="en-US" sz="2800" b="1" dirty="0"/>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132820"/>
            <a:ext cx="2133600" cy="2102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0" y="1285220"/>
            <a:ext cx="2923170" cy="1915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3618" y="1219200"/>
            <a:ext cx="2255982" cy="1898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429000"/>
            <a:ext cx="9144000" cy="2677656"/>
          </a:xfrm>
          <a:prstGeom prst="rect">
            <a:avLst/>
          </a:prstGeom>
        </p:spPr>
        <p:txBody>
          <a:bodyPr wrap="square">
            <a:spAutoFit/>
          </a:bodyPr>
          <a:lstStyle/>
          <a:p>
            <a:pPr indent="457200" algn="just"/>
            <a:r>
              <a:rPr lang="nl-NL" sz="2800" b="1" dirty="0">
                <a:solidFill>
                  <a:srgbClr val="0000FF"/>
                </a:solidFill>
                <a:latin typeface="Times New Roman"/>
                <a:ea typeface="Times New Roman"/>
              </a:rPr>
              <a:t>Máy tự biến áp còn gọi là máy </a:t>
            </a:r>
            <a:r>
              <a:rPr lang="nl-NL" sz="2800" b="1" i="1" dirty="0">
                <a:solidFill>
                  <a:srgbClr val="0000FF"/>
                </a:solidFill>
                <a:latin typeface="Times New Roman"/>
                <a:ea typeface="Times New Roman"/>
              </a:rPr>
              <a:t>biến áp tự ngẫu</a:t>
            </a:r>
            <a:r>
              <a:rPr lang="nl-NL" sz="2800" b="1" dirty="0">
                <a:solidFill>
                  <a:srgbClr val="0000FF"/>
                </a:solidFill>
                <a:latin typeface="Times New Roman"/>
                <a:ea typeface="Times New Roman"/>
              </a:rPr>
              <a:t>. Máy tự biến áp một pha thường có công suất nhỏ, được dùng trong các phòng thí nghiệm và trong các thiết bị để làm cho nguồn có khả năng điều chỉnh được điện áp đầu ra theo yêu cầu. Máy tự biến áp ba pha dùng để điều chỉnh điện áp khi mở máy các động cơ xoay chiều ba pha</a:t>
            </a:r>
            <a:endParaRPr lang="en-US" sz="2800" b="1"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8194"/>
                                        </p:tgtEl>
                                        <p:attrNameLst>
                                          <p:attrName>style.visibility</p:attrName>
                                        </p:attrNameLst>
                                      </p:cBhvr>
                                      <p:to>
                                        <p:strVal val="visible"/>
                                      </p:to>
                                    </p:set>
                                    <p:anim calcmode="lin" valueType="num">
                                      <p:cBhvr>
                                        <p:cTn id="12" dur="1000" fill="hold"/>
                                        <p:tgtEl>
                                          <p:spTgt spid="8194"/>
                                        </p:tgtEl>
                                        <p:attrNameLst>
                                          <p:attrName>ppt_w</p:attrName>
                                        </p:attrNameLst>
                                      </p:cBhvr>
                                      <p:tavLst>
                                        <p:tav tm="0">
                                          <p:val>
                                            <p:strVal val="#ppt_w*0.70"/>
                                          </p:val>
                                        </p:tav>
                                        <p:tav tm="100000">
                                          <p:val>
                                            <p:strVal val="#ppt_w"/>
                                          </p:val>
                                        </p:tav>
                                      </p:tavLst>
                                    </p:anim>
                                    <p:anim calcmode="lin" valueType="num">
                                      <p:cBhvr>
                                        <p:cTn id="13" dur="1000" fill="hold"/>
                                        <p:tgtEl>
                                          <p:spTgt spid="8194"/>
                                        </p:tgtEl>
                                        <p:attrNameLst>
                                          <p:attrName>ppt_h</p:attrName>
                                        </p:attrNameLst>
                                      </p:cBhvr>
                                      <p:tavLst>
                                        <p:tav tm="0">
                                          <p:val>
                                            <p:strVal val="#ppt_h"/>
                                          </p:val>
                                        </p:tav>
                                        <p:tav tm="100000">
                                          <p:val>
                                            <p:strVal val="#ppt_h"/>
                                          </p:val>
                                        </p:tav>
                                      </p:tavLst>
                                    </p:anim>
                                    <p:animEffect transition="in" filter="fade">
                                      <p:cBhvr>
                                        <p:cTn id="14" dur="1000"/>
                                        <p:tgtEl>
                                          <p:spTgt spid="8194"/>
                                        </p:tgtEl>
                                      </p:cBhvr>
                                    </p:animEffect>
                                  </p:childTnLst>
                                </p:cTn>
                              </p:par>
                              <p:par>
                                <p:cTn id="15" presetID="55" presetClass="entr" presetSubtype="0" fill="hold" nodeType="withEffect">
                                  <p:stCondLst>
                                    <p:cond delay="0"/>
                                  </p:stCondLst>
                                  <p:childTnLst>
                                    <p:set>
                                      <p:cBhvr>
                                        <p:cTn id="16" dur="1" fill="hold">
                                          <p:stCondLst>
                                            <p:cond delay="0"/>
                                          </p:stCondLst>
                                        </p:cTn>
                                        <p:tgtEl>
                                          <p:spTgt spid="8195"/>
                                        </p:tgtEl>
                                        <p:attrNameLst>
                                          <p:attrName>style.visibility</p:attrName>
                                        </p:attrNameLst>
                                      </p:cBhvr>
                                      <p:to>
                                        <p:strVal val="visible"/>
                                      </p:to>
                                    </p:set>
                                    <p:anim calcmode="lin" valueType="num">
                                      <p:cBhvr>
                                        <p:cTn id="17" dur="1000" fill="hold"/>
                                        <p:tgtEl>
                                          <p:spTgt spid="8195"/>
                                        </p:tgtEl>
                                        <p:attrNameLst>
                                          <p:attrName>ppt_w</p:attrName>
                                        </p:attrNameLst>
                                      </p:cBhvr>
                                      <p:tavLst>
                                        <p:tav tm="0">
                                          <p:val>
                                            <p:strVal val="#ppt_w*0.70"/>
                                          </p:val>
                                        </p:tav>
                                        <p:tav tm="100000">
                                          <p:val>
                                            <p:strVal val="#ppt_w"/>
                                          </p:val>
                                        </p:tav>
                                      </p:tavLst>
                                    </p:anim>
                                    <p:anim calcmode="lin" valueType="num">
                                      <p:cBhvr>
                                        <p:cTn id="18" dur="1000" fill="hold"/>
                                        <p:tgtEl>
                                          <p:spTgt spid="8195"/>
                                        </p:tgtEl>
                                        <p:attrNameLst>
                                          <p:attrName>ppt_h</p:attrName>
                                        </p:attrNameLst>
                                      </p:cBhvr>
                                      <p:tavLst>
                                        <p:tav tm="0">
                                          <p:val>
                                            <p:strVal val="#ppt_h"/>
                                          </p:val>
                                        </p:tav>
                                        <p:tav tm="100000">
                                          <p:val>
                                            <p:strVal val="#ppt_h"/>
                                          </p:val>
                                        </p:tav>
                                      </p:tavLst>
                                    </p:anim>
                                    <p:animEffect transition="in" filter="fade">
                                      <p:cBhvr>
                                        <p:cTn id="19" dur="1000"/>
                                        <p:tgtEl>
                                          <p:spTgt spid="8195"/>
                                        </p:tgtEl>
                                      </p:cBhvr>
                                    </p:animEffect>
                                  </p:childTnLst>
                                </p:cTn>
                              </p:par>
                              <p:par>
                                <p:cTn id="20" presetID="55" presetClass="entr" presetSubtype="0" fill="hold" nodeType="withEffect">
                                  <p:stCondLst>
                                    <p:cond delay="0"/>
                                  </p:stCondLst>
                                  <p:childTnLst>
                                    <p:set>
                                      <p:cBhvr>
                                        <p:cTn id="21" dur="1" fill="hold">
                                          <p:stCondLst>
                                            <p:cond delay="0"/>
                                          </p:stCondLst>
                                        </p:cTn>
                                        <p:tgtEl>
                                          <p:spTgt spid="8196"/>
                                        </p:tgtEl>
                                        <p:attrNameLst>
                                          <p:attrName>style.visibility</p:attrName>
                                        </p:attrNameLst>
                                      </p:cBhvr>
                                      <p:to>
                                        <p:strVal val="visible"/>
                                      </p:to>
                                    </p:set>
                                    <p:anim calcmode="lin" valueType="num">
                                      <p:cBhvr>
                                        <p:cTn id="22" dur="1000" fill="hold"/>
                                        <p:tgtEl>
                                          <p:spTgt spid="8196"/>
                                        </p:tgtEl>
                                        <p:attrNameLst>
                                          <p:attrName>ppt_w</p:attrName>
                                        </p:attrNameLst>
                                      </p:cBhvr>
                                      <p:tavLst>
                                        <p:tav tm="0">
                                          <p:val>
                                            <p:strVal val="#ppt_w*0.70"/>
                                          </p:val>
                                        </p:tav>
                                        <p:tav tm="100000">
                                          <p:val>
                                            <p:strVal val="#ppt_w"/>
                                          </p:val>
                                        </p:tav>
                                      </p:tavLst>
                                    </p:anim>
                                    <p:anim calcmode="lin" valueType="num">
                                      <p:cBhvr>
                                        <p:cTn id="23" dur="1000" fill="hold"/>
                                        <p:tgtEl>
                                          <p:spTgt spid="8196"/>
                                        </p:tgtEl>
                                        <p:attrNameLst>
                                          <p:attrName>ppt_h</p:attrName>
                                        </p:attrNameLst>
                                      </p:cBhvr>
                                      <p:tavLst>
                                        <p:tav tm="0">
                                          <p:val>
                                            <p:strVal val="#ppt_h"/>
                                          </p:val>
                                        </p:tav>
                                        <p:tav tm="100000">
                                          <p:val>
                                            <p:strVal val="#ppt_h"/>
                                          </p:val>
                                        </p:tav>
                                      </p:tavLst>
                                    </p:anim>
                                    <p:animEffect transition="in" filter="fade">
                                      <p:cBhvr>
                                        <p:cTn id="24" dur="1000"/>
                                        <p:tgtEl>
                                          <p:spTgt spid="8196"/>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1000" fill="hold"/>
                                        <p:tgtEl>
                                          <p:spTgt spid="3"/>
                                        </p:tgtEl>
                                        <p:attrNameLst>
                                          <p:attrName>ppt_w</p:attrName>
                                        </p:attrNameLst>
                                      </p:cBhvr>
                                      <p:tavLst>
                                        <p:tav tm="0">
                                          <p:val>
                                            <p:strVal val="#ppt_w*0.70"/>
                                          </p:val>
                                        </p:tav>
                                        <p:tav tm="100000">
                                          <p:val>
                                            <p:strVal val="#ppt_w"/>
                                          </p:val>
                                        </p:tav>
                                      </p:tavLst>
                                    </p:anim>
                                    <p:anim calcmode="lin" valueType="num">
                                      <p:cBhvr>
                                        <p:cTn id="30" dur="1000" fill="hold"/>
                                        <p:tgtEl>
                                          <p:spTgt spid="3"/>
                                        </p:tgtEl>
                                        <p:attrNameLst>
                                          <p:attrName>ppt_h</p:attrName>
                                        </p:attrNameLst>
                                      </p:cBhvr>
                                      <p:tavLst>
                                        <p:tav tm="0">
                                          <p:val>
                                            <p:strVal val="#ppt_h"/>
                                          </p:val>
                                        </p:tav>
                                        <p:tav tm="100000">
                                          <p:val>
                                            <p:strVal val="#ppt_h"/>
                                          </p:val>
                                        </p:tav>
                                      </p:tavLst>
                                    </p:anim>
                                    <p:animEffect transition="in" filter="fade">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22518"/>
            <a:ext cx="9144000" cy="1200329"/>
          </a:xfrm>
          <a:prstGeom prst="rect">
            <a:avLst/>
          </a:prstGeom>
        </p:spPr>
        <p:txBody>
          <a:bodyPr wrap="square">
            <a:spAutoFit/>
          </a:bodyPr>
          <a:lstStyle/>
          <a:p>
            <a:pPr indent="457200" algn="just"/>
            <a:r>
              <a:rPr lang="nl-NL" sz="2400" dirty="0">
                <a:solidFill>
                  <a:srgbClr val="0000FF"/>
                </a:solidFill>
                <a:latin typeface="Times New Roman"/>
                <a:ea typeface="Times New Roman"/>
              </a:rPr>
              <a:t>Máy tự biến áp một pha gồm có 2 cuộn dây là cuộn sơ cấp với số vòng dây w</a:t>
            </a:r>
            <a:r>
              <a:rPr lang="nl-NL" sz="2400" baseline="-25000" dirty="0">
                <a:solidFill>
                  <a:srgbClr val="0000FF"/>
                </a:solidFill>
                <a:latin typeface="Times New Roman"/>
                <a:ea typeface="Times New Roman"/>
              </a:rPr>
              <a:t>1</a:t>
            </a:r>
            <a:r>
              <a:rPr lang="nl-NL" sz="2400" dirty="0">
                <a:solidFill>
                  <a:srgbClr val="0000FF"/>
                </a:solidFill>
                <a:latin typeface="Times New Roman"/>
                <a:ea typeface="Times New Roman"/>
              </a:rPr>
              <a:t> và thứ cấp với số vòng dây w</a:t>
            </a:r>
            <a:r>
              <a:rPr lang="nl-NL" sz="2400" baseline="-25000" dirty="0">
                <a:solidFill>
                  <a:srgbClr val="0000FF"/>
                </a:solidFill>
                <a:latin typeface="Times New Roman"/>
                <a:ea typeface="Times New Roman"/>
              </a:rPr>
              <a:t>2</a:t>
            </a:r>
            <a:r>
              <a:rPr lang="nl-NL" sz="2400" dirty="0">
                <a:solidFill>
                  <a:srgbClr val="0000FF"/>
                </a:solidFill>
                <a:latin typeface="Times New Roman"/>
                <a:ea typeface="Times New Roman"/>
              </a:rPr>
              <a:t>, giữa chúng có chung một đoạn dây nên chúng </a:t>
            </a:r>
            <a:r>
              <a:rPr lang="nl-NL" sz="2400" b="1" i="1" dirty="0">
                <a:solidFill>
                  <a:srgbClr val="0000FF"/>
                </a:solidFill>
                <a:latin typeface="Times New Roman"/>
                <a:ea typeface="Times New Roman"/>
              </a:rPr>
              <a:t>liên hệ với nhau cả về điện lẫn về từ</a:t>
            </a:r>
            <a:r>
              <a:rPr lang="nl-NL" sz="2400" dirty="0">
                <a:solidFill>
                  <a:srgbClr val="0000FF"/>
                </a:solidFill>
                <a:latin typeface="Times New Roman"/>
                <a:ea typeface="Times New Roman"/>
              </a:rPr>
              <a:t>.</a:t>
            </a:r>
            <a:endParaRPr lang="en-US" sz="2400" dirty="0"/>
          </a:p>
        </p:txBody>
      </p:sp>
      <p:pic>
        <p:nvPicPr>
          <p:cNvPr id="922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6292"/>
          <a:stretch/>
        </p:blipFill>
        <p:spPr bwMode="auto">
          <a:xfrm>
            <a:off x="1968500" y="1752600"/>
            <a:ext cx="3060700" cy="843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362200"/>
            <a:ext cx="9144000" cy="2677656"/>
          </a:xfrm>
          <a:prstGeom prst="rect">
            <a:avLst/>
          </a:prstGeom>
        </p:spPr>
        <p:txBody>
          <a:bodyPr wrap="square">
            <a:spAutoFit/>
          </a:bodyPr>
          <a:lstStyle/>
          <a:p>
            <a:pPr indent="515938"/>
            <a:r>
              <a:rPr lang="nl-NL" sz="2400" dirty="0">
                <a:solidFill>
                  <a:srgbClr val="0000FF"/>
                </a:solidFill>
                <a:latin typeface="Times New Roman"/>
                <a:ea typeface="Times New Roman"/>
              </a:rPr>
              <a:t>Do sự truyền tải năng lượng từ sơ cấp qua thứ cấp trong máy biến áp bằng hai con đường cả về </a:t>
            </a:r>
            <a:r>
              <a:rPr lang="nl-NL" sz="2400" b="1" i="1" dirty="0">
                <a:solidFill>
                  <a:srgbClr val="0000FF"/>
                </a:solidFill>
                <a:latin typeface="Times New Roman"/>
                <a:ea typeface="Times New Roman"/>
              </a:rPr>
              <a:t>điện</a:t>
            </a:r>
            <a:r>
              <a:rPr lang="nl-NL" sz="2400" dirty="0">
                <a:solidFill>
                  <a:srgbClr val="0000FF"/>
                </a:solidFill>
                <a:latin typeface="Times New Roman"/>
                <a:ea typeface="Times New Roman"/>
              </a:rPr>
              <a:t> và</a:t>
            </a:r>
            <a:r>
              <a:rPr lang="nl-NL" sz="2400" b="1" i="1" dirty="0">
                <a:solidFill>
                  <a:srgbClr val="0000FF"/>
                </a:solidFill>
                <a:latin typeface="Times New Roman"/>
                <a:ea typeface="Times New Roman"/>
              </a:rPr>
              <a:t> từ</a:t>
            </a:r>
            <a:r>
              <a:rPr lang="nl-NL" sz="2400" dirty="0">
                <a:solidFill>
                  <a:srgbClr val="0000FF"/>
                </a:solidFill>
                <a:latin typeface="Times New Roman"/>
                <a:ea typeface="Times New Roman"/>
              </a:rPr>
              <a:t>. Trong khi đó, ở máy biến áp thông thường có dây quấn sơ cấp và thứ cấp riêng biệt (máy biến áp cách ly), năng lượng từ sơ cấp qua thứ cấp chỉ bằng điện từ. Vì thế máy tự biến áp có </a:t>
            </a:r>
            <a:r>
              <a:rPr lang="nl-NL" sz="2400" b="1" i="1" dirty="0">
                <a:solidFill>
                  <a:srgbClr val="0000FF"/>
                </a:solidFill>
                <a:latin typeface="Times New Roman"/>
                <a:ea typeface="Times New Roman"/>
              </a:rPr>
              <a:t>ưu điểm</a:t>
            </a:r>
            <a:r>
              <a:rPr lang="nl-NL" sz="2400" dirty="0">
                <a:solidFill>
                  <a:srgbClr val="0000FF"/>
                </a:solidFill>
                <a:latin typeface="Times New Roman"/>
                <a:ea typeface="Times New Roman"/>
              </a:rPr>
              <a:t> là tiết diện lõi thép bé hơn, khối lượng dây điện từ cũng ít hơn và giảm được tổn hao sắt từ và trên dây quấn. Vì thế, giá thành cũng hạ hơn so với máy biến áp cách ly có cùng công suất</a:t>
            </a:r>
            <a:endParaRPr lang="en-US" sz="2400" dirty="0"/>
          </a:p>
        </p:txBody>
      </p:sp>
      <p:sp>
        <p:nvSpPr>
          <p:cNvPr id="6" name="Rectangle 5"/>
          <p:cNvSpPr/>
          <p:nvPr/>
        </p:nvSpPr>
        <p:spPr>
          <a:xfrm>
            <a:off x="0" y="4953000"/>
            <a:ext cx="9144000" cy="1785104"/>
          </a:xfrm>
          <a:prstGeom prst="rect">
            <a:avLst/>
          </a:prstGeom>
        </p:spPr>
        <p:txBody>
          <a:bodyPr wrap="square">
            <a:spAutoFit/>
          </a:bodyPr>
          <a:lstStyle/>
          <a:p>
            <a:pPr indent="457200" algn="just"/>
            <a:r>
              <a:rPr lang="nl-NL" sz="2200" dirty="0">
                <a:solidFill>
                  <a:srgbClr val="0000FF"/>
                </a:solidFill>
                <a:latin typeface="Times New Roman"/>
                <a:ea typeface="Times New Roman"/>
              </a:rPr>
              <a:t>Tuy nhiên, máy tự biến áp có </a:t>
            </a:r>
            <a:r>
              <a:rPr lang="nl-NL" sz="2200" b="1" i="1" dirty="0">
                <a:solidFill>
                  <a:srgbClr val="0000FF"/>
                </a:solidFill>
                <a:latin typeface="Times New Roman"/>
                <a:ea typeface="Times New Roman"/>
              </a:rPr>
              <a:t>nhược điểm</a:t>
            </a:r>
            <a:r>
              <a:rPr lang="nl-NL" sz="2200" dirty="0">
                <a:solidFill>
                  <a:srgbClr val="0000FF"/>
                </a:solidFill>
                <a:latin typeface="Times New Roman"/>
                <a:ea typeface="Times New Roman"/>
              </a:rPr>
              <a:t> là mức độ an toàn điện không cao, vì sơ cấp và thứ cấp liên hệ trực tiếp về điện với nhau nên khi ta chạm vào một trong bất kỳ đầu dây nào cũng tạo thành mạch kín nên sẽ có dòng điện chạy qua cơ thể gây nguy hiểm đến tính mạng. Ngoài ra, nếu đoạn dây chung bị đứt thì điện áp ở sơ cấp và thứ cấp sẽ bằng nhau nên nguy hiểm cho phụ tải</a:t>
            </a:r>
            <a:endParaRPr lang="en-US" sz="2200" dirty="0"/>
          </a:p>
        </p:txBody>
      </p:sp>
    </p:spTree>
    <p:extLst>
      <p:ext uri="{BB962C8B-B14F-4D97-AF65-F5344CB8AC3E}">
        <p14:creationId xmlns:p14="http://schemas.microsoft.com/office/powerpoint/2010/main" val="29257252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9220"/>
                                        </p:tgtEl>
                                        <p:attrNameLst>
                                          <p:attrName>style.visibility</p:attrName>
                                        </p:attrNameLst>
                                      </p:cBhvr>
                                      <p:to>
                                        <p:strVal val="visible"/>
                                      </p:to>
                                    </p:set>
                                    <p:anim calcmode="lin" valueType="num">
                                      <p:cBhvr>
                                        <p:cTn id="14" dur="1000" fill="hold"/>
                                        <p:tgtEl>
                                          <p:spTgt spid="9220"/>
                                        </p:tgtEl>
                                        <p:attrNameLst>
                                          <p:attrName>ppt_w</p:attrName>
                                        </p:attrNameLst>
                                      </p:cBhvr>
                                      <p:tavLst>
                                        <p:tav tm="0">
                                          <p:val>
                                            <p:strVal val="#ppt_w*0.70"/>
                                          </p:val>
                                        </p:tav>
                                        <p:tav tm="100000">
                                          <p:val>
                                            <p:strVal val="#ppt_w"/>
                                          </p:val>
                                        </p:tav>
                                      </p:tavLst>
                                    </p:anim>
                                    <p:anim calcmode="lin" valueType="num">
                                      <p:cBhvr>
                                        <p:cTn id="15" dur="1000" fill="hold"/>
                                        <p:tgtEl>
                                          <p:spTgt spid="9220"/>
                                        </p:tgtEl>
                                        <p:attrNameLst>
                                          <p:attrName>ppt_h</p:attrName>
                                        </p:attrNameLst>
                                      </p:cBhvr>
                                      <p:tavLst>
                                        <p:tav tm="0">
                                          <p:val>
                                            <p:strVal val="#ppt_h"/>
                                          </p:val>
                                        </p:tav>
                                        <p:tav tm="100000">
                                          <p:val>
                                            <p:strVal val="#ppt_h"/>
                                          </p:val>
                                        </p:tav>
                                      </p:tavLst>
                                    </p:anim>
                                    <p:animEffect transition="in" filter="fade">
                                      <p:cBhvr>
                                        <p:cTn id="16" dur="1000"/>
                                        <p:tgtEl>
                                          <p:spTgt spid="9220"/>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5"/>
          <p:cNvPicPr/>
          <p:nvPr/>
        </p:nvPicPr>
        <p:blipFill>
          <a:blip r:embed="rId4">
            <a:extLst>
              <a:ext uri="{28A0092B-C50C-407E-A947-70E740481C1C}">
                <a14:useLocalDpi xmlns:a14="http://schemas.microsoft.com/office/drawing/2010/main" val="0"/>
              </a:ext>
            </a:extLst>
          </a:blip>
          <a:stretch>
            <a:fillRect/>
          </a:stretch>
        </p:blipFill>
        <p:spPr>
          <a:xfrm>
            <a:off x="304800" y="685800"/>
            <a:ext cx="3886200" cy="1524000"/>
          </a:xfrm>
          <a:prstGeom prst="rect">
            <a:avLst/>
          </a:prstGeom>
        </p:spPr>
      </p:pic>
      <p:pic>
        <p:nvPicPr>
          <p:cNvPr id="7" name="Picture 6"/>
          <p:cNvPicPr/>
          <p:nvPr/>
        </p:nvPicPr>
        <p:blipFill>
          <a:blip r:embed="rId5">
            <a:extLst>
              <a:ext uri="{28A0092B-C50C-407E-A947-70E740481C1C}">
                <a14:useLocalDpi xmlns:a14="http://schemas.microsoft.com/office/drawing/2010/main" val="0"/>
              </a:ext>
            </a:extLst>
          </a:blip>
          <a:stretch>
            <a:fillRect/>
          </a:stretch>
        </p:blipFill>
        <p:spPr>
          <a:xfrm>
            <a:off x="5116704" y="685800"/>
            <a:ext cx="3418268" cy="1524000"/>
          </a:xfrm>
          <a:prstGeom prst="rect">
            <a:avLst/>
          </a:prstGeom>
        </p:spPr>
      </p:pic>
      <p:pic>
        <p:nvPicPr>
          <p:cNvPr id="1024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599" y="2362200"/>
            <a:ext cx="3665316"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5491" y="2478087"/>
            <a:ext cx="1622425"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5729" y="4343399"/>
            <a:ext cx="2830897" cy="2420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22954" y="3255818"/>
            <a:ext cx="2311446" cy="3487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par>
                                <p:cTn id="15" presetID="55" presetClass="entr" presetSubtype="0" fill="hold" nodeType="withEffect">
                                  <p:stCondLst>
                                    <p:cond delay="0"/>
                                  </p:stCondLst>
                                  <p:childTnLst>
                                    <p:set>
                                      <p:cBhvr>
                                        <p:cTn id="16" dur="1" fill="hold">
                                          <p:stCondLst>
                                            <p:cond delay="0"/>
                                          </p:stCondLst>
                                        </p:cTn>
                                        <p:tgtEl>
                                          <p:spTgt spid="10242"/>
                                        </p:tgtEl>
                                        <p:attrNameLst>
                                          <p:attrName>style.visibility</p:attrName>
                                        </p:attrNameLst>
                                      </p:cBhvr>
                                      <p:to>
                                        <p:strVal val="visible"/>
                                      </p:to>
                                    </p:set>
                                    <p:anim calcmode="lin" valueType="num">
                                      <p:cBhvr>
                                        <p:cTn id="17" dur="1000" fill="hold"/>
                                        <p:tgtEl>
                                          <p:spTgt spid="10242"/>
                                        </p:tgtEl>
                                        <p:attrNameLst>
                                          <p:attrName>ppt_w</p:attrName>
                                        </p:attrNameLst>
                                      </p:cBhvr>
                                      <p:tavLst>
                                        <p:tav tm="0">
                                          <p:val>
                                            <p:strVal val="#ppt_w*0.70"/>
                                          </p:val>
                                        </p:tav>
                                        <p:tav tm="100000">
                                          <p:val>
                                            <p:strVal val="#ppt_w"/>
                                          </p:val>
                                        </p:tav>
                                      </p:tavLst>
                                    </p:anim>
                                    <p:anim calcmode="lin" valueType="num">
                                      <p:cBhvr>
                                        <p:cTn id="18" dur="1000" fill="hold"/>
                                        <p:tgtEl>
                                          <p:spTgt spid="10242"/>
                                        </p:tgtEl>
                                        <p:attrNameLst>
                                          <p:attrName>ppt_h</p:attrName>
                                        </p:attrNameLst>
                                      </p:cBhvr>
                                      <p:tavLst>
                                        <p:tav tm="0">
                                          <p:val>
                                            <p:strVal val="#ppt_h"/>
                                          </p:val>
                                        </p:tav>
                                        <p:tav tm="100000">
                                          <p:val>
                                            <p:strVal val="#ppt_h"/>
                                          </p:val>
                                        </p:tav>
                                      </p:tavLst>
                                    </p:anim>
                                    <p:animEffect transition="in" filter="fade">
                                      <p:cBhvr>
                                        <p:cTn id="19" dur="1000"/>
                                        <p:tgtEl>
                                          <p:spTgt spid="10242"/>
                                        </p:tgtEl>
                                      </p:cBhvr>
                                    </p:animEffect>
                                  </p:childTnLst>
                                </p:cTn>
                              </p:par>
                              <p:par>
                                <p:cTn id="20" presetID="55" presetClass="entr" presetSubtype="0" fill="hold" nodeType="withEffect">
                                  <p:stCondLst>
                                    <p:cond delay="0"/>
                                  </p:stCondLst>
                                  <p:childTnLst>
                                    <p:set>
                                      <p:cBhvr>
                                        <p:cTn id="21" dur="1" fill="hold">
                                          <p:stCondLst>
                                            <p:cond delay="0"/>
                                          </p:stCondLst>
                                        </p:cTn>
                                        <p:tgtEl>
                                          <p:spTgt spid="10243"/>
                                        </p:tgtEl>
                                        <p:attrNameLst>
                                          <p:attrName>style.visibility</p:attrName>
                                        </p:attrNameLst>
                                      </p:cBhvr>
                                      <p:to>
                                        <p:strVal val="visible"/>
                                      </p:to>
                                    </p:set>
                                    <p:anim calcmode="lin" valueType="num">
                                      <p:cBhvr>
                                        <p:cTn id="22" dur="1000" fill="hold"/>
                                        <p:tgtEl>
                                          <p:spTgt spid="10243"/>
                                        </p:tgtEl>
                                        <p:attrNameLst>
                                          <p:attrName>ppt_w</p:attrName>
                                        </p:attrNameLst>
                                      </p:cBhvr>
                                      <p:tavLst>
                                        <p:tav tm="0">
                                          <p:val>
                                            <p:strVal val="#ppt_w*0.70"/>
                                          </p:val>
                                        </p:tav>
                                        <p:tav tm="100000">
                                          <p:val>
                                            <p:strVal val="#ppt_w"/>
                                          </p:val>
                                        </p:tav>
                                      </p:tavLst>
                                    </p:anim>
                                    <p:anim calcmode="lin" valueType="num">
                                      <p:cBhvr>
                                        <p:cTn id="23" dur="1000" fill="hold"/>
                                        <p:tgtEl>
                                          <p:spTgt spid="10243"/>
                                        </p:tgtEl>
                                        <p:attrNameLst>
                                          <p:attrName>ppt_h</p:attrName>
                                        </p:attrNameLst>
                                      </p:cBhvr>
                                      <p:tavLst>
                                        <p:tav tm="0">
                                          <p:val>
                                            <p:strVal val="#ppt_h"/>
                                          </p:val>
                                        </p:tav>
                                        <p:tav tm="100000">
                                          <p:val>
                                            <p:strVal val="#ppt_h"/>
                                          </p:val>
                                        </p:tav>
                                      </p:tavLst>
                                    </p:anim>
                                    <p:animEffect transition="in" filter="fade">
                                      <p:cBhvr>
                                        <p:cTn id="24" dur="1000"/>
                                        <p:tgtEl>
                                          <p:spTgt spid="10243"/>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10244"/>
                                        </p:tgtEl>
                                        <p:attrNameLst>
                                          <p:attrName>style.visibility</p:attrName>
                                        </p:attrNameLst>
                                      </p:cBhvr>
                                      <p:to>
                                        <p:strVal val="visible"/>
                                      </p:to>
                                    </p:set>
                                    <p:anim calcmode="lin" valueType="num">
                                      <p:cBhvr>
                                        <p:cTn id="29" dur="1000" fill="hold"/>
                                        <p:tgtEl>
                                          <p:spTgt spid="10244"/>
                                        </p:tgtEl>
                                        <p:attrNameLst>
                                          <p:attrName>ppt_w</p:attrName>
                                        </p:attrNameLst>
                                      </p:cBhvr>
                                      <p:tavLst>
                                        <p:tav tm="0">
                                          <p:val>
                                            <p:strVal val="#ppt_w*0.70"/>
                                          </p:val>
                                        </p:tav>
                                        <p:tav tm="100000">
                                          <p:val>
                                            <p:strVal val="#ppt_w"/>
                                          </p:val>
                                        </p:tav>
                                      </p:tavLst>
                                    </p:anim>
                                    <p:anim calcmode="lin" valueType="num">
                                      <p:cBhvr>
                                        <p:cTn id="30" dur="1000" fill="hold"/>
                                        <p:tgtEl>
                                          <p:spTgt spid="10244"/>
                                        </p:tgtEl>
                                        <p:attrNameLst>
                                          <p:attrName>ppt_h</p:attrName>
                                        </p:attrNameLst>
                                      </p:cBhvr>
                                      <p:tavLst>
                                        <p:tav tm="0">
                                          <p:val>
                                            <p:strVal val="#ppt_h"/>
                                          </p:val>
                                        </p:tav>
                                        <p:tav tm="100000">
                                          <p:val>
                                            <p:strVal val="#ppt_h"/>
                                          </p:val>
                                        </p:tav>
                                      </p:tavLst>
                                    </p:anim>
                                    <p:animEffect transition="in" filter="fade">
                                      <p:cBhvr>
                                        <p:cTn id="31" dur="1000"/>
                                        <p:tgtEl>
                                          <p:spTgt spid="10244"/>
                                        </p:tgtEl>
                                      </p:cBhvr>
                                    </p:animEffect>
                                  </p:childTnLst>
                                </p:cTn>
                              </p:par>
                            </p:childTnLst>
                          </p:cTn>
                        </p:par>
                      </p:childTnLst>
                    </p:cTn>
                  </p:par>
                  <p:par>
                    <p:cTn id="32" fill="hold">
                      <p:stCondLst>
                        <p:cond delay="indefinite"/>
                      </p:stCondLst>
                      <p:childTnLst>
                        <p:par>
                          <p:cTn id="33" fill="hold">
                            <p:stCondLst>
                              <p:cond delay="0"/>
                            </p:stCondLst>
                            <p:childTnLst>
                              <p:par>
                                <p:cTn id="34" presetID="55" presetClass="entr" presetSubtype="0" fill="hold" nodeType="clickEffect">
                                  <p:stCondLst>
                                    <p:cond delay="0"/>
                                  </p:stCondLst>
                                  <p:childTnLst>
                                    <p:set>
                                      <p:cBhvr>
                                        <p:cTn id="35" dur="1" fill="hold">
                                          <p:stCondLst>
                                            <p:cond delay="0"/>
                                          </p:stCondLst>
                                        </p:cTn>
                                        <p:tgtEl>
                                          <p:spTgt spid="10245"/>
                                        </p:tgtEl>
                                        <p:attrNameLst>
                                          <p:attrName>style.visibility</p:attrName>
                                        </p:attrNameLst>
                                      </p:cBhvr>
                                      <p:to>
                                        <p:strVal val="visible"/>
                                      </p:to>
                                    </p:set>
                                    <p:anim calcmode="lin" valueType="num">
                                      <p:cBhvr>
                                        <p:cTn id="36" dur="1000" fill="hold"/>
                                        <p:tgtEl>
                                          <p:spTgt spid="10245"/>
                                        </p:tgtEl>
                                        <p:attrNameLst>
                                          <p:attrName>ppt_w</p:attrName>
                                        </p:attrNameLst>
                                      </p:cBhvr>
                                      <p:tavLst>
                                        <p:tav tm="0">
                                          <p:val>
                                            <p:strVal val="#ppt_w*0.70"/>
                                          </p:val>
                                        </p:tav>
                                        <p:tav tm="100000">
                                          <p:val>
                                            <p:strVal val="#ppt_w"/>
                                          </p:val>
                                        </p:tav>
                                      </p:tavLst>
                                    </p:anim>
                                    <p:anim calcmode="lin" valueType="num">
                                      <p:cBhvr>
                                        <p:cTn id="37" dur="1000" fill="hold"/>
                                        <p:tgtEl>
                                          <p:spTgt spid="10245"/>
                                        </p:tgtEl>
                                        <p:attrNameLst>
                                          <p:attrName>ppt_h</p:attrName>
                                        </p:attrNameLst>
                                      </p:cBhvr>
                                      <p:tavLst>
                                        <p:tav tm="0">
                                          <p:val>
                                            <p:strVal val="#ppt_h"/>
                                          </p:val>
                                        </p:tav>
                                        <p:tav tm="100000">
                                          <p:val>
                                            <p:strVal val="#ppt_h"/>
                                          </p:val>
                                        </p:tav>
                                      </p:tavLst>
                                    </p:anim>
                                    <p:animEffect transition="in" filter="fade">
                                      <p:cBhvr>
                                        <p:cTn id="38" dur="1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3552576" cy="523220"/>
          </a:xfrm>
          <a:prstGeom prst="rect">
            <a:avLst/>
          </a:prstGeom>
        </p:spPr>
        <p:txBody>
          <a:bodyPr wrap="none">
            <a:spAutoFit/>
          </a:bodyPr>
          <a:lstStyle/>
          <a:p>
            <a:r>
              <a:rPr lang="nl-NL" sz="2800" b="1" dirty="0">
                <a:solidFill>
                  <a:srgbClr val="0000FF"/>
                </a:solidFill>
                <a:latin typeface="Times New Roman"/>
                <a:ea typeface="Calibri"/>
              </a:rPr>
              <a:t>Máy biến áp đo lường</a:t>
            </a:r>
            <a:endParaRPr lang="en-US" sz="2800" b="1" dirty="0"/>
          </a:p>
        </p:txBody>
      </p:sp>
      <p:sp>
        <p:nvSpPr>
          <p:cNvPr id="3" name="Rectangle 2"/>
          <p:cNvSpPr/>
          <p:nvPr/>
        </p:nvSpPr>
        <p:spPr>
          <a:xfrm>
            <a:off x="0" y="1066800"/>
            <a:ext cx="9144000" cy="1815882"/>
          </a:xfrm>
          <a:prstGeom prst="rect">
            <a:avLst/>
          </a:prstGeom>
        </p:spPr>
        <p:txBody>
          <a:bodyPr wrap="square">
            <a:spAutoFit/>
          </a:bodyPr>
          <a:lstStyle/>
          <a:p>
            <a:pPr indent="457200" algn="just"/>
            <a:r>
              <a:rPr lang="nl-NL" sz="2800" b="1" dirty="0">
                <a:solidFill>
                  <a:srgbClr val="0000FF"/>
                </a:solidFill>
                <a:latin typeface="Times New Roman"/>
                <a:ea typeface="Calibri"/>
              </a:rPr>
              <a:t>Trong công nghiệp, hầu hết các hệ thống điện đều vận hành với dòng điện và điện áp rất lớn. Các giá trị này nếu đưa trực tiếp vào thiết bị đo thông thường sẽ làm hỏng thiết bị đo, không an toàn cho người đo</a:t>
            </a:r>
            <a:endParaRPr lang="en-US" sz="2800" b="1" dirty="0"/>
          </a:p>
        </p:txBody>
      </p:sp>
      <p:sp>
        <p:nvSpPr>
          <p:cNvPr id="6" name="Rectangle 5"/>
          <p:cNvSpPr/>
          <p:nvPr/>
        </p:nvSpPr>
        <p:spPr>
          <a:xfrm>
            <a:off x="0" y="2819400"/>
            <a:ext cx="9144000" cy="1384995"/>
          </a:xfrm>
          <a:prstGeom prst="rect">
            <a:avLst/>
          </a:prstGeom>
        </p:spPr>
        <p:txBody>
          <a:bodyPr wrap="square">
            <a:spAutoFit/>
          </a:bodyPr>
          <a:lstStyle/>
          <a:p>
            <a:pPr indent="457200"/>
            <a:r>
              <a:rPr lang="nl-NL" sz="2800" b="1" dirty="0">
                <a:solidFill>
                  <a:srgbClr val="0000FF"/>
                </a:solidFill>
                <a:latin typeface="Times New Roman"/>
                <a:ea typeface="Calibri"/>
              </a:rPr>
              <a:t>Vậy, </a:t>
            </a:r>
            <a:r>
              <a:rPr lang="nl-NL" sz="2800" b="1" i="1" dirty="0">
                <a:solidFill>
                  <a:srgbClr val="0000FF"/>
                </a:solidFill>
                <a:latin typeface="Times New Roman"/>
                <a:ea typeface="Calibri"/>
              </a:rPr>
              <a:t>các máy biến áp đo lường dùng để mở rộng thang đo</a:t>
            </a:r>
            <a:r>
              <a:rPr lang="nl-NL" sz="2800" b="1" dirty="0">
                <a:solidFill>
                  <a:srgbClr val="0000FF"/>
                </a:solidFill>
                <a:latin typeface="Times New Roman"/>
                <a:ea typeface="Calibri"/>
              </a:rPr>
              <a:t> cho các dụng cụ đo lường, vì các dụng cụ đo lường thường bị giới hạn về tầm đo</a:t>
            </a:r>
            <a:endParaRPr lang="en-US" sz="2800" b="1" dirty="0"/>
          </a:p>
        </p:txBody>
      </p:sp>
      <p:sp>
        <p:nvSpPr>
          <p:cNvPr id="7" name="Rectangle 6"/>
          <p:cNvSpPr/>
          <p:nvPr/>
        </p:nvSpPr>
        <p:spPr>
          <a:xfrm>
            <a:off x="11722" y="4227493"/>
            <a:ext cx="9132278" cy="954107"/>
          </a:xfrm>
          <a:prstGeom prst="rect">
            <a:avLst/>
          </a:prstGeom>
        </p:spPr>
        <p:txBody>
          <a:bodyPr wrap="square">
            <a:spAutoFit/>
          </a:bodyPr>
          <a:lstStyle/>
          <a:p>
            <a:r>
              <a:rPr lang="nl-NL" sz="2800" b="1" dirty="0">
                <a:solidFill>
                  <a:srgbClr val="0000FF"/>
                </a:solidFill>
                <a:latin typeface="Times New Roman"/>
                <a:ea typeface="Calibri"/>
              </a:rPr>
              <a:t>Máy biến dòng đo lường (còn gọi TI, CT - Current Transformer)</a:t>
            </a:r>
            <a:endParaRPr lang="en-US" sz="2800" b="1" dirty="0"/>
          </a:p>
        </p:txBody>
      </p:sp>
      <p:sp>
        <p:nvSpPr>
          <p:cNvPr id="8" name="Rectangle 7"/>
          <p:cNvSpPr/>
          <p:nvPr/>
        </p:nvSpPr>
        <p:spPr>
          <a:xfrm>
            <a:off x="0" y="5029200"/>
            <a:ext cx="9144000" cy="1815882"/>
          </a:xfrm>
          <a:prstGeom prst="rect">
            <a:avLst/>
          </a:prstGeom>
        </p:spPr>
        <p:txBody>
          <a:bodyPr wrap="square">
            <a:spAutoFit/>
          </a:bodyPr>
          <a:lstStyle/>
          <a:p>
            <a:pPr indent="457200" algn="just"/>
            <a:r>
              <a:rPr lang="nl-NL" sz="2800" b="1" i="1" dirty="0">
                <a:solidFill>
                  <a:srgbClr val="0000FF"/>
                </a:solidFill>
                <a:latin typeface="Times New Roman"/>
                <a:ea typeface="Calibri"/>
              </a:rPr>
              <a:t>Công dụng:</a:t>
            </a:r>
            <a:r>
              <a:rPr lang="nl-NL" sz="2800" b="1" dirty="0">
                <a:solidFill>
                  <a:srgbClr val="0000FF"/>
                </a:solidFill>
                <a:latin typeface="Times New Roman"/>
                <a:ea typeface="Calibri"/>
              </a:rPr>
              <a:t> Khi cần đo dòng điện lớn, người ta sử dụng máy biến dòng đo lường, máy biến dòng biến dòng điện cần đo I</a:t>
            </a:r>
            <a:r>
              <a:rPr lang="nl-NL" sz="2800" b="1" baseline="-25000" dirty="0">
                <a:solidFill>
                  <a:srgbClr val="0000FF"/>
                </a:solidFill>
                <a:latin typeface="Times New Roman"/>
                <a:ea typeface="Calibri"/>
              </a:rPr>
              <a:t>1 </a:t>
            </a:r>
            <a:r>
              <a:rPr lang="nl-NL" sz="2800" b="1" dirty="0">
                <a:solidFill>
                  <a:srgbClr val="0000FF"/>
                </a:solidFill>
                <a:latin typeface="Times New Roman"/>
                <a:ea typeface="Calibri"/>
              </a:rPr>
              <a:t>giá trị lớn thành dòng I</a:t>
            </a:r>
            <a:r>
              <a:rPr lang="nl-NL" sz="2800" b="1" baseline="-25000" dirty="0">
                <a:solidFill>
                  <a:srgbClr val="0000FF"/>
                </a:solidFill>
                <a:latin typeface="Times New Roman"/>
                <a:ea typeface="Calibri"/>
              </a:rPr>
              <a:t>2</a:t>
            </a:r>
            <a:r>
              <a:rPr lang="nl-NL" sz="2800" b="1" dirty="0">
                <a:solidFill>
                  <a:srgbClr val="0000FF"/>
                </a:solidFill>
                <a:latin typeface="Times New Roman"/>
                <a:ea typeface="Calibri"/>
              </a:rPr>
              <a:t> giá trị nhỏ phù hợp cơ cấu đo của Ampe kế.</a:t>
            </a:r>
            <a:endParaRPr lang="en-US" sz="28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strVal val="#ppt_w*0.70"/>
                                          </p:val>
                                        </p:tav>
                                        <p:tav tm="100000">
                                          <p:val>
                                            <p:strVal val="#ppt_w"/>
                                          </p:val>
                                        </p:tav>
                                      </p:tavLst>
                                    </p:anim>
                                    <p:anim calcmode="lin" valueType="num">
                                      <p:cBhvr>
                                        <p:cTn id="29" dur="1000" fill="hold"/>
                                        <p:tgtEl>
                                          <p:spTgt spid="7"/>
                                        </p:tgtEl>
                                        <p:attrNameLst>
                                          <p:attrName>ppt_h</p:attrName>
                                        </p:attrNameLst>
                                      </p:cBhvr>
                                      <p:tavLst>
                                        <p:tav tm="0">
                                          <p:val>
                                            <p:strVal val="#ppt_h"/>
                                          </p:val>
                                        </p:tav>
                                        <p:tav tm="100000">
                                          <p:val>
                                            <p:strVal val="#ppt_h"/>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strVal val="#ppt_w*0.70"/>
                                          </p:val>
                                        </p:tav>
                                        <p:tav tm="100000">
                                          <p:val>
                                            <p:strVal val="#ppt_w"/>
                                          </p:val>
                                        </p:tav>
                                      </p:tavLst>
                                    </p:anim>
                                    <p:anim calcmode="lin" valueType="num">
                                      <p:cBhvr>
                                        <p:cTn id="36" dur="1000" fill="hold"/>
                                        <p:tgtEl>
                                          <p:spTgt spid="8"/>
                                        </p:tgtEl>
                                        <p:attrNameLst>
                                          <p:attrName>ppt_h</p:attrName>
                                        </p:attrNameLst>
                                      </p:cBhvr>
                                      <p:tavLst>
                                        <p:tav tm="0">
                                          <p:val>
                                            <p:strVal val="#ppt_h"/>
                                          </p:val>
                                        </p:tav>
                                        <p:tav tm="100000">
                                          <p:val>
                                            <p:strVal val="#ppt_h"/>
                                          </p:val>
                                        </p:tav>
                                      </p:tavLst>
                                    </p:anim>
                                    <p:animEffect transition="in" filter="fade">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8763000" cy="1933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2694856"/>
            <a:ext cx="9144000" cy="2181944"/>
          </a:xfrm>
          <a:prstGeom prst="rect">
            <a:avLst/>
          </a:prstGeom>
        </p:spPr>
        <p:txBody>
          <a:bodyPr wrap="square">
            <a:spAutoFit/>
          </a:bodyPr>
          <a:lstStyle/>
          <a:p>
            <a:pPr indent="457200" algn="just">
              <a:lnSpc>
                <a:spcPct val="115000"/>
              </a:lnSpc>
              <a:spcAft>
                <a:spcPts val="600"/>
              </a:spcAft>
            </a:pPr>
            <a:r>
              <a:rPr lang="nl-NL" sz="2400" b="1" dirty="0">
                <a:solidFill>
                  <a:srgbClr val="0000FF"/>
                </a:solidFill>
                <a:latin typeface="Times New Roman"/>
                <a:ea typeface="Calibri"/>
                <a:cs typeface="Times New Roman"/>
              </a:rPr>
              <a:t>Dựa trên cấu tạo, nguyên lý hoạt động của máy biến dòng người ta chế tạo Ampe kìm. Ngoài ra, máy biến dòng là một thiết bị không thể thiếu trong hệ thống giám sát và đo lường điện năng. Ví dụ như: dùng để mở rộng thang đo đồng hồ đo chỉ số điện, máy đo hệ số công suất, thiết bị watt kế, rơle bảo vệ, vv…</a:t>
            </a:r>
            <a:endParaRPr lang="en-US" sz="2400" b="1" dirty="0">
              <a:effectLst/>
              <a:latin typeface="Times New Roman"/>
              <a:ea typeface="Calibri"/>
              <a:cs typeface="Times New Roman"/>
            </a:endParaRPr>
          </a:p>
        </p:txBody>
      </p:sp>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5060879"/>
            <a:ext cx="8397747" cy="1644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1000" fill="hold"/>
                                        <p:tgtEl>
                                          <p:spTgt spid="11266"/>
                                        </p:tgtEl>
                                        <p:attrNameLst>
                                          <p:attrName>ppt_w</p:attrName>
                                        </p:attrNameLst>
                                      </p:cBhvr>
                                      <p:tavLst>
                                        <p:tav tm="0">
                                          <p:val>
                                            <p:strVal val="#ppt_w*0.70"/>
                                          </p:val>
                                        </p:tav>
                                        <p:tav tm="100000">
                                          <p:val>
                                            <p:strVal val="#ppt_w"/>
                                          </p:val>
                                        </p:tav>
                                      </p:tavLst>
                                    </p:anim>
                                    <p:anim calcmode="lin" valueType="num">
                                      <p:cBhvr>
                                        <p:cTn id="8" dur="1000" fill="hold"/>
                                        <p:tgtEl>
                                          <p:spTgt spid="11266"/>
                                        </p:tgtEl>
                                        <p:attrNameLst>
                                          <p:attrName>ppt_h</p:attrName>
                                        </p:attrNameLst>
                                      </p:cBhvr>
                                      <p:tavLst>
                                        <p:tav tm="0">
                                          <p:val>
                                            <p:strVal val="#ppt_h"/>
                                          </p:val>
                                        </p:tav>
                                        <p:tav tm="100000">
                                          <p:val>
                                            <p:strVal val="#ppt_h"/>
                                          </p:val>
                                        </p:tav>
                                      </p:tavLst>
                                    </p:anim>
                                    <p:animEffect transition="in" filter="fade">
                                      <p:cBhvr>
                                        <p:cTn id="9" dur="1000"/>
                                        <p:tgtEl>
                                          <p:spTgt spid="1126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1267"/>
                                        </p:tgtEl>
                                        <p:attrNameLst>
                                          <p:attrName>style.visibility</p:attrName>
                                        </p:attrNameLst>
                                      </p:cBhvr>
                                      <p:to>
                                        <p:strVal val="visible"/>
                                      </p:to>
                                    </p:set>
                                    <p:anim calcmode="lin" valueType="num">
                                      <p:cBhvr>
                                        <p:cTn id="21" dur="1000" fill="hold"/>
                                        <p:tgtEl>
                                          <p:spTgt spid="11267"/>
                                        </p:tgtEl>
                                        <p:attrNameLst>
                                          <p:attrName>ppt_w</p:attrName>
                                        </p:attrNameLst>
                                      </p:cBhvr>
                                      <p:tavLst>
                                        <p:tav tm="0">
                                          <p:val>
                                            <p:strVal val="#ppt_w*0.70"/>
                                          </p:val>
                                        </p:tav>
                                        <p:tav tm="100000">
                                          <p:val>
                                            <p:strVal val="#ppt_w"/>
                                          </p:val>
                                        </p:tav>
                                      </p:tavLst>
                                    </p:anim>
                                    <p:anim calcmode="lin" valueType="num">
                                      <p:cBhvr>
                                        <p:cTn id="22" dur="1000" fill="hold"/>
                                        <p:tgtEl>
                                          <p:spTgt spid="11267"/>
                                        </p:tgtEl>
                                        <p:attrNameLst>
                                          <p:attrName>ppt_h</p:attrName>
                                        </p:attrNameLst>
                                      </p:cBhvr>
                                      <p:tavLst>
                                        <p:tav tm="0">
                                          <p:val>
                                            <p:strVal val="#ppt_h"/>
                                          </p:val>
                                        </p:tav>
                                        <p:tav tm="100000">
                                          <p:val>
                                            <p:strVal val="#ppt_h"/>
                                          </p:val>
                                        </p:tav>
                                      </p:tavLst>
                                    </p:anim>
                                    <p:animEffect transition="in" filter="fade">
                                      <p:cBhvr>
                                        <p:cTn id="23" dur="1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8719"/>
            <a:ext cx="9144000" cy="1332481"/>
          </a:xfrm>
          <a:prstGeom prst="rect">
            <a:avLst/>
          </a:prstGeom>
        </p:spPr>
        <p:txBody>
          <a:bodyPr wrap="square">
            <a:spAutoFit/>
          </a:bodyPr>
          <a:lstStyle/>
          <a:p>
            <a:pPr indent="457200" algn="just">
              <a:lnSpc>
                <a:spcPct val="115000"/>
              </a:lnSpc>
              <a:spcAft>
                <a:spcPts val="600"/>
              </a:spcAft>
            </a:pPr>
            <a:r>
              <a:rPr lang="nl-NL" sz="2400" b="1" i="1" dirty="0">
                <a:solidFill>
                  <a:srgbClr val="0000FF"/>
                </a:solidFill>
                <a:latin typeface="Times New Roman"/>
                <a:ea typeface="Calibri"/>
                <a:cs typeface="Times New Roman"/>
              </a:rPr>
              <a:t>Cấu tạo:</a:t>
            </a:r>
            <a:r>
              <a:rPr lang="nl-NL" sz="2400" b="1" dirty="0">
                <a:solidFill>
                  <a:srgbClr val="0000FF"/>
                </a:solidFill>
                <a:latin typeface="Times New Roman"/>
                <a:ea typeface="Calibri"/>
                <a:cs typeface="Times New Roman"/>
              </a:rPr>
              <a:t> Máy biến dòng gồm một mạch từ hình xuyến. Cuộn dây gồm cuộn sơ cấp (thực tế dây dẫn mang dòng cần đo đóng vai trò cuộn sơ cấp) và cuộn thứ cấp nối với cơ cấu đo.</a:t>
            </a:r>
            <a:endParaRPr lang="en-US" sz="2400" b="1" dirty="0">
              <a:effectLst/>
              <a:latin typeface="Times New Roman"/>
              <a:ea typeface="Calibri"/>
              <a:cs typeface="Times New Roman"/>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133600"/>
            <a:ext cx="3276600" cy="2404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999" y="2200275"/>
            <a:ext cx="5165413" cy="2338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4648200"/>
            <a:ext cx="2826415" cy="461665"/>
          </a:xfrm>
          <a:prstGeom prst="rect">
            <a:avLst/>
          </a:prstGeom>
        </p:spPr>
        <p:txBody>
          <a:bodyPr wrap="none">
            <a:spAutoFit/>
          </a:bodyPr>
          <a:lstStyle/>
          <a:p>
            <a:r>
              <a:rPr lang="nl-NL" sz="2400" b="1" i="1" dirty="0">
                <a:solidFill>
                  <a:srgbClr val="0000FF"/>
                </a:solidFill>
                <a:latin typeface="Times New Roman"/>
                <a:ea typeface="Calibri"/>
              </a:rPr>
              <a:t>Nguyên lý hoạt động</a:t>
            </a:r>
            <a:endParaRPr lang="en-US" sz="2400" dirty="0"/>
          </a:p>
        </p:txBody>
      </p:sp>
      <p:sp>
        <p:nvSpPr>
          <p:cNvPr id="6" name="Rectangle 5"/>
          <p:cNvSpPr/>
          <p:nvPr/>
        </p:nvSpPr>
        <p:spPr>
          <a:xfrm>
            <a:off x="0" y="5123326"/>
            <a:ext cx="9144000" cy="1569660"/>
          </a:xfrm>
          <a:prstGeom prst="rect">
            <a:avLst/>
          </a:prstGeom>
        </p:spPr>
        <p:txBody>
          <a:bodyPr wrap="square">
            <a:spAutoFit/>
          </a:bodyPr>
          <a:lstStyle/>
          <a:p>
            <a:pPr indent="457200" algn="just"/>
            <a:r>
              <a:rPr lang="nl-NL" sz="2400" b="1" dirty="0">
                <a:solidFill>
                  <a:srgbClr val="0000FF"/>
                </a:solidFill>
                <a:latin typeface="Times New Roman"/>
                <a:ea typeface="Calibri"/>
              </a:rPr>
              <a:t>Dựa vào hiện tượng </a:t>
            </a:r>
            <a:r>
              <a:rPr lang="nl-NL" sz="2400" b="1" i="1" dirty="0">
                <a:solidFill>
                  <a:srgbClr val="0000FF"/>
                </a:solidFill>
                <a:latin typeface="Times New Roman"/>
                <a:ea typeface="Calibri"/>
              </a:rPr>
              <a:t>cảm ứng điện từ</a:t>
            </a:r>
            <a:r>
              <a:rPr lang="nl-NL" sz="2400" b="1" dirty="0">
                <a:solidFill>
                  <a:srgbClr val="0000FF"/>
                </a:solidFill>
                <a:latin typeface="Times New Roman"/>
                <a:ea typeface="Calibri"/>
              </a:rPr>
              <a:t>, khi có dòng xoay chiều I</a:t>
            </a:r>
            <a:r>
              <a:rPr lang="nl-NL" sz="2400" b="1" baseline="-25000" dirty="0">
                <a:solidFill>
                  <a:srgbClr val="0000FF"/>
                </a:solidFill>
                <a:latin typeface="Times New Roman"/>
                <a:ea typeface="Calibri"/>
              </a:rPr>
              <a:t>1 </a:t>
            </a:r>
            <a:r>
              <a:rPr lang="nl-NL" sz="2400" b="1" dirty="0">
                <a:solidFill>
                  <a:srgbClr val="0000FF"/>
                </a:solidFill>
                <a:latin typeface="Times New Roman"/>
                <a:ea typeface="Calibri"/>
              </a:rPr>
              <a:t>(có giá trị lớn) qua cuộn sơ cấp tạo ra từ thông biến thiên móc vòng qua cuộn thứ cấp, sinh ra sức điện động cảm ứng, có dòng I</a:t>
            </a:r>
            <a:r>
              <a:rPr lang="nl-NL" sz="2400" b="1" baseline="-25000" dirty="0">
                <a:solidFill>
                  <a:srgbClr val="0000FF"/>
                </a:solidFill>
                <a:latin typeface="Times New Roman"/>
                <a:ea typeface="Calibri"/>
              </a:rPr>
              <a:t>2</a:t>
            </a:r>
            <a:r>
              <a:rPr lang="nl-NL" sz="2400" b="1" dirty="0">
                <a:solidFill>
                  <a:srgbClr val="0000FF"/>
                </a:solidFill>
                <a:latin typeface="Times New Roman"/>
                <a:ea typeface="Calibri"/>
              </a:rPr>
              <a:t> trong cuộn thứ cấp, phù hợp với cơ cấu đo của ampe kế</a:t>
            </a:r>
            <a:endParaRPr lang="en-US" sz="24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nodeType="withEffect">
                                  <p:stCondLst>
                                    <p:cond delay="0"/>
                                  </p:stCondLst>
                                  <p:childTnLst>
                                    <p:set>
                                      <p:cBhvr>
                                        <p:cTn id="11" dur="1" fill="hold">
                                          <p:stCondLst>
                                            <p:cond delay="0"/>
                                          </p:stCondLst>
                                        </p:cTn>
                                        <p:tgtEl>
                                          <p:spTgt spid="12290"/>
                                        </p:tgtEl>
                                        <p:attrNameLst>
                                          <p:attrName>style.visibility</p:attrName>
                                        </p:attrNameLst>
                                      </p:cBhvr>
                                      <p:to>
                                        <p:strVal val="visible"/>
                                      </p:to>
                                    </p:set>
                                    <p:anim calcmode="lin" valueType="num">
                                      <p:cBhvr>
                                        <p:cTn id="12" dur="1000" fill="hold"/>
                                        <p:tgtEl>
                                          <p:spTgt spid="12290"/>
                                        </p:tgtEl>
                                        <p:attrNameLst>
                                          <p:attrName>ppt_w</p:attrName>
                                        </p:attrNameLst>
                                      </p:cBhvr>
                                      <p:tavLst>
                                        <p:tav tm="0">
                                          <p:val>
                                            <p:strVal val="#ppt_w*0.70"/>
                                          </p:val>
                                        </p:tav>
                                        <p:tav tm="100000">
                                          <p:val>
                                            <p:strVal val="#ppt_w"/>
                                          </p:val>
                                        </p:tav>
                                      </p:tavLst>
                                    </p:anim>
                                    <p:anim calcmode="lin" valueType="num">
                                      <p:cBhvr>
                                        <p:cTn id="13" dur="1000" fill="hold"/>
                                        <p:tgtEl>
                                          <p:spTgt spid="12290"/>
                                        </p:tgtEl>
                                        <p:attrNameLst>
                                          <p:attrName>ppt_h</p:attrName>
                                        </p:attrNameLst>
                                      </p:cBhvr>
                                      <p:tavLst>
                                        <p:tav tm="0">
                                          <p:val>
                                            <p:strVal val="#ppt_h"/>
                                          </p:val>
                                        </p:tav>
                                        <p:tav tm="100000">
                                          <p:val>
                                            <p:strVal val="#ppt_h"/>
                                          </p:val>
                                        </p:tav>
                                      </p:tavLst>
                                    </p:anim>
                                    <p:animEffect transition="in" filter="fade">
                                      <p:cBhvr>
                                        <p:cTn id="14" dur="1000"/>
                                        <p:tgtEl>
                                          <p:spTgt spid="12290"/>
                                        </p:tgtEl>
                                      </p:cBhvr>
                                    </p:animEffect>
                                  </p:childTnLst>
                                </p:cTn>
                              </p:par>
                              <p:par>
                                <p:cTn id="15" presetID="55" presetClass="entr" presetSubtype="0" fill="hold" nodeType="withEffect">
                                  <p:stCondLst>
                                    <p:cond delay="0"/>
                                  </p:stCondLst>
                                  <p:childTnLst>
                                    <p:set>
                                      <p:cBhvr>
                                        <p:cTn id="16" dur="1" fill="hold">
                                          <p:stCondLst>
                                            <p:cond delay="0"/>
                                          </p:stCondLst>
                                        </p:cTn>
                                        <p:tgtEl>
                                          <p:spTgt spid="12291"/>
                                        </p:tgtEl>
                                        <p:attrNameLst>
                                          <p:attrName>style.visibility</p:attrName>
                                        </p:attrNameLst>
                                      </p:cBhvr>
                                      <p:to>
                                        <p:strVal val="visible"/>
                                      </p:to>
                                    </p:set>
                                    <p:anim calcmode="lin" valueType="num">
                                      <p:cBhvr>
                                        <p:cTn id="17" dur="1000" fill="hold"/>
                                        <p:tgtEl>
                                          <p:spTgt spid="12291"/>
                                        </p:tgtEl>
                                        <p:attrNameLst>
                                          <p:attrName>ppt_w</p:attrName>
                                        </p:attrNameLst>
                                      </p:cBhvr>
                                      <p:tavLst>
                                        <p:tav tm="0">
                                          <p:val>
                                            <p:strVal val="#ppt_w*0.70"/>
                                          </p:val>
                                        </p:tav>
                                        <p:tav tm="100000">
                                          <p:val>
                                            <p:strVal val="#ppt_w"/>
                                          </p:val>
                                        </p:tav>
                                      </p:tavLst>
                                    </p:anim>
                                    <p:anim calcmode="lin" valueType="num">
                                      <p:cBhvr>
                                        <p:cTn id="18" dur="1000" fill="hold"/>
                                        <p:tgtEl>
                                          <p:spTgt spid="12291"/>
                                        </p:tgtEl>
                                        <p:attrNameLst>
                                          <p:attrName>ppt_h</p:attrName>
                                        </p:attrNameLst>
                                      </p:cBhvr>
                                      <p:tavLst>
                                        <p:tav tm="0">
                                          <p:val>
                                            <p:strVal val="#ppt_h"/>
                                          </p:val>
                                        </p:tav>
                                        <p:tav tm="100000">
                                          <p:val>
                                            <p:strVal val="#ppt_h"/>
                                          </p:val>
                                        </p:tav>
                                      </p:tavLst>
                                    </p:anim>
                                    <p:animEffect transition="in" filter="fade">
                                      <p:cBhvr>
                                        <p:cTn id="19" dur="1000"/>
                                        <p:tgtEl>
                                          <p:spTgt spid="12291"/>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strVal val="#ppt_w*0.70"/>
                                          </p:val>
                                        </p:tav>
                                        <p:tav tm="100000">
                                          <p:val>
                                            <p:strVal val="#ppt_w"/>
                                          </p:val>
                                        </p:tav>
                                      </p:tavLst>
                                    </p:anim>
                                    <p:anim calcmode="lin" valueType="num">
                                      <p:cBhvr>
                                        <p:cTn id="25" dur="1000" fill="hold"/>
                                        <p:tgtEl>
                                          <p:spTgt spid="3"/>
                                        </p:tgtEl>
                                        <p:attrNameLst>
                                          <p:attrName>ppt_h</p:attrName>
                                        </p:attrNameLst>
                                      </p:cBhvr>
                                      <p:tavLst>
                                        <p:tav tm="0">
                                          <p:val>
                                            <p:strVal val="#ppt_h"/>
                                          </p:val>
                                        </p:tav>
                                        <p:tav tm="100000">
                                          <p:val>
                                            <p:strVal val="#ppt_h"/>
                                          </p:val>
                                        </p:tav>
                                      </p:tavLst>
                                    </p:anim>
                                    <p:animEffect transition="in" filter="fade">
                                      <p:cBhvr>
                                        <p:cTn id="26" dur="1000"/>
                                        <p:tgtEl>
                                          <p:spTgt spid="3"/>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strVal val="#ppt_w*0.70"/>
                                          </p:val>
                                        </p:tav>
                                        <p:tav tm="100000">
                                          <p:val>
                                            <p:strVal val="#ppt_w"/>
                                          </p:val>
                                        </p:tav>
                                      </p:tavLst>
                                    </p:anim>
                                    <p:anim calcmode="lin" valueType="num">
                                      <p:cBhvr>
                                        <p:cTn id="30" dur="1000" fill="hold"/>
                                        <p:tgtEl>
                                          <p:spTgt spid="6"/>
                                        </p:tgtEl>
                                        <p:attrNameLst>
                                          <p:attrName>ppt_h</p:attrName>
                                        </p:attrNameLst>
                                      </p:cBhvr>
                                      <p:tavLst>
                                        <p:tav tm="0">
                                          <p:val>
                                            <p:strVal val="#ppt_h"/>
                                          </p:val>
                                        </p:tav>
                                        <p:tav tm="100000">
                                          <p:val>
                                            <p:strVal val="#ppt_h"/>
                                          </p:val>
                                        </p:tav>
                                      </p:tavLst>
                                    </p:anim>
                                    <p:animEffect transition="in" filter="fade">
                                      <p:cBhvr>
                                        <p:cTn id="3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1394" y="703263"/>
            <a:ext cx="3541406" cy="158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772180"/>
            <a:ext cx="3092513" cy="523220"/>
          </a:xfrm>
          <a:prstGeom prst="rect">
            <a:avLst/>
          </a:prstGeom>
        </p:spPr>
        <p:txBody>
          <a:bodyPr wrap="none">
            <a:spAutoFit/>
          </a:bodyPr>
          <a:lstStyle/>
          <a:p>
            <a:r>
              <a:rPr lang="nl-NL" sz="2800" b="1" i="1" dirty="0">
                <a:solidFill>
                  <a:srgbClr val="0000FF"/>
                </a:solidFill>
                <a:latin typeface="Times New Roman"/>
                <a:ea typeface="Calibri"/>
              </a:rPr>
              <a:t>Đặc điểm sử dụng: </a:t>
            </a:r>
            <a:endParaRPr lang="en-US" sz="2800" dirty="0"/>
          </a:p>
        </p:txBody>
      </p:sp>
      <p:sp>
        <p:nvSpPr>
          <p:cNvPr id="3" name="Rectangle 2"/>
          <p:cNvSpPr/>
          <p:nvPr/>
        </p:nvSpPr>
        <p:spPr>
          <a:xfrm>
            <a:off x="0" y="2362200"/>
            <a:ext cx="9144000" cy="1200329"/>
          </a:xfrm>
          <a:prstGeom prst="rect">
            <a:avLst/>
          </a:prstGeom>
        </p:spPr>
        <p:txBody>
          <a:bodyPr wrap="square">
            <a:spAutoFit/>
          </a:bodyPr>
          <a:lstStyle/>
          <a:p>
            <a:pPr indent="457200" algn="just"/>
            <a:r>
              <a:rPr lang="nl-NL" sz="2400" b="1" dirty="0">
                <a:solidFill>
                  <a:srgbClr val="0000FF"/>
                </a:solidFill>
                <a:latin typeface="Times New Roman"/>
                <a:ea typeface="Calibri"/>
              </a:rPr>
              <a:t>Để đảm bảo an toàn cho người sử dụng, cuộn thứ cấp phải được nối đất. Cuộn sơ cấp của máy biến dòng khi nối vào mạch chính thì cuộn thứ cấp phải nối vào mạch đo, không được để hở mạch.</a:t>
            </a:r>
            <a:endParaRPr lang="en-US" sz="2400" b="1" dirty="0"/>
          </a:p>
        </p:txBody>
      </p:sp>
      <p:sp>
        <p:nvSpPr>
          <p:cNvPr id="6" name="Rectangle 5"/>
          <p:cNvSpPr/>
          <p:nvPr/>
        </p:nvSpPr>
        <p:spPr>
          <a:xfrm>
            <a:off x="0" y="3733800"/>
            <a:ext cx="9144000" cy="1569660"/>
          </a:xfrm>
          <a:prstGeom prst="rect">
            <a:avLst/>
          </a:prstGeom>
        </p:spPr>
        <p:txBody>
          <a:bodyPr wrap="square">
            <a:spAutoFit/>
          </a:bodyPr>
          <a:lstStyle/>
          <a:p>
            <a:pPr indent="457200" algn="just"/>
            <a:r>
              <a:rPr lang="nl-NL" sz="2400" b="1" dirty="0">
                <a:solidFill>
                  <a:srgbClr val="0000FF"/>
                </a:solidFill>
                <a:latin typeface="Times New Roman"/>
                <a:ea typeface="Calibri"/>
              </a:rPr>
              <a:t>Nếu thứ cấp không nối với dụng cụ đo hoặc không nối ngắn mạch, thì từ thông sinh ra bởi dòng điện thứ cấp sẽ không có, trong lõi thép chỉ còn từ thông sinh ra bởi dòng điện sơ cấp rất lớn làm cho lõi thép bị nóng</a:t>
            </a:r>
            <a:endParaRPr lang="en-US" sz="2400" b="1" dirty="0"/>
          </a:p>
        </p:txBody>
      </p:sp>
      <p:sp>
        <p:nvSpPr>
          <p:cNvPr id="7" name="Rectangle 6"/>
          <p:cNvSpPr/>
          <p:nvPr/>
        </p:nvSpPr>
        <p:spPr>
          <a:xfrm>
            <a:off x="0" y="5486400"/>
            <a:ext cx="9144000" cy="1366528"/>
          </a:xfrm>
          <a:prstGeom prst="rect">
            <a:avLst/>
          </a:prstGeom>
        </p:spPr>
        <p:txBody>
          <a:bodyPr wrap="square">
            <a:spAutoFit/>
          </a:bodyPr>
          <a:lstStyle/>
          <a:p>
            <a:pPr indent="457200" algn="just">
              <a:lnSpc>
                <a:spcPct val="115000"/>
              </a:lnSpc>
              <a:spcAft>
                <a:spcPts val="600"/>
              </a:spcAft>
            </a:pPr>
            <a:r>
              <a:rPr lang="nl-NL" sz="2400" b="1" dirty="0">
                <a:solidFill>
                  <a:srgbClr val="0000FF"/>
                </a:solidFill>
                <a:latin typeface="Times New Roman"/>
                <a:ea typeface="Calibri"/>
                <a:cs typeface="Times New Roman"/>
              </a:rPr>
              <a:t>Không được để hở mạch cuộn thứ cấp khi cuộn sơ cấp đang có điện vì theo hiện tượng cảm ứng điện từ khi cuộn thứ cấp để hở sẽ sinh ra một điện áp giáng rất cao gây nguy hiểm.</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000" fill="hold"/>
                                        <p:tgtEl>
                                          <p:spTgt spid="13314"/>
                                        </p:tgtEl>
                                        <p:attrNameLst>
                                          <p:attrName>ppt_w</p:attrName>
                                        </p:attrNameLst>
                                      </p:cBhvr>
                                      <p:tavLst>
                                        <p:tav tm="0">
                                          <p:val>
                                            <p:strVal val="#ppt_w*0.70"/>
                                          </p:val>
                                        </p:tav>
                                        <p:tav tm="100000">
                                          <p:val>
                                            <p:strVal val="#ppt_w"/>
                                          </p:val>
                                        </p:tav>
                                      </p:tavLst>
                                    </p:anim>
                                    <p:anim calcmode="lin" valueType="num">
                                      <p:cBhvr>
                                        <p:cTn id="8" dur="1000" fill="hold"/>
                                        <p:tgtEl>
                                          <p:spTgt spid="13314"/>
                                        </p:tgtEl>
                                        <p:attrNameLst>
                                          <p:attrName>ppt_h</p:attrName>
                                        </p:attrNameLst>
                                      </p:cBhvr>
                                      <p:tavLst>
                                        <p:tav tm="0">
                                          <p:val>
                                            <p:strVal val="#ppt_h"/>
                                          </p:val>
                                        </p:tav>
                                        <p:tav tm="100000">
                                          <p:val>
                                            <p:strVal val="#ppt_h"/>
                                          </p:val>
                                        </p:tav>
                                      </p:tavLst>
                                    </p:anim>
                                    <p:animEffect transition="in" filter="fade">
                                      <p:cBhvr>
                                        <p:cTn id="9" dur="1000"/>
                                        <p:tgtEl>
                                          <p:spTgt spid="1331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strVal val="#ppt_w*0.7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 calcmode="lin" valueType="num">
                                      <p:cBhvr>
                                        <p:cTn id="28"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29"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30" dur="1000"/>
                                        <p:tgtEl>
                                          <p:spTgt spid="6">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1"/>
            <a:ext cx="4299575" cy="461665"/>
          </a:xfrm>
          <a:prstGeom prst="rect">
            <a:avLst/>
          </a:prstGeom>
        </p:spPr>
        <p:txBody>
          <a:bodyPr wrap="none">
            <a:spAutoFit/>
          </a:bodyPr>
          <a:lstStyle/>
          <a:p>
            <a:r>
              <a:rPr lang="nl-NL" sz="2400" b="1" i="1" dirty="0">
                <a:solidFill>
                  <a:srgbClr val="0000FF"/>
                </a:solidFill>
                <a:latin typeface="Times New Roman"/>
                <a:ea typeface="Calibri"/>
              </a:rPr>
              <a:t>Tính toán dòng điện phía sơ cấp</a:t>
            </a:r>
            <a:endParaRPr lang="en-US" sz="2400" dirty="0"/>
          </a:p>
        </p:txBody>
      </p:sp>
      <p:sp>
        <p:nvSpPr>
          <p:cNvPr id="3" name="Rectangle 2"/>
          <p:cNvSpPr/>
          <p:nvPr/>
        </p:nvSpPr>
        <p:spPr>
          <a:xfrm>
            <a:off x="0" y="1074003"/>
            <a:ext cx="9144000" cy="830997"/>
          </a:xfrm>
          <a:prstGeom prst="rect">
            <a:avLst/>
          </a:prstGeom>
        </p:spPr>
        <p:txBody>
          <a:bodyPr wrap="square">
            <a:spAutoFit/>
          </a:bodyPr>
          <a:lstStyle/>
          <a:p>
            <a:pPr indent="457200" algn="just"/>
            <a:r>
              <a:rPr lang="nl-NL" sz="2400" dirty="0">
                <a:solidFill>
                  <a:srgbClr val="0000FF"/>
                </a:solidFill>
                <a:latin typeface="Times New Roman"/>
                <a:ea typeface="Calibri"/>
                <a:cs typeface="Times New Roman"/>
              </a:rPr>
              <a:t>Khi đo được I</a:t>
            </a:r>
            <a:r>
              <a:rPr lang="nl-NL" sz="2400" baseline="-25000" dirty="0">
                <a:solidFill>
                  <a:srgbClr val="0000FF"/>
                </a:solidFill>
                <a:latin typeface="Times New Roman"/>
                <a:ea typeface="Calibri"/>
                <a:cs typeface="Times New Roman"/>
              </a:rPr>
              <a:t>2</a:t>
            </a:r>
            <a:r>
              <a:rPr lang="nl-NL" sz="2400" dirty="0">
                <a:solidFill>
                  <a:srgbClr val="0000FF"/>
                </a:solidFill>
                <a:latin typeface="Times New Roman"/>
                <a:ea typeface="Calibri"/>
                <a:cs typeface="Times New Roman"/>
              </a:rPr>
              <a:t>, ta suy ra dòng sơ cấp I</a:t>
            </a:r>
            <a:r>
              <a:rPr lang="nl-NL" sz="2400" baseline="-25000" dirty="0">
                <a:solidFill>
                  <a:srgbClr val="0000FF"/>
                </a:solidFill>
                <a:latin typeface="Times New Roman"/>
                <a:ea typeface="Calibri"/>
                <a:cs typeface="Times New Roman"/>
              </a:rPr>
              <a:t>1</a:t>
            </a:r>
            <a:r>
              <a:rPr lang="nl-NL" sz="2400" dirty="0">
                <a:solidFill>
                  <a:srgbClr val="0000FF"/>
                </a:solidFill>
                <a:latin typeface="Times New Roman"/>
                <a:ea typeface="Calibri"/>
                <a:cs typeface="Times New Roman"/>
              </a:rPr>
              <a:t> thông qua tỉ số biến dòng, thông thường I</a:t>
            </a:r>
            <a:r>
              <a:rPr lang="nl-NL" sz="2400" baseline="-25000" dirty="0">
                <a:solidFill>
                  <a:srgbClr val="0000FF"/>
                </a:solidFill>
                <a:latin typeface="Times New Roman"/>
                <a:ea typeface="Calibri"/>
                <a:cs typeface="Times New Roman"/>
              </a:rPr>
              <a:t>1</a:t>
            </a:r>
            <a:r>
              <a:rPr lang="nl-NL" sz="2400" dirty="0">
                <a:solidFill>
                  <a:srgbClr val="0000FF"/>
                </a:solidFill>
                <a:latin typeface="Times New Roman"/>
                <a:ea typeface="Calibri"/>
                <a:cs typeface="Times New Roman"/>
              </a:rPr>
              <a:t>&gt;&gt;I</a:t>
            </a:r>
            <a:r>
              <a:rPr lang="nl-NL" sz="2400" baseline="-25000" dirty="0">
                <a:solidFill>
                  <a:srgbClr val="0000FF"/>
                </a:solidFill>
                <a:latin typeface="Times New Roman"/>
                <a:ea typeface="Calibri"/>
                <a:cs typeface="Times New Roman"/>
              </a:rPr>
              <a:t>2</a:t>
            </a:r>
            <a:r>
              <a:rPr lang="nl-NL" sz="2400" dirty="0">
                <a:solidFill>
                  <a:srgbClr val="0000FF"/>
                </a:solidFill>
                <a:latin typeface="Times New Roman"/>
                <a:ea typeface="Calibri"/>
                <a:cs typeface="Times New Roman"/>
              </a:rPr>
              <a:t>.</a:t>
            </a:r>
            <a:endParaRPr lang="en-US" sz="2400" dirty="0">
              <a:effectLst/>
              <a:latin typeface="Times New Roman"/>
              <a:ea typeface="Calibri"/>
              <a:cs typeface="Times New Roman"/>
            </a:endParaRPr>
          </a:p>
        </p:txBody>
      </p:sp>
      <p:pic>
        <p:nvPicPr>
          <p:cNvPr id="1434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43700"/>
          <a:stretch/>
        </p:blipFill>
        <p:spPr bwMode="auto">
          <a:xfrm>
            <a:off x="1587500" y="1905000"/>
            <a:ext cx="5729283"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800" y="2674938"/>
            <a:ext cx="5876219" cy="1744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0" y="4572000"/>
            <a:ext cx="9144000" cy="1938992"/>
          </a:xfrm>
          <a:prstGeom prst="rect">
            <a:avLst/>
          </a:prstGeom>
        </p:spPr>
        <p:txBody>
          <a:bodyPr wrap="square">
            <a:spAutoFit/>
          </a:bodyPr>
          <a:lstStyle/>
          <a:p>
            <a:pPr indent="457200" algn="just"/>
            <a:r>
              <a:rPr lang="nl-NL" sz="2400" dirty="0">
                <a:solidFill>
                  <a:srgbClr val="0000FF"/>
                </a:solidFill>
                <a:latin typeface="Times New Roman"/>
                <a:ea typeface="Calibri"/>
              </a:rPr>
              <a:t>Tỉ số biến dòng trên máy biến dòng có thể thay đổi được bằng cách quấn thêm nhiều vòng sơ cấp. Sử dụng trong các trường hợp dòng thứ cấp quá lớn khi qua thiết bị đo, hoặc trường hợp dòng sơ cấp quá nhỏ làm giảm sự chính xác của phép đo. Đây cũng là cách để mở rộng thêm thang đo của thiết bị đo, hoặc làm tăng độ chính xác của phép đo</a:t>
            </a:r>
            <a:endParaRPr lang="en-US" sz="2400"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4340"/>
                                        </p:tgtEl>
                                        <p:attrNameLst>
                                          <p:attrName>style.visibility</p:attrName>
                                        </p:attrNameLst>
                                      </p:cBhvr>
                                      <p:to>
                                        <p:strVal val="visible"/>
                                      </p:to>
                                    </p:set>
                                    <p:anim calcmode="lin" valueType="num">
                                      <p:cBhvr>
                                        <p:cTn id="21" dur="1000" fill="hold"/>
                                        <p:tgtEl>
                                          <p:spTgt spid="14340"/>
                                        </p:tgtEl>
                                        <p:attrNameLst>
                                          <p:attrName>ppt_w</p:attrName>
                                        </p:attrNameLst>
                                      </p:cBhvr>
                                      <p:tavLst>
                                        <p:tav tm="0">
                                          <p:val>
                                            <p:strVal val="#ppt_w*0.70"/>
                                          </p:val>
                                        </p:tav>
                                        <p:tav tm="100000">
                                          <p:val>
                                            <p:strVal val="#ppt_w"/>
                                          </p:val>
                                        </p:tav>
                                      </p:tavLst>
                                    </p:anim>
                                    <p:anim calcmode="lin" valueType="num">
                                      <p:cBhvr>
                                        <p:cTn id="22" dur="1000" fill="hold"/>
                                        <p:tgtEl>
                                          <p:spTgt spid="14340"/>
                                        </p:tgtEl>
                                        <p:attrNameLst>
                                          <p:attrName>ppt_h</p:attrName>
                                        </p:attrNameLst>
                                      </p:cBhvr>
                                      <p:tavLst>
                                        <p:tav tm="0">
                                          <p:val>
                                            <p:strVal val="#ppt_h"/>
                                          </p:val>
                                        </p:tav>
                                        <p:tav tm="100000">
                                          <p:val>
                                            <p:strVal val="#ppt_h"/>
                                          </p:val>
                                        </p:tav>
                                      </p:tavLst>
                                    </p:anim>
                                    <p:animEffect transition="in" filter="fade">
                                      <p:cBhvr>
                                        <p:cTn id="23" dur="1000"/>
                                        <p:tgtEl>
                                          <p:spTgt spid="14340"/>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14341"/>
                                        </p:tgtEl>
                                        <p:attrNameLst>
                                          <p:attrName>style.visibility</p:attrName>
                                        </p:attrNameLst>
                                      </p:cBhvr>
                                      <p:to>
                                        <p:strVal val="visible"/>
                                      </p:to>
                                    </p:set>
                                    <p:anim calcmode="lin" valueType="num">
                                      <p:cBhvr>
                                        <p:cTn id="28" dur="1000" fill="hold"/>
                                        <p:tgtEl>
                                          <p:spTgt spid="14341"/>
                                        </p:tgtEl>
                                        <p:attrNameLst>
                                          <p:attrName>ppt_w</p:attrName>
                                        </p:attrNameLst>
                                      </p:cBhvr>
                                      <p:tavLst>
                                        <p:tav tm="0">
                                          <p:val>
                                            <p:strVal val="#ppt_w*0.70"/>
                                          </p:val>
                                        </p:tav>
                                        <p:tav tm="100000">
                                          <p:val>
                                            <p:strVal val="#ppt_w"/>
                                          </p:val>
                                        </p:tav>
                                      </p:tavLst>
                                    </p:anim>
                                    <p:anim calcmode="lin" valueType="num">
                                      <p:cBhvr>
                                        <p:cTn id="29" dur="1000" fill="hold"/>
                                        <p:tgtEl>
                                          <p:spTgt spid="14341"/>
                                        </p:tgtEl>
                                        <p:attrNameLst>
                                          <p:attrName>ppt_h</p:attrName>
                                        </p:attrNameLst>
                                      </p:cBhvr>
                                      <p:tavLst>
                                        <p:tav tm="0">
                                          <p:val>
                                            <p:strVal val="#ppt_h"/>
                                          </p:val>
                                        </p:tav>
                                        <p:tav tm="100000">
                                          <p:val>
                                            <p:strVal val="#ppt_h"/>
                                          </p:val>
                                        </p:tav>
                                      </p:tavLst>
                                    </p:anim>
                                    <p:animEffect transition="in" filter="fade">
                                      <p:cBhvr>
                                        <p:cTn id="30" dur="1000"/>
                                        <p:tgtEl>
                                          <p:spTgt spid="14341"/>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6093"/>
            <a:ext cx="9144000" cy="954107"/>
          </a:xfrm>
          <a:prstGeom prst="rect">
            <a:avLst/>
          </a:prstGeom>
        </p:spPr>
        <p:txBody>
          <a:bodyPr wrap="square">
            <a:spAutoFit/>
          </a:bodyPr>
          <a:lstStyle/>
          <a:p>
            <a:pPr algn="just"/>
            <a:r>
              <a:rPr lang="nl-NL" sz="2800" b="1" u="sng" dirty="0">
                <a:solidFill>
                  <a:srgbClr val="0000FF"/>
                </a:solidFill>
                <a:latin typeface="Times New Roman"/>
                <a:ea typeface="Calibri"/>
              </a:rPr>
              <a:t>BT1.20</a:t>
            </a:r>
            <a:r>
              <a:rPr lang="nl-NL" sz="2800" b="1" dirty="0">
                <a:solidFill>
                  <a:srgbClr val="0000FF"/>
                </a:solidFill>
                <a:latin typeface="Times New Roman"/>
                <a:ea typeface="Calibri"/>
              </a:rPr>
              <a:t>: Giải thích thông số của biến dòng 200/5A là gì? Hãy tính giá trị tỉ số biến dòng?</a:t>
            </a:r>
            <a:endParaRPr lang="en-US" sz="2800" b="1" dirty="0"/>
          </a:p>
        </p:txBody>
      </p:sp>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3824" y="1600200"/>
            <a:ext cx="5192776"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4611231"/>
            <a:ext cx="9144000" cy="2246769"/>
          </a:xfrm>
          <a:prstGeom prst="rect">
            <a:avLst/>
          </a:prstGeom>
        </p:spPr>
        <p:txBody>
          <a:bodyPr wrap="square">
            <a:spAutoFit/>
          </a:bodyPr>
          <a:lstStyle/>
          <a:p>
            <a:pPr indent="457200" algn="just"/>
            <a:r>
              <a:rPr lang="nl-NL" sz="2800" b="1" i="1" dirty="0">
                <a:solidFill>
                  <a:srgbClr val="0000FF"/>
                </a:solidFill>
                <a:latin typeface="Times New Roman"/>
                <a:ea typeface="Calibri"/>
              </a:rPr>
              <a:t>Nghĩa là khi có dòng điện giá trị 200A chạy trong cuộn dây của biến dòng sẽ cho ra dòng trên máy có giá trị là 5A. Hay nói cách khác, biến dòng này sẽ chuyển dòng điện có giá trị 200A thành 5A. Hai giá trị đó cũng là giá trị định mức của máy</a:t>
            </a:r>
            <a:endParaRPr lang="en-US" sz="28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5363"/>
                                        </p:tgtEl>
                                        <p:attrNameLst>
                                          <p:attrName>style.visibility</p:attrName>
                                        </p:attrNameLst>
                                      </p:cBhvr>
                                      <p:to>
                                        <p:strVal val="visible"/>
                                      </p:to>
                                    </p:set>
                                    <p:anim calcmode="lin" valueType="num">
                                      <p:cBhvr>
                                        <p:cTn id="14" dur="1000" fill="hold"/>
                                        <p:tgtEl>
                                          <p:spTgt spid="15363"/>
                                        </p:tgtEl>
                                        <p:attrNameLst>
                                          <p:attrName>ppt_w</p:attrName>
                                        </p:attrNameLst>
                                      </p:cBhvr>
                                      <p:tavLst>
                                        <p:tav tm="0">
                                          <p:val>
                                            <p:strVal val="#ppt_w*0.70"/>
                                          </p:val>
                                        </p:tav>
                                        <p:tav tm="100000">
                                          <p:val>
                                            <p:strVal val="#ppt_w"/>
                                          </p:val>
                                        </p:tav>
                                      </p:tavLst>
                                    </p:anim>
                                    <p:anim calcmode="lin" valueType="num">
                                      <p:cBhvr>
                                        <p:cTn id="15" dur="1000" fill="hold"/>
                                        <p:tgtEl>
                                          <p:spTgt spid="15363"/>
                                        </p:tgtEl>
                                        <p:attrNameLst>
                                          <p:attrName>ppt_h</p:attrName>
                                        </p:attrNameLst>
                                      </p:cBhvr>
                                      <p:tavLst>
                                        <p:tav tm="0">
                                          <p:val>
                                            <p:strVal val="#ppt_h"/>
                                          </p:val>
                                        </p:tav>
                                        <p:tav tm="100000">
                                          <p:val>
                                            <p:strVal val="#ppt_h"/>
                                          </p:val>
                                        </p:tav>
                                      </p:tavLst>
                                    </p:anim>
                                    <p:animEffect transition="in" filter="fade">
                                      <p:cBhvr>
                                        <p:cTn id="16" dur="1000"/>
                                        <p:tgtEl>
                                          <p:spTgt spid="1536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70679"/>
            <a:ext cx="9144000" cy="6001643"/>
          </a:xfrm>
          <a:prstGeom prst="rect">
            <a:avLst/>
          </a:prstGeom>
        </p:spPr>
        <p:txBody>
          <a:bodyPr wrap="square">
            <a:spAutoFit/>
          </a:bodyPr>
          <a:lstStyle/>
          <a:p>
            <a:pPr marL="720090" marR="0" indent="-539750" algn="just">
              <a:spcBef>
                <a:spcPts val="0"/>
              </a:spcBef>
              <a:spcAft>
                <a:spcPts val="0"/>
              </a:spcAft>
            </a:pPr>
            <a:r>
              <a:rPr lang="nl-NL" sz="2400" u="sng" dirty="0">
                <a:solidFill>
                  <a:srgbClr val="0000FF"/>
                </a:solidFill>
                <a:latin typeface="Times New Roman"/>
                <a:ea typeface="Calibri"/>
                <a:cs typeface="Times New Roman"/>
              </a:rPr>
              <a:t>BT1.21</a:t>
            </a:r>
            <a:r>
              <a:rPr lang="nl-NL" sz="2400" dirty="0">
                <a:solidFill>
                  <a:srgbClr val="0000FF"/>
                </a:solidFill>
                <a:latin typeface="Times New Roman"/>
                <a:ea typeface="Calibri"/>
                <a:cs typeface="Times New Roman"/>
              </a:rPr>
              <a:t>: Một biến dòng có thông số như hình 1.47, dùng để mở rộng thang đo cho Ampe kế như hình 1.45. Ampe kế đo được ở thứ cấp là 250A, thì dòng sơ cấp là bao nhiêu?</a:t>
            </a:r>
            <a:endParaRPr lang="en-US" sz="2400" dirty="0">
              <a:latin typeface="Times New Roman"/>
              <a:ea typeface="Calibri"/>
              <a:cs typeface="Times New Roman"/>
            </a:endParaRPr>
          </a:p>
          <a:p>
            <a:pPr marL="720090" marR="0" indent="-539750" algn="just">
              <a:spcBef>
                <a:spcPts val="0"/>
              </a:spcBef>
              <a:spcAft>
                <a:spcPts val="0"/>
              </a:spcAft>
            </a:pPr>
            <a:r>
              <a:rPr lang="nl-NL" sz="2400" u="sng" dirty="0">
                <a:solidFill>
                  <a:srgbClr val="0000FF"/>
                </a:solidFill>
                <a:latin typeface="Times New Roman"/>
                <a:ea typeface="Calibri"/>
                <a:cs typeface="Times New Roman"/>
              </a:rPr>
              <a:t>BT1.22</a:t>
            </a:r>
            <a:r>
              <a:rPr lang="nl-NL" sz="2400" dirty="0">
                <a:solidFill>
                  <a:srgbClr val="0000FF"/>
                </a:solidFill>
                <a:latin typeface="Times New Roman"/>
                <a:ea typeface="Calibri"/>
                <a:cs typeface="Times New Roman"/>
              </a:rPr>
              <a:t>: Một biến dòng có thông số như hình 1.47, dùng để mở rộng thang đo cho Ampe kế. Sơ cấp quấn 2 vòng. Nếu Ampe kế đo được 12A, thì dòng sơ cấp là bao nhiêu?</a:t>
            </a:r>
            <a:endParaRPr lang="en-US" sz="2400" dirty="0">
              <a:latin typeface="Times New Roman"/>
              <a:ea typeface="Calibri"/>
              <a:cs typeface="Times New Roman"/>
            </a:endParaRPr>
          </a:p>
          <a:p>
            <a:pPr marL="720090" marR="0" indent="-539750" algn="just">
              <a:spcBef>
                <a:spcPts val="0"/>
              </a:spcBef>
              <a:spcAft>
                <a:spcPts val="0"/>
              </a:spcAft>
            </a:pPr>
            <a:r>
              <a:rPr lang="nl-NL" sz="2400" u="sng" dirty="0">
                <a:solidFill>
                  <a:srgbClr val="0000FF"/>
                </a:solidFill>
                <a:latin typeface="Times New Roman"/>
                <a:ea typeface="Calibri"/>
                <a:cs typeface="Times New Roman"/>
              </a:rPr>
              <a:t>BT1.23</a:t>
            </a:r>
            <a:r>
              <a:rPr lang="nl-NL" sz="2400" dirty="0">
                <a:solidFill>
                  <a:srgbClr val="0000FF"/>
                </a:solidFill>
                <a:latin typeface="Times New Roman"/>
                <a:ea typeface="Calibri"/>
                <a:cs typeface="Times New Roman"/>
              </a:rPr>
              <a:t>: Nhãn hiệu của một biến dòng có ghi thông số: PRI./SEC. Current 500/5A;  Frequency 50–60 Hz; Voltage  600 V; Cap</a:t>
            </a:r>
            <a:r>
              <a:rPr lang="en-US" sz="2400" dirty="0" err="1">
                <a:solidFill>
                  <a:srgbClr val="0000FF"/>
                </a:solidFill>
                <a:latin typeface="Times New Roman"/>
                <a:ea typeface="Calibri"/>
                <a:cs typeface="Times New Roman"/>
              </a:rPr>
              <a:t>acity</a:t>
            </a:r>
            <a:r>
              <a:rPr lang="en-US" sz="2400" dirty="0">
                <a:solidFill>
                  <a:srgbClr val="0000FF"/>
                </a:solidFill>
                <a:latin typeface="Times New Roman"/>
                <a:ea typeface="Calibri"/>
                <a:cs typeface="Times New Roman"/>
              </a:rPr>
              <a:t> 15 VA. </a:t>
            </a:r>
            <a:r>
              <a:rPr lang="en-US" sz="2400" dirty="0" err="1">
                <a:solidFill>
                  <a:srgbClr val="0000FF"/>
                </a:solidFill>
                <a:latin typeface="Times New Roman"/>
                <a:ea typeface="Calibri"/>
                <a:cs typeface="Times New Roman"/>
              </a:rPr>
              <a:t>Hãy</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tính</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giá</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trị</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tỉ</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số</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biến</a:t>
            </a:r>
            <a:r>
              <a:rPr lang="en-US" sz="2400" dirty="0">
                <a:solidFill>
                  <a:srgbClr val="0000FF"/>
                </a:solidFill>
                <a:latin typeface="Times New Roman"/>
                <a:ea typeface="Calibri"/>
                <a:cs typeface="Times New Roman"/>
              </a:rPr>
              <a:t> </a:t>
            </a:r>
            <a:r>
              <a:rPr lang="en-US" sz="2400" dirty="0" err="1">
                <a:solidFill>
                  <a:srgbClr val="0000FF"/>
                </a:solidFill>
                <a:latin typeface="Times New Roman"/>
                <a:ea typeface="Calibri"/>
                <a:cs typeface="Times New Roman"/>
              </a:rPr>
              <a:t>dòng</a:t>
            </a:r>
            <a:r>
              <a:rPr lang="en-US" sz="2400" dirty="0">
                <a:solidFill>
                  <a:srgbClr val="0000FF"/>
                </a:solidFill>
                <a:latin typeface="Times New Roman"/>
                <a:ea typeface="Calibri"/>
                <a:cs typeface="Times New Roman"/>
              </a:rPr>
              <a:t>?</a:t>
            </a:r>
            <a:r>
              <a:rPr lang="nl-NL" sz="2400" dirty="0">
                <a:solidFill>
                  <a:srgbClr val="0000FF"/>
                </a:solidFill>
                <a:latin typeface="Times New Roman"/>
                <a:ea typeface="Calibri"/>
                <a:cs typeface="Times New Roman"/>
              </a:rPr>
              <a:t> Nếu dòng sơ cấp là 350A thì dòng thứ cấp là bao nhiêu? </a:t>
            </a:r>
            <a:endParaRPr lang="en-US" sz="2400" dirty="0">
              <a:latin typeface="Times New Roman"/>
              <a:ea typeface="Calibri"/>
              <a:cs typeface="Times New Roman"/>
            </a:endParaRPr>
          </a:p>
          <a:p>
            <a:pPr marL="720090" marR="0" indent="-539750" algn="just">
              <a:spcBef>
                <a:spcPts val="0"/>
              </a:spcBef>
              <a:spcAft>
                <a:spcPts val="0"/>
              </a:spcAft>
            </a:pPr>
            <a:r>
              <a:rPr lang="nl-NL" sz="2400" u="sng" dirty="0">
                <a:solidFill>
                  <a:srgbClr val="0000FF"/>
                </a:solidFill>
                <a:latin typeface="Times New Roman"/>
                <a:ea typeface="Calibri"/>
                <a:cs typeface="Times New Roman"/>
              </a:rPr>
              <a:t>BT1.24</a:t>
            </a:r>
            <a:r>
              <a:rPr lang="nl-NL" sz="2400" dirty="0">
                <a:solidFill>
                  <a:srgbClr val="0000FF"/>
                </a:solidFill>
                <a:latin typeface="Times New Roman"/>
                <a:ea typeface="Calibri"/>
                <a:cs typeface="Times New Roman"/>
              </a:rPr>
              <a:t>: Một biến dòng có thông số như BT1.23, dùng để mở rộng thang đo cho Ampe kế. Nếu Ampe kế đo được ở thứ cấp là 2,6A, thì dòng sơ cấp là bao nhiêu?</a:t>
            </a:r>
            <a:endParaRPr lang="en-US" sz="2400" dirty="0">
              <a:latin typeface="Times New Roman"/>
              <a:ea typeface="Calibri"/>
              <a:cs typeface="Times New Roman"/>
            </a:endParaRPr>
          </a:p>
          <a:p>
            <a:r>
              <a:rPr lang="nl-NL" sz="2400" u="sng" dirty="0">
                <a:solidFill>
                  <a:srgbClr val="0000FF"/>
                </a:solidFill>
                <a:latin typeface="Times New Roman"/>
                <a:ea typeface="Calibri"/>
              </a:rPr>
              <a:t>BT1.25</a:t>
            </a:r>
            <a:r>
              <a:rPr lang="nl-NL" sz="2400" dirty="0">
                <a:solidFill>
                  <a:srgbClr val="0000FF"/>
                </a:solidFill>
                <a:latin typeface="Times New Roman"/>
                <a:ea typeface="Calibri"/>
              </a:rPr>
              <a:t>: Dùng Ampe kìm để đo dòng điện vào động cơ 1 pha đang hoạt động, quấn 5 vòng dây cần đo quanh gọng kìm. Ampe kìm đo được 11,6A, tính dòng điện vào động cơ?</a:t>
            </a:r>
            <a:endParaRPr lang="en-US" sz="2400"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830997"/>
          </a:xfrm>
          <a:prstGeom prst="rect">
            <a:avLst/>
          </a:prstGeom>
        </p:spPr>
        <p:txBody>
          <a:bodyPr wrap="square">
            <a:spAutoFit/>
          </a:bodyPr>
          <a:lstStyle/>
          <a:p>
            <a:r>
              <a:rPr lang="nl-NL" sz="2400" b="1" dirty="0">
                <a:solidFill>
                  <a:srgbClr val="0000FF"/>
                </a:solidFill>
                <a:latin typeface="Times New Roman"/>
                <a:ea typeface="Calibri"/>
              </a:rPr>
              <a:t>Máy biến áp đo lường (còn gọi TU, BU, PT, VT – Voltage Transformer)</a:t>
            </a:r>
            <a:endParaRPr lang="en-US" sz="2400" b="1" dirty="0"/>
          </a:p>
        </p:txBody>
      </p:sp>
      <p:sp>
        <p:nvSpPr>
          <p:cNvPr id="3" name="Rectangle 2"/>
          <p:cNvSpPr/>
          <p:nvPr/>
        </p:nvSpPr>
        <p:spPr>
          <a:xfrm>
            <a:off x="0" y="1402140"/>
            <a:ext cx="9144000" cy="1569660"/>
          </a:xfrm>
          <a:prstGeom prst="rect">
            <a:avLst/>
          </a:prstGeom>
        </p:spPr>
        <p:txBody>
          <a:bodyPr wrap="square">
            <a:spAutoFit/>
          </a:bodyPr>
          <a:lstStyle/>
          <a:p>
            <a:pPr indent="457200" algn="just"/>
            <a:r>
              <a:rPr lang="nl-NL" sz="2400" b="1" i="1" dirty="0">
                <a:solidFill>
                  <a:srgbClr val="0000FF"/>
                </a:solidFill>
                <a:latin typeface="Times New Roman"/>
                <a:ea typeface="Calibri"/>
              </a:rPr>
              <a:t>Máy biến áp đo lường</a:t>
            </a:r>
            <a:r>
              <a:rPr lang="nl-NL" sz="2400" b="1" dirty="0">
                <a:solidFill>
                  <a:srgbClr val="0000FF"/>
                </a:solidFill>
                <a:latin typeface="Times New Roman"/>
                <a:ea typeface="Calibri"/>
              </a:rPr>
              <a:t> dùng để biến đổi điện áp cao xuống điện áp thấp để đo lường bằng các dụng cụ đo thông thường, hay còn gọi là </a:t>
            </a:r>
            <a:r>
              <a:rPr lang="nl-NL" sz="2400" b="1" i="1" dirty="0">
                <a:solidFill>
                  <a:srgbClr val="0000FF"/>
                </a:solidFill>
                <a:latin typeface="Times New Roman"/>
                <a:ea typeface="Calibri"/>
              </a:rPr>
              <a:t>mở rộng thang đo</a:t>
            </a:r>
            <a:r>
              <a:rPr lang="nl-NL" sz="2400" b="1" dirty="0">
                <a:solidFill>
                  <a:srgbClr val="0000FF"/>
                </a:solidFill>
                <a:latin typeface="Times New Roman"/>
                <a:ea typeface="Calibri"/>
              </a:rPr>
              <a:t> cho các dụng cụ đo: điện áp, công suất, điện năng... hoặc các cuộn dây rơle</a:t>
            </a:r>
            <a:endParaRPr lang="en-US" sz="2400" b="1" dirty="0"/>
          </a:p>
        </p:txBody>
      </p:sp>
      <p:pic>
        <p:nvPicPr>
          <p:cNvPr id="1638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990" y="2971800"/>
            <a:ext cx="809141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4826675"/>
            <a:ext cx="9144000" cy="1938992"/>
          </a:xfrm>
          <a:prstGeom prst="rect">
            <a:avLst/>
          </a:prstGeom>
        </p:spPr>
        <p:txBody>
          <a:bodyPr wrap="square">
            <a:spAutoFit/>
          </a:bodyPr>
          <a:lstStyle/>
          <a:p>
            <a:pPr indent="457200" algn="just"/>
            <a:r>
              <a:rPr lang="nl-NL" sz="2400" b="1" dirty="0">
                <a:solidFill>
                  <a:srgbClr val="0000FF"/>
                </a:solidFill>
                <a:latin typeface="Times New Roman"/>
                <a:ea typeface="Calibri"/>
              </a:rPr>
              <a:t>Máy biến áp đo lường có cấu tạo tương tự như máy biến áp cách ly. Thường là máy hạ áp. Cuộn sơ cấp gồm nhiều vòng dây được mắc song song với nguồn điện cần đo, cuộn thứ cấp có ít vòng dây hơn và được nối với các dụng cụ đo như Volt kế, tần số kế hay Watt kế... hoặc các cuộn dây rơle</a:t>
            </a:r>
            <a:endParaRPr lang="en-US" sz="24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1000" fill="hold"/>
                                        <p:tgtEl>
                                          <p:spTgt spid="16386"/>
                                        </p:tgtEl>
                                        <p:attrNameLst>
                                          <p:attrName>ppt_w</p:attrName>
                                        </p:attrNameLst>
                                      </p:cBhvr>
                                      <p:tavLst>
                                        <p:tav tm="0">
                                          <p:val>
                                            <p:strVal val="#ppt_w*0.70"/>
                                          </p:val>
                                        </p:tav>
                                        <p:tav tm="100000">
                                          <p:val>
                                            <p:strVal val="#ppt_w"/>
                                          </p:val>
                                        </p:tav>
                                      </p:tavLst>
                                    </p:anim>
                                    <p:anim calcmode="lin" valueType="num">
                                      <p:cBhvr>
                                        <p:cTn id="20" dur="1000" fill="hold"/>
                                        <p:tgtEl>
                                          <p:spTgt spid="16386"/>
                                        </p:tgtEl>
                                        <p:attrNameLst>
                                          <p:attrName>ppt_h</p:attrName>
                                        </p:attrNameLst>
                                      </p:cBhvr>
                                      <p:tavLst>
                                        <p:tav tm="0">
                                          <p:val>
                                            <p:strVal val="#ppt_h"/>
                                          </p:val>
                                        </p:tav>
                                        <p:tav tm="100000">
                                          <p:val>
                                            <p:strVal val="#ppt_h"/>
                                          </p:val>
                                        </p:tav>
                                      </p:tavLst>
                                    </p:anim>
                                    <p:animEffect transition="in" filter="fade">
                                      <p:cBhvr>
                                        <p:cTn id="21" dur="1000"/>
                                        <p:tgtEl>
                                          <p:spTgt spid="1638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49069"/>
            <a:ext cx="9144000" cy="830997"/>
          </a:xfrm>
          <a:prstGeom prst="rect">
            <a:avLst/>
          </a:prstGeom>
        </p:spPr>
        <p:txBody>
          <a:bodyPr wrap="square">
            <a:spAutoFit/>
          </a:bodyPr>
          <a:lstStyle/>
          <a:p>
            <a:pPr indent="457200"/>
            <a:r>
              <a:rPr lang="nl-NL" sz="2400" b="1" dirty="0">
                <a:solidFill>
                  <a:srgbClr val="0000FF"/>
                </a:solidFill>
                <a:latin typeface="Times New Roman"/>
                <a:ea typeface="Calibri"/>
              </a:rPr>
              <a:t>Để đảm bảo an toàn cho người và thiết bị, cuộn dây thứ cấp được nối đất bảo vệ</a:t>
            </a:r>
            <a:endParaRPr lang="en-US" sz="2400" b="1" dirty="0"/>
          </a:p>
        </p:txBody>
      </p:sp>
      <p:sp>
        <p:nvSpPr>
          <p:cNvPr id="3" name="Rectangle 2"/>
          <p:cNvSpPr/>
          <p:nvPr/>
        </p:nvSpPr>
        <p:spPr>
          <a:xfrm>
            <a:off x="0" y="1402140"/>
            <a:ext cx="9067800" cy="1569660"/>
          </a:xfrm>
          <a:prstGeom prst="rect">
            <a:avLst/>
          </a:prstGeom>
        </p:spPr>
        <p:txBody>
          <a:bodyPr wrap="square">
            <a:spAutoFit/>
          </a:bodyPr>
          <a:lstStyle/>
          <a:p>
            <a:pPr indent="457200" algn="just"/>
            <a:r>
              <a:rPr lang="nl-NL" sz="2400" b="1" dirty="0">
                <a:solidFill>
                  <a:srgbClr val="0000FF"/>
                </a:solidFill>
                <a:latin typeface="Times New Roman"/>
                <a:ea typeface="Calibri"/>
              </a:rPr>
              <a:t>Khi đặt điện áp lên hai đầu cuộn sơ cấp, trong cuộn sơ cấp sẽ có dòng điện I</a:t>
            </a:r>
            <a:r>
              <a:rPr lang="nl-NL" sz="2400" b="1" baseline="-25000" dirty="0">
                <a:solidFill>
                  <a:srgbClr val="0000FF"/>
                </a:solidFill>
                <a:latin typeface="Times New Roman"/>
                <a:ea typeface="Calibri"/>
              </a:rPr>
              <a:t>1</a:t>
            </a:r>
            <a:r>
              <a:rPr lang="nl-NL" sz="2400" b="1" dirty="0">
                <a:solidFill>
                  <a:srgbClr val="0000FF"/>
                </a:solidFill>
                <a:latin typeface="Times New Roman"/>
                <a:ea typeface="Calibri"/>
              </a:rPr>
              <a:t> chạy qua, dòng điện này tạo ra sức điện động cảm ứng e</a:t>
            </a:r>
            <a:r>
              <a:rPr lang="nl-NL" sz="2400" b="1" baseline="-25000" dirty="0">
                <a:solidFill>
                  <a:srgbClr val="0000FF"/>
                </a:solidFill>
                <a:latin typeface="Times New Roman"/>
                <a:ea typeface="Calibri"/>
              </a:rPr>
              <a:t>1</a:t>
            </a:r>
            <a:r>
              <a:rPr lang="nl-NL" sz="2400" b="1" dirty="0">
                <a:solidFill>
                  <a:srgbClr val="0000FF"/>
                </a:solidFill>
                <a:latin typeface="Times New Roman"/>
                <a:ea typeface="Calibri"/>
              </a:rPr>
              <a:t> và e</a:t>
            </a:r>
            <a:r>
              <a:rPr lang="nl-NL" sz="2400" b="1" baseline="-25000" dirty="0">
                <a:solidFill>
                  <a:srgbClr val="0000FF"/>
                </a:solidFill>
                <a:latin typeface="Times New Roman"/>
                <a:ea typeface="Calibri"/>
              </a:rPr>
              <a:t>2</a:t>
            </a:r>
            <a:r>
              <a:rPr lang="nl-NL" sz="2400" b="1" dirty="0">
                <a:solidFill>
                  <a:srgbClr val="0000FF"/>
                </a:solidFill>
                <a:latin typeface="Times New Roman"/>
                <a:ea typeface="Calibri"/>
              </a:rPr>
              <a:t> nên hai đầu cuộn thứ cấp có điện áp là U</a:t>
            </a:r>
            <a:r>
              <a:rPr lang="nl-NL" sz="2400" b="1" baseline="-25000" dirty="0">
                <a:solidFill>
                  <a:srgbClr val="0000FF"/>
                </a:solidFill>
                <a:latin typeface="Times New Roman"/>
                <a:ea typeface="Calibri"/>
              </a:rPr>
              <a:t>2</a:t>
            </a:r>
            <a:r>
              <a:rPr lang="nl-NL" sz="2400" b="1" dirty="0">
                <a:solidFill>
                  <a:srgbClr val="0000FF"/>
                </a:solidFill>
                <a:latin typeface="Times New Roman"/>
                <a:ea typeface="Calibri"/>
              </a:rPr>
              <a:t>. Nếu biết tỉ số biến áp k</a:t>
            </a:r>
            <a:r>
              <a:rPr lang="nl-NL" sz="2400" b="1" baseline="-25000" dirty="0">
                <a:solidFill>
                  <a:srgbClr val="0000FF"/>
                </a:solidFill>
                <a:latin typeface="Times New Roman"/>
                <a:ea typeface="Calibri"/>
              </a:rPr>
              <a:t>ba</a:t>
            </a:r>
            <a:r>
              <a:rPr lang="nl-NL" sz="2400" b="1" dirty="0">
                <a:solidFill>
                  <a:srgbClr val="0000FF"/>
                </a:solidFill>
                <a:latin typeface="Times New Roman"/>
                <a:ea typeface="Calibri"/>
              </a:rPr>
              <a:t> thì ta xác định được giá trị điện áp phía sơ cấp cần đo:</a:t>
            </a:r>
            <a:endParaRPr lang="en-US" sz="2400" b="1" dirty="0"/>
          </a:p>
        </p:txBody>
      </p:sp>
      <p:pic>
        <p:nvPicPr>
          <p:cNvPr id="1741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4955"/>
          <a:stretch/>
        </p:blipFill>
        <p:spPr bwMode="auto">
          <a:xfrm>
            <a:off x="1587501" y="3067050"/>
            <a:ext cx="2244480"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88" y="3935053"/>
            <a:ext cx="4661243" cy="2770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5400" y="3530227"/>
            <a:ext cx="3124200" cy="3175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7410"/>
                                        </p:tgtEl>
                                        <p:attrNameLst>
                                          <p:attrName>style.visibility</p:attrName>
                                        </p:attrNameLst>
                                      </p:cBhvr>
                                      <p:to>
                                        <p:strVal val="visible"/>
                                      </p:to>
                                    </p:set>
                                    <p:anim calcmode="lin" valueType="num">
                                      <p:cBhvr>
                                        <p:cTn id="14" dur="1000" fill="hold"/>
                                        <p:tgtEl>
                                          <p:spTgt spid="17410"/>
                                        </p:tgtEl>
                                        <p:attrNameLst>
                                          <p:attrName>ppt_w</p:attrName>
                                        </p:attrNameLst>
                                      </p:cBhvr>
                                      <p:tavLst>
                                        <p:tav tm="0">
                                          <p:val>
                                            <p:strVal val="#ppt_w*0.70"/>
                                          </p:val>
                                        </p:tav>
                                        <p:tav tm="100000">
                                          <p:val>
                                            <p:strVal val="#ppt_w"/>
                                          </p:val>
                                        </p:tav>
                                      </p:tavLst>
                                    </p:anim>
                                    <p:anim calcmode="lin" valueType="num">
                                      <p:cBhvr>
                                        <p:cTn id="15" dur="1000" fill="hold"/>
                                        <p:tgtEl>
                                          <p:spTgt spid="17410"/>
                                        </p:tgtEl>
                                        <p:attrNameLst>
                                          <p:attrName>ppt_h</p:attrName>
                                        </p:attrNameLst>
                                      </p:cBhvr>
                                      <p:tavLst>
                                        <p:tav tm="0">
                                          <p:val>
                                            <p:strVal val="#ppt_h"/>
                                          </p:val>
                                        </p:tav>
                                        <p:tav tm="100000">
                                          <p:val>
                                            <p:strVal val="#ppt_h"/>
                                          </p:val>
                                        </p:tav>
                                      </p:tavLst>
                                    </p:anim>
                                    <p:animEffect transition="in" filter="fade">
                                      <p:cBhvr>
                                        <p:cTn id="16" dur="1000"/>
                                        <p:tgtEl>
                                          <p:spTgt spid="17410"/>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17411"/>
                                        </p:tgtEl>
                                        <p:attrNameLst>
                                          <p:attrName>style.visibility</p:attrName>
                                        </p:attrNameLst>
                                      </p:cBhvr>
                                      <p:to>
                                        <p:strVal val="visible"/>
                                      </p:to>
                                    </p:set>
                                    <p:anim calcmode="lin" valueType="num">
                                      <p:cBhvr>
                                        <p:cTn id="26" dur="1000" fill="hold"/>
                                        <p:tgtEl>
                                          <p:spTgt spid="17411"/>
                                        </p:tgtEl>
                                        <p:attrNameLst>
                                          <p:attrName>ppt_w</p:attrName>
                                        </p:attrNameLst>
                                      </p:cBhvr>
                                      <p:tavLst>
                                        <p:tav tm="0">
                                          <p:val>
                                            <p:strVal val="#ppt_w*0.70"/>
                                          </p:val>
                                        </p:tav>
                                        <p:tav tm="100000">
                                          <p:val>
                                            <p:strVal val="#ppt_w"/>
                                          </p:val>
                                        </p:tav>
                                      </p:tavLst>
                                    </p:anim>
                                    <p:anim calcmode="lin" valueType="num">
                                      <p:cBhvr>
                                        <p:cTn id="27" dur="1000" fill="hold"/>
                                        <p:tgtEl>
                                          <p:spTgt spid="17411"/>
                                        </p:tgtEl>
                                        <p:attrNameLst>
                                          <p:attrName>ppt_h</p:attrName>
                                        </p:attrNameLst>
                                      </p:cBhvr>
                                      <p:tavLst>
                                        <p:tav tm="0">
                                          <p:val>
                                            <p:strVal val="#ppt_h"/>
                                          </p:val>
                                        </p:tav>
                                        <p:tav tm="100000">
                                          <p:val>
                                            <p:strVal val="#ppt_h"/>
                                          </p:val>
                                        </p:tav>
                                      </p:tavLst>
                                    </p:anim>
                                    <p:animEffect transition="in" filter="fade">
                                      <p:cBhvr>
                                        <p:cTn id="28" dur="1000"/>
                                        <p:tgtEl>
                                          <p:spTgt spid="17411"/>
                                        </p:tgtEl>
                                      </p:cBhvr>
                                    </p:animEffect>
                                  </p:childTnLst>
                                </p:cTn>
                              </p:par>
                              <p:par>
                                <p:cTn id="29" presetID="55" presetClass="entr" presetSubtype="0" fill="hold" nodeType="withEffect">
                                  <p:stCondLst>
                                    <p:cond delay="0"/>
                                  </p:stCondLst>
                                  <p:childTnLst>
                                    <p:set>
                                      <p:cBhvr>
                                        <p:cTn id="30" dur="1" fill="hold">
                                          <p:stCondLst>
                                            <p:cond delay="0"/>
                                          </p:stCondLst>
                                        </p:cTn>
                                        <p:tgtEl>
                                          <p:spTgt spid="17412"/>
                                        </p:tgtEl>
                                        <p:attrNameLst>
                                          <p:attrName>style.visibility</p:attrName>
                                        </p:attrNameLst>
                                      </p:cBhvr>
                                      <p:to>
                                        <p:strVal val="visible"/>
                                      </p:to>
                                    </p:set>
                                    <p:anim calcmode="lin" valueType="num">
                                      <p:cBhvr>
                                        <p:cTn id="31" dur="1000" fill="hold"/>
                                        <p:tgtEl>
                                          <p:spTgt spid="17412"/>
                                        </p:tgtEl>
                                        <p:attrNameLst>
                                          <p:attrName>ppt_w</p:attrName>
                                        </p:attrNameLst>
                                      </p:cBhvr>
                                      <p:tavLst>
                                        <p:tav tm="0">
                                          <p:val>
                                            <p:strVal val="#ppt_w*0.70"/>
                                          </p:val>
                                        </p:tav>
                                        <p:tav tm="100000">
                                          <p:val>
                                            <p:strVal val="#ppt_w"/>
                                          </p:val>
                                        </p:tav>
                                      </p:tavLst>
                                    </p:anim>
                                    <p:anim calcmode="lin" valueType="num">
                                      <p:cBhvr>
                                        <p:cTn id="32" dur="1000" fill="hold"/>
                                        <p:tgtEl>
                                          <p:spTgt spid="17412"/>
                                        </p:tgtEl>
                                        <p:attrNameLst>
                                          <p:attrName>ppt_h</p:attrName>
                                        </p:attrNameLst>
                                      </p:cBhvr>
                                      <p:tavLst>
                                        <p:tav tm="0">
                                          <p:val>
                                            <p:strVal val="#ppt_h"/>
                                          </p:val>
                                        </p:tav>
                                        <p:tav tm="100000">
                                          <p:val>
                                            <p:strVal val="#ppt_h"/>
                                          </p:val>
                                        </p:tav>
                                      </p:tavLst>
                                    </p:anim>
                                    <p:animEffect transition="in" filter="fade">
                                      <p:cBhvr>
                                        <p:cTn id="33" dur="1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1723" y="672405"/>
            <a:ext cx="9144000" cy="1384995"/>
          </a:xfrm>
          <a:prstGeom prst="rect">
            <a:avLst/>
          </a:prstGeom>
        </p:spPr>
        <p:txBody>
          <a:bodyPr wrap="square">
            <a:spAutoFit/>
          </a:bodyPr>
          <a:lstStyle/>
          <a:p>
            <a:pPr indent="457200" algn="just"/>
            <a:r>
              <a:rPr lang="nl-NL" sz="2800" b="1" dirty="0">
                <a:solidFill>
                  <a:srgbClr val="0000FF"/>
                </a:solidFill>
                <a:latin typeface="Times New Roman"/>
                <a:ea typeface="Calibri"/>
              </a:rPr>
              <a:t>Tổng trở của MBA đo lường rất lớn nên làm việc ở trạng thái gần như không tải. Vì vậy trong khi làm việc, không được để cho máy biến điện áp bị ngắn mạch thứ cấp</a:t>
            </a:r>
            <a:endParaRPr lang="en-US" sz="2800" b="1" dirty="0"/>
          </a:p>
        </p:txBody>
      </p:sp>
      <p:sp>
        <p:nvSpPr>
          <p:cNvPr id="3" name="Rectangle 2"/>
          <p:cNvSpPr/>
          <p:nvPr/>
        </p:nvSpPr>
        <p:spPr>
          <a:xfrm>
            <a:off x="11723" y="2057400"/>
            <a:ext cx="9132277" cy="2092881"/>
          </a:xfrm>
          <a:prstGeom prst="rect">
            <a:avLst/>
          </a:prstGeom>
        </p:spPr>
        <p:txBody>
          <a:bodyPr wrap="square">
            <a:spAutoFit/>
          </a:bodyPr>
          <a:lstStyle/>
          <a:p>
            <a:pPr indent="457200" algn="just"/>
            <a:r>
              <a:rPr lang="nl-NL" sz="2600" b="1" dirty="0">
                <a:solidFill>
                  <a:srgbClr val="0000FF"/>
                </a:solidFill>
                <a:latin typeface="Times New Roman"/>
                <a:ea typeface="Calibri"/>
              </a:rPr>
              <a:t>MBA đo lường thường được bảo vệ bằng cầu chì. Tuy nhiên, ở cấp điện áp cao cầu chì không đảm bảo được dung lượng cắt ngắn mạch, vì vậy, cầu chì sẽ được đặt ở phía thứ cấp, dòng ngắn mạch thứ cấp có thể cao gấp nhiều lần dòng định mức</a:t>
            </a:r>
            <a:endParaRPr lang="en-US" sz="2600" b="1" dirty="0"/>
          </a:p>
        </p:txBody>
      </p:sp>
      <p:sp>
        <p:nvSpPr>
          <p:cNvPr id="6" name="Rectangle 5"/>
          <p:cNvSpPr/>
          <p:nvPr/>
        </p:nvSpPr>
        <p:spPr>
          <a:xfrm>
            <a:off x="0" y="4110335"/>
            <a:ext cx="9144000" cy="461665"/>
          </a:xfrm>
          <a:prstGeom prst="rect">
            <a:avLst/>
          </a:prstGeom>
        </p:spPr>
        <p:txBody>
          <a:bodyPr wrap="square">
            <a:spAutoFit/>
          </a:bodyPr>
          <a:lstStyle/>
          <a:p>
            <a:r>
              <a:rPr lang="nl-NL" sz="2400" b="1" i="1" dirty="0">
                <a:solidFill>
                  <a:srgbClr val="0000FF"/>
                </a:solidFill>
                <a:latin typeface="Times New Roman"/>
                <a:ea typeface="Calibri"/>
              </a:rPr>
              <a:t>Cách tính toán điện áp phía sơ cấp (hay điện áp lưới điện</a:t>
            </a:r>
            <a:r>
              <a:rPr lang="nl-NL" sz="2400" b="1" i="1" dirty="0" smtClean="0">
                <a:solidFill>
                  <a:srgbClr val="0000FF"/>
                </a:solidFill>
                <a:latin typeface="Times New Roman"/>
                <a:ea typeface="Calibri"/>
              </a:rPr>
              <a:t>)</a:t>
            </a:r>
            <a:endParaRPr lang="en-US" sz="2400" b="1" dirty="0">
              <a:solidFill>
                <a:srgbClr val="0000FF"/>
              </a:solidFill>
            </a:endParaRPr>
          </a:p>
        </p:txBody>
      </p:sp>
      <p:pic>
        <p:nvPicPr>
          <p:cNvPr id="1843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3824"/>
          <a:stretch/>
        </p:blipFill>
        <p:spPr bwMode="auto">
          <a:xfrm>
            <a:off x="0" y="4473755"/>
            <a:ext cx="8965764" cy="1088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90879"/>
            <a:ext cx="8915400" cy="1114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par>
                                <p:cTn id="24" presetID="55" presetClass="entr" presetSubtype="0" fill="hold" nodeType="withEffect">
                                  <p:stCondLst>
                                    <p:cond delay="0"/>
                                  </p:stCondLst>
                                  <p:childTnLst>
                                    <p:set>
                                      <p:cBhvr>
                                        <p:cTn id="25" dur="1" fill="hold">
                                          <p:stCondLst>
                                            <p:cond delay="0"/>
                                          </p:stCondLst>
                                        </p:cTn>
                                        <p:tgtEl>
                                          <p:spTgt spid="18434"/>
                                        </p:tgtEl>
                                        <p:attrNameLst>
                                          <p:attrName>style.visibility</p:attrName>
                                        </p:attrNameLst>
                                      </p:cBhvr>
                                      <p:to>
                                        <p:strVal val="visible"/>
                                      </p:to>
                                    </p:set>
                                    <p:anim calcmode="lin" valueType="num">
                                      <p:cBhvr>
                                        <p:cTn id="26" dur="1000" fill="hold"/>
                                        <p:tgtEl>
                                          <p:spTgt spid="18434"/>
                                        </p:tgtEl>
                                        <p:attrNameLst>
                                          <p:attrName>ppt_w</p:attrName>
                                        </p:attrNameLst>
                                      </p:cBhvr>
                                      <p:tavLst>
                                        <p:tav tm="0">
                                          <p:val>
                                            <p:strVal val="#ppt_w*0.70"/>
                                          </p:val>
                                        </p:tav>
                                        <p:tav tm="100000">
                                          <p:val>
                                            <p:strVal val="#ppt_w"/>
                                          </p:val>
                                        </p:tav>
                                      </p:tavLst>
                                    </p:anim>
                                    <p:anim calcmode="lin" valueType="num">
                                      <p:cBhvr>
                                        <p:cTn id="27" dur="1000" fill="hold"/>
                                        <p:tgtEl>
                                          <p:spTgt spid="18434"/>
                                        </p:tgtEl>
                                        <p:attrNameLst>
                                          <p:attrName>ppt_h</p:attrName>
                                        </p:attrNameLst>
                                      </p:cBhvr>
                                      <p:tavLst>
                                        <p:tav tm="0">
                                          <p:val>
                                            <p:strVal val="#ppt_h"/>
                                          </p:val>
                                        </p:tav>
                                        <p:tav tm="100000">
                                          <p:val>
                                            <p:strVal val="#ppt_h"/>
                                          </p:val>
                                        </p:tav>
                                      </p:tavLst>
                                    </p:anim>
                                    <p:animEffect transition="in" filter="fade">
                                      <p:cBhvr>
                                        <p:cTn id="28" dur="1000"/>
                                        <p:tgtEl>
                                          <p:spTgt spid="18434"/>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p:cTn id="33" dur="1000" fill="hold"/>
                                        <p:tgtEl>
                                          <p:spTgt spid="18435"/>
                                        </p:tgtEl>
                                        <p:attrNameLst>
                                          <p:attrName>ppt_w</p:attrName>
                                        </p:attrNameLst>
                                      </p:cBhvr>
                                      <p:tavLst>
                                        <p:tav tm="0">
                                          <p:val>
                                            <p:strVal val="#ppt_w*0.70"/>
                                          </p:val>
                                        </p:tav>
                                        <p:tav tm="100000">
                                          <p:val>
                                            <p:strVal val="#ppt_w"/>
                                          </p:val>
                                        </p:tav>
                                      </p:tavLst>
                                    </p:anim>
                                    <p:anim calcmode="lin" valueType="num">
                                      <p:cBhvr>
                                        <p:cTn id="34" dur="1000" fill="hold"/>
                                        <p:tgtEl>
                                          <p:spTgt spid="18435"/>
                                        </p:tgtEl>
                                        <p:attrNameLst>
                                          <p:attrName>ppt_h</p:attrName>
                                        </p:attrNameLst>
                                      </p:cBhvr>
                                      <p:tavLst>
                                        <p:tav tm="0">
                                          <p:val>
                                            <p:strVal val="#ppt_h"/>
                                          </p:val>
                                        </p:tav>
                                        <p:tav tm="100000">
                                          <p:val>
                                            <p:strVal val="#ppt_h"/>
                                          </p:val>
                                        </p:tav>
                                      </p:tavLst>
                                    </p:anim>
                                    <p:animEffect transition="in" filter="fade">
                                      <p:cBhvr>
                                        <p:cTn id="35" dur="1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954107"/>
          </a:xfrm>
          <a:prstGeom prst="rect">
            <a:avLst/>
          </a:prstGeom>
        </p:spPr>
        <p:txBody>
          <a:bodyPr wrap="square">
            <a:spAutoFit/>
          </a:bodyPr>
          <a:lstStyle/>
          <a:p>
            <a:pPr indent="457200" algn="just"/>
            <a:r>
              <a:rPr lang="nl-NL" sz="2800" b="1" dirty="0">
                <a:solidFill>
                  <a:srgbClr val="0000FF"/>
                </a:solidFill>
                <a:latin typeface="Times New Roman"/>
                <a:ea typeface="Calibri"/>
              </a:rPr>
              <a:t>Đối với hệ thống có điện áp và dòng điện rất cao, người ta dùng máy biến áp đo lường kết hợp với máy biến dòng</a:t>
            </a:r>
            <a:endParaRPr lang="en-US" sz="2800" b="1" dirty="0"/>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676400"/>
            <a:ext cx="8612556"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9458"/>
                                        </p:tgtEl>
                                        <p:attrNameLst>
                                          <p:attrName>style.visibility</p:attrName>
                                        </p:attrNameLst>
                                      </p:cBhvr>
                                      <p:to>
                                        <p:strVal val="visible"/>
                                      </p:to>
                                    </p:set>
                                    <p:anim calcmode="lin" valueType="num">
                                      <p:cBhvr>
                                        <p:cTn id="14" dur="1000" fill="hold"/>
                                        <p:tgtEl>
                                          <p:spTgt spid="19458"/>
                                        </p:tgtEl>
                                        <p:attrNameLst>
                                          <p:attrName>ppt_w</p:attrName>
                                        </p:attrNameLst>
                                      </p:cBhvr>
                                      <p:tavLst>
                                        <p:tav tm="0">
                                          <p:val>
                                            <p:strVal val="#ppt_w*0.70"/>
                                          </p:val>
                                        </p:tav>
                                        <p:tav tm="100000">
                                          <p:val>
                                            <p:strVal val="#ppt_w"/>
                                          </p:val>
                                        </p:tav>
                                      </p:tavLst>
                                    </p:anim>
                                    <p:anim calcmode="lin" valueType="num">
                                      <p:cBhvr>
                                        <p:cTn id="15" dur="1000" fill="hold"/>
                                        <p:tgtEl>
                                          <p:spTgt spid="19458"/>
                                        </p:tgtEl>
                                        <p:attrNameLst>
                                          <p:attrName>ppt_h</p:attrName>
                                        </p:attrNameLst>
                                      </p:cBhvr>
                                      <p:tavLst>
                                        <p:tav tm="0">
                                          <p:val>
                                            <p:strVal val="#ppt_h"/>
                                          </p:val>
                                        </p:tav>
                                        <p:tav tm="100000">
                                          <p:val>
                                            <p:strVal val="#ppt_h"/>
                                          </p:val>
                                        </p:tav>
                                      </p:tavLst>
                                    </p:anim>
                                    <p:animEffect transition="in" filter="fade">
                                      <p:cBhvr>
                                        <p:cTn id="16"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smtClean="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740688"/>
            <a:ext cx="9144000" cy="5940088"/>
          </a:xfrm>
          <a:prstGeom prst="rect">
            <a:avLst/>
          </a:prstGeom>
        </p:spPr>
        <p:txBody>
          <a:bodyPr wrap="square">
            <a:spAutoFit/>
          </a:bodyPr>
          <a:lstStyle/>
          <a:p>
            <a:pPr marL="720090" marR="0" indent="-539750" algn="just">
              <a:spcBef>
                <a:spcPts val="0"/>
              </a:spcBef>
              <a:spcAft>
                <a:spcPts val="0"/>
              </a:spcAft>
            </a:pPr>
            <a:r>
              <a:rPr lang="nl-NL" sz="2000" u="sng" dirty="0">
                <a:solidFill>
                  <a:srgbClr val="0000FF"/>
                </a:solidFill>
                <a:latin typeface="Times New Roman"/>
                <a:ea typeface="Calibri"/>
                <a:cs typeface="Times New Roman"/>
              </a:rPr>
              <a:t>BT1.26</a:t>
            </a:r>
            <a:r>
              <a:rPr lang="nl-NL" sz="2000" dirty="0">
                <a:solidFill>
                  <a:srgbClr val="0000FF"/>
                </a:solidFill>
                <a:latin typeface="Times New Roman"/>
                <a:ea typeface="Calibri"/>
                <a:cs typeface="Times New Roman"/>
              </a:rPr>
              <a:t>: Dùng MBA đo lường có thông số như hình 1.50 mắc vào mạch đo như hình 1.49. Volt kế hiển thị 105V. Hãy tính điện áp trên lưới là bao nhiêu?</a:t>
            </a:r>
            <a:endParaRPr lang="en-US" sz="2000" dirty="0">
              <a:latin typeface="Times New Roman"/>
              <a:ea typeface="Calibri"/>
              <a:cs typeface="Times New Roman"/>
            </a:endParaRPr>
          </a:p>
          <a:p>
            <a:pPr indent="720090" algn="just"/>
            <a:r>
              <a:rPr lang="nl-NL" sz="2000" i="1" dirty="0">
                <a:solidFill>
                  <a:srgbClr val="0000FF"/>
                </a:solidFill>
                <a:latin typeface="Times New Roman"/>
                <a:ea typeface="Calibri"/>
                <a:cs typeface="Times New Roman"/>
              </a:rPr>
              <a:t>Giải:</a:t>
            </a:r>
            <a:endParaRPr lang="en-US" sz="2000" dirty="0">
              <a:latin typeface="Times New Roman"/>
              <a:ea typeface="Calibri"/>
              <a:cs typeface="Times New Roman"/>
            </a:endParaRPr>
          </a:p>
          <a:p>
            <a:pPr marL="720090" marR="0" indent="180340" algn="just">
              <a:spcBef>
                <a:spcPts val="0"/>
              </a:spcBef>
              <a:spcAft>
                <a:spcPts val="0"/>
              </a:spcAft>
            </a:pPr>
            <a:r>
              <a:rPr lang="nl-NL" sz="2000" i="1" dirty="0">
                <a:solidFill>
                  <a:srgbClr val="0000FF"/>
                </a:solidFill>
                <a:latin typeface="Times New Roman"/>
                <a:ea typeface="Calibri"/>
                <a:cs typeface="Times New Roman"/>
              </a:rPr>
              <a:t>Điện áp trên lưới:</a:t>
            </a:r>
            <a:endParaRPr lang="en-US" sz="2000" dirty="0">
              <a:latin typeface="Times New Roman"/>
              <a:ea typeface="Calibri"/>
              <a:cs typeface="Times New Roman"/>
            </a:endParaRPr>
          </a:p>
          <a:p>
            <a:pPr marL="720090" marR="0" indent="180340" algn="just">
              <a:spcBef>
                <a:spcPts val="0"/>
              </a:spcBef>
              <a:spcAft>
                <a:spcPts val="0"/>
              </a:spcAft>
            </a:pPr>
            <a:r>
              <a:rPr lang="nl-NL" sz="2000" i="1" dirty="0">
                <a:solidFill>
                  <a:srgbClr val="0000FF"/>
                </a:solidFill>
                <a:latin typeface="Times New Roman"/>
                <a:ea typeface="Calibri"/>
                <a:cs typeface="Times New Roman"/>
              </a:rPr>
              <a:t>U­</a:t>
            </a:r>
            <a:r>
              <a:rPr lang="nl-NL" sz="2000" i="1" baseline="-25000" dirty="0">
                <a:solidFill>
                  <a:srgbClr val="0000FF"/>
                </a:solidFill>
                <a:latin typeface="Times New Roman"/>
                <a:ea typeface="Calibri"/>
                <a:cs typeface="Times New Roman"/>
              </a:rPr>
              <a:t>1</a:t>
            </a:r>
            <a:r>
              <a:rPr lang="nl-NL" sz="2000" i="1" dirty="0">
                <a:solidFill>
                  <a:srgbClr val="0000FF"/>
                </a:solidFill>
                <a:latin typeface="Times New Roman"/>
                <a:ea typeface="Calibri"/>
                <a:cs typeface="Times New Roman"/>
              </a:rPr>
              <a:t> = U­</a:t>
            </a:r>
            <a:r>
              <a:rPr lang="nl-NL" sz="2000" i="1" baseline="-25000" dirty="0">
                <a:solidFill>
                  <a:srgbClr val="0000FF"/>
                </a:solidFill>
                <a:latin typeface="Times New Roman"/>
                <a:ea typeface="Calibri"/>
                <a:cs typeface="Times New Roman"/>
              </a:rPr>
              <a:t>2</a:t>
            </a:r>
            <a:r>
              <a:rPr lang="nl-NL" sz="2000" i="1" dirty="0">
                <a:solidFill>
                  <a:srgbClr val="0000FF"/>
                </a:solidFill>
                <a:latin typeface="Times New Roman"/>
                <a:ea typeface="Calibri"/>
                <a:cs typeface="Times New Roman"/>
              </a:rPr>
              <a:t> k</a:t>
            </a:r>
            <a:r>
              <a:rPr lang="nl-NL" sz="2000" i="1" baseline="-25000" dirty="0">
                <a:solidFill>
                  <a:srgbClr val="0000FF"/>
                </a:solidFill>
                <a:latin typeface="Times New Roman"/>
                <a:ea typeface="Calibri"/>
                <a:cs typeface="Times New Roman"/>
              </a:rPr>
              <a:t>ba</a:t>
            </a:r>
            <a:r>
              <a:rPr lang="nl-NL" sz="2000" i="1" dirty="0">
                <a:solidFill>
                  <a:srgbClr val="0000FF"/>
                </a:solidFill>
                <a:latin typeface="Times New Roman"/>
                <a:ea typeface="Calibri"/>
                <a:cs typeface="Times New Roman"/>
              </a:rPr>
              <a:t> = </a:t>
            </a:r>
            <a:r>
              <a:rPr lang="nl-NL" sz="2000" dirty="0">
                <a:solidFill>
                  <a:srgbClr val="0000FF"/>
                </a:solidFill>
                <a:latin typeface="Times New Roman"/>
                <a:ea typeface="Calibri"/>
                <a:cs typeface="Times New Roman"/>
              </a:rPr>
              <a:t>105.100 = 10500 V</a:t>
            </a:r>
            <a:endParaRPr lang="en-US" sz="2000" dirty="0">
              <a:latin typeface="Times New Roman"/>
              <a:ea typeface="Calibri"/>
              <a:cs typeface="Times New Roman"/>
            </a:endParaRPr>
          </a:p>
          <a:p>
            <a:pPr marL="720090" marR="0" indent="-539750" algn="just">
              <a:spcBef>
                <a:spcPts val="0"/>
              </a:spcBef>
              <a:spcAft>
                <a:spcPts val="0"/>
              </a:spcAft>
            </a:pPr>
            <a:r>
              <a:rPr lang="nl-NL" sz="2000" u="sng" dirty="0">
                <a:solidFill>
                  <a:srgbClr val="0000FF"/>
                </a:solidFill>
                <a:latin typeface="Times New Roman"/>
                <a:ea typeface="Calibri"/>
                <a:cs typeface="Times New Roman"/>
              </a:rPr>
              <a:t>BT1.27</a:t>
            </a:r>
            <a:r>
              <a:rPr lang="nl-NL" sz="2000" dirty="0">
                <a:solidFill>
                  <a:srgbClr val="0000FF"/>
                </a:solidFill>
                <a:latin typeface="Times New Roman"/>
                <a:ea typeface="Calibri"/>
                <a:cs typeface="Times New Roman"/>
              </a:rPr>
              <a:t>: Dùng MBA đo lường có thông số như hình 1.50 và MBD có thông số như hình 1.47 mắc vào mạch đo công suất như hình 1.51. Watt kế hiển thị 9,5 kW. Hãy tính công suất tác dụng trên lưới là bao nhiêu?</a:t>
            </a:r>
            <a:endParaRPr lang="en-US" sz="2000" dirty="0">
              <a:latin typeface="Times New Roman"/>
              <a:ea typeface="Calibri"/>
              <a:cs typeface="Times New Roman"/>
            </a:endParaRPr>
          </a:p>
          <a:p>
            <a:pPr indent="720090" algn="just"/>
            <a:r>
              <a:rPr lang="nl-NL" sz="2000" i="1" dirty="0">
                <a:solidFill>
                  <a:srgbClr val="0000FF"/>
                </a:solidFill>
                <a:latin typeface="Times New Roman"/>
                <a:ea typeface="Calibri"/>
                <a:cs typeface="Times New Roman"/>
              </a:rPr>
              <a:t>Giải:</a:t>
            </a:r>
            <a:endParaRPr lang="en-US" sz="2000" dirty="0">
              <a:latin typeface="Times New Roman"/>
              <a:ea typeface="Calibri"/>
              <a:cs typeface="Times New Roman"/>
            </a:endParaRPr>
          </a:p>
          <a:p>
            <a:pPr marL="720090" marR="0" indent="180340" algn="just">
              <a:spcBef>
                <a:spcPts val="0"/>
              </a:spcBef>
              <a:spcAft>
                <a:spcPts val="0"/>
              </a:spcAft>
            </a:pPr>
            <a:r>
              <a:rPr lang="nl-NL" sz="2000" i="1" dirty="0">
                <a:solidFill>
                  <a:srgbClr val="0000FF"/>
                </a:solidFill>
                <a:latin typeface="Times New Roman"/>
                <a:ea typeface="Calibri"/>
                <a:cs typeface="Times New Roman"/>
              </a:rPr>
              <a:t>Công suất tác dụng trên lưới:</a:t>
            </a:r>
            <a:endParaRPr lang="en-US" sz="2000" dirty="0">
              <a:latin typeface="Times New Roman"/>
              <a:ea typeface="Calibri"/>
              <a:cs typeface="Times New Roman"/>
            </a:endParaRPr>
          </a:p>
          <a:p>
            <a:pPr marL="720090" marR="0" indent="180340" algn="just">
              <a:spcBef>
                <a:spcPts val="0"/>
              </a:spcBef>
              <a:spcAft>
                <a:spcPts val="0"/>
              </a:spcAft>
            </a:pPr>
            <a:r>
              <a:rPr lang="nl-NL" sz="2000" i="1" dirty="0">
                <a:solidFill>
                  <a:srgbClr val="0000FF"/>
                </a:solidFill>
                <a:latin typeface="Times New Roman"/>
                <a:ea typeface="Calibri"/>
                <a:cs typeface="Times New Roman"/>
              </a:rPr>
              <a:t>P­</a:t>
            </a:r>
            <a:r>
              <a:rPr lang="nl-NL" sz="2000" i="1" baseline="-25000" dirty="0">
                <a:solidFill>
                  <a:srgbClr val="0000FF"/>
                </a:solidFill>
                <a:latin typeface="Times New Roman"/>
                <a:ea typeface="Calibri"/>
                <a:cs typeface="Times New Roman"/>
              </a:rPr>
              <a:t>1</a:t>
            </a:r>
            <a:r>
              <a:rPr lang="nl-NL" sz="2000" i="1" dirty="0">
                <a:solidFill>
                  <a:srgbClr val="0000FF"/>
                </a:solidFill>
                <a:latin typeface="Times New Roman"/>
                <a:ea typeface="Calibri"/>
                <a:cs typeface="Times New Roman"/>
              </a:rPr>
              <a:t> = P­</a:t>
            </a:r>
            <a:r>
              <a:rPr lang="nl-NL" sz="2000" i="1" baseline="-25000" dirty="0">
                <a:solidFill>
                  <a:srgbClr val="0000FF"/>
                </a:solidFill>
                <a:latin typeface="Times New Roman"/>
                <a:ea typeface="Calibri"/>
                <a:cs typeface="Times New Roman"/>
              </a:rPr>
              <a:t>2</a:t>
            </a:r>
            <a:r>
              <a:rPr lang="nl-NL" sz="2000" i="1" dirty="0">
                <a:solidFill>
                  <a:srgbClr val="0000FF"/>
                </a:solidFill>
                <a:latin typeface="Times New Roman"/>
                <a:ea typeface="Calibri"/>
                <a:cs typeface="Times New Roman"/>
              </a:rPr>
              <a:t> k</a:t>
            </a:r>
            <a:r>
              <a:rPr lang="nl-NL" sz="2000" i="1" baseline="-25000" dirty="0">
                <a:solidFill>
                  <a:srgbClr val="0000FF"/>
                </a:solidFill>
                <a:latin typeface="Times New Roman"/>
                <a:ea typeface="Calibri"/>
                <a:cs typeface="Times New Roman"/>
              </a:rPr>
              <a:t>ba</a:t>
            </a:r>
            <a:r>
              <a:rPr lang="nl-NL" sz="2000" i="1" dirty="0">
                <a:solidFill>
                  <a:srgbClr val="0000FF"/>
                </a:solidFill>
                <a:latin typeface="Times New Roman"/>
                <a:ea typeface="Calibri"/>
                <a:cs typeface="Times New Roman"/>
              </a:rPr>
              <a:t> k</a:t>
            </a:r>
            <a:r>
              <a:rPr lang="nl-NL" sz="2000" i="1" baseline="-25000" dirty="0">
                <a:solidFill>
                  <a:srgbClr val="0000FF"/>
                </a:solidFill>
                <a:latin typeface="Times New Roman"/>
                <a:ea typeface="Calibri"/>
                <a:cs typeface="Times New Roman"/>
              </a:rPr>
              <a:t>bd</a:t>
            </a:r>
            <a:r>
              <a:rPr lang="nl-NL" sz="2000" i="1" dirty="0">
                <a:solidFill>
                  <a:srgbClr val="0000FF"/>
                </a:solidFill>
                <a:latin typeface="Times New Roman"/>
                <a:ea typeface="Calibri"/>
                <a:cs typeface="Times New Roman"/>
              </a:rPr>
              <a:t> = </a:t>
            </a:r>
            <a:r>
              <a:rPr lang="nl-NL" sz="2000" dirty="0">
                <a:solidFill>
                  <a:srgbClr val="0000FF"/>
                </a:solidFill>
                <a:latin typeface="Times New Roman"/>
                <a:ea typeface="Calibri"/>
                <a:cs typeface="Times New Roman"/>
              </a:rPr>
              <a:t>9,5.100.40 = 38000 kW</a:t>
            </a:r>
            <a:endParaRPr lang="en-US" sz="2000" dirty="0">
              <a:latin typeface="Times New Roman"/>
              <a:ea typeface="Calibri"/>
              <a:cs typeface="Times New Roman"/>
            </a:endParaRPr>
          </a:p>
          <a:p>
            <a:pPr marL="720090" marR="0" indent="-539750" algn="just">
              <a:spcBef>
                <a:spcPts val="0"/>
              </a:spcBef>
              <a:spcAft>
                <a:spcPts val="0"/>
              </a:spcAft>
            </a:pPr>
            <a:r>
              <a:rPr lang="nl-NL" sz="2000" u="sng" dirty="0">
                <a:solidFill>
                  <a:srgbClr val="0000FF"/>
                </a:solidFill>
                <a:latin typeface="Times New Roman"/>
                <a:ea typeface="Calibri"/>
                <a:cs typeface="Times New Roman"/>
              </a:rPr>
              <a:t>BT1.28</a:t>
            </a:r>
            <a:r>
              <a:rPr lang="nl-NL" sz="2000" dirty="0">
                <a:solidFill>
                  <a:srgbClr val="0000FF"/>
                </a:solidFill>
                <a:latin typeface="Times New Roman"/>
                <a:ea typeface="Calibri"/>
                <a:cs typeface="Times New Roman"/>
              </a:rPr>
              <a:t>: Dùng MBA đo lường có thông số như hình 1.50 và MBD có thông số như hình 1.47 mắc vào mạch đo công suất như hình 1.51. Volt kế đo được 112V, Ampe kế đo được 3,4A, Watt kế đo được 0,37 kW. Hãy tính điện áp, dòng điện và công suất tác dụng trên lưới là bao nhiêu?</a:t>
            </a:r>
            <a:endParaRPr lang="en-US" sz="2000" dirty="0">
              <a:latin typeface="Times New Roman"/>
              <a:ea typeface="Calibri"/>
              <a:cs typeface="Times New Roman"/>
            </a:endParaRPr>
          </a:p>
          <a:p>
            <a:pPr marL="720090" marR="0" indent="-539750" algn="just">
              <a:spcBef>
                <a:spcPts val="0"/>
              </a:spcBef>
              <a:spcAft>
                <a:spcPts val="0"/>
              </a:spcAft>
            </a:pPr>
            <a:r>
              <a:rPr lang="nl-NL" sz="2000" u="sng" dirty="0">
                <a:solidFill>
                  <a:srgbClr val="0000FF"/>
                </a:solidFill>
                <a:latin typeface="Times New Roman"/>
                <a:ea typeface="Calibri"/>
                <a:cs typeface="Times New Roman"/>
              </a:rPr>
              <a:t>BT1.29</a:t>
            </a:r>
            <a:r>
              <a:rPr lang="nl-NL" sz="2000" dirty="0">
                <a:solidFill>
                  <a:srgbClr val="0000FF"/>
                </a:solidFill>
                <a:latin typeface="Times New Roman"/>
                <a:ea typeface="Calibri"/>
                <a:cs typeface="Times New Roman"/>
              </a:rPr>
              <a:t>: Dùng MBA đo lường có thông số như hình 1.50 và MBD có thông số như hình 1.52 mắc vào mạch đo công suất như hình 1.51. Volt kế đo được 100V, Ampe kế đo được 4,1A, Watt kế đo được 390 W. Hãy tính điện áp, dòng điện và công suất tác dụng trên lưới là bao nhiêu?</a:t>
            </a:r>
            <a:endParaRPr lang="en-US" sz="2000" dirty="0">
              <a:effectLst/>
              <a:latin typeface="Times New Roman"/>
              <a:ea typeface="Calibri"/>
              <a:cs typeface="Times New Roman"/>
            </a:endParaRPr>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1"/>
            <a:ext cx="2860078" cy="523220"/>
          </a:xfrm>
          <a:prstGeom prst="rect">
            <a:avLst/>
          </a:prstGeom>
        </p:spPr>
        <p:txBody>
          <a:bodyPr wrap="none">
            <a:spAutoFit/>
          </a:bodyPr>
          <a:lstStyle/>
          <a:p>
            <a:r>
              <a:rPr lang="nl-NL" sz="2800" b="1" dirty="0">
                <a:solidFill>
                  <a:srgbClr val="0000FF"/>
                </a:solidFill>
                <a:latin typeface="Times New Roman"/>
                <a:ea typeface="Calibri"/>
              </a:rPr>
              <a:t>Máy biến áp hàn </a:t>
            </a:r>
            <a:endParaRPr lang="en-US" sz="2800" b="1" dirty="0"/>
          </a:p>
        </p:txBody>
      </p:sp>
      <p:sp>
        <p:nvSpPr>
          <p:cNvPr id="3" name="Rectangle 2"/>
          <p:cNvSpPr/>
          <p:nvPr/>
        </p:nvSpPr>
        <p:spPr>
          <a:xfrm>
            <a:off x="0" y="1273076"/>
            <a:ext cx="9144000" cy="2308324"/>
          </a:xfrm>
          <a:prstGeom prst="rect">
            <a:avLst/>
          </a:prstGeom>
        </p:spPr>
        <p:txBody>
          <a:bodyPr wrap="square">
            <a:spAutoFit/>
          </a:bodyPr>
          <a:lstStyle/>
          <a:p>
            <a:pPr indent="457200" algn="just"/>
            <a:r>
              <a:rPr lang="nl-NL" sz="2400" b="1" dirty="0">
                <a:solidFill>
                  <a:srgbClr val="0000FF"/>
                </a:solidFill>
                <a:latin typeface="Times New Roman"/>
                <a:ea typeface="Calibri"/>
              </a:rPr>
              <a:t>Là loại máy biến áp đặc biệt dùng để hàn bằng phương pháp hồ quang điện. </a:t>
            </a:r>
            <a:r>
              <a:rPr lang="nl-NL" sz="2400" b="1" u="sng" dirty="0">
                <a:solidFill>
                  <a:srgbClr val="0000FF"/>
                </a:solidFill>
                <a:latin typeface="Times New Roman"/>
                <a:ea typeface="Calibri"/>
                <a:hlinkClick r:id="rId4"/>
              </a:rPr>
              <a:t>Máy biến áp hàn</a:t>
            </a:r>
            <a:r>
              <a:rPr lang="nl-NL" sz="2400" b="1" dirty="0">
                <a:solidFill>
                  <a:srgbClr val="0000FF"/>
                </a:solidFill>
                <a:latin typeface="Times New Roman"/>
                <a:ea typeface="Calibri"/>
              </a:rPr>
              <a:t> là thiết bị điện được sản xuất nhằm mục đích </a:t>
            </a:r>
            <a:r>
              <a:rPr lang="nl-NL" sz="2400" b="1" i="1" dirty="0">
                <a:solidFill>
                  <a:srgbClr val="0000FF"/>
                </a:solidFill>
                <a:latin typeface="Times New Roman"/>
                <a:ea typeface="Calibri"/>
              </a:rPr>
              <a:t>nối ghép các thiết bị bằng kim loại</a:t>
            </a:r>
            <a:r>
              <a:rPr lang="nl-NL" sz="2400" b="1" dirty="0">
                <a:solidFill>
                  <a:srgbClr val="0000FF"/>
                </a:solidFill>
                <a:latin typeface="Times New Roman"/>
                <a:ea typeface="Calibri"/>
              </a:rPr>
              <a:t> như sắt, thép… nhờ sự nóng chảy và kết dính của vật liệu hàn. Người ta chế tạo máy biến áp hàn có điện kháng tản lớn, và thêm cuộn điện kháng ngoài để cho dòng điện hàn không vượt quá 2 đến 3 lần dòng điện định mức</a:t>
            </a:r>
            <a:endParaRPr lang="en-US" sz="2400" b="1" dirty="0"/>
          </a:p>
        </p:txBody>
      </p:sp>
      <p:pic>
        <p:nvPicPr>
          <p:cNvPr id="2048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3962400"/>
            <a:ext cx="8765059"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1000" fill="hold"/>
                                        <p:tgtEl>
                                          <p:spTgt spid="20482"/>
                                        </p:tgtEl>
                                        <p:attrNameLst>
                                          <p:attrName>ppt_w</p:attrName>
                                        </p:attrNameLst>
                                      </p:cBhvr>
                                      <p:tavLst>
                                        <p:tav tm="0">
                                          <p:val>
                                            <p:strVal val="#ppt_w*0.70"/>
                                          </p:val>
                                        </p:tav>
                                        <p:tav tm="100000">
                                          <p:val>
                                            <p:strVal val="#ppt_w"/>
                                          </p:val>
                                        </p:tav>
                                      </p:tavLst>
                                    </p:anim>
                                    <p:anim calcmode="lin" valueType="num">
                                      <p:cBhvr>
                                        <p:cTn id="20" dur="1000" fill="hold"/>
                                        <p:tgtEl>
                                          <p:spTgt spid="20482"/>
                                        </p:tgtEl>
                                        <p:attrNameLst>
                                          <p:attrName>ppt_h</p:attrName>
                                        </p:attrNameLst>
                                      </p:cBhvr>
                                      <p:tavLst>
                                        <p:tav tm="0">
                                          <p:val>
                                            <p:strVal val="#ppt_h"/>
                                          </p:val>
                                        </p:tav>
                                        <p:tav tm="100000">
                                          <p:val>
                                            <p:strVal val="#ppt_h"/>
                                          </p:val>
                                        </p:tav>
                                      </p:tavLst>
                                    </p:anim>
                                    <p:animEffect transition="in" filter="fade">
                                      <p:cBhvr>
                                        <p:cTn id="21" dur="10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24899"/>
            <a:ext cx="9144000" cy="1200329"/>
          </a:xfrm>
          <a:prstGeom prst="rect">
            <a:avLst/>
          </a:prstGeom>
        </p:spPr>
        <p:txBody>
          <a:bodyPr wrap="square">
            <a:spAutoFit/>
          </a:bodyPr>
          <a:lstStyle/>
          <a:p>
            <a:pPr indent="457200" algn="just"/>
            <a:r>
              <a:rPr lang="nl-NL" sz="2400" b="1" dirty="0">
                <a:solidFill>
                  <a:srgbClr val="0000FF"/>
                </a:solidFill>
                <a:latin typeface="Times New Roman"/>
                <a:ea typeface="Calibri"/>
              </a:rPr>
              <a:t>Máy được cấu tạo từ những cuộn dây đồng có đường kính lớn và được quấn riêng biệt xung quanh một lõi từ. Lõi từ được làm từ các lá thép kỹ thuật mỏng và được ghép lại với nhau</a:t>
            </a:r>
            <a:endParaRPr lang="en-US" sz="2400" b="1" dirty="0"/>
          </a:p>
        </p:txBody>
      </p:sp>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752600"/>
            <a:ext cx="3956626"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191000" y="1676400"/>
            <a:ext cx="4953000" cy="3065455"/>
          </a:xfrm>
          <a:prstGeom prst="rect">
            <a:avLst/>
          </a:prstGeom>
        </p:spPr>
        <p:txBody>
          <a:bodyPr wrap="square">
            <a:spAutoFit/>
          </a:bodyPr>
          <a:lstStyle/>
          <a:p>
            <a:pPr indent="360045" algn="just">
              <a:lnSpc>
                <a:spcPct val="115000"/>
              </a:lnSpc>
              <a:tabLst>
                <a:tab pos="2743200" algn="ctr"/>
                <a:tab pos="5486400" algn="r"/>
              </a:tabLst>
            </a:pPr>
            <a:r>
              <a:rPr lang="nl-NL" sz="2400" b="1" dirty="0" smtClean="0">
                <a:solidFill>
                  <a:srgbClr val="0000FF"/>
                </a:solidFill>
                <a:latin typeface="Times New Roman"/>
                <a:ea typeface="Times New Roman"/>
              </a:rPr>
              <a:t>1. Mạch </a:t>
            </a:r>
            <a:r>
              <a:rPr lang="nl-NL" sz="2400" b="1" dirty="0">
                <a:solidFill>
                  <a:srgbClr val="0000FF"/>
                </a:solidFill>
                <a:latin typeface="Times New Roman"/>
                <a:ea typeface="Times New Roman"/>
              </a:rPr>
              <a:t>từ.</a:t>
            </a:r>
            <a:endParaRPr lang="en-US" sz="2400" b="1" dirty="0">
              <a:latin typeface="Times New Roman"/>
              <a:ea typeface="Times New Roman"/>
            </a:endParaRPr>
          </a:p>
          <a:p>
            <a:pPr indent="360045" algn="just">
              <a:lnSpc>
                <a:spcPct val="115000"/>
              </a:lnSpc>
              <a:tabLst>
                <a:tab pos="2743200" algn="ctr"/>
                <a:tab pos="5486400" algn="r"/>
              </a:tabLst>
            </a:pPr>
            <a:r>
              <a:rPr lang="nl-NL" sz="2400" b="1" dirty="0">
                <a:solidFill>
                  <a:srgbClr val="0000FF"/>
                </a:solidFill>
                <a:latin typeface="Times New Roman"/>
                <a:ea typeface="Times New Roman"/>
              </a:rPr>
              <a:t>2. Cuộn sơ cấp.</a:t>
            </a:r>
            <a:endParaRPr lang="en-US" sz="2400" b="1" dirty="0">
              <a:latin typeface="Times New Roman"/>
              <a:ea typeface="Times New Roman"/>
            </a:endParaRPr>
          </a:p>
          <a:p>
            <a:pPr indent="360045" algn="just">
              <a:lnSpc>
                <a:spcPct val="115000"/>
              </a:lnSpc>
              <a:tabLst>
                <a:tab pos="2743200" algn="ctr"/>
                <a:tab pos="5486400" algn="r"/>
              </a:tabLst>
            </a:pPr>
            <a:r>
              <a:rPr lang="nl-NL" sz="2400" b="1" dirty="0">
                <a:solidFill>
                  <a:srgbClr val="0000FF"/>
                </a:solidFill>
                <a:latin typeface="Times New Roman"/>
                <a:ea typeface="Times New Roman"/>
              </a:rPr>
              <a:t>3. Mạch từ rẽ nhánh di động được.</a:t>
            </a:r>
            <a:endParaRPr lang="en-US" sz="2400" b="1" dirty="0">
              <a:latin typeface="Times New Roman"/>
              <a:ea typeface="Times New Roman"/>
            </a:endParaRPr>
          </a:p>
          <a:p>
            <a:pPr indent="360045" algn="just">
              <a:lnSpc>
                <a:spcPct val="115000"/>
              </a:lnSpc>
              <a:tabLst>
                <a:tab pos="2743200" algn="ctr"/>
                <a:tab pos="5486400" algn="r"/>
              </a:tabLst>
            </a:pPr>
            <a:r>
              <a:rPr lang="nl-NL" sz="2400" b="1" dirty="0">
                <a:solidFill>
                  <a:srgbClr val="0000FF"/>
                </a:solidFill>
                <a:latin typeface="Times New Roman"/>
                <a:ea typeface="Times New Roman"/>
              </a:rPr>
              <a:t>4. Cuộn thứ cấp.</a:t>
            </a:r>
            <a:endParaRPr lang="en-US" sz="2400" b="1" dirty="0">
              <a:latin typeface="Times New Roman"/>
              <a:ea typeface="Times New Roman"/>
            </a:endParaRPr>
          </a:p>
          <a:p>
            <a:pPr indent="360045" algn="just">
              <a:lnSpc>
                <a:spcPct val="115000"/>
              </a:lnSpc>
              <a:tabLst>
                <a:tab pos="2743200" algn="ctr"/>
                <a:tab pos="5486400" algn="r"/>
              </a:tabLst>
            </a:pPr>
            <a:r>
              <a:rPr lang="nl-NL" sz="2400" b="1" dirty="0">
                <a:solidFill>
                  <a:srgbClr val="0000FF"/>
                </a:solidFill>
                <a:latin typeface="Times New Roman"/>
                <a:ea typeface="Times New Roman"/>
              </a:rPr>
              <a:t>5. Trục vít. </a:t>
            </a:r>
            <a:endParaRPr lang="en-US" sz="2400" b="1" dirty="0">
              <a:latin typeface="Times New Roman"/>
              <a:ea typeface="Times New Roman"/>
            </a:endParaRPr>
          </a:p>
          <a:p>
            <a:pPr indent="360045" algn="just">
              <a:lnSpc>
                <a:spcPct val="115000"/>
              </a:lnSpc>
              <a:tabLst>
                <a:tab pos="2743200" algn="ctr"/>
                <a:tab pos="5486400" algn="r"/>
              </a:tabLst>
            </a:pPr>
            <a:r>
              <a:rPr lang="nl-NL" sz="2400" b="1" dirty="0">
                <a:solidFill>
                  <a:srgbClr val="0000FF"/>
                </a:solidFill>
                <a:latin typeface="Times New Roman"/>
                <a:ea typeface="Times New Roman"/>
              </a:rPr>
              <a:t>6. Tay quay.</a:t>
            </a:r>
            <a:endParaRPr lang="en-US" sz="2400" b="1" dirty="0">
              <a:effectLst/>
              <a:latin typeface="Times New Roman"/>
              <a:ea typeface="Times New Roman"/>
            </a:endParaRPr>
          </a:p>
        </p:txBody>
      </p:sp>
      <p:sp>
        <p:nvSpPr>
          <p:cNvPr id="6" name="Rectangle 5"/>
          <p:cNvSpPr/>
          <p:nvPr/>
        </p:nvSpPr>
        <p:spPr>
          <a:xfrm>
            <a:off x="0" y="4648200"/>
            <a:ext cx="9144000" cy="2308324"/>
          </a:xfrm>
          <a:prstGeom prst="rect">
            <a:avLst/>
          </a:prstGeom>
        </p:spPr>
        <p:txBody>
          <a:bodyPr wrap="square">
            <a:spAutoFit/>
          </a:bodyPr>
          <a:lstStyle/>
          <a:p>
            <a:pPr indent="457200" algn="just"/>
            <a:r>
              <a:rPr lang="nl-NL" sz="2400" b="1" dirty="0">
                <a:solidFill>
                  <a:srgbClr val="0000FF"/>
                </a:solidFill>
                <a:latin typeface="Times New Roman"/>
                <a:ea typeface="Times New Roman"/>
              </a:rPr>
              <a:t>Khi hàn, que hàn tiếp xúc với phần kim loại cần hàn, do phần kim loại đã được nối với một đầu dây thứ cấp nên sẽ có dòng điện lớn chạy qua, làm nóng chỗ tiếp xúc. Khi nhấc que hàn cách tấm kim loại một khoảng nhỏ, vì cường độ điện trường lớn làm ion hoá chất khí, sinh hồ quang và toả ra nhiệt lượng lớn là nóng chảy chỗ hàn</a:t>
            </a:r>
            <a:endParaRPr lang="en-US" sz="24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 calcmode="lin" valueType="num">
                                      <p:cBhvr>
                                        <p:cTn id="7" dur="1000" fill="hold"/>
                                        <p:tgtEl>
                                          <p:spTgt spid="21507"/>
                                        </p:tgtEl>
                                        <p:attrNameLst>
                                          <p:attrName>ppt_w</p:attrName>
                                        </p:attrNameLst>
                                      </p:cBhvr>
                                      <p:tavLst>
                                        <p:tav tm="0">
                                          <p:val>
                                            <p:strVal val="#ppt_w*0.70"/>
                                          </p:val>
                                        </p:tav>
                                        <p:tav tm="100000">
                                          <p:val>
                                            <p:strVal val="#ppt_w"/>
                                          </p:val>
                                        </p:tav>
                                      </p:tavLst>
                                    </p:anim>
                                    <p:anim calcmode="lin" valueType="num">
                                      <p:cBhvr>
                                        <p:cTn id="8" dur="1000" fill="hold"/>
                                        <p:tgtEl>
                                          <p:spTgt spid="21507"/>
                                        </p:tgtEl>
                                        <p:attrNameLst>
                                          <p:attrName>ppt_h</p:attrName>
                                        </p:attrNameLst>
                                      </p:cBhvr>
                                      <p:tavLst>
                                        <p:tav tm="0">
                                          <p:val>
                                            <p:strVal val="#ppt_h"/>
                                          </p:val>
                                        </p:tav>
                                        <p:tav tm="100000">
                                          <p:val>
                                            <p:strVal val="#ppt_h"/>
                                          </p:val>
                                        </p:tav>
                                      </p:tavLst>
                                    </p:anim>
                                    <p:animEffect transition="in" filter="fade">
                                      <p:cBhvr>
                                        <p:cTn id="9" dur="1000"/>
                                        <p:tgtEl>
                                          <p:spTgt spid="2150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strVal val="#ppt_w*0.70"/>
                                          </p:val>
                                        </p:tav>
                                        <p:tav tm="100000">
                                          <p:val>
                                            <p:strVal val="#ppt_w"/>
                                          </p:val>
                                        </p:tav>
                                      </p:tavLst>
                                    </p:anim>
                                    <p:anim calcmode="lin" valueType="num">
                                      <p:cBhvr>
                                        <p:cTn id="18" dur="1000" fill="hold"/>
                                        <p:tgtEl>
                                          <p:spTgt spid="3"/>
                                        </p:tgtEl>
                                        <p:attrNameLst>
                                          <p:attrName>ppt_h</p:attrName>
                                        </p:attrNameLst>
                                      </p:cBhvr>
                                      <p:tavLst>
                                        <p:tav tm="0">
                                          <p:val>
                                            <p:strVal val="#ppt_h"/>
                                          </p:val>
                                        </p:tav>
                                        <p:tav tm="100000">
                                          <p:val>
                                            <p:strVal val="#ppt_h"/>
                                          </p:val>
                                        </p:tav>
                                      </p:tavLst>
                                    </p:anim>
                                    <p:animEffect transition="in" filter="fade">
                                      <p:cBhvr>
                                        <p:cTn id="19" dur="1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0"/>
            <a:ext cx="9144000" cy="1680460"/>
          </a:xfrm>
          <a:prstGeom prst="rect">
            <a:avLst/>
          </a:prstGeom>
        </p:spPr>
        <p:txBody>
          <a:bodyPr wrap="square">
            <a:spAutoFit/>
          </a:bodyPr>
          <a:lstStyle/>
          <a:p>
            <a:pPr indent="180340" algn="just">
              <a:lnSpc>
                <a:spcPct val="115000"/>
              </a:lnSpc>
              <a:tabLst>
                <a:tab pos="2743200" algn="ctr"/>
                <a:tab pos="5486400" algn="r"/>
              </a:tabLst>
            </a:pPr>
            <a:r>
              <a:rPr lang="nl-NL" sz="2400" b="1" dirty="0">
                <a:solidFill>
                  <a:srgbClr val="0000FF"/>
                </a:solidFill>
                <a:latin typeface="Times New Roman"/>
                <a:ea typeface="Times New Roman"/>
              </a:rPr>
              <a:t>Dòng điện hàn ở thứ cấp được điều chỉnh bằng 2 cách sau:</a:t>
            </a:r>
            <a:endParaRPr lang="en-US" sz="2400" b="1" dirty="0">
              <a:latin typeface="Times New Roman"/>
              <a:ea typeface="Times New Roman"/>
            </a:endParaRPr>
          </a:p>
          <a:p>
            <a:pPr marL="342900" marR="0" lvl="0" indent="-342900" algn="just">
              <a:lnSpc>
                <a:spcPct val="115000"/>
              </a:lnSpc>
              <a:spcBef>
                <a:spcPts val="0"/>
              </a:spcBef>
              <a:spcAft>
                <a:spcPts val="0"/>
              </a:spcAft>
              <a:buFont typeface="Wingdings"/>
              <a:buChar char=""/>
              <a:tabLst>
                <a:tab pos="2743200" algn="ctr"/>
                <a:tab pos="5486400" algn="r"/>
              </a:tabLst>
            </a:pPr>
            <a:r>
              <a:rPr lang="nl-NL" sz="2400" b="1" dirty="0">
                <a:solidFill>
                  <a:srgbClr val="0000FF"/>
                </a:solidFill>
                <a:latin typeface="Times New Roman"/>
                <a:ea typeface="Times New Roman"/>
              </a:rPr>
              <a:t>Thay đổi điện áp U</a:t>
            </a:r>
            <a:r>
              <a:rPr lang="nl-NL" sz="2400" b="1" baseline="-25000" dirty="0">
                <a:solidFill>
                  <a:srgbClr val="0000FF"/>
                </a:solidFill>
                <a:latin typeface="Times New Roman"/>
                <a:ea typeface="Times New Roman"/>
              </a:rPr>
              <a:t>2 </a:t>
            </a:r>
            <a:r>
              <a:rPr lang="nl-NL" sz="2400" b="1" dirty="0">
                <a:solidFill>
                  <a:srgbClr val="0000FF"/>
                </a:solidFill>
                <a:latin typeface="Times New Roman"/>
                <a:ea typeface="Times New Roman"/>
              </a:rPr>
              <a:t>bằng cách thay đổi số vòng dây thứ cấp.</a:t>
            </a:r>
            <a:endParaRPr lang="en-US" sz="2400" b="1" dirty="0">
              <a:latin typeface="Times New Roman"/>
              <a:ea typeface="Times New Roman"/>
            </a:endParaRPr>
          </a:p>
          <a:p>
            <a:pPr algn="just"/>
            <a:r>
              <a:rPr lang="nl-NL" sz="2400" b="1" dirty="0">
                <a:solidFill>
                  <a:srgbClr val="0000FF"/>
                </a:solidFill>
                <a:latin typeface="Times New Roman"/>
                <a:ea typeface="Calibri"/>
              </a:rPr>
              <a:t>Thay đổi điện kháng cuộn w</a:t>
            </a:r>
            <a:r>
              <a:rPr lang="nl-NL" sz="2400" b="1" baseline="-25000" dirty="0">
                <a:solidFill>
                  <a:srgbClr val="0000FF"/>
                </a:solidFill>
                <a:latin typeface="Times New Roman"/>
                <a:ea typeface="Calibri"/>
              </a:rPr>
              <a:t>ck</a:t>
            </a:r>
            <a:r>
              <a:rPr lang="nl-NL" sz="2400" b="1" dirty="0">
                <a:solidFill>
                  <a:srgbClr val="0000FF"/>
                </a:solidFill>
                <a:latin typeface="Times New Roman"/>
                <a:ea typeface="Calibri"/>
              </a:rPr>
              <a:t>, bằng cách thay đổi khe hở không khí a của lõi thép</a:t>
            </a:r>
            <a:endParaRPr lang="en-US" sz="2400" b="1" dirty="0"/>
          </a:p>
        </p:txBody>
      </p:sp>
      <p:sp>
        <p:nvSpPr>
          <p:cNvPr id="3" name="Rectangle 2"/>
          <p:cNvSpPr/>
          <p:nvPr/>
        </p:nvSpPr>
        <p:spPr>
          <a:xfrm>
            <a:off x="0" y="2187476"/>
            <a:ext cx="9144000" cy="2677656"/>
          </a:xfrm>
          <a:prstGeom prst="rect">
            <a:avLst/>
          </a:prstGeom>
        </p:spPr>
        <p:txBody>
          <a:bodyPr wrap="square">
            <a:spAutoFit/>
          </a:bodyPr>
          <a:lstStyle/>
          <a:p>
            <a:pPr indent="457200" algn="just"/>
            <a:r>
              <a:rPr lang="nl-NL" sz="2400" b="1" dirty="0">
                <a:solidFill>
                  <a:srgbClr val="0000FF"/>
                </a:solidFill>
                <a:latin typeface="Times New Roman"/>
                <a:ea typeface="Calibri"/>
              </a:rPr>
              <a:t>Ta xét MBA hàn dây quấn sơ và thứ cấp có 2 bối dây bố trí trên 2 trục từ của lõi thép có phần di động. Khi ta muốn điều chỉnh dòng điện hàn, ta chỉ cần điều chỉnh vị trí mạch từ di động làm thay đổi từ thông và do đó thay đổi dòng điện hàn I</a:t>
            </a:r>
            <a:r>
              <a:rPr lang="nl-NL" sz="2400" b="1" baseline="-25000" dirty="0">
                <a:solidFill>
                  <a:srgbClr val="0000FF"/>
                </a:solidFill>
                <a:latin typeface="Times New Roman"/>
                <a:ea typeface="Calibri"/>
              </a:rPr>
              <a:t>2</a:t>
            </a:r>
            <a:r>
              <a:rPr lang="nl-NL" sz="2400" b="1" dirty="0">
                <a:solidFill>
                  <a:srgbClr val="0000FF"/>
                </a:solidFill>
                <a:latin typeface="Times New Roman"/>
                <a:ea typeface="Calibri"/>
              </a:rPr>
              <a:t>. Khi lõi từ di động đi vào gần gông từ (khe hở a hẹp dần), từ thông tản tăng lên và làm giảm dòng điện hàn; ngược lại, khe hở a càng rộng thì dòng điện hàn sẽ tăng</a:t>
            </a:r>
            <a:endParaRPr lang="en-US" sz="2400" b="1" dirty="0"/>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4495800"/>
            <a:ext cx="2895600" cy="2279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2037" y="4552950"/>
            <a:ext cx="5395425" cy="215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22530"/>
                                        </p:tgtEl>
                                        <p:attrNameLst>
                                          <p:attrName>style.visibility</p:attrName>
                                        </p:attrNameLst>
                                      </p:cBhvr>
                                      <p:to>
                                        <p:strVal val="visible"/>
                                      </p:to>
                                    </p:set>
                                    <p:anim calcmode="lin" valueType="num">
                                      <p:cBhvr>
                                        <p:cTn id="19" dur="1000" fill="hold"/>
                                        <p:tgtEl>
                                          <p:spTgt spid="22530"/>
                                        </p:tgtEl>
                                        <p:attrNameLst>
                                          <p:attrName>ppt_w</p:attrName>
                                        </p:attrNameLst>
                                      </p:cBhvr>
                                      <p:tavLst>
                                        <p:tav tm="0">
                                          <p:val>
                                            <p:strVal val="#ppt_w*0.70"/>
                                          </p:val>
                                        </p:tav>
                                        <p:tav tm="100000">
                                          <p:val>
                                            <p:strVal val="#ppt_w"/>
                                          </p:val>
                                        </p:tav>
                                      </p:tavLst>
                                    </p:anim>
                                    <p:anim calcmode="lin" valueType="num">
                                      <p:cBhvr>
                                        <p:cTn id="20" dur="1000" fill="hold"/>
                                        <p:tgtEl>
                                          <p:spTgt spid="22530"/>
                                        </p:tgtEl>
                                        <p:attrNameLst>
                                          <p:attrName>ppt_h</p:attrName>
                                        </p:attrNameLst>
                                      </p:cBhvr>
                                      <p:tavLst>
                                        <p:tav tm="0">
                                          <p:val>
                                            <p:strVal val="#ppt_h"/>
                                          </p:val>
                                        </p:tav>
                                        <p:tav tm="100000">
                                          <p:val>
                                            <p:strVal val="#ppt_h"/>
                                          </p:val>
                                        </p:tav>
                                      </p:tavLst>
                                    </p:anim>
                                    <p:animEffect transition="in" filter="fade">
                                      <p:cBhvr>
                                        <p:cTn id="21" dur="1000"/>
                                        <p:tgtEl>
                                          <p:spTgt spid="22530"/>
                                        </p:tgtEl>
                                      </p:cBhvr>
                                    </p:animEffect>
                                  </p:childTnLst>
                                </p:cTn>
                              </p:par>
                              <p:par>
                                <p:cTn id="22" presetID="55" presetClass="entr" presetSubtype="0" fill="hold" nodeType="withEffect">
                                  <p:stCondLst>
                                    <p:cond delay="0"/>
                                  </p:stCondLst>
                                  <p:childTnLst>
                                    <p:set>
                                      <p:cBhvr>
                                        <p:cTn id="23" dur="1" fill="hold">
                                          <p:stCondLst>
                                            <p:cond delay="0"/>
                                          </p:stCondLst>
                                        </p:cTn>
                                        <p:tgtEl>
                                          <p:spTgt spid="22531"/>
                                        </p:tgtEl>
                                        <p:attrNameLst>
                                          <p:attrName>style.visibility</p:attrName>
                                        </p:attrNameLst>
                                      </p:cBhvr>
                                      <p:to>
                                        <p:strVal val="visible"/>
                                      </p:to>
                                    </p:set>
                                    <p:anim calcmode="lin" valueType="num">
                                      <p:cBhvr>
                                        <p:cTn id="24" dur="1000" fill="hold"/>
                                        <p:tgtEl>
                                          <p:spTgt spid="22531"/>
                                        </p:tgtEl>
                                        <p:attrNameLst>
                                          <p:attrName>ppt_w</p:attrName>
                                        </p:attrNameLst>
                                      </p:cBhvr>
                                      <p:tavLst>
                                        <p:tav tm="0">
                                          <p:val>
                                            <p:strVal val="#ppt_w*0.70"/>
                                          </p:val>
                                        </p:tav>
                                        <p:tav tm="100000">
                                          <p:val>
                                            <p:strVal val="#ppt_w"/>
                                          </p:val>
                                        </p:tav>
                                      </p:tavLst>
                                    </p:anim>
                                    <p:anim calcmode="lin" valueType="num">
                                      <p:cBhvr>
                                        <p:cTn id="25" dur="1000" fill="hold"/>
                                        <p:tgtEl>
                                          <p:spTgt spid="22531"/>
                                        </p:tgtEl>
                                        <p:attrNameLst>
                                          <p:attrName>ppt_h</p:attrName>
                                        </p:attrNameLst>
                                      </p:cBhvr>
                                      <p:tavLst>
                                        <p:tav tm="0">
                                          <p:val>
                                            <p:strVal val="#ppt_h"/>
                                          </p:val>
                                        </p:tav>
                                        <p:tav tm="100000">
                                          <p:val>
                                            <p:strVal val="#ppt_h"/>
                                          </p:val>
                                        </p:tav>
                                      </p:tavLst>
                                    </p:anim>
                                    <p:animEffect transition="in" filter="fade">
                                      <p:cBhvr>
                                        <p:cTn id="26" dur="10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en-US" sz="2000" b="1" dirty="0">
                <a:solidFill>
                  <a:srgbClr val="0000FF"/>
                </a:solidFill>
                <a:latin typeface="Times New Roman" pitchFamily="18" charset="0"/>
                <a:cs typeface="Times New Roman" pitchFamily="18" charset="0"/>
              </a:rPr>
              <a:t>9. </a:t>
            </a:r>
            <a:r>
              <a:rPr lang="en-US" sz="2000" b="1" dirty="0" err="1">
                <a:solidFill>
                  <a:srgbClr val="0000FF"/>
                </a:solidFill>
                <a:latin typeface="Times New Roman" pitchFamily="18" charset="0"/>
                <a:cs typeface="Times New Roman" pitchFamily="18" charset="0"/>
              </a:rPr>
              <a:t>Máy</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biến</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áp</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đặc</a:t>
            </a:r>
            <a:r>
              <a:rPr lang="en-US" sz="2000" b="1" dirty="0">
                <a:solidFill>
                  <a:srgbClr val="0000FF"/>
                </a:solidFill>
                <a:latin typeface="Times New Roman" pitchFamily="18" charset="0"/>
                <a:cs typeface="Times New Roman" pitchFamily="18" charset="0"/>
              </a:rPr>
              <a:t> </a:t>
            </a:r>
            <a:r>
              <a:rPr lang="en-US" sz="2000" b="1" dirty="0" err="1">
                <a:solidFill>
                  <a:srgbClr val="0000FF"/>
                </a:solidFill>
                <a:latin typeface="Times New Roman" pitchFamily="18" charset="0"/>
                <a:cs typeface="Times New Roman" pitchFamily="18" charset="0"/>
              </a:rPr>
              <a:t>biệt</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63476"/>
            <a:ext cx="9144000" cy="2308324"/>
          </a:xfrm>
          <a:prstGeom prst="rect">
            <a:avLst/>
          </a:prstGeom>
        </p:spPr>
        <p:txBody>
          <a:bodyPr wrap="square">
            <a:spAutoFit/>
          </a:bodyPr>
          <a:lstStyle/>
          <a:p>
            <a:pPr indent="457200" algn="just"/>
            <a:r>
              <a:rPr lang="nl-NL" sz="2400" b="1" dirty="0">
                <a:solidFill>
                  <a:srgbClr val="0000FF"/>
                </a:solidFill>
                <a:latin typeface="Times New Roman"/>
                <a:ea typeface="Times New Roman"/>
              </a:rPr>
              <a:t>Chế độ làm việc của máy biến áp hàn là chế độ ngắn mạch ngắn hạn thứ cấp, </a:t>
            </a:r>
            <a:r>
              <a:rPr lang="nl-NL" sz="2400" b="1" dirty="0">
                <a:solidFill>
                  <a:srgbClr val="0000FF"/>
                </a:solidFill>
                <a:latin typeface="Times New Roman"/>
                <a:ea typeface="Calibri"/>
              </a:rPr>
              <a:t>chịu được những thay đổi đột ngột từ không tải sang ngắn mạch, để hạn chế được dòng ngắn mạch, các cuộn dây có trở kháng cao và độ tản từ lớn. </a:t>
            </a:r>
            <a:r>
              <a:rPr lang="nl-NL" sz="2400" b="1" dirty="0">
                <a:solidFill>
                  <a:srgbClr val="0000FF"/>
                </a:solidFill>
                <a:latin typeface="Times New Roman"/>
                <a:ea typeface="Times New Roman"/>
              </a:rPr>
              <a:t>Điện áp thứ cấp định mức của máy biến áp hàn </a:t>
            </a:r>
            <a:r>
              <a:rPr lang="nl-NL" sz="2400" b="1" dirty="0">
                <a:solidFill>
                  <a:srgbClr val="0000FF"/>
                </a:solidFill>
                <a:latin typeface="Times New Roman"/>
                <a:ea typeface="Calibri"/>
              </a:rPr>
              <a:t>lúc không tải từ 60V đến 70V và lúc ở tải định mức từ 25V đến 30V để đảm bảo an toàn cho người sử dụng</a:t>
            </a:r>
            <a:endParaRPr lang="en-US" sz="2400" b="1" dirty="0"/>
          </a:p>
        </p:txBody>
      </p:sp>
      <p:sp>
        <p:nvSpPr>
          <p:cNvPr id="3" name="Rectangle 2"/>
          <p:cNvSpPr/>
          <p:nvPr/>
        </p:nvSpPr>
        <p:spPr>
          <a:xfrm>
            <a:off x="0" y="2895600"/>
            <a:ext cx="4537781" cy="461665"/>
          </a:xfrm>
          <a:prstGeom prst="rect">
            <a:avLst/>
          </a:prstGeom>
        </p:spPr>
        <p:txBody>
          <a:bodyPr wrap="none">
            <a:spAutoFit/>
          </a:bodyPr>
          <a:lstStyle/>
          <a:p>
            <a:pPr indent="180340" algn="just">
              <a:spcBef>
                <a:spcPts val="600"/>
              </a:spcBef>
              <a:spcAft>
                <a:spcPts val="600"/>
              </a:spcAft>
            </a:pPr>
            <a:r>
              <a:rPr lang="nl-NL" sz="2400" b="1" dirty="0">
                <a:solidFill>
                  <a:srgbClr val="0000FF"/>
                </a:solidFill>
                <a:latin typeface="Times New Roman"/>
                <a:ea typeface="Calibri"/>
                <a:cs typeface="Times New Roman"/>
              </a:rPr>
              <a:t>Tính toán điện áp phía thứ cấp:</a:t>
            </a:r>
            <a:endParaRPr lang="en-US" sz="2400" dirty="0">
              <a:effectLst/>
              <a:latin typeface="Times New Roman"/>
              <a:ea typeface="Calibri"/>
              <a:cs typeface="Times New Roman"/>
            </a:endParaRPr>
          </a:p>
        </p:txBody>
      </p:sp>
      <p:sp>
        <p:nvSpPr>
          <p:cNvPr id="6" name="Rectangle 5"/>
          <p:cNvSpPr/>
          <p:nvPr/>
        </p:nvSpPr>
        <p:spPr>
          <a:xfrm>
            <a:off x="0" y="3380125"/>
            <a:ext cx="9144000" cy="3477875"/>
          </a:xfrm>
          <a:prstGeom prst="rect">
            <a:avLst/>
          </a:prstGeom>
        </p:spPr>
        <p:txBody>
          <a:bodyPr wrap="square">
            <a:spAutoFit/>
          </a:bodyPr>
          <a:lstStyle/>
          <a:p>
            <a:pPr indent="180340" algn="just"/>
            <a:r>
              <a:rPr lang="nl-NL" sz="2000" b="1" dirty="0">
                <a:solidFill>
                  <a:srgbClr val="0000FF"/>
                </a:solidFill>
                <a:latin typeface="Times New Roman"/>
                <a:ea typeface="Times New Roman"/>
                <a:cs typeface="Times New Roman"/>
              </a:rPr>
              <a:t>Khi không tải (thứ cấp hở mạch): </a:t>
            </a:r>
            <a:endParaRPr lang="en-US" sz="2000" b="1" dirty="0">
              <a:latin typeface="Times New Roman"/>
              <a:ea typeface="Calibri"/>
              <a:cs typeface="Times New Roman"/>
            </a:endParaRPr>
          </a:p>
          <a:p>
            <a:pPr indent="1080135" algn="just">
              <a:spcBef>
                <a:spcPts val="600"/>
              </a:spcBef>
              <a:spcAft>
                <a:spcPts val="600"/>
              </a:spcAft>
              <a:tabLst>
                <a:tab pos="5941060" algn="r"/>
              </a:tabLst>
            </a:pPr>
            <a:r>
              <a:rPr lang="nl-NL" sz="2000" b="1" dirty="0">
                <a:solidFill>
                  <a:srgbClr val="0000FF"/>
                </a:solidFill>
                <a:latin typeface="Times New Roman"/>
                <a:ea typeface="Times New Roman"/>
                <a:cs typeface="Times New Roman"/>
              </a:rPr>
              <a:t>U</a:t>
            </a:r>
            <a:r>
              <a:rPr lang="nl-NL" sz="2000" b="1" baseline="-25000" dirty="0">
                <a:solidFill>
                  <a:srgbClr val="0000FF"/>
                </a:solidFill>
                <a:latin typeface="Times New Roman"/>
                <a:ea typeface="Times New Roman"/>
                <a:cs typeface="Times New Roman"/>
              </a:rPr>
              <a:t>2</a:t>
            </a:r>
            <a:r>
              <a:rPr lang="nl-NL" sz="2000" b="1" dirty="0">
                <a:solidFill>
                  <a:srgbClr val="0000FF"/>
                </a:solidFill>
                <a:latin typeface="Times New Roman"/>
                <a:ea typeface="Times New Roman"/>
                <a:cs typeface="Times New Roman"/>
              </a:rPr>
              <a:t> = U</a:t>
            </a:r>
            <a:r>
              <a:rPr lang="nl-NL" sz="2000" b="1" baseline="-25000" dirty="0">
                <a:solidFill>
                  <a:srgbClr val="0000FF"/>
                </a:solidFill>
                <a:latin typeface="Times New Roman"/>
                <a:ea typeface="Times New Roman"/>
                <a:cs typeface="Times New Roman"/>
              </a:rPr>
              <a:t>0</a:t>
            </a:r>
            <a:r>
              <a:rPr lang="nl-NL" sz="2000" b="1" dirty="0">
                <a:solidFill>
                  <a:srgbClr val="0000FF"/>
                </a:solidFill>
                <a:latin typeface="Times New Roman"/>
                <a:ea typeface="Times New Roman"/>
                <a:cs typeface="Times New Roman"/>
              </a:rPr>
              <a:t> 	</a:t>
            </a:r>
            <a:endParaRPr lang="en-US" sz="2000" b="1" dirty="0">
              <a:latin typeface="Times New Roman"/>
              <a:ea typeface="Calibri"/>
              <a:cs typeface="Times New Roman"/>
            </a:endParaRPr>
          </a:p>
          <a:p>
            <a:pPr indent="540385" algn="just"/>
            <a:r>
              <a:rPr lang="nl-NL" sz="2000" b="1" dirty="0">
                <a:solidFill>
                  <a:srgbClr val="0000FF"/>
                </a:solidFill>
                <a:latin typeface="Times New Roman"/>
                <a:ea typeface="Times New Roman"/>
                <a:cs typeface="Times New Roman"/>
              </a:rPr>
              <a:t>Trong đó: 	</a:t>
            </a:r>
            <a:endParaRPr lang="en-US" sz="2000" b="1" dirty="0">
              <a:latin typeface="Times New Roman"/>
              <a:ea typeface="Calibri"/>
              <a:cs typeface="Times New Roman"/>
            </a:endParaRPr>
          </a:p>
          <a:p>
            <a:pPr marL="810260" marR="0" algn="just">
              <a:spcBef>
                <a:spcPts val="0"/>
              </a:spcBef>
              <a:spcAft>
                <a:spcPts val="0"/>
              </a:spcAft>
            </a:pPr>
            <a:r>
              <a:rPr lang="nl-NL" sz="2000" b="1" dirty="0">
                <a:solidFill>
                  <a:srgbClr val="0000FF"/>
                </a:solidFill>
                <a:latin typeface="Times New Roman"/>
                <a:ea typeface="Times New Roman"/>
                <a:cs typeface="Times New Roman"/>
              </a:rPr>
              <a:t>U</a:t>
            </a:r>
            <a:r>
              <a:rPr lang="nl-NL" sz="2000" b="1" baseline="-25000" dirty="0">
                <a:solidFill>
                  <a:srgbClr val="0000FF"/>
                </a:solidFill>
                <a:latin typeface="Times New Roman"/>
                <a:ea typeface="Times New Roman"/>
                <a:cs typeface="Times New Roman"/>
              </a:rPr>
              <a:t>2</a:t>
            </a:r>
            <a:r>
              <a:rPr lang="nl-NL" sz="2000" b="1" dirty="0">
                <a:solidFill>
                  <a:srgbClr val="0000FF"/>
                </a:solidFill>
                <a:latin typeface="Times New Roman"/>
                <a:ea typeface="Times New Roman"/>
                <a:cs typeface="Times New Roman"/>
              </a:rPr>
              <a:t>: là điện áp thứ cấp của máy biến áp hàn </a:t>
            </a:r>
            <a:endParaRPr lang="en-US" sz="2000" b="1" dirty="0">
              <a:latin typeface="Times New Roman"/>
              <a:ea typeface="Calibri"/>
              <a:cs typeface="Times New Roman"/>
            </a:endParaRPr>
          </a:p>
          <a:p>
            <a:pPr marL="810260" marR="0" algn="just">
              <a:spcBef>
                <a:spcPts val="0"/>
              </a:spcBef>
              <a:spcAft>
                <a:spcPts val="0"/>
              </a:spcAft>
            </a:pPr>
            <a:r>
              <a:rPr lang="nl-NL" sz="2000" b="1" dirty="0">
                <a:solidFill>
                  <a:srgbClr val="0000FF"/>
                </a:solidFill>
                <a:latin typeface="Times New Roman"/>
                <a:ea typeface="Times New Roman"/>
                <a:cs typeface="Times New Roman"/>
              </a:rPr>
              <a:t>U</a:t>
            </a:r>
            <a:r>
              <a:rPr lang="nl-NL" sz="2000" b="1" baseline="-25000" dirty="0">
                <a:solidFill>
                  <a:srgbClr val="0000FF"/>
                </a:solidFill>
                <a:latin typeface="Times New Roman"/>
                <a:ea typeface="Times New Roman"/>
                <a:cs typeface="Times New Roman"/>
              </a:rPr>
              <a:t>0</a:t>
            </a:r>
            <a:r>
              <a:rPr lang="nl-NL" sz="2000" b="1" dirty="0">
                <a:solidFill>
                  <a:srgbClr val="0000FF"/>
                </a:solidFill>
                <a:latin typeface="Times New Roman"/>
                <a:ea typeface="Times New Roman"/>
                <a:cs typeface="Times New Roman"/>
              </a:rPr>
              <a:t>: là điện áp không tải </a:t>
            </a:r>
            <a:endParaRPr lang="en-US" sz="2000" b="1" dirty="0">
              <a:latin typeface="Times New Roman"/>
              <a:ea typeface="Calibri"/>
              <a:cs typeface="Times New Roman"/>
            </a:endParaRPr>
          </a:p>
          <a:p>
            <a:pPr marL="180340" marR="0">
              <a:spcBef>
                <a:spcPts val="0"/>
              </a:spcBef>
              <a:spcAft>
                <a:spcPts val="0"/>
              </a:spcAft>
            </a:pPr>
            <a:r>
              <a:rPr lang="nl-NL" sz="2000" b="1" dirty="0">
                <a:solidFill>
                  <a:srgbClr val="0000FF"/>
                </a:solidFill>
                <a:latin typeface="Times New Roman"/>
                <a:ea typeface="Times New Roman"/>
                <a:cs typeface="Times New Roman"/>
              </a:rPr>
              <a:t>Khi có tải (khi hàn kim loại): </a:t>
            </a:r>
            <a:endParaRPr lang="en-US" sz="2000" b="1" dirty="0">
              <a:latin typeface="Times New Roman"/>
              <a:ea typeface="Calibri"/>
              <a:cs typeface="Times New Roman"/>
            </a:endParaRPr>
          </a:p>
          <a:p>
            <a:pPr indent="1080135">
              <a:spcBef>
                <a:spcPts val="600"/>
              </a:spcBef>
              <a:spcAft>
                <a:spcPts val="600"/>
              </a:spcAft>
              <a:tabLst>
                <a:tab pos="5941060" algn="r"/>
              </a:tabLst>
            </a:pPr>
            <a:r>
              <a:rPr lang="en-US" sz="2000" b="1" dirty="0" err="1">
                <a:solidFill>
                  <a:srgbClr val="0000FF"/>
                </a:solidFill>
                <a:latin typeface="Times New Roman"/>
                <a:ea typeface="Times New Roman"/>
                <a:cs typeface="Times New Roman"/>
              </a:rPr>
              <a:t>U</a:t>
            </a:r>
            <a:r>
              <a:rPr lang="en-US" sz="2000" b="1" baseline="-25000" dirty="0" err="1">
                <a:solidFill>
                  <a:srgbClr val="0000FF"/>
                </a:solidFill>
                <a:latin typeface="Times New Roman"/>
                <a:ea typeface="Times New Roman"/>
                <a:cs typeface="Times New Roman"/>
              </a:rPr>
              <a:t>2</a:t>
            </a:r>
            <a:r>
              <a:rPr lang="en-US" sz="2000" b="1" dirty="0">
                <a:solidFill>
                  <a:srgbClr val="0000FF"/>
                </a:solidFill>
                <a:latin typeface="Times New Roman"/>
                <a:ea typeface="Times New Roman"/>
                <a:cs typeface="Times New Roman"/>
              </a:rPr>
              <a:t> = </a:t>
            </a:r>
            <a:r>
              <a:rPr lang="en-US" sz="2000" b="1" dirty="0" err="1">
                <a:solidFill>
                  <a:srgbClr val="0000FF"/>
                </a:solidFill>
                <a:latin typeface="Times New Roman"/>
                <a:ea typeface="Times New Roman"/>
                <a:cs typeface="Times New Roman"/>
              </a:rPr>
              <a:t>U</a:t>
            </a:r>
            <a:r>
              <a:rPr lang="en-US" sz="2000" b="1" baseline="-25000" dirty="0" err="1">
                <a:solidFill>
                  <a:srgbClr val="0000FF"/>
                </a:solidFill>
                <a:latin typeface="Times New Roman"/>
                <a:ea typeface="Times New Roman"/>
                <a:cs typeface="Times New Roman"/>
              </a:rPr>
              <a:t>hq</a:t>
            </a:r>
            <a:r>
              <a:rPr lang="en-US" sz="2000" b="1" dirty="0">
                <a:solidFill>
                  <a:srgbClr val="0000FF"/>
                </a:solidFill>
                <a:latin typeface="Times New Roman"/>
                <a:ea typeface="Times New Roman"/>
                <a:cs typeface="Times New Roman"/>
              </a:rPr>
              <a:t> + </a:t>
            </a:r>
            <a:r>
              <a:rPr lang="en-US" sz="2000" b="1" dirty="0" err="1">
                <a:solidFill>
                  <a:srgbClr val="0000FF"/>
                </a:solidFill>
                <a:latin typeface="Times New Roman"/>
                <a:ea typeface="Times New Roman"/>
                <a:cs typeface="Times New Roman"/>
              </a:rPr>
              <a:t>U</a:t>
            </a:r>
            <a:r>
              <a:rPr lang="en-US" sz="2000" b="1" baseline="-25000" dirty="0" err="1">
                <a:solidFill>
                  <a:srgbClr val="0000FF"/>
                </a:solidFill>
                <a:latin typeface="Times New Roman"/>
                <a:ea typeface="Times New Roman"/>
                <a:cs typeface="Times New Roman"/>
              </a:rPr>
              <a:t>ck</a:t>
            </a:r>
            <a:r>
              <a:rPr lang="en-US" sz="2000" b="1" dirty="0">
                <a:solidFill>
                  <a:srgbClr val="0000FF"/>
                </a:solidFill>
                <a:latin typeface="Times New Roman"/>
                <a:ea typeface="Times New Roman"/>
                <a:cs typeface="Times New Roman"/>
              </a:rPr>
              <a:t> 	</a:t>
            </a:r>
            <a:endParaRPr lang="en-US" sz="2000" b="1" dirty="0">
              <a:latin typeface="Times New Roman"/>
              <a:ea typeface="Calibri"/>
              <a:cs typeface="Times New Roman"/>
            </a:endParaRPr>
          </a:p>
          <a:p>
            <a:pPr indent="540385" algn="just"/>
            <a:r>
              <a:rPr lang="en-US" sz="2000" b="1" dirty="0" err="1">
                <a:solidFill>
                  <a:srgbClr val="0000FF"/>
                </a:solidFill>
                <a:latin typeface="Times New Roman"/>
                <a:ea typeface="Times New Roman"/>
                <a:cs typeface="Times New Roman"/>
              </a:rPr>
              <a:t>Trong</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đó</a:t>
            </a:r>
            <a:r>
              <a:rPr lang="en-US" sz="2000" b="1" dirty="0">
                <a:solidFill>
                  <a:srgbClr val="0000FF"/>
                </a:solidFill>
                <a:latin typeface="Times New Roman"/>
                <a:ea typeface="Times New Roman"/>
                <a:cs typeface="Times New Roman"/>
              </a:rPr>
              <a:t>: 	</a:t>
            </a:r>
            <a:endParaRPr lang="en-US" sz="2000" b="1" dirty="0">
              <a:latin typeface="Times New Roman"/>
              <a:ea typeface="Calibri"/>
              <a:cs typeface="Times New Roman"/>
            </a:endParaRPr>
          </a:p>
          <a:p>
            <a:pPr indent="810260" algn="just"/>
            <a:r>
              <a:rPr lang="en-US" sz="2000" b="1" dirty="0" err="1">
                <a:solidFill>
                  <a:srgbClr val="0000FF"/>
                </a:solidFill>
                <a:latin typeface="Times New Roman"/>
                <a:ea typeface="Times New Roman"/>
                <a:cs typeface="Times New Roman"/>
              </a:rPr>
              <a:t>U</a:t>
            </a:r>
            <a:r>
              <a:rPr lang="en-US" sz="2000" b="1" baseline="-25000" dirty="0" err="1">
                <a:solidFill>
                  <a:srgbClr val="0000FF"/>
                </a:solidFill>
                <a:latin typeface="Times New Roman"/>
                <a:ea typeface="Times New Roman"/>
                <a:cs typeface="Times New Roman"/>
              </a:rPr>
              <a:t>hq</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là</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điện</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áp</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hồ</a:t>
            </a:r>
            <a:r>
              <a:rPr lang="en-US" sz="2000" b="1" dirty="0">
                <a:solidFill>
                  <a:srgbClr val="0000FF"/>
                </a:solidFill>
                <a:latin typeface="Times New Roman"/>
                <a:ea typeface="Times New Roman"/>
                <a:cs typeface="Times New Roman"/>
              </a:rPr>
              <a:t> </a:t>
            </a:r>
            <a:r>
              <a:rPr lang="en-US" sz="2000" b="1" dirty="0" err="1">
                <a:solidFill>
                  <a:srgbClr val="0000FF"/>
                </a:solidFill>
                <a:latin typeface="Times New Roman"/>
                <a:ea typeface="Times New Roman"/>
                <a:cs typeface="Times New Roman"/>
              </a:rPr>
              <a:t>quang</a:t>
            </a:r>
            <a:endParaRPr lang="en-US" sz="2000" b="1" dirty="0">
              <a:latin typeface="Times New Roman"/>
              <a:ea typeface="Calibri"/>
              <a:cs typeface="Times New Roman"/>
            </a:endParaRPr>
          </a:p>
          <a:p>
            <a:r>
              <a:rPr lang="en-US" sz="2000" b="1" dirty="0" err="1">
                <a:solidFill>
                  <a:srgbClr val="0000FF"/>
                </a:solidFill>
                <a:latin typeface="Times New Roman"/>
                <a:ea typeface="Times New Roman"/>
              </a:rPr>
              <a:t>U</a:t>
            </a:r>
            <a:r>
              <a:rPr lang="en-US" sz="2000" b="1" baseline="-25000" dirty="0" err="1">
                <a:solidFill>
                  <a:srgbClr val="0000FF"/>
                </a:solidFill>
                <a:latin typeface="Times New Roman"/>
                <a:ea typeface="Times New Roman"/>
              </a:rPr>
              <a:t>ck</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là</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điện</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áp</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rơi</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trên</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cuộn</a:t>
            </a:r>
            <a:r>
              <a:rPr lang="en-US" sz="2000" b="1" dirty="0">
                <a:solidFill>
                  <a:srgbClr val="0000FF"/>
                </a:solidFill>
                <a:latin typeface="Times New Roman"/>
                <a:ea typeface="Times New Roman"/>
              </a:rPr>
              <a:t> </a:t>
            </a:r>
            <a:r>
              <a:rPr lang="en-US" sz="2000" b="1" dirty="0" err="1">
                <a:solidFill>
                  <a:srgbClr val="0000FF"/>
                </a:solidFill>
                <a:latin typeface="Times New Roman"/>
                <a:ea typeface="Times New Roman"/>
              </a:rPr>
              <a:t>kháng</a:t>
            </a:r>
            <a:endParaRPr lang="en-US" sz="2000" b="1" dirty="0"/>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smtClean="0">
                <a:solidFill>
                  <a:srgbClr val="0000FF"/>
                </a:solidFill>
                <a:latin typeface="Times New Roman" pitchFamily="18" charset="0"/>
                <a:cs typeface="Times New Roman" pitchFamily="18" charset="0"/>
              </a:rPr>
              <a:t>10. Tính </a:t>
            </a:r>
            <a:r>
              <a:rPr lang="nl-NL" sz="2000" b="1" dirty="0">
                <a:solidFill>
                  <a:srgbClr val="0000FF"/>
                </a:solidFill>
                <a:latin typeface="Times New Roman" pitchFamily="18" charset="0"/>
                <a:cs typeface="Times New Roman" pitchFamily="18" charset="0"/>
              </a:rPr>
              <a:t>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5114926" cy="523220"/>
          </a:xfrm>
          <a:prstGeom prst="rect">
            <a:avLst/>
          </a:prstGeom>
        </p:spPr>
        <p:txBody>
          <a:bodyPr wrap="none">
            <a:spAutoFit/>
          </a:bodyPr>
          <a:lstStyle/>
          <a:p>
            <a:r>
              <a:rPr lang="vi-VN" sz="2800" b="1" dirty="0">
                <a:solidFill>
                  <a:srgbClr val="FF0000"/>
                </a:solidFill>
                <a:latin typeface="Times New Roman"/>
                <a:ea typeface="Calibri"/>
              </a:rPr>
              <a:t>Tính toán MBA cách ly một pha</a:t>
            </a:r>
            <a:endParaRPr lang="en-US" sz="2800" dirty="0">
              <a:solidFill>
                <a:srgbClr val="FF0000"/>
              </a:solidFill>
            </a:endParaRPr>
          </a:p>
        </p:txBody>
      </p:sp>
      <p:sp>
        <p:nvSpPr>
          <p:cNvPr id="3" name="Rectangle 2"/>
          <p:cNvSpPr/>
          <p:nvPr/>
        </p:nvSpPr>
        <p:spPr>
          <a:xfrm>
            <a:off x="16358" y="1153180"/>
            <a:ext cx="5608587" cy="523220"/>
          </a:xfrm>
          <a:prstGeom prst="rect">
            <a:avLst/>
          </a:prstGeom>
        </p:spPr>
        <p:txBody>
          <a:bodyPr wrap="none">
            <a:spAutoFit/>
          </a:bodyPr>
          <a:lstStyle/>
          <a:p>
            <a:pPr indent="180340" algn="just">
              <a:spcBef>
                <a:spcPts val="600"/>
              </a:spcBef>
              <a:spcAft>
                <a:spcPts val="600"/>
              </a:spcAft>
            </a:pPr>
            <a:r>
              <a:rPr lang="vi-VN" sz="2800" b="1" u="sng" dirty="0">
                <a:solidFill>
                  <a:srgbClr val="0000FF"/>
                </a:solidFill>
                <a:latin typeface="Times New Roman"/>
                <a:ea typeface="Calibri"/>
                <a:cs typeface="Times New Roman"/>
              </a:rPr>
              <a:t>Bước 1</a:t>
            </a:r>
            <a:r>
              <a:rPr lang="vi-VN" sz="2800" b="1" dirty="0">
                <a:solidFill>
                  <a:srgbClr val="0000FF"/>
                </a:solidFill>
                <a:latin typeface="Times New Roman"/>
                <a:ea typeface="Calibri"/>
                <a:cs typeface="Times New Roman"/>
              </a:rPr>
              <a:t>:</a:t>
            </a:r>
            <a:r>
              <a:rPr lang="vi-VN" sz="2800" dirty="0">
                <a:solidFill>
                  <a:srgbClr val="0000FF"/>
                </a:solidFill>
                <a:latin typeface="Times New Roman"/>
                <a:ea typeface="Calibri"/>
                <a:cs typeface="Times New Roman"/>
              </a:rPr>
              <a:t> </a:t>
            </a:r>
            <a:r>
              <a:rPr lang="vi-VN" sz="2800" b="1" dirty="0">
                <a:solidFill>
                  <a:srgbClr val="0000FF"/>
                </a:solidFill>
                <a:latin typeface="Times New Roman"/>
                <a:ea typeface="Calibri"/>
                <a:cs typeface="Times New Roman"/>
              </a:rPr>
              <a:t>Xác định số liệu cần thiết</a:t>
            </a:r>
            <a:r>
              <a:rPr lang="vi-VN" sz="2800" dirty="0">
                <a:solidFill>
                  <a:srgbClr val="0000FF"/>
                </a:solidFill>
                <a:latin typeface="Times New Roman"/>
                <a:ea typeface="Calibri"/>
                <a:cs typeface="Times New Roman"/>
              </a:rPr>
              <a:t> </a:t>
            </a:r>
            <a:endParaRPr lang="en-US" sz="2800" dirty="0">
              <a:effectLst/>
              <a:latin typeface="Times New Roman"/>
              <a:ea typeface="Calibri"/>
              <a:cs typeface="Times New Roman"/>
            </a:endParaRPr>
          </a:p>
        </p:txBody>
      </p:sp>
      <p:sp>
        <p:nvSpPr>
          <p:cNvPr id="6" name="Rectangle 5"/>
          <p:cNvSpPr/>
          <p:nvPr/>
        </p:nvSpPr>
        <p:spPr>
          <a:xfrm>
            <a:off x="16358" y="1752600"/>
            <a:ext cx="9127642" cy="3539430"/>
          </a:xfrm>
          <a:prstGeom prst="rect">
            <a:avLst/>
          </a:prstGeom>
        </p:spPr>
        <p:txBody>
          <a:bodyPr wrap="square">
            <a:spAutoFit/>
          </a:bodyPr>
          <a:lstStyle/>
          <a:p>
            <a:pPr marL="342900" marR="0" lvl="0" indent="-342900" algn="just">
              <a:spcBef>
                <a:spcPts val="0"/>
              </a:spcBef>
              <a:spcAft>
                <a:spcPts val="0"/>
              </a:spcAft>
              <a:buFont typeface="Wingdings"/>
              <a:buChar char=""/>
            </a:pPr>
            <a:r>
              <a:rPr lang="vi-VN" sz="2800" b="1" dirty="0">
                <a:solidFill>
                  <a:srgbClr val="0000FF"/>
                </a:solidFill>
                <a:latin typeface="Times New Roman"/>
                <a:ea typeface="Calibri"/>
                <a:cs typeface="Times New Roman"/>
              </a:rPr>
              <a:t>Điện áp sơ cấp định mức U</a:t>
            </a:r>
            <a:r>
              <a:rPr lang="vi-VN" sz="2800" b="1" baseline="-25000" dirty="0">
                <a:solidFill>
                  <a:srgbClr val="0000FF"/>
                </a:solidFill>
                <a:latin typeface="Times New Roman"/>
                <a:ea typeface="Calibri"/>
                <a:cs typeface="Times New Roman"/>
              </a:rPr>
              <a:t>1</a:t>
            </a:r>
            <a:r>
              <a:rPr lang="vi-VN" sz="2800" b="1" dirty="0">
                <a:solidFill>
                  <a:srgbClr val="0000FF"/>
                </a:solidFill>
                <a:latin typeface="Times New Roman"/>
                <a:ea typeface="Calibri"/>
                <a:cs typeface="Times New Roman"/>
              </a:rPr>
              <a:t> và điện áp thứ cấp định mức U</a:t>
            </a:r>
            <a:r>
              <a:rPr lang="vi-VN" sz="2800" b="1" baseline="-25000" dirty="0">
                <a:solidFill>
                  <a:srgbClr val="0000FF"/>
                </a:solidFill>
                <a:latin typeface="Times New Roman"/>
                <a:ea typeface="Calibri"/>
                <a:cs typeface="Times New Roman"/>
              </a:rPr>
              <a:t>2</a:t>
            </a:r>
            <a:r>
              <a:rPr lang="vi-VN"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vi-VN" sz="2800" b="1" dirty="0">
                <a:solidFill>
                  <a:srgbClr val="0000FF"/>
                </a:solidFill>
                <a:latin typeface="Times New Roman"/>
                <a:ea typeface="Calibri"/>
                <a:cs typeface="Times New Roman"/>
              </a:rPr>
              <a:t>Dòng điện thứ cấp định mức I</a:t>
            </a:r>
            <a:r>
              <a:rPr lang="vi-VN" sz="2800" b="1" baseline="-25000" dirty="0">
                <a:solidFill>
                  <a:srgbClr val="0000FF"/>
                </a:solidFill>
                <a:latin typeface="Times New Roman"/>
                <a:ea typeface="Calibri"/>
                <a:cs typeface="Times New Roman"/>
              </a:rPr>
              <a:t>2</a:t>
            </a:r>
            <a:r>
              <a:rPr lang="vi-VN" sz="2800" b="1" dirty="0">
                <a:solidFill>
                  <a:srgbClr val="0000FF"/>
                </a:solidFill>
                <a:latin typeface="Times New Roman"/>
                <a:ea typeface="Calibri"/>
                <a:cs typeface="Times New Roman"/>
              </a:rPr>
              <a:t> hoặc công suất toàn phần thứ cấp định mức S</a:t>
            </a:r>
            <a:r>
              <a:rPr lang="vi-VN" sz="2800" b="1" baseline="-25000" dirty="0">
                <a:solidFill>
                  <a:srgbClr val="0000FF"/>
                </a:solidFill>
                <a:latin typeface="Times New Roman"/>
                <a:ea typeface="Calibri"/>
                <a:cs typeface="Times New Roman"/>
              </a:rPr>
              <a:t>2</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Mối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quan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giữa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I</a:t>
            </a:r>
            <a:r>
              <a:rPr lang="en-US" sz="2800" b="1" baseline="-25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theo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450215" marR="0" indent="269875" algn="just">
              <a:spcBef>
                <a:spcPts val="0"/>
              </a:spcBef>
              <a:spcAft>
                <a:spcPts val="0"/>
              </a:spcAft>
              <a:tabLst>
                <a:tab pos="5941060" algn="r"/>
              </a:tabLst>
            </a:pP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 </a:t>
            </a:r>
            <a:r>
              <a:rPr lang="en-US" sz="2800" b="1" dirty="0" err="1">
                <a:solidFill>
                  <a:srgbClr val="0000FF"/>
                </a:solidFill>
                <a:latin typeface="Times New Roman"/>
                <a:ea typeface="Calibri"/>
                <a:cs typeface="Times New Roman"/>
              </a:rPr>
              <a:t>U</a:t>
            </a:r>
            <a:r>
              <a:rPr lang="en-US" sz="2800" b="1" baseline="-25000" dirty="0" err="1">
                <a:solidFill>
                  <a:srgbClr val="0000FF"/>
                </a:solidFill>
                <a:latin typeface="Times New Roman"/>
                <a:ea typeface="Calibri"/>
                <a:cs typeface="Times New Roman"/>
              </a:rPr>
              <a:t>2</a:t>
            </a:r>
            <a:r>
              <a:rPr lang="en-US" sz="2800" b="1" dirty="0" err="1">
                <a:solidFill>
                  <a:srgbClr val="0000FF"/>
                </a:solidFill>
                <a:latin typeface="Times New Roman"/>
                <a:ea typeface="Calibri"/>
                <a:cs typeface="Times New Roman"/>
              </a:rPr>
              <a:t>.I</a:t>
            </a:r>
            <a:r>
              <a:rPr lang="en-US" sz="2800" b="1" baseline="-25000" dirty="0" err="1">
                <a:solidFill>
                  <a:srgbClr val="0000FF"/>
                </a:solidFill>
                <a:latin typeface="Times New Roman"/>
                <a:ea typeface="Calibri"/>
                <a:cs typeface="Times New Roman"/>
              </a:rPr>
              <a:t>2</a:t>
            </a:r>
            <a:r>
              <a:rPr lang="en-US" sz="2800" b="1" baseline="-25000" dirty="0">
                <a:solidFill>
                  <a:srgbClr val="0000FF"/>
                </a:solidFill>
                <a:latin typeface="Times New Roman"/>
                <a:ea typeface="Calibri"/>
                <a:cs typeface="Times New Roman"/>
              </a:rPr>
              <a:t> </a:t>
            </a:r>
            <a:r>
              <a:rPr lang="en-US" sz="2800" b="1" dirty="0">
                <a:solidFill>
                  <a:srgbClr val="0000FF"/>
                </a:solidFill>
                <a:latin typeface="Times New Roman"/>
                <a:ea typeface="Calibri"/>
                <a:cs typeface="Times New Roman"/>
              </a:rPr>
              <a:t>       (VA)	</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Tần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nguồn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f (Hz)</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Chế</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việc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ngắn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hạn</a:t>
            </a:r>
            <a:r>
              <a:rPr lang="en-US" sz="2800" b="1" dirty="0">
                <a:solidFill>
                  <a:srgbClr val="0000FF"/>
                </a:solidFill>
                <a:latin typeface="Times New Roman"/>
                <a:ea typeface="Calibri"/>
                <a:cs typeface="Times New Roman"/>
              </a:rPr>
              <a:t> hay </a:t>
            </a:r>
            <a:r>
              <a:rPr lang="en-US" sz="2800" b="1" dirty="0" err="1">
                <a:solidFill>
                  <a:srgbClr val="0000FF"/>
                </a:solidFill>
                <a:latin typeface="Times New Roman"/>
                <a:ea typeface="Calibri"/>
                <a:cs typeface="Times New Roman"/>
              </a:rPr>
              <a:t>dài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hạn</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27239345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95980"/>
            <a:ext cx="5688737" cy="523220"/>
          </a:xfrm>
          <a:prstGeom prst="rect">
            <a:avLst/>
          </a:prstGeom>
        </p:spPr>
        <p:txBody>
          <a:bodyPr wrap="none">
            <a:spAutoFit/>
          </a:bodyPr>
          <a:lstStyle/>
          <a:p>
            <a:pPr indent="180340" algn="just">
              <a:spcBef>
                <a:spcPts val="600"/>
              </a:spcBef>
              <a:spcAft>
                <a:spcPts val="600"/>
              </a:spcAft>
            </a:pPr>
            <a:r>
              <a:rPr lang="en-US" sz="2800" b="1" u="sng" dirty="0" err="1">
                <a:solidFill>
                  <a:srgbClr val="0000FF"/>
                </a:solidFill>
                <a:latin typeface="Times New Roman"/>
                <a:ea typeface="Calibri"/>
                <a:cs typeface="Times New Roman"/>
              </a:rPr>
              <a:t>Bước</a:t>
            </a:r>
            <a:r>
              <a:rPr lang="en-US" sz="2800" b="1" u="sng" dirty="0">
                <a:solidFill>
                  <a:srgbClr val="0000FF"/>
                </a:solidFill>
                <a:latin typeface="Times New Roman"/>
                <a:ea typeface="Calibri"/>
                <a:cs typeface="Times New Roman"/>
              </a:rPr>
              <a:t> 2</a:t>
            </a:r>
            <a:r>
              <a:rPr lang="en-US" sz="2800" b="1" dirty="0">
                <a:solidFill>
                  <a:srgbClr val="0000FF"/>
                </a:solidFill>
                <a:latin typeface="Times New Roman"/>
                <a:ea typeface="Calibri"/>
                <a:cs typeface="Times New Roman"/>
              </a:rPr>
              <a:t>:</a:t>
            </a:r>
            <a:r>
              <a:rPr lang="en-US" sz="2800"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tiết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dirty="0">
                <a:solidFill>
                  <a:srgbClr val="0000FF"/>
                </a:solidFill>
                <a:latin typeface="Times New Roman"/>
                <a:ea typeface="Calibri"/>
                <a:cs typeface="Times New Roman"/>
              </a:rPr>
              <a:t> </a:t>
            </a:r>
            <a:endParaRPr lang="en-US" sz="2800" dirty="0">
              <a:effectLst/>
              <a:latin typeface="Times New Roman"/>
              <a:ea typeface="Calibri"/>
              <a:cs typeface="Times New Roman"/>
            </a:endParaRPr>
          </a:p>
        </p:txBody>
      </p:sp>
      <p:sp>
        <p:nvSpPr>
          <p:cNvPr id="8" name="Rectangle 7"/>
          <p:cNvSpPr/>
          <p:nvPr/>
        </p:nvSpPr>
        <p:spPr>
          <a:xfrm>
            <a:off x="0" y="1219200"/>
            <a:ext cx="5445658" cy="523220"/>
          </a:xfrm>
          <a:prstGeom prst="rect">
            <a:avLst/>
          </a:prstGeom>
        </p:spPr>
        <p:txBody>
          <a:bodyPr wrap="none">
            <a:spAutoFit/>
          </a:bodyPr>
          <a:lstStyle/>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Tiết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toán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endParaRPr lang="en-US" sz="2800" b="1" dirty="0">
              <a:effectLst/>
              <a:latin typeface="Times New Roman"/>
              <a:ea typeface="Calibri"/>
              <a:cs typeface="Times New Roman"/>
            </a:endParaRPr>
          </a:p>
        </p:txBody>
      </p:sp>
      <p:pic>
        <p:nvPicPr>
          <p:cNvPr id="23556"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8096"/>
          <a:stretch/>
        </p:blipFill>
        <p:spPr bwMode="auto">
          <a:xfrm>
            <a:off x="5886986" y="1187450"/>
            <a:ext cx="3180814" cy="86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0" y="2057400"/>
            <a:ext cx="9144000" cy="4716676"/>
          </a:xfrm>
          <a:prstGeom prst="rect">
            <a:avLst/>
          </a:prstGeom>
        </p:spPr>
        <p:txBody>
          <a:bodyPr wrap="square">
            <a:spAutoFit/>
          </a:bodyPr>
          <a:lstStyle/>
          <a:p>
            <a:pPr marL="342900" marR="0" lvl="0" indent="-342900" algn="just">
              <a:spcBef>
                <a:spcPts val="0"/>
              </a:spcBef>
              <a:spcAft>
                <a:spcPts val="300"/>
              </a:spcAft>
              <a:buFont typeface="Wingdings"/>
              <a:buChar char=""/>
            </a:pPr>
            <a:r>
              <a:rPr lang="en-US" sz="2400" b="1" dirty="0" err="1">
                <a:solidFill>
                  <a:srgbClr val="0000FF"/>
                </a:solidFill>
                <a:latin typeface="Times New Roman"/>
                <a:ea typeface="Calibri"/>
                <a:cs typeface="Times New Roman"/>
              </a:rPr>
              <a:t>S</a:t>
            </a:r>
            <a:r>
              <a:rPr lang="en-US" sz="2400" b="1" baseline="-25000" dirty="0" err="1">
                <a:solidFill>
                  <a:srgbClr val="0000FF"/>
                </a:solidFill>
                <a:latin typeface="Times New Roman"/>
                <a:ea typeface="Calibri"/>
                <a:cs typeface="Times New Roman"/>
              </a:rPr>
              <a:t>2</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công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suất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toàn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phần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cung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cấp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phía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thứ</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cấp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máy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biến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áp</a:t>
            </a:r>
            <a:r>
              <a:rPr lang="en-US" sz="2400" b="1" dirty="0">
                <a:solidFill>
                  <a:srgbClr val="0000FF"/>
                </a:solidFill>
                <a:latin typeface="Times New Roman"/>
                <a:ea typeface="Calibri"/>
                <a:cs typeface="Times New Roman"/>
              </a:rPr>
              <a:t> (VA)</a:t>
            </a:r>
            <a:endParaRPr lang="en-US" sz="2400" b="1" dirty="0">
              <a:latin typeface="Times New Roman"/>
              <a:ea typeface="Calibri"/>
              <a:cs typeface="Times New Roman"/>
            </a:endParaRPr>
          </a:p>
          <a:p>
            <a:pPr marL="342900" marR="0" lvl="0" indent="-342900" algn="just">
              <a:spcBef>
                <a:spcPts val="0"/>
              </a:spcBef>
              <a:spcAft>
                <a:spcPts val="300"/>
              </a:spcAft>
              <a:buFont typeface="Wingdings"/>
              <a:buChar char=""/>
            </a:pPr>
            <a:r>
              <a:rPr lang="en-US" sz="2400" b="1" dirty="0" err="1">
                <a:solidFill>
                  <a:srgbClr val="0000FF"/>
                </a:solidFill>
                <a:latin typeface="Times New Roman"/>
                <a:ea typeface="Calibri"/>
                <a:cs typeface="Times New Roman"/>
              </a:rPr>
              <a:t>K</a:t>
            </a:r>
            <a:r>
              <a:rPr lang="en-US" sz="2400" b="1" baseline="-25000" dirty="0" err="1">
                <a:solidFill>
                  <a:srgbClr val="0000FF"/>
                </a:solidFill>
                <a:latin typeface="Times New Roman"/>
                <a:ea typeface="Calibri"/>
                <a:cs typeface="Times New Roman"/>
              </a:rPr>
              <a:t>hd</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hệ</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số</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hình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dáng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1143000" marR="0" lvl="2" indent="-228600" algn="just">
              <a:spcBef>
                <a:spcPts val="0"/>
              </a:spcBef>
              <a:spcAft>
                <a:spcPts val="300"/>
              </a:spcAft>
              <a:buFont typeface="Wingdings"/>
              <a:buChar char=""/>
            </a:pPr>
            <a:r>
              <a:rPr lang="en-US" sz="2400" b="1" dirty="0" err="1">
                <a:solidFill>
                  <a:srgbClr val="0000FF"/>
                </a:solidFill>
                <a:latin typeface="Times New Roman"/>
                <a:ea typeface="Calibri"/>
                <a:cs typeface="Times New Roman"/>
              </a:rPr>
              <a:t>K</a:t>
            </a:r>
            <a:r>
              <a:rPr lang="en-US" sz="2400" b="1" baseline="-25000" dirty="0" err="1">
                <a:solidFill>
                  <a:srgbClr val="0000FF"/>
                </a:solidFill>
                <a:latin typeface="Times New Roman"/>
                <a:ea typeface="Calibri"/>
                <a:cs typeface="Times New Roman"/>
              </a:rPr>
              <a:t>hd</a:t>
            </a:r>
            <a:r>
              <a:rPr lang="en-US" sz="2400" b="1" dirty="0">
                <a:solidFill>
                  <a:srgbClr val="0000FF"/>
                </a:solidFill>
                <a:latin typeface="Times New Roman"/>
                <a:ea typeface="Calibri"/>
                <a:cs typeface="Times New Roman"/>
              </a:rPr>
              <a:t> = (1 </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cs typeface="Times New Roman"/>
              </a:rPr>
              <a:t>1,2) </a:t>
            </a:r>
            <a:r>
              <a:rPr lang="en-US" sz="2400" b="1" dirty="0" err="1">
                <a:solidFill>
                  <a:srgbClr val="0000FF"/>
                </a:solidFill>
                <a:latin typeface="Times New Roman"/>
                <a:ea typeface="Calibri"/>
                <a:cs typeface="Times New Roman"/>
              </a:rPr>
              <a:t>ứng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dạng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EI</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1143000" marR="0" lvl="2" indent="-228600" algn="just">
              <a:spcBef>
                <a:spcPts val="0"/>
              </a:spcBef>
              <a:spcAft>
                <a:spcPts val="300"/>
              </a:spcAft>
              <a:buFont typeface="Wingdings"/>
              <a:buChar char=""/>
            </a:pPr>
            <a:r>
              <a:rPr lang="en-US" sz="2400" b="1" dirty="0" err="1">
                <a:solidFill>
                  <a:srgbClr val="0000FF"/>
                </a:solidFill>
                <a:latin typeface="Times New Roman"/>
                <a:ea typeface="Calibri"/>
                <a:cs typeface="Times New Roman"/>
              </a:rPr>
              <a:t>K</a:t>
            </a:r>
            <a:r>
              <a:rPr lang="en-US" sz="2400" b="1" baseline="-25000" dirty="0" err="1">
                <a:solidFill>
                  <a:srgbClr val="0000FF"/>
                </a:solidFill>
                <a:latin typeface="Times New Roman"/>
                <a:ea typeface="Calibri"/>
                <a:cs typeface="Times New Roman"/>
              </a:rPr>
              <a:t>hd</a:t>
            </a:r>
            <a:r>
              <a:rPr lang="en-US" sz="2400" b="1" dirty="0">
                <a:solidFill>
                  <a:srgbClr val="0000FF"/>
                </a:solidFill>
                <a:latin typeface="Times New Roman"/>
                <a:ea typeface="Calibri"/>
                <a:cs typeface="Times New Roman"/>
              </a:rPr>
              <a:t> = (0,75 </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cs typeface="Times New Roman"/>
              </a:rPr>
              <a:t> 0,85) </a:t>
            </a:r>
            <a:r>
              <a:rPr lang="en-US" sz="2400" b="1" dirty="0" err="1">
                <a:solidFill>
                  <a:srgbClr val="0000FF"/>
                </a:solidFill>
                <a:latin typeface="Times New Roman"/>
                <a:ea typeface="Calibri"/>
                <a:cs typeface="Times New Roman"/>
              </a:rPr>
              <a:t>ứng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dạng</a:t>
            </a:r>
            <a:r>
              <a:rPr lang="en-US" sz="2400" b="1" dirty="0">
                <a:solidFill>
                  <a:srgbClr val="0000FF"/>
                </a:solidFill>
                <a:latin typeface="Times New Roman"/>
                <a:ea typeface="Calibri"/>
                <a:cs typeface="Times New Roman"/>
              </a:rPr>
              <a:t> UI.</a:t>
            </a:r>
            <a:endParaRPr lang="en-US" sz="2400" b="1" dirty="0">
              <a:latin typeface="Times New Roman"/>
              <a:ea typeface="Calibri"/>
              <a:cs typeface="Times New Roman"/>
            </a:endParaRPr>
          </a:p>
          <a:p>
            <a:pPr marL="342900" marR="0" lvl="0" indent="-342900" algn="just">
              <a:spcBef>
                <a:spcPts val="0"/>
              </a:spcBef>
              <a:spcAft>
                <a:spcPts val="300"/>
              </a:spcAft>
              <a:buFont typeface="Wingdings"/>
              <a:buChar char=""/>
            </a:pPr>
            <a:r>
              <a:rPr lang="en-US" sz="2400" b="1" dirty="0" err="1">
                <a:solidFill>
                  <a:srgbClr val="0000FF"/>
                </a:solidFill>
                <a:latin typeface="Times New Roman"/>
                <a:ea typeface="Calibri"/>
                <a:cs typeface="Times New Roman"/>
              </a:rPr>
              <a:t>B</a:t>
            </a:r>
            <a:r>
              <a:rPr lang="en-US" sz="2400" b="1" baseline="-25000" dirty="0" err="1">
                <a:solidFill>
                  <a:srgbClr val="0000FF"/>
                </a:solidFill>
                <a:latin typeface="Times New Roman"/>
                <a:ea typeface="Calibri"/>
                <a:cs typeface="Times New Roman"/>
              </a:rPr>
              <a:t>m</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Cảm</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ứng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từ</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của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(T), </a:t>
            </a:r>
            <a:r>
              <a:rPr lang="en-US" sz="2400" b="1" dirty="0" err="1">
                <a:solidFill>
                  <a:srgbClr val="0000FF"/>
                </a:solidFill>
                <a:latin typeface="Times New Roman"/>
                <a:ea typeface="Calibri"/>
                <a:cs typeface="Times New Roman"/>
              </a:rPr>
              <a:t>tùy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theo</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chất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lượng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của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xấu</a:t>
            </a:r>
            <a:r>
              <a:rPr lang="en-US" sz="2400" b="1" dirty="0">
                <a:solidFill>
                  <a:srgbClr val="0000FF"/>
                </a:solidFill>
                <a:latin typeface="Times New Roman"/>
                <a:ea typeface="Calibri"/>
                <a:cs typeface="Times New Roman"/>
              </a:rPr>
              <a:t> hay </a:t>
            </a:r>
            <a:r>
              <a:rPr lang="en-US" sz="2400" b="1" dirty="0" err="1">
                <a:solidFill>
                  <a:srgbClr val="0000FF"/>
                </a:solidFill>
                <a:latin typeface="Times New Roman"/>
                <a:ea typeface="Calibri"/>
                <a:cs typeface="Times New Roman"/>
              </a:rPr>
              <a:t>tốt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tương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ứng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chọn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B</a:t>
            </a:r>
            <a:r>
              <a:rPr lang="en-US" sz="2400" b="1" baseline="-25000" dirty="0" err="1">
                <a:solidFill>
                  <a:srgbClr val="0000FF"/>
                </a:solidFill>
                <a:latin typeface="Times New Roman"/>
                <a:ea typeface="Calibri"/>
                <a:cs typeface="Times New Roman"/>
              </a:rPr>
              <a:t>m</a:t>
            </a:r>
            <a:r>
              <a:rPr lang="en-US" sz="2400" b="1" baseline="-25000" dirty="0">
                <a:solidFill>
                  <a:srgbClr val="0000FF"/>
                </a:solidFill>
                <a:latin typeface="Times New Roman"/>
                <a:ea typeface="Calibri"/>
                <a:cs typeface="Times New Roman"/>
              </a:rPr>
              <a:t> </a:t>
            </a:r>
            <a:r>
              <a:rPr lang="en-US" sz="2400" b="1" dirty="0">
                <a:solidFill>
                  <a:srgbClr val="0000FF"/>
                </a:solidFill>
                <a:latin typeface="Times New Roman"/>
                <a:ea typeface="Calibri"/>
                <a:cs typeface="Times New Roman"/>
              </a:rPr>
              <a:t>=  0,6 </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cs typeface="Times New Roman"/>
              </a:rPr>
              <a:t> 1,2 (T)</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Calibri"/>
                <a:cs typeface="Times New Roman"/>
              </a:rPr>
              <a:t>Tiết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diện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thật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của</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lõi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1080135" marR="0" algn="just">
              <a:spcBef>
                <a:spcPts val="0"/>
              </a:spcBef>
              <a:spcAft>
                <a:spcPts val="0"/>
              </a:spcAft>
              <a:tabLst>
                <a:tab pos="5941060" algn="r"/>
              </a:tabLst>
            </a:pPr>
            <a:r>
              <a:rPr lang="en-US" sz="2400" b="1" dirty="0" err="1">
                <a:solidFill>
                  <a:srgbClr val="0000FF"/>
                </a:solidFill>
                <a:latin typeface="Times New Roman"/>
                <a:ea typeface="Calibri"/>
                <a:cs typeface="Times New Roman"/>
              </a:rPr>
              <a:t>A</a:t>
            </a:r>
            <a:r>
              <a:rPr lang="en-US" sz="2400" b="1" baseline="-25000" dirty="0" err="1">
                <a:solidFill>
                  <a:srgbClr val="0000FF"/>
                </a:solidFill>
                <a:latin typeface="Times New Roman"/>
                <a:ea typeface="Calibri"/>
                <a:cs typeface="Times New Roman"/>
              </a:rPr>
              <a:t>đ</a:t>
            </a:r>
            <a:r>
              <a:rPr lang="en-US" sz="2400" b="1" dirty="0">
                <a:solidFill>
                  <a:srgbClr val="0000FF"/>
                </a:solidFill>
                <a:latin typeface="Times New Roman"/>
                <a:ea typeface="Calibri"/>
                <a:cs typeface="Times New Roman"/>
              </a:rPr>
              <a:t> = </a:t>
            </a:r>
            <a:r>
              <a:rPr lang="en-US" sz="2400" b="1" dirty="0" err="1">
                <a:solidFill>
                  <a:srgbClr val="0000FF"/>
                </a:solidFill>
                <a:latin typeface="Times New Roman"/>
                <a:ea typeface="Calibri"/>
                <a:cs typeface="Times New Roman"/>
              </a:rPr>
              <a:t>a.b</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cm</a:t>
            </a:r>
            <a:r>
              <a:rPr lang="en-US" sz="2400" b="1" baseline="30000" dirty="0" err="1">
                <a:solidFill>
                  <a:srgbClr val="0000FF"/>
                </a:solidFill>
                <a:latin typeface="Times New Roman"/>
                <a:ea typeface="Calibri"/>
                <a:cs typeface="Times New Roman"/>
              </a:rPr>
              <a:t>2</a:t>
            </a:r>
            <a:r>
              <a:rPr lang="en-US" sz="2400" b="1" dirty="0">
                <a:solidFill>
                  <a:srgbClr val="0000FF"/>
                </a:solidFill>
                <a:latin typeface="Times New Roman"/>
                <a:ea typeface="Calibri"/>
                <a:cs typeface="Times New Roman"/>
              </a:rPr>
              <a:t>)   	</a:t>
            </a:r>
            <a:endParaRPr lang="en-US" sz="2400" b="1" dirty="0">
              <a:latin typeface="Times New Roman"/>
              <a:ea typeface="Calibri"/>
              <a:cs typeface="Times New Roman"/>
            </a:endParaRPr>
          </a:p>
          <a:p>
            <a:pPr marL="810260" marR="0" indent="-180340" algn="just">
              <a:spcBef>
                <a:spcPts val="0"/>
              </a:spcBef>
              <a:spcAft>
                <a:spcPts val="0"/>
              </a:spcAft>
            </a:pPr>
            <a:r>
              <a:rPr lang="en-US" sz="2400" b="1" dirty="0">
                <a:solidFill>
                  <a:srgbClr val="0000FF"/>
                </a:solidFill>
                <a:latin typeface="Times New Roman"/>
                <a:ea typeface="Calibri"/>
                <a:cs typeface="Times New Roman"/>
              </a:rPr>
              <a:t>A</a:t>
            </a:r>
            <a:r>
              <a:rPr lang="en-US" sz="2400" b="1" baseline="-25000" dirty="0">
                <a:solidFill>
                  <a:srgbClr val="0000FF"/>
                </a:solidFill>
                <a:latin typeface="Times New Roman"/>
                <a:ea typeface="Calibri"/>
                <a:cs typeface="Times New Roman"/>
              </a:rPr>
              <a:t>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và</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A</a:t>
            </a:r>
            <a:r>
              <a:rPr lang="en-US" sz="2400" b="1" baseline="-25000" dirty="0" err="1">
                <a:solidFill>
                  <a:srgbClr val="0000FF"/>
                </a:solidFill>
                <a:latin typeface="Times New Roman"/>
                <a:ea typeface="Calibri"/>
                <a:cs typeface="Times New Roman"/>
              </a:rPr>
              <a:t>đ</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có</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sự</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chênh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lệch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nhau</a:t>
            </a:r>
            <a:r>
              <a:rPr lang="en-US" sz="2400" b="1" dirty="0">
                <a:solidFill>
                  <a:srgbClr val="0000FF"/>
                </a:solidFill>
                <a:latin typeface="Times New Roman"/>
                <a:ea typeface="Calibri"/>
                <a:cs typeface="Times New Roman"/>
              </a:rPr>
              <a:t> (A</a:t>
            </a:r>
            <a:r>
              <a:rPr lang="en-US" sz="2400" b="1" baseline="-25000" dirty="0">
                <a:solidFill>
                  <a:srgbClr val="0000FF"/>
                </a:solidFill>
                <a:latin typeface="Times New Roman"/>
                <a:ea typeface="Calibri"/>
                <a:cs typeface="Times New Roman"/>
              </a:rPr>
              <a:t>t</a:t>
            </a:r>
            <a:r>
              <a:rPr lang="en-US" sz="2400" b="1" dirty="0">
                <a:solidFill>
                  <a:srgbClr val="0000FF"/>
                </a:solidFill>
                <a:latin typeface="Times New Roman"/>
                <a:ea typeface="Calibri"/>
                <a:cs typeface="Times New Roman"/>
              </a:rPr>
              <a:t> </a:t>
            </a:r>
            <a:r>
              <a:rPr lang="en-US" sz="2400" b="1" dirty="0">
                <a:solidFill>
                  <a:srgbClr val="0000FF"/>
                </a:solidFill>
                <a:latin typeface="Times New Roman"/>
                <a:ea typeface="Calibri"/>
                <a:cs typeface="Times New Roman"/>
                <a:sym typeface="Symbol"/>
              </a:rPr>
              <a: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A</a:t>
            </a:r>
            <a:r>
              <a:rPr lang="en-US" sz="2400" b="1" baseline="-25000" dirty="0" err="1">
                <a:solidFill>
                  <a:srgbClr val="0000FF"/>
                </a:solidFill>
                <a:latin typeface="Times New Roman"/>
                <a:ea typeface="Calibri"/>
                <a:cs typeface="Times New Roman"/>
              </a:rPr>
              <a:t>đ</a:t>
            </a:r>
            <a:r>
              <a:rPr lang="en-US" sz="2400" b="1" dirty="0">
                <a:solidFill>
                  <a:srgbClr val="0000FF"/>
                </a:solidFill>
                <a:latin typeface="Times New Roman"/>
                <a:ea typeface="Calibri"/>
                <a:cs typeface="Times New Roman"/>
              </a:rPr>
              <a:t>) do:</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err="1">
                <a:solidFill>
                  <a:srgbClr val="0000FF"/>
                </a:solidFill>
                <a:latin typeface="Times New Roman"/>
                <a:ea typeface="Calibri"/>
                <a:cs typeface="Times New Roman"/>
              </a:rPr>
              <a:t>Bề</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dày</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lớp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sơn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cách</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điện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trên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hai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mặt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lá</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a:t>
            </a:r>
            <a:endParaRPr lang="en-US" sz="24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400" b="1" dirty="0">
                <a:solidFill>
                  <a:srgbClr val="0000FF"/>
                </a:solidFill>
                <a:latin typeface="Times New Roman"/>
                <a:ea typeface="Calibri"/>
                <a:cs typeface="Times New Roman"/>
              </a:rPr>
              <a:t>Ba </a:t>
            </a:r>
            <a:r>
              <a:rPr lang="en-US" sz="2400" b="1" dirty="0" err="1">
                <a:solidFill>
                  <a:srgbClr val="0000FF"/>
                </a:solidFill>
                <a:latin typeface="Times New Roman"/>
                <a:ea typeface="Calibri"/>
                <a:cs typeface="Times New Roman"/>
              </a:rPr>
              <a:t>vớ</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trên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mép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biên</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lá</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làm</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cho</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các</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lá</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không</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thể</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ghép</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khít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chặt</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với</a:t>
            </a:r>
            <a:r>
              <a:rPr lang="en-US" sz="2400" b="1" dirty="0">
                <a:solidFill>
                  <a:srgbClr val="0000FF"/>
                </a:solidFill>
                <a:latin typeface="Times New Roman"/>
                <a:ea typeface="Calibri"/>
                <a:cs typeface="Times New Roman"/>
              </a:rPr>
              <a:t> </a:t>
            </a:r>
            <a:r>
              <a:rPr lang="en-US" sz="2400" b="1" dirty="0" err="1">
                <a:solidFill>
                  <a:srgbClr val="0000FF"/>
                </a:solidFill>
                <a:latin typeface="Times New Roman"/>
                <a:ea typeface="Calibri"/>
                <a:cs typeface="Times New Roman"/>
              </a:rPr>
              <a:t>nhau</a:t>
            </a:r>
            <a:r>
              <a:rPr lang="en-US" sz="2400" b="1" dirty="0">
                <a:solidFill>
                  <a:srgbClr val="0000FF"/>
                </a:solidFill>
                <a:latin typeface="Times New Roman"/>
                <a:ea typeface="Calibri"/>
                <a:cs typeface="Times New Roman"/>
              </a:rPr>
              <a:t>.</a:t>
            </a:r>
            <a:endParaRPr lang="en-US" sz="2400" b="1" dirty="0">
              <a:effectLst/>
              <a:latin typeface="Times New Roman"/>
              <a:ea typeface="Calibri"/>
              <a:cs typeface="Times New Roman"/>
            </a:endParaRPr>
          </a:p>
        </p:txBody>
      </p:sp>
    </p:spTree>
    <p:extLst>
      <p:ext uri="{BB962C8B-B14F-4D97-AF65-F5344CB8AC3E}">
        <p14:creationId xmlns:p14="http://schemas.microsoft.com/office/powerpoint/2010/main" val="272393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strVal val="#ppt_w*0.70"/>
                                          </p:val>
                                        </p:tav>
                                        <p:tav tm="100000">
                                          <p:val>
                                            <p:strVal val="#ppt_w"/>
                                          </p:val>
                                        </p:tav>
                                      </p:tavLst>
                                    </p:anim>
                                    <p:anim calcmode="lin" valueType="num">
                                      <p:cBhvr>
                                        <p:cTn id="15" dur="1000" fill="hold"/>
                                        <p:tgtEl>
                                          <p:spTgt spid="8"/>
                                        </p:tgtEl>
                                        <p:attrNameLst>
                                          <p:attrName>ppt_h</p:attrName>
                                        </p:attrNameLst>
                                      </p:cBhvr>
                                      <p:tavLst>
                                        <p:tav tm="0">
                                          <p:val>
                                            <p:strVal val="#ppt_h"/>
                                          </p:val>
                                        </p:tav>
                                        <p:tav tm="100000">
                                          <p:val>
                                            <p:strVal val="#ppt_h"/>
                                          </p:val>
                                        </p:tav>
                                      </p:tavLst>
                                    </p:anim>
                                    <p:animEffect transition="in" filter="fade">
                                      <p:cBhvr>
                                        <p:cTn id="16" dur="1000"/>
                                        <p:tgtEl>
                                          <p:spTgt spid="8"/>
                                        </p:tgtEl>
                                      </p:cBhvr>
                                    </p:animEffect>
                                  </p:childTnLst>
                                </p:cTn>
                              </p:par>
                              <p:par>
                                <p:cTn id="17" presetID="55" presetClass="entr" presetSubtype="0" fill="hold" nodeType="withEffect">
                                  <p:stCondLst>
                                    <p:cond delay="0"/>
                                  </p:stCondLst>
                                  <p:childTnLst>
                                    <p:set>
                                      <p:cBhvr>
                                        <p:cTn id="18" dur="1" fill="hold">
                                          <p:stCondLst>
                                            <p:cond delay="0"/>
                                          </p:stCondLst>
                                        </p:cTn>
                                        <p:tgtEl>
                                          <p:spTgt spid="23556"/>
                                        </p:tgtEl>
                                        <p:attrNameLst>
                                          <p:attrName>style.visibility</p:attrName>
                                        </p:attrNameLst>
                                      </p:cBhvr>
                                      <p:to>
                                        <p:strVal val="visible"/>
                                      </p:to>
                                    </p:set>
                                    <p:anim calcmode="lin" valueType="num">
                                      <p:cBhvr>
                                        <p:cTn id="19" dur="1000" fill="hold"/>
                                        <p:tgtEl>
                                          <p:spTgt spid="23556"/>
                                        </p:tgtEl>
                                        <p:attrNameLst>
                                          <p:attrName>ppt_w</p:attrName>
                                        </p:attrNameLst>
                                      </p:cBhvr>
                                      <p:tavLst>
                                        <p:tav tm="0">
                                          <p:val>
                                            <p:strVal val="#ppt_w*0.70"/>
                                          </p:val>
                                        </p:tav>
                                        <p:tav tm="100000">
                                          <p:val>
                                            <p:strVal val="#ppt_w"/>
                                          </p:val>
                                        </p:tav>
                                      </p:tavLst>
                                    </p:anim>
                                    <p:anim calcmode="lin" valueType="num">
                                      <p:cBhvr>
                                        <p:cTn id="20" dur="1000" fill="hold"/>
                                        <p:tgtEl>
                                          <p:spTgt spid="23556"/>
                                        </p:tgtEl>
                                        <p:attrNameLst>
                                          <p:attrName>ppt_h</p:attrName>
                                        </p:attrNameLst>
                                      </p:cBhvr>
                                      <p:tavLst>
                                        <p:tav tm="0">
                                          <p:val>
                                            <p:strVal val="#ppt_h"/>
                                          </p:val>
                                        </p:tav>
                                        <p:tav tm="100000">
                                          <p:val>
                                            <p:strVal val="#ppt_h"/>
                                          </p:val>
                                        </p:tav>
                                      </p:tavLst>
                                    </p:anim>
                                    <p:animEffect transition="in" filter="fade">
                                      <p:cBhvr>
                                        <p:cTn id="21" dur="1000"/>
                                        <p:tgtEl>
                                          <p:spTgt spid="23556"/>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 calcmode="lin" valueType="num">
                                      <p:cBhvr>
                                        <p:cTn id="26" dur="1000" fill="hold"/>
                                        <p:tgtEl>
                                          <p:spTgt spid="10">
                                            <p:txEl>
                                              <p:pRg st="0" end="0"/>
                                            </p:txEl>
                                          </p:spTgt>
                                        </p:tgtEl>
                                        <p:attrNameLst>
                                          <p:attrName>ppt_w</p:attrName>
                                        </p:attrNameLst>
                                      </p:cBhvr>
                                      <p:tavLst>
                                        <p:tav tm="0">
                                          <p:val>
                                            <p:strVal val="#ppt_w*0.70"/>
                                          </p:val>
                                        </p:tav>
                                        <p:tav tm="100000">
                                          <p:val>
                                            <p:strVal val="#ppt_w"/>
                                          </p:val>
                                        </p:tav>
                                      </p:tavLst>
                                    </p:anim>
                                    <p:anim calcmode="lin" valueType="num">
                                      <p:cBhvr>
                                        <p:cTn id="27" dur="1000" fill="hold"/>
                                        <p:tgtEl>
                                          <p:spTgt spid="10">
                                            <p:txEl>
                                              <p:pRg st="0" end="0"/>
                                            </p:txEl>
                                          </p:spTgt>
                                        </p:tgtEl>
                                        <p:attrNameLst>
                                          <p:attrName>ppt_h</p:attrName>
                                        </p:attrNameLst>
                                      </p:cBhvr>
                                      <p:tavLst>
                                        <p:tav tm="0">
                                          <p:val>
                                            <p:strVal val="#ppt_h"/>
                                          </p:val>
                                        </p:tav>
                                        <p:tav tm="100000">
                                          <p:val>
                                            <p:strVal val="#ppt_h"/>
                                          </p:val>
                                        </p:tav>
                                      </p:tavLst>
                                    </p:anim>
                                    <p:animEffect transition="in" filter="fade">
                                      <p:cBhvr>
                                        <p:cTn id="28" dur="1000"/>
                                        <p:tgtEl>
                                          <p:spTgt spid="10">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nodeType="clickEffect">
                                  <p:stCondLst>
                                    <p:cond delay="0"/>
                                  </p:stCondLst>
                                  <p:childTnLst>
                                    <p:set>
                                      <p:cBhvr>
                                        <p:cTn id="32" dur="1" fill="hold">
                                          <p:stCondLst>
                                            <p:cond delay="0"/>
                                          </p:stCondLst>
                                        </p:cTn>
                                        <p:tgtEl>
                                          <p:spTgt spid="10">
                                            <p:txEl>
                                              <p:pRg st="1" end="1"/>
                                            </p:txEl>
                                          </p:spTgt>
                                        </p:tgtEl>
                                        <p:attrNameLst>
                                          <p:attrName>style.visibility</p:attrName>
                                        </p:attrNameLst>
                                      </p:cBhvr>
                                      <p:to>
                                        <p:strVal val="visible"/>
                                      </p:to>
                                    </p:set>
                                    <p:anim calcmode="lin" valueType="num">
                                      <p:cBhvr>
                                        <p:cTn id="33" dur="1000" fill="hold"/>
                                        <p:tgtEl>
                                          <p:spTgt spid="10">
                                            <p:txEl>
                                              <p:pRg st="1" end="1"/>
                                            </p:txEl>
                                          </p:spTgt>
                                        </p:tgtEl>
                                        <p:attrNameLst>
                                          <p:attrName>ppt_w</p:attrName>
                                        </p:attrNameLst>
                                      </p:cBhvr>
                                      <p:tavLst>
                                        <p:tav tm="0">
                                          <p:val>
                                            <p:strVal val="#ppt_w*0.70"/>
                                          </p:val>
                                        </p:tav>
                                        <p:tav tm="100000">
                                          <p:val>
                                            <p:strVal val="#ppt_w"/>
                                          </p:val>
                                        </p:tav>
                                      </p:tavLst>
                                    </p:anim>
                                    <p:anim calcmode="lin" valueType="num">
                                      <p:cBhvr>
                                        <p:cTn id="34" dur="1000" fill="hold"/>
                                        <p:tgtEl>
                                          <p:spTgt spid="10">
                                            <p:txEl>
                                              <p:pRg st="1" end="1"/>
                                            </p:txEl>
                                          </p:spTgt>
                                        </p:tgtEl>
                                        <p:attrNameLst>
                                          <p:attrName>ppt_h</p:attrName>
                                        </p:attrNameLst>
                                      </p:cBhvr>
                                      <p:tavLst>
                                        <p:tav tm="0">
                                          <p:val>
                                            <p:strVal val="#ppt_h"/>
                                          </p:val>
                                        </p:tav>
                                        <p:tav tm="100000">
                                          <p:val>
                                            <p:strVal val="#ppt_h"/>
                                          </p:val>
                                        </p:tav>
                                      </p:tavLst>
                                    </p:anim>
                                    <p:animEffect transition="in" filter="fade">
                                      <p:cBhvr>
                                        <p:cTn id="35" dur="1000"/>
                                        <p:tgtEl>
                                          <p:spTgt spid="10">
                                            <p:txEl>
                                              <p:pRg st="1" end="1"/>
                                            </p:txEl>
                                          </p:spTgt>
                                        </p:tgtEl>
                                      </p:cBhvr>
                                    </p:animEffect>
                                  </p:childTnLst>
                                </p:cTn>
                              </p:par>
                              <p:par>
                                <p:cTn id="36" presetID="55" presetClass="entr" presetSubtype="0" fill="hold" nodeType="withEffect">
                                  <p:stCondLst>
                                    <p:cond delay="0"/>
                                  </p:stCondLst>
                                  <p:childTnLst>
                                    <p:set>
                                      <p:cBhvr>
                                        <p:cTn id="37" dur="1" fill="hold">
                                          <p:stCondLst>
                                            <p:cond delay="0"/>
                                          </p:stCondLst>
                                        </p:cTn>
                                        <p:tgtEl>
                                          <p:spTgt spid="10">
                                            <p:txEl>
                                              <p:pRg st="2" end="2"/>
                                            </p:txEl>
                                          </p:spTgt>
                                        </p:tgtEl>
                                        <p:attrNameLst>
                                          <p:attrName>style.visibility</p:attrName>
                                        </p:attrNameLst>
                                      </p:cBhvr>
                                      <p:to>
                                        <p:strVal val="visible"/>
                                      </p:to>
                                    </p:set>
                                    <p:anim calcmode="lin" valueType="num">
                                      <p:cBhvr>
                                        <p:cTn id="38" dur="1000" fill="hold"/>
                                        <p:tgtEl>
                                          <p:spTgt spid="10">
                                            <p:txEl>
                                              <p:pRg st="2" end="2"/>
                                            </p:txEl>
                                          </p:spTgt>
                                        </p:tgtEl>
                                        <p:attrNameLst>
                                          <p:attrName>ppt_w</p:attrName>
                                        </p:attrNameLst>
                                      </p:cBhvr>
                                      <p:tavLst>
                                        <p:tav tm="0">
                                          <p:val>
                                            <p:strVal val="#ppt_w*0.70"/>
                                          </p:val>
                                        </p:tav>
                                        <p:tav tm="100000">
                                          <p:val>
                                            <p:strVal val="#ppt_w"/>
                                          </p:val>
                                        </p:tav>
                                      </p:tavLst>
                                    </p:anim>
                                    <p:anim calcmode="lin" valueType="num">
                                      <p:cBhvr>
                                        <p:cTn id="39" dur="1000" fill="hold"/>
                                        <p:tgtEl>
                                          <p:spTgt spid="10">
                                            <p:txEl>
                                              <p:pRg st="2" end="2"/>
                                            </p:txEl>
                                          </p:spTgt>
                                        </p:tgtEl>
                                        <p:attrNameLst>
                                          <p:attrName>ppt_h</p:attrName>
                                        </p:attrNameLst>
                                      </p:cBhvr>
                                      <p:tavLst>
                                        <p:tav tm="0">
                                          <p:val>
                                            <p:strVal val="#ppt_h"/>
                                          </p:val>
                                        </p:tav>
                                        <p:tav tm="100000">
                                          <p:val>
                                            <p:strVal val="#ppt_h"/>
                                          </p:val>
                                        </p:tav>
                                      </p:tavLst>
                                    </p:anim>
                                    <p:animEffect transition="in" filter="fade">
                                      <p:cBhvr>
                                        <p:cTn id="40" dur="1000"/>
                                        <p:tgtEl>
                                          <p:spTgt spid="10">
                                            <p:txEl>
                                              <p:pRg st="2" end="2"/>
                                            </p:txEl>
                                          </p:spTgt>
                                        </p:tgtEl>
                                      </p:cBhvr>
                                    </p:animEffect>
                                  </p:childTnLst>
                                </p:cTn>
                              </p:par>
                              <p:par>
                                <p:cTn id="41" presetID="55" presetClass="entr" presetSubtype="0" fill="hold" nodeType="withEffect">
                                  <p:stCondLst>
                                    <p:cond delay="0"/>
                                  </p:stCondLst>
                                  <p:childTnLst>
                                    <p:set>
                                      <p:cBhvr>
                                        <p:cTn id="42" dur="1" fill="hold">
                                          <p:stCondLst>
                                            <p:cond delay="0"/>
                                          </p:stCondLst>
                                        </p:cTn>
                                        <p:tgtEl>
                                          <p:spTgt spid="10">
                                            <p:txEl>
                                              <p:pRg st="3" end="3"/>
                                            </p:txEl>
                                          </p:spTgt>
                                        </p:tgtEl>
                                        <p:attrNameLst>
                                          <p:attrName>style.visibility</p:attrName>
                                        </p:attrNameLst>
                                      </p:cBhvr>
                                      <p:to>
                                        <p:strVal val="visible"/>
                                      </p:to>
                                    </p:set>
                                    <p:anim calcmode="lin" valueType="num">
                                      <p:cBhvr>
                                        <p:cTn id="43" dur="1000" fill="hold"/>
                                        <p:tgtEl>
                                          <p:spTgt spid="10">
                                            <p:txEl>
                                              <p:pRg st="3" end="3"/>
                                            </p:txEl>
                                          </p:spTgt>
                                        </p:tgtEl>
                                        <p:attrNameLst>
                                          <p:attrName>ppt_w</p:attrName>
                                        </p:attrNameLst>
                                      </p:cBhvr>
                                      <p:tavLst>
                                        <p:tav tm="0">
                                          <p:val>
                                            <p:strVal val="#ppt_w*0.70"/>
                                          </p:val>
                                        </p:tav>
                                        <p:tav tm="100000">
                                          <p:val>
                                            <p:strVal val="#ppt_w"/>
                                          </p:val>
                                        </p:tav>
                                      </p:tavLst>
                                    </p:anim>
                                    <p:anim calcmode="lin" valueType="num">
                                      <p:cBhvr>
                                        <p:cTn id="44" dur="1000" fill="hold"/>
                                        <p:tgtEl>
                                          <p:spTgt spid="10">
                                            <p:txEl>
                                              <p:pRg st="3" end="3"/>
                                            </p:txEl>
                                          </p:spTgt>
                                        </p:tgtEl>
                                        <p:attrNameLst>
                                          <p:attrName>ppt_h</p:attrName>
                                        </p:attrNameLst>
                                      </p:cBhvr>
                                      <p:tavLst>
                                        <p:tav tm="0">
                                          <p:val>
                                            <p:strVal val="#ppt_h"/>
                                          </p:val>
                                        </p:tav>
                                        <p:tav tm="100000">
                                          <p:val>
                                            <p:strVal val="#ppt_h"/>
                                          </p:val>
                                        </p:tav>
                                      </p:tavLst>
                                    </p:anim>
                                    <p:animEffect transition="in" filter="fade">
                                      <p:cBhvr>
                                        <p:cTn id="45" dur="1000"/>
                                        <p:tgtEl>
                                          <p:spTgt spid="10">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5" presetClass="entr" presetSubtype="0" fill="hold" nodeType="clickEffect">
                                  <p:stCondLst>
                                    <p:cond delay="0"/>
                                  </p:stCondLst>
                                  <p:childTnLst>
                                    <p:set>
                                      <p:cBhvr>
                                        <p:cTn id="49" dur="1" fill="hold">
                                          <p:stCondLst>
                                            <p:cond delay="0"/>
                                          </p:stCondLst>
                                        </p:cTn>
                                        <p:tgtEl>
                                          <p:spTgt spid="10">
                                            <p:txEl>
                                              <p:pRg st="4" end="4"/>
                                            </p:txEl>
                                          </p:spTgt>
                                        </p:tgtEl>
                                        <p:attrNameLst>
                                          <p:attrName>style.visibility</p:attrName>
                                        </p:attrNameLst>
                                      </p:cBhvr>
                                      <p:to>
                                        <p:strVal val="visible"/>
                                      </p:to>
                                    </p:set>
                                    <p:anim calcmode="lin" valueType="num">
                                      <p:cBhvr>
                                        <p:cTn id="50" dur="1000" fill="hold"/>
                                        <p:tgtEl>
                                          <p:spTgt spid="10">
                                            <p:txEl>
                                              <p:pRg st="4" end="4"/>
                                            </p:txEl>
                                          </p:spTgt>
                                        </p:tgtEl>
                                        <p:attrNameLst>
                                          <p:attrName>ppt_w</p:attrName>
                                        </p:attrNameLst>
                                      </p:cBhvr>
                                      <p:tavLst>
                                        <p:tav tm="0">
                                          <p:val>
                                            <p:strVal val="#ppt_w*0.70"/>
                                          </p:val>
                                        </p:tav>
                                        <p:tav tm="100000">
                                          <p:val>
                                            <p:strVal val="#ppt_w"/>
                                          </p:val>
                                        </p:tav>
                                      </p:tavLst>
                                    </p:anim>
                                    <p:anim calcmode="lin" valueType="num">
                                      <p:cBhvr>
                                        <p:cTn id="51" dur="1000" fill="hold"/>
                                        <p:tgtEl>
                                          <p:spTgt spid="10">
                                            <p:txEl>
                                              <p:pRg st="4" end="4"/>
                                            </p:txEl>
                                          </p:spTgt>
                                        </p:tgtEl>
                                        <p:attrNameLst>
                                          <p:attrName>ppt_h</p:attrName>
                                        </p:attrNameLst>
                                      </p:cBhvr>
                                      <p:tavLst>
                                        <p:tav tm="0">
                                          <p:val>
                                            <p:strVal val="#ppt_h"/>
                                          </p:val>
                                        </p:tav>
                                        <p:tav tm="100000">
                                          <p:val>
                                            <p:strVal val="#ppt_h"/>
                                          </p:val>
                                        </p:tav>
                                      </p:tavLst>
                                    </p:anim>
                                    <p:animEffect transition="in" filter="fade">
                                      <p:cBhvr>
                                        <p:cTn id="52" dur="1000"/>
                                        <p:tgtEl>
                                          <p:spTgt spid="10">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5" presetClass="entr" presetSubtype="0" fill="hold" nodeType="clickEffect">
                                  <p:stCondLst>
                                    <p:cond delay="0"/>
                                  </p:stCondLst>
                                  <p:childTnLst>
                                    <p:set>
                                      <p:cBhvr>
                                        <p:cTn id="56" dur="1" fill="hold">
                                          <p:stCondLst>
                                            <p:cond delay="0"/>
                                          </p:stCondLst>
                                        </p:cTn>
                                        <p:tgtEl>
                                          <p:spTgt spid="10">
                                            <p:txEl>
                                              <p:pRg st="5" end="5"/>
                                            </p:txEl>
                                          </p:spTgt>
                                        </p:tgtEl>
                                        <p:attrNameLst>
                                          <p:attrName>style.visibility</p:attrName>
                                        </p:attrNameLst>
                                      </p:cBhvr>
                                      <p:to>
                                        <p:strVal val="visible"/>
                                      </p:to>
                                    </p:set>
                                    <p:anim calcmode="lin" valueType="num">
                                      <p:cBhvr>
                                        <p:cTn id="57" dur="1000" fill="hold"/>
                                        <p:tgtEl>
                                          <p:spTgt spid="10">
                                            <p:txEl>
                                              <p:pRg st="5" end="5"/>
                                            </p:txEl>
                                          </p:spTgt>
                                        </p:tgtEl>
                                        <p:attrNameLst>
                                          <p:attrName>ppt_w</p:attrName>
                                        </p:attrNameLst>
                                      </p:cBhvr>
                                      <p:tavLst>
                                        <p:tav tm="0">
                                          <p:val>
                                            <p:strVal val="#ppt_w*0.70"/>
                                          </p:val>
                                        </p:tav>
                                        <p:tav tm="100000">
                                          <p:val>
                                            <p:strVal val="#ppt_w"/>
                                          </p:val>
                                        </p:tav>
                                      </p:tavLst>
                                    </p:anim>
                                    <p:anim calcmode="lin" valueType="num">
                                      <p:cBhvr>
                                        <p:cTn id="58" dur="1000" fill="hold"/>
                                        <p:tgtEl>
                                          <p:spTgt spid="10">
                                            <p:txEl>
                                              <p:pRg st="5" end="5"/>
                                            </p:txEl>
                                          </p:spTgt>
                                        </p:tgtEl>
                                        <p:attrNameLst>
                                          <p:attrName>ppt_h</p:attrName>
                                        </p:attrNameLst>
                                      </p:cBhvr>
                                      <p:tavLst>
                                        <p:tav tm="0">
                                          <p:val>
                                            <p:strVal val="#ppt_h"/>
                                          </p:val>
                                        </p:tav>
                                        <p:tav tm="100000">
                                          <p:val>
                                            <p:strVal val="#ppt_h"/>
                                          </p:val>
                                        </p:tav>
                                      </p:tavLst>
                                    </p:anim>
                                    <p:animEffect transition="in" filter="fade">
                                      <p:cBhvr>
                                        <p:cTn id="59" dur="1000"/>
                                        <p:tgtEl>
                                          <p:spTgt spid="10">
                                            <p:txEl>
                                              <p:pRg st="5" end="5"/>
                                            </p:txEl>
                                          </p:spTgt>
                                        </p:tgtEl>
                                      </p:cBhvr>
                                    </p:animEffect>
                                  </p:childTnLst>
                                </p:cTn>
                              </p:par>
                              <p:par>
                                <p:cTn id="60" presetID="55" presetClass="entr" presetSubtype="0" fill="hold" nodeType="withEffect">
                                  <p:stCondLst>
                                    <p:cond delay="0"/>
                                  </p:stCondLst>
                                  <p:childTnLst>
                                    <p:set>
                                      <p:cBhvr>
                                        <p:cTn id="61" dur="1" fill="hold">
                                          <p:stCondLst>
                                            <p:cond delay="0"/>
                                          </p:stCondLst>
                                        </p:cTn>
                                        <p:tgtEl>
                                          <p:spTgt spid="10">
                                            <p:txEl>
                                              <p:pRg st="6" end="6"/>
                                            </p:txEl>
                                          </p:spTgt>
                                        </p:tgtEl>
                                        <p:attrNameLst>
                                          <p:attrName>style.visibility</p:attrName>
                                        </p:attrNameLst>
                                      </p:cBhvr>
                                      <p:to>
                                        <p:strVal val="visible"/>
                                      </p:to>
                                    </p:set>
                                    <p:anim calcmode="lin" valueType="num">
                                      <p:cBhvr>
                                        <p:cTn id="62" dur="1000" fill="hold"/>
                                        <p:tgtEl>
                                          <p:spTgt spid="10">
                                            <p:txEl>
                                              <p:pRg st="6" end="6"/>
                                            </p:txEl>
                                          </p:spTgt>
                                        </p:tgtEl>
                                        <p:attrNameLst>
                                          <p:attrName>ppt_w</p:attrName>
                                        </p:attrNameLst>
                                      </p:cBhvr>
                                      <p:tavLst>
                                        <p:tav tm="0">
                                          <p:val>
                                            <p:strVal val="#ppt_w*0.70"/>
                                          </p:val>
                                        </p:tav>
                                        <p:tav tm="100000">
                                          <p:val>
                                            <p:strVal val="#ppt_w"/>
                                          </p:val>
                                        </p:tav>
                                      </p:tavLst>
                                    </p:anim>
                                    <p:anim calcmode="lin" valueType="num">
                                      <p:cBhvr>
                                        <p:cTn id="63" dur="1000" fill="hold"/>
                                        <p:tgtEl>
                                          <p:spTgt spid="10">
                                            <p:txEl>
                                              <p:pRg st="6" end="6"/>
                                            </p:txEl>
                                          </p:spTgt>
                                        </p:tgtEl>
                                        <p:attrNameLst>
                                          <p:attrName>ppt_h</p:attrName>
                                        </p:attrNameLst>
                                      </p:cBhvr>
                                      <p:tavLst>
                                        <p:tav tm="0">
                                          <p:val>
                                            <p:strVal val="#ppt_h"/>
                                          </p:val>
                                        </p:tav>
                                        <p:tav tm="100000">
                                          <p:val>
                                            <p:strVal val="#ppt_h"/>
                                          </p:val>
                                        </p:tav>
                                      </p:tavLst>
                                    </p:anim>
                                    <p:animEffect transition="in" filter="fade">
                                      <p:cBhvr>
                                        <p:cTn id="64" dur="1000"/>
                                        <p:tgtEl>
                                          <p:spTgt spid="10">
                                            <p:txEl>
                                              <p:pRg st="6" end="6"/>
                                            </p:txEl>
                                          </p:spTgt>
                                        </p:tgtEl>
                                      </p:cBhvr>
                                    </p:animEffect>
                                  </p:childTnLst>
                                </p:cTn>
                              </p:par>
                              <p:par>
                                <p:cTn id="65" presetID="55" presetClass="entr" presetSubtype="0" fill="hold" nodeType="withEffect">
                                  <p:stCondLst>
                                    <p:cond delay="0"/>
                                  </p:stCondLst>
                                  <p:childTnLst>
                                    <p:set>
                                      <p:cBhvr>
                                        <p:cTn id="66" dur="1" fill="hold">
                                          <p:stCondLst>
                                            <p:cond delay="0"/>
                                          </p:stCondLst>
                                        </p:cTn>
                                        <p:tgtEl>
                                          <p:spTgt spid="10">
                                            <p:txEl>
                                              <p:pRg st="7" end="7"/>
                                            </p:txEl>
                                          </p:spTgt>
                                        </p:tgtEl>
                                        <p:attrNameLst>
                                          <p:attrName>style.visibility</p:attrName>
                                        </p:attrNameLst>
                                      </p:cBhvr>
                                      <p:to>
                                        <p:strVal val="visible"/>
                                      </p:to>
                                    </p:set>
                                    <p:anim calcmode="lin" valueType="num">
                                      <p:cBhvr>
                                        <p:cTn id="67" dur="1000" fill="hold"/>
                                        <p:tgtEl>
                                          <p:spTgt spid="10">
                                            <p:txEl>
                                              <p:pRg st="7" end="7"/>
                                            </p:txEl>
                                          </p:spTgt>
                                        </p:tgtEl>
                                        <p:attrNameLst>
                                          <p:attrName>ppt_w</p:attrName>
                                        </p:attrNameLst>
                                      </p:cBhvr>
                                      <p:tavLst>
                                        <p:tav tm="0">
                                          <p:val>
                                            <p:strVal val="#ppt_w*0.70"/>
                                          </p:val>
                                        </p:tav>
                                        <p:tav tm="100000">
                                          <p:val>
                                            <p:strVal val="#ppt_w"/>
                                          </p:val>
                                        </p:tav>
                                      </p:tavLst>
                                    </p:anim>
                                    <p:anim calcmode="lin" valueType="num">
                                      <p:cBhvr>
                                        <p:cTn id="68" dur="1000" fill="hold"/>
                                        <p:tgtEl>
                                          <p:spTgt spid="10">
                                            <p:txEl>
                                              <p:pRg st="7" end="7"/>
                                            </p:txEl>
                                          </p:spTgt>
                                        </p:tgtEl>
                                        <p:attrNameLst>
                                          <p:attrName>ppt_h</p:attrName>
                                        </p:attrNameLst>
                                      </p:cBhvr>
                                      <p:tavLst>
                                        <p:tav tm="0">
                                          <p:val>
                                            <p:strVal val="#ppt_h"/>
                                          </p:val>
                                        </p:tav>
                                        <p:tav tm="100000">
                                          <p:val>
                                            <p:strVal val="#ppt_h"/>
                                          </p:val>
                                        </p:tav>
                                      </p:tavLst>
                                    </p:anim>
                                    <p:animEffect transition="in" filter="fade">
                                      <p:cBhvr>
                                        <p:cTn id="69" dur="1000"/>
                                        <p:tgtEl>
                                          <p:spTgt spid="10">
                                            <p:txEl>
                                              <p:pRg st="7" end="7"/>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55" presetClass="entr" presetSubtype="0" fill="hold" nodeType="clickEffect">
                                  <p:stCondLst>
                                    <p:cond delay="0"/>
                                  </p:stCondLst>
                                  <p:childTnLst>
                                    <p:set>
                                      <p:cBhvr>
                                        <p:cTn id="73" dur="1" fill="hold">
                                          <p:stCondLst>
                                            <p:cond delay="0"/>
                                          </p:stCondLst>
                                        </p:cTn>
                                        <p:tgtEl>
                                          <p:spTgt spid="10">
                                            <p:txEl>
                                              <p:pRg st="8" end="8"/>
                                            </p:txEl>
                                          </p:spTgt>
                                        </p:tgtEl>
                                        <p:attrNameLst>
                                          <p:attrName>style.visibility</p:attrName>
                                        </p:attrNameLst>
                                      </p:cBhvr>
                                      <p:to>
                                        <p:strVal val="visible"/>
                                      </p:to>
                                    </p:set>
                                    <p:anim calcmode="lin" valueType="num">
                                      <p:cBhvr>
                                        <p:cTn id="74" dur="1000" fill="hold"/>
                                        <p:tgtEl>
                                          <p:spTgt spid="10">
                                            <p:txEl>
                                              <p:pRg st="8" end="8"/>
                                            </p:txEl>
                                          </p:spTgt>
                                        </p:tgtEl>
                                        <p:attrNameLst>
                                          <p:attrName>ppt_w</p:attrName>
                                        </p:attrNameLst>
                                      </p:cBhvr>
                                      <p:tavLst>
                                        <p:tav tm="0">
                                          <p:val>
                                            <p:strVal val="#ppt_w*0.70"/>
                                          </p:val>
                                        </p:tav>
                                        <p:tav tm="100000">
                                          <p:val>
                                            <p:strVal val="#ppt_w"/>
                                          </p:val>
                                        </p:tav>
                                      </p:tavLst>
                                    </p:anim>
                                    <p:anim calcmode="lin" valueType="num">
                                      <p:cBhvr>
                                        <p:cTn id="75" dur="1000" fill="hold"/>
                                        <p:tgtEl>
                                          <p:spTgt spid="10">
                                            <p:txEl>
                                              <p:pRg st="8" end="8"/>
                                            </p:txEl>
                                          </p:spTgt>
                                        </p:tgtEl>
                                        <p:attrNameLst>
                                          <p:attrName>ppt_h</p:attrName>
                                        </p:attrNameLst>
                                      </p:cBhvr>
                                      <p:tavLst>
                                        <p:tav tm="0">
                                          <p:val>
                                            <p:strVal val="#ppt_h"/>
                                          </p:val>
                                        </p:tav>
                                        <p:tav tm="100000">
                                          <p:val>
                                            <p:strVal val="#ppt_h"/>
                                          </p:val>
                                        </p:tav>
                                      </p:tavLst>
                                    </p:anim>
                                    <p:animEffect transition="in" filter="fade">
                                      <p:cBhvr>
                                        <p:cTn id="76" dur="1000"/>
                                        <p:tgtEl>
                                          <p:spTgt spid="10">
                                            <p:txEl>
                                              <p:pRg st="8" end="8"/>
                                            </p:txEl>
                                          </p:spTgt>
                                        </p:tgtEl>
                                      </p:cBhvr>
                                    </p:animEffect>
                                  </p:childTnLst>
                                </p:cTn>
                              </p:par>
                              <p:par>
                                <p:cTn id="77" presetID="55" presetClass="entr" presetSubtype="0" fill="hold" nodeType="withEffect">
                                  <p:stCondLst>
                                    <p:cond delay="0"/>
                                  </p:stCondLst>
                                  <p:childTnLst>
                                    <p:set>
                                      <p:cBhvr>
                                        <p:cTn id="78" dur="1" fill="hold">
                                          <p:stCondLst>
                                            <p:cond delay="0"/>
                                          </p:stCondLst>
                                        </p:cTn>
                                        <p:tgtEl>
                                          <p:spTgt spid="10">
                                            <p:txEl>
                                              <p:pRg st="9" end="9"/>
                                            </p:txEl>
                                          </p:spTgt>
                                        </p:tgtEl>
                                        <p:attrNameLst>
                                          <p:attrName>style.visibility</p:attrName>
                                        </p:attrNameLst>
                                      </p:cBhvr>
                                      <p:to>
                                        <p:strVal val="visible"/>
                                      </p:to>
                                    </p:set>
                                    <p:anim calcmode="lin" valueType="num">
                                      <p:cBhvr>
                                        <p:cTn id="79" dur="1000" fill="hold"/>
                                        <p:tgtEl>
                                          <p:spTgt spid="10">
                                            <p:txEl>
                                              <p:pRg st="9" end="9"/>
                                            </p:txEl>
                                          </p:spTgt>
                                        </p:tgtEl>
                                        <p:attrNameLst>
                                          <p:attrName>ppt_w</p:attrName>
                                        </p:attrNameLst>
                                      </p:cBhvr>
                                      <p:tavLst>
                                        <p:tav tm="0">
                                          <p:val>
                                            <p:strVal val="#ppt_w*0.70"/>
                                          </p:val>
                                        </p:tav>
                                        <p:tav tm="100000">
                                          <p:val>
                                            <p:strVal val="#ppt_w"/>
                                          </p:val>
                                        </p:tav>
                                      </p:tavLst>
                                    </p:anim>
                                    <p:anim calcmode="lin" valueType="num">
                                      <p:cBhvr>
                                        <p:cTn id="80" dur="1000" fill="hold"/>
                                        <p:tgtEl>
                                          <p:spTgt spid="10">
                                            <p:txEl>
                                              <p:pRg st="9" end="9"/>
                                            </p:txEl>
                                          </p:spTgt>
                                        </p:tgtEl>
                                        <p:attrNameLst>
                                          <p:attrName>ppt_h</p:attrName>
                                        </p:attrNameLst>
                                      </p:cBhvr>
                                      <p:tavLst>
                                        <p:tav tm="0">
                                          <p:val>
                                            <p:strVal val="#ppt_h"/>
                                          </p:val>
                                        </p:tav>
                                        <p:tav tm="100000">
                                          <p:val>
                                            <p:strVal val="#ppt_h"/>
                                          </p:val>
                                        </p:tav>
                                      </p:tavLst>
                                    </p:anim>
                                    <p:animEffect transition="in" filter="fade">
                                      <p:cBhvr>
                                        <p:cTn id="81" dur="1000"/>
                                        <p:tgtEl>
                                          <p:spTgt spid="1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2457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30716"/>
          <a:stretch/>
        </p:blipFill>
        <p:spPr bwMode="auto">
          <a:xfrm>
            <a:off x="0" y="650875"/>
            <a:ext cx="7446950" cy="94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77" r="20380" b="17505"/>
          <a:stretch/>
        </p:blipFill>
        <p:spPr bwMode="auto">
          <a:xfrm>
            <a:off x="259839" y="1447800"/>
            <a:ext cx="84901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3356" y="3733800"/>
            <a:ext cx="5948044"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008958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strVal val="#ppt_w*0.70"/>
                                          </p:val>
                                        </p:tav>
                                        <p:tav tm="100000">
                                          <p:val>
                                            <p:strVal val="#ppt_w"/>
                                          </p:val>
                                        </p:tav>
                                      </p:tavLst>
                                    </p:anim>
                                    <p:anim calcmode="lin" valueType="num">
                                      <p:cBhvr>
                                        <p:cTn id="8" dur="1000" fill="hold"/>
                                        <p:tgtEl>
                                          <p:spTgt spid="24578"/>
                                        </p:tgtEl>
                                        <p:attrNameLst>
                                          <p:attrName>ppt_h</p:attrName>
                                        </p:attrNameLst>
                                      </p:cBhvr>
                                      <p:tavLst>
                                        <p:tav tm="0">
                                          <p:val>
                                            <p:strVal val="#ppt_h"/>
                                          </p:val>
                                        </p:tav>
                                        <p:tav tm="100000">
                                          <p:val>
                                            <p:strVal val="#ppt_h"/>
                                          </p:val>
                                        </p:tav>
                                      </p:tavLst>
                                    </p:anim>
                                    <p:animEffect transition="in" filter="fade">
                                      <p:cBhvr>
                                        <p:cTn id="9" dur="1000"/>
                                        <p:tgtEl>
                                          <p:spTgt spid="2457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4579"/>
                                        </p:tgtEl>
                                        <p:attrNameLst>
                                          <p:attrName>style.visibility</p:attrName>
                                        </p:attrNameLst>
                                      </p:cBhvr>
                                      <p:to>
                                        <p:strVal val="visible"/>
                                      </p:to>
                                    </p:set>
                                    <p:anim calcmode="lin" valueType="num">
                                      <p:cBhvr>
                                        <p:cTn id="14" dur="1000" fill="hold"/>
                                        <p:tgtEl>
                                          <p:spTgt spid="24579"/>
                                        </p:tgtEl>
                                        <p:attrNameLst>
                                          <p:attrName>ppt_w</p:attrName>
                                        </p:attrNameLst>
                                      </p:cBhvr>
                                      <p:tavLst>
                                        <p:tav tm="0">
                                          <p:val>
                                            <p:strVal val="#ppt_w*0.70"/>
                                          </p:val>
                                        </p:tav>
                                        <p:tav tm="100000">
                                          <p:val>
                                            <p:strVal val="#ppt_w"/>
                                          </p:val>
                                        </p:tav>
                                      </p:tavLst>
                                    </p:anim>
                                    <p:anim calcmode="lin" valueType="num">
                                      <p:cBhvr>
                                        <p:cTn id="15" dur="1000" fill="hold"/>
                                        <p:tgtEl>
                                          <p:spTgt spid="24579"/>
                                        </p:tgtEl>
                                        <p:attrNameLst>
                                          <p:attrName>ppt_h</p:attrName>
                                        </p:attrNameLst>
                                      </p:cBhvr>
                                      <p:tavLst>
                                        <p:tav tm="0">
                                          <p:val>
                                            <p:strVal val="#ppt_h"/>
                                          </p:val>
                                        </p:tav>
                                        <p:tav tm="100000">
                                          <p:val>
                                            <p:strVal val="#ppt_h"/>
                                          </p:val>
                                        </p:tav>
                                      </p:tavLst>
                                    </p:anim>
                                    <p:animEffect transition="in" filter="fade">
                                      <p:cBhvr>
                                        <p:cTn id="16" dur="1000"/>
                                        <p:tgtEl>
                                          <p:spTgt spid="24579"/>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1000" fill="hold"/>
                                        <p:tgtEl>
                                          <p:spTgt spid="24580"/>
                                        </p:tgtEl>
                                        <p:attrNameLst>
                                          <p:attrName>ppt_w</p:attrName>
                                        </p:attrNameLst>
                                      </p:cBhvr>
                                      <p:tavLst>
                                        <p:tav tm="0">
                                          <p:val>
                                            <p:strVal val="#ppt_w*0.70"/>
                                          </p:val>
                                        </p:tav>
                                        <p:tav tm="100000">
                                          <p:val>
                                            <p:strVal val="#ppt_w"/>
                                          </p:val>
                                        </p:tav>
                                      </p:tavLst>
                                    </p:anim>
                                    <p:anim calcmode="lin" valueType="num">
                                      <p:cBhvr>
                                        <p:cTn id="22" dur="1000" fill="hold"/>
                                        <p:tgtEl>
                                          <p:spTgt spid="24580"/>
                                        </p:tgtEl>
                                        <p:attrNameLst>
                                          <p:attrName>ppt_h</p:attrName>
                                        </p:attrNameLst>
                                      </p:cBhvr>
                                      <p:tavLst>
                                        <p:tav tm="0">
                                          <p:val>
                                            <p:strVal val="#ppt_h"/>
                                          </p:val>
                                        </p:tav>
                                        <p:tav tm="100000">
                                          <p:val>
                                            <p:strVal val="#ppt_h"/>
                                          </p:val>
                                        </p:tav>
                                      </p:tavLst>
                                    </p:anim>
                                    <p:animEffect transition="in" filter="fade">
                                      <p:cBhvr>
                                        <p:cTn id="23" dur="1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75144"/>
            <a:ext cx="9144000" cy="2677656"/>
          </a:xfrm>
          <a:prstGeom prst="rect">
            <a:avLst/>
          </a:prstGeom>
        </p:spPr>
        <p:txBody>
          <a:bodyPr wrap="square">
            <a:spAutoFit/>
          </a:bodyPr>
          <a:lstStyle/>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Xác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A</a:t>
            </a:r>
            <a:r>
              <a:rPr lang="en-US" sz="2800" b="1" baseline="-25000" dirty="0" err="1">
                <a:solidFill>
                  <a:srgbClr val="0000FF"/>
                </a:solidFill>
                <a:latin typeface="Times New Roman"/>
                <a:ea typeface="Calibri"/>
                <a:cs typeface="Times New Roman"/>
              </a:rPr>
              <a:t>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chọn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kích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thước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dụng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dạng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EI</a:t>
            </a:r>
            <a:r>
              <a:rPr lang="en-US" sz="2800" b="1" dirty="0">
                <a:solidFill>
                  <a:srgbClr val="0000FF"/>
                </a:solidFill>
                <a:latin typeface="Times New Roman"/>
                <a:ea typeface="Calibri"/>
                <a:cs typeface="Times New Roman"/>
              </a:rPr>
              <a:t>, UI, </a:t>
            </a:r>
            <a:r>
              <a:rPr lang="en-US" sz="2800" b="1" dirty="0" err="1">
                <a:solidFill>
                  <a:srgbClr val="0000FF"/>
                </a:solidFill>
                <a:latin typeface="Times New Roman"/>
                <a:ea typeface="Calibri"/>
                <a:cs typeface="Times New Roman"/>
              </a:rPr>
              <a:t>kích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thước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thường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quan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với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nhau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theo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tỉ</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nhất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Dạng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EI</a:t>
            </a:r>
            <a:r>
              <a:rPr lang="en-US" sz="2800" b="1" dirty="0">
                <a:solidFill>
                  <a:srgbClr val="0000FF"/>
                </a:solidFill>
                <a:latin typeface="Times New Roman"/>
                <a:ea typeface="Calibri"/>
                <a:cs typeface="Times New Roman"/>
              </a:rPr>
              <a:t>: b = (1</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1,5)a ; h = </a:t>
            </a:r>
            <a:r>
              <a:rPr lang="en-US" sz="2800" b="1" dirty="0" err="1">
                <a:solidFill>
                  <a:srgbClr val="0000FF"/>
                </a:solidFill>
                <a:latin typeface="Times New Roman"/>
                <a:ea typeface="Calibri"/>
                <a:cs typeface="Times New Roman"/>
              </a:rPr>
              <a:t>1,5a</a:t>
            </a:r>
            <a:r>
              <a:rPr lang="en-US" sz="2800" b="1" dirty="0">
                <a:solidFill>
                  <a:srgbClr val="0000FF"/>
                </a:solidFill>
                <a:latin typeface="Times New Roman"/>
                <a:ea typeface="Calibri"/>
                <a:cs typeface="Times New Roman"/>
              </a:rPr>
              <a:t> ; c = </a:t>
            </a:r>
            <a:r>
              <a:rPr lang="en-US" sz="2800" b="1" dirty="0" err="1">
                <a:solidFill>
                  <a:srgbClr val="0000FF"/>
                </a:solidFill>
                <a:latin typeface="Times New Roman"/>
                <a:ea typeface="Calibri"/>
                <a:cs typeface="Times New Roman"/>
              </a:rPr>
              <a:t>0,5a</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Dạng</a:t>
            </a:r>
            <a:r>
              <a:rPr lang="en-US" sz="2800" b="1" dirty="0">
                <a:solidFill>
                  <a:srgbClr val="0000FF"/>
                </a:solidFill>
                <a:latin typeface="Times New Roman"/>
                <a:ea typeface="Calibri"/>
                <a:cs typeface="Times New Roman"/>
              </a:rPr>
              <a:t> UI: b = a ; h = </a:t>
            </a:r>
            <a:r>
              <a:rPr lang="en-US" sz="2800" b="1" dirty="0" err="1">
                <a:solidFill>
                  <a:srgbClr val="0000FF"/>
                </a:solidFill>
                <a:latin typeface="Times New Roman"/>
                <a:ea typeface="Calibri"/>
                <a:cs typeface="Times New Roman"/>
              </a:rPr>
              <a:t>4a</a:t>
            </a:r>
            <a:r>
              <a:rPr lang="en-US" sz="2800" b="1" dirty="0">
                <a:solidFill>
                  <a:srgbClr val="0000FF"/>
                </a:solidFill>
                <a:latin typeface="Times New Roman"/>
                <a:ea typeface="Calibri"/>
                <a:cs typeface="Times New Roman"/>
              </a:rPr>
              <a:t> ; c = a.</a:t>
            </a:r>
            <a:endParaRPr lang="en-US" sz="2800" b="1" dirty="0">
              <a:latin typeface="Times New Roman"/>
              <a:ea typeface="Calibri"/>
              <a:cs typeface="Times New Roman"/>
            </a:endParaRPr>
          </a:p>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Độ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dày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e</a:t>
            </a:r>
            <a:r>
              <a:rPr lang="en-US" sz="2800" b="1" baseline="-25000" dirty="0">
                <a:solidFill>
                  <a:srgbClr val="0000FF"/>
                </a:solidFill>
                <a:latin typeface="Times New Roman"/>
                <a:ea typeface="Calibri"/>
                <a:cs typeface="Times New Roman"/>
              </a:rPr>
              <a:t>l</a:t>
            </a:r>
            <a:r>
              <a:rPr lang="en-US" sz="2800" b="1" dirty="0">
                <a:solidFill>
                  <a:srgbClr val="0000FF"/>
                </a:solidFill>
                <a:latin typeface="Times New Roman"/>
                <a:ea typeface="Calibri"/>
                <a:cs typeface="Times New Roman"/>
              </a:rPr>
              <a:t> = (0,35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0,5) mm.</a:t>
            </a:r>
            <a:endParaRPr lang="en-US" sz="2800" b="1" dirty="0">
              <a:effectLst/>
              <a:latin typeface="Times New Roman"/>
              <a:ea typeface="Calibri"/>
              <a:cs typeface="Times New Roman"/>
            </a:endParaRPr>
          </a:p>
        </p:txBody>
      </p:sp>
      <p:sp>
        <p:nvSpPr>
          <p:cNvPr id="3" name="Rectangle 2"/>
          <p:cNvSpPr/>
          <p:nvPr/>
        </p:nvSpPr>
        <p:spPr>
          <a:xfrm>
            <a:off x="34636" y="3276600"/>
            <a:ext cx="9109364" cy="523220"/>
          </a:xfrm>
          <a:prstGeom prst="rect">
            <a:avLst/>
          </a:prstGeom>
        </p:spPr>
        <p:txBody>
          <a:bodyPr wrap="square">
            <a:spAutoFit/>
          </a:bodyPr>
          <a:lstStyle/>
          <a:p>
            <a:pPr indent="180340" algn="just"/>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3:</a:t>
            </a:r>
            <a:r>
              <a:rPr lang="en-US" sz="2800"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tạo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ra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một</a:t>
            </a:r>
            <a:r>
              <a:rPr lang="en-US" sz="2800" b="1" dirty="0">
                <a:solidFill>
                  <a:srgbClr val="0000FF"/>
                </a:solidFill>
                <a:latin typeface="Times New Roman"/>
                <a:ea typeface="Calibri"/>
                <a:cs typeface="Times New Roman"/>
              </a:rPr>
              <a:t> volt </a:t>
            </a:r>
            <a:r>
              <a:rPr lang="en-US" sz="2800" b="1" dirty="0" err="1">
                <a:solidFill>
                  <a:srgbClr val="0000FF"/>
                </a:solidFill>
                <a:latin typeface="Times New Roman"/>
                <a:ea typeface="Calibri"/>
                <a:cs typeface="Times New Roman"/>
              </a:rPr>
              <a:t>sức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động</a:t>
            </a:r>
            <a:r>
              <a:rPr lang="en-US" sz="2800" b="1" dirty="0">
                <a:solidFill>
                  <a:srgbClr val="0000FF"/>
                </a:solidFill>
                <a:latin typeface="Times New Roman"/>
                <a:ea typeface="Calibri"/>
                <a:cs typeface="Times New Roman"/>
              </a:rPr>
              <a:t>:</a:t>
            </a:r>
            <a:endParaRPr lang="en-US" sz="2800" dirty="0">
              <a:effectLst/>
              <a:latin typeface="Times New Roman"/>
              <a:ea typeface="Calibri"/>
              <a:cs typeface="Times New Roman"/>
            </a:endParaRPr>
          </a:p>
        </p:txBody>
      </p:sp>
      <p:pic>
        <p:nvPicPr>
          <p:cNvPr id="2560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2156"/>
          <a:stretch/>
        </p:blipFill>
        <p:spPr bwMode="auto">
          <a:xfrm>
            <a:off x="1987390" y="3733800"/>
            <a:ext cx="4108610" cy="984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4572000"/>
            <a:ext cx="9171709" cy="2246769"/>
          </a:xfrm>
          <a:prstGeom prst="rect">
            <a:avLst/>
          </a:prstGeom>
        </p:spPr>
        <p:txBody>
          <a:bodyPr wrap="square">
            <a:spAutoFit/>
          </a:bodyPr>
          <a:lstStyle/>
          <a:p>
            <a:pPr indent="180340" algn="just"/>
            <a:r>
              <a:rPr lang="en-US" sz="2800" b="1" u="sng" dirty="0" err="1">
                <a:solidFill>
                  <a:srgbClr val="0000FF"/>
                </a:solidFill>
                <a:latin typeface="Times New Roman"/>
                <a:ea typeface="Calibri"/>
                <a:cs typeface="Times New Roman"/>
              </a:rPr>
              <a:t>Bước</a:t>
            </a:r>
            <a:r>
              <a:rPr lang="en-US" sz="2800" b="1" u="sng" dirty="0">
                <a:solidFill>
                  <a:srgbClr val="0000FF"/>
                </a:solidFill>
                <a:latin typeface="Times New Roman"/>
                <a:ea typeface="Calibri"/>
                <a:cs typeface="Times New Roman"/>
              </a:rPr>
              <a:t> 4</a:t>
            </a:r>
            <a:r>
              <a:rPr lang="en-US" sz="2800" b="1" dirty="0">
                <a:solidFill>
                  <a:srgbClr val="0000FF"/>
                </a:solidFill>
                <a:latin typeface="Times New Roman"/>
                <a:ea typeface="Calibri"/>
                <a:cs typeface="Times New Roman"/>
              </a:rPr>
              <a:t>:</a:t>
            </a:r>
            <a:r>
              <a:rPr lang="en-US" sz="2800"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Xác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biến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áp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tải</a:t>
            </a:r>
            <a:r>
              <a:rPr lang="en-US" sz="2800" b="1" dirty="0">
                <a:solidFill>
                  <a:srgbClr val="0000FF"/>
                </a:solidFill>
                <a:latin typeface="Times New Roman"/>
                <a:ea typeface="Calibri"/>
                <a:cs typeface="Times New Roman"/>
              </a:rPr>
              <a:t>:</a:t>
            </a:r>
            <a:r>
              <a:rPr lang="en-US" sz="2800" dirty="0">
                <a:solidFill>
                  <a:srgbClr val="0000FF"/>
                </a:solidFill>
                <a:latin typeface="Times New Roman"/>
                <a:ea typeface="Calibri"/>
                <a:cs typeface="Times New Roman"/>
              </a:rPr>
              <a:t> </a:t>
            </a:r>
            <a:endParaRPr lang="en-US" sz="2800" dirty="0">
              <a:latin typeface="Times New Roman"/>
              <a:ea typeface="Calibri"/>
              <a:cs typeface="Times New Roman"/>
            </a:endParaRPr>
          </a:p>
          <a:p>
            <a:pPr indent="457200"/>
            <a:r>
              <a:rPr lang="en-US" sz="2800" b="1" dirty="0" err="1">
                <a:solidFill>
                  <a:srgbClr val="0000FF"/>
                </a:solidFill>
                <a:latin typeface="Times New Roman"/>
                <a:ea typeface="Calibri"/>
              </a:rPr>
              <a:t>Gọi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20</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là</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không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khi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mang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Ta </a:t>
            </a:r>
            <a:r>
              <a:rPr lang="en-US" sz="2800" b="1" dirty="0" err="1">
                <a:solidFill>
                  <a:srgbClr val="0000FF"/>
                </a:solidFill>
                <a:latin typeface="Times New Roman"/>
                <a:ea typeface="Calibri"/>
              </a:rPr>
              <a:t>có</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sụt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phía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lúc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mang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tải</a:t>
            </a:r>
            <a:r>
              <a:rPr lang="en-US" sz="2800" b="1" dirty="0">
                <a:solidFill>
                  <a:srgbClr val="0000FF"/>
                </a:solidFill>
                <a:latin typeface="Times New Roman"/>
                <a:ea typeface="Calibri"/>
              </a:rPr>
              <a:t>:  </a:t>
            </a:r>
            <a:r>
              <a:rPr lang="en-US" sz="2800" b="1" dirty="0">
                <a:solidFill>
                  <a:srgbClr val="0000FF"/>
                </a:solidFill>
                <a:latin typeface="Times New Roman"/>
                <a:ea typeface="Calibri"/>
                <a:cs typeface="Times New Roman"/>
                <a:sym typeface="Symbol"/>
              </a:rPr>
              <a:t></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20</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(V)</a:t>
            </a:r>
            <a:endParaRPr lang="en-US" sz="2800" b="1" dirty="0"/>
          </a:p>
        </p:txBody>
      </p:sp>
    </p:spTree>
    <p:extLst>
      <p:ext uri="{BB962C8B-B14F-4D97-AF65-F5344CB8AC3E}">
        <p14:creationId xmlns:p14="http://schemas.microsoft.com/office/powerpoint/2010/main" val="67008958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p:cTn id="35"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25602"/>
                                        </p:tgtEl>
                                        <p:attrNameLst>
                                          <p:attrName>style.visibility</p:attrName>
                                        </p:attrNameLst>
                                      </p:cBhvr>
                                      <p:to>
                                        <p:strVal val="visible"/>
                                      </p:to>
                                    </p:set>
                                    <p:anim calcmode="lin" valueType="num">
                                      <p:cBhvr>
                                        <p:cTn id="42" dur="1000" fill="hold"/>
                                        <p:tgtEl>
                                          <p:spTgt spid="25602"/>
                                        </p:tgtEl>
                                        <p:attrNameLst>
                                          <p:attrName>ppt_w</p:attrName>
                                        </p:attrNameLst>
                                      </p:cBhvr>
                                      <p:tavLst>
                                        <p:tav tm="0">
                                          <p:val>
                                            <p:strVal val="#ppt_w*0.70"/>
                                          </p:val>
                                        </p:tav>
                                        <p:tav tm="100000">
                                          <p:val>
                                            <p:strVal val="#ppt_w"/>
                                          </p:val>
                                        </p:tav>
                                      </p:tavLst>
                                    </p:anim>
                                    <p:anim calcmode="lin" valueType="num">
                                      <p:cBhvr>
                                        <p:cTn id="43" dur="1000" fill="hold"/>
                                        <p:tgtEl>
                                          <p:spTgt spid="25602"/>
                                        </p:tgtEl>
                                        <p:attrNameLst>
                                          <p:attrName>ppt_h</p:attrName>
                                        </p:attrNameLst>
                                      </p:cBhvr>
                                      <p:tavLst>
                                        <p:tav tm="0">
                                          <p:val>
                                            <p:strVal val="#ppt_h"/>
                                          </p:val>
                                        </p:tav>
                                        <p:tav tm="100000">
                                          <p:val>
                                            <p:strVal val="#ppt_h"/>
                                          </p:val>
                                        </p:tav>
                                      </p:tavLst>
                                    </p:anim>
                                    <p:animEffect transition="in" filter="fade">
                                      <p:cBhvr>
                                        <p:cTn id="44" dur="1000"/>
                                        <p:tgtEl>
                                          <p:spTgt spid="25602"/>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nodeType="clickEffect">
                                  <p:stCondLst>
                                    <p:cond delay="0"/>
                                  </p:stCondLst>
                                  <p:childTnLst>
                                    <p:set>
                                      <p:cBhvr>
                                        <p:cTn id="48" dur="1" fill="hold">
                                          <p:stCondLst>
                                            <p:cond delay="0"/>
                                          </p:stCondLst>
                                        </p:cTn>
                                        <p:tgtEl>
                                          <p:spTgt spid="6">
                                            <p:txEl>
                                              <p:pRg st="0" end="0"/>
                                            </p:txEl>
                                          </p:spTgt>
                                        </p:tgtEl>
                                        <p:attrNameLst>
                                          <p:attrName>style.visibility</p:attrName>
                                        </p:attrNameLst>
                                      </p:cBhvr>
                                      <p:to>
                                        <p:strVal val="visible"/>
                                      </p:to>
                                    </p:set>
                                    <p:anim calcmode="lin" valueType="num">
                                      <p:cBhvr>
                                        <p:cTn id="49"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50"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51" dur="1000"/>
                                        <p:tgtEl>
                                          <p:spTgt spid="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p:cTn id="56" dur="1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57" dur="1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58"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266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3934"/>
          <a:stretch/>
        </p:blipFill>
        <p:spPr bwMode="auto">
          <a:xfrm>
            <a:off x="228600" y="715963"/>
            <a:ext cx="4871760" cy="97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334000" y="715962"/>
            <a:ext cx="3581400" cy="523220"/>
          </a:xfrm>
          <a:prstGeom prst="rect">
            <a:avLst/>
          </a:prstGeom>
        </p:spPr>
        <p:txBody>
          <a:bodyPr wrap="square">
            <a:spAutoFit/>
          </a:bodyPr>
          <a:lstStyle/>
          <a:p>
            <a:r>
              <a:rPr lang="en-US" sz="2800" dirty="0">
                <a:solidFill>
                  <a:srgbClr val="0000FF"/>
                </a:solidFill>
                <a:latin typeface="Times New Roman"/>
                <a:ea typeface="Calibri"/>
              </a:rPr>
              <a:t>=&gt; </a:t>
            </a:r>
            <a:r>
              <a:rPr lang="en-US" sz="2800" dirty="0" err="1">
                <a:solidFill>
                  <a:srgbClr val="0000FF"/>
                </a:solidFill>
                <a:latin typeface="Times New Roman"/>
                <a:ea typeface="Calibri"/>
              </a:rPr>
              <a:t>U</a:t>
            </a:r>
            <a:r>
              <a:rPr lang="en-US" sz="2800" baseline="-25000" dirty="0" err="1">
                <a:solidFill>
                  <a:srgbClr val="0000FF"/>
                </a:solidFill>
                <a:latin typeface="Times New Roman"/>
                <a:ea typeface="Calibri"/>
              </a:rPr>
              <a:t>20</a:t>
            </a:r>
            <a:r>
              <a:rPr lang="en-US" sz="2800" dirty="0">
                <a:solidFill>
                  <a:srgbClr val="0000FF"/>
                </a:solidFill>
                <a:latin typeface="Times New Roman"/>
                <a:ea typeface="Calibri"/>
              </a:rPr>
              <a:t> = </a:t>
            </a:r>
            <a:r>
              <a:rPr lang="en-US" sz="2800" dirty="0" err="1">
                <a:solidFill>
                  <a:srgbClr val="0000FF"/>
                </a:solidFill>
                <a:latin typeface="Times New Roman"/>
                <a:ea typeface="Calibri"/>
              </a:rPr>
              <a:t>C</a:t>
            </a:r>
            <a:r>
              <a:rPr lang="en-US" sz="2800" baseline="-25000" dirty="0" err="1">
                <a:solidFill>
                  <a:srgbClr val="0000FF"/>
                </a:solidFill>
                <a:latin typeface="Times New Roman"/>
                <a:ea typeface="Calibri"/>
              </a:rPr>
              <a:t>h</a:t>
            </a:r>
            <a:r>
              <a:rPr lang="en-US" sz="2800" dirty="0" err="1">
                <a:solidFill>
                  <a:srgbClr val="0000FF"/>
                </a:solidFill>
                <a:latin typeface="Times New Roman"/>
                <a:ea typeface="Calibri"/>
              </a:rPr>
              <a:t>.U</a:t>
            </a:r>
            <a:r>
              <a:rPr lang="en-US" sz="2800" baseline="-25000" dirty="0" err="1">
                <a:solidFill>
                  <a:srgbClr val="0000FF"/>
                </a:solidFill>
                <a:latin typeface="Times New Roman"/>
                <a:ea typeface="Calibri"/>
              </a:rPr>
              <a:t>2</a:t>
            </a:r>
            <a:r>
              <a:rPr lang="en-US" sz="2800" dirty="0">
                <a:solidFill>
                  <a:srgbClr val="0000FF"/>
                </a:solidFill>
                <a:latin typeface="Times New Roman"/>
                <a:ea typeface="Calibri"/>
              </a:rPr>
              <a:t>      (V)</a:t>
            </a:r>
            <a:endParaRPr lang="en-US" sz="2800" dirty="0"/>
          </a:p>
        </p:txBody>
      </p:sp>
      <p:sp>
        <p:nvSpPr>
          <p:cNvPr id="3" name="Rectangle 2"/>
          <p:cNvSpPr/>
          <p:nvPr/>
        </p:nvSpPr>
        <p:spPr>
          <a:xfrm>
            <a:off x="0" y="1686580"/>
            <a:ext cx="7925944" cy="523220"/>
          </a:xfrm>
          <a:prstGeom prst="rect">
            <a:avLst/>
          </a:prstGeom>
        </p:spPr>
        <p:txBody>
          <a:bodyPr wrap="square">
            <a:spAutoFit/>
          </a:bodyPr>
          <a:lstStyle/>
          <a:p>
            <a:pPr marR="0" indent="457200" algn="just">
              <a:spcBef>
                <a:spcPts val="600"/>
              </a:spcBef>
              <a:spcAft>
                <a:spcPts val="600"/>
              </a:spcAft>
            </a:pPr>
            <a:r>
              <a:rPr lang="en-US" sz="2800" b="1" dirty="0" err="1">
                <a:solidFill>
                  <a:srgbClr val="0000FF"/>
                </a:solidFill>
                <a:latin typeface="Times New Roman"/>
                <a:ea typeface="Calibri"/>
                <a:cs typeface="Times New Roman"/>
              </a:rPr>
              <a:t>Quan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giữa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a:t>
            </a:r>
            <a:r>
              <a:rPr lang="en-US" sz="2800" b="1" baseline="-25000" dirty="0" err="1">
                <a:solidFill>
                  <a:srgbClr val="0000FF"/>
                </a:solidFill>
                <a:latin typeface="Times New Roman"/>
                <a:ea typeface="Calibri"/>
                <a:cs typeface="Times New Roman"/>
              </a:rPr>
              <a:t>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 </a:t>
            </a:r>
            <a:endParaRPr lang="en-US" sz="2800" b="1" dirty="0">
              <a:effectLst/>
              <a:latin typeface="Times New Roman"/>
              <a:ea typeface="Calibri"/>
              <a:cs typeface="Times New Roman"/>
            </a:endParaRPr>
          </a:p>
        </p:txBody>
      </p:sp>
      <p:pic>
        <p:nvPicPr>
          <p:cNvPr id="2662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030" r="24868" b="11132"/>
          <a:stretch/>
        </p:blipFill>
        <p:spPr bwMode="auto">
          <a:xfrm>
            <a:off x="76200" y="2514600"/>
            <a:ext cx="9034879"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008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1000" fill="hold"/>
                                        <p:tgtEl>
                                          <p:spTgt spid="26626"/>
                                        </p:tgtEl>
                                        <p:attrNameLst>
                                          <p:attrName>ppt_w</p:attrName>
                                        </p:attrNameLst>
                                      </p:cBhvr>
                                      <p:tavLst>
                                        <p:tav tm="0">
                                          <p:val>
                                            <p:strVal val="#ppt_w*0.70"/>
                                          </p:val>
                                        </p:tav>
                                        <p:tav tm="100000">
                                          <p:val>
                                            <p:strVal val="#ppt_w"/>
                                          </p:val>
                                        </p:tav>
                                      </p:tavLst>
                                    </p:anim>
                                    <p:anim calcmode="lin" valueType="num">
                                      <p:cBhvr>
                                        <p:cTn id="8" dur="1000" fill="hold"/>
                                        <p:tgtEl>
                                          <p:spTgt spid="26626"/>
                                        </p:tgtEl>
                                        <p:attrNameLst>
                                          <p:attrName>ppt_h</p:attrName>
                                        </p:attrNameLst>
                                      </p:cBhvr>
                                      <p:tavLst>
                                        <p:tav tm="0">
                                          <p:val>
                                            <p:strVal val="#ppt_h"/>
                                          </p:val>
                                        </p:tav>
                                        <p:tav tm="100000">
                                          <p:val>
                                            <p:strVal val="#ppt_h"/>
                                          </p:val>
                                        </p:tav>
                                      </p:tavLst>
                                    </p:anim>
                                    <p:animEffect transition="in" filter="fade">
                                      <p:cBhvr>
                                        <p:cTn id="9" dur="1000"/>
                                        <p:tgtEl>
                                          <p:spTgt spid="2662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26627"/>
                                        </p:tgtEl>
                                        <p:attrNameLst>
                                          <p:attrName>style.visibility</p:attrName>
                                        </p:attrNameLst>
                                      </p:cBhvr>
                                      <p:to>
                                        <p:strVal val="visible"/>
                                      </p:to>
                                    </p:set>
                                    <p:anim calcmode="lin" valueType="num">
                                      <p:cBhvr>
                                        <p:cTn id="26" dur="1000" fill="hold"/>
                                        <p:tgtEl>
                                          <p:spTgt spid="26627"/>
                                        </p:tgtEl>
                                        <p:attrNameLst>
                                          <p:attrName>ppt_w</p:attrName>
                                        </p:attrNameLst>
                                      </p:cBhvr>
                                      <p:tavLst>
                                        <p:tav tm="0">
                                          <p:val>
                                            <p:strVal val="#ppt_w*0.70"/>
                                          </p:val>
                                        </p:tav>
                                        <p:tav tm="100000">
                                          <p:val>
                                            <p:strVal val="#ppt_w"/>
                                          </p:val>
                                        </p:tav>
                                      </p:tavLst>
                                    </p:anim>
                                    <p:anim calcmode="lin" valueType="num">
                                      <p:cBhvr>
                                        <p:cTn id="27" dur="1000" fill="hold"/>
                                        <p:tgtEl>
                                          <p:spTgt spid="26627"/>
                                        </p:tgtEl>
                                        <p:attrNameLst>
                                          <p:attrName>ppt_h</p:attrName>
                                        </p:attrNameLst>
                                      </p:cBhvr>
                                      <p:tavLst>
                                        <p:tav tm="0">
                                          <p:val>
                                            <p:strVal val="#ppt_h"/>
                                          </p:val>
                                        </p:tav>
                                        <p:tav tm="100000">
                                          <p:val>
                                            <p:strVal val="#ppt_h"/>
                                          </p:val>
                                        </p:tav>
                                      </p:tavLst>
                                    </p:anim>
                                    <p:animEffect transition="in" filter="fade">
                                      <p:cBhvr>
                                        <p:cTn id="28" dur="10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85800"/>
            <a:ext cx="9144000" cy="1384995"/>
          </a:xfrm>
          <a:prstGeom prst="rect">
            <a:avLst/>
          </a:prstGeom>
        </p:spPr>
        <p:txBody>
          <a:bodyPr wrap="square">
            <a:spAutoFit/>
          </a:bodyPr>
          <a:lstStyle/>
          <a:p>
            <a:pPr indent="457200" algn="just">
              <a:spcBef>
                <a:spcPts val="600"/>
              </a:spcBef>
            </a:pPr>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5: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a:t>
            </a:r>
            <a:endParaRPr lang="en-US" sz="2800" dirty="0">
              <a:latin typeface="Times New Roman"/>
              <a:ea typeface="Calibri"/>
              <a:cs typeface="Times New Roman"/>
            </a:endParaRPr>
          </a:p>
          <a:p>
            <a:pPr marR="0" lvl="0" algn="just">
              <a:spcBef>
                <a:spcPts val="0"/>
              </a:spcBef>
              <a:spcAft>
                <a:spcPts val="0"/>
              </a:spcAft>
              <a:tabLst>
                <a:tab pos="5941060" algn="r"/>
              </a:tabLst>
            </a:pPr>
            <a:r>
              <a:rPr lang="en-US" sz="2800"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Số</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cuộn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W</a:t>
            </a:r>
            <a:r>
              <a:rPr lang="en-US" sz="2800" b="1" baseline="-25000" dirty="0" err="1">
                <a:solidFill>
                  <a:srgbClr val="0000FF"/>
                </a:solidFill>
                <a:latin typeface="Times New Roman"/>
                <a:ea typeface="Calibri"/>
                <a:cs typeface="Times New Roman"/>
              </a:rPr>
              <a:t>1</a:t>
            </a:r>
            <a:r>
              <a:rPr lang="en-US" sz="2800" b="1" dirty="0">
                <a:solidFill>
                  <a:srgbClr val="0000FF"/>
                </a:solidFill>
                <a:latin typeface="Times New Roman"/>
                <a:ea typeface="Calibri"/>
                <a:cs typeface="Times New Roman"/>
              </a:rPr>
              <a:t> = W. </a:t>
            </a:r>
            <a:r>
              <a:rPr lang="en-US" sz="2800" b="1" dirty="0" err="1">
                <a:solidFill>
                  <a:srgbClr val="0000FF"/>
                </a:solidFill>
                <a:latin typeface="Times New Roman"/>
                <a:ea typeface="Calibri"/>
                <a:cs typeface="Times New Roman"/>
              </a:rPr>
              <a:t>U</a:t>
            </a:r>
            <a:r>
              <a:rPr lang="en-US" sz="2800" b="1" baseline="-25000" dirty="0" err="1">
                <a:solidFill>
                  <a:srgbClr val="0000FF"/>
                </a:solidFill>
                <a:latin typeface="Times New Roman"/>
                <a:ea typeface="Calibri"/>
                <a:cs typeface="Times New Roman"/>
              </a:rPr>
              <a:t>1</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vòng</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r>
              <a:rPr lang="en-US" sz="2800" b="1" dirty="0" smtClean="0">
                <a:solidFill>
                  <a:srgbClr val="0000FF"/>
                </a:solidFill>
                <a:latin typeface="Times New Roman"/>
                <a:ea typeface="Calibri"/>
              </a:rPr>
              <a:t>- </a:t>
            </a:r>
            <a:r>
              <a:rPr lang="en-US" sz="2800" b="1" dirty="0" err="1" smtClean="0">
                <a:solidFill>
                  <a:srgbClr val="0000FF"/>
                </a:solidFill>
                <a:latin typeface="Times New Roman"/>
                <a:ea typeface="Calibri"/>
              </a:rPr>
              <a:t>Số</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vòng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cuộn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2</a:t>
            </a:r>
            <a:r>
              <a:rPr lang="en-US" sz="2800" b="1" baseline="-25000" dirty="0">
                <a:solidFill>
                  <a:srgbClr val="0000FF"/>
                </a:solidFill>
                <a:latin typeface="Times New Roman"/>
                <a:ea typeface="Calibri"/>
              </a:rPr>
              <a:t> </a:t>
            </a:r>
            <a:r>
              <a:rPr lang="en-US" sz="2800" b="1" dirty="0">
                <a:solidFill>
                  <a:srgbClr val="0000FF"/>
                </a:solidFill>
                <a:latin typeface="Times New Roman"/>
                <a:ea typeface="Calibri"/>
              </a:rPr>
              <a:t>= W. </a:t>
            </a:r>
            <a:r>
              <a:rPr lang="en-US" sz="2800" b="1" dirty="0" err="1">
                <a:solidFill>
                  <a:srgbClr val="0000FF"/>
                </a:solidFill>
                <a:latin typeface="Times New Roman"/>
                <a:ea typeface="Calibri"/>
              </a:rPr>
              <a:t>U</a:t>
            </a:r>
            <a:r>
              <a:rPr lang="en-US" sz="2800" b="1" baseline="-25000" dirty="0" err="1">
                <a:solidFill>
                  <a:srgbClr val="0000FF"/>
                </a:solidFill>
                <a:latin typeface="Times New Roman"/>
                <a:ea typeface="Calibri"/>
              </a:rPr>
              <a:t>20</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vòng</a:t>
            </a:r>
            <a:r>
              <a:rPr lang="en-US" sz="2800" b="1" dirty="0">
                <a:solidFill>
                  <a:srgbClr val="0000FF"/>
                </a:solidFill>
                <a:latin typeface="Times New Roman"/>
                <a:ea typeface="Calibri"/>
              </a:rPr>
              <a:t>) </a:t>
            </a:r>
            <a:endParaRPr lang="en-US" sz="2800" b="1" dirty="0"/>
          </a:p>
        </p:txBody>
      </p:sp>
      <p:sp>
        <p:nvSpPr>
          <p:cNvPr id="3" name="Rectangle 2"/>
          <p:cNvSpPr/>
          <p:nvPr/>
        </p:nvSpPr>
        <p:spPr>
          <a:xfrm>
            <a:off x="0" y="2286000"/>
            <a:ext cx="9144000" cy="1083374"/>
          </a:xfrm>
          <a:prstGeom prst="rect">
            <a:avLst/>
          </a:prstGeom>
        </p:spPr>
        <p:txBody>
          <a:bodyPr wrap="square">
            <a:spAutoFit/>
          </a:bodyPr>
          <a:lstStyle/>
          <a:p>
            <a:pPr indent="457200" algn="just">
              <a:lnSpc>
                <a:spcPct val="115000"/>
              </a:lnSpc>
              <a:spcAft>
                <a:spcPts val="600"/>
              </a:spcAft>
            </a:pPr>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6: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đường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a:t>
            </a:r>
            <a:endParaRPr lang="en-US" sz="2800" dirty="0">
              <a:effectLst/>
              <a:latin typeface="Times New Roman"/>
              <a:ea typeface="Calibri"/>
              <a:cs typeface="Times New Roman"/>
            </a:endParaRPr>
          </a:p>
        </p:txBody>
      </p:sp>
      <p:sp>
        <p:nvSpPr>
          <p:cNvPr id="6" name="Rectangle 5"/>
          <p:cNvSpPr/>
          <p:nvPr/>
        </p:nvSpPr>
        <p:spPr>
          <a:xfrm>
            <a:off x="71019" y="3743980"/>
            <a:ext cx="4604146" cy="523220"/>
          </a:xfrm>
          <a:prstGeom prst="rect">
            <a:avLst/>
          </a:prstGeom>
        </p:spPr>
        <p:txBody>
          <a:bodyPr wrap="none">
            <a:spAutoFit/>
          </a:bodyPr>
          <a:lstStyle/>
          <a:p>
            <a:r>
              <a:rPr lang="en-US" sz="2800" b="1" dirty="0" err="1">
                <a:solidFill>
                  <a:srgbClr val="0000FF"/>
                </a:solidFill>
                <a:latin typeface="Times New Roman"/>
                <a:ea typeface="Calibri"/>
              </a:rPr>
              <a:t>Đường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endParaRPr lang="en-US" sz="2800" dirty="0"/>
          </a:p>
        </p:txBody>
      </p:sp>
      <p:pic>
        <p:nvPicPr>
          <p:cNvPr id="2765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3849"/>
          <a:stretch/>
        </p:blipFill>
        <p:spPr bwMode="auto">
          <a:xfrm>
            <a:off x="5343258" y="3352800"/>
            <a:ext cx="321942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0" y="4658380"/>
            <a:ext cx="4801314" cy="523220"/>
          </a:xfrm>
          <a:prstGeom prst="rect">
            <a:avLst/>
          </a:prstGeom>
        </p:spPr>
        <p:txBody>
          <a:bodyPr wrap="none">
            <a:spAutoFit/>
          </a:bodyPr>
          <a:lstStyle/>
          <a:p>
            <a:r>
              <a:rPr lang="en-US" sz="2800" b="1" dirty="0" err="1">
                <a:solidFill>
                  <a:srgbClr val="0000FF"/>
                </a:solidFill>
                <a:latin typeface="Times New Roman"/>
                <a:ea typeface="Calibri"/>
              </a:rPr>
              <a:t>Đường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kính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endParaRPr lang="en-US" sz="2800" dirty="0"/>
          </a:p>
        </p:txBody>
      </p:sp>
      <p:pic>
        <p:nvPicPr>
          <p:cNvPr id="27651"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5771"/>
          <a:stretch/>
        </p:blipFill>
        <p:spPr bwMode="auto">
          <a:xfrm>
            <a:off x="5355215" y="4572000"/>
            <a:ext cx="2645785"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0" y="5877580"/>
            <a:ext cx="4381328" cy="523220"/>
          </a:xfrm>
          <a:prstGeom prst="rect">
            <a:avLst/>
          </a:prstGeom>
        </p:spPr>
        <p:txBody>
          <a:bodyPr wrap="none">
            <a:spAutoFit/>
          </a:bodyPr>
          <a:lstStyle/>
          <a:p>
            <a:r>
              <a:rPr lang="en-US" sz="2800" b="1" dirty="0" err="1">
                <a:solidFill>
                  <a:srgbClr val="0000FF"/>
                </a:solidFill>
                <a:latin typeface="Times New Roman"/>
                <a:ea typeface="Calibri"/>
              </a:rPr>
              <a:t>Dòng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sơ</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được</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tính</a:t>
            </a:r>
            <a:endParaRPr lang="en-US" sz="2800" b="1" dirty="0"/>
          </a:p>
        </p:txBody>
      </p:sp>
      <p:pic>
        <p:nvPicPr>
          <p:cNvPr id="27652"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80879"/>
          <a:stretch/>
        </p:blipFill>
        <p:spPr bwMode="auto">
          <a:xfrm>
            <a:off x="5410138" y="5867400"/>
            <a:ext cx="190506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008958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p:cTn id="28"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strVal val="#ppt_w*0.70"/>
                                          </p:val>
                                        </p:tav>
                                        <p:tav tm="100000">
                                          <p:val>
                                            <p:strVal val="#ppt_w"/>
                                          </p:val>
                                        </p:tav>
                                      </p:tavLst>
                                    </p:anim>
                                    <p:anim calcmode="lin" valueType="num">
                                      <p:cBhvr>
                                        <p:cTn id="36" dur="1000" fill="hold"/>
                                        <p:tgtEl>
                                          <p:spTgt spid="6"/>
                                        </p:tgtEl>
                                        <p:attrNameLst>
                                          <p:attrName>ppt_h</p:attrName>
                                        </p:attrNameLst>
                                      </p:cBhvr>
                                      <p:tavLst>
                                        <p:tav tm="0">
                                          <p:val>
                                            <p:strVal val="#ppt_h"/>
                                          </p:val>
                                        </p:tav>
                                        <p:tav tm="100000">
                                          <p:val>
                                            <p:strVal val="#ppt_h"/>
                                          </p:val>
                                        </p:tav>
                                      </p:tavLst>
                                    </p:anim>
                                    <p:animEffect transition="in" filter="fade">
                                      <p:cBhvr>
                                        <p:cTn id="37" dur="1000"/>
                                        <p:tgtEl>
                                          <p:spTgt spid="6"/>
                                        </p:tgtEl>
                                      </p:cBhvr>
                                    </p:animEffect>
                                  </p:childTnLst>
                                </p:cTn>
                              </p:par>
                              <p:par>
                                <p:cTn id="38" presetID="55" presetClass="entr" presetSubtype="0" fill="hold" nodeType="withEffect">
                                  <p:stCondLst>
                                    <p:cond delay="0"/>
                                  </p:stCondLst>
                                  <p:childTnLst>
                                    <p:set>
                                      <p:cBhvr>
                                        <p:cTn id="39" dur="1" fill="hold">
                                          <p:stCondLst>
                                            <p:cond delay="0"/>
                                          </p:stCondLst>
                                        </p:cTn>
                                        <p:tgtEl>
                                          <p:spTgt spid="27650"/>
                                        </p:tgtEl>
                                        <p:attrNameLst>
                                          <p:attrName>style.visibility</p:attrName>
                                        </p:attrNameLst>
                                      </p:cBhvr>
                                      <p:to>
                                        <p:strVal val="visible"/>
                                      </p:to>
                                    </p:set>
                                    <p:anim calcmode="lin" valueType="num">
                                      <p:cBhvr>
                                        <p:cTn id="40" dur="1000" fill="hold"/>
                                        <p:tgtEl>
                                          <p:spTgt spid="27650"/>
                                        </p:tgtEl>
                                        <p:attrNameLst>
                                          <p:attrName>ppt_w</p:attrName>
                                        </p:attrNameLst>
                                      </p:cBhvr>
                                      <p:tavLst>
                                        <p:tav tm="0">
                                          <p:val>
                                            <p:strVal val="#ppt_w*0.70"/>
                                          </p:val>
                                        </p:tav>
                                        <p:tav tm="100000">
                                          <p:val>
                                            <p:strVal val="#ppt_w"/>
                                          </p:val>
                                        </p:tav>
                                      </p:tavLst>
                                    </p:anim>
                                    <p:anim calcmode="lin" valueType="num">
                                      <p:cBhvr>
                                        <p:cTn id="41" dur="1000" fill="hold"/>
                                        <p:tgtEl>
                                          <p:spTgt spid="27650"/>
                                        </p:tgtEl>
                                        <p:attrNameLst>
                                          <p:attrName>ppt_h</p:attrName>
                                        </p:attrNameLst>
                                      </p:cBhvr>
                                      <p:tavLst>
                                        <p:tav tm="0">
                                          <p:val>
                                            <p:strVal val="#ppt_h"/>
                                          </p:val>
                                        </p:tav>
                                        <p:tav tm="100000">
                                          <p:val>
                                            <p:strVal val="#ppt_h"/>
                                          </p:val>
                                        </p:tav>
                                      </p:tavLst>
                                    </p:anim>
                                    <p:animEffect transition="in" filter="fade">
                                      <p:cBhvr>
                                        <p:cTn id="42" dur="1000"/>
                                        <p:tgtEl>
                                          <p:spTgt spid="27650"/>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strVal val="#ppt_w*0.70"/>
                                          </p:val>
                                        </p:tav>
                                        <p:tav tm="100000">
                                          <p:val>
                                            <p:strVal val="#ppt_w"/>
                                          </p:val>
                                        </p:tav>
                                      </p:tavLst>
                                    </p:anim>
                                    <p:anim calcmode="lin" valueType="num">
                                      <p:cBhvr>
                                        <p:cTn id="48" dur="1000" fill="hold"/>
                                        <p:tgtEl>
                                          <p:spTgt spid="7"/>
                                        </p:tgtEl>
                                        <p:attrNameLst>
                                          <p:attrName>ppt_h</p:attrName>
                                        </p:attrNameLst>
                                      </p:cBhvr>
                                      <p:tavLst>
                                        <p:tav tm="0">
                                          <p:val>
                                            <p:strVal val="#ppt_h"/>
                                          </p:val>
                                        </p:tav>
                                        <p:tav tm="100000">
                                          <p:val>
                                            <p:strVal val="#ppt_h"/>
                                          </p:val>
                                        </p:tav>
                                      </p:tavLst>
                                    </p:anim>
                                    <p:animEffect transition="in" filter="fade">
                                      <p:cBhvr>
                                        <p:cTn id="49" dur="1000"/>
                                        <p:tgtEl>
                                          <p:spTgt spid="7"/>
                                        </p:tgtEl>
                                      </p:cBhvr>
                                    </p:animEffect>
                                  </p:childTnLst>
                                </p:cTn>
                              </p:par>
                              <p:par>
                                <p:cTn id="50" presetID="55" presetClass="entr" presetSubtype="0" fill="hold" nodeType="withEffect">
                                  <p:stCondLst>
                                    <p:cond delay="0"/>
                                  </p:stCondLst>
                                  <p:childTnLst>
                                    <p:set>
                                      <p:cBhvr>
                                        <p:cTn id="51" dur="1" fill="hold">
                                          <p:stCondLst>
                                            <p:cond delay="0"/>
                                          </p:stCondLst>
                                        </p:cTn>
                                        <p:tgtEl>
                                          <p:spTgt spid="27651"/>
                                        </p:tgtEl>
                                        <p:attrNameLst>
                                          <p:attrName>style.visibility</p:attrName>
                                        </p:attrNameLst>
                                      </p:cBhvr>
                                      <p:to>
                                        <p:strVal val="visible"/>
                                      </p:to>
                                    </p:set>
                                    <p:anim calcmode="lin" valueType="num">
                                      <p:cBhvr>
                                        <p:cTn id="52" dur="1000" fill="hold"/>
                                        <p:tgtEl>
                                          <p:spTgt spid="27651"/>
                                        </p:tgtEl>
                                        <p:attrNameLst>
                                          <p:attrName>ppt_w</p:attrName>
                                        </p:attrNameLst>
                                      </p:cBhvr>
                                      <p:tavLst>
                                        <p:tav tm="0">
                                          <p:val>
                                            <p:strVal val="#ppt_w*0.70"/>
                                          </p:val>
                                        </p:tav>
                                        <p:tav tm="100000">
                                          <p:val>
                                            <p:strVal val="#ppt_w"/>
                                          </p:val>
                                        </p:tav>
                                      </p:tavLst>
                                    </p:anim>
                                    <p:anim calcmode="lin" valueType="num">
                                      <p:cBhvr>
                                        <p:cTn id="53" dur="1000" fill="hold"/>
                                        <p:tgtEl>
                                          <p:spTgt spid="27651"/>
                                        </p:tgtEl>
                                        <p:attrNameLst>
                                          <p:attrName>ppt_h</p:attrName>
                                        </p:attrNameLst>
                                      </p:cBhvr>
                                      <p:tavLst>
                                        <p:tav tm="0">
                                          <p:val>
                                            <p:strVal val="#ppt_h"/>
                                          </p:val>
                                        </p:tav>
                                        <p:tav tm="100000">
                                          <p:val>
                                            <p:strVal val="#ppt_h"/>
                                          </p:val>
                                        </p:tav>
                                      </p:tavLst>
                                    </p:anim>
                                    <p:animEffect transition="in" filter="fade">
                                      <p:cBhvr>
                                        <p:cTn id="54" dur="1000"/>
                                        <p:tgtEl>
                                          <p:spTgt spid="27651"/>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grpId="0" nodeType="click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1000" fill="hold"/>
                                        <p:tgtEl>
                                          <p:spTgt spid="8"/>
                                        </p:tgtEl>
                                        <p:attrNameLst>
                                          <p:attrName>ppt_w</p:attrName>
                                        </p:attrNameLst>
                                      </p:cBhvr>
                                      <p:tavLst>
                                        <p:tav tm="0">
                                          <p:val>
                                            <p:strVal val="#ppt_w*0.70"/>
                                          </p:val>
                                        </p:tav>
                                        <p:tav tm="100000">
                                          <p:val>
                                            <p:strVal val="#ppt_w"/>
                                          </p:val>
                                        </p:tav>
                                      </p:tavLst>
                                    </p:anim>
                                    <p:anim calcmode="lin" valueType="num">
                                      <p:cBhvr>
                                        <p:cTn id="60" dur="1000" fill="hold"/>
                                        <p:tgtEl>
                                          <p:spTgt spid="8"/>
                                        </p:tgtEl>
                                        <p:attrNameLst>
                                          <p:attrName>ppt_h</p:attrName>
                                        </p:attrNameLst>
                                      </p:cBhvr>
                                      <p:tavLst>
                                        <p:tav tm="0">
                                          <p:val>
                                            <p:strVal val="#ppt_h"/>
                                          </p:val>
                                        </p:tav>
                                        <p:tav tm="100000">
                                          <p:val>
                                            <p:strVal val="#ppt_h"/>
                                          </p:val>
                                        </p:tav>
                                      </p:tavLst>
                                    </p:anim>
                                    <p:animEffect transition="in" filter="fade">
                                      <p:cBhvr>
                                        <p:cTn id="61" dur="1000"/>
                                        <p:tgtEl>
                                          <p:spTgt spid="8"/>
                                        </p:tgtEl>
                                      </p:cBhvr>
                                    </p:animEffect>
                                  </p:childTnLst>
                                </p:cTn>
                              </p:par>
                              <p:par>
                                <p:cTn id="62" presetID="55" presetClass="entr" presetSubtype="0" fill="hold" nodeType="withEffect">
                                  <p:stCondLst>
                                    <p:cond delay="0"/>
                                  </p:stCondLst>
                                  <p:childTnLst>
                                    <p:set>
                                      <p:cBhvr>
                                        <p:cTn id="63" dur="1" fill="hold">
                                          <p:stCondLst>
                                            <p:cond delay="0"/>
                                          </p:stCondLst>
                                        </p:cTn>
                                        <p:tgtEl>
                                          <p:spTgt spid="27652"/>
                                        </p:tgtEl>
                                        <p:attrNameLst>
                                          <p:attrName>style.visibility</p:attrName>
                                        </p:attrNameLst>
                                      </p:cBhvr>
                                      <p:to>
                                        <p:strVal val="visible"/>
                                      </p:to>
                                    </p:set>
                                    <p:anim calcmode="lin" valueType="num">
                                      <p:cBhvr>
                                        <p:cTn id="64" dur="1000" fill="hold"/>
                                        <p:tgtEl>
                                          <p:spTgt spid="27652"/>
                                        </p:tgtEl>
                                        <p:attrNameLst>
                                          <p:attrName>ppt_w</p:attrName>
                                        </p:attrNameLst>
                                      </p:cBhvr>
                                      <p:tavLst>
                                        <p:tav tm="0">
                                          <p:val>
                                            <p:strVal val="#ppt_w*0.70"/>
                                          </p:val>
                                        </p:tav>
                                        <p:tav tm="100000">
                                          <p:val>
                                            <p:strVal val="#ppt_w"/>
                                          </p:val>
                                        </p:tav>
                                      </p:tavLst>
                                    </p:anim>
                                    <p:anim calcmode="lin" valueType="num">
                                      <p:cBhvr>
                                        <p:cTn id="65" dur="1000" fill="hold"/>
                                        <p:tgtEl>
                                          <p:spTgt spid="27652"/>
                                        </p:tgtEl>
                                        <p:attrNameLst>
                                          <p:attrName>ppt_h</p:attrName>
                                        </p:attrNameLst>
                                      </p:cBhvr>
                                      <p:tavLst>
                                        <p:tav tm="0">
                                          <p:val>
                                            <p:strVal val="#ppt_h"/>
                                          </p:val>
                                        </p:tav>
                                        <p:tav tm="100000">
                                          <p:val>
                                            <p:strVal val="#ppt_h"/>
                                          </p:val>
                                        </p:tav>
                                      </p:tavLst>
                                    </p:anim>
                                    <p:animEffect transition="in" filter="fade">
                                      <p:cBhvr>
                                        <p:cTn id="66" dur="1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09601"/>
            <a:ext cx="9144000" cy="954107"/>
          </a:xfrm>
          <a:prstGeom prst="rect">
            <a:avLst/>
          </a:prstGeom>
        </p:spPr>
        <p:txBody>
          <a:bodyPr wrap="square">
            <a:spAutoFit/>
          </a:bodyPr>
          <a:lstStyle/>
          <a:p>
            <a:pPr marL="342900" marR="0" lvl="0" indent="-342900" algn="just">
              <a:spcBef>
                <a:spcPts val="0"/>
              </a:spcBef>
              <a:spcAft>
                <a:spcPts val="600"/>
              </a:spcAft>
              <a:buFont typeface="Wingdings"/>
              <a:buChar char=""/>
            </a:pPr>
            <a:r>
              <a:rPr lang="en-US" sz="2800" b="1" dirty="0" err="1">
                <a:solidFill>
                  <a:srgbClr val="0000FF"/>
                </a:solidFill>
                <a:latin typeface="Times New Roman"/>
                <a:ea typeface="Calibri"/>
                <a:cs typeface="Times New Roman"/>
              </a:rPr>
              <a:t>Quan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giữa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hiệu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suất</a:t>
            </a:r>
            <a:r>
              <a:rPr lang="en-US" sz="2800" b="1" dirty="0">
                <a:solidFill>
                  <a:srgbClr val="0000FF"/>
                </a:solidFill>
                <a:latin typeface="Times New Roman"/>
                <a:ea typeface="Calibri"/>
                <a:cs typeface="Times New Roman"/>
              </a:rPr>
              <a:t>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2867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928" t="-1" r="2824" b="40077"/>
          <a:stretch/>
        </p:blipFill>
        <p:spPr bwMode="auto">
          <a:xfrm>
            <a:off x="0" y="1699168"/>
            <a:ext cx="9019310" cy="739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2577405"/>
            <a:ext cx="9144000" cy="1384995"/>
          </a:xfrm>
          <a:prstGeom prst="rect">
            <a:avLst/>
          </a:prstGeom>
        </p:spPr>
        <p:txBody>
          <a:bodyPr wrap="square">
            <a:spAutoFit/>
          </a:bodyPr>
          <a:lstStyle/>
          <a:p>
            <a:pPr marL="342900" marR="0" lvl="0" indent="-342900" algn="just">
              <a:spcBef>
                <a:spcPts val="600"/>
              </a:spcBef>
              <a:spcAft>
                <a:spcPts val="0"/>
              </a:spcAft>
              <a:buFont typeface="Wingdings"/>
              <a:buChar char=""/>
            </a:pPr>
            <a:r>
              <a:rPr lang="en-US" sz="2800" b="1" dirty="0">
                <a:solidFill>
                  <a:srgbClr val="0000FF"/>
                </a:solidFill>
                <a:latin typeface="Times New Roman"/>
                <a:ea typeface="Calibri"/>
                <a:cs typeface="Times New Roman"/>
              </a:rPr>
              <a:t>J </a:t>
            </a:r>
            <a:r>
              <a:rPr lang="en-US" sz="2800" b="1" dirty="0" err="1">
                <a:solidFill>
                  <a:srgbClr val="0000FF"/>
                </a:solidFill>
                <a:latin typeface="Times New Roman"/>
                <a:ea typeface="Calibri"/>
                <a:cs typeface="Times New Roman"/>
              </a:rPr>
              <a:t>mật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a:t>
            </a:r>
            <a:r>
              <a:rPr lang="en-US" sz="2800" b="1" dirty="0" err="1">
                <a:solidFill>
                  <a:srgbClr val="0000FF"/>
                </a:solidFill>
                <a:latin typeface="Times New Roman"/>
                <a:ea typeface="Calibri"/>
                <a:cs typeface="Times New Roman"/>
              </a:rPr>
              <a:t>mm</a:t>
            </a:r>
            <a:r>
              <a:rPr lang="en-US" sz="2800" b="1" baseline="30000" dirty="0" err="1">
                <a:solidFill>
                  <a:srgbClr val="0000FF"/>
                </a:solidFill>
                <a:latin typeface="Times New Roman"/>
                <a:ea typeface="Calibri"/>
                <a:cs typeface="Times New Roman"/>
              </a:rPr>
              <a:t>2</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chọn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phụ</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thuộc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vật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liệu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giải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nhiệt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chế</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vận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hành</a:t>
            </a:r>
            <a:r>
              <a:rPr lang="en-US" sz="2800" b="1" dirty="0">
                <a:solidFill>
                  <a:srgbClr val="0000FF"/>
                </a:solidFill>
                <a:latin typeface="Times New Roman"/>
                <a:ea typeface="Calibri"/>
                <a:cs typeface="Times New Roman"/>
              </a:rPr>
              <a:t>…</a:t>
            </a:r>
            <a:endParaRPr lang="en-US" sz="2800" b="1" dirty="0">
              <a:solidFill>
                <a:srgbClr val="0000FF"/>
              </a:solidFill>
              <a:effectLst/>
              <a:latin typeface="Times New Roman"/>
              <a:ea typeface="Calibri"/>
              <a:cs typeface="Times New Roman"/>
            </a:endParaRPr>
          </a:p>
        </p:txBody>
      </p:sp>
      <p:sp>
        <p:nvSpPr>
          <p:cNvPr id="6" name="Rectangle 5"/>
          <p:cNvSpPr/>
          <p:nvPr/>
        </p:nvSpPr>
        <p:spPr>
          <a:xfrm>
            <a:off x="0" y="3998893"/>
            <a:ext cx="9144000" cy="954107"/>
          </a:xfrm>
          <a:prstGeom prst="rect">
            <a:avLst/>
          </a:prstGeom>
        </p:spPr>
        <p:txBody>
          <a:bodyPr wrap="square">
            <a:spAutoFit/>
          </a:bodyPr>
          <a:lstStyle/>
          <a:p>
            <a:pPr marR="0" indent="457200" algn="just">
              <a:spcBef>
                <a:spcPts val="600"/>
              </a:spcBef>
              <a:spcAft>
                <a:spcPts val="600"/>
              </a:spcAft>
            </a:pPr>
            <a:r>
              <a:rPr lang="en-US" sz="2800" b="1" dirty="0" err="1">
                <a:solidFill>
                  <a:srgbClr val="0000FF"/>
                </a:solidFill>
                <a:latin typeface="Times New Roman"/>
                <a:ea typeface="Calibri"/>
                <a:cs typeface="Times New Roman"/>
              </a:rPr>
              <a:t>Nếu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việc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liên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tục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giải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nhiệt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kém</a:t>
            </a:r>
            <a:r>
              <a:rPr lang="en-US" sz="2800" b="1" dirty="0">
                <a:solidFill>
                  <a:srgbClr val="0000FF"/>
                </a:solidFill>
                <a:latin typeface="Times New Roman"/>
                <a:ea typeface="Calibri"/>
                <a:cs typeface="Times New Roman"/>
              </a:rPr>
              <a:t>, J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chọn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theo</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solidFill>
                <a:srgbClr val="0000FF"/>
              </a:solidFill>
              <a:effectLst/>
              <a:latin typeface="Times New Roman"/>
              <a:ea typeface="Calibri"/>
              <a:cs typeface="Times New Roman"/>
            </a:endParaRPr>
          </a:p>
        </p:txBody>
      </p:sp>
      <p:pic>
        <p:nvPicPr>
          <p:cNvPr id="28675"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8593" t="1" r="11571" b="39306"/>
          <a:stretch/>
        </p:blipFill>
        <p:spPr bwMode="auto">
          <a:xfrm>
            <a:off x="165553" y="5257801"/>
            <a:ext cx="8902247" cy="838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3568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1000" fill="hold"/>
                                        <p:tgtEl>
                                          <p:spTgt spid="28674"/>
                                        </p:tgtEl>
                                        <p:attrNameLst>
                                          <p:attrName>ppt_w</p:attrName>
                                        </p:attrNameLst>
                                      </p:cBhvr>
                                      <p:tavLst>
                                        <p:tav tm="0">
                                          <p:val>
                                            <p:strVal val="#ppt_w*0.70"/>
                                          </p:val>
                                        </p:tav>
                                        <p:tav tm="100000">
                                          <p:val>
                                            <p:strVal val="#ppt_w"/>
                                          </p:val>
                                        </p:tav>
                                      </p:tavLst>
                                    </p:anim>
                                    <p:anim calcmode="lin" valueType="num">
                                      <p:cBhvr>
                                        <p:cTn id="15" dur="1000" fill="hold"/>
                                        <p:tgtEl>
                                          <p:spTgt spid="28674"/>
                                        </p:tgtEl>
                                        <p:attrNameLst>
                                          <p:attrName>ppt_h</p:attrName>
                                        </p:attrNameLst>
                                      </p:cBhvr>
                                      <p:tavLst>
                                        <p:tav tm="0">
                                          <p:val>
                                            <p:strVal val="#ppt_h"/>
                                          </p:val>
                                        </p:tav>
                                        <p:tav tm="100000">
                                          <p:val>
                                            <p:strVal val="#ppt_h"/>
                                          </p:val>
                                        </p:tav>
                                      </p:tavLst>
                                    </p:anim>
                                    <p:animEffect transition="in" filter="fade">
                                      <p:cBhvr>
                                        <p:cTn id="16" dur="1000"/>
                                        <p:tgtEl>
                                          <p:spTgt spid="2867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nodeType="clickEffect">
                                  <p:stCondLst>
                                    <p:cond delay="0"/>
                                  </p:stCondLst>
                                  <p:childTnLst>
                                    <p:set>
                                      <p:cBhvr>
                                        <p:cTn id="34" dur="1" fill="hold">
                                          <p:stCondLst>
                                            <p:cond delay="0"/>
                                          </p:stCondLst>
                                        </p:cTn>
                                        <p:tgtEl>
                                          <p:spTgt spid="28675"/>
                                        </p:tgtEl>
                                        <p:attrNameLst>
                                          <p:attrName>style.visibility</p:attrName>
                                        </p:attrNameLst>
                                      </p:cBhvr>
                                      <p:to>
                                        <p:strVal val="visible"/>
                                      </p:to>
                                    </p:set>
                                    <p:anim calcmode="lin" valueType="num">
                                      <p:cBhvr>
                                        <p:cTn id="35" dur="1000" fill="hold"/>
                                        <p:tgtEl>
                                          <p:spTgt spid="28675"/>
                                        </p:tgtEl>
                                        <p:attrNameLst>
                                          <p:attrName>ppt_w</p:attrName>
                                        </p:attrNameLst>
                                      </p:cBhvr>
                                      <p:tavLst>
                                        <p:tav tm="0">
                                          <p:val>
                                            <p:strVal val="#ppt_w*0.70"/>
                                          </p:val>
                                        </p:tav>
                                        <p:tav tm="100000">
                                          <p:val>
                                            <p:strVal val="#ppt_w"/>
                                          </p:val>
                                        </p:tav>
                                      </p:tavLst>
                                    </p:anim>
                                    <p:anim calcmode="lin" valueType="num">
                                      <p:cBhvr>
                                        <p:cTn id="36" dur="1000" fill="hold"/>
                                        <p:tgtEl>
                                          <p:spTgt spid="28675"/>
                                        </p:tgtEl>
                                        <p:attrNameLst>
                                          <p:attrName>ppt_h</p:attrName>
                                        </p:attrNameLst>
                                      </p:cBhvr>
                                      <p:tavLst>
                                        <p:tav tm="0">
                                          <p:val>
                                            <p:strVal val="#ppt_h"/>
                                          </p:val>
                                        </p:tav>
                                        <p:tav tm="100000">
                                          <p:val>
                                            <p:strVal val="#ppt_h"/>
                                          </p:val>
                                        </p:tav>
                                      </p:tavLst>
                                    </p:anim>
                                    <p:animEffect transition="in" filter="fade">
                                      <p:cBhvr>
                                        <p:cTn id="37" dur="1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32781"/>
            <a:ext cx="9144000" cy="1043619"/>
          </a:xfrm>
          <a:prstGeom prst="rect">
            <a:avLst/>
          </a:prstGeom>
        </p:spPr>
        <p:txBody>
          <a:bodyPr wrap="square">
            <a:spAutoFit/>
          </a:bodyPr>
          <a:lstStyle/>
          <a:p>
            <a:pPr marR="0" indent="457200" algn="just">
              <a:lnSpc>
                <a:spcPct val="115000"/>
              </a:lnSpc>
              <a:spcBef>
                <a:spcPts val="0"/>
              </a:spcBef>
              <a:spcAft>
                <a:spcPts val="600"/>
              </a:spcAft>
            </a:pPr>
            <a:r>
              <a:rPr lang="en-US" sz="2800" b="1" dirty="0" err="1">
                <a:solidFill>
                  <a:srgbClr val="0000FF"/>
                </a:solidFill>
                <a:latin typeface="Times New Roman"/>
                <a:ea typeface="Calibri"/>
                <a:cs typeface="Times New Roman"/>
              </a:rPr>
              <a:t>Nếu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máy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việc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ngắn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không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liên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tục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vật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liệu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 J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chọn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362" r="7586" b="42162"/>
          <a:stretch/>
        </p:blipFill>
        <p:spPr bwMode="auto">
          <a:xfrm>
            <a:off x="-34636" y="1892446"/>
            <a:ext cx="9102436" cy="774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2668" y="2981980"/>
            <a:ext cx="5118068" cy="523220"/>
          </a:xfrm>
          <a:prstGeom prst="rect">
            <a:avLst/>
          </a:prstGeom>
        </p:spPr>
        <p:txBody>
          <a:bodyPr wrap="none">
            <a:spAutoFit/>
          </a:bodyPr>
          <a:lstStyle/>
          <a:p>
            <a:pPr marL="180340" marR="0" algn="just">
              <a:spcBef>
                <a:spcPts val="600"/>
              </a:spcBef>
              <a:spcAft>
                <a:spcPts val="600"/>
              </a:spcAft>
            </a:pPr>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7: </a:t>
            </a:r>
            <a:r>
              <a:rPr lang="en-US" sz="2800" b="1" dirty="0" err="1">
                <a:solidFill>
                  <a:srgbClr val="0000FF"/>
                </a:solidFill>
                <a:latin typeface="Times New Roman"/>
                <a:ea typeface="Calibri"/>
                <a:cs typeface="Times New Roman"/>
              </a:rPr>
              <a:t>Kiểm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đầy</a:t>
            </a:r>
            <a:endParaRPr lang="en-US" sz="2800" dirty="0">
              <a:effectLst/>
              <a:latin typeface="Times New Roman"/>
              <a:ea typeface="Calibri"/>
              <a:cs typeface="Times New Roman"/>
            </a:endParaRPr>
          </a:p>
        </p:txBody>
      </p:sp>
      <mc:AlternateContent xmlns:mc="http://schemas.openxmlformats.org/markup-compatibility/2006" xmlns:a14="http://schemas.microsoft.com/office/drawing/2010/main">
        <mc:Choice Requires="a14">
          <p:sp>
            <p:nvSpPr>
              <p:cNvPr id="6" name="Rectangle 5"/>
              <p:cNvSpPr/>
              <p:nvPr/>
            </p:nvSpPr>
            <p:spPr>
              <a:xfrm>
                <a:off x="436619" y="3657600"/>
                <a:ext cx="6954781" cy="1009059"/>
              </a:xfrm>
              <a:prstGeom prst="rect">
                <a:avLst/>
              </a:prstGeom>
            </p:spPr>
            <p:txBody>
              <a:bodyPr wrap="square">
                <a:spAutoFit/>
              </a:bodyPr>
              <a:lstStyle/>
              <a:p>
                <a:r>
                  <a:rPr lang="en-US" sz="2800" b="1" dirty="0" err="1">
                    <a:solidFill>
                      <a:srgbClr val="0000FF"/>
                    </a:solidFill>
                    <a:latin typeface="Times New Roman"/>
                    <a:ea typeface="Calibri"/>
                  </a:rPr>
                  <a:t>k</a:t>
                </a:r>
                <a:r>
                  <a:rPr lang="en-US" sz="2800" b="1" baseline="-25000" dirty="0" err="1">
                    <a:solidFill>
                      <a:srgbClr val="0000FF"/>
                    </a:solidFill>
                    <a:effectLst/>
                    <a:latin typeface="Times New Roman"/>
                    <a:ea typeface="Calibri"/>
                  </a:rPr>
                  <a:t>lđ2</a:t>
                </a:r>
                <a:r>
                  <a:rPr lang="en-US" sz="2800" b="1" dirty="0">
                    <a:solidFill>
                      <a:srgbClr val="0000FF"/>
                    </a:solidFill>
                    <a:effectLst/>
                    <a:latin typeface="Times New Roman"/>
                    <a:ea typeface="Calibri"/>
                  </a:rPr>
                  <a:t> = </a:t>
                </a:r>
                <a14:m>
                  <m:oMath xmlns:m="http://schemas.openxmlformats.org/officeDocument/2006/math">
                    <m:f>
                      <m:fPr>
                        <m:ctrlPr>
                          <a:rPr lang="en-US" sz="2800" b="1" i="1">
                            <a:solidFill>
                              <a:srgbClr val="0000FF"/>
                            </a:solidFill>
                            <a:effectLst/>
                            <a:latin typeface="Cambria Math"/>
                            <a:cs typeface="Times New Roman"/>
                          </a:rPr>
                        </m:ctrlPr>
                      </m:fPr>
                      <m:num>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T</m:t>
                        </m:r>
                        <m:r>
                          <m:rPr>
                            <m:nor/>
                          </m:rPr>
                          <a:rPr lang="nl-NL" sz="2800" b="1">
                            <a:solidFill>
                              <a:srgbClr val="0000FF"/>
                            </a:solidFill>
                            <a:effectLst/>
                            <a:latin typeface="Times New Roman"/>
                            <a:ea typeface="Calibri"/>
                          </a:rPr>
                          <m:t>ổ</m:t>
                        </m:r>
                        <m:r>
                          <m:rPr>
                            <m:nor/>
                          </m:rPr>
                          <a:rPr lang="nl-NL" sz="2800" b="1">
                            <a:solidFill>
                              <a:srgbClr val="0000FF"/>
                            </a:solidFill>
                            <a:effectLst/>
                            <a:latin typeface="Times New Roman"/>
                            <a:ea typeface="Calibri"/>
                          </a:rPr>
                          <m:t>ng</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di</m:t>
                        </m:r>
                        <m:r>
                          <m:rPr>
                            <m:nor/>
                          </m:rPr>
                          <a:rPr lang="nl-NL" sz="2800" b="1">
                            <a:solidFill>
                              <a:srgbClr val="0000FF"/>
                            </a:solidFill>
                            <a:effectLst/>
                            <a:latin typeface="Times New Roman"/>
                            <a:ea typeface="Calibri"/>
                          </a:rPr>
                          <m:t>ệ</m:t>
                        </m:r>
                        <m:r>
                          <m:rPr>
                            <m:nor/>
                          </m:rPr>
                          <a:rPr lang="nl-NL" sz="2800" b="1">
                            <a:solidFill>
                              <a:srgbClr val="0000FF"/>
                            </a:solidFill>
                            <a:effectLst/>
                            <a:latin typeface="Times New Roman"/>
                            <a:ea typeface="Calibri"/>
                          </a:rPr>
                          <m:t>n</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t</m:t>
                        </m:r>
                        <m:r>
                          <m:rPr>
                            <m:nor/>
                          </m:rPr>
                          <a:rPr lang="nl-NL" sz="2800" b="1">
                            <a:solidFill>
                              <a:srgbClr val="0000FF"/>
                            </a:solidFill>
                            <a:effectLst/>
                            <a:latin typeface="Times New Roman"/>
                            <a:ea typeface="Calibri"/>
                          </a:rPr>
                          <m:t>í</m:t>
                        </m:r>
                        <m:r>
                          <m:rPr>
                            <m:nor/>
                          </m:rPr>
                          <a:rPr lang="nl-NL" sz="2800" b="1">
                            <a:solidFill>
                              <a:srgbClr val="0000FF"/>
                            </a:solidFill>
                            <a:effectLst/>
                            <a:latin typeface="Times New Roman"/>
                            <a:ea typeface="Calibri"/>
                          </a:rPr>
                          <m:t>ch</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cho</m:t>
                        </m:r>
                        <m:r>
                          <m:rPr>
                            <m:nor/>
                          </m:rPr>
                          <a:rPr lang="nl-NL" sz="2800" b="1">
                            <a:solidFill>
                              <a:srgbClr val="0000FF"/>
                            </a:solidFill>
                            <a:effectLst/>
                            <a:latin typeface="Times New Roman"/>
                            <a:ea typeface="Calibri"/>
                          </a:rPr>
                          <m:t>á</m:t>
                        </m:r>
                        <m:r>
                          <m:rPr>
                            <m:nor/>
                          </m:rPr>
                          <a:rPr lang="nl-NL" sz="2800" b="1">
                            <a:solidFill>
                              <a:srgbClr val="0000FF"/>
                            </a:solidFill>
                            <a:effectLst/>
                            <a:latin typeface="Times New Roman"/>
                            <a:ea typeface="Calibri"/>
                          </a:rPr>
                          <m:t>n</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ch</m:t>
                        </m:r>
                        <m:r>
                          <m:rPr>
                            <m:nor/>
                          </m:rPr>
                          <a:rPr lang="nl-NL" sz="2800" b="1">
                            <a:solidFill>
                              <a:srgbClr val="0000FF"/>
                            </a:solidFill>
                            <a:effectLst/>
                            <a:latin typeface="Times New Roman"/>
                            <a:ea typeface="Calibri"/>
                          </a:rPr>
                          <m:t>ỗ </m:t>
                        </m:r>
                        <m:r>
                          <m:rPr>
                            <m:nor/>
                          </m:rPr>
                          <a:rPr lang="nl-NL" sz="2800" b="1">
                            <a:solidFill>
                              <a:srgbClr val="0000FF"/>
                            </a:solidFill>
                            <a:effectLst/>
                            <a:latin typeface="Times New Roman"/>
                            <a:ea typeface="Calibri"/>
                          </a:rPr>
                          <m:t>c</m:t>
                        </m:r>
                        <m:r>
                          <m:rPr>
                            <m:nor/>
                          </m:rPr>
                          <a:rPr lang="nl-NL" sz="2800" b="1">
                            <a:solidFill>
                              <a:srgbClr val="0000FF"/>
                            </a:solidFill>
                            <a:effectLst/>
                            <a:latin typeface="Times New Roman"/>
                            <a:ea typeface="Calibri"/>
                          </a:rPr>
                          <m:t>ủ</m:t>
                        </m:r>
                        <m:r>
                          <m:rPr>
                            <m:nor/>
                          </m:rPr>
                          <a:rPr lang="nl-NL" sz="2800" b="1">
                            <a:solidFill>
                              <a:srgbClr val="0000FF"/>
                            </a:solidFill>
                            <a:effectLst/>
                            <a:latin typeface="Times New Roman"/>
                            <a:ea typeface="Calibri"/>
                          </a:rPr>
                          <m:t>a</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b</m:t>
                        </m:r>
                        <m:r>
                          <m:rPr>
                            <m:nor/>
                          </m:rPr>
                          <a:rPr lang="nl-NL" sz="2800" b="1">
                            <a:solidFill>
                              <a:srgbClr val="0000FF"/>
                            </a:solidFill>
                            <a:effectLst/>
                            <a:latin typeface="Times New Roman"/>
                            <a:ea typeface="Calibri"/>
                          </a:rPr>
                          <m:t>ộ </m:t>
                        </m:r>
                        <m:r>
                          <m:rPr>
                            <m:nor/>
                          </m:rPr>
                          <a:rPr lang="nl-NL" sz="2800" b="1">
                            <a:solidFill>
                              <a:srgbClr val="0000FF"/>
                            </a:solidFill>
                            <a:effectLst/>
                            <a:latin typeface="Times New Roman"/>
                            <a:ea typeface="Calibri"/>
                          </a:rPr>
                          <m:t>d</m:t>
                        </m:r>
                        <m:r>
                          <m:rPr>
                            <m:nor/>
                          </m:rPr>
                          <a:rPr lang="nl-NL" sz="2800" b="1">
                            <a:solidFill>
                              <a:srgbClr val="0000FF"/>
                            </a:solidFill>
                            <a:effectLst/>
                            <a:latin typeface="Times New Roman"/>
                            <a:ea typeface="Calibri"/>
                          </a:rPr>
                          <m:t>â</m:t>
                        </m:r>
                        <m:r>
                          <m:rPr>
                            <m:nor/>
                          </m:rPr>
                          <a:rPr lang="nl-NL" sz="2800" b="1">
                            <a:solidFill>
                              <a:srgbClr val="0000FF"/>
                            </a:solidFill>
                            <a:effectLst/>
                            <a:latin typeface="Times New Roman"/>
                            <a:ea typeface="Calibri"/>
                          </a:rPr>
                          <m:t>y</m:t>
                        </m:r>
                      </m:num>
                      <m:den>
                        <m:r>
                          <m:rPr>
                            <m:nor/>
                          </m:rPr>
                          <a:rPr lang="nl-NL" sz="2800" b="1">
                            <a:solidFill>
                              <a:srgbClr val="0000FF"/>
                            </a:solidFill>
                            <a:effectLst/>
                            <a:latin typeface="Times New Roman"/>
                            <a:ea typeface="Calibri"/>
                          </a:rPr>
                          <m:t>Di</m:t>
                        </m:r>
                        <m:r>
                          <m:rPr>
                            <m:nor/>
                          </m:rPr>
                          <a:rPr lang="nl-NL" sz="2800" b="1">
                            <a:solidFill>
                              <a:srgbClr val="0000FF"/>
                            </a:solidFill>
                            <a:effectLst/>
                            <a:latin typeface="Times New Roman"/>
                            <a:ea typeface="Calibri"/>
                          </a:rPr>
                          <m:t>ệ</m:t>
                        </m:r>
                        <m:r>
                          <m:rPr>
                            <m:nor/>
                          </m:rPr>
                          <a:rPr lang="nl-NL" sz="2800" b="1">
                            <a:solidFill>
                              <a:srgbClr val="0000FF"/>
                            </a:solidFill>
                            <a:effectLst/>
                            <a:latin typeface="Times New Roman"/>
                            <a:ea typeface="Calibri"/>
                          </a:rPr>
                          <m:t>n</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t</m:t>
                        </m:r>
                        <m:r>
                          <m:rPr>
                            <m:nor/>
                          </m:rPr>
                          <a:rPr lang="nl-NL" sz="2800" b="1">
                            <a:solidFill>
                              <a:srgbClr val="0000FF"/>
                            </a:solidFill>
                            <a:effectLst/>
                            <a:latin typeface="Times New Roman"/>
                            <a:ea typeface="Calibri"/>
                          </a:rPr>
                          <m:t>í</m:t>
                        </m:r>
                        <m:r>
                          <m:rPr>
                            <m:nor/>
                          </m:rPr>
                          <a:rPr lang="nl-NL" sz="2800" b="1">
                            <a:solidFill>
                              <a:srgbClr val="0000FF"/>
                            </a:solidFill>
                            <a:effectLst/>
                            <a:latin typeface="Times New Roman"/>
                            <a:ea typeface="Calibri"/>
                          </a:rPr>
                          <m:t>ch</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c</m:t>
                        </m:r>
                        <m:r>
                          <m:rPr>
                            <m:nor/>
                          </m:rPr>
                          <a:rPr lang="nl-NL" sz="2800" b="1">
                            <a:solidFill>
                              <a:srgbClr val="0000FF"/>
                            </a:solidFill>
                            <a:effectLst/>
                            <a:latin typeface="Times New Roman"/>
                            <a:ea typeface="Calibri"/>
                          </a:rPr>
                          <m:t>ử</m:t>
                        </m:r>
                        <m:r>
                          <m:rPr>
                            <m:nor/>
                          </m:rPr>
                          <a:rPr lang="nl-NL" sz="2800" b="1">
                            <a:solidFill>
                              <a:srgbClr val="0000FF"/>
                            </a:solidFill>
                            <a:effectLst/>
                            <a:latin typeface="Times New Roman"/>
                            <a:ea typeface="Calibri"/>
                          </a:rPr>
                          <m:t>a</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s</m:t>
                        </m:r>
                        <m:r>
                          <m:rPr>
                            <m:nor/>
                          </m:rPr>
                          <a:rPr lang="nl-NL" sz="2800" b="1">
                            <a:solidFill>
                              <a:srgbClr val="0000FF"/>
                            </a:solidFill>
                            <a:effectLst/>
                            <a:latin typeface="Times New Roman"/>
                            <a:ea typeface="Calibri"/>
                          </a:rPr>
                          <m:t>ổ </m:t>
                        </m:r>
                        <m:r>
                          <m:rPr>
                            <m:nor/>
                          </m:rPr>
                          <a:rPr lang="nl-NL" sz="2800" b="1">
                            <a:solidFill>
                              <a:srgbClr val="0000FF"/>
                            </a:solidFill>
                            <a:effectLst/>
                            <a:latin typeface="Times New Roman"/>
                            <a:ea typeface="Calibri"/>
                          </a:rPr>
                          <m:t>l</m:t>
                        </m:r>
                        <m:r>
                          <m:rPr>
                            <m:nor/>
                          </m:rPr>
                          <a:rPr lang="nl-NL" sz="2800" b="1">
                            <a:solidFill>
                              <a:srgbClr val="0000FF"/>
                            </a:solidFill>
                            <a:effectLst/>
                            <a:latin typeface="Times New Roman"/>
                            <a:ea typeface="Calibri"/>
                          </a:rPr>
                          <m:t>õ</m:t>
                        </m:r>
                        <m:r>
                          <m:rPr>
                            <m:nor/>
                          </m:rPr>
                          <a:rPr lang="nl-NL" sz="2800" b="1">
                            <a:solidFill>
                              <a:srgbClr val="0000FF"/>
                            </a:solidFill>
                            <a:effectLst/>
                            <a:latin typeface="Times New Roman"/>
                            <a:ea typeface="Calibri"/>
                          </a:rPr>
                          <m:t>i</m:t>
                        </m:r>
                        <m:r>
                          <m:rPr>
                            <m:nor/>
                          </m:rPr>
                          <a:rPr lang="nl-NL" sz="2800" b="1">
                            <a:solidFill>
                              <a:srgbClr val="0000FF"/>
                            </a:solidFill>
                            <a:effectLst/>
                            <a:latin typeface="Times New Roman"/>
                            <a:ea typeface="Calibri"/>
                          </a:rPr>
                          <m:t> </m:t>
                        </m:r>
                        <m:r>
                          <m:rPr>
                            <m:nor/>
                          </m:rPr>
                          <a:rPr lang="nl-NL" sz="2800" b="1">
                            <a:solidFill>
                              <a:srgbClr val="0000FF"/>
                            </a:solidFill>
                            <a:effectLst/>
                            <a:latin typeface="Times New Roman"/>
                            <a:ea typeface="Calibri"/>
                          </a:rPr>
                          <m:t>th</m:t>
                        </m:r>
                        <m:r>
                          <m:rPr>
                            <m:nor/>
                          </m:rPr>
                          <a:rPr lang="nl-NL" sz="2800" b="1">
                            <a:solidFill>
                              <a:srgbClr val="0000FF"/>
                            </a:solidFill>
                            <a:effectLst/>
                            <a:latin typeface="Times New Roman"/>
                            <a:ea typeface="Calibri"/>
                          </a:rPr>
                          <m:t>é</m:t>
                        </m:r>
                        <m:r>
                          <m:rPr>
                            <m:nor/>
                          </m:rPr>
                          <a:rPr lang="nl-NL" sz="2800" b="1">
                            <a:solidFill>
                              <a:srgbClr val="0000FF"/>
                            </a:solidFill>
                            <a:effectLst/>
                            <a:latin typeface="Times New Roman"/>
                            <a:ea typeface="Calibri"/>
                          </a:rPr>
                          <m:t>p</m:t>
                        </m:r>
                      </m:den>
                    </m:f>
                  </m:oMath>
                </a14:m>
                <a:endParaRPr lang="en-US" sz="2800" b="1" dirty="0"/>
              </a:p>
            </p:txBody>
          </p:sp>
        </mc:Choice>
        <mc:Fallback xmlns="">
          <p:sp>
            <p:nvSpPr>
              <p:cNvPr id="6" name="Rectangle 5"/>
              <p:cNvSpPr>
                <a:spLocks noRot="1" noChangeAspect="1" noMove="1" noResize="1" noEditPoints="1" noAdjustHandles="1" noChangeArrowheads="1" noChangeShapeType="1" noTextEdit="1"/>
              </p:cNvSpPr>
              <p:nvPr/>
            </p:nvSpPr>
            <p:spPr>
              <a:xfrm>
                <a:off x="436619" y="3657600"/>
                <a:ext cx="6954781" cy="1009059"/>
              </a:xfrm>
              <a:prstGeom prst="rect">
                <a:avLst/>
              </a:prstGeom>
              <a:blipFill rotWithShape="1">
                <a:blip r:embed="rId6"/>
                <a:stretch>
                  <a:fillRect l="-1840"/>
                </a:stretch>
              </a:blipFill>
            </p:spPr>
            <p:txBody>
              <a:bodyPr/>
              <a:lstStyle/>
              <a:p>
                <a:r>
                  <a:rPr lang="en-US">
                    <a:noFill/>
                  </a:rPr>
                  <a:t> </a:t>
                </a:r>
              </a:p>
            </p:txBody>
          </p:sp>
        </mc:Fallback>
      </mc:AlternateContent>
      <p:sp>
        <p:nvSpPr>
          <p:cNvPr id="7" name="Rectangle 6"/>
          <p:cNvSpPr/>
          <p:nvPr/>
        </p:nvSpPr>
        <p:spPr>
          <a:xfrm>
            <a:off x="0" y="4724400"/>
            <a:ext cx="9144000" cy="1384995"/>
          </a:xfrm>
          <a:prstGeom prst="rect">
            <a:avLst/>
          </a:prstGeom>
        </p:spPr>
        <p:txBody>
          <a:bodyPr wrap="square">
            <a:spAutoFit/>
          </a:bodyPr>
          <a:lstStyle/>
          <a:p>
            <a:pPr indent="810260" algn="just"/>
            <a:r>
              <a:rPr lang="en-US" sz="2800" b="1" dirty="0" err="1">
                <a:solidFill>
                  <a:srgbClr val="0000FF"/>
                </a:solidFill>
                <a:latin typeface="Times New Roman"/>
                <a:ea typeface="Calibri"/>
                <a:cs typeface="Times New Roman"/>
              </a:rPr>
              <a:t>Tổng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choán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chỗ</a:t>
            </a:r>
            <a:r>
              <a:rPr lang="en-US" sz="2800" b="1" dirty="0">
                <a:solidFill>
                  <a:srgbClr val="0000FF"/>
                </a:solidFill>
                <a:latin typeface="Times New Roman"/>
                <a:ea typeface="Calibri"/>
                <a:cs typeface="Times New Roman"/>
              </a:rPr>
              <a:t> ở </a:t>
            </a:r>
            <a:r>
              <a:rPr lang="en-US" sz="2800" b="1" dirty="0" err="1">
                <a:solidFill>
                  <a:srgbClr val="0000FF"/>
                </a:solidFill>
                <a:latin typeface="Times New Roman"/>
                <a:ea typeface="Calibri"/>
                <a:cs typeface="Times New Roman"/>
              </a:rPr>
              <a:t>cửa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sổ</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r>
              <a:rPr lang="en-US" sz="2800" b="1" dirty="0">
                <a:solidFill>
                  <a:srgbClr val="0000FF"/>
                </a:solidFill>
                <a:latin typeface="Times New Roman"/>
                <a:ea typeface="Calibri"/>
                <a:cs typeface="Times New Roman"/>
                <a:sym typeface="Symbol"/>
              </a:rPr>
              <a:t></a:t>
            </a:r>
            <a:r>
              <a:rPr lang="en-US" sz="2800" b="1" dirty="0" err="1">
                <a:solidFill>
                  <a:srgbClr val="0000FF"/>
                </a:solidFill>
                <a:latin typeface="Times New Roman"/>
                <a:ea typeface="Calibri"/>
              </a:rPr>
              <a:t>Dtdq</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1</a:t>
            </a:r>
            <a:r>
              <a:rPr lang="en-US" sz="2800" b="1" dirty="0" err="1">
                <a:solidFill>
                  <a:srgbClr val="0000FF"/>
                </a:solidFill>
                <a:latin typeface="Times New Roman"/>
                <a:ea typeface="Calibri"/>
              </a:rPr>
              <a:t>.S</a:t>
            </a:r>
            <a:r>
              <a:rPr lang="en-US" sz="2800" b="1" baseline="-25000" dirty="0" err="1">
                <a:solidFill>
                  <a:srgbClr val="0000FF"/>
                </a:solidFill>
                <a:latin typeface="Times New Roman"/>
                <a:ea typeface="Calibri"/>
              </a:rPr>
              <a:t>1cđ</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2</a:t>
            </a:r>
            <a:r>
              <a:rPr lang="en-US" sz="2800" b="1" dirty="0" err="1">
                <a:solidFill>
                  <a:srgbClr val="0000FF"/>
                </a:solidFill>
                <a:latin typeface="Times New Roman"/>
                <a:ea typeface="Calibri"/>
              </a:rPr>
              <a:t>.S</a:t>
            </a:r>
            <a:r>
              <a:rPr lang="en-US" sz="2800" b="1" baseline="-25000" dirty="0" err="1">
                <a:solidFill>
                  <a:srgbClr val="0000FF"/>
                </a:solidFill>
                <a:latin typeface="Times New Roman"/>
                <a:ea typeface="Calibri"/>
              </a:rPr>
              <a:t>2cđ</a:t>
            </a:r>
            <a:r>
              <a:rPr lang="en-US" sz="2800" b="1" baseline="-25000" dirty="0">
                <a:solidFill>
                  <a:srgbClr val="0000FF"/>
                </a:solidFill>
                <a:latin typeface="Times New Roman"/>
                <a:ea typeface="Calibri"/>
              </a:rPr>
              <a:t>             </a:t>
            </a:r>
            <a:r>
              <a:rPr lang="en-US" sz="2800" b="1" dirty="0">
                <a:solidFill>
                  <a:srgbClr val="0000FF"/>
                </a:solidFill>
                <a:latin typeface="Times New Roman"/>
                <a:ea typeface="Calibri"/>
              </a:rPr>
              <a:t>(</a:t>
            </a:r>
            <a:r>
              <a:rPr lang="en-US" sz="2800" b="1" dirty="0" err="1">
                <a:solidFill>
                  <a:srgbClr val="0000FF"/>
                </a:solidFill>
                <a:latin typeface="Times New Roman"/>
                <a:ea typeface="Calibri"/>
              </a:rPr>
              <a:t>cm</a:t>
            </a:r>
            <a:r>
              <a:rPr lang="en-US" sz="2800" b="1" baseline="30000" dirty="0" err="1">
                <a:solidFill>
                  <a:srgbClr val="0000FF"/>
                </a:solidFill>
                <a:latin typeface="Times New Roman"/>
                <a:ea typeface="Calibri"/>
              </a:rPr>
              <a:t>2</a:t>
            </a:r>
            <a:r>
              <a:rPr lang="en-US" sz="2800" b="1" dirty="0">
                <a:solidFill>
                  <a:srgbClr val="0000FF"/>
                </a:solidFill>
                <a:latin typeface="Times New Roman"/>
                <a:ea typeface="Calibri"/>
              </a:rPr>
              <a:t>) </a:t>
            </a:r>
            <a:endParaRPr lang="en-US" sz="2800" b="1" dirty="0"/>
          </a:p>
        </p:txBody>
      </p:sp>
      <p:sp>
        <p:nvSpPr>
          <p:cNvPr id="8" name="Rectangle 7"/>
          <p:cNvSpPr/>
          <p:nvPr/>
        </p:nvSpPr>
        <p:spPr>
          <a:xfrm>
            <a:off x="183401" y="6258580"/>
            <a:ext cx="6849952" cy="523220"/>
          </a:xfrm>
          <a:prstGeom prst="rect">
            <a:avLst/>
          </a:prstGeom>
        </p:spPr>
        <p:txBody>
          <a:bodyPr wrap="none">
            <a:spAutoFit/>
          </a:bodyPr>
          <a:lstStyle/>
          <a:p>
            <a:r>
              <a:rPr lang="en-US" sz="2800" b="1" dirty="0" err="1">
                <a:solidFill>
                  <a:srgbClr val="0000FF"/>
                </a:solidFill>
                <a:latin typeface="Times New Roman"/>
                <a:ea typeface="Calibri"/>
              </a:rPr>
              <a:t>Diện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tích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cửa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Dtcs</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c.h</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cm</a:t>
            </a:r>
            <a:r>
              <a:rPr lang="en-US" sz="2800" b="1" baseline="30000" dirty="0" err="1">
                <a:solidFill>
                  <a:srgbClr val="0000FF"/>
                </a:solidFill>
                <a:latin typeface="Times New Roman"/>
                <a:ea typeface="Calibri"/>
              </a:rPr>
              <a:t>2</a:t>
            </a:r>
            <a:r>
              <a:rPr lang="en-US" sz="2800" b="1" dirty="0">
                <a:solidFill>
                  <a:srgbClr val="0000FF"/>
                </a:solidFill>
                <a:latin typeface="Times New Roman"/>
                <a:ea typeface="Calibri"/>
              </a:rPr>
              <a:t>) </a:t>
            </a:r>
            <a:endParaRPr lang="en-US" sz="2800" b="1" dirty="0"/>
          </a:p>
        </p:txBody>
      </p:sp>
    </p:spTree>
    <p:extLst>
      <p:ext uri="{BB962C8B-B14F-4D97-AF65-F5344CB8AC3E}">
        <p14:creationId xmlns:p14="http://schemas.microsoft.com/office/powerpoint/2010/main" val="1423568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strVal val="#ppt_w*0.70"/>
                                          </p:val>
                                        </p:tav>
                                        <p:tav tm="100000">
                                          <p:val>
                                            <p:strVal val="#ppt_w"/>
                                          </p:val>
                                        </p:tav>
                                      </p:tavLst>
                                    </p:anim>
                                    <p:anim calcmode="lin" valueType="num">
                                      <p:cBhvr>
                                        <p:cTn id="15" dur="1000" fill="hold"/>
                                        <p:tgtEl>
                                          <p:spTgt spid="1026"/>
                                        </p:tgtEl>
                                        <p:attrNameLst>
                                          <p:attrName>ppt_h</p:attrName>
                                        </p:attrNameLst>
                                      </p:cBhvr>
                                      <p:tavLst>
                                        <p:tav tm="0">
                                          <p:val>
                                            <p:strVal val="#ppt_h"/>
                                          </p:val>
                                        </p:tav>
                                        <p:tav tm="100000">
                                          <p:val>
                                            <p:strVal val="#ppt_h"/>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 calcmode="lin" valueType="num">
                                      <p:cBhvr>
                                        <p:cTn id="28"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29"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30" dur="1000"/>
                                        <p:tgtEl>
                                          <p:spTgt spid="6">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1000" fill="hold"/>
                                        <p:tgtEl>
                                          <p:spTgt spid="8"/>
                                        </p:tgtEl>
                                        <p:attrNameLst>
                                          <p:attrName>ppt_w</p:attrName>
                                        </p:attrNameLst>
                                      </p:cBhvr>
                                      <p:tavLst>
                                        <p:tav tm="0">
                                          <p:val>
                                            <p:strVal val="#ppt_w*0.70"/>
                                          </p:val>
                                        </p:tav>
                                        <p:tav tm="100000">
                                          <p:val>
                                            <p:strVal val="#ppt_w"/>
                                          </p:val>
                                        </p:tav>
                                      </p:tavLst>
                                    </p:anim>
                                    <p:anim calcmode="lin" valueType="num">
                                      <p:cBhvr>
                                        <p:cTn id="43" dur="1000" fill="hold"/>
                                        <p:tgtEl>
                                          <p:spTgt spid="8"/>
                                        </p:tgtEl>
                                        <p:attrNameLst>
                                          <p:attrName>ppt_h</p:attrName>
                                        </p:attrNameLst>
                                      </p:cBhvr>
                                      <p:tavLst>
                                        <p:tav tm="0">
                                          <p:val>
                                            <p:strVal val="#ppt_h"/>
                                          </p:val>
                                        </p:tav>
                                        <p:tav tm="100000">
                                          <p:val>
                                            <p:strVal val="#ppt_h"/>
                                          </p:val>
                                        </p:tav>
                                      </p:tavLst>
                                    </p:anim>
                                    <p:animEffect transition="in" filter="fade">
                                      <p:cBhvr>
                                        <p:cTn id="4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8"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2052"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3452"/>
          <a:stretch/>
        </p:blipFill>
        <p:spPr bwMode="auto">
          <a:xfrm>
            <a:off x="457199" y="736599"/>
            <a:ext cx="5845370" cy="13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0" y="3160693"/>
            <a:ext cx="9144000" cy="954107"/>
          </a:xfrm>
          <a:prstGeom prst="rect">
            <a:avLst/>
          </a:prstGeom>
        </p:spPr>
        <p:txBody>
          <a:bodyPr wrap="square">
            <a:spAutoFit/>
          </a:bodyPr>
          <a:lstStyle/>
          <a:p>
            <a:pPr algn="just"/>
            <a:r>
              <a:rPr lang="en-US" sz="2800" b="1" dirty="0" err="1" smtClean="0">
                <a:solidFill>
                  <a:srgbClr val="0000FF"/>
                </a:solidFill>
                <a:latin typeface="Times New Roman"/>
                <a:ea typeface="Calibri"/>
              </a:rPr>
              <a:t>Giá</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trị</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a:t>
            </a:r>
            <a:r>
              <a:rPr lang="en-US" sz="2800" b="1" baseline="-25000" dirty="0" err="1">
                <a:solidFill>
                  <a:srgbClr val="0000FF"/>
                </a:solidFill>
                <a:latin typeface="Times New Roman"/>
                <a:ea typeface="Calibri"/>
              </a:rPr>
              <a:t>lđ2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phải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thỏa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k</a:t>
            </a:r>
            <a:r>
              <a:rPr lang="en-US" sz="2800" b="1" baseline="-25000" dirty="0" err="1">
                <a:solidFill>
                  <a:srgbClr val="0000FF"/>
                </a:solidFill>
                <a:latin typeface="Times New Roman"/>
                <a:ea typeface="Calibri"/>
              </a:rPr>
              <a:t>lđ2</a:t>
            </a:r>
            <a:r>
              <a:rPr lang="en-US" sz="2800" b="1" dirty="0">
                <a:solidFill>
                  <a:srgbClr val="0000FF"/>
                </a:solidFill>
                <a:latin typeface="Times New Roman"/>
                <a:ea typeface="Calibri"/>
              </a:rPr>
              <a:t> = 0,4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rPr>
              <a:t> 0,46 </a:t>
            </a:r>
            <a:r>
              <a:rPr lang="en-US" sz="2800" b="1" dirty="0" err="1">
                <a:solidFill>
                  <a:srgbClr val="0000FF"/>
                </a:solidFill>
                <a:latin typeface="Times New Roman"/>
                <a:ea typeface="Calibri"/>
              </a:rPr>
              <a:t>thì</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bộ</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máy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biến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áp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mới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đặt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lọt</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vào</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cửa</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sổ</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lõi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thép</a:t>
            </a:r>
            <a:r>
              <a:rPr lang="en-US" sz="2800" b="1" dirty="0">
                <a:solidFill>
                  <a:srgbClr val="0000FF"/>
                </a:solidFill>
                <a:latin typeface="Times New Roman"/>
                <a:ea typeface="Calibri"/>
              </a:rPr>
              <a:t>.</a:t>
            </a:r>
            <a:endParaRPr lang="en-US" sz="2800" b="1" dirty="0"/>
          </a:p>
        </p:txBody>
      </p:sp>
      <p:sp>
        <p:nvSpPr>
          <p:cNvPr id="8" name="Rectangle 7"/>
          <p:cNvSpPr/>
          <p:nvPr/>
        </p:nvSpPr>
        <p:spPr>
          <a:xfrm>
            <a:off x="0" y="4277380"/>
            <a:ext cx="5661422" cy="523220"/>
          </a:xfrm>
          <a:prstGeom prst="rect">
            <a:avLst/>
          </a:prstGeom>
        </p:spPr>
        <p:txBody>
          <a:bodyPr wrap="none">
            <a:spAutoFit/>
          </a:bodyPr>
          <a:lstStyle/>
          <a:p>
            <a:pPr indent="180340" algn="just"/>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8: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endParaRPr lang="en-US" sz="2800" dirty="0">
              <a:effectLst/>
              <a:latin typeface="Times New Roman"/>
              <a:ea typeface="Calibri"/>
              <a:cs typeface="Times New Roman"/>
            </a:endParaRPr>
          </a:p>
        </p:txBody>
      </p:sp>
      <p:sp>
        <p:nvSpPr>
          <p:cNvPr id="10" name="Rectangle 9"/>
          <p:cNvSpPr/>
          <p:nvPr/>
        </p:nvSpPr>
        <p:spPr>
          <a:xfrm>
            <a:off x="0" y="5092005"/>
            <a:ext cx="9143999" cy="1384995"/>
          </a:xfrm>
          <a:prstGeom prst="rect">
            <a:avLst/>
          </a:prstGeom>
        </p:spPr>
        <p:txBody>
          <a:bodyPr wrap="square">
            <a:spAutoFit/>
          </a:bodyPr>
          <a:lstStyle/>
          <a:p>
            <a:pPr marR="0" indent="457200" algn="just">
              <a:spcBef>
                <a:spcPts val="0"/>
              </a:spcBef>
              <a:spcAft>
                <a:spcPts val="0"/>
              </a:spcAft>
            </a:pPr>
            <a:r>
              <a:rPr lang="en-US" sz="2800" b="1" dirty="0" err="1">
                <a:solidFill>
                  <a:srgbClr val="0000FF"/>
                </a:solidFill>
                <a:latin typeface="Times New Roman"/>
                <a:ea typeface="Calibri"/>
                <a:cs typeface="Times New Roman"/>
              </a:rPr>
              <a:t>Nếu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sử</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dụng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EI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hình</a:t>
            </a:r>
            <a:r>
              <a:rPr lang="en-US" sz="2800" b="1" dirty="0">
                <a:solidFill>
                  <a:srgbClr val="0000FF"/>
                </a:solidFill>
                <a:latin typeface="Times New Roman"/>
                <a:ea typeface="Calibri"/>
                <a:cs typeface="Times New Roman"/>
              </a:rPr>
              <a:t> 1.59, ta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một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đúng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sp>
        <p:nvSpPr>
          <p:cNvPr id="11" name="Rectangle 10"/>
          <p:cNvSpPr/>
          <p:nvPr/>
        </p:nvSpPr>
        <p:spPr>
          <a:xfrm>
            <a:off x="0" y="2093893"/>
            <a:ext cx="9067800" cy="954107"/>
          </a:xfrm>
          <a:prstGeom prst="rect">
            <a:avLst/>
          </a:prstGeom>
        </p:spPr>
        <p:txBody>
          <a:bodyPr wrap="square">
            <a:spAutoFit/>
          </a:bodyPr>
          <a:lstStyle/>
          <a:p>
            <a:pPr lvl="0" indent="457200" algn="just"/>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1cđ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t>
            </a:r>
            <a:r>
              <a:rPr lang="en-US" sz="2800" b="1" baseline="-25000" dirty="0" err="1">
                <a:solidFill>
                  <a:srgbClr val="0000FF"/>
                </a:solidFill>
                <a:latin typeface="Times New Roman"/>
                <a:ea typeface="Calibri"/>
                <a:cs typeface="Times New Roman"/>
              </a:rPr>
              <a:t>2cđ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tiết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diện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đã</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lớp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cách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điện</a:t>
            </a:r>
            <a:r>
              <a:rPr lang="en-US" sz="2800" b="1" dirty="0">
                <a:solidFill>
                  <a:srgbClr val="0000FF"/>
                </a:solidFill>
                <a:latin typeface="Times New Roman"/>
                <a:ea typeface="Calibri"/>
                <a:cs typeface="Times New Roman"/>
              </a:rPr>
              <a:t>.</a:t>
            </a:r>
            <a:endParaRPr lang="en-US" sz="2800" b="1" dirty="0">
              <a:solidFill>
                <a:prstClr val="black"/>
              </a:solidFill>
              <a:latin typeface="Times New Roman"/>
              <a:ea typeface="Calibri"/>
              <a:cs typeface="Times New Roman"/>
            </a:endParaRPr>
          </a:p>
        </p:txBody>
      </p:sp>
    </p:spTree>
    <p:extLst>
      <p:ext uri="{BB962C8B-B14F-4D97-AF65-F5344CB8AC3E}">
        <p14:creationId xmlns:p14="http://schemas.microsoft.com/office/powerpoint/2010/main" val="1423568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strVal val="#ppt_w*0.70"/>
                                          </p:val>
                                        </p:tav>
                                        <p:tav tm="100000">
                                          <p:val>
                                            <p:strVal val="#ppt_w"/>
                                          </p:val>
                                        </p:tav>
                                      </p:tavLst>
                                    </p:anim>
                                    <p:anim calcmode="lin" valueType="num">
                                      <p:cBhvr>
                                        <p:cTn id="8" dur="1000" fill="hold"/>
                                        <p:tgtEl>
                                          <p:spTgt spid="2052"/>
                                        </p:tgtEl>
                                        <p:attrNameLst>
                                          <p:attrName>ppt_h</p:attrName>
                                        </p:attrNameLst>
                                      </p:cBhvr>
                                      <p:tavLst>
                                        <p:tav tm="0">
                                          <p:val>
                                            <p:strVal val="#ppt_h"/>
                                          </p:val>
                                        </p:tav>
                                        <p:tav tm="100000">
                                          <p:val>
                                            <p:strVal val="#ppt_h"/>
                                          </p:val>
                                        </p:tav>
                                      </p:tavLst>
                                    </p:anim>
                                    <p:animEffect transition="in" filter="fade">
                                      <p:cBhvr>
                                        <p:cTn id="9" dur="10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strVal val="#ppt_w*0.70"/>
                                          </p:val>
                                        </p:tav>
                                        <p:tav tm="100000">
                                          <p:val>
                                            <p:strVal val="#ppt_w"/>
                                          </p:val>
                                        </p:tav>
                                      </p:tavLst>
                                    </p:anim>
                                    <p:anim calcmode="lin" valueType="num">
                                      <p:cBhvr>
                                        <p:cTn id="22" dur="1000" fill="hold"/>
                                        <p:tgtEl>
                                          <p:spTgt spid="7"/>
                                        </p:tgtEl>
                                        <p:attrNameLst>
                                          <p:attrName>ppt_h</p:attrName>
                                        </p:attrNameLst>
                                      </p:cBhvr>
                                      <p:tavLst>
                                        <p:tav tm="0">
                                          <p:val>
                                            <p:strVal val="#ppt_h"/>
                                          </p:val>
                                        </p:tav>
                                        <p:tav tm="100000">
                                          <p:val>
                                            <p:strVal val="#ppt_h"/>
                                          </p:val>
                                        </p:tav>
                                      </p:tavLst>
                                    </p:anim>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0782" y="639727"/>
            <a:ext cx="9123218" cy="523220"/>
          </a:xfrm>
          <a:prstGeom prst="rect">
            <a:avLst/>
          </a:prstGeom>
        </p:spPr>
        <p:txBody>
          <a:bodyPr wrap="square">
            <a:spAutoFit/>
          </a:bodyPr>
          <a:lstStyle/>
          <a:p>
            <a:pPr marR="0" lvl="0" algn="just">
              <a:spcBef>
                <a:spcPts val="0"/>
              </a:spcBef>
              <a:spcAft>
                <a:spcPts val="0"/>
              </a:spcAft>
              <a:buSzPts val="1200"/>
            </a:pPr>
            <a:r>
              <a:rPr lang="en-US" sz="2800" b="1" dirty="0" err="1">
                <a:solidFill>
                  <a:srgbClr val="0000FF"/>
                </a:solidFill>
                <a:latin typeface="Times New Roman"/>
                <a:ea typeface="Calibri"/>
                <a:cs typeface="Times New Roman"/>
              </a:rPr>
              <a:t>Xác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dài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trung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bình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của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một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a:t>
            </a:r>
            <a:endParaRPr lang="en-US" sz="2800" dirty="0">
              <a:effectLst/>
              <a:latin typeface="Times New Roman"/>
              <a:ea typeface="Calibri"/>
              <a:cs typeface="Times New Roman"/>
            </a:endParaRPr>
          </a:p>
        </p:txBody>
      </p:sp>
      <p:sp>
        <p:nvSpPr>
          <p:cNvPr id="3" name="Rectangle 2"/>
          <p:cNvSpPr/>
          <p:nvPr/>
        </p:nvSpPr>
        <p:spPr>
          <a:xfrm>
            <a:off x="20782" y="1384518"/>
            <a:ext cx="6608618" cy="1815882"/>
          </a:xfrm>
          <a:prstGeom prst="rect">
            <a:avLst/>
          </a:prstGeom>
        </p:spPr>
        <p:txBody>
          <a:bodyPr wrap="square">
            <a:spAutoFit/>
          </a:bodyPr>
          <a:lstStyle/>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dài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trung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bình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1080135" marR="0" algn="just">
              <a:spcBef>
                <a:spcPts val="0"/>
              </a:spcBef>
              <a:spcAft>
                <a:spcPts val="0"/>
              </a:spcAft>
              <a:tabLst>
                <a:tab pos="5941060" algn="r"/>
              </a:tabLst>
            </a:pPr>
            <a:r>
              <a:rPr lang="en-US" sz="2800" b="1" dirty="0" err="1">
                <a:solidFill>
                  <a:srgbClr val="0000FF"/>
                </a:solidFill>
                <a:latin typeface="Times New Roman"/>
                <a:ea typeface="Calibri"/>
                <a:cs typeface="Times New Roman"/>
              </a:rPr>
              <a:t>L</a:t>
            </a:r>
            <a:r>
              <a:rPr lang="en-US" sz="2800" b="1" baseline="-25000" dirty="0" err="1">
                <a:solidFill>
                  <a:srgbClr val="0000FF"/>
                </a:solidFill>
                <a:latin typeface="Times New Roman"/>
                <a:ea typeface="Calibri"/>
                <a:cs typeface="Times New Roman"/>
              </a:rPr>
              <a:t>tb1</a:t>
            </a:r>
            <a:r>
              <a:rPr lang="en-US" sz="2800" b="1" dirty="0">
                <a:solidFill>
                  <a:srgbClr val="0000FF"/>
                </a:solidFill>
                <a:latin typeface="Times New Roman"/>
                <a:ea typeface="Calibri"/>
                <a:cs typeface="Times New Roman"/>
              </a:rPr>
              <a:t> = 2(a</a:t>
            </a:r>
            <a:r>
              <a:rPr lang="en-US" sz="2800" b="1" baseline="30000" dirty="0">
                <a:solidFill>
                  <a:srgbClr val="0000FF"/>
                </a:solidFill>
                <a:latin typeface="Times New Roman"/>
                <a:ea typeface="Calibri"/>
                <a:cs typeface="Times New Roman"/>
              </a:rPr>
              <a:t>’</a:t>
            </a:r>
            <a:r>
              <a:rPr lang="en-US" sz="2800" b="1" dirty="0">
                <a:solidFill>
                  <a:srgbClr val="0000FF"/>
                </a:solidFill>
                <a:latin typeface="Times New Roman"/>
                <a:ea typeface="Calibri"/>
                <a:cs typeface="Times New Roman"/>
              </a:rPr>
              <a:t>+ b</a:t>
            </a:r>
            <a:r>
              <a:rPr lang="en-US" sz="2800" b="1" baseline="30000" dirty="0">
                <a:solidFill>
                  <a:srgbClr val="0000FF"/>
                </a:solidFill>
                <a:latin typeface="Times New Roman"/>
                <a:ea typeface="Calibri"/>
                <a:cs typeface="Times New Roman"/>
              </a:rPr>
              <a:t>’</a:t>
            </a:r>
            <a:r>
              <a:rPr lang="en-US" sz="2800" b="1" dirty="0">
                <a:solidFill>
                  <a:srgbClr val="0000FF"/>
                </a:solidFill>
                <a:latin typeface="Times New Roman"/>
                <a:ea typeface="Calibri"/>
                <a:cs typeface="Times New Roman"/>
              </a:rPr>
              <a:t>) +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BD</a:t>
            </a:r>
            <a:r>
              <a:rPr lang="en-US" sz="2800" b="1" baseline="-25000" dirty="0" err="1">
                <a:solidFill>
                  <a:srgbClr val="0000FF"/>
                </a:solidFill>
                <a:latin typeface="Times New Roman"/>
                <a:ea typeface="Calibri"/>
                <a:cs typeface="Times New Roman"/>
              </a:rPr>
              <a:t>1</a:t>
            </a:r>
            <a:r>
              <a:rPr lang="en-US" sz="2800" b="1" dirty="0">
                <a:solidFill>
                  <a:srgbClr val="0000FF"/>
                </a:solidFill>
                <a:latin typeface="Times New Roman"/>
                <a:ea typeface="Calibri"/>
                <a:cs typeface="Times New Roman"/>
              </a:rPr>
              <a:t>    (cm)      	</a:t>
            </a:r>
            <a:endParaRPr lang="en-US" sz="2800" b="1" dirty="0">
              <a:latin typeface="Times New Roman"/>
              <a:ea typeface="Calibri"/>
              <a:cs typeface="Times New Roman"/>
            </a:endParaRPr>
          </a:p>
          <a:p>
            <a:pPr marL="900430" marR="0" algn="just">
              <a:spcBef>
                <a:spcPts val="0"/>
              </a:spcBef>
              <a:spcAft>
                <a:spcPts val="0"/>
              </a:spcAft>
            </a:pPr>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đó</a:t>
            </a:r>
            <a:r>
              <a:rPr lang="en-US" sz="2800" b="1" dirty="0">
                <a:solidFill>
                  <a:srgbClr val="0000FF"/>
                </a:solidFill>
                <a:latin typeface="Times New Roman"/>
                <a:ea typeface="Calibri"/>
                <a:cs typeface="Times New Roman"/>
              </a:rPr>
              <a:t>:  a</a:t>
            </a:r>
            <a:r>
              <a:rPr lang="en-US" sz="2800" b="1" baseline="30000" dirty="0">
                <a:solidFill>
                  <a:srgbClr val="0000FF"/>
                </a:solidFill>
                <a:latin typeface="Times New Roman"/>
                <a:ea typeface="Calibri"/>
                <a:cs typeface="Times New Roman"/>
              </a:rPr>
              <a:t>’</a:t>
            </a:r>
            <a:r>
              <a:rPr lang="en-US" sz="2800" b="1" dirty="0">
                <a:solidFill>
                  <a:srgbClr val="0000FF"/>
                </a:solidFill>
                <a:latin typeface="Times New Roman"/>
                <a:ea typeface="Calibri"/>
                <a:cs typeface="Times New Roman"/>
              </a:rPr>
              <a:t> = a + </a:t>
            </a:r>
            <a:r>
              <a:rPr lang="en-US" sz="2800" b="1" dirty="0" err="1">
                <a:solidFill>
                  <a:srgbClr val="0000FF"/>
                </a:solidFill>
                <a:latin typeface="Times New Roman"/>
                <a:ea typeface="Calibri"/>
                <a:cs typeface="Times New Roman"/>
              </a:rPr>
              <a:t>2e</a:t>
            </a:r>
            <a:r>
              <a:rPr lang="en-US" sz="2800" b="1" baseline="-25000" dirty="0" err="1">
                <a:solidFill>
                  <a:srgbClr val="0000FF"/>
                </a:solidFill>
                <a:latin typeface="Times New Roman"/>
                <a:ea typeface="Calibri"/>
                <a:cs typeface="Times New Roman"/>
              </a:rPr>
              <a:t>c</a:t>
            </a:r>
            <a:r>
              <a:rPr lang="en-US" sz="2800" b="1" dirty="0">
                <a:solidFill>
                  <a:srgbClr val="0000FF"/>
                </a:solidFill>
                <a:latin typeface="Times New Roman"/>
                <a:ea typeface="Calibri"/>
                <a:cs typeface="Times New Roman"/>
              </a:rPr>
              <a:t> 	</a:t>
            </a:r>
            <a:endParaRPr lang="en-US" sz="2800" b="1" dirty="0">
              <a:latin typeface="Times New Roman"/>
              <a:ea typeface="Calibri"/>
              <a:cs typeface="Times New Roman"/>
            </a:endParaRPr>
          </a:p>
          <a:p>
            <a:pPr marL="900430" marR="0" algn="just">
              <a:spcBef>
                <a:spcPts val="0"/>
              </a:spcBef>
              <a:spcAft>
                <a:spcPts val="0"/>
              </a:spcAft>
            </a:pPr>
            <a:r>
              <a:rPr lang="en-US" sz="2800" b="1" dirty="0">
                <a:solidFill>
                  <a:srgbClr val="0000FF"/>
                </a:solidFill>
                <a:latin typeface="Times New Roman"/>
                <a:ea typeface="Calibri"/>
                <a:cs typeface="Times New Roman"/>
              </a:rPr>
              <a:t>                  b</a:t>
            </a:r>
            <a:r>
              <a:rPr lang="en-US" sz="2800" b="1" baseline="30000" dirty="0">
                <a:solidFill>
                  <a:srgbClr val="0000FF"/>
                </a:solidFill>
                <a:latin typeface="Times New Roman"/>
                <a:ea typeface="Calibri"/>
                <a:cs typeface="Times New Roman"/>
              </a:rPr>
              <a:t>’</a:t>
            </a:r>
            <a:r>
              <a:rPr lang="en-US" sz="2800" b="1" dirty="0">
                <a:solidFill>
                  <a:srgbClr val="0000FF"/>
                </a:solidFill>
                <a:latin typeface="Times New Roman"/>
                <a:ea typeface="Calibri"/>
                <a:cs typeface="Times New Roman"/>
              </a:rPr>
              <a:t> = b + </a:t>
            </a:r>
            <a:r>
              <a:rPr lang="en-US" sz="2800" b="1" dirty="0" err="1">
                <a:solidFill>
                  <a:srgbClr val="0000FF"/>
                </a:solidFill>
                <a:latin typeface="Times New Roman"/>
                <a:ea typeface="Calibri"/>
                <a:cs typeface="Times New Roman"/>
              </a:rPr>
              <a:t>2e</a:t>
            </a:r>
            <a:r>
              <a:rPr lang="en-US" sz="2800" b="1" baseline="-25000" dirty="0" err="1">
                <a:solidFill>
                  <a:srgbClr val="0000FF"/>
                </a:solidFill>
                <a:latin typeface="Times New Roman"/>
                <a:ea typeface="Calibri"/>
                <a:cs typeface="Times New Roman"/>
              </a:rPr>
              <a:t>c</a:t>
            </a:r>
            <a:endParaRPr lang="en-US" sz="2800" b="1" dirty="0">
              <a:effectLst/>
              <a:latin typeface="Times New Roman"/>
              <a:ea typeface="Calibri"/>
              <a:cs typeface="Times New Roman"/>
            </a:endParaRPr>
          </a:p>
        </p:txBody>
      </p:sp>
      <p:sp>
        <p:nvSpPr>
          <p:cNvPr id="6" name="Rectangle 5"/>
          <p:cNvSpPr/>
          <p:nvPr/>
        </p:nvSpPr>
        <p:spPr>
          <a:xfrm>
            <a:off x="20782" y="3389293"/>
            <a:ext cx="8437418" cy="954107"/>
          </a:xfrm>
          <a:prstGeom prst="rect">
            <a:avLst/>
          </a:prstGeom>
        </p:spPr>
        <p:txBody>
          <a:bodyPr wrap="square">
            <a:spAutoFit/>
          </a:bodyPr>
          <a:lstStyle/>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dài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trung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bình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thứ</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r>
              <a:rPr lang="en-US" sz="2800" b="1" dirty="0" err="1">
                <a:solidFill>
                  <a:srgbClr val="0000FF"/>
                </a:solidFill>
                <a:latin typeface="Times New Roman"/>
                <a:ea typeface="Calibri"/>
              </a:rPr>
              <a:t>L</a:t>
            </a:r>
            <a:r>
              <a:rPr lang="en-US" sz="2800" b="1" baseline="-25000" dirty="0" err="1">
                <a:solidFill>
                  <a:srgbClr val="0000FF"/>
                </a:solidFill>
                <a:latin typeface="Times New Roman"/>
                <a:ea typeface="Calibri"/>
              </a:rPr>
              <a:t>tb1</a:t>
            </a:r>
            <a:r>
              <a:rPr lang="en-US" sz="2800" b="1" dirty="0">
                <a:solidFill>
                  <a:srgbClr val="0000FF"/>
                </a:solidFill>
                <a:latin typeface="Times New Roman"/>
                <a:ea typeface="Calibri"/>
              </a:rPr>
              <a:t> = 2(a</a:t>
            </a:r>
            <a:r>
              <a:rPr lang="en-US" sz="2800" b="1" baseline="30000" dirty="0">
                <a:solidFill>
                  <a:srgbClr val="0000FF"/>
                </a:solidFill>
                <a:latin typeface="Times New Roman"/>
                <a:ea typeface="Calibri"/>
              </a:rPr>
              <a:t>’</a:t>
            </a:r>
            <a:r>
              <a:rPr lang="en-US" sz="2800" b="1" dirty="0">
                <a:solidFill>
                  <a:srgbClr val="0000FF"/>
                </a:solidFill>
                <a:latin typeface="Times New Roman"/>
                <a:ea typeface="Calibri"/>
              </a:rPr>
              <a:t>+ b</a:t>
            </a:r>
            <a:r>
              <a:rPr lang="en-US" sz="2800" b="1" baseline="30000" dirty="0">
                <a:solidFill>
                  <a:srgbClr val="0000FF"/>
                </a:solidFill>
                <a:latin typeface="Times New Roman"/>
                <a:ea typeface="Calibri"/>
              </a:rPr>
              <a:t>’</a:t>
            </a:r>
            <a:r>
              <a:rPr lang="en-US" sz="2800" b="1" dirty="0">
                <a:solidFill>
                  <a:srgbClr val="0000FF"/>
                </a:solidFill>
                <a:latin typeface="Times New Roman"/>
                <a:ea typeface="Calibri"/>
              </a:rPr>
              <a:t>) +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rPr>
              <a:t>. (2(</a:t>
            </a:r>
            <a:r>
              <a:rPr lang="en-US" sz="2800" b="1" dirty="0" err="1">
                <a:solidFill>
                  <a:srgbClr val="0000FF"/>
                </a:solidFill>
                <a:latin typeface="Times New Roman"/>
                <a:ea typeface="Calibri"/>
              </a:rPr>
              <a:t>BD</a:t>
            </a:r>
            <a:r>
              <a:rPr lang="en-US" sz="2800" b="1" baseline="-25000" dirty="0" err="1">
                <a:solidFill>
                  <a:srgbClr val="0000FF"/>
                </a:solidFill>
                <a:latin typeface="Times New Roman"/>
                <a:ea typeface="Calibri"/>
              </a:rPr>
              <a:t>1</a:t>
            </a:r>
            <a:r>
              <a:rPr lang="en-US" sz="2800" b="1" dirty="0" err="1">
                <a:solidFill>
                  <a:srgbClr val="0000FF"/>
                </a:solidFill>
                <a:latin typeface="Times New Roman"/>
                <a:ea typeface="Calibri"/>
              </a:rPr>
              <a:t>+e</a:t>
            </a:r>
            <a:r>
              <a:rPr lang="en-US" sz="2800" b="1" baseline="-25000" dirty="0" err="1">
                <a:solidFill>
                  <a:srgbClr val="0000FF"/>
                </a:solidFill>
                <a:latin typeface="Times New Roman"/>
                <a:ea typeface="Calibri"/>
              </a:rPr>
              <a:t>cđ</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BD</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(cm) </a:t>
            </a:r>
            <a:endParaRPr lang="en-US" sz="2800" b="1" dirty="0"/>
          </a:p>
        </p:txBody>
      </p:sp>
      <p:sp>
        <p:nvSpPr>
          <p:cNvPr id="7" name="Rectangle 6"/>
          <p:cNvSpPr/>
          <p:nvPr/>
        </p:nvSpPr>
        <p:spPr>
          <a:xfrm>
            <a:off x="0" y="4505980"/>
            <a:ext cx="6107762" cy="523220"/>
          </a:xfrm>
          <a:prstGeom prst="rect">
            <a:avLst/>
          </a:prstGeom>
        </p:spPr>
        <p:txBody>
          <a:bodyPr wrap="none">
            <a:spAutoFit/>
          </a:bodyPr>
          <a:lstStyle/>
          <a:p>
            <a:pPr marL="342900" marR="0" lvl="0" indent="-342900" algn="just">
              <a:spcBef>
                <a:spcPts val="600"/>
              </a:spcBef>
              <a:spcAft>
                <a:spcPts val="600"/>
              </a:spcAft>
              <a:buSzPts val="1200"/>
              <a:buFont typeface="Wingdings"/>
              <a:buChar char=""/>
            </a:pPr>
            <a:r>
              <a:rPr lang="en-US" sz="2800" b="1" i="1" dirty="0" err="1">
                <a:solidFill>
                  <a:srgbClr val="0000FF"/>
                </a:solidFill>
                <a:latin typeface="Times New Roman"/>
                <a:ea typeface="Calibri"/>
                <a:cs typeface="Times New Roman"/>
              </a:rPr>
              <a:t>Xác</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định</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tổng</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chiều</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dài</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bộ</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dây</a:t>
            </a:r>
            <a:r>
              <a:rPr lang="en-US" sz="2800" b="1" i="1" dirty="0">
                <a:solidFill>
                  <a:srgbClr val="0000FF"/>
                </a:solidFill>
                <a:latin typeface="Times New Roman"/>
                <a:ea typeface="Calibri"/>
                <a:cs typeface="Times New Roman"/>
              </a:rPr>
              <a:t> </a:t>
            </a:r>
            <a:r>
              <a:rPr lang="en-US" sz="2800" b="1" i="1" dirty="0" err="1">
                <a:solidFill>
                  <a:srgbClr val="0000FF"/>
                </a:solidFill>
                <a:latin typeface="Times New Roman"/>
                <a:ea typeface="Calibri"/>
                <a:cs typeface="Times New Roman"/>
              </a:rPr>
              <a:t>quấn</a:t>
            </a:r>
            <a:r>
              <a:rPr lang="en-US" sz="2800" b="1" i="1" dirty="0">
                <a:solidFill>
                  <a:srgbClr val="0000FF"/>
                </a:solidFill>
                <a:latin typeface="Times New Roman"/>
                <a:ea typeface="Calibri"/>
                <a:cs typeface="Times New Roman"/>
              </a:rPr>
              <a:t>:</a:t>
            </a:r>
            <a:endParaRPr lang="en-US" sz="2800" dirty="0">
              <a:effectLst/>
              <a:latin typeface="Times New Roman"/>
              <a:ea typeface="Calibri"/>
              <a:cs typeface="Times New Roman"/>
            </a:endParaRPr>
          </a:p>
        </p:txBody>
      </p:sp>
      <p:sp>
        <p:nvSpPr>
          <p:cNvPr id="8" name="Rectangle 7"/>
          <p:cNvSpPr/>
          <p:nvPr/>
        </p:nvSpPr>
        <p:spPr>
          <a:xfrm>
            <a:off x="20782" y="5369749"/>
            <a:ext cx="9047018" cy="1031051"/>
          </a:xfrm>
          <a:prstGeom prst="rect">
            <a:avLst/>
          </a:prstGeom>
        </p:spPr>
        <p:txBody>
          <a:bodyPr wrap="square">
            <a:spAutoFit/>
          </a:bodyPr>
          <a:lstStyle/>
          <a:p>
            <a:pPr marL="342900" marR="0" lvl="0" indent="-342900" algn="just">
              <a:spcBef>
                <a:spcPts val="600"/>
              </a:spcBef>
              <a:spcAft>
                <a:spcPts val="600"/>
              </a:spcAft>
              <a:buFont typeface="Wingdings"/>
              <a:buChar char=""/>
              <a:tabLst>
                <a:tab pos="5941060" algn="r"/>
              </a:tabLst>
            </a:pPr>
            <a:r>
              <a:rPr lang="en-US" sz="2800" b="1" dirty="0" smtClean="0">
                <a:solidFill>
                  <a:srgbClr val="0000FF"/>
                </a:solidFill>
                <a:latin typeface="Times New Roman"/>
                <a:ea typeface="Calibri"/>
                <a:cs typeface="Times New Roman"/>
              </a:rPr>
              <a:t> </a:t>
            </a:r>
            <a:r>
              <a:rPr lang="en-US" sz="2800" b="1" dirty="0" err="1" smtClean="0">
                <a:solidFill>
                  <a:srgbClr val="0000FF"/>
                </a:solidFill>
                <a:latin typeface="Times New Roman"/>
                <a:ea typeface="Calibri"/>
                <a:cs typeface="Times New Roman"/>
              </a:rPr>
              <a:t>Tổng</a:t>
            </a:r>
            <a:r>
              <a:rPr lang="en-US" sz="2800" b="1" dirty="0" smtClean="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chiều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dài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a:t>
            </a:r>
            <a:r>
              <a:rPr lang="en-US" sz="2800" b="1" baseline="-25000" dirty="0" err="1">
                <a:solidFill>
                  <a:srgbClr val="0000FF"/>
                </a:solidFill>
                <a:latin typeface="Times New Roman"/>
                <a:ea typeface="Calibri"/>
                <a:cs typeface="Times New Roman"/>
              </a:rPr>
              <a:t>1</a:t>
            </a:r>
            <a:r>
              <a:rPr lang="en-US" sz="2800" b="1" dirty="0">
                <a:solidFill>
                  <a:srgbClr val="0000FF"/>
                </a:solidFill>
                <a:latin typeface="Times New Roman"/>
                <a:ea typeface="Calibri"/>
                <a:cs typeface="Times New Roman"/>
              </a:rPr>
              <a:t> = </a:t>
            </a:r>
            <a:r>
              <a:rPr lang="en-US" sz="2800" b="1" dirty="0" err="1">
                <a:solidFill>
                  <a:srgbClr val="0000FF"/>
                </a:solidFill>
                <a:latin typeface="Times New Roman"/>
                <a:ea typeface="Calibri"/>
                <a:cs typeface="Times New Roman"/>
              </a:rPr>
              <a:t>W</a:t>
            </a:r>
            <a:r>
              <a:rPr lang="en-US" sz="2800" b="1" baseline="-25000" dirty="0" err="1">
                <a:solidFill>
                  <a:srgbClr val="0000FF"/>
                </a:solidFill>
                <a:latin typeface="Times New Roman"/>
                <a:ea typeface="Calibri"/>
                <a:cs typeface="Times New Roman"/>
              </a:rPr>
              <a:t>1</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a:t>
            </a:r>
            <a:r>
              <a:rPr lang="en-US" sz="2800" b="1" baseline="-25000" dirty="0" err="1">
                <a:solidFill>
                  <a:srgbClr val="0000FF"/>
                </a:solidFill>
                <a:latin typeface="Times New Roman"/>
                <a:ea typeface="Calibri"/>
                <a:cs typeface="Times New Roman"/>
              </a:rPr>
              <a:t>tb1</a:t>
            </a:r>
            <a:r>
              <a:rPr lang="en-US" sz="2800" b="1" dirty="0">
                <a:solidFill>
                  <a:srgbClr val="0000FF"/>
                </a:solidFill>
                <a:latin typeface="Times New Roman"/>
                <a:ea typeface="Calibri"/>
                <a:cs typeface="Times New Roman"/>
              </a:rPr>
              <a:t>     (cm</a:t>
            </a:r>
            <a:r>
              <a:rPr lang="en-US" sz="2800" b="1" dirty="0" smtClean="0">
                <a:solidFill>
                  <a:srgbClr val="0000FF"/>
                </a:solidFill>
                <a:latin typeface="Times New Roman"/>
                <a:ea typeface="Calibri"/>
                <a:cs typeface="Times New Roman"/>
              </a:rPr>
              <a:t>)</a:t>
            </a:r>
          </a:p>
          <a:p>
            <a:pPr marL="457200" indent="-457200">
              <a:buFont typeface="Wingdings" pitchFamily="2" charset="2"/>
              <a:buChar char="§"/>
            </a:pPr>
            <a:r>
              <a:rPr lang="en-US" sz="2800" b="1" dirty="0" err="1" smtClean="0">
                <a:solidFill>
                  <a:srgbClr val="0000FF"/>
                </a:solidFill>
                <a:latin typeface="Times New Roman"/>
                <a:ea typeface="Calibri"/>
              </a:rPr>
              <a:t>Tổng</a:t>
            </a:r>
            <a:r>
              <a:rPr lang="en-US" sz="2800" b="1" dirty="0" smtClean="0">
                <a:solidFill>
                  <a:srgbClr val="0000FF"/>
                </a:solidFill>
                <a:latin typeface="Times New Roman"/>
                <a:ea typeface="Calibri"/>
              </a:rPr>
              <a:t> </a:t>
            </a:r>
            <a:r>
              <a:rPr lang="en-US" sz="2800" b="1" dirty="0" err="1">
                <a:solidFill>
                  <a:srgbClr val="0000FF"/>
                </a:solidFill>
                <a:latin typeface="Times New Roman"/>
                <a:ea typeface="Calibri"/>
              </a:rPr>
              <a:t>chiều</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dài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 </a:t>
            </a:r>
            <a:r>
              <a:rPr lang="en-US" sz="2800" b="1" dirty="0" err="1">
                <a:solidFill>
                  <a:srgbClr val="0000FF"/>
                </a:solidFill>
                <a:latin typeface="Times New Roman"/>
                <a:ea typeface="Calibri"/>
              </a:rPr>
              <a:t>W</a:t>
            </a:r>
            <a:r>
              <a:rPr lang="en-US" sz="2800" b="1" baseline="-25000" dirty="0" err="1">
                <a:solidFill>
                  <a:srgbClr val="0000FF"/>
                </a:solidFill>
                <a:latin typeface="Times New Roman"/>
                <a:ea typeface="Calibri"/>
              </a:rPr>
              <a:t>2</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a:t>
            </a:r>
            <a:r>
              <a:rPr lang="en-US" sz="2800" b="1" baseline="-25000" dirty="0" err="1">
                <a:solidFill>
                  <a:srgbClr val="0000FF"/>
                </a:solidFill>
                <a:latin typeface="Times New Roman"/>
                <a:ea typeface="Calibri"/>
              </a:rPr>
              <a:t>tb2</a:t>
            </a:r>
            <a:r>
              <a:rPr lang="en-US" sz="2800" b="1" dirty="0">
                <a:solidFill>
                  <a:srgbClr val="0000FF"/>
                </a:solidFill>
                <a:latin typeface="Times New Roman"/>
                <a:ea typeface="Calibri"/>
              </a:rPr>
              <a:t>     (cm) </a:t>
            </a:r>
            <a:endParaRPr lang="en-US" sz="2800" b="1" dirty="0"/>
          </a:p>
        </p:txBody>
      </p:sp>
    </p:spTree>
    <p:extLst>
      <p:ext uri="{BB962C8B-B14F-4D97-AF65-F5344CB8AC3E}">
        <p14:creationId xmlns:p14="http://schemas.microsoft.com/office/powerpoint/2010/main" val="1423568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ppt_w</p:attrName>
                                        </p:attrNameLst>
                                      </p:cBhvr>
                                      <p:tavLst>
                                        <p:tav tm="0">
                                          <p:val>
                                            <p:strVal val="#ppt_w*0.70"/>
                                          </p:val>
                                        </p:tav>
                                        <p:tav tm="100000">
                                          <p:val>
                                            <p:strVal val="#ppt_w"/>
                                          </p:val>
                                        </p:tav>
                                      </p:tavLst>
                                    </p:anim>
                                    <p:anim calcmode="lin" valueType="num">
                                      <p:cBhvr>
                                        <p:cTn id="29" dur="1000" fill="hold"/>
                                        <p:tgtEl>
                                          <p:spTgt spid="7"/>
                                        </p:tgtEl>
                                        <p:attrNameLst>
                                          <p:attrName>ppt_h</p:attrName>
                                        </p:attrNameLst>
                                      </p:cBhvr>
                                      <p:tavLst>
                                        <p:tav tm="0">
                                          <p:val>
                                            <p:strVal val="#ppt_h"/>
                                          </p:val>
                                        </p:tav>
                                        <p:tav tm="100000">
                                          <p:val>
                                            <p:strVal val="#ppt_h"/>
                                          </p:val>
                                        </p:tav>
                                      </p:tavLst>
                                    </p:anim>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strVal val="#ppt_w*0.70"/>
                                          </p:val>
                                        </p:tav>
                                        <p:tav tm="100000">
                                          <p:val>
                                            <p:strVal val="#ppt_w"/>
                                          </p:val>
                                        </p:tav>
                                      </p:tavLst>
                                    </p:anim>
                                    <p:anim calcmode="lin" valueType="num">
                                      <p:cBhvr>
                                        <p:cTn id="36" dur="1000" fill="hold"/>
                                        <p:tgtEl>
                                          <p:spTgt spid="8"/>
                                        </p:tgtEl>
                                        <p:attrNameLst>
                                          <p:attrName>ppt_h</p:attrName>
                                        </p:attrNameLst>
                                      </p:cBhvr>
                                      <p:tavLst>
                                        <p:tav tm="0">
                                          <p:val>
                                            <p:strVal val="#ppt_h"/>
                                          </p:val>
                                        </p:tav>
                                        <p:tav tm="100000">
                                          <p:val>
                                            <p:strVal val="#ppt_h"/>
                                          </p:val>
                                        </p:tav>
                                      </p:tavLst>
                                    </p:anim>
                                    <p:animEffect transition="in" filter="fade">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667390"/>
            <a:ext cx="4381328" cy="523220"/>
          </a:xfrm>
          <a:prstGeom prst="rect">
            <a:avLst/>
          </a:prstGeom>
        </p:spPr>
        <p:txBody>
          <a:bodyPr wrap="none">
            <a:spAutoFit/>
          </a:bodyPr>
          <a:lstStyle/>
          <a:p>
            <a:pPr marL="342900" marR="0" lvl="0" indent="-342900" algn="just">
              <a:spcBef>
                <a:spcPts val="600"/>
              </a:spcBef>
              <a:spcAft>
                <a:spcPts val="600"/>
              </a:spcAft>
              <a:buSzPts val="1200"/>
              <a:buFont typeface="Wingdings"/>
              <a:buChar char=""/>
            </a:pP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bộ</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a:t>
            </a:r>
            <a:endParaRPr lang="en-US" sz="2800" dirty="0">
              <a:effectLst/>
              <a:latin typeface="Times New Roman"/>
              <a:ea typeface="Calibri"/>
              <a:cs typeface="Times New Roman"/>
            </a:endParaRPr>
          </a:p>
        </p:txBody>
      </p:sp>
      <p:sp>
        <p:nvSpPr>
          <p:cNvPr id="3" name="Rectangle 2"/>
          <p:cNvSpPr/>
          <p:nvPr/>
        </p:nvSpPr>
        <p:spPr>
          <a:xfrm>
            <a:off x="13855" y="1305580"/>
            <a:ext cx="4968027" cy="523220"/>
          </a:xfrm>
          <a:prstGeom prst="rect">
            <a:avLst/>
          </a:prstGeom>
        </p:spPr>
        <p:txBody>
          <a:bodyPr wrap="none">
            <a:spAutoFit/>
          </a:bodyPr>
          <a:lstStyle/>
          <a:p>
            <a:pPr marL="342900" marR="0" lvl="0" indent="-342900" algn="just">
              <a:spcBef>
                <a:spcPts val="0"/>
              </a:spcBef>
              <a:spcAft>
                <a:spcPts val="0"/>
              </a:spcAft>
              <a:buFont typeface="Wingdings"/>
              <a:buChar char=""/>
            </a:pP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quấn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cấp</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307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2756"/>
          <a:stretch/>
        </p:blipFill>
        <p:spPr bwMode="auto">
          <a:xfrm>
            <a:off x="3810000" y="1733550"/>
            <a:ext cx="5289239" cy="1174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0" y="2908518"/>
            <a:ext cx="9144000" cy="1815882"/>
          </a:xfrm>
          <a:prstGeom prst="rect">
            <a:avLst/>
          </a:prstGeom>
        </p:spPr>
        <p:txBody>
          <a:bodyPr wrap="square">
            <a:spAutoFit/>
          </a:bodyPr>
          <a:lstStyle/>
          <a:p>
            <a:pPr marR="0" indent="457200" algn="just">
              <a:spcBef>
                <a:spcPts val="0"/>
              </a:spcBef>
              <a:spcAft>
                <a:spcPts val="0"/>
              </a:spcAft>
            </a:pPr>
            <a:r>
              <a:rPr lang="en-US" sz="2800" b="1" dirty="0" err="1">
                <a:solidFill>
                  <a:srgbClr val="0000FF"/>
                </a:solidFill>
                <a:latin typeface="Times New Roman"/>
                <a:ea typeface="Calibri"/>
                <a:cs typeface="Times New Roman"/>
              </a:rPr>
              <a:t>Trong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a:t>
            </a:r>
            <a:r>
              <a:rPr lang="en-US" sz="2800" b="1" baseline="-25000" dirty="0" err="1">
                <a:solidFill>
                  <a:srgbClr val="0000FF"/>
                </a:solidFill>
                <a:latin typeface="Times New Roman"/>
                <a:ea typeface="Calibri"/>
                <a:cs typeface="Times New Roman"/>
              </a:rPr>
              <a:t>dp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dự</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phòng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giữa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thực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tế</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toán</a:t>
            </a:r>
            <a:r>
              <a:rPr lang="en-US" sz="2800" b="1" dirty="0">
                <a:solidFill>
                  <a:srgbClr val="0000FF"/>
                </a:solidFill>
                <a:latin typeface="Times New Roman"/>
                <a:ea typeface="Calibri"/>
                <a:cs typeface="Times New Roman"/>
              </a:rPr>
              <a:t>.</a:t>
            </a:r>
            <a:endParaRPr lang="en-US" sz="2800" b="1" dirty="0">
              <a:latin typeface="Times New Roman"/>
              <a:ea typeface="Calibri"/>
              <a:cs typeface="Times New Roman"/>
            </a:endParaRPr>
          </a:p>
          <a:p>
            <a:pPr marL="342900" marR="0" lvl="0" indent="-342900" algn="just">
              <a:spcBef>
                <a:spcPts val="0"/>
              </a:spcBef>
              <a:spcAft>
                <a:spcPts val="0"/>
              </a:spcAft>
              <a:buFont typeface="Symbol"/>
              <a:buChar char=""/>
            </a:pP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bọc</a:t>
            </a:r>
            <a:r>
              <a:rPr lang="en-US" sz="2800" b="1" dirty="0">
                <a:solidFill>
                  <a:srgbClr val="0000FF"/>
                </a:solidFill>
                <a:latin typeface="Times New Roman"/>
                <a:ea typeface="Calibri"/>
                <a:cs typeface="Times New Roman"/>
              </a:rPr>
              <a:t> cotton: </a:t>
            </a:r>
            <a:r>
              <a:rPr lang="en-US" sz="2800" b="1" dirty="0" err="1">
                <a:solidFill>
                  <a:srgbClr val="0000FF"/>
                </a:solidFill>
                <a:latin typeface="Times New Roman"/>
                <a:ea typeface="Calibri"/>
                <a:cs typeface="Times New Roman"/>
              </a:rPr>
              <a:t>k</a:t>
            </a:r>
            <a:r>
              <a:rPr lang="en-US" sz="2800" b="1" baseline="-25000" dirty="0" err="1">
                <a:solidFill>
                  <a:srgbClr val="0000FF"/>
                </a:solidFill>
                <a:latin typeface="Times New Roman"/>
                <a:ea typeface="Calibri"/>
                <a:cs typeface="Times New Roman"/>
              </a:rPr>
              <a:t>dp</a:t>
            </a:r>
            <a:r>
              <a:rPr lang="en-US" sz="2800" b="1" dirty="0">
                <a:solidFill>
                  <a:srgbClr val="0000FF"/>
                </a:solidFill>
                <a:latin typeface="Times New Roman"/>
                <a:ea typeface="Calibri"/>
                <a:cs typeface="Times New Roman"/>
              </a:rPr>
              <a:t> = 1,2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1,3 </a:t>
            </a:r>
            <a:endParaRPr lang="en-US" sz="2800" b="1" dirty="0">
              <a:latin typeface="Times New Roman"/>
              <a:ea typeface="Calibri"/>
              <a:cs typeface="Times New Roman"/>
            </a:endParaRPr>
          </a:p>
          <a:p>
            <a:pPr marL="342900" marR="0" lvl="0" indent="-342900" algn="just">
              <a:spcBef>
                <a:spcPts val="0"/>
              </a:spcBef>
              <a:spcAft>
                <a:spcPts val="0"/>
              </a:spcAft>
              <a:buFont typeface="Symbol"/>
              <a:buChar char=""/>
            </a:pPr>
            <a:r>
              <a:rPr lang="en-US" sz="2800" b="1" dirty="0" err="1">
                <a:solidFill>
                  <a:srgbClr val="0000FF"/>
                </a:solidFill>
                <a:latin typeface="Times New Roman"/>
                <a:ea typeface="Calibri"/>
                <a:cs typeface="Times New Roman"/>
              </a:rPr>
              <a:t>Dây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tráng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émail</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a:t>
            </a:r>
            <a:r>
              <a:rPr lang="en-US" sz="2800" b="1" baseline="-25000" dirty="0" err="1">
                <a:solidFill>
                  <a:srgbClr val="0000FF"/>
                </a:solidFill>
                <a:latin typeface="Times New Roman"/>
                <a:ea typeface="Calibri"/>
                <a:cs typeface="Times New Roman"/>
              </a:rPr>
              <a:t>dp</a:t>
            </a:r>
            <a:r>
              <a:rPr lang="en-US" sz="2800" b="1" dirty="0">
                <a:solidFill>
                  <a:srgbClr val="0000FF"/>
                </a:solidFill>
                <a:latin typeface="Times New Roman"/>
                <a:ea typeface="Calibri"/>
                <a:cs typeface="Times New Roman"/>
              </a:rPr>
              <a:t> = 1,1 </a:t>
            </a:r>
            <a:r>
              <a:rPr lang="en-US" sz="2800" b="1" dirty="0">
                <a:solidFill>
                  <a:srgbClr val="0000FF"/>
                </a:solidFill>
                <a:latin typeface="Times New Roman"/>
                <a:ea typeface="Calibri"/>
                <a:cs typeface="Times New Roman"/>
                <a:sym typeface="Symbol"/>
              </a:rPr>
              <a:t></a:t>
            </a:r>
            <a:r>
              <a:rPr lang="en-US" sz="2800" b="1" dirty="0">
                <a:solidFill>
                  <a:srgbClr val="0000FF"/>
                </a:solidFill>
                <a:latin typeface="Times New Roman"/>
                <a:ea typeface="Calibri"/>
                <a:cs typeface="Times New Roman"/>
              </a:rPr>
              <a:t> 1,2 </a:t>
            </a:r>
            <a:endParaRPr lang="en-US" sz="2800" b="1" dirty="0">
              <a:effectLst/>
              <a:latin typeface="Times New Roman"/>
              <a:ea typeface="Calibri"/>
              <a:cs typeface="Times New Roman"/>
            </a:endParaRPr>
          </a:p>
        </p:txBody>
      </p:sp>
      <p:sp>
        <p:nvSpPr>
          <p:cNvPr id="7" name="Rectangle 6"/>
          <p:cNvSpPr/>
          <p:nvPr/>
        </p:nvSpPr>
        <p:spPr>
          <a:xfrm>
            <a:off x="27709" y="4734580"/>
            <a:ext cx="4818948" cy="523220"/>
          </a:xfrm>
          <a:prstGeom prst="rect">
            <a:avLst/>
          </a:prstGeom>
        </p:spPr>
        <p:txBody>
          <a:bodyPr wrap="none">
            <a:spAutoFit/>
          </a:bodyPr>
          <a:lstStyle/>
          <a:p>
            <a:r>
              <a:rPr lang="en-US" sz="2800" b="1" dirty="0" err="1">
                <a:solidFill>
                  <a:srgbClr val="0000FF"/>
                </a:solidFill>
                <a:latin typeface="Times New Roman"/>
                <a:ea typeface="Calibri"/>
              </a:rPr>
              <a:t>Khối</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lượng</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dây</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quấn</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thứ</a:t>
            </a:r>
            <a:r>
              <a:rPr lang="en-US" sz="2800" b="1" dirty="0">
                <a:solidFill>
                  <a:srgbClr val="0000FF"/>
                </a:solidFill>
                <a:latin typeface="Times New Roman"/>
                <a:ea typeface="Calibri"/>
              </a:rPr>
              <a:t> </a:t>
            </a:r>
            <a:r>
              <a:rPr lang="en-US" sz="2800" b="1" dirty="0" err="1">
                <a:solidFill>
                  <a:srgbClr val="0000FF"/>
                </a:solidFill>
                <a:latin typeface="Times New Roman"/>
                <a:ea typeface="Calibri"/>
              </a:rPr>
              <a:t>cấp</a:t>
            </a:r>
            <a:r>
              <a:rPr lang="en-US" sz="2800" b="1" dirty="0">
                <a:solidFill>
                  <a:srgbClr val="0000FF"/>
                </a:solidFill>
                <a:latin typeface="Times New Roman"/>
                <a:ea typeface="Calibri"/>
              </a:rPr>
              <a:t>:</a:t>
            </a:r>
            <a:endParaRPr lang="en-US" sz="2800" b="1" dirty="0"/>
          </a:p>
        </p:txBody>
      </p:sp>
      <p:pic>
        <p:nvPicPr>
          <p:cNvPr id="3075"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60879"/>
          <a:stretch/>
        </p:blipFill>
        <p:spPr bwMode="auto">
          <a:xfrm>
            <a:off x="685799" y="5334000"/>
            <a:ext cx="6845832"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35681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par>
                                <p:cTn id="17" presetID="55" presetClass="entr" presetSubtype="0"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strVal val="#ppt_w*0.70"/>
                                          </p:val>
                                        </p:tav>
                                        <p:tav tm="100000">
                                          <p:val>
                                            <p:strVal val="#ppt_w"/>
                                          </p:val>
                                        </p:tav>
                                      </p:tavLst>
                                    </p:anim>
                                    <p:anim calcmode="lin" valueType="num">
                                      <p:cBhvr>
                                        <p:cTn id="20" dur="1000" fill="hold"/>
                                        <p:tgtEl>
                                          <p:spTgt spid="3074"/>
                                        </p:tgtEl>
                                        <p:attrNameLst>
                                          <p:attrName>ppt_h</p:attrName>
                                        </p:attrNameLst>
                                      </p:cBhvr>
                                      <p:tavLst>
                                        <p:tav tm="0">
                                          <p:val>
                                            <p:strVal val="#ppt_h"/>
                                          </p:val>
                                        </p:tav>
                                        <p:tav tm="100000">
                                          <p:val>
                                            <p:strVal val="#ppt_h"/>
                                          </p:val>
                                        </p:tav>
                                      </p:tavLst>
                                    </p:anim>
                                    <p:animEffect transition="in" filter="fade">
                                      <p:cBhvr>
                                        <p:cTn id="21" dur="1000"/>
                                        <p:tgtEl>
                                          <p:spTgt spid="3074"/>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strVal val="#ppt_w*0.70"/>
                                          </p:val>
                                        </p:tav>
                                        <p:tav tm="100000">
                                          <p:val>
                                            <p:strVal val="#ppt_w"/>
                                          </p:val>
                                        </p:tav>
                                      </p:tavLst>
                                    </p:anim>
                                    <p:anim calcmode="lin" valueType="num">
                                      <p:cBhvr>
                                        <p:cTn id="34" dur="1000" fill="hold"/>
                                        <p:tgtEl>
                                          <p:spTgt spid="7"/>
                                        </p:tgtEl>
                                        <p:attrNameLst>
                                          <p:attrName>ppt_h</p:attrName>
                                        </p:attrNameLst>
                                      </p:cBhvr>
                                      <p:tavLst>
                                        <p:tav tm="0">
                                          <p:val>
                                            <p:strVal val="#ppt_h"/>
                                          </p:val>
                                        </p:tav>
                                        <p:tav tm="100000">
                                          <p:val>
                                            <p:strVal val="#ppt_h"/>
                                          </p:val>
                                        </p:tav>
                                      </p:tavLst>
                                    </p:anim>
                                    <p:animEffect transition="in" filter="fade">
                                      <p:cBhvr>
                                        <p:cTn id="35" dur="1000"/>
                                        <p:tgtEl>
                                          <p:spTgt spid="7"/>
                                        </p:tgtEl>
                                      </p:cBhvr>
                                    </p:animEffect>
                                  </p:childTnLst>
                                </p:cTn>
                              </p:par>
                              <p:par>
                                <p:cTn id="36" presetID="55" presetClass="entr" presetSubtype="0" fill="hold" nodeType="withEffect">
                                  <p:stCondLst>
                                    <p:cond delay="0"/>
                                  </p:stCondLst>
                                  <p:childTnLst>
                                    <p:set>
                                      <p:cBhvr>
                                        <p:cTn id="37" dur="1" fill="hold">
                                          <p:stCondLst>
                                            <p:cond delay="0"/>
                                          </p:stCondLst>
                                        </p:cTn>
                                        <p:tgtEl>
                                          <p:spTgt spid="3075"/>
                                        </p:tgtEl>
                                        <p:attrNameLst>
                                          <p:attrName>style.visibility</p:attrName>
                                        </p:attrNameLst>
                                      </p:cBhvr>
                                      <p:to>
                                        <p:strVal val="visible"/>
                                      </p:to>
                                    </p:set>
                                    <p:anim calcmode="lin" valueType="num">
                                      <p:cBhvr>
                                        <p:cTn id="38" dur="1000" fill="hold"/>
                                        <p:tgtEl>
                                          <p:spTgt spid="3075"/>
                                        </p:tgtEl>
                                        <p:attrNameLst>
                                          <p:attrName>ppt_w</p:attrName>
                                        </p:attrNameLst>
                                      </p:cBhvr>
                                      <p:tavLst>
                                        <p:tav tm="0">
                                          <p:val>
                                            <p:strVal val="#ppt_w*0.70"/>
                                          </p:val>
                                        </p:tav>
                                        <p:tav tm="100000">
                                          <p:val>
                                            <p:strVal val="#ppt_w"/>
                                          </p:val>
                                        </p:tav>
                                      </p:tavLst>
                                    </p:anim>
                                    <p:anim calcmode="lin" valueType="num">
                                      <p:cBhvr>
                                        <p:cTn id="39" dur="1000" fill="hold"/>
                                        <p:tgtEl>
                                          <p:spTgt spid="3075"/>
                                        </p:tgtEl>
                                        <p:attrNameLst>
                                          <p:attrName>ppt_h</p:attrName>
                                        </p:attrNameLst>
                                      </p:cBhvr>
                                      <p:tavLst>
                                        <p:tav tm="0">
                                          <p:val>
                                            <p:strVal val="#ppt_h"/>
                                          </p:val>
                                        </p:tav>
                                        <p:tav tm="100000">
                                          <p:val>
                                            <p:strVal val="#ppt_h"/>
                                          </p:val>
                                        </p:tav>
                                      </p:tavLst>
                                    </p:anim>
                                    <p:animEffect transition="in" filter="fade">
                                      <p:cBhvr>
                                        <p:cTn id="40"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7339" y="671101"/>
            <a:ext cx="5469061" cy="587853"/>
          </a:xfrm>
          <a:prstGeom prst="rect">
            <a:avLst/>
          </a:prstGeom>
        </p:spPr>
        <p:txBody>
          <a:bodyPr wrap="none">
            <a:spAutoFit/>
          </a:bodyPr>
          <a:lstStyle/>
          <a:p>
            <a:pPr indent="180340" algn="just">
              <a:lnSpc>
                <a:spcPct val="115000"/>
              </a:lnSpc>
              <a:spcAft>
                <a:spcPts val="600"/>
              </a:spcAft>
            </a:pPr>
            <a:r>
              <a:rPr lang="en-US" sz="2800" b="1" dirty="0" err="1">
                <a:solidFill>
                  <a:srgbClr val="0000FF"/>
                </a:solidFill>
                <a:latin typeface="Times New Roman"/>
                <a:ea typeface="Calibri"/>
                <a:cs typeface="Times New Roman"/>
              </a:rPr>
              <a:t>Bước</a:t>
            </a:r>
            <a:r>
              <a:rPr lang="en-US" sz="2800" b="1" dirty="0">
                <a:solidFill>
                  <a:srgbClr val="0000FF"/>
                </a:solidFill>
                <a:latin typeface="Times New Roman"/>
                <a:ea typeface="Calibri"/>
                <a:cs typeface="Times New Roman"/>
              </a:rPr>
              <a:t> 9: </a:t>
            </a:r>
            <a:r>
              <a:rPr lang="en-US" sz="2800" b="1" dirty="0" err="1">
                <a:solidFill>
                  <a:srgbClr val="0000FF"/>
                </a:solidFill>
                <a:latin typeface="Times New Roman"/>
                <a:ea typeface="Calibri"/>
                <a:cs typeface="Times New Roman"/>
              </a:rPr>
              <a:t>Tính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endParaRPr lang="en-US" sz="2800" dirty="0">
              <a:effectLst/>
              <a:latin typeface="Times New Roman"/>
              <a:ea typeface="Calibri"/>
              <a:cs typeface="Times New Roman"/>
            </a:endParaRPr>
          </a:p>
        </p:txBody>
      </p:sp>
      <p:sp>
        <p:nvSpPr>
          <p:cNvPr id="3" name="Rectangle 2"/>
          <p:cNvSpPr/>
          <p:nvPr/>
        </p:nvSpPr>
        <p:spPr>
          <a:xfrm>
            <a:off x="17339" y="1219200"/>
            <a:ext cx="9126661" cy="1384995"/>
          </a:xfrm>
          <a:prstGeom prst="rect">
            <a:avLst/>
          </a:prstGeom>
        </p:spPr>
        <p:txBody>
          <a:bodyPr wrap="square">
            <a:spAutoFit/>
          </a:bodyPr>
          <a:lstStyle/>
          <a:p>
            <a:pPr marR="0" indent="457200" algn="just">
              <a:spcBef>
                <a:spcPts val="0"/>
              </a:spcBef>
              <a:spcAft>
                <a:spcPts val="0"/>
              </a:spcAft>
            </a:pP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kiểm</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tra</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hệ</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lấp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đầy</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a:t>
            </a:r>
            <a:r>
              <a:rPr lang="en-US" sz="2800" b="1" baseline="-25000" dirty="0" err="1">
                <a:solidFill>
                  <a:srgbClr val="0000FF"/>
                </a:solidFill>
                <a:latin typeface="Times New Roman"/>
                <a:ea typeface="Calibri"/>
                <a:cs typeface="Times New Roman"/>
              </a:rPr>
              <a:t>lđ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và</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chọn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kích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thước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lõi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ta </a:t>
            </a:r>
            <a:r>
              <a:rPr lang="en-US" sz="2800" b="1" dirty="0" err="1">
                <a:solidFill>
                  <a:srgbClr val="0000FF"/>
                </a:solidFill>
                <a:latin typeface="Times New Roman"/>
                <a:ea typeface="Calibri"/>
                <a:cs typeface="Times New Roman"/>
              </a:rPr>
              <a:t>có</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thể</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xác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định</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được</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khối</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hay </a:t>
            </a:r>
            <a:r>
              <a:rPr lang="en-US" sz="2800" b="1" dirty="0" err="1">
                <a:solidFill>
                  <a:srgbClr val="0000FF"/>
                </a:solidFill>
                <a:latin typeface="Times New Roman"/>
                <a:ea typeface="Calibri"/>
                <a:cs typeface="Times New Roman"/>
              </a:rPr>
              <a:t>số</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lượng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lá</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thép</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cần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dùng</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như</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sau</a:t>
            </a:r>
            <a:r>
              <a:rPr lang="en-US" sz="2800" b="1" dirty="0">
                <a:solidFill>
                  <a:srgbClr val="0000FF"/>
                </a:solidFill>
                <a:latin typeface="Times New Roman"/>
                <a:ea typeface="Calibri"/>
                <a:cs typeface="Times New Roman"/>
              </a:rPr>
              <a:t>:</a:t>
            </a:r>
            <a:endParaRPr lang="en-US" sz="2800" b="1" dirty="0">
              <a:effectLst/>
              <a:latin typeface="Times New Roman"/>
              <a:ea typeface="Calibri"/>
              <a:cs typeface="Times New Roman"/>
            </a:endParaRPr>
          </a:p>
        </p:txBody>
      </p:sp>
      <p:pic>
        <p:nvPicPr>
          <p:cNvPr id="409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0434"/>
          <a:stretch/>
        </p:blipFill>
        <p:spPr bwMode="auto">
          <a:xfrm>
            <a:off x="1828799" y="3048000"/>
            <a:ext cx="5733969"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59656"/>
          <a:stretch/>
        </p:blipFill>
        <p:spPr bwMode="auto">
          <a:xfrm>
            <a:off x="1430203" y="4665289"/>
            <a:ext cx="6113598" cy="1354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93532" y="6029980"/>
            <a:ext cx="4081567" cy="523220"/>
          </a:xfrm>
          <a:prstGeom prst="rect">
            <a:avLst/>
          </a:prstGeom>
        </p:spPr>
        <p:txBody>
          <a:bodyPr wrap="none">
            <a:spAutoFit/>
          </a:bodyPr>
          <a:lstStyle/>
          <a:p>
            <a:pPr indent="457200" algn="just">
              <a:spcAft>
                <a:spcPts val="600"/>
              </a:spcAft>
            </a:pPr>
            <a:r>
              <a:rPr lang="en-US" sz="2800" b="1" dirty="0" err="1">
                <a:solidFill>
                  <a:srgbClr val="0000FF"/>
                </a:solidFill>
                <a:latin typeface="Times New Roman"/>
                <a:ea typeface="Calibri"/>
                <a:cs typeface="Times New Roman"/>
              </a:rPr>
              <a:t>Đơn</a:t>
            </a:r>
            <a:r>
              <a:rPr lang="en-US" sz="2800" b="1" dirty="0">
                <a:solidFill>
                  <a:srgbClr val="0000FF"/>
                </a:solidFill>
                <a:latin typeface="Times New Roman"/>
                <a:ea typeface="Calibri"/>
                <a:cs typeface="Times New Roman"/>
              </a:rPr>
              <a:t> </a:t>
            </a:r>
            <a:r>
              <a:rPr lang="en-US" sz="2800" b="1" dirty="0" err="1">
                <a:solidFill>
                  <a:srgbClr val="0000FF"/>
                </a:solidFill>
                <a:latin typeface="Times New Roman"/>
                <a:ea typeface="Calibri"/>
                <a:cs typeface="Times New Roman"/>
              </a:rPr>
              <a:t>vị</a:t>
            </a:r>
            <a:r>
              <a:rPr lang="en-US" sz="2800" b="1" dirty="0">
                <a:solidFill>
                  <a:srgbClr val="0000FF"/>
                </a:solidFill>
                <a:latin typeface="Times New Roman"/>
                <a:ea typeface="Calibri"/>
                <a:cs typeface="Times New Roman"/>
              </a:rPr>
              <a:t> a, b, c, h: (</a:t>
            </a:r>
            <a:r>
              <a:rPr lang="en-US" sz="2800" b="1" dirty="0" err="1">
                <a:solidFill>
                  <a:srgbClr val="0000FF"/>
                </a:solidFill>
                <a:latin typeface="Times New Roman"/>
                <a:ea typeface="Calibri"/>
                <a:cs typeface="Times New Roman"/>
              </a:rPr>
              <a:t>dm</a:t>
            </a:r>
            <a:r>
              <a:rPr lang="en-US" sz="2800" b="1" dirty="0">
                <a:solidFill>
                  <a:srgbClr val="0000FF"/>
                </a:solidFill>
                <a:latin typeface="Times New Roman"/>
                <a:ea typeface="Calibri"/>
                <a:cs typeface="Times New Roman"/>
              </a:rPr>
              <a:t>) </a:t>
            </a:r>
            <a:endParaRPr lang="en-US" sz="2800" b="1" dirty="0">
              <a:effectLst/>
              <a:latin typeface="Times New Roman"/>
              <a:ea typeface="Calibri"/>
              <a:cs typeface="Times New Roman"/>
            </a:endParaRPr>
          </a:p>
        </p:txBody>
      </p:sp>
    </p:spTree>
    <p:extLst>
      <p:ext uri="{BB962C8B-B14F-4D97-AF65-F5344CB8AC3E}">
        <p14:creationId xmlns:p14="http://schemas.microsoft.com/office/powerpoint/2010/main" val="1191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strVal val="#ppt_w*0.70"/>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4098"/>
                                        </p:tgtEl>
                                        <p:attrNameLst>
                                          <p:attrName>style.visibility</p:attrName>
                                        </p:attrNameLst>
                                      </p:cBhvr>
                                      <p:to>
                                        <p:strVal val="visible"/>
                                      </p:to>
                                    </p:set>
                                    <p:anim calcmode="lin" valueType="num">
                                      <p:cBhvr>
                                        <p:cTn id="21" dur="1000" fill="hold"/>
                                        <p:tgtEl>
                                          <p:spTgt spid="4098"/>
                                        </p:tgtEl>
                                        <p:attrNameLst>
                                          <p:attrName>ppt_w</p:attrName>
                                        </p:attrNameLst>
                                      </p:cBhvr>
                                      <p:tavLst>
                                        <p:tav tm="0">
                                          <p:val>
                                            <p:strVal val="#ppt_w*0.70"/>
                                          </p:val>
                                        </p:tav>
                                        <p:tav tm="100000">
                                          <p:val>
                                            <p:strVal val="#ppt_w"/>
                                          </p:val>
                                        </p:tav>
                                      </p:tavLst>
                                    </p:anim>
                                    <p:anim calcmode="lin" valueType="num">
                                      <p:cBhvr>
                                        <p:cTn id="22" dur="1000" fill="hold"/>
                                        <p:tgtEl>
                                          <p:spTgt spid="4098"/>
                                        </p:tgtEl>
                                        <p:attrNameLst>
                                          <p:attrName>ppt_h</p:attrName>
                                        </p:attrNameLst>
                                      </p:cBhvr>
                                      <p:tavLst>
                                        <p:tav tm="0">
                                          <p:val>
                                            <p:strVal val="#ppt_h"/>
                                          </p:val>
                                        </p:tav>
                                        <p:tav tm="100000">
                                          <p:val>
                                            <p:strVal val="#ppt_h"/>
                                          </p:val>
                                        </p:tav>
                                      </p:tavLst>
                                    </p:anim>
                                    <p:animEffect transition="in" filter="fade">
                                      <p:cBhvr>
                                        <p:cTn id="23" dur="1000"/>
                                        <p:tgtEl>
                                          <p:spTgt spid="4098"/>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4099"/>
                                        </p:tgtEl>
                                        <p:attrNameLst>
                                          <p:attrName>style.visibility</p:attrName>
                                        </p:attrNameLst>
                                      </p:cBhvr>
                                      <p:to>
                                        <p:strVal val="visible"/>
                                      </p:to>
                                    </p:set>
                                    <p:anim calcmode="lin" valueType="num">
                                      <p:cBhvr>
                                        <p:cTn id="28" dur="1000" fill="hold"/>
                                        <p:tgtEl>
                                          <p:spTgt spid="4099"/>
                                        </p:tgtEl>
                                        <p:attrNameLst>
                                          <p:attrName>ppt_w</p:attrName>
                                        </p:attrNameLst>
                                      </p:cBhvr>
                                      <p:tavLst>
                                        <p:tav tm="0">
                                          <p:val>
                                            <p:strVal val="#ppt_w*0.70"/>
                                          </p:val>
                                        </p:tav>
                                        <p:tav tm="100000">
                                          <p:val>
                                            <p:strVal val="#ppt_w"/>
                                          </p:val>
                                        </p:tav>
                                      </p:tavLst>
                                    </p:anim>
                                    <p:anim calcmode="lin" valueType="num">
                                      <p:cBhvr>
                                        <p:cTn id="29" dur="1000" fill="hold"/>
                                        <p:tgtEl>
                                          <p:spTgt spid="4099"/>
                                        </p:tgtEl>
                                        <p:attrNameLst>
                                          <p:attrName>ppt_h</p:attrName>
                                        </p:attrNameLst>
                                      </p:cBhvr>
                                      <p:tavLst>
                                        <p:tav tm="0">
                                          <p:val>
                                            <p:strVal val="#ppt_h"/>
                                          </p:val>
                                        </p:tav>
                                        <p:tav tm="100000">
                                          <p:val>
                                            <p:strVal val="#ppt_h"/>
                                          </p:val>
                                        </p:tav>
                                      </p:tavLst>
                                    </p:anim>
                                    <p:animEffect transition="in" filter="fade">
                                      <p:cBhvr>
                                        <p:cTn id="30" dur="1000"/>
                                        <p:tgtEl>
                                          <p:spTgt spid="4099"/>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strVal val="#ppt_w*0.70"/>
                                          </p:val>
                                        </p:tav>
                                        <p:tav tm="100000">
                                          <p:val>
                                            <p:strVal val="#ppt_w"/>
                                          </p:val>
                                        </p:tav>
                                      </p:tavLst>
                                    </p:anim>
                                    <p:anim calcmode="lin" valueType="num">
                                      <p:cBhvr>
                                        <p:cTn id="36" dur="1000" fill="hold"/>
                                        <p:tgtEl>
                                          <p:spTgt spid="6"/>
                                        </p:tgtEl>
                                        <p:attrNameLst>
                                          <p:attrName>ppt_h</p:attrName>
                                        </p:attrNameLst>
                                      </p:cBhvr>
                                      <p:tavLst>
                                        <p:tav tm="0">
                                          <p:val>
                                            <p:strVal val="#ppt_h"/>
                                          </p:val>
                                        </p:tav>
                                        <p:tav tm="100000">
                                          <p:val>
                                            <p:strVal val="#ppt_h"/>
                                          </p:val>
                                        </p:tav>
                                      </p:tavLst>
                                    </p:anim>
                                    <p:animEffect transition="in" filter="fade">
                                      <p:cBhvr>
                                        <p:cTn id="3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512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985" r="8039" b="52364"/>
          <a:stretch/>
        </p:blipFill>
        <p:spPr bwMode="auto">
          <a:xfrm>
            <a:off x="76200" y="1698553"/>
            <a:ext cx="9067800" cy="447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685800"/>
            <a:ext cx="6400800" cy="461665"/>
          </a:xfrm>
          <a:prstGeom prst="rect">
            <a:avLst/>
          </a:prstGeom>
        </p:spPr>
        <p:txBody>
          <a:bodyPr wrap="square">
            <a:spAutoFit/>
          </a:bodyPr>
          <a:lstStyle/>
          <a:p>
            <a:pPr algn="ctr">
              <a:spcBef>
                <a:spcPts val="600"/>
              </a:spcBef>
              <a:spcAft>
                <a:spcPts val="600"/>
              </a:spcAft>
            </a:pPr>
            <a:r>
              <a:rPr lang="nl-NL" sz="2400" b="1" dirty="0">
                <a:solidFill>
                  <a:srgbClr val="FF0000"/>
                </a:solidFill>
                <a:latin typeface="Times New Roman"/>
                <a:ea typeface="Times New Roman"/>
                <a:cs typeface="Times New Roman"/>
              </a:rPr>
              <a:t>BẢNG TÓM TẮT CÔNG THỨC CHƯƠNG 1</a:t>
            </a:r>
            <a:endParaRPr lang="en-US" sz="2400" dirty="0">
              <a:solidFill>
                <a:srgbClr val="FF0000"/>
              </a:solidFill>
              <a:effectLst/>
              <a:latin typeface="Times New Roman"/>
              <a:ea typeface="Calibri"/>
              <a:cs typeface="Times New Roman"/>
            </a:endParaRPr>
          </a:p>
        </p:txBody>
      </p:sp>
    </p:spTree>
    <p:extLst>
      <p:ext uri="{BB962C8B-B14F-4D97-AF65-F5344CB8AC3E}">
        <p14:creationId xmlns:p14="http://schemas.microsoft.com/office/powerpoint/2010/main" val="1191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p:cTn id="14" dur="1000" fill="hold"/>
                                        <p:tgtEl>
                                          <p:spTgt spid="5122"/>
                                        </p:tgtEl>
                                        <p:attrNameLst>
                                          <p:attrName>ppt_w</p:attrName>
                                        </p:attrNameLst>
                                      </p:cBhvr>
                                      <p:tavLst>
                                        <p:tav tm="0">
                                          <p:val>
                                            <p:strVal val="#ppt_w*0.70"/>
                                          </p:val>
                                        </p:tav>
                                        <p:tav tm="100000">
                                          <p:val>
                                            <p:strVal val="#ppt_w"/>
                                          </p:val>
                                        </p:tav>
                                      </p:tavLst>
                                    </p:anim>
                                    <p:anim calcmode="lin" valueType="num">
                                      <p:cBhvr>
                                        <p:cTn id="15" dur="1000" fill="hold"/>
                                        <p:tgtEl>
                                          <p:spTgt spid="5122"/>
                                        </p:tgtEl>
                                        <p:attrNameLst>
                                          <p:attrName>ppt_h</p:attrName>
                                        </p:attrNameLst>
                                      </p:cBhvr>
                                      <p:tavLst>
                                        <p:tav tm="0">
                                          <p:val>
                                            <p:strVal val="#ppt_h"/>
                                          </p:val>
                                        </p:tav>
                                        <p:tav tm="100000">
                                          <p:val>
                                            <p:strVal val="#ppt_h"/>
                                          </p:val>
                                        </p:tav>
                                      </p:tavLst>
                                    </p:anim>
                                    <p:animEffect transition="in" filter="fade">
                                      <p:cBhvr>
                                        <p:cTn id="16"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EEEB869-83C9-47C1-B982-9E0E3219A103}"/>
              </a:ext>
            </a:extLst>
          </p:cNvPr>
          <p:cNvSpPr txBox="1">
            <a:spLocks/>
          </p:cNvSpPr>
          <p:nvPr/>
        </p:nvSpPr>
        <p:spPr>
          <a:xfrm>
            <a:off x="0" y="1"/>
            <a:ext cx="9144000" cy="609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Chương</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1: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MÁY</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BIẾN</a:t>
            </a:r>
            <a:r>
              <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0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ÁP</a:t>
            </a:r>
            <a:endParaRPr lang="en-US"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defRPr/>
            </a:pPr>
            <a:r>
              <a:rPr lang="nl-NL" sz="2000" b="1" dirty="0">
                <a:solidFill>
                  <a:srgbClr val="0000FF"/>
                </a:solidFill>
                <a:latin typeface="Times New Roman" pitchFamily="18" charset="0"/>
                <a:cs typeface="Times New Roman" pitchFamily="18" charset="0"/>
              </a:rPr>
              <a:t>10. Tính toán máy biến áp 1 pha công suất nhỏ</a:t>
            </a:r>
            <a:endParaRPr lang="en-US" sz="2000" dirty="0">
              <a:solidFill>
                <a:srgbClr val="0000FF"/>
              </a:solidFill>
              <a:latin typeface="Times New Roman" pitchFamily="18" charset="0"/>
              <a:cs typeface="Times New Roman"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pic>
        <p:nvPicPr>
          <p:cNvPr id="5" name="Picture 2" descr="Kết quả hình ảnh cho LOGO CAO DANG LY TU TRONG">
            <a:hlinkClick r:id="rId2" action="ppaction://hlinkfile"/>
            <a:extLst>
              <a:ext uri="{FF2B5EF4-FFF2-40B4-BE49-F238E27FC236}">
                <a16:creationId xmlns="" xmlns:a16="http://schemas.microsoft.com/office/drawing/2014/main" id="{8AA94389-A3D4-481B-B1C6-87ADFB8900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5944" y="0"/>
            <a:ext cx="1218056"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a:xfrm>
            <a:off x="0" y="609600"/>
            <a:ext cx="9144000"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pic>
        <p:nvPicPr>
          <p:cNvPr id="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985" t="46979" r="8039" b="4728"/>
          <a:stretch/>
        </p:blipFill>
        <p:spPr bwMode="auto">
          <a:xfrm>
            <a:off x="76199" y="1484380"/>
            <a:ext cx="9067801" cy="4535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685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733</TotalTime>
  <Words>10470</Words>
  <Application>Microsoft Office PowerPoint</Application>
  <PresentationFormat>On-screen Show (4:3)</PresentationFormat>
  <Paragraphs>666</Paragraphs>
  <Slides>94</Slides>
  <Notes>0</Notes>
  <HiddenSlides>0</HiddenSlides>
  <MMClips>0</MMClips>
  <ScaleCrop>false</ScaleCrop>
  <HeadingPairs>
    <vt:vector size="4" baseType="variant">
      <vt:variant>
        <vt:lpstr>Theme</vt:lpstr>
      </vt:variant>
      <vt:variant>
        <vt:i4>1</vt:i4>
      </vt:variant>
      <vt:variant>
        <vt:lpstr>Slide Titles</vt:lpstr>
      </vt:variant>
      <vt:variant>
        <vt:i4>94</vt:i4>
      </vt:variant>
    </vt:vector>
  </HeadingPairs>
  <TitlesOfParts>
    <vt:vector size="9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73</cp:revision>
  <dcterms:created xsi:type="dcterms:W3CDTF">2021-10-26T09:44:11Z</dcterms:created>
  <dcterms:modified xsi:type="dcterms:W3CDTF">2021-10-27T08:03:41Z</dcterms:modified>
</cp:coreProperties>
</file>