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338" r:id="rId3"/>
    <p:sldId id="257" r:id="rId4"/>
    <p:sldId id="259" r:id="rId5"/>
    <p:sldId id="258" r:id="rId6"/>
    <p:sldId id="319" r:id="rId7"/>
    <p:sldId id="318" r:id="rId8"/>
    <p:sldId id="317" r:id="rId9"/>
    <p:sldId id="316" r:id="rId10"/>
    <p:sldId id="315" r:id="rId11"/>
    <p:sldId id="314" r:id="rId12"/>
    <p:sldId id="313" r:id="rId13"/>
    <p:sldId id="312" r:id="rId14"/>
    <p:sldId id="311" r:id="rId15"/>
    <p:sldId id="310" r:id="rId16"/>
    <p:sldId id="309" r:id="rId17"/>
    <p:sldId id="308" r:id="rId18"/>
    <p:sldId id="307" r:id="rId19"/>
    <p:sldId id="306" r:id="rId20"/>
    <p:sldId id="305" r:id="rId21"/>
    <p:sldId id="304" r:id="rId22"/>
    <p:sldId id="303" r:id="rId23"/>
    <p:sldId id="302" r:id="rId24"/>
    <p:sldId id="301" r:id="rId25"/>
    <p:sldId id="300" r:id="rId26"/>
    <p:sldId id="298" r:id="rId27"/>
    <p:sldId id="299" r:id="rId28"/>
    <p:sldId id="297" r:id="rId29"/>
    <p:sldId id="296" r:id="rId30"/>
    <p:sldId id="295" r:id="rId31"/>
    <p:sldId id="294" r:id="rId32"/>
    <p:sldId id="293" r:id="rId33"/>
    <p:sldId id="292" r:id="rId34"/>
    <p:sldId id="291" r:id="rId35"/>
    <p:sldId id="290" r:id="rId36"/>
    <p:sldId id="289" r:id="rId37"/>
    <p:sldId id="288" r:id="rId38"/>
    <p:sldId id="287" r:id="rId39"/>
    <p:sldId id="286" r:id="rId40"/>
    <p:sldId id="285" r:id="rId41"/>
    <p:sldId id="284" r:id="rId42"/>
    <p:sldId id="283" r:id="rId43"/>
    <p:sldId id="282" r:id="rId44"/>
    <p:sldId id="281" r:id="rId45"/>
    <p:sldId id="280" r:id="rId46"/>
    <p:sldId id="279" r:id="rId47"/>
    <p:sldId id="278" r:id="rId48"/>
    <p:sldId id="277" r:id="rId49"/>
    <p:sldId id="276" r:id="rId50"/>
    <p:sldId id="275" r:id="rId51"/>
    <p:sldId id="274" r:id="rId52"/>
    <p:sldId id="273" r:id="rId53"/>
    <p:sldId id="272" r:id="rId54"/>
    <p:sldId id="261" r:id="rId55"/>
    <p:sldId id="260" r:id="rId56"/>
    <p:sldId id="262"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C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81" autoAdjust="0"/>
    <p:restoredTop sz="81460" autoAdjust="0"/>
  </p:normalViewPr>
  <p:slideViewPr>
    <p:cSldViewPr>
      <p:cViewPr varScale="1">
        <p:scale>
          <a:sx n="86" d="100"/>
          <a:sy n="86" d="100"/>
        </p:scale>
        <p:origin x="-762" y="-9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83989-24DD-465A-AFA0-7532857D4B57}" type="datetimeFigureOut">
              <a:rPr lang="en-US" smtClean="0"/>
              <a:t>10/10/2021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AF654A-C9E5-40DC-9546-195A9C8404A8}" type="slidenum">
              <a:rPr lang="en-US" smtClean="0"/>
              <a:t>‹#›</a:t>
            </a:fld>
            <a:endParaRPr lang="en-US"/>
          </a:p>
        </p:txBody>
      </p:sp>
    </p:spTree>
    <p:extLst>
      <p:ext uri="{BB962C8B-B14F-4D97-AF65-F5344CB8AC3E}">
        <p14:creationId xmlns:p14="http://schemas.microsoft.com/office/powerpoint/2010/main" val="375723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mtClean="0"/>
              <a:t>1) mở cam, mở Mic  (nếu không đáp ứng về kỹ thuật không được thi, coi như O điểm)</a:t>
            </a:r>
          </a:p>
          <a:p>
            <a:r>
              <a:rPr lang="vi-VN" smtClean="0"/>
              <a:t>2) Thời gian làm bài 5’ bắt đầu chiếu đề</a:t>
            </a:r>
          </a:p>
          <a:p>
            <a:r>
              <a:rPr lang="vi-VN" smtClean="0"/>
              <a:t>3) Không sử dụng tài liệu, không nhắc bài bạn (vì phạm quy chế thi)</a:t>
            </a:r>
          </a:p>
          <a:p>
            <a:r>
              <a:rPr lang="vi-VN" smtClean="0"/>
              <a:t>4) Ăn mặc lịch sự </a:t>
            </a:r>
          </a:p>
          <a:p>
            <a:r>
              <a:rPr lang="vi-VN" smtClean="0"/>
              <a:t>5) Để webcam ngay ngắn để gv nhìn thấy rõ khuôn mặt.</a:t>
            </a:r>
            <a:endParaRPr lang="vi-VN"/>
          </a:p>
        </p:txBody>
      </p:sp>
      <p:sp>
        <p:nvSpPr>
          <p:cNvPr id="4" name="Slide Number Placeholder 3"/>
          <p:cNvSpPr>
            <a:spLocks noGrp="1"/>
          </p:cNvSpPr>
          <p:nvPr>
            <p:ph type="sldNum" sz="quarter" idx="5"/>
          </p:nvPr>
        </p:nvSpPr>
        <p:spPr/>
        <p:txBody>
          <a:bodyPr/>
          <a:lstStyle/>
          <a:p>
            <a:fld id="{E8027971-89AB-42ED-83F6-AEFFBADA5222}" type="slidenum">
              <a:rPr lang="en-US" smtClean="0"/>
              <a:pPr/>
              <a:t>2</a:t>
            </a:fld>
            <a:endParaRPr lang="en-US"/>
          </a:p>
        </p:txBody>
      </p:sp>
    </p:spTree>
    <p:extLst>
      <p:ext uri="{BB962C8B-B14F-4D97-AF65-F5344CB8AC3E}">
        <p14:creationId xmlns:p14="http://schemas.microsoft.com/office/powerpoint/2010/main" val="3354958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AF654A-C9E5-40DC-9546-195A9C8404A8}" type="slidenum">
              <a:rPr lang="en-US" smtClean="0"/>
              <a:t>11</a:t>
            </a:fld>
            <a:endParaRPr lang="en-US"/>
          </a:p>
        </p:txBody>
      </p:sp>
    </p:spTree>
    <p:extLst>
      <p:ext uri="{BB962C8B-B14F-4D97-AF65-F5344CB8AC3E}">
        <p14:creationId xmlns:p14="http://schemas.microsoft.com/office/powerpoint/2010/main" val="2798763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782995" cy="713198"/>
          </a:xfrm>
          <a:prstGeom prst="rect">
            <a:avLst/>
          </a:prstGeom>
        </p:spPr>
      </p:pic>
      <p:pic>
        <p:nvPicPr>
          <p:cNvPr id="63" name="Picture 62">
            <a:extLst>
              <a:ext uri="{FF2B5EF4-FFF2-40B4-BE49-F238E27FC236}">
                <a16:creationId xmlns="" xmlns:a16="http://schemas.microsoft.com/office/drawing/2014/main" id="{3997DF63-FD1A-4841-8061-5EC8DEFAA5D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503420"/>
            <a:ext cx="640080" cy="640080"/>
          </a:xfrm>
          <a:prstGeom prst="rect">
            <a:avLst/>
          </a:prstGeom>
        </p:spPr>
      </p:pic>
      <p:pic>
        <p:nvPicPr>
          <p:cNvPr id="66" name="Picture 65">
            <a:extLst>
              <a:ext uri="{FF2B5EF4-FFF2-40B4-BE49-F238E27FC236}">
                <a16:creationId xmlns="" xmlns:a16="http://schemas.microsoft.com/office/drawing/2014/main" id="{DC369A56-AB64-4A9A-ADCF-68AF1267177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3920" y="4503420"/>
            <a:ext cx="640080" cy="640080"/>
          </a:xfrm>
          <a:prstGeom prst="rect">
            <a:avLst/>
          </a:prstGeom>
        </p:spPr>
      </p:pic>
      <p:pic>
        <p:nvPicPr>
          <p:cNvPr id="68" name="Picture 67">
            <a:extLst>
              <a:ext uri="{FF2B5EF4-FFF2-40B4-BE49-F238E27FC236}">
                <a16:creationId xmlns="" xmlns:a16="http://schemas.microsoft.com/office/drawing/2014/main" id="{FE71453F-8137-4F47-805F-AB83F9407B6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03920" y="0"/>
            <a:ext cx="640080" cy="640080"/>
          </a:xfrm>
          <a:prstGeom prst="rect">
            <a:avLst/>
          </a:prstGeom>
        </p:spPr>
      </p:pic>
      <p:sp>
        <p:nvSpPr>
          <p:cNvPr id="70" name="Rectangle 69">
            <a:extLst>
              <a:ext uri="{FF2B5EF4-FFF2-40B4-BE49-F238E27FC236}">
                <a16:creationId xmlns="" xmlns:a16="http://schemas.microsoft.com/office/drawing/2014/main" id="{FA5C93CB-D1D4-4D78-B622-8450B70C21B3}"/>
              </a:ext>
            </a:extLst>
          </p:cNvPr>
          <p:cNvSpPr/>
          <p:nvPr userDrawn="1"/>
        </p:nvSpPr>
        <p:spPr>
          <a:xfrm rot="16200000">
            <a:off x="7228437" y="2548889"/>
            <a:ext cx="3505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 xmlns:a16="http://schemas.microsoft.com/office/drawing/2014/main" id="{DDE790DB-94A2-4168-9C7A-B6090F4CF2BF}"/>
              </a:ext>
            </a:extLst>
          </p:cNvPr>
          <p:cNvSpPr/>
          <p:nvPr userDrawn="1"/>
        </p:nvSpPr>
        <p:spPr>
          <a:xfrm rot="10800000">
            <a:off x="5715000" y="4971312"/>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 xmlns:a16="http://schemas.microsoft.com/office/drawing/2014/main" id="{AAF4AED9-B616-4418-A555-585F8D0458F7}"/>
              </a:ext>
            </a:extLst>
          </p:cNvPr>
          <p:cNvSpPr/>
          <p:nvPr userDrawn="1"/>
        </p:nvSpPr>
        <p:spPr>
          <a:xfrm rot="10800000">
            <a:off x="685800" y="4952140"/>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 xmlns:a16="http://schemas.microsoft.com/office/drawing/2014/main" id="{EB510089-3CFD-4361-90C8-EB054A97AC18}"/>
              </a:ext>
            </a:extLst>
          </p:cNvPr>
          <p:cNvSpPr/>
          <p:nvPr userDrawn="1"/>
        </p:nvSpPr>
        <p:spPr>
          <a:xfrm rot="10800000" flipV="1">
            <a:off x="1752600" y="156088"/>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 xmlns:a16="http://schemas.microsoft.com/office/drawing/2014/main" id="{BDE495D2-EF9D-4ED9-8875-D9CD54B510C3}"/>
              </a:ext>
            </a:extLst>
          </p:cNvPr>
          <p:cNvSpPr/>
          <p:nvPr userDrawn="1"/>
        </p:nvSpPr>
        <p:spPr>
          <a:xfrm rot="5400000" flipV="1">
            <a:off x="-668890" y="1409253"/>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26" y="31465"/>
            <a:ext cx="1782995" cy="713198"/>
          </a:xfrm>
          <a:prstGeom prst="rect">
            <a:avLst/>
          </a:prstGeom>
        </p:spPr>
      </p:pic>
    </p:spTree>
    <p:extLst>
      <p:ext uri="{BB962C8B-B14F-4D97-AF65-F5344CB8AC3E}">
        <p14:creationId xmlns:p14="http://schemas.microsoft.com/office/powerpoint/2010/main" val="307290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19E1514-7651-4665-8E2C-EE14754E9F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2DDBF93C-863E-4BB6-93EE-AF19206B5AB4}"/>
              </a:ext>
            </a:extLst>
          </p:cNvPr>
          <p:cNvSpPr>
            <a:spLocks noGrp="1"/>
          </p:cNvSpPr>
          <p:nvPr>
            <p:ph type="dt" sz="half" idx="10"/>
          </p:nvPr>
        </p:nvSpPr>
        <p:spPr/>
        <p:txBody>
          <a:bodyPr/>
          <a:lstStyle/>
          <a:p>
            <a:fld id="{1D8BD707-D9CF-40AE-B4C6-C98DA3205C09}" type="datetimeFigureOut">
              <a:rPr lang="en-US" smtClean="0"/>
              <a:pPr/>
              <a:t>10/10/2021</a:t>
            </a:fld>
            <a:endParaRPr lang="en-US"/>
          </a:p>
        </p:txBody>
      </p:sp>
      <p:sp>
        <p:nvSpPr>
          <p:cNvPr id="4" name="Footer Placeholder 3">
            <a:extLst>
              <a:ext uri="{FF2B5EF4-FFF2-40B4-BE49-F238E27FC236}">
                <a16:creationId xmlns="" xmlns:a16="http://schemas.microsoft.com/office/drawing/2014/main" id="{C2796D77-6D57-4104-98AE-4E791D6E45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9433F24E-1815-43CA-A883-71E61AACE90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2818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D1DC01E9-5F44-4C3E-8B14-3E5AE0F21887}"/>
              </a:ext>
            </a:extLst>
          </p:cNvPr>
          <p:cNvSpPr>
            <a:spLocks noGrp="1"/>
          </p:cNvSpPr>
          <p:nvPr>
            <p:ph type="dt" sz="half" idx="10"/>
          </p:nvPr>
        </p:nvSpPr>
        <p:spPr/>
        <p:txBody>
          <a:bodyPr/>
          <a:lstStyle/>
          <a:p>
            <a:fld id="{1D8BD707-D9CF-40AE-B4C6-C98DA3205C09}" type="datetimeFigureOut">
              <a:rPr lang="en-US" smtClean="0"/>
              <a:pPr/>
              <a:t>10/10/2021</a:t>
            </a:fld>
            <a:endParaRPr lang="en-US"/>
          </a:p>
        </p:txBody>
      </p:sp>
      <p:sp>
        <p:nvSpPr>
          <p:cNvPr id="3" name="Footer Placeholder 2">
            <a:extLst>
              <a:ext uri="{FF2B5EF4-FFF2-40B4-BE49-F238E27FC236}">
                <a16:creationId xmlns="" xmlns:a16="http://schemas.microsoft.com/office/drawing/2014/main" id="{FE5395C3-BBF5-4E3F-8D9B-6B37FB22C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98DFA450-3343-4E01-ADCF-E26A56B0115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5237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t>‹#›</a:t>
            </a:fld>
            <a:endParaRPr lang="en-US"/>
          </a:p>
        </p:txBody>
      </p:sp>
    </p:spTree>
    <p:extLst>
      <p:ext uri="{BB962C8B-B14F-4D97-AF65-F5344CB8AC3E}">
        <p14:creationId xmlns:p14="http://schemas.microsoft.com/office/powerpoint/2010/main" val="25597621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9Slide.vn - 2019">
            <a:extLst>
              <a:ext uri="{FF2B5EF4-FFF2-40B4-BE49-F238E27FC236}">
                <a16:creationId xmlns="" xmlns:a16="http://schemas.microsoft.com/office/drawing/2014/main" id="{197E32E8-995F-4685-B283-FD4A1A6B1C54}"/>
              </a:ext>
            </a:extLst>
          </p:cNvPr>
          <p:cNvSpPr txBox="1"/>
          <p:nvPr userDrawn="1"/>
        </p:nvSpPr>
        <p:spPr>
          <a:xfrm>
            <a:off x="0" y="-1512332"/>
            <a:ext cx="9144000" cy="369332"/>
          </a:xfrm>
          <a:prstGeom prst="rect">
            <a:avLst/>
          </a:prstGeom>
          <a:noFill/>
        </p:spPr>
        <p:txBody>
          <a:bodyPr vert="horz" rtlCol="0">
            <a:spAutoFit/>
          </a:bodyPr>
          <a:lstStyle/>
          <a:p>
            <a:pPr algn="ctr"/>
            <a:r>
              <a:rPr lang="en-US" sz="1800">
                <a:solidFill>
                  <a:srgbClr val="CFCFCF"/>
                </a:solidFill>
              </a:rPr>
              <a:t>www.9slide.vn</a:t>
            </a:r>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10/10/2021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0"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13" Type="http://schemas.openxmlformats.org/officeDocument/2006/relationships/slide" Target="slide16.xml"/><Relationship Id="rId18" Type="http://schemas.openxmlformats.org/officeDocument/2006/relationships/slide" Target="slide21.xml"/><Relationship Id="rId26" Type="http://schemas.openxmlformats.org/officeDocument/2006/relationships/slide" Target="slide29.xml"/><Relationship Id="rId39" Type="http://schemas.openxmlformats.org/officeDocument/2006/relationships/slide" Target="slide42.xml"/><Relationship Id="rId3" Type="http://schemas.openxmlformats.org/officeDocument/2006/relationships/slide" Target="slide6.xml"/><Relationship Id="rId21" Type="http://schemas.openxmlformats.org/officeDocument/2006/relationships/slide" Target="slide24.xml"/><Relationship Id="rId34" Type="http://schemas.openxmlformats.org/officeDocument/2006/relationships/slide" Target="slide37.xml"/><Relationship Id="rId42" Type="http://schemas.openxmlformats.org/officeDocument/2006/relationships/slide" Target="slide45.xml"/><Relationship Id="rId47" Type="http://schemas.openxmlformats.org/officeDocument/2006/relationships/slide" Target="slide50.xml"/><Relationship Id="rId50" Type="http://schemas.openxmlformats.org/officeDocument/2006/relationships/slide" Target="slide53.xml"/><Relationship Id="rId7" Type="http://schemas.openxmlformats.org/officeDocument/2006/relationships/slide" Target="slide10.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8.xml"/><Relationship Id="rId33" Type="http://schemas.openxmlformats.org/officeDocument/2006/relationships/slide" Target="slide36.xml"/><Relationship Id="rId38" Type="http://schemas.openxmlformats.org/officeDocument/2006/relationships/slide" Target="slide41.xml"/><Relationship Id="rId46" Type="http://schemas.openxmlformats.org/officeDocument/2006/relationships/slide" Target="slide49.xml"/><Relationship Id="rId2" Type="http://schemas.openxmlformats.org/officeDocument/2006/relationships/slide" Target="slide5.xml"/><Relationship Id="rId16" Type="http://schemas.openxmlformats.org/officeDocument/2006/relationships/slide" Target="slide19.xml"/><Relationship Id="rId20" Type="http://schemas.openxmlformats.org/officeDocument/2006/relationships/slide" Target="slide23.xml"/><Relationship Id="rId29" Type="http://schemas.openxmlformats.org/officeDocument/2006/relationships/slide" Target="slide32.xml"/><Relationship Id="rId41"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14.xml"/><Relationship Id="rId24" Type="http://schemas.openxmlformats.org/officeDocument/2006/relationships/slide" Target="slide27.xml"/><Relationship Id="rId32" Type="http://schemas.openxmlformats.org/officeDocument/2006/relationships/slide" Target="slide35.xml"/><Relationship Id="rId37" Type="http://schemas.openxmlformats.org/officeDocument/2006/relationships/slide" Target="slide40.xml"/><Relationship Id="rId40" Type="http://schemas.openxmlformats.org/officeDocument/2006/relationships/slide" Target="slide43.xml"/><Relationship Id="rId45" Type="http://schemas.openxmlformats.org/officeDocument/2006/relationships/slide" Target="slide48.xml"/><Relationship Id="rId5" Type="http://schemas.openxmlformats.org/officeDocument/2006/relationships/slide" Target="slide8.xml"/><Relationship Id="rId15" Type="http://schemas.openxmlformats.org/officeDocument/2006/relationships/slide" Target="slide18.xml"/><Relationship Id="rId23" Type="http://schemas.openxmlformats.org/officeDocument/2006/relationships/slide" Target="slide26.xml"/><Relationship Id="rId28" Type="http://schemas.openxmlformats.org/officeDocument/2006/relationships/slide" Target="slide31.xml"/><Relationship Id="rId36" Type="http://schemas.openxmlformats.org/officeDocument/2006/relationships/slide" Target="slide39.xml"/><Relationship Id="rId49" Type="http://schemas.openxmlformats.org/officeDocument/2006/relationships/slide" Target="slide52.xml"/><Relationship Id="rId10" Type="http://schemas.openxmlformats.org/officeDocument/2006/relationships/slide" Target="slide13.xml"/><Relationship Id="rId19" Type="http://schemas.openxmlformats.org/officeDocument/2006/relationships/slide" Target="slide22.xml"/><Relationship Id="rId31" Type="http://schemas.openxmlformats.org/officeDocument/2006/relationships/slide" Target="slide34.xml"/><Relationship Id="rId44" Type="http://schemas.openxmlformats.org/officeDocument/2006/relationships/slide" Target="slide47.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5.xml"/><Relationship Id="rId27" Type="http://schemas.openxmlformats.org/officeDocument/2006/relationships/slide" Target="slide30.xml"/><Relationship Id="rId30" Type="http://schemas.openxmlformats.org/officeDocument/2006/relationships/slide" Target="slide33.xml"/><Relationship Id="rId35" Type="http://schemas.openxmlformats.org/officeDocument/2006/relationships/slide" Target="slide38.xml"/><Relationship Id="rId43" Type="http://schemas.openxmlformats.org/officeDocument/2006/relationships/slide" Target="slide46.xml"/><Relationship Id="rId48" Type="http://schemas.openxmlformats.org/officeDocument/2006/relationships/slide" Target="slide51.xml"/><Relationship Id="rId8" Type="http://schemas.openxmlformats.org/officeDocument/2006/relationships/slide" Target="slide11.xml"/><Relationship Id="rId51" Type="http://schemas.openxmlformats.org/officeDocument/2006/relationships/slide" Target="slide54.xml"/></Relationships>
</file>

<file path=ppt/slides/_rels/slide4.xml.rels><?xml version="1.0" encoding="UTF-8" standalone="yes"?>
<Relationships xmlns="http://schemas.openxmlformats.org/package/2006/relationships"><Relationship Id="rId8" Type="http://schemas.openxmlformats.org/officeDocument/2006/relationships/slide" Target="slide59.xml"/><Relationship Id="rId13" Type="http://schemas.openxmlformats.org/officeDocument/2006/relationships/slide" Target="slide64.xml"/><Relationship Id="rId18" Type="http://schemas.openxmlformats.org/officeDocument/2006/relationships/slide" Target="slide69.xml"/><Relationship Id="rId3" Type="http://schemas.openxmlformats.org/officeDocument/2006/relationships/image" Target="../media/image7.png"/><Relationship Id="rId21" Type="http://schemas.openxmlformats.org/officeDocument/2006/relationships/slide" Target="slide72.xml"/><Relationship Id="rId7" Type="http://schemas.openxmlformats.org/officeDocument/2006/relationships/slide" Target="slide58.xml"/><Relationship Id="rId12" Type="http://schemas.openxmlformats.org/officeDocument/2006/relationships/slide" Target="slide63.xml"/><Relationship Id="rId17" Type="http://schemas.openxmlformats.org/officeDocument/2006/relationships/slide" Target="slide68.xml"/><Relationship Id="rId25" Type="http://schemas.openxmlformats.org/officeDocument/2006/relationships/image" Target="../media/image8.jpeg"/><Relationship Id="rId2" Type="http://schemas.openxmlformats.org/officeDocument/2006/relationships/image" Target="../media/image6.jpeg"/><Relationship Id="rId16" Type="http://schemas.openxmlformats.org/officeDocument/2006/relationships/slide" Target="slide67.xml"/><Relationship Id="rId20" Type="http://schemas.openxmlformats.org/officeDocument/2006/relationships/slide" Target="slide71.xml"/><Relationship Id="rId1" Type="http://schemas.openxmlformats.org/officeDocument/2006/relationships/slideLayout" Target="../slideLayouts/slideLayout2.xml"/><Relationship Id="rId6" Type="http://schemas.openxmlformats.org/officeDocument/2006/relationships/slide" Target="slide57.xml"/><Relationship Id="rId11" Type="http://schemas.openxmlformats.org/officeDocument/2006/relationships/slide" Target="slide62.xml"/><Relationship Id="rId24" Type="http://schemas.openxmlformats.org/officeDocument/2006/relationships/slide" Target="slide3.xml"/><Relationship Id="rId5" Type="http://schemas.openxmlformats.org/officeDocument/2006/relationships/slide" Target="slide56.xml"/><Relationship Id="rId15" Type="http://schemas.openxmlformats.org/officeDocument/2006/relationships/slide" Target="slide66.xml"/><Relationship Id="rId23" Type="http://schemas.openxmlformats.org/officeDocument/2006/relationships/slide" Target="slide74.xml"/><Relationship Id="rId10" Type="http://schemas.openxmlformats.org/officeDocument/2006/relationships/slide" Target="slide61.xml"/><Relationship Id="rId19" Type="http://schemas.openxmlformats.org/officeDocument/2006/relationships/slide" Target="slide70.xml"/><Relationship Id="rId4" Type="http://schemas.openxmlformats.org/officeDocument/2006/relationships/slide" Target="slide55.xml"/><Relationship Id="rId9" Type="http://schemas.openxmlformats.org/officeDocument/2006/relationships/slide" Target="slide60.xml"/><Relationship Id="rId14" Type="http://schemas.openxmlformats.org/officeDocument/2006/relationships/slide" Target="slide65.xml"/><Relationship Id="rId22" Type="http://schemas.openxmlformats.org/officeDocument/2006/relationships/slide" Target="slide7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2.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8.jpe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jpe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2.pn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 Target="slide4.xml"/><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slide" Target="slide3.xml"/><Relationship Id="rId4" Type="http://schemas.openxmlformats.org/officeDocument/2006/relationships/image" Target="../media/image9.jpe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8.jpeg"/><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8.jpeg"/><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jpeg"/><Relationship Id="rId7" Type="http://schemas.openxmlformats.org/officeDocument/2006/relationships/image" Target="../media/image19.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8.jpeg"/><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12.png"/><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8.jpeg"/><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8.jpe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slide" Target="slide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2.png"/><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2.png"/><Relationship Id="rId4" Type="http://schemas.openxmlformats.org/officeDocument/2006/relationships/slide" Target="slide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12.png"/><Relationship Id="rId4" Type="http://schemas.openxmlformats.org/officeDocument/2006/relationships/slide" Target="slide3.xml"/></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jpeg"/><Relationship Id="rId7" Type="http://schemas.openxmlformats.org/officeDocument/2006/relationships/image" Target="../media/image27.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slide" Target="slide3.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8.jpeg"/><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8.jpeg"/><Relationship Id="rId4" Type="http://schemas.openxmlformats.org/officeDocument/2006/relationships/slide" Target="slide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27.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8.jpeg"/><Relationship Id="rId4" Type="http://schemas.openxmlformats.org/officeDocument/2006/relationships/slide" Target="slide3.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8.jpeg"/><Relationship Id="rId4" Type="http://schemas.openxmlformats.org/officeDocument/2006/relationships/slide" Target="slide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12.png"/><Relationship Id="rId4" Type="http://schemas.openxmlformats.org/officeDocument/2006/relationships/slide" Target="slide3.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slide" Target="slide3.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12.png"/><Relationship Id="rId4" Type="http://schemas.openxmlformats.org/officeDocument/2006/relationships/slide" Target="slide3.xml"/></Relationships>
</file>

<file path=ppt/slides/_rels/slide3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8.jpeg"/><Relationship Id="rId4" Type="http://schemas.openxmlformats.org/officeDocument/2006/relationships/slide" Target="slide3.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2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8.jpeg"/><Relationship Id="rId4" Type="http://schemas.openxmlformats.org/officeDocument/2006/relationships/slide" Target="slide3.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jpeg"/><Relationship Id="rId7" Type="http://schemas.openxmlformats.org/officeDocument/2006/relationships/image" Target="../media/image27.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8.jpeg"/><Relationship Id="rId4" Type="http://schemas.openxmlformats.org/officeDocument/2006/relationships/slide" Target="slide3.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8.jpeg"/><Relationship Id="rId4" Type="http://schemas.openxmlformats.org/officeDocument/2006/relationships/slide" Target="slide3.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4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jpeg"/><Relationship Id="rId7" Type="http://schemas.openxmlformats.org/officeDocument/2006/relationships/image" Target="../media/image27.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8.jpeg"/><Relationship Id="rId4" Type="http://schemas.openxmlformats.org/officeDocument/2006/relationships/slide" Target="slide3.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slide" Target="slide3.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12.png"/><Relationship Id="rId4" Type="http://schemas.openxmlformats.org/officeDocument/2006/relationships/slide" Target="slide3.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8.jpeg"/><Relationship Id="rId4" Type="http://schemas.openxmlformats.org/officeDocument/2006/relationships/slide" Target="slide3.xml"/></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8.jpeg"/><Relationship Id="rId4" Type="http://schemas.openxmlformats.org/officeDocument/2006/relationships/slide" Target="slide3.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4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slide" Target="slide3.xml"/><Relationship Id="rId4" Type="http://schemas.openxmlformats.org/officeDocument/2006/relationships/image" Target="../media/image29.png"/></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slide" Target="slide3.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12.png"/><Relationship Id="rId4" Type="http://schemas.openxmlformats.org/officeDocument/2006/relationships/slide" Target="slide3.xml"/></Relationships>
</file>

<file path=ppt/slides/_rels/slide5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slide" Target="slide3.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slide" Target="slide3.xml"/><Relationship Id="rId4" Type="http://schemas.openxmlformats.org/officeDocument/2006/relationships/image" Target="../media/image19.pn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8.jpeg"/><Relationship Id="rId4" Type="http://schemas.openxmlformats.org/officeDocument/2006/relationships/slide" Target="slide3.xml"/></Relationships>
</file>

<file path=ppt/slides/_rels/slide5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429617"/>
            <a:ext cx="7772400" cy="1103312"/>
          </a:xfrm>
        </p:spPr>
        <p:txBody>
          <a:bodyPr>
            <a:normAutofit/>
          </a:bodyPr>
          <a:lstStyle/>
          <a:p>
            <a:r>
              <a:rPr lang="en-US" sz="3200"/>
              <a:t>TRƯỜNG CAO ĐẲNG LÝ TỰ TRỌNG TP.HCM</a:t>
            </a:r>
          </a:p>
        </p:txBody>
      </p:sp>
      <p:sp>
        <p:nvSpPr>
          <p:cNvPr id="5" name="Subtitle 2"/>
          <p:cNvSpPr txBox="1">
            <a:spLocks/>
          </p:cNvSpPr>
          <p:nvPr/>
        </p:nvSpPr>
        <p:spPr>
          <a:xfrm>
            <a:off x="1176969" y="1599885"/>
            <a:ext cx="6858000" cy="1219200"/>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5100" smtClean="0">
                <a:solidFill>
                  <a:srgbClr val="FF0000"/>
                </a:solidFill>
              </a:rPr>
              <a:t>THI KẾT THÚC MÔN HỌC</a:t>
            </a:r>
          </a:p>
          <a:p>
            <a:pPr marL="0" indent="0" algn="ctr">
              <a:buFont typeface="Arial" pitchFamily="34" charset="0"/>
              <a:buNone/>
            </a:pPr>
            <a:r>
              <a:rPr lang="en-US" sz="6300" b="1" smtClean="0">
                <a:solidFill>
                  <a:srgbClr val="FFC000"/>
                </a:solidFill>
              </a:rPr>
              <a:t>VẬT LÍ 2</a:t>
            </a:r>
            <a:endParaRPr lang="en-US" sz="6300" b="1">
              <a:solidFill>
                <a:srgbClr val="FFC000"/>
              </a:solidFill>
            </a:endParaRPr>
          </a:p>
        </p:txBody>
      </p:sp>
      <p:sp>
        <p:nvSpPr>
          <p:cNvPr id="6" name="Title 1"/>
          <p:cNvSpPr txBox="1">
            <a:spLocks/>
          </p:cNvSpPr>
          <p:nvPr/>
        </p:nvSpPr>
        <p:spPr>
          <a:xfrm>
            <a:off x="735376" y="2814265"/>
            <a:ext cx="7772400" cy="1357685"/>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a:solidFill>
                  <a:srgbClr val="00B0F0"/>
                </a:solidFill>
              </a:rPr>
              <a:t>Học kỳ I / 2021-2022</a:t>
            </a:r>
          </a:p>
          <a:p>
            <a:pPr>
              <a:lnSpc>
                <a:spcPct val="150000"/>
              </a:lnSpc>
            </a:pPr>
            <a:r>
              <a:rPr lang="en-US" sz="3900"/>
              <a:t>LỚP: </a:t>
            </a:r>
            <a:r>
              <a:rPr lang="en-US" sz="3900" smtClean="0"/>
              <a:t>20T4- </a:t>
            </a:r>
            <a:endParaRPr lang="en-US" sz="3900"/>
          </a:p>
        </p:txBody>
      </p:sp>
      <p:sp>
        <p:nvSpPr>
          <p:cNvPr id="7" name="Title 1"/>
          <p:cNvSpPr txBox="1">
            <a:spLocks/>
          </p:cNvSpPr>
          <p:nvPr/>
        </p:nvSpPr>
        <p:spPr>
          <a:xfrm>
            <a:off x="719769" y="4040981"/>
            <a:ext cx="7772400" cy="11025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smtClean="0">
                <a:solidFill>
                  <a:srgbClr val="00B0F0"/>
                </a:solidFill>
              </a:rPr>
              <a:t>Thời gian: từ 7</a:t>
            </a:r>
            <a:r>
              <a:rPr lang="en-US" sz="3200" b="1" baseline="30000" smtClean="0">
                <a:solidFill>
                  <a:srgbClr val="00B0F0"/>
                </a:solidFill>
              </a:rPr>
              <a:t>h</a:t>
            </a:r>
            <a:r>
              <a:rPr lang="en-US" sz="3200" b="1" smtClean="0">
                <a:solidFill>
                  <a:srgbClr val="00B0F0"/>
                </a:solidFill>
              </a:rPr>
              <a:t>30 ngày     /10/2021</a:t>
            </a:r>
            <a:endParaRPr lang="en-US" sz="3200" b="1">
              <a:solidFill>
                <a:srgbClr val="00B0F0"/>
              </a:solidFill>
            </a:endParaRPr>
          </a:p>
        </p:txBody>
      </p:sp>
    </p:spTree>
    <p:extLst>
      <p:ext uri="{BB962C8B-B14F-4D97-AF65-F5344CB8AC3E}">
        <p14:creationId xmlns:p14="http://schemas.microsoft.com/office/powerpoint/2010/main" val="13861710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3"/>
          <p:cNvPicPr>
            <a:picLocks noChangeAspect="1" noChangeArrowheads="1"/>
          </p:cNvPicPr>
          <p:nvPr/>
        </p:nvPicPr>
        <p:blipFill rotWithShape="1">
          <a:blip r:embed="rId4"/>
          <a:stretch/>
        </p:blipFill>
        <p:spPr bwMode="auto">
          <a:xfrm>
            <a:off x="100622" y="53617"/>
            <a:ext cx="1656259" cy="616768"/>
          </a:xfrm>
          <a:prstGeom prst="rect">
            <a:avLst/>
          </a:prstGeom>
        </p:spPr>
      </p:pic>
      <p:sp>
        <p:nvSpPr>
          <p:cNvPr id="5" name="Rectangle 3">
            <a:extLst>
              <a:ext uri="{FF2B5EF4-FFF2-40B4-BE49-F238E27FC236}">
                <a16:creationId xmlns:a16="http://schemas.microsoft.com/office/drawing/2014/main" xmlns="" id="{9FE306C6-ABED-4BDE-B4A3-9CBD1FFCE266}"/>
              </a:ext>
            </a:extLst>
          </p:cNvPr>
          <p:cNvSpPr txBox="1">
            <a:spLocks noChangeArrowheads="1"/>
          </p:cNvSpPr>
          <p:nvPr/>
        </p:nvSpPr>
        <p:spPr bwMode="auto">
          <a:xfrm>
            <a:off x="-9070" y="502251"/>
            <a:ext cx="9153070" cy="525166"/>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72125" indent="-272125" algn="ctr" fontAlgn="base">
              <a:spcBef>
                <a:spcPct val="20000"/>
              </a:spcBef>
              <a:spcAft>
                <a:spcPct val="0"/>
              </a:spcAft>
              <a:defRPr/>
            </a:pPr>
            <a:r>
              <a:rPr lang="en-US" sz="3200" b="1" kern="0" smtClean="0">
                <a:solidFill>
                  <a:srgbClr val="00B0F0"/>
                </a:solidFill>
              </a:rPr>
              <a:t>QUI ĐỊNH PHÒNG THI VẤN ĐÁP</a:t>
            </a:r>
            <a:endParaRPr lang="en-US" sz="3200" b="1" kern="0">
              <a:solidFill>
                <a:srgbClr val="00B0F0"/>
              </a:solidFill>
            </a:endParaRPr>
          </a:p>
        </p:txBody>
      </p:sp>
      <p:sp>
        <p:nvSpPr>
          <p:cNvPr id="14" name="Rectangle 3">
            <a:extLst>
              <a:ext uri="{FF2B5EF4-FFF2-40B4-BE49-F238E27FC236}">
                <a16:creationId xmlns:a16="http://schemas.microsoft.com/office/drawing/2014/main" xmlns="" id="{663A94CF-4009-4F1D-84A6-954207E55CC5}"/>
              </a:ext>
            </a:extLst>
          </p:cNvPr>
          <p:cNvSpPr txBox="1">
            <a:spLocks noChangeArrowheads="1"/>
          </p:cNvSpPr>
          <p:nvPr/>
        </p:nvSpPr>
        <p:spPr bwMode="auto">
          <a:xfrm>
            <a:off x="238353" y="1027417"/>
            <a:ext cx="8658224" cy="4116083"/>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phải ăn mặc lịch sự.</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kiểm tra hệ thống micro và camera để bảo đảm hình ảnh và âm thanh rõ ràng. Nếu không đạt thì không được phép dự thi. Bài thi được tính 0 điểm.</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Tất cả phải bật camera để ngay ngắn để GV nhìn rõ khuôn mặt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Khi được tra vấn thì mở </a:t>
            </a:r>
            <a:r>
              <a:rPr lang="en-US" sz="2000" kern="0">
                <a:solidFill>
                  <a:srgbClr val="7030A0"/>
                </a:solidFill>
                <a:latin typeface="Times New Roman" pitchFamily="18" charset="0"/>
                <a:cs typeface="Times New Roman" pitchFamily="18" charset="0"/>
              </a:rPr>
              <a:t>micro </a:t>
            </a:r>
            <a:r>
              <a:rPr lang="en-US" sz="2000" kern="0" smtClean="0">
                <a:solidFill>
                  <a:srgbClr val="7030A0"/>
                </a:solidFill>
                <a:latin typeface="Times New Roman" pitchFamily="18" charset="0"/>
                <a:cs typeface="Times New Roman" pitchFamily="18" charset="0"/>
              </a:rPr>
              <a:t>cho đến khi hoàn thành phần thi của mình thì tắt.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Thời gian làm bài là 5 phút kể từ khi bắt đầu chiếu đề.</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Sau khi hoàn thành phần thi của mình thì SV vẫn phải ở trong phòng thi.</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Không được sử dụng tài liệu, không được nhắc bài bạn bất cứ hình thức nào.  </a:t>
            </a:r>
          </a:p>
          <a:p>
            <a:pPr marL="514350" indent="-514350" algn="just" fontAlgn="base">
              <a:lnSpc>
                <a:spcPct val="150000"/>
              </a:lnSpc>
              <a:spcBef>
                <a:spcPct val="20000"/>
              </a:spcBef>
              <a:spcAft>
                <a:spcPct val="0"/>
              </a:spcAft>
              <a:buFont typeface="+mj-lt"/>
              <a:buAutoNum type="arabicPeriod"/>
              <a:defRPr/>
            </a:pPr>
            <a:endParaRPr lang="en-US" sz="2000" kern="0">
              <a:solidFill>
                <a:srgbClr val="7030A0"/>
              </a:solidFill>
              <a:latin typeface="Times New Roman" pitchFamily="18" charset="0"/>
              <a:cs typeface="Times New Roman" pitchFamily="18" charset="0"/>
            </a:endParaRPr>
          </a:p>
        </p:txBody>
      </p:sp>
      <p:sp>
        <p:nvSpPr>
          <p:cNvPr id="2" name="Rectangle 1"/>
          <p:cNvSpPr/>
          <p:nvPr/>
        </p:nvSpPr>
        <p:spPr>
          <a:xfrm>
            <a:off x="10134600" y="1270929"/>
            <a:ext cx="2286000" cy="3170099"/>
          </a:xfrm>
          <a:prstGeom prst="rect">
            <a:avLst/>
          </a:prstGeom>
        </p:spPr>
        <p:txBody>
          <a:bodyPr>
            <a:spAutoFit/>
          </a:bodyPr>
          <a:lstStyle/>
          <a:p>
            <a:pPr marL="514350" lvl="0" indent="-514350" algn="just" fontAlgn="base">
              <a:spcBef>
                <a:spcPct val="20000"/>
              </a:spcBef>
              <a:spcAft>
                <a:spcPct val="0"/>
              </a:spcAft>
              <a:buFont typeface="+mj-lt"/>
              <a:buAutoNum type="arabicPeriod"/>
              <a:defRPr/>
            </a:pPr>
            <a:r>
              <a:rPr lang="en-US" sz="2000" kern="0">
                <a:solidFill>
                  <a:srgbClr val="7030A0"/>
                </a:solidFill>
                <a:latin typeface="Times New Roman" pitchFamily="18" charset="0"/>
                <a:cs typeface="Times New Roman" pitchFamily="18" charset="0"/>
              </a:rPr>
              <a:t>Tất cả SV phải đăng nhập bằng tài email của trường cấp và vào phòng thi trước giờ thi 15 phút theo đường dẫn trên thời khóa biểu.</a:t>
            </a:r>
          </a:p>
        </p:txBody>
      </p:sp>
    </p:spTree>
    <p:custDataLst>
      <p:tags r:id="rId1"/>
    </p:custDataLst>
    <p:extLst>
      <p:ext uri="{BB962C8B-B14F-4D97-AF65-F5344CB8AC3E}">
        <p14:creationId xmlns:p14="http://schemas.microsoft.com/office/powerpoint/2010/main" val="397188412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680825"/>
            <a:ext cx="3810000" cy="461665"/>
          </a:xfrm>
          <a:prstGeom prst="rect">
            <a:avLst/>
          </a:prstGeom>
          <a:noFill/>
        </p:spPr>
        <p:txBody>
          <a:bodyPr wrap="square" rtlCol="0">
            <a:spAutoFit/>
          </a:bodyPr>
          <a:lstStyle/>
          <a:p>
            <a:pPr algn="ctr"/>
            <a:r>
              <a:rPr lang="en-US" sz="2400" b="1">
                <a:effectLst>
                  <a:outerShdw blurRad="38100" dist="38100" dir="2700000" algn="tl">
                    <a:srgbClr val="000000">
                      <a:alpha val="43137"/>
                    </a:srgbClr>
                  </a:outerShdw>
                </a:effectLst>
              </a:rPr>
              <a:t>DANH MỤC ĐỀ</a:t>
            </a:r>
          </a:p>
        </p:txBody>
      </p:sp>
      <p:sp>
        <p:nvSpPr>
          <p:cNvPr id="6" name="TextBox 5"/>
          <p:cNvSpPr txBox="1"/>
          <p:nvPr/>
        </p:nvSpPr>
        <p:spPr>
          <a:xfrm>
            <a:off x="2667000" y="-2680"/>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MÔN VẬT LÍ 2</a:t>
            </a:r>
          </a:p>
        </p:txBody>
      </p:sp>
      <p:sp>
        <p:nvSpPr>
          <p:cNvPr id="8" name="Oval 7">
            <a:hlinkClick r:id="rId2" action="ppaction://hlinksldjump"/>
            <a:extLst>
              <a:ext uri="{FF2B5EF4-FFF2-40B4-BE49-F238E27FC236}">
                <a16:creationId xmlns="" xmlns:a16="http://schemas.microsoft.com/office/drawing/2014/main" id="{CD4C1388-4B0E-443A-BD5B-BE2E81363E02}"/>
              </a:ext>
            </a:extLst>
          </p:cNvPr>
          <p:cNvSpPr/>
          <p:nvPr/>
        </p:nvSpPr>
        <p:spPr bwMode="auto">
          <a:xfrm>
            <a:off x="29094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01</a:t>
            </a:r>
            <a:endParaRPr lang="vi-VN" b="1" dirty="0">
              <a:solidFill>
                <a:schemeClr val="tx1">
                  <a:lumMod val="65000"/>
                  <a:lumOff val="35000"/>
                </a:schemeClr>
              </a:solidFill>
              <a:latin typeface="+mj-lt"/>
            </a:endParaRPr>
          </a:p>
        </p:txBody>
      </p:sp>
      <p:sp>
        <p:nvSpPr>
          <p:cNvPr id="10" name="Oval 9">
            <a:hlinkClick r:id="rId3" action="ppaction://hlinksldjump"/>
            <a:extLst>
              <a:ext uri="{FF2B5EF4-FFF2-40B4-BE49-F238E27FC236}">
                <a16:creationId xmlns="" xmlns:a16="http://schemas.microsoft.com/office/drawing/2014/main" id="{66D3B532-C83A-4EE8-B2D3-2E7C87720ED9}"/>
              </a:ext>
            </a:extLst>
          </p:cNvPr>
          <p:cNvSpPr/>
          <p:nvPr/>
        </p:nvSpPr>
        <p:spPr bwMode="auto">
          <a:xfrm>
            <a:off x="117625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02</a:t>
            </a:r>
            <a:endParaRPr lang="vi-VN" b="1" dirty="0">
              <a:solidFill>
                <a:schemeClr val="tx1">
                  <a:lumMod val="65000"/>
                  <a:lumOff val="35000"/>
                </a:schemeClr>
              </a:solidFill>
              <a:latin typeface="+mj-lt"/>
            </a:endParaRPr>
          </a:p>
        </p:txBody>
      </p:sp>
      <p:sp>
        <p:nvSpPr>
          <p:cNvPr id="11" name="Oval 10">
            <a:hlinkClick r:id="rId4" action="ppaction://hlinksldjump"/>
            <a:extLst>
              <a:ext uri="{FF2B5EF4-FFF2-40B4-BE49-F238E27FC236}">
                <a16:creationId xmlns="" xmlns:a16="http://schemas.microsoft.com/office/drawing/2014/main" id="{D2C07D3D-B04B-48E6-9039-D63E9412B7B9}"/>
              </a:ext>
            </a:extLst>
          </p:cNvPr>
          <p:cNvSpPr/>
          <p:nvPr/>
        </p:nvSpPr>
        <p:spPr bwMode="auto">
          <a:xfrm>
            <a:off x="206155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03</a:t>
            </a:r>
            <a:endParaRPr lang="vi-VN" b="1" dirty="0">
              <a:solidFill>
                <a:schemeClr val="tx1">
                  <a:lumMod val="65000"/>
                  <a:lumOff val="35000"/>
                </a:schemeClr>
              </a:solidFill>
              <a:latin typeface="+mj-lt"/>
            </a:endParaRPr>
          </a:p>
        </p:txBody>
      </p:sp>
      <p:sp>
        <p:nvSpPr>
          <p:cNvPr id="12" name="Oval 11">
            <a:hlinkClick r:id="rId5" action="ppaction://hlinksldjump"/>
            <a:extLst>
              <a:ext uri="{FF2B5EF4-FFF2-40B4-BE49-F238E27FC236}">
                <a16:creationId xmlns="" xmlns:a16="http://schemas.microsoft.com/office/drawing/2014/main" id="{FA57E94D-5608-4A20-B9C2-DEFCFFE90967}"/>
              </a:ext>
            </a:extLst>
          </p:cNvPr>
          <p:cNvSpPr/>
          <p:nvPr/>
        </p:nvSpPr>
        <p:spPr bwMode="auto">
          <a:xfrm>
            <a:off x="294686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04</a:t>
            </a:r>
            <a:endParaRPr lang="vi-VN" b="1" dirty="0">
              <a:solidFill>
                <a:schemeClr val="tx1">
                  <a:lumMod val="65000"/>
                  <a:lumOff val="35000"/>
                </a:schemeClr>
              </a:solidFill>
              <a:latin typeface="+mj-lt"/>
            </a:endParaRPr>
          </a:p>
        </p:txBody>
      </p:sp>
      <p:sp>
        <p:nvSpPr>
          <p:cNvPr id="13" name="Oval 12">
            <a:hlinkClick r:id="rId6" action="ppaction://hlinksldjump"/>
            <a:extLst>
              <a:ext uri="{FF2B5EF4-FFF2-40B4-BE49-F238E27FC236}">
                <a16:creationId xmlns="" xmlns:a16="http://schemas.microsoft.com/office/drawing/2014/main" id="{96A5F7F0-CFA5-457D-81B4-6EFAF1D58DCD}"/>
              </a:ext>
            </a:extLst>
          </p:cNvPr>
          <p:cNvSpPr/>
          <p:nvPr/>
        </p:nvSpPr>
        <p:spPr bwMode="auto">
          <a:xfrm>
            <a:off x="383216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05</a:t>
            </a:r>
            <a:endParaRPr lang="vi-VN" b="1" dirty="0">
              <a:solidFill>
                <a:schemeClr val="tx1">
                  <a:lumMod val="65000"/>
                  <a:lumOff val="35000"/>
                </a:schemeClr>
              </a:solidFill>
              <a:latin typeface="+mj-lt"/>
            </a:endParaRPr>
          </a:p>
        </p:txBody>
      </p:sp>
      <p:sp>
        <p:nvSpPr>
          <p:cNvPr id="14" name="Oval 13">
            <a:hlinkClick r:id="rId7" action="ppaction://hlinksldjump"/>
            <a:extLst>
              <a:ext uri="{FF2B5EF4-FFF2-40B4-BE49-F238E27FC236}">
                <a16:creationId xmlns="" xmlns:a16="http://schemas.microsoft.com/office/drawing/2014/main" id="{7FECB123-8964-4E53-9C98-C4A7A58BA0D1}"/>
              </a:ext>
            </a:extLst>
          </p:cNvPr>
          <p:cNvSpPr/>
          <p:nvPr/>
        </p:nvSpPr>
        <p:spPr bwMode="auto">
          <a:xfrm>
            <a:off x="471747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06</a:t>
            </a:r>
            <a:endParaRPr lang="vi-VN" b="1" dirty="0">
              <a:solidFill>
                <a:schemeClr val="tx1">
                  <a:lumMod val="65000"/>
                  <a:lumOff val="35000"/>
                </a:schemeClr>
              </a:solidFill>
              <a:latin typeface="+mj-lt"/>
            </a:endParaRPr>
          </a:p>
        </p:txBody>
      </p:sp>
      <p:sp>
        <p:nvSpPr>
          <p:cNvPr id="15" name="Oval 14">
            <a:hlinkClick r:id="rId8" action="ppaction://hlinksldjump"/>
            <a:extLst>
              <a:ext uri="{FF2B5EF4-FFF2-40B4-BE49-F238E27FC236}">
                <a16:creationId xmlns="" xmlns:a16="http://schemas.microsoft.com/office/drawing/2014/main" id="{C0EE7A9E-E750-4AB1-A7E4-C64CC75F2864}"/>
              </a:ext>
            </a:extLst>
          </p:cNvPr>
          <p:cNvSpPr/>
          <p:nvPr/>
        </p:nvSpPr>
        <p:spPr bwMode="auto">
          <a:xfrm>
            <a:off x="560277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07</a:t>
            </a:r>
            <a:endParaRPr lang="vi-VN" b="1" dirty="0">
              <a:solidFill>
                <a:schemeClr val="tx1">
                  <a:lumMod val="65000"/>
                  <a:lumOff val="35000"/>
                </a:schemeClr>
              </a:solidFill>
              <a:latin typeface="+mj-lt"/>
            </a:endParaRPr>
          </a:p>
        </p:txBody>
      </p:sp>
      <p:sp>
        <p:nvSpPr>
          <p:cNvPr id="16" name="Oval 15">
            <a:hlinkClick r:id="rId9" action="ppaction://hlinksldjump"/>
            <a:extLst>
              <a:ext uri="{FF2B5EF4-FFF2-40B4-BE49-F238E27FC236}">
                <a16:creationId xmlns="" xmlns:a16="http://schemas.microsoft.com/office/drawing/2014/main" id="{A19199C4-506B-4F50-99E6-839EA8345508}"/>
              </a:ext>
            </a:extLst>
          </p:cNvPr>
          <p:cNvSpPr/>
          <p:nvPr/>
        </p:nvSpPr>
        <p:spPr bwMode="auto">
          <a:xfrm>
            <a:off x="648808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08</a:t>
            </a:r>
            <a:endParaRPr lang="vi-VN" b="1" dirty="0">
              <a:solidFill>
                <a:schemeClr val="tx1">
                  <a:lumMod val="65000"/>
                  <a:lumOff val="35000"/>
                </a:schemeClr>
              </a:solidFill>
              <a:latin typeface="+mj-lt"/>
            </a:endParaRPr>
          </a:p>
        </p:txBody>
      </p:sp>
      <p:sp>
        <p:nvSpPr>
          <p:cNvPr id="17" name="Oval 16">
            <a:hlinkClick r:id="rId10" action="ppaction://hlinksldjump"/>
            <a:extLst>
              <a:ext uri="{FF2B5EF4-FFF2-40B4-BE49-F238E27FC236}">
                <a16:creationId xmlns="" xmlns:a16="http://schemas.microsoft.com/office/drawing/2014/main" id="{16B73933-B0F1-450C-BF87-87ADE726FA89}"/>
              </a:ext>
            </a:extLst>
          </p:cNvPr>
          <p:cNvSpPr/>
          <p:nvPr/>
        </p:nvSpPr>
        <p:spPr bwMode="auto">
          <a:xfrm>
            <a:off x="737338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09</a:t>
            </a:r>
            <a:endParaRPr lang="vi-VN" b="1" dirty="0">
              <a:solidFill>
                <a:schemeClr val="tx1">
                  <a:lumMod val="65000"/>
                  <a:lumOff val="35000"/>
                </a:schemeClr>
              </a:solidFill>
              <a:latin typeface="+mj-lt"/>
            </a:endParaRPr>
          </a:p>
        </p:txBody>
      </p:sp>
      <p:sp>
        <p:nvSpPr>
          <p:cNvPr id="18" name="Oval 17">
            <a:hlinkClick r:id="rId11" action="ppaction://hlinksldjump"/>
            <a:extLst>
              <a:ext uri="{FF2B5EF4-FFF2-40B4-BE49-F238E27FC236}">
                <a16:creationId xmlns="" xmlns:a16="http://schemas.microsoft.com/office/drawing/2014/main" id="{FAA5481A-637F-4E06-9E75-19373C1F001C}"/>
              </a:ext>
            </a:extLst>
          </p:cNvPr>
          <p:cNvSpPr/>
          <p:nvPr/>
        </p:nvSpPr>
        <p:spPr bwMode="auto">
          <a:xfrm>
            <a:off x="825869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10</a:t>
            </a:r>
            <a:endParaRPr lang="vi-VN" b="1" dirty="0">
              <a:solidFill>
                <a:schemeClr val="tx1">
                  <a:lumMod val="65000"/>
                  <a:lumOff val="35000"/>
                </a:schemeClr>
              </a:solidFill>
              <a:latin typeface="+mj-lt"/>
            </a:endParaRPr>
          </a:p>
        </p:txBody>
      </p:sp>
      <p:sp>
        <p:nvSpPr>
          <p:cNvPr id="19" name="Oval 18">
            <a:hlinkClick r:id="rId12" action="ppaction://hlinksldjump"/>
            <a:extLst>
              <a:ext uri="{FF2B5EF4-FFF2-40B4-BE49-F238E27FC236}">
                <a16:creationId xmlns="" xmlns:a16="http://schemas.microsoft.com/office/drawing/2014/main" id="{EB939C50-9E58-4419-B076-00055CB6960C}"/>
              </a:ext>
            </a:extLst>
          </p:cNvPr>
          <p:cNvSpPr/>
          <p:nvPr/>
        </p:nvSpPr>
        <p:spPr bwMode="auto">
          <a:xfrm>
            <a:off x="29094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11</a:t>
            </a:r>
            <a:endParaRPr lang="vi-VN" b="1" dirty="0">
              <a:solidFill>
                <a:schemeClr val="tx1">
                  <a:lumMod val="65000"/>
                  <a:lumOff val="35000"/>
                </a:schemeClr>
              </a:solidFill>
              <a:latin typeface="+mj-lt"/>
            </a:endParaRPr>
          </a:p>
        </p:txBody>
      </p:sp>
      <p:sp>
        <p:nvSpPr>
          <p:cNvPr id="20" name="Oval 19">
            <a:hlinkClick r:id="rId13" action="ppaction://hlinksldjump"/>
            <a:extLst>
              <a:ext uri="{FF2B5EF4-FFF2-40B4-BE49-F238E27FC236}">
                <a16:creationId xmlns="" xmlns:a16="http://schemas.microsoft.com/office/drawing/2014/main" id="{3691352E-845C-40D6-A9FA-483E3D08E42A}"/>
              </a:ext>
            </a:extLst>
          </p:cNvPr>
          <p:cNvSpPr/>
          <p:nvPr/>
        </p:nvSpPr>
        <p:spPr bwMode="auto">
          <a:xfrm>
            <a:off x="117625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12</a:t>
            </a:r>
            <a:endParaRPr lang="vi-VN" b="1" dirty="0">
              <a:solidFill>
                <a:schemeClr val="tx1">
                  <a:lumMod val="65000"/>
                  <a:lumOff val="35000"/>
                </a:schemeClr>
              </a:solidFill>
              <a:latin typeface="+mj-lt"/>
            </a:endParaRPr>
          </a:p>
        </p:txBody>
      </p:sp>
      <p:sp>
        <p:nvSpPr>
          <p:cNvPr id="21" name="Oval 20">
            <a:hlinkClick r:id="rId14" action="ppaction://hlinksldjump"/>
            <a:extLst>
              <a:ext uri="{FF2B5EF4-FFF2-40B4-BE49-F238E27FC236}">
                <a16:creationId xmlns="" xmlns:a16="http://schemas.microsoft.com/office/drawing/2014/main" id="{7D86BB33-5D5B-475C-8134-675C0FB2F03F}"/>
              </a:ext>
            </a:extLst>
          </p:cNvPr>
          <p:cNvSpPr/>
          <p:nvPr/>
        </p:nvSpPr>
        <p:spPr bwMode="auto">
          <a:xfrm>
            <a:off x="206155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13</a:t>
            </a:r>
            <a:endParaRPr lang="vi-VN" b="1" dirty="0">
              <a:solidFill>
                <a:schemeClr val="tx1">
                  <a:lumMod val="65000"/>
                  <a:lumOff val="35000"/>
                </a:schemeClr>
              </a:solidFill>
              <a:latin typeface="+mj-lt"/>
            </a:endParaRPr>
          </a:p>
        </p:txBody>
      </p:sp>
      <p:sp>
        <p:nvSpPr>
          <p:cNvPr id="22" name="Oval 21">
            <a:hlinkClick r:id="rId15" action="ppaction://hlinksldjump"/>
            <a:extLst>
              <a:ext uri="{FF2B5EF4-FFF2-40B4-BE49-F238E27FC236}">
                <a16:creationId xmlns="" xmlns:a16="http://schemas.microsoft.com/office/drawing/2014/main" id="{424839DA-3327-410F-BB86-45958C4A3660}"/>
              </a:ext>
            </a:extLst>
          </p:cNvPr>
          <p:cNvSpPr/>
          <p:nvPr/>
        </p:nvSpPr>
        <p:spPr bwMode="auto">
          <a:xfrm>
            <a:off x="294686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14</a:t>
            </a:r>
            <a:endParaRPr lang="vi-VN" b="1" dirty="0">
              <a:solidFill>
                <a:schemeClr val="tx1">
                  <a:lumMod val="65000"/>
                  <a:lumOff val="35000"/>
                </a:schemeClr>
              </a:solidFill>
              <a:latin typeface="+mj-lt"/>
            </a:endParaRPr>
          </a:p>
        </p:txBody>
      </p:sp>
      <p:sp>
        <p:nvSpPr>
          <p:cNvPr id="23" name="Oval 22">
            <a:hlinkClick r:id="rId16" action="ppaction://hlinksldjump"/>
            <a:extLst>
              <a:ext uri="{FF2B5EF4-FFF2-40B4-BE49-F238E27FC236}">
                <a16:creationId xmlns="" xmlns:a16="http://schemas.microsoft.com/office/drawing/2014/main" id="{52D0A2AF-3637-44A9-8D48-82D4E49BA490}"/>
              </a:ext>
            </a:extLst>
          </p:cNvPr>
          <p:cNvSpPr/>
          <p:nvPr/>
        </p:nvSpPr>
        <p:spPr bwMode="auto">
          <a:xfrm>
            <a:off x="383216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15</a:t>
            </a:r>
            <a:endParaRPr lang="vi-VN" b="1" dirty="0">
              <a:solidFill>
                <a:schemeClr val="tx1">
                  <a:lumMod val="65000"/>
                  <a:lumOff val="35000"/>
                </a:schemeClr>
              </a:solidFill>
              <a:latin typeface="+mj-lt"/>
            </a:endParaRPr>
          </a:p>
        </p:txBody>
      </p:sp>
      <p:sp>
        <p:nvSpPr>
          <p:cNvPr id="24" name="Oval 23">
            <a:hlinkClick r:id="rId17" action="ppaction://hlinksldjump"/>
            <a:extLst>
              <a:ext uri="{FF2B5EF4-FFF2-40B4-BE49-F238E27FC236}">
                <a16:creationId xmlns="" xmlns:a16="http://schemas.microsoft.com/office/drawing/2014/main" id="{A16E31C6-4954-4A21-86E4-C805BBC21796}"/>
              </a:ext>
            </a:extLst>
          </p:cNvPr>
          <p:cNvSpPr/>
          <p:nvPr/>
        </p:nvSpPr>
        <p:spPr bwMode="auto">
          <a:xfrm>
            <a:off x="471747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16</a:t>
            </a:r>
            <a:endParaRPr lang="vi-VN" b="1" dirty="0">
              <a:solidFill>
                <a:schemeClr val="tx1">
                  <a:lumMod val="65000"/>
                  <a:lumOff val="35000"/>
                </a:schemeClr>
              </a:solidFill>
              <a:latin typeface="+mj-lt"/>
            </a:endParaRPr>
          </a:p>
        </p:txBody>
      </p:sp>
      <p:sp>
        <p:nvSpPr>
          <p:cNvPr id="25" name="Oval 24">
            <a:hlinkClick r:id="rId18" action="ppaction://hlinksldjump"/>
            <a:extLst>
              <a:ext uri="{FF2B5EF4-FFF2-40B4-BE49-F238E27FC236}">
                <a16:creationId xmlns="" xmlns:a16="http://schemas.microsoft.com/office/drawing/2014/main" id="{20C7699B-D6D8-4999-867B-CE7FBCE2A9CA}"/>
              </a:ext>
            </a:extLst>
          </p:cNvPr>
          <p:cNvSpPr/>
          <p:nvPr/>
        </p:nvSpPr>
        <p:spPr bwMode="auto">
          <a:xfrm>
            <a:off x="560277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17</a:t>
            </a:r>
            <a:endParaRPr lang="vi-VN" b="1" dirty="0">
              <a:solidFill>
                <a:schemeClr val="tx1">
                  <a:lumMod val="65000"/>
                  <a:lumOff val="35000"/>
                </a:schemeClr>
              </a:solidFill>
              <a:latin typeface="+mj-lt"/>
            </a:endParaRPr>
          </a:p>
        </p:txBody>
      </p:sp>
      <p:sp>
        <p:nvSpPr>
          <p:cNvPr id="26" name="Oval 25">
            <a:hlinkClick r:id="rId19" action="ppaction://hlinksldjump"/>
            <a:extLst>
              <a:ext uri="{FF2B5EF4-FFF2-40B4-BE49-F238E27FC236}">
                <a16:creationId xmlns="" xmlns:a16="http://schemas.microsoft.com/office/drawing/2014/main" id="{82B534B4-367B-41D3-B4F9-FA0735892025}"/>
              </a:ext>
            </a:extLst>
          </p:cNvPr>
          <p:cNvSpPr/>
          <p:nvPr/>
        </p:nvSpPr>
        <p:spPr bwMode="auto">
          <a:xfrm>
            <a:off x="648808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18</a:t>
            </a:r>
            <a:endParaRPr lang="vi-VN" b="1" dirty="0">
              <a:solidFill>
                <a:schemeClr val="tx1">
                  <a:lumMod val="65000"/>
                  <a:lumOff val="35000"/>
                </a:schemeClr>
              </a:solidFill>
              <a:latin typeface="+mj-lt"/>
            </a:endParaRPr>
          </a:p>
        </p:txBody>
      </p:sp>
      <p:sp>
        <p:nvSpPr>
          <p:cNvPr id="27" name="Oval 26">
            <a:hlinkClick r:id="rId20" action="ppaction://hlinksldjump"/>
            <a:extLst>
              <a:ext uri="{FF2B5EF4-FFF2-40B4-BE49-F238E27FC236}">
                <a16:creationId xmlns="" xmlns:a16="http://schemas.microsoft.com/office/drawing/2014/main" id="{4D8AA768-3BBC-4A9E-A2C3-25DB517B0CB4}"/>
              </a:ext>
            </a:extLst>
          </p:cNvPr>
          <p:cNvSpPr/>
          <p:nvPr/>
        </p:nvSpPr>
        <p:spPr bwMode="auto">
          <a:xfrm>
            <a:off x="737338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19</a:t>
            </a:r>
            <a:endParaRPr lang="vi-VN" b="1" dirty="0">
              <a:solidFill>
                <a:schemeClr val="tx1">
                  <a:lumMod val="65000"/>
                  <a:lumOff val="35000"/>
                </a:schemeClr>
              </a:solidFill>
              <a:latin typeface="+mj-lt"/>
            </a:endParaRPr>
          </a:p>
        </p:txBody>
      </p:sp>
      <p:sp>
        <p:nvSpPr>
          <p:cNvPr id="28" name="Oval 27">
            <a:hlinkClick r:id="rId21" action="ppaction://hlinksldjump"/>
            <a:extLst>
              <a:ext uri="{FF2B5EF4-FFF2-40B4-BE49-F238E27FC236}">
                <a16:creationId xmlns="" xmlns:a16="http://schemas.microsoft.com/office/drawing/2014/main" id="{974CA00E-EEDA-4751-8323-577F12FFFCC4}"/>
              </a:ext>
            </a:extLst>
          </p:cNvPr>
          <p:cNvSpPr/>
          <p:nvPr/>
        </p:nvSpPr>
        <p:spPr bwMode="auto">
          <a:xfrm>
            <a:off x="825869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20</a:t>
            </a:r>
            <a:endParaRPr lang="vi-VN" b="1" dirty="0">
              <a:solidFill>
                <a:schemeClr val="tx1">
                  <a:lumMod val="65000"/>
                  <a:lumOff val="35000"/>
                </a:schemeClr>
              </a:solidFill>
              <a:latin typeface="+mj-lt"/>
            </a:endParaRPr>
          </a:p>
        </p:txBody>
      </p:sp>
      <p:sp>
        <p:nvSpPr>
          <p:cNvPr id="29" name="Oval 28">
            <a:hlinkClick r:id="rId22" action="ppaction://hlinksldjump"/>
            <a:extLst>
              <a:ext uri="{FF2B5EF4-FFF2-40B4-BE49-F238E27FC236}">
                <a16:creationId xmlns="" xmlns:a16="http://schemas.microsoft.com/office/drawing/2014/main" id="{DB3B0FED-37E1-45DD-8FCF-43D3044A9BBD}"/>
              </a:ext>
            </a:extLst>
          </p:cNvPr>
          <p:cNvSpPr/>
          <p:nvPr/>
        </p:nvSpPr>
        <p:spPr bwMode="auto">
          <a:xfrm>
            <a:off x="29094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21</a:t>
            </a:r>
            <a:endParaRPr lang="vi-VN" b="1" dirty="0">
              <a:solidFill>
                <a:schemeClr val="tx1">
                  <a:lumMod val="65000"/>
                  <a:lumOff val="35000"/>
                </a:schemeClr>
              </a:solidFill>
              <a:latin typeface="+mj-lt"/>
            </a:endParaRPr>
          </a:p>
        </p:txBody>
      </p:sp>
      <p:sp>
        <p:nvSpPr>
          <p:cNvPr id="30" name="Oval 29">
            <a:hlinkClick r:id="rId23" action="ppaction://hlinksldjump"/>
            <a:extLst>
              <a:ext uri="{FF2B5EF4-FFF2-40B4-BE49-F238E27FC236}">
                <a16:creationId xmlns="" xmlns:a16="http://schemas.microsoft.com/office/drawing/2014/main" id="{28293816-D734-4065-8FB1-F2F859CE4DA6}"/>
              </a:ext>
            </a:extLst>
          </p:cNvPr>
          <p:cNvSpPr/>
          <p:nvPr/>
        </p:nvSpPr>
        <p:spPr bwMode="auto">
          <a:xfrm>
            <a:off x="117625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22</a:t>
            </a:r>
            <a:endParaRPr lang="vi-VN" b="1" dirty="0">
              <a:solidFill>
                <a:schemeClr val="tx1">
                  <a:lumMod val="65000"/>
                  <a:lumOff val="35000"/>
                </a:schemeClr>
              </a:solidFill>
              <a:latin typeface="+mj-lt"/>
            </a:endParaRPr>
          </a:p>
        </p:txBody>
      </p:sp>
      <p:sp>
        <p:nvSpPr>
          <p:cNvPr id="31" name="Oval 30">
            <a:hlinkClick r:id="rId24" action="ppaction://hlinksldjump"/>
            <a:extLst>
              <a:ext uri="{FF2B5EF4-FFF2-40B4-BE49-F238E27FC236}">
                <a16:creationId xmlns="" xmlns:a16="http://schemas.microsoft.com/office/drawing/2014/main" id="{98C6A0B3-6442-4EDB-B3FD-BCF6BF3F111D}"/>
              </a:ext>
            </a:extLst>
          </p:cNvPr>
          <p:cNvSpPr/>
          <p:nvPr/>
        </p:nvSpPr>
        <p:spPr bwMode="auto">
          <a:xfrm>
            <a:off x="206155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23</a:t>
            </a:r>
            <a:endParaRPr lang="vi-VN" b="1" dirty="0">
              <a:solidFill>
                <a:schemeClr val="tx1">
                  <a:lumMod val="65000"/>
                  <a:lumOff val="35000"/>
                </a:schemeClr>
              </a:solidFill>
              <a:latin typeface="+mj-lt"/>
            </a:endParaRPr>
          </a:p>
        </p:txBody>
      </p:sp>
      <p:sp>
        <p:nvSpPr>
          <p:cNvPr id="32" name="Oval 31">
            <a:hlinkClick r:id="rId25" action="ppaction://hlinksldjump"/>
            <a:extLst>
              <a:ext uri="{FF2B5EF4-FFF2-40B4-BE49-F238E27FC236}">
                <a16:creationId xmlns="" xmlns:a16="http://schemas.microsoft.com/office/drawing/2014/main" id="{4AB1D5DC-13F9-4731-923B-919BB6B41543}"/>
              </a:ext>
            </a:extLst>
          </p:cNvPr>
          <p:cNvSpPr/>
          <p:nvPr/>
        </p:nvSpPr>
        <p:spPr bwMode="auto">
          <a:xfrm>
            <a:off x="294686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24</a:t>
            </a:r>
            <a:endParaRPr lang="vi-VN" b="1" dirty="0">
              <a:solidFill>
                <a:schemeClr val="tx1">
                  <a:lumMod val="65000"/>
                  <a:lumOff val="35000"/>
                </a:schemeClr>
              </a:solidFill>
              <a:latin typeface="+mj-lt"/>
            </a:endParaRPr>
          </a:p>
        </p:txBody>
      </p:sp>
      <p:sp>
        <p:nvSpPr>
          <p:cNvPr id="33" name="Oval 32">
            <a:hlinkClick r:id="rId26" action="ppaction://hlinksldjump"/>
            <a:extLst>
              <a:ext uri="{FF2B5EF4-FFF2-40B4-BE49-F238E27FC236}">
                <a16:creationId xmlns="" xmlns:a16="http://schemas.microsoft.com/office/drawing/2014/main" id="{F3F46D64-E03E-4E2A-8AD6-C4E649DFB09A}"/>
              </a:ext>
            </a:extLst>
          </p:cNvPr>
          <p:cNvSpPr/>
          <p:nvPr/>
        </p:nvSpPr>
        <p:spPr bwMode="auto">
          <a:xfrm>
            <a:off x="383216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25</a:t>
            </a:r>
            <a:endParaRPr lang="vi-VN" b="1" dirty="0">
              <a:solidFill>
                <a:schemeClr val="tx1">
                  <a:lumMod val="65000"/>
                  <a:lumOff val="35000"/>
                </a:schemeClr>
              </a:solidFill>
              <a:latin typeface="+mj-lt"/>
            </a:endParaRPr>
          </a:p>
        </p:txBody>
      </p:sp>
      <p:sp>
        <p:nvSpPr>
          <p:cNvPr id="34" name="Oval 33">
            <a:hlinkClick r:id="rId27" action="ppaction://hlinksldjump"/>
            <a:extLst>
              <a:ext uri="{FF2B5EF4-FFF2-40B4-BE49-F238E27FC236}">
                <a16:creationId xmlns="" xmlns:a16="http://schemas.microsoft.com/office/drawing/2014/main" id="{653F1EE8-44E0-45AE-A483-A3158837F71C}"/>
              </a:ext>
            </a:extLst>
          </p:cNvPr>
          <p:cNvSpPr/>
          <p:nvPr/>
        </p:nvSpPr>
        <p:spPr bwMode="auto">
          <a:xfrm>
            <a:off x="471747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26</a:t>
            </a:r>
            <a:endParaRPr lang="vi-VN" b="1" dirty="0">
              <a:solidFill>
                <a:schemeClr val="tx1">
                  <a:lumMod val="65000"/>
                  <a:lumOff val="35000"/>
                </a:schemeClr>
              </a:solidFill>
              <a:latin typeface="+mj-lt"/>
            </a:endParaRPr>
          </a:p>
        </p:txBody>
      </p:sp>
      <p:sp>
        <p:nvSpPr>
          <p:cNvPr id="35" name="Oval 34">
            <a:hlinkClick r:id="rId28" action="ppaction://hlinksldjump"/>
            <a:extLst>
              <a:ext uri="{FF2B5EF4-FFF2-40B4-BE49-F238E27FC236}">
                <a16:creationId xmlns="" xmlns:a16="http://schemas.microsoft.com/office/drawing/2014/main" id="{8490AF64-5C20-47F0-B293-2C544B389EFA}"/>
              </a:ext>
            </a:extLst>
          </p:cNvPr>
          <p:cNvSpPr/>
          <p:nvPr/>
        </p:nvSpPr>
        <p:spPr bwMode="auto">
          <a:xfrm>
            <a:off x="560277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27</a:t>
            </a:r>
            <a:endParaRPr lang="vi-VN" b="1" dirty="0">
              <a:solidFill>
                <a:schemeClr val="tx1">
                  <a:lumMod val="65000"/>
                  <a:lumOff val="35000"/>
                </a:schemeClr>
              </a:solidFill>
              <a:latin typeface="+mj-lt"/>
            </a:endParaRPr>
          </a:p>
        </p:txBody>
      </p:sp>
      <p:sp>
        <p:nvSpPr>
          <p:cNvPr id="36" name="Oval 35">
            <a:hlinkClick r:id="rId29" action="ppaction://hlinksldjump"/>
            <a:extLst>
              <a:ext uri="{FF2B5EF4-FFF2-40B4-BE49-F238E27FC236}">
                <a16:creationId xmlns="" xmlns:a16="http://schemas.microsoft.com/office/drawing/2014/main" id="{C20306CC-43E5-4B7E-B0C4-AF730F5DBFC3}"/>
              </a:ext>
            </a:extLst>
          </p:cNvPr>
          <p:cNvSpPr/>
          <p:nvPr/>
        </p:nvSpPr>
        <p:spPr bwMode="auto">
          <a:xfrm>
            <a:off x="648808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28</a:t>
            </a:r>
            <a:endParaRPr lang="vi-VN" b="1" dirty="0">
              <a:solidFill>
                <a:schemeClr val="tx1">
                  <a:lumMod val="65000"/>
                  <a:lumOff val="35000"/>
                </a:schemeClr>
              </a:solidFill>
              <a:latin typeface="+mj-lt"/>
            </a:endParaRPr>
          </a:p>
        </p:txBody>
      </p:sp>
      <p:sp>
        <p:nvSpPr>
          <p:cNvPr id="37" name="Oval 36">
            <a:hlinkClick r:id="rId30" action="ppaction://hlinksldjump"/>
            <a:extLst>
              <a:ext uri="{FF2B5EF4-FFF2-40B4-BE49-F238E27FC236}">
                <a16:creationId xmlns="" xmlns:a16="http://schemas.microsoft.com/office/drawing/2014/main" id="{413750F7-103A-48C2-BD5B-3B3F728E1F85}"/>
              </a:ext>
            </a:extLst>
          </p:cNvPr>
          <p:cNvSpPr/>
          <p:nvPr/>
        </p:nvSpPr>
        <p:spPr bwMode="auto">
          <a:xfrm>
            <a:off x="737338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29</a:t>
            </a:r>
            <a:endParaRPr lang="vi-VN" b="1" dirty="0">
              <a:solidFill>
                <a:schemeClr val="tx1">
                  <a:lumMod val="65000"/>
                  <a:lumOff val="35000"/>
                </a:schemeClr>
              </a:solidFill>
              <a:latin typeface="+mj-lt"/>
            </a:endParaRPr>
          </a:p>
        </p:txBody>
      </p:sp>
      <p:sp>
        <p:nvSpPr>
          <p:cNvPr id="38" name="Oval 37">
            <a:hlinkClick r:id="rId31" action="ppaction://hlinksldjump"/>
            <a:extLst>
              <a:ext uri="{FF2B5EF4-FFF2-40B4-BE49-F238E27FC236}">
                <a16:creationId xmlns="" xmlns:a16="http://schemas.microsoft.com/office/drawing/2014/main" id="{97AE4496-A1E0-4188-8055-8044CC513EE2}"/>
              </a:ext>
            </a:extLst>
          </p:cNvPr>
          <p:cNvSpPr/>
          <p:nvPr/>
        </p:nvSpPr>
        <p:spPr bwMode="auto">
          <a:xfrm>
            <a:off x="825869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30</a:t>
            </a:r>
            <a:endParaRPr lang="vi-VN" b="1" dirty="0">
              <a:solidFill>
                <a:schemeClr val="tx1">
                  <a:lumMod val="65000"/>
                  <a:lumOff val="35000"/>
                </a:schemeClr>
              </a:solidFill>
              <a:latin typeface="+mj-lt"/>
            </a:endParaRPr>
          </a:p>
        </p:txBody>
      </p:sp>
      <p:sp>
        <p:nvSpPr>
          <p:cNvPr id="39" name="Oval 38">
            <a:hlinkClick r:id="rId32" action="ppaction://hlinksldjump"/>
            <a:extLst>
              <a:ext uri="{FF2B5EF4-FFF2-40B4-BE49-F238E27FC236}">
                <a16:creationId xmlns="" xmlns:a16="http://schemas.microsoft.com/office/drawing/2014/main" id="{565C5661-618D-4EC7-82BA-CADCCBA8B942}"/>
              </a:ext>
            </a:extLst>
          </p:cNvPr>
          <p:cNvSpPr/>
          <p:nvPr/>
        </p:nvSpPr>
        <p:spPr bwMode="auto">
          <a:xfrm>
            <a:off x="29094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31</a:t>
            </a:r>
            <a:endParaRPr lang="vi-VN" b="1" dirty="0">
              <a:solidFill>
                <a:schemeClr val="tx1">
                  <a:lumMod val="65000"/>
                  <a:lumOff val="35000"/>
                </a:schemeClr>
              </a:solidFill>
              <a:latin typeface="+mj-lt"/>
            </a:endParaRPr>
          </a:p>
        </p:txBody>
      </p:sp>
      <p:sp>
        <p:nvSpPr>
          <p:cNvPr id="40" name="Oval 39">
            <a:hlinkClick r:id="rId33" action="ppaction://hlinksldjump"/>
            <a:extLst>
              <a:ext uri="{FF2B5EF4-FFF2-40B4-BE49-F238E27FC236}">
                <a16:creationId xmlns="" xmlns:a16="http://schemas.microsoft.com/office/drawing/2014/main" id="{4E9A42F0-C7AB-4CC4-A912-AA144614E737}"/>
              </a:ext>
            </a:extLst>
          </p:cNvPr>
          <p:cNvSpPr/>
          <p:nvPr/>
        </p:nvSpPr>
        <p:spPr bwMode="auto">
          <a:xfrm>
            <a:off x="117625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32</a:t>
            </a:r>
            <a:endParaRPr lang="vi-VN" b="1" dirty="0">
              <a:solidFill>
                <a:schemeClr val="tx1">
                  <a:lumMod val="65000"/>
                  <a:lumOff val="35000"/>
                </a:schemeClr>
              </a:solidFill>
              <a:latin typeface="+mj-lt"/>
            </a:endParaRPr>
          </a:p>
        </p:txBody>
      </p:sp>
      <p:sp>
        <p:nvSpPr>
          <p:cNvPr id="41" name="Oval 40">
            <a:hlinkClick r:id="rId34" action="ppaction://hlinksldjump"/>
            <a:extLst>
              <a:ext uri="{FF2B5EF4-FFF2-40B4-BE49-F238E27FC236}">
                <a16:creationId xmlns="" xmlns:a16="http://schemas.microsoft.com/office/drawing/2014/main" id="{E8250A8C-4362-44A5-BE02-D99F5F51479F}"/>
              </a:ext>
            </a:extLst>
          </p:cNvPr>
          <p:cNvSpPr/>
          <p:nvPr/>
        </p:nvSpPr>
        <p:spPr bwMode="auto">
          <a:xfrm>
            <a:off x="206155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33</a:t>
            </a:r>
            <a:endParaRPr lang="vi-VN" b="1" dirty="0">
              <a:solidFill>
                <a:schemeClr val="tx1">
                  <a:lumMod val="65000"/>
                  <a:lumOff val="35000"/>
                </a:schemeClr>
              </a:solidFill>
              <a:latin typeface="+mj-lt"/>
            </a:endParaRPr>
          </a:p>
        </p:txBody>
      </p:sp>
      <p:sp>
        <p:nvSpPr>
          <p:cNvPr id="42" name="Oval 41">
            <a:hlinkClick r:id="rId35" action="ppaction://hlinksldjump"/>
            <a:extLst>
              <a:ext uri="{FF2B5EF4-FFF2-40B4-BE49-F238E27FC236}">
                <a16:creationId xmlns="" xmlns:a16="http://schemas.microsoft.com/office/drawing/2014/main" id="{B3FC84F4-E678-43CA-B3EE-9E3969658DB5}"/>
              </a:ext>
            </a:extLst>
          </p:cNvPr>
          <p:cNvSpPr/>
          <p:nvPr/>
        </p:nvSpPr>
        <p:spPr bwMode="auto">
          <a:xfrm>
            <a:off x="294686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34</a:t>
            </a:r>
            <a:endParaRPr lang="vi-VN" b="1" dirty="0">
              <a:solidFill>
                <a:schemeClr val="tx1">
                  <a:lumMod val="65000"/>
                  <a:lumOff val="35000"/>
                </a:schemeClr>
              </a:solidFill>
              <a:latin typeface="+mj-lt"/>
            </a:endParaRPr>
          </a:p>
        </p:txBody>
      </p:sp>
      <p:sp>
        <p:nvSpPr>
          <p:cNvPr id="43" name="Oval 42">
            <a:hlinkClick r:id="rId36" action="ppaction://hlinksldjump"/>
            <a:extLst>
              <a:ext uri="{FF2B5EF4-FFF2-40B4-BE49-F238E27FC236}">
                <a16:creationId xmlns="" xmlns:a16="http://schemas.microsoft.com/office/drawing/2014/main" id="{6B513888-EB45-413F-B772-3A6E3FB8C208}"/>
              </a:ext>
            </a:extLst>
          </p:cNvPr>
          <p:cNvSpPr/>
          <p:nvPr/>
        </p:nvSpPr>
        <p:spPr bwMode="auto">
          <a:xfrm>
            <a:off x="383216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35</a:t>
            </a:r>
            <a:endParaRPr lang="vi-VN" b="1" dirty="0">
              <a:solidFill>
                <a:schemeClr val="tx1">
                  <a:lumMod val="65000"/>
                  <a:lumOff val="35000"/>
                </a:schemeClr>
              </a:solidFill>
              <a:latin typeface="+mj-lt"/>
            </a:endParaRPr>
          </a:p>
        </p:txBody>
      </p:sp>
      <p:sp>
        <p:nvSpPr>
          <p:cNvPr id="44" name="Oval 43">
            <a:hlinkClick r:id="rId37" action="ppaction://hlinksldjump"/>
            <a:extLst>
              <a:ext uri="{FF2B5EF4-FFF2-40B4-BE49-F238E27FC236}">
                <a16:creationId xmlns="" xmlns:a16="http://schemas.microsoft.com/office/drawing/2014/main" id="{BFCA2D95-6898-4E8A-ABD8-CCFE54FBD127}"/>
              </a:ext>
            </a:extLst>
          </p:cNvPr>
          <p:cNvSpPr/>
          <p:nvPr/>
        </p:nvSpPr>
        <p:spPr bwMode="auto">
          <a:xfrm>
            <a:off x="471747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36</a:t>
            </a:r>
            <a:endParaRPr lang="vi-VN" b="1" dirty="0">
              <a:solidFill>
                <a:schemeClr val="tx1">
                  <a:lumMod val="65000"/>
                  <a:lumOff val="35000"/>
                </a:schemeClr>
              </a:solidFill>
              <a:latin typeface="+mj-lt"/>
            </a:endParaRPr>
          </a:p>
        </p:txBody>
      </p:sp>
      <p:sp>
        <p:nvSpPr>
          <p:cNvPr id="45" name="Oval 44">
            <a:hlinkClick r:id="rId38" action="ppaction://hlinksldjump"/>
            <a:extLst>
              <a:ext uri="{FF2B5EF4-FFF2-40B4-BE49-F238E27FC236}">
                <a16:creationId xmlns="" xmlns:a16="http://schemas.microsoft.com/office/drawing/2014/main" id="{4F15F38A-530D-46E9-AB86-0172F1DB1549}"/>
              </a:ext>
            </a:extLst>
          </p:cNvPr>
          <p:cNvSpPr/>
          <p:nvPr/>
        </p:nvSpPr>
        <p:spPr bwMode="auto">
          <a:xfrm>
            <a:off x="560277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37</a:t>
            </a:r>
            <a:endParaRPr lang="vi-VN" b="1" dirty="0">
              <a:solidFill>
                <a:schemeClr val="tx1">
                  <a:lumMod val="65000"/>
                  <a:lumOff val="35000"/>
                </a:schemeClr>
              </a:solidFill>
              <a:latin typeface="+mj-lt"/>
            </a:endParaRPr>
          </a:p>
        </p:txBody>
      </p:sp>
      <p:sp>
        <p:nvSpPr>
          <p:cNvPr id="46" name="Oval 45">
            <a:hlinkClick r:id="rId39" action="ppaction://hlinksldjump"/>
            <a:extLst>
              <a:ext uri="{FF2B5EF4-FFF2-40B4-BE49-F238E27FC236}">
                <a16:creationId xmlns="" xmlns:a16="http://schemas.microsoft.com/office/drawing/2014/main" id="{5E2A7774-CCAF-430F-B20E-CA3D25235BD1}"/>
              </a:ext>
            </a:extLst>
          </p:cNvPr>
          <p:cNvSpPr/>
          <p:nvPr/>
        </p:nvSpPr>
        <p:spPr bwMode="auto">
          <a:xfrm>
            <a:off x="648808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38</a:t>
            </a:r>
            <a:endParaRPr lang="vi-VN" b="1" dirty="0">
              <a:solidFill>
                <a:schemeClr val="tx1">
                  <a:lumMod val="65000"/>
                  <a:lumOff val="35000"/>
                </a:schemeClr>
              </a:solidFill>
              <a:latin typeface="+mj-lt"/>
            </a:endParaRPr>
          </a:p>
        </p:txBody>
      </p:sp>
      <p:sp>
        <p:nvSpPr>
          <p:cNvPr id="47" name="Oval 46">
            <a:hlinkClick r:id="rId40" action="ppaction://hlinksldjump"/>
            <a:extLst>
              <a:ext uri="{FF2B5EF4-FFF2-40B4-BE49-F238E27FC236}">
                <a16:creationId xmlns="" xmlns:a16="http://schemas.microsoft.com/office/drawing/2014/main" id="{4813A51F-3478-4FFB-BD25-9F7ACE3C47FD}"/>
              </a:ext>
            </a:extLst>
          </p:cNvPr>
          <p:cNvSpPr/>
          <p:nvPr/>
        </p:nvSpPr>
        <p:spPr bwMode="auto">
          <a:xfrm>
            <a:off x="737338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39</a:t>
            </a:r>
            <a:endParaRPr lang="vi-VN" b="1" dirty="0">
              <a:solidFill>
                <a:schemeClr val="tx1">
                  <a:lumMod val="65000"/>
                  <a:lumOff val="35000"/>
                </a:schemeClr>
              </a:solidFill>
              <a:latin typeface="+mj-lt"/>
            </a:endParaRPr>
          </a:p>
        </p:txBody>
      </p:sp>
      <p:sp>
        <p:nvSpPr>
          <p:cNvPr id="48" name="Oval 47">
            <a:hlinkClick r:id="rId41" action="ppaction://hlinksldjump"/>
            <a:extLst>
              <a:ext uri="{FF2B5EF4-FFF2-40B4-BE49-F238E27FC236}">
                <a16:creationId xmlns="" xmlns:a16="http://schemas.microsoft.com/office/drawing/2014/main" id="{5921C08E-0135-4B71-A5A6-19204CA0DABB}"/>
              </a:ext>
            </a:extLst>
          </p:cNvPr>
          <p:cNvSpPr/>
          <p:nvPr/>
        </p:nvSpPr>
        <p:spPr bwMode="auto">
          <a:xfrm>
            <a:off x="825869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40</a:t>
            </a:r>
            <a:endParaRPr lang="vi-VN" b="1" dirty="0">
              <a:solidFill>
                <a:schemeClr val="tx1">
                  <a:lumMod val="65000"/>
                  <a:lumOff val="35000"/>
                </a:schemeClr>
              </a:solidFill>
              <a:latin typeface="+mj-lt"/>
            </a:endParaRPr>
          </a:p>
        </p:txBody>
      </p:sp>
      <p:sp>
        <p:nvSpPr>
          <p:cNvPr id="52" name="Oval 51">
            <a:hlinkClick r:id="rId42" action="ppaction://hlinksldjump"/>
            <a:extLst>
              <a:ext uri="{FF2B5EF4-FFF2-40B4-BE49-F238E27FC236}">
                <a16:creationId xmlns="" xmlns:a16="http://schemas.microsoft.com/office/drawing/2014/main" id="{320F181E-057A-47D3-82C1-FFB387311EC6}"/>
              </a:ext>
            </a:extLst>
          </p:cNvPr>
          <p:cNvSpPr/>
          <p:nvPr/>
        </p:nvSpPr>
        <p:spPr bwMode="auto">
          <a:xfrm>
            <a:off x="29094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41</a:t>
            </a:r>
            <a:endParaRPr lang="vi-VN" b="1" dirty="0">
              <a:solidFill>
                <a:schemeClr val="tx1">
                  <a:lumMod val="65000"/>
                  <a:lumOff val="35000"/>
                </a:schemeClr>
              </a:solidFill>
              <a:latin typeface="+mj-lt"/>
            </a:endParaRPr>
          </a:p>
        </p:txBody>
      </p:sp>
      <p:sp>
        <p:nvSpPr>
          <p:cNvPr id="53" name="Oval 52">
            <a:hlinkClick r:id="rId43" action="ppaction://hlinksldjump"/>
            <a:extLst>
              <a:ext uri="{FF2B5EF4-FFF2-40B4-BE49-F238E27FC236}">
                <a16:creationId xmlns="" xmlns:a16="http://schemas.microsoft.com/office/drawing/2014/main" id="{4645EA19-CBBE-4E43-998B-9F4FA317174C}"/>
              </a:ext>
            </a:extLst>
          </p:cNvPr>
          <p:cNvSpPr/>
          <p:nvPr/>
        </p:nvSpPr>
        <p:spPr bwMode="auto">
          <a:xfrm>
            <a:off x="117625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42</a:t>
            </a:r>
            <a:endParaRPr lang="vi-VN" b="1" dirty="0">
              <a:solidFill>
                <a:schemeClr val="tx1">
                  <a:lumMod val="65000"/>
                  <a:lumOff val="35000"/>
                </a:schemeClr>
              </a:solidFill>
              <a:latin typeface="+mj-lt"/>
            </a:endParaRPr>
          </a:p>
        </p:txBody>
      </p:sp>
      <p:sp>
        <p:nvSpPr>
          <p:cNvPr id="54" name="Oval 53">
            <a:hlinkClick r:id="rId44" action="ppaction://hlinksldjump"/>
            <a:extLst>
              <a:ext uri="{FF2B5EF4-FFF2-40B4-BE49-F238E27FC236}">
                <a16:creationId xmlns="" xmlns:a16="http://schemas.microsoft.com/office/drawing/2014/main" id="{93BDFD97-9A03-426A-835E-0ACFC06BDB9E}"/>
              </a:ext>
            </a:extLst>
          </p:cNvPr>
          <p:cNvSpPr/>
          <p:nvPr/>
        </p:nvSpPr>
        <p:spPr bwMode="auto">
          <a:xfrm>
            <a:off x="206155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43</a:t>
            </a:r>
            <a:endParaRPr lang="vi-VN" b="1" dirty="0">
              <a:solidFill>
                <a:schemeClr val="tx1">
                  <a:lumMod val="65000"/>
                  <a:lumOff val="35000"/>
                </a:schemeClr>
              </a:solidFill>
              <a:latin typeface="+mj-lt"/>
            </a:endParaRPr>
          </a:p>
        </p:txBody>
      </p:sp>
      <p:sp>
        <p:nvSpPr>
          <p:cNvPr id="55" name="Oval 54">
            <a:hlinkClick r:id="rId45" action="ppaction://hlinksldjump"/>
            <a:extLst>
              <a:ext uri="{FF2B5EF4-FFF2-40B4-BE49-F238E27FC236}">
                <a16:creationId xmlns="" xmlns:a16="http://schemas.microsoft.com/office/drawing/2014/main" id="{ACB67904-B003-4B48-820B-B11B25F604D7}"/>
              </a:ext>
            </a:extLst>
          </p:cNvPr>
          <p:cNvSpPr/>
          <p:nvPr/>
        </p:nvSpPr>
        <p:spPr bwMode="auto">
          <a:xfrm>
            <a:off x="294686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44</a:t>
            </a:r>
            <a:endParaRPr lang="vi-VN" b="1" dirty="0">
              <a:solidFill>
                <a:schemeClr val="tx1">
                  <a:lumMod val="65000"/>
                  <a:lumOff val="35000"/>
                </a:schemeClr>
              </a:solidFill>
              <a:latin typeface="+mj-lt"/>
            </a:endParaRPr>
          </a:p>
        </p:txBody>
      </p:sp>
      <p:sp>
        <p:nvSpPr>
          <p:cNvPr id="56" name="Oval 55">
            <a:hlinkClick r:id="rId46" action="ppaction://hlinksldjump"/>
            <a:extLst>
              <a:ext uri="{FF2B5EF4-FFF2-40B4-BE49-F238E27FC236}">
                <a16:creationId xmlns="" xmlns:a16="http://schemas.microsoft.com/office/drawing/2014/main" id="{F1F8C595-0FA3-4E88-9E5F-2FA29EF1B5C4}"/>
              </a:ext>
            </a:extLst>
          </p:cNvPr>
          <p:cNvSpPr/>
          <p:nvPr/>
        </p:nvSpPr>
        <p:spPr bwMode="auto">
          <a:xfrm>
            <a:off x="383216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45</a:t>
            </a:r>
            <a:endParaRPr lang="vi-VN" b="1" dirty="0">
              <a:solidFill>
                <a:schemeClr val="tx1">
                  <a:lumMod val="65000"/>
                  <a:lumOff val="35000"/>
                </a:schemeClr>
              </a:solidFill>
              <a:latin typeface="+mj-lt"/>
            </a:endParaRPr>
          </a:p>
        </p:txBody>
      </p:sp>
      <p:sp>
        <p:nvSpPr>
          <p:cNvPr id="57" name="Oval 56">
            <a:hlinkClick r:id="rId47" action="ppaction://hlinksldjump"/>
            <a:extLst>
              <a:ext uri="{FF2B5EF4-FFF2-40B4-BE49-F238E27FC236}">
                <a16:creationId xmlns="" xmlns:a16="http://schemas.microsoft.com/office/drawing/2014/main" id="{D4E295D4-F333-4017-9DAC-8EC78C90949A}"/>
              </a:ext>
            </a:extLst>
          </p:cNvPr>
          <p:cNvSpPr/>
          <p:nvPr/>
        </p:nvSpPr>
        <p:spPr bwMode="auto">
          <a:xfrm>
            <a:off x="471747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46</a:t>
            </a:r>
            <a:endParaRPr lang="vi-VN" b="1" dirty="0">
              <a:solidFill>
                <a:schemeClr val="tx1">
                  <a:lumMod val="65000"/>
                  <a:lumOff val="35000"/>
                </a:schemeClr>
              </a:solidFill>
              <a:latin typeface="+mj-lt"/>
            </a:endParaRPr>
          </a:p>
        </p:txBody>
      </p:sp>
      <p:sp>
        <p:nvSpPr>
          <p:cNvPr id="58" name="Oval 57">
            <a:hlinkClick r:id="rId48" action="ppaction://hlinksldjump"/>
            <a:extLst>
              <a:ext uri="{FF2B5EF4-FFF2-40B4-BE49-F238E27FC236}">
                <a16:creationId xmlns="" xmlns:a16="http://schemas.microsoft.com/office/drawing/2014/main" id="{291C76B3-28BC-4701-AF57-0190F7FA6858}"/>
              </a:ext>
            </a:extLst>
          </p:cNvPr>
          <p:cNvSpPr/>
          <p:nvPr/>
        </p:nvSpPr>
        <p:spPr bwMode="auto">
          <a:xfrm>
            <a:off x="560277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47</a:t>
            </a:r>
            <a:endParaRPr lang="vi-VN" b="1" dirty="0">
              <a:solidFill>
                <a:schemeClr val="tx1">
                  <a:lumMod val="65000"/>
                  <a:lumOff val="35000"/>
                </a:schemeClr>
              </a:solidFill>
              <a:latin typeface="+mj-lt"/>
            </a:endParaRPr>
          </a:p>
        </p:txBody>
      </p:sp>
      <p:sp>
        <p:nvSpPr>
          <p:cNvPr id="59" name="Oval 58">
            <a:hlinkClick r:id="rId49" action="ppaction://hlinksldjump"/>
            <a:extLst>
              <a:ext uri="{FF2B5EF4-FFF2-40B4-BE49-F238E27FC236}">
                <a16:creationId xmlns="" xmlns:a16="http://schemas.microsoft.com/office/drawing/2014/main" id="{B8363AC4-BF43-4A15-B8E5-5BE1C5CD7D02}"/>
              </a:ext>
            </a:extLst>
          </p:cNvPr>
          <p:cNvSpPr/>
          <p:nvPr/>
        </p:nvSpPr>
        <p:spPr bwMode="auto">
          <a:xfrm>
            <a:off x="648808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48</a:t>
            </a:r>
            <a:endParaRPr lang="vi-VN" b="1" dirty="0">
              <a:solidFill>
                <a:schemeClr val="tx1">
                  <a:lumMod val="65000"/>
                  <a:lumOff val="35000"/>
                </a:schemeClr>
              </a:solidFill>
              <a:latin typeface="+mj-lt"/>
            </a:endParaRPr>
          </a:p>
        </p:txBody>
      </p:sp>
      <p:sp>
        <p:nvSpPr>
          <p:cNvPr id="60" name="Oval 59">
            <a:hlinkClick r:id="rId50" action="ppaction://hlinksldjump"/>
            <a:extLst>
              <a:ext uri="{FF2B5EF4-FFF2-40B4-BE49-F238E27FC236}">
                <a16:creationId xmlns="" xmlns:a16="http://schemas.microsoft.com/office/drawing/2014/main" id="{410A8351-6958-46D7-BA40-FAC354C88C61}"/>
              </a:ext>
            </a:extLst>
          </p:cNvPr>
          <p:cNvSpPr/>
          <p:nvPr/>
        </p:nvSpPr>
        <p:spPr bwMode="auto">
          <a:xfrm>
            <a:off x="737338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49</a:t>
            </a:r>
            <a:endParaRPr lang="vi-VN" b="1" dirty="0">
              <a:solidFill>
                <a:schemeClr val="tx1">
                  <a:lumMod val="65000"/>
                  <a:lumOff val="35000"/>
                </a:schemeClr>
              </a:solidFill>
              <a:latin typeface="+mj-lt"/>
            </a:endParaRPr>
          </a:p>
        </p:txBody>
      </p:sp>
      <p:sp>
        <p:nvSpPr>
          <p:cNvPr id="61" name="Oval 60">
            <a:hlinkClick r:id="rId51" action="ppaction://hlinksldjump"/>
            <a:extLst>
              <a:ext uri="{FF2B5EF4-FFF2-40B4-BE49-F238E27FC236}">
                <a16:creationId xmlns="" xmlns:a16="http://schemas.microsoft.com/office/drawing/2014/main" id="{BF807AFF-4C19-4C4C-AC42-CC7C0402BEC8}"/>
              </a:ext>
            </a:extLst>
          </p:cNvPr>
          <p:cNvSpPr/>
          <p:nvPr/>
        </p:nvSpPr>
        <p:spPr bwMode="auto">
          <a:xfrm>
            <a:off x="825869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50</a:t>
            </a:r>
            <a:endParaRPr lang="vi-VN" b="1" dirty="0">
              <a:solidFill>
                <a:schemeClr val="tx1">
                  <a:lumMod val="65000"/>
                  <a:lumOff val="35000"/>
                </a:schemeClr>
              </a:solidFill>
              <a:latin typeface="+mj-lt"/>
            </a:endParaRPr>
          </a:p>
        </p:txBody>
      </p:sp>
    </p:spTree>
    <p:extLst>
      <p:ext uri="{BB962C8B-B14F-4D97-AF65-F5344CB8AC3E}">
        <p14:creationId xmlns:p14="http://schemas.microsoft.com/office/powerpoint/2010/main" val="3345676390"/>
      </p:ext>
    </p:ext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90800" y="191184"/>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CÂU HỎI PHỤ</a:t>
            </a:r>
          </a:p>
        </p:txBody>
      </p:sp>
      <p:grpSp>
        <p:nvGrpSpPr>
          <p:cNvPr id="4" name="Group 3"/>
          <p:cNvGrpSpPr/>
          <p:nvPr/>
        </p:nvGrpSpPr>
        <p:grpSpPr>
          <a:xfrm>
            <a:off x="658046" y="991162"/>
            <a:ext cx="1039143" cy="874701"/>
            <a:chOff x="1676401" y="1163649"/>
            <a:chExt cx="1039143" cy="874701"/>
          </a:xfrm>
        </p:grpSpPr>
        <p:pic>
          <p:nvPicPr>
            <p:cNvPr id="2050"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hlinkClick r:id="rId4"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01</a:t>
              </a:r>
            </a:p>
          </p:txBody>
        </p:sp>
      </p:grpSp>
      <p:grpSp>
        <p:nvGrpSpPr>
          <p:cNvPr id="6" name="Group 5"/>
          <p:cNvGrpSpPr/>
          <p:nvPr/>
        </p:nvGrpSpPr>
        <p:grpSpPr>
          <a:xfrm>
            <a:off x="2355237" y="991161"/>
            <a:ext cx="1039143" cy="874701"/>
            <a:chOff x="1676401" y="1163649"/>
            <a:chExt cx="1039143" cy="874701"/>
          </a:xfrm>
        </p:grpSpPr>
        <p:pic>
          <p:nvPicPr>
            <p:cNvPr id="7"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hlinkClick r:id="rId5"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02</a:t>
              </a:r>
            </a:p>
          </p:txBody>
        </p:sp>
      </p:grpSp>
      <p:grpSp>
        <p:nvGrpSpPr>
          <p:cNvPr id="10" name="Group 9">
            <a:extLst>
              <a:ext uri="{FF2B5EF4-FFF2-40B4-BE49-F238E27FC236}">
                <a16:creationId xmlns="" xmlns:a16="http://schemas.microsoft.com/office/drawing/2014/main" id="{FF712246-381A-4036-9F53-D0094FCF37BA}"/>
              </a:ext>
            </a:extLst>
          </p:cNvPr>
          <p:cNvGrpSpPr/>
          <p:nvPr/>
        </p:nvGrpSpPr>
        <p:grpSpPr>
          <a:xfrm>
            <a:off x="4052428" y="971550"/>
            <a:ext cx="1039143" cy="874701"/>
            <a:chOff x="1676401" y="1163649"/>
            <a:chExt cx="1039143" cy="874701"/>
          </a:xfrm>
        </p:grpSpPr>
        <p:pic>
          <p:nvPicPr>
            <p:cNvPr id="11" name="Picture 2">
              <a:hlinkClick r:id="rId6" action="ppaction://hlinksldjump"/>
              <a:extLst>
                <a:ext uri="{FF2B5EF4-FFF2-40B4-BE49-F238E27FC236}">
                  <a16:creationId xmlns="" xmlns:a16="http://schemas.microsoft.com/office/drawing/2014/main" id="{8A28E520-5B49-4383-8757-DF0BCADDE98C}"/>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6" action="ppaction://hlinksldjump"/>
              <a:extLst>
                <a:ext uri="{FF2B5EF4-FFF2-40B4-BE49-F238E27FC236}">
                  <a16:creationId xmlns="" xmlns:a16="http://schemas.microsoft.com/office/drawing/2014/main" id="{2EE93FC1-1D20-4C4E-92C0-948E167BE5BE}"/>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03</a:t>
              </a:r>
            </a:p>
          </p:txBody>
        </p:sp>
      </p:grpSp>
      <p:grpSp>
        <p:nvGrpSpPr>
          <p:cNvPr id="13" name="Group 12">
            <a:extLst>
              <a:ext uri="{FF2B5EF4-FFF2-40B4-BE49-F238E27FC236}">
                <a16:creationId xmlns="" xmlns:a16="http://schemas.microsoft.com/office/drawing/2014/main" id="{1D19A44D-810C-41EC-81FF-E65845ECF1A0}"/>
              </a:ext>
            </a:extLst>
          </p:cNvPr>
          <p:cNvGrpSpPr/>
          <p:nvPr/>
        </p:nvGrpSpPr>
        <p:grpSpPr>
          <a:xfrm>
            <a:off x="5749619" y="983189"/>
            <a:ext cx="1039143" cy="874701"/>
            <a:chOff x="1676401" y="1163649"/>
            <a:chExt cx="1039143" cy="874701"/>
          </a:xfrm>
        </p:grpSpPr>
        <p:pic>
          <p:nvPicPr>
            <p:cNvPr id="14" name="Picture 2">
              <a:extLst>
                <a:ext uri="{FF2B5EF4-FFF2-40B4-BE49-F238E27FC236}">
                  <a16:creationId xmlns="" xmlns:a16="http://schemas.microsoft.com/office/drawing/2014/main" id="{7BEE0387-0F7A-4400-AB81-70746560265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hlinkClick r:id="rId7" action="ppaction://hlinksldjump"/>
              <a:extLst>
                <a:ext uri="{FF2B5EF4-FFF2-40B4-BE49-F238E27FC236}">
                  <a16:creationId xmlns="" xmlns:a16="http://schemas.microsoft.com/office/drawing/2014/main" id="{D1D0350B-F162-435E-ABC0-DEDAE544D2F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04</a:t>
              </a:r>
            </a:p>
          </p:txBody>
        </p:sp>
      </p:grpSp>
      <p:grpSp>
        <p:nvGrpSpPr>
          <p:cNvPr id="16" name="Group 15">
            <a:extLst>
              <a:ext uri="{FF2B5EF4-FFF2-40B4-BE49-F238E27FC236}">
                <a16:creationId xmlns="" xmlns:a16="http://schemas.microsoft.com/office/drawing/2014/main" id="{33EED97D-8C93-448C-BA05-A69AAD5A55FF}"/>
              </a:ext>
            </a:extLst>
          </p:cNvPr>
          <p:cNvGrpSpPr/>
          <p:nvPr/>
        </p:nvGrpSpPr>
        <p:grpSpPr>
          <a:xfrm>
            <a:off x="7446810" y="983189"/>
            <a:ext cx="1039143" cy="874701"/>
            <a:chOff x="1676401" y="1163649"/>
            <a:chExt cx="1039143" cy="874701"/>
          </a:xfrm>
        </p:grpSpPr>
        <p:pic>
          <p:nvPicPr>
            <p:cNvPr id="17" name="Picture 2">
              <a:extLst>
                <a:ext uri="{FF2B5EF4-FFF2-40B4-BE49-F238E27FC236}">
                  <a16:creationId xmlns="" xmlns:a16="http://schemas.microsoft.com/office/drawing/2014/main" id="{1CB5937B-2E3E-486A-8521-4C7F6F36BF9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a:hlinkClick r:id="rId8" action="ppaction://hlinksldjump"/>
              <a:extLst>
                <a:ext uri="{FF2B5EF4-FFF2-40B4-BE49-F238E27FC236}">
                  <a16:creationId xmlns="" xmlns:a16="http://schemas.microsoft.com/office/drawing/2014/main" id="{AF33A24B-1AFF-4629-B858-DE486102BA3F}"/>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a:t>
              </a:r>
            </a:p>
          </p:txBody>
        </p:sp>
      </p:grpSp>
      <p:grpSp>
        <p:nvGrpSpPr>
          <p:cNvPr id="19" name="Group 18">
            <a:extLst>
              <a:ext uri="{FF2B5EF4-FFF2-40B4-BE49-F238E27FC236}">
                <a16:creationId xmlns="" xmlns:a16="http://schemas.microsoft.com/office/drawing/2014/main" id="{8353B480-622A-4511-B2BE-C33BDA5FCBB3}"/>
              </a:ext>
            </a:extLst>
          </p:cNvPr>
          <p:cNvGrpSpPr/>
          <p:nvPr/>
        </p:nvGrpSpPr>
        <p:grpSpPr>
          <a:xfrm>
            <a:off x="658046" y="1905562"/>
            <a:ext cx="1039143" cy="874701"/>
            <a:chOff x="1676401" y="1163649"/>
            <a:chExt cx="1039143" cy="874701"/>
          </a:xfrm>
        </p:grpSpPr>
        <p:pic>
          <p:nvPicPr>
            <p:cNvPr id="20" name="Picture 2">
              <a:extLst>
                <a:ext uri="{FF2B5EF4-FFF2-40B4-BE49-F238E27FC236}">
                  <a16:creationId xmlns="" xmlns:a16="http://schemas.microsoft.com/office/drawing/2014/main" id="{3A25C463-2314-4D26-9934-F5A00079954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a:hlinkClick r:id="rId9" action="ppaction://hlinksldjump"/>
              <a:extLst>
                <a:ext uri="{FF2B5EF4-FFF2-40B4-BE49-F238E27FC236}">
                  <a16:creationId xmlns="" xmlns:a16="http://schemas.microsoft.com/office/drawing/2014/main" id="{1D30F7A8-C10B-4D07-B441-7F963470A59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06</a:t>
              </a:r>
            </a:p>
          </p:txBody>
        </p:sp>
      </p:grpSp>
      <p:grpSp>
        <p:nvGrpSpPr>
          <p:cNvPr id="22" name="Group 21">
            <a:extLst>
              <a:ext uri="{FF2B5EF4-FFF2-40B4-BE49-F238E27FC236}">
                <a16:creationId xmlns="" xmlns:a16="http://schemas.microsoft.com/office/drawing/2014/main" id="{9FD55B5F-9363-4287-AA3B-5282A82259E6}"/>
              </a:ext>
            </a:extLst>
          </p:cNvPr>
          <p:cNvGrpSpPr/>
          <p:nvPr/>
        </p:nvGrpSpPr>
        <p:grpSpPr>
          <a:xfrm>
            <a:off x="2355237" y="1905561"/>
            <a:ext cx="1039143" cy="874701"/>
            <a:chOff x="1676401" y="1163649"/>
            <a:chExt cx="1039143" cy="874701"/>
          </a:xfrm>
        </p:grpSpPr>
        <p:pic>
          <p:nvPicPr>
            <p:cNvPr id="23" name="Picture 2">
              <a:extLst>
                <a:ext uri="{FF2B5EF4-FFF2-40B4-BE49-F238E27FC236}">
                  <a16:creationId xmlns="" xmlns:a16="http://schemas.microsoft.com/office/drawing/2014/main" id="{10CCB30B-8129-46B3-9BC9-68F7480CDF5E}"/>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a:hlinkClick r:id="rId10" action="ppaction://hlinksldjump"/>
              <a:extLst>
                <a:ext uri="{FF2B5EF4-FFF2-40B4-BE49-F238E27FC236}">
                  <a16:creationId xmlns="" xmlns:a16="http://schemas.microsoft.com/office/drawing/2014/main" id="{AF593541-3EAF-43F8-89C5-30159DDF62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07</a:t>
              </a:r>
            </a:p>
          </p:txBody>
        </p:sp>
      </p:grpSp>
      <p:grpSp>
        <p:nvGrpSpPr>
          <p:cNvPr id="25" name="Group 24">
            <a:extLst>
              <a:ext uri="{FF2B5EF4-FFF2-40B4-BE49-F238E27FC236}">
                <a16:creationId xmlns="" xmlns:a16="http://schemas.microsoft.com/office/drawing/2014/main" id="{A9EAA2AB-2A52-46FA-AD2A-33BDE6C165A9}"/>
              </a:ext>
            </a:extLst>
          </p:cNvPr>
          <p:cNvGrpSpPr/>
          <p:nvPr/>
        </p:nvGrpSpPr>
        <p:grpSpPr>
          <a:xfrm>
            <a:off x="4052428" y="1885950"/>
            <a:ext cx="1039143" cy="874701"/>
            <a:chOff x="1676401" y="1163649"/>
            <a:chExt cx="1039143" cy="874701"/>
          </a:xfrm>
        </p:grpSpPr>
        <p:pic>
          <p:nvPicPr>
            <p:cNvPr id="26" name="Picture 2">
              <a:extLst>
                <a:ext uri="{FF2B5EF4-FFF2-40B4-BE49-F238E27FC236}">
                  <a16:creationId xmlns="" xmlns:a16="http://schemas.microsoft.com/office/drawing/2014/main" id="{C584FD5D-D055-4833-A345-2F09A06ABDD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a:hlinkClick r:id="rId11" action="ppaction://hlinksldjump"/>
              <a:extLst>
                <a:ext uri="{FF2B5EF4-FFF2-40B4-BE49-F238E27FC236}">
                  <a16:creationId xmlns="" xmlns:a16="http://schemas.microsoft.com/office/drawing/2014/main" id="{804C4154-A3FF-4D79-820B-5E177469D44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08</a:t>
              </a:r>
            </a:p>
          </p:txBody>
        </p:sp>
      </p:grpSp>
      <p:grpSp>
        <p:nvGrpSpPr>
          <p:cNvPr id="28" name="Group 27">
            <a:extLst>
              <a:ext uri="{FF2B5EF4-FFF2-40B4-BE49-F238E27FC236}">
                <a16:creationId xmlns="" xmlns:a16="http://schemas.microsoft.com/office/drawing/2014/main" id="{073DD014-F16A-464F-AF7B-98494238A48F}"/>
              </a:ext>
            </a:extLst>
          </p:cNvPr>
          <p:cNvGrpSpPr/>
          <p:nvPr/>
        </p:nvGrpSpPr>
        <p:grpSpPr>
          <a:xfrm>
            <a:off x="5749619" y="1897589"/>
            <a:ext cx="1039143" cy="874701"/>
            <a:chOff x="1676401" y="1163649"/>
            <a:chExt cx="1039143" cy="874701"/>
          </a:xfrm>
        </p:grpSpPr>
        <p:pic>
          <p:nvPicPr>
            <p:cNvPr id="29" name="Picture 2">
              <a:extLst>
                <a:ext uri="{FF2B5EF4-FFF2-40B4-BE49-F238E27FC236}">
                  <a16:creationId xmlns="" xmlns:a16="http://schemas.microsoft.com/office/drawing/2014/main" id="{9AB28020-504D-4D93-AEF1-A1544926980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Box 29">
              <a:hlinkClick r:id="rId12" action="ppaction://hlinksldjump"/>
              <a:extLst>
                <a:ext uri="{FF2B5EF4-FFF2-40B4-BE49-F238E27FC236}">
                  <a16:creationId xmlns="" xmlns:a16="http://schemas.microsoft.com/office/drawing/2014/main" id="{B2EDBAC8-EF2C-4011-9DDA-BDBF2A2630B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09</a:t>
              </a:r>
            </a:p>
          </p:txBody>
        </p:sp>
      </p:grpSp>
      <p:grpSp>
        <p:nvGrpSpPr>
          <p:cNvPr id="31" name="Group 30">
            <a:extLst>
              <a:ext uri="{FF2B5EF4-FFF2-40B4-BE49-F238E27FC236}">
                <a16:creationId xmlns="" xmlns:a16="http://schemas.microsoft.com/office/drawing/2014/main" id="{32B6D8B6-353E-432E-BAFA-596ED62FDA86}"/>
              </a:ext>
            </a:extLst>
          </p:cNvPr>
          <p:cNvGrpSpPr/>
          <p:nvPr/>
        </p:nvGrpSpPr>
        <p:grpSpPr>
          <a:xfrm>
            <a:off x="7446810" y="1897589"/>
            <a:ext cx="1039143" cy="874701"/>
            <a:chOff x="1676401" y="1163649"/>
            <a:chExt cx="1039143" cy="874701"/>
          </a:xfrm>
        </p:grpSpPr>
        <p:pic>
          <p:nvPicPr>
            <p:cNvPr id="32" name="Picture 2">
              <a:extLst>
                <a:ext uri="{FF2B5EF4-FFF2-40B4-BE49-F238E27FC236}">
                  <a16:creationId xmlns="" xmlns:a16="http://schemas.microsoft.com/office/drawing/2014/main" id="{8311924B-0079-45C4-ADE6-7D48BA052C7D}"/>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a:hlinkClick r:id="rId13" action="ppaction://hlinksldjump"/>
              <a:extLst>
                <a:ext uri="{FF2B5EF4-FFF2-40B4-BE49-F238E27FC236}">
                  <a16:creationId xmlns="" xmlns:a16="http://schemas.microsoft.com/office/drawing/2014/main" id="{EFA304C2-481B-4975-BB85-10CCC89B327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10</a:t>
              </a:r>
            </a:p>
          </p:txBody>
        </p:sp>
      </p:grpSp>
      <p:grpSp>
        <p:nvGrpSpPr>
          <p:cNvPr id="49" name="Group 48">
            <a:extLst>
              <a:ext uri="{FF2B5EF4-FFF2-40B4-BE49-F238E27FC236}">
                <a16:creationId xmlns="" xmlns:a16="http://schemas.microsoft.com/office/drawing/2014/main" id="{CF0955E0-C9F8-436B-9FD6-9E83D72507BF}"/>
              </a:ext>
            </a:extLst>
          </p:cNvPr>
          <p:cNvGrpSpPr/>
          <p:nvPr/>
        </p:nvGrpSpPr>
        <p:grpSpPr>
          <a:xfrm>
            <a:off x="658046" y="2867872"/>
            <a:ext cx="1039143" cy="874701"/>
            <a:chOff x="1676401" y="1163649"/>
            <a:chExt cx="1039143" cy="874701"/>
          </a:xfrm>
        </p:grpSpPr>
        <p:pic>
          <p:nvPicPr>
            <p:cNvPr id="50" name="Picture 2">
              <a:extLst>
                <a:ext uri="{FF2B5EF4-FFF2-40B4-BE49-F238E27FC236}">
                  <a16:creationId xmlns="" xmlns:a16="http://schemas.microsoft.com/office/drawing/2014/main" id="{2D3F91E0-A3C2-4CC7-88C1-3514DCD1400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TextBox 50">
              <a:hlinkClick r:id="rId14" action="ppaction://hlinksldjump"/>
              <a:extLst>
                <a:ext uri="{FF2B5EF4-FFF2-40B4-BE49-F238E27FC236}">
                  <a16:creationId xmlns="" xmlns:a16="http://schemas.microsoft.com/office/drawing/2014/main" id="{0B2C961A-E51F-4FFF-B520-33D558F497D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11</a:t>
              </a:r>
            </a:p>
          </p:txBody>
        </p:sp>
      </p:grpSp>
      <p:grpSp>
        <p:nvGrpSpPr>
          <p:cNvPr id="52" name="Group 51">
            <a:extLst>
              <a:ext uri="{FF2B5EF4-FFF2-40B4-BE49-F238E27FC236}">
                <a16:creationId xmlns="" xmlns:a16="http://schemas.microsoft.com/office/drawing/2014/main" id="{41B979B5-47D3-42C4-9617-67D391C6964E}"/>
              </a:ext>
            </a:extLst>
          </p:cNvPr>
          <p:cNvGrpSpPr/>
          <p:nvPr/>
        </p:nvGrpSpPr>
        <p:grpSpPr>
          <a:xfrm>
            <a:off x="2355237" y="2867871"/>
            <a:ext cx="1039143" cy="874701"/>
            <a:chOff x="1676401" y="1163649"/>
            <a:chExt cx="1039143" cy="874701"/>
          </a:xfrm>
        </p:grpSpPr>
        <p:pic>
          <p:nvPicPr>
            <p:cNvPr id="53" name="Picture 2">
              <a:extLst>
                <a:ext uri="{FF2B5EF4-FFF2-40B4-BE49-F238E27FC236}">
                  <a16:creationId xmlns="" xmlns:a16="http://schemas.microsoft.com/office/drawing/2014/main" id="{143FA6BC-4E8B-465E-BCD8-6D650FF6EAD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Box 53">
              <a:hlinkClick r:id="rId15" action="ppaction://hlinksldjump"/>
              <a:extLst>
                <a:ext uri="{FF2B5EF4-FFF2-40B4-BE49-F238E27FC236}">
                  <a16:creationId xmlns="" xmlns:a16="http://schemas.microsoft.com/office/drawing/2014/main" id="{A3310BD3-5391-421C-91A1-2BB1D89D367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12</a:t>
              </a:r>
            </a:p>
          </p:txBody>
        </p:sp>
      </p:grpSp>
      <p:grpSp>
        <p:nvGrpSpPr>
          <p:cNvPr id="55" name="Group 54">
            <a:extLst>
              <a:ext uri="{FF2B5EF4-FFF2-40B4-BE49-F238E27FC236}">
                <a16:creationId xmlns="" xmlns:a16="http://schemas.microsoft.com/office/drawing/2014/main" id="{9D7C4C17-4C90-4083-9CB6-1397333C938A}"/>
              </a:ext>
            </a:extLst>
          </p:cNvPr>
          <p:cNvGrpSpPr/>
          <p:nvPr/>
        </p:nvGrpSpPr>
        <p:grpSpPr>
          <a:xfrm>
            <a:off x="4052428" y="2848260"/>
            <a:ext cx="1039143" cy="874701"/>
            <a:chOff x="1676401" y="1163649"/>
            <a:chExt cx="1039143" cy="874701"/>
          </a:xfrm>
        </p:grpSpPr>
        <p:pic>
          <p:nvPicPr>
            <p:cNvPr id="56" name="Picture 2">
              <a:extLst>
                <a:ext uri="{FF2B5EF4-FFF2-40B4-BE49-F238E27FC236}">
                  <a16:creationId xmlns="" xmlns:a16="http://schemas.microsoft.com/office/drawing/2014/main" id="{20DF4701-29B2-432B-AF64-1853687FF51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Box 56">
              <a:hlinkClick r:id="rId16" action="ppaction://hlinksldjump"/>
              <a:extLst>
                <a:ext uri="{FF2B5EF4-FFF2-40B4-BE49-F238E27FC236}">
                  <a16:creationId xmlns="" xmlns:a16="http://schemas.microsoft.com/office/drawing/2014/main" id="{8FE97CA8-D96A-4FE5-B945-6E121AE0E35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13</a:t>
              </a:r>
            </a:p>
          </p:txBody>
        </p:sp>
      </p:grpSp>
      <p:grpSp>
        <p:nvGrpSpPr>
          <p:cNvPr id="58" name="Group 57">
            <a:extLst>
              <a:ext uri="{FF2B5EF4-FFF2-40B4-BE49-F238E27FC236}">
                <a16:creationId xmlns="" xmlns:a16="http://schemas.microsoft.com/office/drawing/2014/main" id="{C3FEDA65-11B5-4D1E-9FD9-AEE5EB0E1BC2}"/>
              </a:ext>
            </a:extLst>
          </p:cNvPr>
          <p:cNvGrpSpPr/>
          <p:nvPr/>
        </p:nvGrpSpPr>
        <p:grpSpPr>
          <a:xfrm>
            <a:off x="5749619" y="2859899"/>
            <a:ext cx="1039143" cy="874701"/>
            <a:chOff x="1676401" y="1163649"/>
            <a:chExt cx="1039143" cy="874701"/>
          </a:xfrm>
        </p:grpSpPr>
        <p:pic>
          <p:nvPicPr>
            <p:cNvPr id="59" name="Picture 2">
              <a:extLst>
                <a:ext uri="{FF2B5EF4-FFF2-40B4-BE49-F238E27FC236}">
                  <a16:creationId xmlns="" xmlns:a16="http://schemas.microsoft.com/office/drawing/2014/main" id="{D5FF2144-699E-4583-84A6-6630F3A7BD1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TextBox 59">
              <a:hlinkClick r:id="rId17" action="ppaction://hlinksldjump"/>
              <a:extLst>
                <a:ext uri="{FF2B5EF4-FFF2-40B4-BE49-F238E27FC236}">
                  <a16:creationId xmlns="" xmlns:a16="http://schemas.microsoft.com/office/drawing/2014/main" id="{6342D01D-DA7D-4341-B5A9-19BA21C36631}"/>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14</a:t>
              </a:r>
            </a:p>
          </p:txBody>
        </p:sp>
      </p:grpSp>
      <p:grpSp>
        <p:nvGrpSpPr>
          <p:cNvPr id="61" name="Group 60">
            <a:extLst>
              <a:ext uri="{FF2B5EF4-FFF2-40B4-BE49-F238E27FC236}">
                <a16:creationId xmlns="" xmlns:a16="http://schemas.microsoft.com/office/drawing/2014/main" id="{B57B96F2-2AFC-4B7A-A207-D500B67E2B05}"/>
              </a:ext>
            </a:extLst>
          </p:cNvPr>
          <p:cNvGrpSpPr/>
          <p:nvPr/>
        </p:nvGrpSpPr>
        <p:grpSpPr>
          <a:xfrm>
            <a:off x="7446810" y="2859899"/>
            <a:ext cx="1039143" cy="874701"/>
            <a:chOff x="1676401" y="1163649"/>
            <a:chExt cx="1039143" cy="874701"/>
          </a:xfrm>
        </p:grpSpPr>
        <p:pic>
          <p:nvPicPr>
            <p:cNvPr id="62" name="Picture 2">
              <a:extLst>
                <a:ext uri="{FF2B5EF4-FFF2-40B4-BE49-F238E27FC236}">
                  <a16:creationId xmlns="" xmlns:a16="http://schemas.microsoft.com/office/drawing/2014/main" id="{334138C9-7ED2-419D-9B63-E465ED638A55}"/>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a:hlinkClick r:id="rId18" action="ppaction://hlinksldjump"/>
              <a:extLst>
                <a:ext uri="{FF2B5EF4-FFF2-40B4-BE49-F238E27FC236}">
                  <a16:creationId xmlns="" xmlns:a16="http://schemas.microsoft.com/office/drawing/2014/main" id="{A52377FA-F356-4E27-83B3-B1CA229A6C2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15</a:t>
              </a:r>
            </a:p>
          </p:txBody>
        </p:sp>
      </p:grpSp>
      <p:grpSp>
        <p:nvGrpSpPr>
          <p:cNvPr id="64" name="Group 63">
            <a:extLst>
              <a:ext uri="{FF2B5EF4-FFF2-40B4-BE49-F238E27FC236}">
                <a16:creationId xmlns="" xmlns:a16="http://schemas.microsoft.com/office/drawing/2014/main" id="{88C6D2C9-94B9-4E12-A83A-B32DB0324F56}"/>
              </a:ext>
            </a:extLst>
          </p:cNvPr>
          <p:cNvGrpSpPr/>
          <p:nvPr/>
        </p:nvGrpSpPr>
        <p:grpSpPr>
          <a:xfrm>
            <a:off x="658046" y="3788303"/>
            <a:ext cx="1039143" cy="874701"/>
            <a:chOff x="1676401" y="1163649"/>
            <a:chExt cx="1039143" cy="874701"/>
          </a:xfrm>
        </p:grpSpPr>
        <p:pic>
          <p:nvPicPr>
            <p:cNvPr id="65" name="Picture 2">
              <a:extLst>
                <a:ext uri="{FF2B5EF4-FFF2-40B4-BE49-F238E27FC236}">
                  <a16:creationId xmlns="" xmlns:a16="http://schemas.microsoft.com/office/drawing/2014/main" id="{0BDFCE00-E58E-4859-8572-B329149F06D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TextBox 65">
              <a:hlinkClick r:id="rId19" action="ppaction://hlinksldjump"/>
              <a:extLst>
                <a:ext uri="{FF2B5EF4-FFF2-40B4-BE49-F238E27FC236}">
                  <a16:creationId xmlns="" xmlns:a16="http://schemas.microsoft.com/office/drawing/2014/main" id="{B7DB9C34-FF5A-4D18-BB36-08CCB6106F3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16</a:t>
              </a:r>
            </a:p>
          </p:txBody>
        </p:sp>
      </p:grpSp>
      <p:grpSp>
        <p:nvGrpSpPr>
          <p:cNvPr id="67" name="Group 66">
            <a:extLst>
              <a:ext uri="{FF2B5EF4-FFF2-40B4-BE49-F238E27FC236}">
                <a16:creationId xmlns="" xmlns:a16="http://schemas.microsoft.com/office/drawing/2014/main" id="{6F65E177-11C4-4EE9-B0D5-E6E0571623C7}"/>
              </a:ext>
            </a:extLst>
          </p:cNvPr>
          <p:cNvGrpSpPr/>
          <p:nvPr/>
        </p:nvGrpSpPr>
        <p:grpSpPr>
          <a:xfrm>
            <a:off x="2355237" y="3788302"/>
            <a:ext cx="1039143" cy="874701"/>
            <a:chOff x="1676401" y="1163649"/>
            <a:chExt cx="1039143" cy="874701"/>
          </a:xfrm>
        </p:grpSpPr>
        <p:pic>
          <p:nvPicPr>
            <p:cNvPr id="68" name="Picture 2">
              <a:extLst>
                <a:ext uri="{FF2B5EF4-FFF2-40B4-BE49-F238E27FC236}">
                  <a16:creationId xmlns="" xmlns:a16="http://schemas.microsoft.com/office/drawing/2014/main" id="{9A066A26-2A5D-472A-BCEF-09E7E2FE785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TextBox 68">
              <a:hlinkClick r:id="rId20" action="ppaction://hlinksldjump"/>
              <a:extLst>
                <a:ext uri="{FF2B5EF4-FFF2-40B4-BE49-F238E27FC236}">
                  <a16:creationId xmlns="" xmlns:a16="http://schemas.microsoft.com/office/drawing/2014/main" id="{2FA34C02-DB78-4BAD-89C8-ADE22D60A376}"/>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17</a:t>
              </a:r>
            </a:p>
          </p:txBody>
        </p:sp>
      </p:grpSp>
      <p:grpSp>
        <p:nvGrpSpPr>
          <p:cNvPr id="70" name="Group 69">
            <a:extLst>
              <a:ext uri="{FF2B5EF4-FFF2-40B4-BE49-F238E27FC236}">
                <a16:creationId xmlns="" xmlns:a16="http://schemas.microsoft.com/office/drawing/2014/main" id="{9EAA2B90-715E-465B-A492-911E9796EB06}"/>
              </a:ext>
            </a:extLst>
          </p:cNvPr>
          <p:cNvGrpSpPr/>
          <p:nvPr/>
        </p:nvGrpSpPr>
        <p:grpSpPr>
          <a:xfrm>
            <a:off x="4052428" y="3768691"/>
            <a:ext cx="1039143" cy="874701"/>
            <a:chOff x="1676401" y="1163649"/>
            <a:chExt cx="1039143" cy="874701"/>
          </a:xfrm>
        </p:grpSpPr>
        <p:pic>
          <p:nvPicPr>
            <p:cNvPr id="71" name="Picture 2">
              <a:extLst>
                <a:ext uri="{FF2B5EF4-FFF2-40B4-BE49-F238E27FC236}">
                  <a16:creationId xmlns="" xmlns:a16="http://schemas.microsoft.com/office/drawing/2014/main" id="{B8B2AC10-98E7-424B-98BF-D89B8826FCE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TextBox 71">
              <a:hlinkClick r:id="rId21" action="ppaction://hlinksldjump"/>
              <a:extLst>
                <a:ext uri="{FF2B5EF4-FFF2-40B4-BE49-F238E27FC236}">
                  <a16:creationId xmlns="" xmlns:a16="http://schemas.microsoft.com/office/drawing/2014/main" id="{0EB2D5D4-D311-4447-AEE0-5C61A62138F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18</a:t>
              </a:r>
            </a:p>
          </p:txBody>
        </p:sp>
      </p:grpSp>
      <p:grpSp>
        <p:nvGrpSpPr>
          <p:cNvPr id="73" name="Group 72">
            <a:extLst>
              <a:ext uri="{FF2B5EF4-FFF2-40B4-BE49-F238E27FC236}">
                <a16:creationId xmlns="" xmlns:a16="http://schemas.microsoft.com/office/drawing/2014/main" id="{0EE0DF50-76D3-40E2-AC3F-0D3B92C437CF}"/>
              </a:ext>
            </a:extLst>
          </p:cNvPr>
          <p:cNvGrpSpPr/>
          <p:nvPr/>
        </p:nvGrpSpPr>
        <p:grpSpPr>
          <a:xfrm>
            <a:off x="5749619" y="3780330"/>
            <a:ext cx="1039143" cy="874701"/>
            <a:chOff x="1676401" y="1163649"/>
            <a:chExt cx="1039143" cy="874701"/>
          </a:xfrm>
        </p:grpSpPr>
        <p:pic>
          <p:nvPicPr>
            <p:cNvPr id="74" name="Picture 2">
              <a:extLst>
                <a:ext uri="{FF2B5EF4-FFF2-40B4-BE49-F238E27FC236}">
                  <a16:creationId xmlns="" xmlns:a16="http://schemas.microsoft.com/office/drawing/2014/main" id="{2E8F56F9-CB8B-4EB4-9560-0FE0C7E858E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 name="TextBox 74">
              <a:hlinkClick r:id="rId22" action="ppaction://hlinksldjump"/>
              <a:extLst>
                <a:ext uri="{FF2B5EF4-FFF2-40B4-BE49-F238E27FC236}">
                  <a16:creationId xmlns="" xmlns:a16="http://schemas.microsoft.com/office/drawing/2014/main" id="{6D063886-2535-4CAA-B7CC-6C1E23A301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19</a:t>
              </a:r>
            </a:p>
          </p:txBody>
        </p:sp>
      </p:grpSp>
      <p:grpSp>
        <p:nvGrpSpPr>
          <p:cNvPr id="76" name="Group 75">
            <a:extLst>
              <a:ext uri="{FF2B5EF4-FFF2-40B4-BE49-F238E27FC236}">
                <a16:creationId xmlns="" xmlns:a16="http://schemas.microsoft.com/office/drawing/2014/main" id="{CA37B8D7-D5F3-4511-A4CC-8BD298EBDFA5}"/>
              </a:ext>
            </a:extLst>
          </p:cNvPr>
          <p:cNvGrpSpPr/>
          <p:nvPr/>
        </p:nvGrpSpPr>
        <p:grpSpPr>
          <a:xfrm>
            <a:off x="7446810" y="3780330"/>
            <a:ext cx="1039143" cy="874701"/>
            <a:chOff x="1676401" y="1163649"/>
            <a:chExt cx="1039143" cy="874701"/>
          </a:xfrm>
        </p:grpSpPr>
        <p:pic>
          <p:nvPicPr>
            <p:cNvPr id="77" name="Picture 2">
              <a:extLst>
                <a:ext uri="{FF2B5EF4-FFF2-40B4-BE49-F238E27FC236}">
                  <a16:creationId xmlns="" xmlns:a16="http://schemas.microsoft.com/office/drawing/2014/main" id="{9246F752-555E-471A-8A82-36C0F87D9FFF}"/>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hlinkClick r:id="rId23" action="ppaction://hlinksldjump"/>
              <a:extLst>
                <a:ext uri="{FF2B5EF4-FFF2-40B4-BE49-F238E27FC236}">
                  <a16:creationId xmlns="" xmlns:a16="http://schemas.microsoft.com/office/drawing/2014/main" id="{B0C60024-B9ED-4944-92B4-4E53DAF69F6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p>
          </p:txBody>
        </p:sp>
      </p:grpSp>
      <p:pic>
        <p:nvPicPr>
          <p:cNvPr id="79" name="Picture 3">
            <a:hlinkClick r:id="rId24" action="ppaction://hlinksldjump"/>
          </p:cNvPr>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18248" y="4655031"/>
            <a:ext cx="513846" cy="480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580311"/>
      </p:ext>
    </p:ext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028" name="Picture 4">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72826"/>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674257" y="60026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a:t>
            </a:r>
          </a:p>
        </p:txBody>
      </p:sp>
      <p:pic>
        <p:nvPicPr>
          <p:cNvPr id="6" name="Picture 6" descr="HOMEV">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62068" y="-65127"/>
            <a:ext cx="863091"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descr="nha">
            <a:hlinkClick r:id="rId4"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63200" y="-15528"/>
            <a:ext cx="451935" cy="338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a:hlinkClick r:id="rId4"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4"/>
          <p:cNvSpPr>
            <a:spLocks noChangeArrowheads="1"/>
          </p:cNvSpPr>
          <p:nvPr/>
        </p:nvSpPr>
        <p:spPr bwMode="auto">
          <a:xfrm>
            <a:off x="552664" y="1257300"/>
            <a:ext cx="828653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điện tích đặt tại điểm có cường độ điện trường 0,16 </a:t>
            </a:r>
            <a:r>
              <a:rPr lang="vi-VN" sz="2000" smtClean="0">
                <a:latin typeface="Times New Roman" pitchFamily="18" charset="0"/>
                <a:ea typeface="Times New Roman" pitchFamily="18" charset="0"/>
                <a:cs typeface="Times New Roman" pitchFamily="18" charset="0"/>
              </a:rPr>
              <a:t>V/m. </a:t>
            </a:r>
            <a:r>
              <a:rPr lang="vi-VN" sz="2000">
                <a:latin typeface="Times New Roman" pitchFamily="18" charset="0"/>
                <a:ea typeface="Times New Roman" pitchFamily="18" charset="0"/>
                <a:cs typeface="Times New Roman" pitchFamily="18" charset="0"/>
              </a:rPr>
              <a:t>Lực tác dụng lên điện tích đó bằng 2.10</a:t>
            </a:r>
            <a:r>
              <a:rPr lang="vi-VN" sz="2000" baseline="30000">
                <a:latin typeface="Times New Roman" pitchFamily="18" charset="0"/>
                <a:ea typeface="Times New Roman" pitchFamily="18" charset="0"/>
                <a:cs typeface="Times New Roman" pitchFamily="18" charset="0"/>
              </a:rPr>
              <a:t>–4</a:t>
            </a:r>
            <a:r>
              <a:rPr lang="vi-VN" sz="200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N. </a:t>
            </a:r>
            <a:r>
              <a:rPr lang="vi-VN" sz="2000">
                <a:latin typeface="Times New Roman" pitchFamily="18" charset="0"/>
                <a:ea typeface="Times New Roman" pitchFamily="18" charset="0"/>
                <a:cs typeface="Times New Roman" pitchFamily="18" charset="0"/>
              </a:rPr>
              <a:t>Độ lớn điện tích đó bằng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Một khối khí ở trạng thái 1 có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lít</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300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a:t>
            </a:r>
            <a:r>
              <a:rPr lang="vi-VN" sz="2000">
                <a:latin typeface="Times New Roman" pitchFamily="18" charset="0"/>
                <a:ea typeface="Calibri" pitchFamily="34" charset="0"/>
                <a:cs typeface="Times New Roman" pitchFamily="18" charset="0"/>
              </a:rPr>
              <a:t>. Biến đổi đẳng áp, biết trạng thái 2 có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 </a:t>
            </a:r>
            <a:r>
              <a:rPr lang="vi-VN" sz="2000">
                <a:latin typeface="Times New Roman" pitchFamily="18" charset="0"/>
                <a:ea typeface="Calibri" pitchFamily="34" charset="0"/>
                <a:cs typeface="Times New Roman" pitchFamily="18" charset="0"/>
              </a:rPr>
              <a:t>lít.  Xác định nhiệt độ của khối khí ở trạng thái 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smtClean="0">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1825545194"/>
      </p:ext>
    </p:extLst>
  </p:cSld>
  <p:clrMapOvr>
    <a:masterClrMapping/>
  </p:clrMapOvr>
  <p:transition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0503D723-5E63-4C83-8670-AF59A0FA65C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8E634942-EB6E-47DD-A74A-095B2133AE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EE7879B-F103-4E86-A3A0-E92F585DA3D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81928" y="1428750"/>
            <a:ext cx="8004872"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lượng khí xác định có thể tích 30 lít ở áp suất 1 atm. Cho khí giản nở đẳng nhiệt đến thể tích khí 50 lít thì áp suất bằng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thanh sắt dài 4,2 m ở </a:t>
            </a:r>
            <a:r>
              <a:rPr lang="vi-VN" sz="2000" smtClean="0">
                <a:latin typeface="Times New Roman" pitchFamily="18" charset="0"/>
                <a:ea typeface="Calibri" pitchFamily="34" charset="0"/>
                <a:cs typeface="Times New Roman" pitchFamily="18" charset="0"/>
              </a:rPr>
              <a:t>26</a:t>
            </a:r>
            <a:r>
              <a:rPr lang="vi-VN" sz="2000" baseline="30000" smtClean="0">
                <a:latin typeface="Times New Roman" pitchFamily="18" charset="0"/>
                <a:ea typeface="Calibri" pitchFamily="34" charset="0"/>
                <a:cs typeface="Times New Roman" pitchFamily="18" charset="0"/>
              </a:rPr>
              <a:t>o</a:t>
            </a:r>
            <a:r>
              <a:rPr lang="vi-VN" sz="2000" smtClean="0">
                <a:latin typeface="Times New Roman" pitchFamily="18" charset="0"/>
                <a:ea typeface="Calibri" pitchFamily="34" charset="0"/>
                <a:cs typeface="Times New Roman" pitchFamily="18" charset="0"/>
              </a:rPr>
              <a:t>C</a:t>
            </a:r>
            <a:r>
              <a:rPr lang="vi-VN" sz="2000">
                <a:latin typeface="Times New Roman" pitchFamily="18" charset="0"/>
                <a:ea typeface="Calibri" pitchFamily="34" charset="0"/>
                <a:cs typeface="Times New Roman" pitchFamily="18" charset="0"/>
              </a:rPr>
              <a:t>. Khi nhiệt độ tăng đến </a:t>
            </a:r>
            <a:r>
              <a:rPr lang="vi-VN" sz="2000" smtClean="0">
                <a:latin typeface="Times New Roman" pitchFamily="18" charset="0"/>
                <a:ea typeface="Calibri" pitchFamily="34" charset="0"/>
                <a:cs typeface="Times New Roman" pitchFamily="18" charset="0"/>
              </a:rPr>
              <a:t>46</a:t>
            </a:r>
            <a:r>
              <a:rPr lang="vi-VN" sz="2000" baseline="30000" smtClean="0">
                <a:latin typeface="Times New Roman" pitchFamily="18" charset="0"/>
                <a:ea typeface="Calibri" pitchFamily="34" charset="0"/>
                <a:cs typeface="Times New Roman" pitchFamily="18" charset="0"/>
              </a:rPr>
              <a:t>o</a:t>
            </a:r>
            <a:r>
              <a:rPr lang="vi-VN" sz="2000" smtClean="0">
                <a:latin typeface="Times New Roman" pitchFamily="18" charset="0"/>
                <a:ea typeface="Calibri" pitchFamily="34" charset="0"/>
                <a:cs typeface="Times New Roman" pitchFamily="18" charset="0"/>
              </a:rPr>
              <a:t>C </a:t>
            </a:r>
            <a:r>
              <a:rPr lang="vi-VN" sz="2000">
                <a:latin typeface="Times New Roman" pitchFamily="18" charset="0"/>
                <a:ea typeface="Calibri" pitchFamily="34" charset="0"/>
                <a:cs typeface="Times New Roman" pitchFamily="18" charset="0"/>
              </a:rPr>
              <a:t>thì thanh sắt này dài  bao nhiêu mét? Biết hệ số nở dài của sắt là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11.10</a:t>
            </a:r>
            <a:r>
              <a:rPr lang="vi-VN" sz="2000" baseline="30000">
                <a:latin typeface="Times New Roman" pitchFamily="18" charset="0"/>
                <a:ea typeface="Calibri" pitchFamily="34" charset="0"/>
                <a:cs typeface="Times New Roman" pitchFamily="18" charset="0"/>
              </a:rPr>
              <a:t>–6</a:t>
            </a:r>
            <a:r>
              <a:rPr lang="vi-VN" sz="2000">
                <a:latin typeface="Times New Roman" pitchFamily="18" charset="0"/>
                <a:ea typeface="Calibri" pitchFamily="34" charset="0"/>
                <a:cs typeface="Times New Roman" pitchFamily="18" charset="0"/>
              </a:rPr>
              <a:t> K</a:t>
            </a:r>
            <a:r>
              <a:rPr lang="vi-VN" sz="2000" baseline="30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Có mấy cách làm thay đổi nội năng của 1 </a:t>
            </a:r>
            <a:r>
              <a:rPr lang="vi-VN" sz="2000" smtClean="0">
                <a:latin typeface="Times New Roman" pitchFamily="18" charset="0"/>
                <a:ea typeface="Calibri" pitchFamily="34" charset="0"/>
                <a:cs typeface="Times New Roman" pitchFamily="18" charset="0"/>
              </a:rPr>
              <a:t>vật</a:t>
            </a:r>
            <a:r>
              <a:rPr lang="en-US" sz="2000" smtClean="0">
                <a:latin typeface="Times New Roman" pitchFamily="18" charset="0"/>
                <a:ea typeface="Calibri" pitchFamily="34" charset="0"/>
                <a:cs typeface="Times New Roman" pitchFamily="18" charset="0"/>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ví </a:t>
            </a:r>
            <a:r>
              <a:rPr lang="vi-VN" sz="2000" smtClean="0">
                <a:latin typeface="Times New Roman" pitchFamily="18" charset="0"/>
                <a:ea typeface="Calibri" pitchFamily="34" charset="0"/>
                <a:cs typeface="Times New Roman" pitchFamily="18" charset="0"/>
              </a:rPr>
              <a:t>dụ</a:t>
            </a:r>
            <a:r>
              <a:rPr lang="en-US" sz="2000" smtClean="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298088877"/>
      </p:ext>
    </p:ext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 xmlns:a16="http://schemas.microsoft.com/office/drawing/2014/main" id="{956F363A-42BC-4205-B31A-6092BC3CC4F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5" name="Picture 4">
            <a:hlinkClick r:id="rId2" action="ppaction://hlinksldjump"/>
            <a:extLst>
              <a:ext uri="{FF2B5EF4-FFF2-40B4-BE49-F238E27FC236}">
                <a16:creationId xmlns="" xmlns:a16="http://schemas.microsoft.com/office/drawing/2014/main" id="{B0F83FD5-1A92-4A1E-9671-DB3963D896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 xmlns:a16="http://schemas.microsoft.com/office/drawing/2014/main" id="{8794F6E9-5BB2-443B-8947-FA20D1A15AD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4800" y="1081894"/>
            <a:ext cx="8686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Để tụ tích một điện lượng </a:t>
            </a:r>
            <a:r>
              <a:rPr lang="vi-VN" sz="2000" smtClean="0">
                <a:latin typeface="Times New Roman" pitchFamily="18" charset="0"/>
                <a:ea typeface="Times New Roman" pitchFamily="18" charset="0"/>
                <a:cs typeface="Times New Roman" pitchFamily="18" charset="0"/>
              </a:rPr>
              <a:t>10.10</a:t>
            </a:r>
            <a:r>
              <a:rPr lang="vi-VN" sz="2000" baseline="30000" smtClean="0">
                <a:latin typeface="Times New Roman" pitchFamily="18" charset="0"/>
                <a:ea typeface="Times New Roman" pitchFamily="18" charset="0"/>
                <a:cs typeface="Times New Roman" pitchFamily="18" charset="0"/>
              </a:rPr>
              <a:t>-9</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thì đặt vào hai đầu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Times New Roman" pitchFamily="18" charset="0"/>
                <a:cs typeface="Times New Roman" pitchFamily="18" charset="0"/>
              </a:rPr>
              <a:t>tụ </a:t>
            </a:r>
            <a:r>
              <a:rPr lang="vi-VN" sz="2000">
                <a:latin typeface="Times New Roman" pitchFamily="18" charset="0"/>
                <a:ea typeface="Times New Roman" pitchFamily="18" charset="0"/>
                <a:cs typeface="Times New Roman" pitchFamily="18" charset="0"/>
              </a:rPr>
              <a:t>một hiệu điện thế là 2V. Tính điện dung của tụ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ba điện trở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2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R</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2,5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và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3</a:t>
            </a:r>
            <a:r>
              <a:rPr lang="vi-VN" sz="2000">
                <a:latin typeface="Times New Roman" pitchFamily="18" charset="0"/>
                <a:ea typeface="Calibri" pitchFamily="34" charset="0"/>
                <a:cs typeface="Times New Roman" pitchFamily="18" charset="0"/>
              </a:rPr>
              <a:t> = 3,4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mắc nối tiếp. </a:t>
            </a:r>
            <a:r>
              <a:rPr lang="vi-VN" sz="2000" smtClean="0">
                <a:latin typeface="Times New Roman" pitchFamily="18" charset="0"/>
                <a:ea typeface="Calibri" pitchFamily="34" charset="0"/>
                <a:cs typeface="Times New Roman" pitchFamily="18" charset="0"/>
              </a:rPr>
              <a:t>Nguồn </a:t>
            </a:r>
            <a:r>
              <a:rPr lang="vi-VN" sz="2000">
                <a:latin typeface="Times New Roman" pitchFamily="18" charset="0"/>
                <a:ea typeface="Calibri" pitchFamily="34" charset="0"/>
                <a:cs typeface="Times New Roman" pitchFamily="18" charset="0"/>
              </a:rPr>
              <a:t>điện có suất điện động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12 V và điện trở trong  r = 0,1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Tính </a:t>
            </a:r>
            <a:r>
              <a:rPr lang="vi-VN" sz="2000">
                <a:latin typeface="Times New Roman" pitchFamily="18" charset="0"/>
                <a:ea typeface="Calibri" pitchFamily="34" charset="0"/>
                <a:cs typeface="Times New Roman" pitchFamily="18" charset="0"/>
              </a:rPr>
              <a:t>cường độ dòng điện chạy qua các điện trở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và R</a:t>
            </a:r>
            <a:r>
              <a:rPr lang="vi-VN" sz="2000" baseline="-25000">
                <a:latin typeface="Times New Roman" pitchFamily="18" charset="0"/>
                <a:ea typeface="Calibri" pitchFamily="34" charset="0"/>
                <a:cs typeface="Times New Roman" pitchFamily="18" charset="0"/>
              </a:rPr>
              <a:t>3</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smtClean="0">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các tấm tôn lợp lại có dạng lượn sóng?</a:t>
            </a:r>
            <a:r>
              <a:rPr lang="pt-BR" sz="2000" smtClean="0">
                <a:latin typeface="Times New Roman" pitchFamily="18" charset="0"/>
                <a:ea typeface="Calibri" pitchFamily="34" charset="0"/>
                <a:cs typeface="Times New Roman" pitchFamily="18" charset="0"/>
              </a:rPr>
              <a:t> </a:t>
            </a:r>
            <a:endParaRPr lang="pt-BR" sz="2000">
              <a:latin typeface="Times New Roman" pitchFamily="18" charset="0"/>
              <a:ea typeface="Calibri" pitchFamily="34" charset="0"/>
              <a:cs typeface="Times New Roman" pitchFamily="18" charset="0"/>
            </a:endParaRPr>
          </a:p>
        </p:txBody>
      </p:sp>
      <p:pic>
        <p:nvPicPr>
          <p:cNvPr id="1026" name="Picture 2" descr="C:\Users\Administrator\Pictures\mach 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3094" y="1081894"/>
            <a:ext cx="2050706" cy="13685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58535" y="2571750"/>
            <a:ext cx="275665" cy="304800"/>
          </a:xfrm>
          <a:prstGeom prst="rect">
            <a:avLst/>
          </a:prstGeom>
          <a:noFill/>
          <a:ln>
            <a:noFill/>
          </a:ln>
        </p:spPr>
      </p:pic>
      <p:pic>
        <p:nvPicPr>
          <p:cNvPr id="102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49866" y="3459843"/>
            <a:ext cx="1470134" cy="1455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7197330"/>
      </p:ext>
    </p:ext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6F6F4DE-7C6E-4046-8DB6-3C88E8EF08E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0D79B00E-79C7-4195-A8CC-9944828F4E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A8657FF-7A19-4817-AA4A-50271913E4DC}"/>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4800" y="1022872"/>
            <a:ext cx="85344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Times New Roman" pitchFamily="18" charset="0"/>
                <a:cs typeface="Times New Roman" pitchFamily="18" charset="0"/>
              </a:rPr>
              <a:t>Một bình kín chứa khí ôxi ở nhiệt độ 300 K và áp suất 10</a:t>
            </a:r>
            <a:r>
              <a:rPr lang="vi-VN" baseline="30000">
                <a:latin typeface="Times New Roman" pitchFamily="18" charset="0"/>
                <a:ea typeface="Times New Roman" pitchFamily="18" charset="0"/>
                <a:cs typeface="Times New Roman" pitchFamily="18" charset="0"/>
              </a:rPr>
              <a:t>5</a:t>
            </a:r>
            <a:r>
              <a:rPr lang="vi-VN">
                <a:latin typeface="Times New Roman" pitchFamily="18" charset="0"/>
                <a:ea typeface="Times New Roman" pitchFamily="18" charset="0"/>
                <a:cs typeface="Times New Roman" pitchFamily="18" charset="0"/>
              </a:rPr>
              <a:t> Pa. Nếu đem bình phơi nắng ở nhiệt độ 315 K thì áp suất trong bình sẽ là bao nhiêu? Biết thể tích không thay đổi.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Hai quả cầu nhỏ đặt cách nhau một khoảng 0,2 m trong chân không, điện tích hai quả cầu lần lượt là </a:t>
            </a:r>
            <a:r>
              <a:rPr lang="en-US" i="1" smtClean="0">
                <a:latin typeface="Times New Roman" pitchFamily="18" charset="0"/>
                <a:ea typeface="Calibri" pitchFamily="34" charset="0"/>
                <a:cs typeface="Times New Roman" pitchFamily="18" charset="0"/>
              </a:rPr>
              <a:t>q</a:t>
            </a:r>
            <a:r>
              <a:rPr lang="en-US" i="1" baseline="-25000" smtClean="0">
                <a:latin typeface="Times New Roman" pitchFamily="18" charset="0"/>
                <a:ea typeface="Calibri" pitchFamily="34" charset="0"/>
                <a:cs typeface="Times New Roman" pitchFamily="18" charset="0"/>
              </a:rPr>
              <a:t>1</a:t>
            </a:r>
            <a:r>
              <a:rPr lang="en-US" smtClean="0">
                <a:latin typeface="Times New Roman" pitchFamily="18" charset="0"/>
                <a:ea typeface="Calibri" pitchFamily="34" charset="0"/>
                <a:cs typeface="Times New Roman" pitchFamily="18" charset="0"/>
              </a:rPr>
              <a:t> = </a:t>
            </a:r>
            <a:r>
              <a:rPr lang="en-US" smtClean="0">
                <a:latin typeface="Times New Roman" pitchFamily="18" charset="0"/>
                <a:ea typeface="Calibri" pitchFamily="34" charset="0"/>
                <a:cs typeface="Times New Roman" pitchFamily="18" charset="0"/>
                <a:sym typeface="Symbol"/>
              </a:rPr>
              <a:t></a:t>
            </a:r>
            <a:r>
              <a:rPr lang="en-US" smtClean="0">
                <a:latin typeface="Times New Roman" pitchFamily="18" charset="0"/>
                <a:ea typeface="Calibri" pitchFamily="34" charset="0"/>
                <a:cs typeface="Times New Roman" pitchFamily="18" charset="0"/>
              </a:rPr>
              <a:t>3,2.10</a:t>
            </a:r>
            <a:r>
              <a:rPr lang="en-US" baseline="30000" smtClean="0">
                <a:latin typeface="Times New Roman" pitchFamily="18" charset="0"/>
                <a:ea typeface="Calibri" pitchFamily="34" charset="0"/>
                <a:cs typeface="Times New Roman" pitchFamily="18" charset="0"/>
                <a:sym typeface="Symbol"/>
              </a:rPr>
              <a:t></a:t>
            </a:r>
            <a:r>
              <a:rPr lang="en-US" baseline="30000" smtClean="0">
                <a:latin typeface="Times New Roman" pitchFamily="18" charset="0"/>
                <a:ea typeface="Calibri" pitchFamily="34" charset="0"/>
                <a:cs typeface="Times New Roman" pitchFamily="18" charset="0"/>
              </a:rPr>
              <a:t>7</a:t>
            </a:r>
            <a:r>
              <a:rPr lang="en-US" smtClean="0">
                <a:latin typeface="Times New Roman" pitchFamily="18" charset="0"/>
                <a:ea typeface="Calibri" pitchFamily="34" charset="0"/>
                <a:cs typeface="Times New Roman" pitchFamily="18" charset="0"/>
              </a:rPr>
              <a:t>C</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và </a:t>
            </a:r>
            <a:r>
              <a:rPr lang="en-US" i="1" smtClean="0">
                <a:latin typeface="Times New Roman" pitchFamily="18" charset="0"/>
                <a:ea typeface="Calibri" pitchFamily="34" charset="0"/>
                <a:cs typeface="Times New Roman" pitchFamily="18" charset="0"/>
              </a:rPr>
              <a:t>q</a:t>
            </a:r>
            <a:r>
              <a:rPr lang="en-US" i="1" baseline="-25000" smtClean="0">
                <a:latin typeface="Times New Roman" pitchFamily="18" charset="0"/>
                <a:ea typeface="Calibri" pitchFamily="34" charset="0"/>
                <a:cs typeface="Times New Roman" pitchFamily="18" charset="0"/>
              </a:rPr>
              <a:t>2</a:t>
            </a:r>
            <a:r>
              <a:rPr lang="en-US" smtClean="0">
                <a:latin typeface="Times New Roman" pitchFamily="18" charset="0"/>
                <a:ea typeface="Calibri" pitchFamily="34" charset="0"/>
                <a:cs typeface="Times New Roman" pitchFamily="18" charset="0"/>
              </a:rPr>
              <a:t> </a:t>
            </a:r>
            <a:r>
              <a:rPr lang="en-US">
                <a:latin typeface="Times New Roman" pitchFamily="18" charset="0"/>
                <a:ea typeface="Calibri" pitchFamily="34" charset="0"/>
                <a:cs typeface="Times New Roman" pitchFamily="18" charset="0"/>
              </a:rPr>
              <a:t>= </a:t>
            </a:r>
            <a:r>
              <a:rPr lang="en-US" smtClean="0">
                <a:latin typeface="Times New Roman" pitchFamily="18" charset="0"/>
                <a:ea typeface="Calibri" pitchFamily="34" charset="0"/>
                <a:cs typeface="Times New Roman" pitchFamily="18" charset="0"/>
                <a:sym typeface="Symbol"/>
              </a:rPr>
              <a:t>2</a:t>
            </a:r>
            <a:r>
              <a:rPr lang="en-US" smtClean="0">
                <a:latin typeface="Times New Roman" pitchFamily="18" charset="0"/>
                <a:ea typeface="Calibri" pitchFamily="34" charset="0"/>
                <a:cs typeface="Times New Roman" pitchFamily="18" charset="0"/>
              </a:rPr>
              <a:t>,4.10</a:t>
            </a:r>
            <a:r>
              <a:rPr lang="en-US" baseline="30000">
                <a:latin typeface="Times New Roman" pitchFamily="18" charset="0"/>
                <a:ea typeface="Calibri" pitchFamily="34" charset="0"/>
                <a:cs typeface="Times New Roman" pitchFamily="18" charset="0"/>
                <a:sym typeface="Symbol"/>
              </a:rPr>
              <a:t></a:t>
            </a:r>
            <a:r>
              <a:rPr lang="en-US" baseline="30000">
                <a:latin typeface="Times New Roman" pitchFamily="18" charset="0"/>
                <a:ea typeface="Calibri" pitchFamily="34" charset="0"/>
                <a:cs typeface="Times New Roman" pitchFamily="18" charset="0"/>
              </a:rPr>
              <a:t>7</a:t>
            </a:r>
            <a:r>
              <a:rPr lang="en-US">
                <a:latin typeface="Times New Roman" pitchFamily="18" charset="0"/>
                <a:ea typeface="Calibri" pitchFamily="34" charset="0"/>
                <a:cs typeface="Times New Roman" pitchFamily="18" charset="0"/>
              </a:rPr>
              <a:t>C</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Tính lực tương tác tĩnh điện giữa hai quả cầu. Biết k = 9.10</a:t>
            </a:r>
            <a:r>
              <a:rPr lang="vi-VN" baseline="30000">
                <a:latin typeface="Times New Roman" pitchFamily="18" charset="0"/>
                <a:ea typeface="Calibri" pitchFamily="34" charset="0"/>
                <a:cs typeface="Times New Roman" pitchFamily="18" charset="0"/>
              </a:rPr>
              <a:t>9</a:t>
            </a:r>
            <a:r>
              <a:rPr lang="vi-VN">
                <a:latin typeface="Times New Roman" pitchFamily="18" charset="0"/>
                <a:ea typeface="Calibri" pitchFamily="34" charset="0"/>
                <a:cs typeface="Times New Roman" pitchFamily="18" charset="0"/>
              </a:rPr>
              <a:t> N.m</a:t>
            </a:r>
            <a:r>
              <a:rPr lang="vi-VN" baseline="30000">
                <a:latin typeface="Times New Roman" pitchFamily="18" charset="0"/>
                <a:ea typeface="Calibri" pitchFamily="34" charset="0"/>
                <a:cs typeface="Times New Roman" pitchFamily="18" charset="0"/>
              </a:rPr>
              <a:t>2</a:t>
            </a:r>
            <a:r>
              <a:rPr lang="vi-VN">
                <a:latin typeface="Times New Roman" pitchFamily="18" charset="0"/>
                <a:ea typeface="Calibri" pitchFamily="34" charset="0"/>
                <a:cs typeface="Times New Roman" pitchFamily="18" charset="0"/>
              </a:rPr>
              <a:t>/C</a:t>
            </a:r>
            <a:r>
              <a:rPr lang="vi-VN" baseline="30000">
                <a:latin typeface="Times New Roman" pitchFamily="18" charset="0"/>
                <a:ea typeface="Calibri" pitchFamily="34" charset="0"/>
                <a:cs typeface="Times New Roman" pitchFamily="18" charset="0"/>
              </a:rPr>
              <a:t>2</a:t>
            </a:r>
            <a:r>
              <a:rPr kumimoji="0" lang="pt-BR"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b="1" smtClean="0">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người ta cần nung nóng cái khâu khi lắp lưỡi dao vào cán? </a:t>
            </a:r>
            <a:r>
              <a:rPr lang="pt-BR" smtClean="0">
                <a:latin typeface="Times New Roman" pitchFamily="18" charset="0"/>
                <a:ea typeface="Calibri" pitchFamily="34" charset="0"/>
                <a:cs typeface="Times New Roman" pitchFamily="18" charset="0"/>
              </a:rPr>
              <a:t> </a:t>
            </a:r>
            <a:endParaRPr lang="pt-BR">
              <a:latin typeface="Times New Roman" pitchFamily="18" charset="0"/>
              <a:ea typeface="Calibri" pitchFamily="34" charset="0"/>
              <a:cs typeface="Times New Roman" pitchFamily="18" charset="0"/>
            </a:endParaRPr>
          </a:p>
        </p:txBody>
      </p:sp>
      <p:pic>
        <p:nvPicPr>
          <p:cNvPr id="8" name="Picture 7"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410200" y="3608195"/>
            <a:ext cx="2971800" cy="12950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48833931"/>
      </p:ext>
    </p:ext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3578AFD9-E7B0-4B89-BFC6-AEB43A3C57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55A1E5C0-06AF-4AAD-8254-3A79350582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6BC1C6B-9A69-4870-A4A4-4A5C4D13719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33400" y="1113823"/>
            <a:ext cx="83820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kín có thể tích là 40 lít ở nhiệt độ 200 K, nung nóng bình đến 300 K. Để cho áp suất của lượng khí trong bình không đổi thì thể tích của bình phải bằng bao nhiêu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Khi đặt một hiệu điện thế 300 V giữa hai bản của một tụ điện, điện tích của tụ là </a:t>
            </a:r>
            <a:r>
              <a:rPr lang="vi-VN" sz="2000" smtClean="0">
                <a:latin typeface="Times New Roman" pitchFamily="18" charset="0"/>
                <a:ea typeface="Calibri" pitchFamily="34" charset="0"/>
                <a:cs typeface="Times New Roman" pitchFamily="18" charset="0"/>
              </a:rPr>
              <a:t>6.10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C</a:t>
            </a:r>
            <a:r>
              <a:rPr lang="vi-VN" sz="2000">
                <a:latin typeface="Times New Roman" pitchFamily="18" charset="0"/>
                <a:ea typeface="Calibri" pitchFamily="34" charset="0"/>
                <a:cs typeface="Times New Roman" pitchFamily="18" charset="0"/>
              </a:rPr>
              <a:t>. Tính điện dung của tụ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pt-BR" sz="2000" smtClean="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smtClean="0">
                <a:latin typeface="Times New Roman" pitchFamily="18" charset="0"/>
                <a:ea typeface="Calibri" pitchFamily="34" charset="0"/>
                <a:cs typeface="Times New Roman" pitchFamily="18" charset="0"/>
              </a:rPr>
              <a:t>và có khoảng hở ở giữa?</a:t>
            </a:r>
            <a:endParaRPr lang="pt-BR" sz="2000">
              <a:latin typeface="Times New Roman" pitchFamily="18" charset="0"/>
              <a:ea typeface="Calibri" pitchFamily="34" charset="0"/>
              <a:cs typeface="Times New Roman" pitchFamily="18" charset="0"/>
            </a:endParaRPr>
          </a:p>
        </p:txBody>
      </p:sp>
      <p:pic>
        <p:nvPicPr>
          <p:cNvPr id="8" name="Picture 7">
            <a:extLst>
              <a:ext uri="{FF2B5EF4-FFF2-40B4-BE49-F238E27FC236}">
                <a16:creationId xmlns="" xmlns:a16="http://schemas.microsoft.com/office/drawing/2014/main" id="{4F83F68C-BA8D-4475-821A-E03250A0CC64}"/>
              </a:ext>
            </a:extLst>
          </p:cNvPr>
          <p:cNvPicPr>
            <a:picLocks noChangeAspect="1"/>
          </p:cNvPicPr>
          <p:nvPr/>
        </p:nvPicPr>
        <p:blipFill rotWithShape="1">
          <a:blip r:embed="rId6"/>
          <a:srcRect t="12161" r="23496" b="20756"/>
          <a:stretch/>
        </p:blipFill>
        <p:spPr>
          <a:xfrm>
            <a:off x="5715000" y="3045534"/>
            <a:ext cx="2743200" cy="2097966"/>
          </a:xfrm>
          <a:prstGeom prst="rect">
            <a:avLst/>
          </a:prstGeom>
        </p:spPr>
      </p:pic>
    </p:spTree>
    <p:extLst>
      <p:ext uri="{BB962C8B-B14F-4D97-AF65-F5344CB8AC3E}">
        <p14:creationId xmlns:p14="http://schemas.microsoft.com/office/powerpoint/2010/main" val="3572126960"/>
      </p:ext>
    </p:ext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01B9F5D-AD7C-4637-A300-07A8649A7F1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166131FA-ACB0-4029-B362-D1E97E91F1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2D1259C2-B997-487D-88E5-D223AED12242}"/>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81000" y="1143020"/>
            <a:ext cx="8305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xy lanh chứa </a:t>
            </a:r>
            <a:r>
              <a:rPr lang="vi-VN" sz="2000" smtClean="0">
                <a:latin typeface="Times New Roman" pitchFamily="18" charset="0"/>
                <a:ea typeface="Times New Roman" pitchFamily="18" charset="0"/>
                <a:cs typeface="Times New Roman" pitchFamily="18" charset="0"/>
              </a:rPr>
              <a:t>150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cm</a:t>
            </a:r>
            <a:r>
              <a:rPr lang="vi-VN" sz="2000" baseline="30000" smtClean="0">
                <a:latin typeface="Times New Roman" pitchFamily="18" charset="0"/>
                <a:ea typeface="Times New Roman" pitchFamily="18" charset="0"/>
                <a:cs typeface="Times New Roman" pitchFamily="18" charset="0"/>
              </a:rPr>
              <a:t>3</a:t>
            </a:r>
            <a:r>
              <a:rPr lang="vi-VN" sz="2000" smtClean="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khí </a:t>
            </a:r>
            <a:r>
              <a:rPr lang="vi-VN" sz="2000" smtClean="0">
                <a:latin typeface="Times New Roman" pitchFamily="18" charset="0"/>
                <a:ea typeface="Times New Roman" pitchFamily="18" charset="0"/>
                <a:cs typeface="Times New Roman" pitchFamily="18" charset="0"/>
              </a:rPr>
              <a:t>ở </a:t>
            </a:r>
            <a:r>
              <a:rPr lang="vi-VN" sz="2000">
                <a:latin typeface="Times New Roman" pitchFamily="18" charset="0"/>
                <a:ea typeface="Times New Roman" pitchFamily="18" charset="0"/>
                <a:cs typeface="Times New Roman" pitchFamily="18" charset="0"/>
              </a:rPr>
              <a:t>áp suất </a:t>
            </a:r>
            <a:r>
              <a:rPr lang="vi-VN" sz="2000" smtClean="0">
                <a:latin typeface="Times New Roman" pitchFamily="18" charset="0"/>
                <a:ea typeface="Times New Roman" pitchFamily="18" charset="0"/>
                <a:cs typeface="Times New Roman" pitchFamily="18" charset="0"/>
              </a:rPr>
              <a:t>10</a:t>
            </a:r>
            <a:r>
              <a:rPr lang="vi-VN" sz="2000" baseline="30000" smtClean="0">
                <a:latin typeface="Times New Roman" pitchFamily="18" charset="0"/>
                <a:ea typeface="Times New Roman" pitchFamily="18" charset="0"/>
                <a:cs typeface="Times New Roman" pitchFamily="18" charset="0"/>
              </a:rPr>
              <a:t>5</a:t>
            </a:r>
            <a:r>
              <a:rPr lang="en-US" sz="2000" baseline="30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Nén pít tông làm </a:t>
            </a:r>
            <a:r>
              <a:rPr lang="en-US" sz="2000" smtClean="0">
                <a:latin typeface="Times New Roman" pitchFamily="18" charset="0"/>
                <a:ea typeface="Times New Roman" pitchFamily="18" charset="0"/>
                <a:cs typeface="Times New Roman" pitchFamily="18" charset="0"/>
              </a:rPr>
              <a:t>khí trong </a:t>
            </a:r>
            <a:r>
              <a:rPr lang="vi-VN" sz="2000" smtClean="0">
                <a:latin typeface="Times New Roman" pitchFamily="18" charset="0"/>
                <a:ea typeface="Times New Roman" pitchFamily="18" charset="0"/>
                <a:cs typeface="Times New Roman" pitchFamily="18" charset="0"/>
              </a:rPr>
              <a:t>xy </a:t>
            </a:r>
            <a:r>
              <a:rPr lang="vi-VN" sz="2000">
                <a:latin typeface="Times New Roman" pitchFamily="18" charset="0"/>
                <a:ea typeface="Times New Roman" pitchFamily="18" charset="0"/>
                <a:cs typeface="Times New Roman" pitchFamily="18" charset="0"/>
              </a:rPr>
              <a:t>lanh giảm còn </a:t>
            </a:r>
            <a:r>
              <a:rPr lang="vi-VN" sz="2000" smtClean="0">
                <a:latin typeface="Times New Roman" pitchFamily="18" charset="0"/>
                <a:ea typeface="Times New Roman" pitchFamily="18" charset="0"/>
                <a:cs typeface="Times New Roman" pitchFamily="18" charset="0"/>
              </a:rPr>
              <a:t>90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cm</a:t>
            </a:r>
            <a:r>
              <a:rPr lang="vi-VN" sz="2000" baseline="30000" smtClean="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Tính áp suất </a:t>
            </a:r>
            <a:r>
              <a:rPr lang="en-US" sz="2000" smtClean="0">
                <a:latin typeface="Times New Roman" pitchFamily="18" charset="0"/>
                <a:ea typeface="Times New Roman" pitchFamily="18" charset="0"/>
                <a:cs typeface="Times New Roman" pitchFamily="18" charset="0"/>
              </a:rPr>
              <a:t>lúc này, xem như </a:t>
            </a:r>
            <a:r>
              <a:rPr lang="vi-VN" sz="2000" smtClean="0">
                <a:latin typeface="Times New Roman" pitchFamily="18" charset="0"/>
                <a:ea typeface="Times New Roman" pitchFamily="18" charset="0"/>
                <a:cs typeface="Times New Roman" pitchFamily="18" charset="0"/>
              </a:rPr>
              <a:t>nhiệt </a:t>
            </a:r>
            <a:r>
              <a:rPr lang="vi-VN" sz="2000">
                <a:latin typeface="Times New Roman" pitchFamily="18" charset="0"/>
                <a:ea typeface="Times New Roman" pitchFamily="18" charset="0"/>
                <a:cs typeface="Times New Roman" pitchFamily="18" charset="0"/>
              </a:rPr>
              <a:t>độ không </a:t>
            </a:r>
            <a:r>
              <a:rPr lang="vi-VN" sz="2000" smtClean="0">
                <a:latin typeface="Times New Roman" pitchFamily="18" charset="0"/>
                <a:ea typeface="Times New Roman" pitchFamily="18" charset="0"/>
                <a:cs typeface="Times New Roman" pitchFamily="18" charset="0"/>
              </a:rPr>
              <a:t>đổi</a:t>
            </a:r>
            <a:r>
              <a:rPr lang="en-US" sz="2000" smtClean="0">
                <a:latin typeface="Times New Roman" pitchFamily="18" charset="0"/>
                <a:ea typeface="Times New Roman" pitchFamily="18" charset="0"/>
                <a:cs typeface="Times New Roman" pitchFamily="18" charset="0"/>
              </a:rPr>
              <a:t>.</a:t>
            </a:r>
            <a:r>
              <a:rPr lang="vi-VN" sz="2000" smtClean="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điện tích </a:t>
            </a:r>
            <a:r>
              <a:rPr lang="vi-VN" sz="2000" smtClean="0">
                <a:latin typeface="Times New Roman" pitchFamily="18" charset="0"/>
                <a:ea typeface="Calibri" pitchFamily="34" charset="0"/>
                <a:cs typeface="Times New Roman" pitchFamily="18" charset="0"/>
              </a:rPr>
              <a:t>Q</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1,5</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 </a:t>
            </a:r>
            <a:r>
              <a:rPr lang="vi-VN" sz="2000">
                <a:latin typeface="Times New Roman" pitchFamily="18" charset="0"/>
                <a:ea typeface="Calibri" pitchFamily="34" charset="0"/>
                <a:cs typeface="Times New Roman" pitchFamily="18" charset="0"/>
              </a:rPr>
              <a:t>đặt tại điểm trong không </a:t>
            </a:r>
            <a:r>
              <a:rPr lang="vi-VN" sz="2000" smtClean="0">
                <a:latin typeface="Times New Roman" pitchFamily="18" charset="0"/>
                <a:ea typeface="Calibri" pitchFamily="34" charset="0"/>
                <a:cs typeface="Times New Roman" pitchFamily="18" charset="0"/>
              </a:rPr>
              <a:t>gian</a:t>
            </a:r>
            <a:r>
              <a:rPr lang="en-US" sz="2000" smtClean="0">
                <a:latin typeface="Times New Roman" pitchFamily="18" charset="0"/>
                <a:ea typeface="Calibri" pitchFamily="34" charset="0"/>
                <a:cs typeface="Times New Roman" pitchFamily="18" charset="0"/>
              </a:rPr>
              <a:t> c</a:t>
            </a:r>
            <a:r>
              <a:rPr lang="vi-VN" sz="2000" smtClean="0">
                <a:latin typeface="Times New Roman" pitchFamily="18" charset="0"/>
                <a:ea typeface="Calibri" pitchFamily="34" charset="0"/>
                <a:cs typeface="Times New Roman" pitchFamily="18" charset="0"/>
              </a:rPr>
              <a:t>ó </a:t>
            </a:r>
            <a:r>
              <a:rPr lang="vi-VN" sz="2000">
                <a:latin typeface="Times New Roman" pitchFamily="18" charset="0"/>
                <a:ea typeface="Calibri" pitchFamily="34" charset="0"/>
                <a:cs typeface="Times New Roman" pitchFamily="18" charset="0"/>
              </a:rPr>
              <a:t>cường độ điện trường </a:t>
            </a:r>
            <a:r>
              <a:rPr lang="vi-VN" sz="2000" smtClean="0">
                <a:latin typeface="Times New Roman" pitchFamily="18" charset="0"/>
                <a:ea typeface="Calibri" pitchFamily="34" charset="0"/>
                <a:cs typeface="Times New Roman" pitchFamily="18" charset="0"/>
              </a:rPr>
              <a:t>E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6 </a:t>
            </a:r>
            <a:r>
              <a:rPr lang="vi-VN" sz="2000">
                <a:latin typeface="Times New Roman" pitchFamily="18" charset="0"/>
                <a:ea typeface="Calibri" pitchFamily="34" charset="0"/>
                <a:cs typeface="Times New Roman" pitchFamily="18" charset="0"/>
              </a:rPr>
              <a:t>V/m. Hãy tính lực điện trường </a:t>
            </a:r>
            <a:r>
              <a:rPr lang="en-US" sz="2000" smtClean="0">
                <a:latin typeface="Times New Roman" pitchFamily="18" charset="0"/>
                <a:ea typeface="Calibri" pitchFamily="34" charset="0"/>
                <a:cs typeface="Times New Roman" pitchFamily="18" charset="0"/>
              </a:rPr>
              <a:t>tác dụng lên Q</a:t>
            </a:r>
            <a:r>
              <a:rPr lang="vi-VN" sz="2000" smtClean="0">
                <a:latin typeface="Times New Roman" pitchFamily="18" charset="0"/>
                <a:ea typeface="Calibri" pitchFamily="34" charset="0"/>
                <a:cs typeface="Times New Roman" pitchFamily="18" charset="0"/>
              </a:rPr>
              <a:t>.</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trên đường ống dẫn hơi phải có những đoạn được uốn cong.</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rotWithShape="1">
          <a:blip r:embed="rId6">
            <a:extLst>
              <a:ext uri="{28A0092B-C50C-407E-A947-70E740481C1C}">
                <a14:useLocalDpi xmlns:a14="http://schemas.microsoft.com/office/drawing/2010/main" val="0"/>
              </a:ext>
            </a:extLst>
          </a:blip>
          <a:srcRect t="7407" b="29777"/>
          <a:stretch/>
        </p:blipFill>
        <p:spPr bwMode="auto">
          <a:xfrm>
            <a:off x="6210300" y="3973592"/>
            <a:ext cx="135509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6550710"/>
      </p:ext>
    </p:ext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0602930-3944-478B-98C8-26F21B1EA0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3" action="ppaction://hlinksldjump"/>
            <a:extLst>
              <a:ext uri="{FF2B5EF4-FFF2-40B4-BE49-F238E27FC236}">
                <a16:creationId xmlns="" xmlns:a16="http://schemas.microsoft.com/office/drawing/2014/main" id="{5A089FF9-9B77-49CB-85D0-913F857627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9381D23F-DBDA-42EC-A358-CFB7129801EE}"/>
              </a:ext>
            </a:extLst>
          </p:cNvPr>
          <p:cNvSpPr txBox="1"/>
          <p:nvPr/>
        </p:nvSpPr>
        <p:spPr>
          <a:xfrm>
            <a:off x="2667000" y="464731"/>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7</a:t>
            </a:r>
          </a:p>
        </p:txBody>
      </p:sp>
      <p:pic>
        <p:nvPicPr>
          <p:cNvPr id="6"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66700" y="1071339"/>
            <a:ext cx="8610600"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Times New Roman" pitchFamily="18" charset="0"/>
                <a:cs typeface="Times New Roman" pitchFamily="18" charset="0"/>
              </a:rPr>
              <a:t>Một bình kín có thể tích không đổi chứa khí lí tưởng ở áp suất p</a:t>
            </a:r>
            <a:r>
              <a:rPr lang="vi-VN" baseline="-25000">
                <a:latin typeface="Times New Roman" pitchFamily="18" charset="0"/>
                <a:ea typeface="Times New Roman" pitchFamily="18" charset="0"/>
                <a:cs typeface="Times New Roman" pitchFamily="18" charset="0"/>
              </a:rPr>
              <a:t>1</a:t>
            </a:r>
            <a:r>
              <a:rPr lang="vi-VN">
                <a:latin typeface="Times New Roman" pitchFamily="18" charset="0"/>
                <a:ea typeface="Times New Roman" pitchFamily="18" charset="0"/>
                <a:cs typeface="Times New Roman" pitchFamily="18" charset="0"/>
              </a:rPr>
              <a:t> </a:t>
            </a:r>
            <a:r>
              <a:rPr lang="vi-VN" smtClean="0">
                <a:latin typeface="Times New Roman" pitchFamily="18" charset="0"/>
                <a:ea typeface="Times New Roman" pitchFamily="18" charset="0"/>
                <a:cs typeface="Times New Roman" pitchFamily="18" charset="0"/>
              </a:rPr>
              <a:t>= 200 </a:t>
            </a:r>
            <a:r>
              <a:rPr lang="vi-VN">
                <a:latin typeface="Times New Roman" pitchFamily="18" charset="0"/>
                <a:ea typeface="Times New Roman" pitchFamily="18" charset="0"/>
                <a:cs typeface="Times New Roman" pitchFamily="18" charset="0"/>
              </a:rPr>
              <a:t>000 Pa và nhiệt độ T</a:t>
            </a:r>
            <a:r>
              <a:rPr lang="vi-VN" baseline="-25000">
                <a:latin typeface="Times New Roman" pitchFamily="18" charset="0"/>
                <a:ea typeface="Times New Roman" pitchFamily="18" charset="0"/>
                <a:cs typeface="Times New Roman" pitchFamily="18" charset="0"/>
              </a:rPr>
              <a:t>1</a:t>
            </a:r>
            <a:r>
              <a:rPr lang="vi-VN">
                <a:latin typeface="Times New Roman" pitchFamily="18" charset="0"/>
                <a:ea typeface="Times New Roman" pitchFamily="18" charset="0"/>
                <a:cs typeface="Times New Roman" pitchFamily="18" charset="0"/>
              </a:rPr>
              <a:t> = 400 K. Tính áp suất trong bình khi nhiệt độ trong bình tăng lên tới </a:t>
            </a:r>
            <a:r>
              <a:rPr lang="vi-VN" smtClean="0">
                <a:latin typeface="Times New Roman" pitchFamily="18" charset="0"/>
                <a:ea typeface="Times New Roman" pitchFamily="18" charset="0"/>
                <a:cs typeface="Times New Roman" pitchFamily="18" charset="0"/>
              </a:rPr>
              <a:t>T</a:t>
            </a:r>
            <a:r>
              <a:rPr lang="vi-VN" baseline="-25000" smtClean="0">
                <a:latin typeface="Times New Roman" pitchFamily="18" charset="0"/>
                <a:ea typeface="Times New Roman" pitchFamily="18" charset="0"/>
                <a:cs typeface="Times New Roman" pitchFamily="18" charset="0"/>
              </a:rPr>
              <a:t>2</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500 K.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Cho mạch điện có R</a:t>
            </a:r>
            <a:r>
              <a:rPr lang="vi-VN"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nối tiếp R</a:t>
            </a:r>
            <a:r>
              <a:rPr lang="vi-VN"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Biết </a:t>
            </a:r>
            <a:r>
              <a:rPr lang="en-US" smtClean="0">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9 V;  r = 0,5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R</a:t>
            </a:r>
            <a:r>
              <a:rPr lang="vi-VN"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 3 </a:t>
            </a:r>
            <a:r>
              <a:rPr lang="vi-VN">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R</a:t>
            </a:r>
            <a:r>
              <a:rPr lang="vi-VN" baseline="-25000">
                <a:latin typeface="Times New Roman" pitchFamily="18" charset="0"/>
                <a:ea typeface="Calibri" pitchFamily="34" charset="0"/>
                <a:cs typeface="Times New Roman" pitchFamily="18" charset="0"/>
              </a:rPr>
              <a:t>2</a:t>
            </a:r>
            <a:r>
              <a:rPr lang="vi-VN">
                <a:latin typeface="Times New Roman" pitchFamily="18" charset="0"/>
                <a:ea typeface="Calibri" pitchFamily="34" charset="0"/>
                <a:cs typeface="Times New Roman" pitchFamily="18" charset="0"/>
              </a:rPr>
              <a:t> = 2,5 </a:t>
            </a:r>
            <a:r>
              <a:rPr lang="vi-VN">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 Tính cường độ dòng điện chạy qua các điện trở mạch ngoài. </a:t>
            </a:r>
            <a:r>
              <a:rPr kumimoji="0" lang="pt-BR"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b="1" smtClean="0">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phải dùng khớp nối ống dạng như </a:t>
            </a:r>
            <a:endParaRPr lang="en-US"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mtClean="0">
                <a:latin typeface="Times New Roman" pitchFamily="18" charset="0"/>
                <a:ea typeface="Calibri" pitchFamily="34" charset="0"/>
                <a:cs typeface="Times New Roman" pitchFamily="18" charset="0"/>
              </a:rPr>
              <a:t>lò </a:t>
            </a:r>
            <a:r>
              <a:rPr lang="vi-VN">
                <a:latin typeface="Times New Roman" pitchFamily="18" charset="0"/>
                <a:ea typeface="Calibri" pitchFamily="34" charset="0"/>
                <a:cs typeface="Times New Roman" pitchFamily="18" charset="0"/>
              </a:rPr>
              <a:t>xo giữa các thiết bị như nồi hơi? </a:t>
            </a:r>
            <a:endParaRPr lang="pt-BR">
              <a:latin typeface="Times New Roman" pitchFamily="18" charset="0"/>
              <a:ea typeface="Calibri" pitchFamily="34" charset="0"/>
              <a:cs typeface="Times New Roman" pitchFamily="18" charset="0"/>
            </a:endParaRPr>
          </a:p>
        </p:txBody>
      </p:sp>
      <p:pic>
        <p:nvPicPr>
          <p:cNvPr id="13" name="Picture 1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7687" y="2447019"/>
            <a:ext cx="225617" cy="249461"/>
          </a:xfrm>
          <a:prstGeom prst="rect">
            <a:avLst/>
          </a:prstGeom>
          <a:noFill/>
          <a:ln>
            <a:noFill/>
          </a:ln>
        </p:spPr>
      </p:pic>
      <p:grpSp>
        <p:nvGrpSpPr>
          <p:cNvPr id="4" name="Group 3"/>
          <p:cNvGrpSpPr/>
          <p:nvPr/>
        </p:nvGrpSpPr>
        <p:grpSpPr>
          <a:xfrm>
            <a:off x="6477000" y="2130306"/>
            <a:ext cx="1485900" cy="1132347"/>
            <a:chOff x="6629400" y="2255037"/>
            <a:chExt cx="1485900" cy="1132347"/>
          </a:xfrm>
        </p:grpSpPr>
        <p:pic>
          <p:nvPicPr>
            <p:cNvPr id="2050" name="Picture 2" descr="C:\Users\Administrator\Pictures\mach 4.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29400" y="2255037"/>
              <a:ext cx="1485900" cy="11323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934200" y="2952750"/>
              <a:ext cx="609600"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4" name="Picture 13" descr="khớp giãn nở nhiệt inox; khớp nối giãn nở nhiệt, khớp nối giãn nở inox, khớp nối giãn nở, khớp nối co giãn"/>
          <p:cNvPicPr/>
          <p:nvPr/>
        </p:nvPicPr>
        <p:blipFill rotWithShape="1">
          <a:blip r:embed="rId9" cstate="print">
            <a:extLst>
              <a:ext uri="{28A0092B-C50C-407E-A947-70E740481C1C}">
                <a14:useLocalDpi xmlns:a14="http://schemas.microsoft.com/office/drawing/2010/main" val="0"/>
              </a:ext>
            </a:extLst>
          </a:blip>
          <a:srcRect/>
          <a:stretch/>
        </p:blipFill>
        <p:spPr bwMode="auto">
          <a:xfrm>
            <a:off x="5403532" y="3365496"/>
            <a:ext cx="2756535" cy="1771650"/>
          </a:xfrm>
          <a:prstGeom prst="rect">
            <a:avLst/>
          </a:prstGeom>
          <a:noFill/>
          <a:ln>
            <a:noFill/>
          </a:ln>
        </p:spPr>
      </p:pic>
    </p:spTree>
    <p:extLst>
      <p:ext uri="{BB962C8B-B14F-4D97-AF65-F5344CB8AC3E}">
        <p14:creationId xmlns:p14="http://schemas.microsoft.com/office/powerpoint/2010/main" val="516888144"/>
      </p:ext>
    </p:ext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6A2CF9B-C556-41FE-B0D2-51E6EBE34D2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64DBECDF-3470-465E-88A6-8ED87B482E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B05C87D-ECF0-4E6B-A71C-ACA76BF6827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28601" y="1076563"/>
            <a:ext cx="856464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thước thép ở 10°C có độ dài là 150 m. Khi nhiệt độ tăng đến 50°C , thước thép này dài thêm </a:t>
            </a:r>
            <a:r>
              <a:rPr lang="vi-VN" sz="2000" i="1" smtClean="0">
                <a:latin typeface="Times New Roman" pitchFamily="18" charset="0"/>
                <a:ea typeface="Times New Roman" pitchFamily="18" charset="0"/>
                <a:cs typeface="Times New Roman" pitchFamily="18" charset="0"/>
                <a:sym typeface="Symbol"/>
              </a:rPr>
              <a:t></a:t>
            </a:r>
            <a:r>
              <a:rPr lang="en-US" sz="2000" i="1" smtClean="0">
                <a:latin typeface="Times New Roman" pitchFamily="18" charset="0"/>
                <a:ea typeface="Times New Roman" pitchFamily="18" charset="0"/>
                <a:cs typeface="Times New Roman" pitchFamily="18" charset="0"/>
                <a:sym typeface="Symbol"/>
              </a:rPr>
              <a:t>l</a:t>
            </a:r>
            <a:r>
              <a:rPr lang="en-US" sz="2000" smtClean="0">
                <a:latin typeface="Times New Roman" pitchFamily="18" charset="0"/>
                <a:ea typeface="Times New Roman" pitchFamily="18" charset="0"/>
                <a:cs typeface="Times New Roman" pitchFamily="18" charset="0"/>
                <a:sym typeface="Symbol"/>
              </a:rPr>
              <a:t> </a:t>
            </a:r>
            <a:r>
              <a:rPr lang="vi-VN" sz="2000" smtClean="0">
                <a:latin typeface="Times New Roman" pitchFamily="18" charset="0"/>
                <a:ea typeface="Times New Roman" pitchFamily="18" charset="0"/>
                <a:cs typeface="Times New Roman" pitchFamily="18" charset="0"/>
              </a:rPr>
              <a:t>bao </a:t>
            </a:r>
            <a:r>
              <a:rPr lang="vi-VN" sz="2000">
                <a:latin typeface="Times New Roman" pitchFamily="18" charset="0"/>
                <a:ea typeface="Times New Roman" pitchFamily="18" charset="0"/>
                <a:cs typeface="Times New Roman" pitchFamily="18" charset="0"/>
              </a:rPr>
              <a:t>nhiêu? Biết hệ số nở dài của thép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 12.10</a:t>
            </a:r>
            <a:r>
              <a:rPr lang="vi-VN" sz="2000" baseline="30000" smtClean="0">
                <a:latin typeface="Times New Roman" pitchFamily="18" charset="0"/>
                <a:ea typeface="Times New Roman" pitchFamily="18" charset="0"/>
                <a:cs typeface="Times New Roman" pitchFamily="18" charset="0"/>
              </a:rPr>
              <a:t>–6</a:t>
            </a:r>
            <a:r>
              <a:rPr lang="vi-VN" sz="1600" smtClean="0">
                <a:latin typeface="Times New Roman" pitchFamily="18" charset="0"/>
                <a:ea typeface="Times New Roman" pitchFamily="18" charset="0"/>
                <a:cs typeface="Times New Roman" pitchFamily="18" charset="0"/>
              </a:rPr>
              <a:t>K</a:t>
            </a:r>
            <a:r>
              <a:rPr lang="vi-VN" sz="1600" baseline="30000" smtClean="0">
                <a:latin typeface="Times New Roman" pitchFamily="18" charset="0"/>
                <a:ea typeface="Times New Roman" pitchFamily="18" charset="0"/>
                <a:cs typeface="Times New Roman" pitchFamily="18" charset="0"/>
              </a:rPr>
              <a:t>–1</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điện tích điểm q = </a:t>
            </a:r>
            <a:r>
              <a:rPr lang="vi-VN" sz="2000" smtClean="0">
                <a:latin typeface="Times New Roman" pitchFamily="18" charset="0"/>
                <a:ea typeface="Calibri" pitchFamily="34" charset="0"/>
                <a:cs typeface="Times New Roman" pitchFamily="18" charset="0"/>
              </a:rPr>
              <a:t>2,5.10</a:t>
            </a:r>
            <a:r>
              <a:rPr lang="vi-VN" sz="2000" baseline="30000">
                <a:latin typeface="Times New Roman" pitchFamily="18" charset="0"/>
                <a:ea typeface="Times New Roman" pitchFamily="18" charset="0"/>
                <a:cs typeface="Times New Roman" pitchFamily="18" charset="0"/>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C </a:t>
            </a:r>
            <a:r>
              <a:rPr lang="en-US" sz="2000" smtClean="0">
                <a:latin typeface="Times New Roman" pitchFamily="18" charset="0"/>
                <a:ea typeface="Calibri" pitchFamily="34" charset="0"/>
                <a:cs typeface="Times New Roman" pitchFamily="18" charset="0"/>
              </a:rPr>
              <a:t>khi </a:t>
            </a:r>
            <a:r>
              <a:rPr lang="vi-VN" sz="2000" smtClean="0">
                <a:latin typeface="Times New Roman" pitchFamily="18" charset="0"/>
                <a:ea typeface="Calibri" pitchFamily="34" charset="0"/>
                <a:cs typeface="Times New Roman" pitchFamily="18" charset="0"/>
              </a:rPr>
              <a:t>đặt </a:t>
            </a:r>
            <a:r>
              <a:rPr lang="vi-VN" sz="2000">
                <a:latin typeface="Times New Roman" pitchFamily="18" charset="0"/>
                <a:ea typeface="Calibri" pitchFamily="34" charset="0"/>
                <a:cs typeface="Times New Roman" pitchFamily="18" charset="0"/>
              </a:rPr>
              <a:t>tại điểm M trong điện </a:t>
            </a:r>
            <a:r>
              <a:rPr lang="vi-VN" sz="2000" smtClean="0">
                <a:latin typeface="Times New Roman" pitchFamily="18" charset="0"/>
                <a:ea typeface="Calibri" pitchFamily="34" charset="0"/>
                <a:cs typeface="Times New Roman" pitchFamily="18" charset="0"/>
              </a:rPr>
              <a:t>trường</a:t>
            </a:r>
            <a:r>
              <a:rPr lang="en-US" sz="2000" smtClean="0">
                <a:latin typeface="Times New Roman" pitchFamily="18" charset="0"/>
                <a:ea typeface="Calibri" pitchFamily="34" charset="0"/>
                <a:cs typeface="Times New Roman" pitchFamily="18" charset="0"/>
              </a:rPr>
              <a:t> thì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chịu tác dụng của lực điện </a:t>
            </a:r>
            <a:r>
              <a:rPr lang="vi-VN" sz="2000" smtClean="0">
                <a:latin typeface="Times New Roman" pitchFamily="18" charset="0"/>
                <a:ea typeface="Calibri" pitchFamily="34" charset="0"/>
                <a:cs typeface="Times New Roman" pitchFamily="18" charset="0"/>
              </a:rPr>
              <a:t>có </a:t>
            </a:r>
            <a:r>
              <a:rPr lang="vi-VN" sz="2000">
                <a:latin typeface="Times New Roman" pitchFamily="18" charset="0"/>
                <a:ea typeface="Calibri" pitchFamily="34" charset="0"/>
                <a:cs typeface="Times New Roman" pitchFamily="18" charset="0"/>
              </a:rPr>
              <a:t>độ lớn </a:t>
            </a:r>
            <a:r>
              <a:rPr lang="vi-VN" sz="2000" smtClean="0">
                <a:latin typeface="Times New Roman" pitchFamily="18" charset="0"/>
                <a:ea typeface="Calibri" pitchFamily="34" charset="0"/>
                <a:cs typeface="Times New Roman" pitchFamily="18" charset="0"/>
              </a:rPr>
              <a:t>F</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6,2.10</a:t>
            </a:r>
            <a:r>
              <a:rPr lang="vi-VN" sz="2000" baseline="30000" smtClean="0">
                <a:latin typeface="Times New Roman" pitchFamily="18" charset="0"/>
                <a:ea typeface="Times New Roman" pitchFamily="18" charset="0"/>
                <a:cs typeface="Times New Roman" pitchFamily="18" charset="0"/>
              </a:rPr>
              <a:t>–</a:t>
            </a:r>
            <a:r>
              <a:rPr lang="vi-VN" sz="2000" baseline="30000" smtClean="0">
                <a:latin typeface="Times New Roman" pitchFamily="18" charset="0"/>
                <a:ea typeface="Calibri" pitchFamily="34" charset="0"/>
                <a:cs typeface="Times New Roman" pitchFamily="18" charset="0"/>
              </a:rPr>
              <a:t>2</a:t>
            </a:r>
            <a:r>
              <a:rPr lang="en-US" sz="2000" baseline="30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N</a:t>
            </a:r>
            <a:r>
              <a:rPr lang="vi-VN" sz="2000">
                <a:latin typeface="Times New Roman" pitchFamily="18" charset="0"/>
                <a:ea typeface="Calibri" pitchFamily="34" charset="0"/>
                <a:cs typeface="Times New Roman" pitchFamily="18" charset="0"/>
              </a:rPr>
              <a:t>. Tính cường độ điện trường tại M?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có thể dùng siêu tụ điện thay thế cho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nguồn </a:t>
            </a:r>
            <a:r>
              <a:rPr lang="vi-VN" sz="2000">
                <a:latin typeface="Times New Roman" pitchFamily="18" charset="0"/>
                <a:ea typeface="Calibri" pitchFamily="34" charset="0"/>
                <a:cs typeface="Times New Roman" pitchFamily="18" charset="0"/>
              </a:rPr>
              <a:t>điện pin được?</a:t>
            </a:r>
          </a:p>
        </p:txBody>
      </p:sp>
      <p:pic>
        <p:nvPicPr>
          <p:cNvPr id="8" name="Picture 7" descr="Siêu tụ điện 3000F 2.8V | Shopee Việt Nam"/>
          <p:cNvPicPr/>
          <p:nvPr/>
        </p:nvPicPr>
        <p:blipFill rotWithShape="1">
          <a:blip r:embed="rId6">
            <a:extLst>
              <a:ext uri="{28A0092B-C50C-407E-A947-70E740481C1C}">
                <a14:useLocalDpi xmlns:a14="http://schemas.microsoft.com/office/drawing/2010/main" val="0"/>
              </a:ext>
            </a:extLst>
          </a:blip>
          <a:srcRect l="30770" t="-1" r="31089" b="5770"/>
          <a:stretch/>
        </p:blipFill>
        <p:spPr bwMode="auto">
          <a:xfrm rot="3698201">
            <a:off x="6711179" y="2638598"/>
            <a:ext cx="1141095" cy="2819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54347283"/>
      </p:ext>
    </p:ext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30EC5B1-B389-47F4-8E68-AA4AA282529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CFE0CB19-FE13-450B-B8CC-ABD3B0B874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4CD2543-5E44-401E-9A5B-F9A4AEF8280A}"/>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41300" y="1047750"/>
            <a:ext cx="8686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Dưới áp suất 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một lượng khí có thể tích 20 lít. Tính thể tích của lượng khí này khi áp suất là 1,25.10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Biết nhiệt độ của khí được giữ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r = 0,02 m trong chân không, lần lượt đặt các điện tích q</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4.10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3.10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điện </a:t>
            </a:r>
            <a:r>
              <a:rPr lang="en-US" sz="2000" smtClean="0">
                <a:latin typeface="Times New Roman" pitchFamily="18" charset="0"/>
                <a:ea typeface="Calibri" pitchFamily="34" charset="0"/>
                <a:cs typeface="Times New Roman" pitchFamily="18" charset="0"/>
              </a:rPr>
              <a:t>tương tác giữa </a:t>
            </a:r>
            <a:r>
              <a:rPr lang="vi-VN" sz="2000" smtClean="0">
                <a:latin typeface="Times New Roman" pitchFamily="18" charset="0"/>
                <a:ea typeface="Calibri" pitchFamily="34" charset="0"/>
                <a:cs typeface="Times New Roman" pitchFamily="18" charset="0"/>
              </a:rPr>
              <a:t>các </a:t>
            </a:r>
            <a:r>
              <a:rPr lang="vi-VN" sz="2000">
                <a:latin typeface="Times New Roman" pitchFamily="18" charset="0"/>
                <a:ea typeface="Calibri" pitchFamily="34" charset="0"/>
                <a:cs typeface="Times New Roman" pitchFamily="18" charset="0"/>
              </a:rPr>
              <a:t>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Hãy giải thích tại sao trên các cánh quạt điện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trong </a:t>
            </a:r>
            <a:r>
              <a:rPr lang="vi-VN" sz="2000">
                <a:latin typeface="Times New Roman" pitchFamily="18" charset="0"/>
                <a:ea typeface="Calibri" pitchFamily="34" charset="0"/>
                <a:cs typeface="Times New Roman" pitchFamily="18" charset="0"/>
              </a:rPr>
              <a:t>gia đình dùng một thời gian thường bị bụi </a:t>
            </a:r>
            <a:r>
              <a:rPr lang="vi-VN" sz="2000" smtClean="0">
                <a:latin typeface="Times New Roman" pitchFamily="18" charset="0"/>
                <a:ea typeface="Calibri" pitchFamily="34" charset="0"/>
                <a:cs typeface="Times New Roman" pitchFamily="18" charset="0"/>
              </a:rPr>
              <a:t>bám?</a:t>
            </a:r>
            <a:r>
              <a:rPr lang="pt-BR" sz="2000" smtClean="0">
                <a:latin typeface="Times New Roman" pitchFamily="18" charset="0"/>
                <a:ea typeface="Calibri" pitchFamily="34" charset="0"/>
                <a:cs typeface="Times New Roman" pitchFamily="18" charset="0"/>
              </a:rPr>
              <a:t> </a:t>
            </a:r>
            <a:endParaRPr lang="pt-BR" sz="2000">
              <a:latin typeface="Times New Roman" pitchFamily="18" charset="0"/>
              <a:ea typeface="Calibri" pitchFamily="34" charset="0"/>
              <a:cs typeface="Times New Roman" pitchFamily="18" charset="0"/>
            </a:endParaRPr>
          </a:p>
        </p:txBody>
      </p:sp>
      <p:pic>
        <p:nvPicPr>
          <p:cNvPr id="8194"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14299" r="10628"/>
          <a:stretch/>
        </p:blipFill>
        <p:spPr bwMode="auto">
          <a:xfrm>
            <a:off x="5838371" y="3236129"/>
            <a:ext cx="2593287" cy="16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1750463"/>
      </p:ext>
    </p:ext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537F1AE-94BA-4BBF-9421-47CFD77C230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F90B9788-7AE6-44FA-B404-85382E7C03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725FA85-6EE0-4EB3-8F74-78D225FCCD7E}"/>
              </a:ext>
            </a:extLst>
          </p:cNvPr>
          <p:cNvSpPr txBox="1"/>
          <p:nvPr/>
        </p:nvSpPr>
        <p:spPr>
          <a:xfrm>
            <a:off x="2667000" y="5143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81000" y="867549"/>
            <a:ext cx="83820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Ở 350</a:t>
            </a:r>
            <a:r>
              <a:rPr lang="vi-VN" sz="2000" baseline="30000">
                <a:latin typeface="Times New Roman" pitchFamily="18" charset="0"/>
                <a:ea typeface="Times New Roman" pitchFamily="18" charset="0"/>
                <a:cs typeface="Times New Roman" pitchFamily="18" charset="0"/>
              </a:rPr>
              <a:t>o</a:t>
            </a:r>
            <a:r>
              <a:rPr lang="vi-VN" sz="2000">
                <a:latin typeface="Times New Roman" pitchFamily="18" charset="0"/>
                <a:ea typeface="Times New Roman" pitchFamily="18" charset="0"/>
                <a:cs typeface="Times New Roman" pitchFamily="18" charset="0"/>
              </a:rPr>
              <a:t>C thể tích của một lượng khí là 10 lít. Thể tích của lượng khí đó ở nhiệt độ 700</a:t>
            </a:r>
            <a:r>
              <a:rPr lang="vi-VN" sz="2000" baseline="30000">
                <a:latin typeface="Times New Roman" pitchFamily="18" charset="0"/>
                <a:ea typeface="Times New Roman" pitchFamily="18" charset="0"/>
                <a:cs typeface="Times New Roman" pitchFamily="18" charset="0"/>
              </a:rPr>
              <a:t>o</a:t>
            </a:r>
            <a:r>
              <a:rPr lang="vi-VN" sz="2000">
                <a:latin typeface="Times New Roman" pitchFamily="18" charset="0"/>
                <a:ea typeface="Times New Roman" pitchFamily="18" charset="0"/>
                <a:cs typeface="Times New Roman" pitchFamily="18" charset="0"/>
              </a:rPr>
              <a:t>C khi áp suất không đổi là bao nhiêu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8 V;  r = 0,1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4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3,9</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cường độ dòng điện chạy qua các điện trở mạch ngoài.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0601" y="2425108"/>
            <a:ext cx="228600" cy="228600"/>
          </a:xfrm>
          <a:prstGeom prst="rect">
            <a:avLst/>
          </a:prstGeom>
          <a:noFill/>
          <a:ln>
            <a:noFill/>
          </a:ln>
        </p:spPr>
      </p:pic>
      <p:grpSp>
        <p:nvGrpSpPr>
          <p:cNvPr id="13" name="Group 12"/>
          <p:cNvGrpSpPr/>
          <p:nvPr/>
        </p:nvGrpSpPr>
        <p:grpSpPr>
          <a:xfrm>
            <a:off x="6934200" y="1820403"/>
            <a:ext cx="1485900" cy="1132347"/>
            <a:chOff x="6629400" y="2255037"/>
            <a:chExt cx="1485900" cy="1132347"/>
          </a:xfrm>
        </p:grpSpPr>
        <p:pic>
          <p:nvPicPr>
            <p:cNvPr id="14" name="Picture 2" descr="C:\Users\Administrator\Pictures\mach 4.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29400" y="2255037"/>
              <a:ext cx="1485900" cy="1132347"/>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6934200" y="2952750"/>
              <a:ext cx="609600"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6" name="Picture 15"/>
          <p:cNvPicPr/>
          <p:nvPr/>
        </p:nvPicPr>
        <p:blipFill>
          <a:blip r:embed="rId8">
            <a:extLst>
              <a:ext uri="{28A0092B-C50C-407E-A947-70E740481C1C}">
                <a14:useLocalDpi xmlns:a14="http://schemas.microsoft.com/office/drawing/2010/main" val="0"/>
              </a:ext>
            </a:extLst>
          </a:blip>
          <a:srcRect/>
          <a:stretch>
            <a:fillRect/>
          </a:stretch>
        </p:blipFill>
        <p:spPr bwMode="auto">
          <a:xfrm>
            <a:off x="5702300" y="3640009"/>
            <a:ext cx="2374900" cy="1503491"/>
          </a:xfrm>
          <a:prstGeom prst="rect">
            <a:avLst/>
          </a:prstGeom>
          <a:noFill/>
        </p:spPr>
      </p:pic>
    </p:spTree>
    <p:extLst>
      <p:ext uri="{BB962C8B-B14F-4D97-AF65-F5344CB8AC3E}">
        <p14:creationId xmlns:p14="http://schemas.microsoft.com/office/powerpoint/2010/main" val="3700712353"/>
      </p:ext>
    </p:ext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3D116A5E-5790-40C9-9EA6-B9A48A205B5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BB9A0BAD-667D-4397-BAA9-2177994743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33F63DDE-24C1-4D14-AB9F-E472BF20595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14350" y="1158155"/>
            <a:ext cx="81153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kín chứa khí oxi ở nhiệt độ 293 K và áp suất 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Nếu đem bình phơi nắng ở nhiêt độ 313 K thì áp suất trong bình sẽ là bao nhiêu. Biết thể tích không thay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điện tích thử đặt tại điểm có cường độ điện trường 4000 </a:t>
            </a:r>
            <a:r>
              <a:rPr lang="vi-VN" sz="2000" smtClean="0">
                <a:latin typeface="Times New Roman" pitchFamily="18" charset="0"/>
                <a:ea typeface="Calibri" pitchFamily="34" charset="0"/>
                <a:cs typeface="Times New Roman" pitchFamily="18" charset="0"/>
              </a:rPr>
              <a:t>V/m</a:t>
            </a:r>
            <a:r>
              <a:rPr lang="en-US" sz="2000" smtClean="0">
                <a:latin typeface="Times New Roman" pitchFamily="18" charset="0"/>
                <a:ea typeface="Calibri" pitchFamily="34" charset="0"/>
                <a:cs typeface="Times New Roman" pitchFamily="18" charset="0"/>
              </a:rPr>
              <a:t> thì </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l</a:t>
            </a:r>
            <a:r>
              <a:rPr lang="vi-VN" sz="2000" smtClean="0">
                <a:latin typeface="Times New Roman" pitchFamily="18" charset="0"/>
                <a:ea typeface="Calibri" pitchFamily="34" charset="0"/>
                <a:cs typeface="Times New Roman" pitchFamily="18" charset="0"/>
              </a:rPr>
              <a:t>ực </a:t>
            </a:r>
            <a:r>
              <a:rPr lang="vi-VN" sz="2000">
                <a:latin typeface="Times New Roman" pitchFamily="18" charset="0"/>
                <a:ea typeface="Calibri" pitchFamily="34" charset="0"/>
                <a:cs typeface="Times New Roman" pitchFamily="18" charset="0"/>
              </a:rPr>
              <a:t>tác dụng lên điện tích đó bằng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N</a:t>
            </a:r>
            <a:r>
              <a:rPr lang="vi-VN" sz="2000">
                <a:latin typeface="Times New Roman" pitchFamily="18" charset="0"/>
                <a:ea typeface="Calibri" pitchFamily="34" charset="0"/>
                <a:cs typeface="Times New Roman" pitchFamily="18" charset="0"/>
              </a:rPr>
              <a:t>. Tính độ lớn của điện tích đó.</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3665774747"/>
      </p:ext>
    </p:ext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1C3720DB-0B76-4B50-86DC-3070FB4B235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39AC50D3-F7BE-4531-A8C0-99C11EDCAF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1BFE1694-050C-4259-AD86-02874A171E04}"/>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26959" y="751654"/>
            <a:ext cx="8594881"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Nếu đẳng nhiệt một khối khí từ 15 </a:t>
            </a:r>
            <a:r>
              <a:rPr lang="en-US" sz="2000" smtClean="0">
                <a:latin typeface="Times New Roman" pitchFamily="18" charset="0"/>
                <a:ea typeface="Times New Roman" pitchFamily="18" charset="0"/>
                <a:cs typeface="Times New Roman" pitchFamily="18" charset="0"/>
              </a:rPr>
              <a:t>lít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còn 10 </a:t>
            </a:r>
            <a:r>
              <a:rPr lang="vi-VN" sz="2000" smtClean="0">
                <a:latin typeface="Times New Roman" pitchFamily="18" charset="0"/>
                <a:ea typeface="Times New Roman" pitchFamily="18" charset="0"/>
                <a:cs typeface="Times New Roman" pitchFamily="18" charset="0"/>
              </a:rPr>
              <a:t>l</a:t>
            </a:r>
            <a:r>
              <a:rPr lang="en-US" sz="2000" smtClean="0">
                <a:latin typeface="Times New Roman" pitchFamily="18" charset="0"/>
                <a:ea typeface="Times New Roman" pitchFamily="18" charset="0"/>
                <a:cs typeface="Times New Roman" pitchFamily="18" charset="0"/>
              </a:rPr>
              <a:t>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thì áp suất </a:t>
            </a:r>
            <a:r>
              <a:rPr lang="vi-VN" sz="2000" smtClean="0">
                <a:latin typeface="Times New Roman" pitchFamily="18" charset="0"/>
                <a:ea typeface="Times New Roman" pitchFamily="18" charset="0"/>
                <a:cs typeface="Times New Roman" pitchFamily="18" charset="0"/>
              </a:rPr>
              <a:t>3atm</a:t>
            </a:r>
            <a:r>
              <a:rPr lang="en-US" sz="2000" smtClean="0">
                <a:latin typeface="Times New Roman" pitchFamily="18" charset="0"/>
                <a:ea typeface="Times New Roman" pitchFamily="18" charset="0"/>
                <a:cs typeface="Times New Roman" pitchFamily="18" charset="0"/>
              </a:rPr>
              <a:t>.</a:t>
            </a:r>
            <a:r>
              <a:rPr lang="vi-VN" sz="2000" smtClean="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Hãy </a:t>
            </a:r>
            <a:r>
              <a:rPr lang="vi-VN" sz="2000" smtClean="0">
                <a:latin typeface="Times New Roman" pitchFamily="18" charset="0"/>
                <a:ea typeface="Times New Roman" pitchFamily="18" charset="0"/>
                <a:cs typeface="Times New Roman" pitchFamily="18" charset="0"/>
              </a:rPr>
              <a:t>tính </a:t>
            </a:r>
            <a:r>
              <a:rPr lang="vi-VN" sz="2000">
                <a:latin typeface="Times New Roman" pitchFamily="18" charset="0"/>
                <a:ea typeface="Times New Roman" pitchFamily="18" charset="0"/>
                <a:cs typeface="Times New Roman" pitchFamily="18" charset="0"/>
              </a:rPr>
              <a:t>áp suất </a:t>
            </a:r>
            <a:r>
              <a:rPr lang="en-US" sz="2000" smtClean="0">
                <a:latin typeface="Times New Roman" pitchFamily="18" charset="0"/>
                <a:ea typeface="Times New Roman" pitchFamily="18" charset="0"/>
                <a:cs typeface="Times New Roman" pitchFamily="18" charset="0"/>
              </a:rPr>
              <a:t>lúc </a:t>
            </a:r>
            <a:r>
              <a:rPr lang="vi-VN" sz="2000" smtClean="0">
                <a:latin typeface="Times New Roman" pitchFamily="18" charset="0"/>
                <a:ea typeface="Times New Roman" pitchFamily="18" charset="0"/>
                <a:cs typeface="Times New Roman" pitchFamily="18" charset="0"/>
              </a:rPr>
              <a:t>ban đầu?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r = 0,005 m trong chân không, lần lượt đặt các điện tích q</a:t>
            </a:r>
            <a:r>
              <a:rPr lang="vi-VN" sz="2000" baseline="-25000">
                <a:latin typeface="Times New Roman" pitchFamily="18" charset="0"/>
                <a:ea typeface="Calibri" pitchFamily="34" charset="0"/>
                <a:cs typeface="Times New Roman" pitchFamily="18" charset="0"/>
              </a:rPr>
              <a:t>1 </a:t>
            </a:r>
            <a:r>
              <a:rPr lang="vi-VN" sz="2000">
                <a:latin typeface="Times New Roman" pitchFamily="18" charset="0"/>
                <a:ea typeface="Calibri" pitchFamily="34" charset="0"/>
                <a:cs typeface="Times New Roman" pitchFamily="18" charset="0"/>
              </a:rPr>
              <a:t>= 2.10</a:t>
            </a:r>
            <a:r>
              <a:rPr lang="vi-VN" sz="2000" baseline="30000">
                <a:latin typeface="Times New Roman" pitchFamily="18" charset="0"/>
                <a:ea typeface="Calibri" pitchFamily="34" charset="0"/>
                <a:cs typeface="Times New Roman" pitchFamily="18" charset="0"/>
              </a:rPr>
              <a:t>-8</a:t>
            </a:r>
            <a:r>
              <a:rPr lang="vi-VN" sz="2000">
                <a:latin typeface="Times New Roman" pitchFamily="18" charset="0"/>
                <a:ea typeface="Calibri" pitchFamily="34" charset="0"/>
                <a:cs typeface="Times New Roman" pitchFamily="18" charset="0"/>
              </a:rPr>
              <a:t> C 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3.10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điện đặt lên các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pt-BR" sz="200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a:latin typeface="Times New Roman" pitchFamily="18" charset="0"/>
                <a:ea typeface="Calibri" pitchFamily="34" charset="0"/>
                <a:cs typeface="Times New Roman" pitchFamily="18" charset="0"/>
              </a:rPr>
              <a:t>và có khoảng hở ở giữa?</a:t>
            </a:r>
          </a:p>
        </p:txBody>
      </p:sp>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5562600" y="2805837"/>
            <a:ext cx="2743200" cy="2097405"/>
          </a:xfrm>
          <a:prstGeom prst="rect">
            <a:avLst/>
          </a:prstGeom>
          <a:noFill/>
        </p:spPr>
      </p:pic>
    </p:spTree>
    <p:extLst>
      <p:ext uri="{BB962C8B-B14F-4D97-AF65-F5344CB8AC3E}">
        <p14:creationId xmlns:p14="http://schemas.microsoft.com/office/powerpoint/2010/main" val="1932140579"/>
      </p:ext>
    </p:ext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9581E27-F094-4D05-9712-7F82E7A7787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FEF2C651-7319-4AC3-A742-8A0C662F88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84583621-3798-4A05-B679-8813E0BB97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57199" y="971550"/>
            <a:ext cx="8305801"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bóng đèn dây tóc chứa khí trơ ở 300 K và dưới áp suất </a:t>
            </a:r>
            <a:r>
              <a:rPr lang="vi-VN" sz="2000" smtClean="0">
                <a:latin typeface="Times New Roman" pitchFamily="18" charset="0"/>
                <a:ea typeface="Times New Roman" pitchFamily="18" charset="0"/>
                <a:cs typeface="Times New Roman" pitchFamily="18" charset="0"/>
              </a:rPr>
              <a:t>0,6</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 </a:t>
            </a:r>
            <a:r>
              <a:rPr lang="vi-VN" sz="2000">
                <a:latin typeface="Times New Roman" pitchFamily="18" charset="0"/>
                <a:ea typeface="Times New Roman" pitchFamily="18" charset="0"/>
                <a:cs typeface="Times New Roman" pitchFamily="18" charset="0"/>
              </a:rPr>
              <a:t>(thể tích của bóng đèn không đổi). Khi đèn cháy sáng, áp suất trong đèn là </a:t>
            </a:r>
            <a:r>
              <a:rPr lang="vi-VN" sz="2000" smtClean="0">
                <a:latin typeface="Times New Roman" pitchFamily="18" charset="0"/>
                <a:ea typeface="Times New Roman" pitchFamily="18" charset="0"/>
                <a:cs typeface="Times New Roman" pitchFamily="18" charset="0"/>
              </a:rPr>
              <a:t>1</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lúc đó nhiệt độ khí trong đèn </a:t>
            </a:r>
            <a:r>
              <a:rPr lang="en-US" sz="2000" smtClean="0">
                <a:latin typeface="Times New Roman" pitchFamily="18" charset="0"/>
                <a:ea typeface="Times New Roman" pitchFamily="18" charset="0"/>
                <a:cs typeface="Times New Roman" pitchFamily="18" charset="0"/>
              </a:rPr>
              <a:t>là bao nhiêu</a:t>
            </a:r>
            <a:r>
              <a:rPr lang="vi-VN" sz="2000" smtClean="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tụ điện không khí có điện dung là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9</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được mắc vào hai cực của một nguồn điện có hiệu điện thế U = 5000 V. Tính điện tích của tụ điện.</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các tấm tôn lợp lại có dạng lượn sóng?</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6324600" y="3439567"/>
            <a:ext cx="1469390" cy="1450975"/>
          </a:xfrm>
          <a:prstGeom prst="rect">
            <a:avLst/>
          </a:prstGeom>
          <a:noFill/>
        </p:spPr>
      </p:pic>
    </p:spTree>
    <p:extLst>
      <p:ext uri="{BB962C8B-B14F-4D97-AF65-F5344CB8AC3E}">
        <p14:creationId xmlns:p14="http://schemas.microsoft.com/office/powerpoint/2010/main" val="746955694"/>
      </p:ext>
    </p:ext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AFF8314-E9FB-4254-AFC1-DCE4FDABA96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29D1209B-2A92-4300-929D-58980764B4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94140FE9-DEEE-4CFA-8C0F-A33FF9E78AD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20518" y="867549"/>
            <a:ext cx="8594881"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đem giãn nở đẳng áp từ nhiệt độ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305 K đến nhiệt độ </a:t>
            </a:r>
            <a:r>
              <a:rPr lang="en-US" sz="2000" smtClean="0">
                <a:latin typeface="Times New Roman" pitchFamily="18" charset="0"/>
                <a:ea typeface="Times New Roman" pitchFamily="18" charset="0"/>
                <a:cs typeface="Times New Roman" pitchFamily="18" charset="0"/>
              </a:rPr>
              <a:t/>
            </a:r>
            <a:br>
              <a:rPr lang="en-US" sz="2000" smtClean="0">
                <a:latin typeface="Times New Roman" pitchFamily="18" charset="0"/>
                <a:ea typeface="Times New Roman" pitchFamily="18" charset="0"/>
                <a:cs typeface="Times New Roman" pitchFamily="18" charset="0"/>
              </a:rPr>
            </a:br>
            <a:r>
              <a:rPr lang="vi-VN" sz="2000" smtClean="0">
                <a:latin typeface="Times New Roman" pitchFamily="18" charset="0"/>
                <a:ea typeface="Times New Roman" pitchFamily="18" charset="0"/>
                <a:cs typeface="Times New Roman" pitchFamily="18" charset="0"/>
              </a:rPr>
              <a:t>T</a:t>
            </a:r>
            <a:r>
              <a:rPr lang="vi-VN" sz="2000" baseline="-25000" smtClean="0">
                <a:latin typeface="Times New Roman" pitchFamily="18" charset="0"/>
                <a:ea typeface="Times New Roman" pitchFamily="18" charset="0"/>
                <a:cs typeface="Times New Roman" pitchFamily="18" charset="0"/>
              </a:rPr>
              <a:t>2</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390 K, thể tích khối khí lúc đầu V</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=6,1 lít. Tìm thế tích khối khí sau khi giãn nở.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Hai điện tích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1</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a:t>
            </a:r>
            <a:r>
              <a:rPr lang="vi-VN" sz="2000" baseline="30000">
                <a:latin typeface="Times New Roman" pitchFamily="18" charset="0"/>
                <a:ea typeface="Calibri" pitchFamily="34" charset="0"/>
                <a:cs typeface="Times New Roman" pitchFamily="18" charset="0"/>
                <a:sym typeface="Symbol"/>
              </a:rPr>
              <a:t> </a:t>
            </a:r>
            <a:r>
              <a:rPr lang="vi-VN" sz="2000">
                <a:latin typeface="Times New Roman" pitchFamily="18" charset="0"/>
                <a:ea typeface="Calibri" pitchFamily="34" charset="0"/>
                <a:cs typeface="Times New Roman" pitchFamily="18" charset="0"/>
                <a:sym typeface="Symbol"/>
              </a:rPr>
              <a:t></a:t>
            </a:r>
            <a:r>
              <a:rPr lang="vi-VN" sz="2000" baseline="3000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10</a:t>
            </a:r>
            <a:r>
              <a:rPr lang="vi-VN" sz="2000" baseline="30000">
                <a:latin typeface="Times New Roman" pitchFamily="18" charset="0"/>
                <a:ea typeface="Calibri" pitchFamily="34" charset="0"/>
                <a:cs typeface="Times New Roman" pitchFamily="18" charset="0"/>
                <a:sym typeface="Symbol"/>
              </a:rPr>
              <a:t> </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đặt cách nhau 0,2 m trong chân không. Xác định độ lớn lực tương tác giữa chúng?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giải thích tại sao trên các cánh quạt điện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trong gia đình dùng một thời gian thường bị bụi bám?</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5923155" y="3244215"/>
            <a:ext cx="2590800" cy="1670685"/>
          </a:xfrm>
          <a:prstGeom prst="rect">
            <a:avLst/>
          </a:prstGeom>
          <a:noFill/>
        </p:spPr>
      </p:pic>
    </p:spTree>
    <p:extLst>
      <p:ext uri="{BB962C8B-B14F-4D97-AF65-F5344CB8AC3E}">
        <p14:creationId xmlns:p14="http://schemas.microsoft.com/office/powerpoint/2010/main" val="3137548163"/>
      </p:ext>
    </p:ext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D385745-9D84-4749-8286-5B91717300D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10CED65F-28E2-42D3-B74A-DB51463DCC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C3E8C8B-8EC0-45E6-8B88-3084A8D8F57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44011" y="1507182"/>
            <a:ext cx="8242789"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Một điện tích điểm </a:t>
            </a:r>
            <a:r>
              <a:rPr lang="vi-VN" sz="2000" smtClean="0">
                <a:latin typeface="Times New Roman" pitchFamily="18" charset="0"/>
                <a:ea typeface="Times New Roman" pitchFamily="18" charset="0"/>
                <a:cs typeface="Times New Roman" pitchFamily="18" charset="0"/>
              </a:rPr>
              <a:t>q</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3.10</a:t>
            </a:r>
            <a:r>
              <a:rPr lang="vi-VN" sz="2000" baseline="30000" smtClean="0">
                <a:latin typeface="Times New Roman" pitchFamily="18" charset="0"/>
                <a:ea typeface="Times New Roman" pitchFamily="18" charset="0"/>
                <a:cs typeface="Times New Roman" pitchFamily="18" charset="0"/>
                <a:sym typeface="Symbol"/>
              </a:rPr>
              <a:t></a:t>
            </a:r>
            <a:r>
              <a:rPr lang="vi-VN" sz="2000" baseline="30000" smtClean="0">
                <a:latin typeface="Times New Roman" pitchFamily="18" charset="0"/>
                <a:ea typeface="Times New Roman" pitchFamily="18" charset="0"/>
                <a:cs typeface="Times New Roman" pitchFamily="18" charset="0"/>
              </a:rPr>
              <a:t>8</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đặt trong một điện trường đều có độ lớn </a:t>
            </a:r>
            <a:r>
              <a:rPr lang="vi-VN" sz="2000" smtClean="0">
                <a:latin typeface="Times New Roman" pitchFamily="18" charset="0"/>
                <a:ea typeface="Times New Roman" pitchFamily="18" charset="0"/>
                <a:cs typeface="Times New Roman" pitchFamily="18" charset="0"/>
              </a:rPr>
              <a:t>3000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V/m </a:t>
            </a:r>
            <a:r>
              <a:rPr lang="vi-VN" sz="2000">
                <a:latin typeface="Times New Roman" pitchFamily="18" charset="0"/>
                <a:ea typeface="Times New Roman" pitchFamily="18" charset="0"/>
                <a:cs typeface="Times New Roman" pitchFamily="18" charset="0"/>
              </a:rPr>
              <a:t>thì chịu tác dụng của lực điện trường bằng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Một khối khí ở trạng thái 1 có V</a:t>
            </a:r>
            <a:r>
              <a:rPr lang="vi-VN" sz="2000" baseline="-25000">
                <a:latin typeface="Times New Roman" pitchFamily="18" charset="0"/>
                <a:ea typeface="Calibri" pitchFamily="34" charset="0"/>
                <a:cs typeface="Times New Roman" pitchFamily="18" charset="0"/>
              </a:rPr>
              <a:t>1</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4</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lít</a:t>
            </a:r>
            <a:r>
              <a:rPr lang="vi-VN" sz="2000">
                <a:latin typeface="Times New Roman" pitchFamily="18" charset="0"/>
                <a:ea typeface="Calibri" pitchFamily="34" charset="0"/>
                <a:cs typeface="Times New Roman" pitchFamily="18" charset="0"/>
              </a:rPr>
              <a:t>, T</a:t>
            </a:r>
            <a:r>
              <a:rPr lang="vi-VN" sz="2000" baseline="-25000">
                <a:latin typeface="Times New Roman" pitchFamily="18" charset="0"/>
                <a:ea typeface="Calibri" pitchFamily="34" charset="0"/>
                <a:cs typeface="Times New Roman" pitchFamily="18" charset="0"/>
              </a:rPr>
              <a:t>1</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600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a:t>
            </a:r>
            <a:r>
              <a:rPr lang="vi-VN" sz="2000">
                <a:latin typeface="Times New Roman" pitchFamily="18" charset="0"/>
                <a:ea typeface="Calibri" pitchFamily="34" charset="0"/>
                <a:cs typeface="Times New Roman" pitchFamily="18" charset="0"/>
              </a:rPr>
              <a:t>. Biến đổi đẳng áp. Biết trạng thái 2 có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1</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a:t>
            </a:r>
            <a:r>
              <a:rPr lang="vi-VN" sz="2000">
                <a:latin typeface="Times New Roman" pitchFamily="18" charset="0"/>
                <a:ea typeface="Calibri" pitchFamily="34" charset="0"/>
                <a:cs typeface="Times New Roman" pitchFamily="18" charset="0"/>
              </a:rPr>
              <a:t>. Xác định thể tích của khối khí ở trạng thái 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673217001"/>
      </p:ext>
    </p:extLst>
  </p:cSld>
  <p:clrMapOvr>
    <a:masterClrMapping/>
  </p:clrMapOvr>
  <p:transition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E76ED5A-8516-4644-BC68-B1F5DA9BC9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73D38DC6-D27F-4C57-B351-6AA197E50A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850CEA3-CEE1-457A-AA60-D43D08AC2009}"/>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45764" y="839917"/>
            <a:ext cx="7852472"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xi lanh chứa 150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khí ở áp suất 2.10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Pit-tông nén khí trong xi lanh xuống còn 100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Tính áp suất khí trong xi lanh lúc này. Coi nhiệt độ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Nếu đặt vào hai đầu tụ một hiệu điện thế </a:t>
            </a:r>
            <a:r>
              <a:rPr lang="vi-VN" sz="2000" smtClean="0">
                <a:latin typeface="Times New Roman" pitchFamily="18" charset="0"/>
                <a:ea typeface="Calibri" pitchFamily="34" charset="0"/>
                <a:cs typeface="Times New Roman" pitchFamily="18" charset="0"/>
              </a:rPr>
              <a:t>4</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 </a:t>
            </a:r>
            <a:r>
              <a:rPr lang="vi-VN" sz="2000">
                <a:latin typeface="Times New Roman" pitchFamily="18" charset="0"/>
                <a:ea typeface="Calibri" pitchFamily="34" charset="0"/>
                <a:cs typeface="Times New Roman" pitchFamily="18" charset="0"/>
              </a:rPr>
              <a:t>thì tụ tích được điện lượng là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6</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Tính  điện dung của tụ điện </a:t>
            </a:r>
            <a:r>
              <a:rPr lang="en-US" sz="2000" smtClean="0">
                <a:latin typeface="Times New Roman" pitchFamily="18" charset="0"/>
                <a:ea typeface="Calibri" pitchFamily="34" charset="0"/>
                <a:cs typeface="Times New Roman" pitchFamily="18" charset="0"/>
              </a:rPr>
              <a:t>.</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8" name="Picture 7"/>
          <p:cNvPicPr/>
          <p:nvPr/>
        </p:nvPicPr>
        <p:blipFill rotWithShape="1">
          <a:blip r:embed="rId6">
            <a:extLst>
              <a:ext uri="{28A0092B-C50C-407E-A947-70E740481C1C}">
                <a14:useLocalDpi xmlns:a14="http://schemas.microsoft.com/office/drawing/2010/main" val="0"/>
              </a:ext>
            </a:extLst>
          </a:blip>
          <a:srcRect l="3759"/>
          <a:stretch/>
        </p:blipFill>
        <p:spPr bwMode="auto">
          <a:xfrm>
            <a:off x="6357258" y="3623490"/>
            <a:ext cx="2159122" cy="1572895"/>
          </a:xfrm>
          <a:prstGeom prst="rect">
            <a:avLst/>
          </a:prstGeom>
          <a:noFill/>
        </p:spPr>
      </p:pic>
    </p:spTree>
    <p:extLst>
      <p:ext uri="{BB962C8B-B14F-4D97-AF65-F5344CB8AC3E}">
        <p14:creationId xmlns:p14="http://schemas.microsoft.com/office/powerpoint/2010/main" val="3273184879"/>
      </p:ext>
    </p:extLst>
  </p:cSld>
  <p:clrMapOvr>
    <a:masterClrMapping/>
  </p:clrMapOvr>
  <p:transition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517E8743-2ECA-447D-9FAF-5DE4237F11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FC44E2BE-8C62-425A-BC6A-FC9A92A4D7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0B2482B7-CC99-4B2A-9AE8-CEBA58A5E0DF}"/>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49882" y="881965"/>
            <a:ext cx="8244236"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thanh sắt dài 15,5 m ở </a:t>
            </a:r>
            <a:r>
              <a:rPr lang="vi-VN" sz="2000" smtClean="0">
                <a:latin typeface="Times New Roman" pitchFamily="18" charset="0"/>
                <a:ea typeface="Times New Roman" pitchFamily="18" charset="0"/>
                <a:cs typeface="Times New Roman" pitchFamily="18" charset="0"/>
              </a:rPr>
              <a:t>31</a:t>
            </a:r>
            <a:r>
              <a:rPr lang="vi-VN" sz="2000" baseline="30000" smtClean="0">
                <a:latin typeface="Times New Roman" pitchFamily="18" charset="0"/>
                <a:ea typeface="Times New Roman" pitchFamily="18" charset="0"/>
                <a:cs typeface="Times New Roman" pitchFamily="18" charset="0"/>
              </a:rPr>
              <a:t>o</a:t>
            </a:r>
            <a:r>
              <a:rPr lang="vi-VN" sz="2000" smtClean="0">
                <a:latin typeface="Times New Roman" pitchFamily="18" charset="0"/>
                <a:ea typeface="Times New Roman" pitchFamily="18" charset="0"/>
                <a:cs typeface="Times New Roman" pitchFamily="18" charset="0"/>
              </a:rPr>
              <a:t>C</a:t>
            </a:r>
            <a:r>
              <a:rPr lang="vi-VN" sz="2000">
                <a:latin typeface="Times New Roman" pitchFamily="18" charset="0"/>
                <a:ea typeface="Times New Roman" pitchFamily="18" charset="0"/>
                <a:cs typeface="Times New Roman" pitchFamily="18" charset="0"/>
              </a:rPr>
              <a:t>. Khi nhiệt độ tăng đến </a:t>
            </a:r>
            <a:r>
              <a:rPr lang="vi-VN" sz="2000" smtClean="0">
                <a:latin typeface="Times New Roman" pitchFamily="18" charset="0"/>
                <a:ea typeface="Times New Roman" pitchFamily="18" charset="0"/>
                <a:cs typeface="Times New Roman" pitchFamily="18" charset="0"/>
              </a:rPr>
              <a:t>81</a:t>
            </a:r>
            <a:r>
              <a:rPr lang="vi-VN" sz="2000" baseline="30000" smtClean="0">
                <a:latin typeface="Times New Roman" pitchFamily="18" charset="0"/>
                <a:ea typeface="Times New Roman" pitchFamily="18" charset="0"/>
                <a:cs typeface="Times New Roman" pitchFamily="18" charset="0"/>
              </a:rPr>
              <a:t>o</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thì thanh sắt này dài thêm </a:t>
            </a:r>
            <a:r>
              <a:rPr lang="vi-VN" sz="2000" i="1">
                <a:latin typeface="Times New Roman" pitchFamily="18" charset="0"/>
                <a:ea typeface="Times New Roman" pitchFamily="18" charset="0"/>
                <a:cs typeface="Times New Roman" pitchFamily="18" charset="0"/>
                <a:sym typeface="Symbol"/>
              </a:rPr>
              <a:t></a:t>
            </a:r>
            <a:r>
              <a:rPr lang="en-US" sz="2000" i="1">
                <a:latin typeface="Times New Roman" pitchFamily="18" charset="0"/>
                <a:ea typeface="Times New Roman" pitchFamily="18" charset="0"/>
                <a:cs typeface="Times New Roman" pitchFamily="18" charset="0"/>
                <a:sym typeface="Symbol"/>
              </a:rPr>
              <a:t>l</a:t>
            </a:r>
            <a:r>
              <a:rPr lang="en-US" sz="2000">
                <a:latin typeface="Times New Roman" pitchFamily="18" charset="0"/>
                <a:ea typeface="Times New Roman" pitchFamily="18" charset="0"/>
                <a:cs typeface="Times New Roman" pitchFamily="18" charset="0"/>
                <a:sym typeface="Symbol"/>
              </a:rPr>
              <a:t> </a:t>
            </a:r>
            <a:r>
              <a:rPr lang="vi-VN" sz="2000" smtClean="0">
                <a:latin typeface="Times New Roman" pitchFamily="18" charset="0"/>
                <a:ea typeface="Times New Roman" pitchFamily="18" charset="0"/>
                <a:cs typeface="Times New Roman" pitchFamily="18" charset="0"/>
              </a:rPr>
              <a:t>bao </a:t>
            </a:r>
            <a:r>
              <a:rPr lang="vi-VN" sz="2000">
                <a:latin typeface="Times New Roman" pitchFamily="18" charset="0"/>
                <a:ea typeface="Times New Roman" pitchFamily="18" charset="0"/>
                <a:cs typeface="Times New Roman" pitchFamily="18" charset="0"/>
              </a:rPr>
              <a:t>nhiêu mét? Biết hệ số nở dài của sắt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11.10</a:t>
            </a:r>
            <a:r>
              <a:rPr lang="vi-VN" sz="2000" baseline="30000">
                <a:latin typeface="Times New Roman" pitchFamily="18" charset="0"/>
                <a:ea typeface="Times New Roman" pitchFamily="18" charset="0"/>
                <a:cs typeface="Times New Roman" pitchFamily="18" charset="0"/>
              </a:rPr>
              <a:t>–6</a:t>
            </a:r>
            <a:r>
              <a:rPr lang="vi-VN" sz="2000">
                <a:latin typeface="Times New Roman" pitchFamily="18" charset="0"/>
                <a:ea typeface="Times New Roman" pitchFamily="18" charset="0"/>
                <a:cs typeface="Times New Roman" pitchFamily="18" charset="0"/>
              </a:rPr>
              <a:t> K</a:t>
            </a:r>
            <a:r>
              <a:rPr lang="vi-VN" sz="2000" baseline="30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ba điện trở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5,2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R</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4,3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và R</a:t>
            </a:r>
            <a:r>
              <a:rPr lang="vi-VN" sz="2000" baseline="-25000">
                <a:latin typeface="Times New Roman" pitchFamily="18" charset="0"/>
                <a:ea typeface="Calibri" pitchFamily="34" charset="0"/>
                <a:cs typeface="Times New Roman" pitchFamily="18" charset="0"/>
              </a:rPr>
              <a:t>3</a:t>
            </a:r>
            <a:r>
              <a:rPr lang="vi-VN" sz="2000">
                <a:latin typeface="Times New Roman" pitchFamily="18" charset="0"/>
                <a:ea typeface="Calibri" pitchFamily="34" charset="0"/>
                <a:cs typeface="Times New Roman" pitchFamily="18" charset="0"/>
              </a:rPr>
              <a:t> = 8,4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mắc nối tiếp. Nguồn điện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có </a:t>
            </a:r>
            <a:r>
              <a:rPr lang="vi-VN" sz="2000">
                <a:latin typeface="Times New Roman" pitchFamily="18" charset="0"/>
                <a:ea typeface="Calibri" pitchFamily="34" charset="0"/>
                <a:cs typeface="Times New Roman" pitchFamily="18" charset="0"/>
              </a:rPr>
              <a:t>suất điện động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12 V và điện trở trong  r = 0,1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endParaRPr lang="vi-VN" sz="200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Tính cường độ dòng điện </a:t>
            </a:r>
            <a:r>
              <a:rPr lang="en-US" sz="2000" smtClean="0">
                <a:latin typeface="Times New Roman" pitchFamily="18" charset="0"/>
                <a:ea typeface="Calibri" pitchFamily="34" charset="0"/>
                <a:cs typeface="Times New Roman" pitchFamily="18" charset="0"/>
              </a:rPr>
              <a:t>trong mạch</a:t>
            </a:r>
            <a:r>
              <a:rPr lang="vi-VN" sz="2000" smtClean="0">
                <a:latin typeface="Times New Roman" pitchFamily="18" charset="0"/>
                <a:ea typeface="Calibri" pitchFamily="34" charset="0"/>
                <a:cs typeface="Times New Roman" pitchFamily="18" charset="0"/>
              </a:rPr>
              <a:t>. </a:t>
            </a:r>
            <a:endParaRPr lang="vi-VN" sz="200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en-US" sz="2000">
                <a:latin typeface="Times New Roman" pitchFamily="18" charset="0"/>
                <a:ea typeface="Calibri" pitchFamily="34" charset="0"/>
                <a:cs typeface="Times New Roman" pitchFamily="18" charset="0"/>
              </a:rPr>
              <a:t>Tại sao có thể dùng siêu tụ điện thay thế cho </a:t>
            </a:r>
          </a:p>
          <a:p>
            <a:pPr lvl="0" algn="just" eaLnBrk="0" fontAlgn="base" hangingPunct="0">
              <a:lnSpc>
                <a:spcPct val="150000"/>
              </a:lnSpc>
              <a:spcBef>
                <a:spcPct val="0"/>
              </a:spcBef>
              <a:spcAft>
                <a:spcPct val="0"/>
              </a:spcAft>
              <a:tabLst>
                <a:tab pos="90488" algn="l"/>
              </a:tabLst>
            </a:pPr>
            <a:r>
              <a:rPr lang="en-US" sz="2000">
                <a:latin typeface="Times New Roman" pitchFamily="18" charset="0"/>
                <a:ea typeface="Calibri" pitchFamily="34" charset="0"/>
                <a:cs typeface="Times New Roman" pitchFamily="18" charset="0"/>
              </a:rPr>
              <a:t>nguồn điện pin được?</a:t>
            </a:r>
            <a:endParaRPr lang="vi-VN" sz="2000">
              <a:latin typeface="Times New Roman" pitchFamily="18" charset="0"/>
              <a:ea typeface="Calibri" pitchFamily="34" charset="0"/>
              <a:cs typeface="Times New Roman" pitchFamily="18" charset="0"/>
            </a:endParaRPr>
          </a:p>
        </p:txBody>
      </p:sp>
      <p:pic>
        <p:nvPicPr>
          <p:cNvPr id="8" name="Picture 2" descr="C:\Users\Administrator\Pictures\mach 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1934570"/>
            <a:ext cx="1905000" cy="127127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50306" y="2888456"/>
            <a:ext cx="206749" cy="228600"/>
          </a:xfrm>
          <a:prstGeom prst="rect">
            <a:avLst/>
          </a:prstGeom>
          <a:noFill/>
          <a:ln>
            <a:noFill/>
          </a:ln>
        </p:spPr>
      </p:pic>
      <p:pic>
        <p:nvPicPr>
          <p:cNvPr id="14" name="Picture 13" descr="Siêu tụ điện 3000F 2.8V | Shopee Việt Nam"/>
          <p:cNvPicPr/>
          <p:nvPr/>
        </p:nvPicPr>
        <p:blipFill rotWithShape="1">
          <a:blip r:embed="rId8">
            <a:extLst>
              <a:ext uri="{28A0092B-C50C-407E-A947-70E740481C1C}">
                <a14:useLocalDpi xmlns:a14="http://schemas.microsoft.com/office/drawing/2010/main" val="0"/>
              </a:ext>
            </a:extLst>
          </a:blip>
          <a:srcRect l="30770" t="-1" r="31089" b="5770"/>
          <a:stretch/>
        </p:blipFill>
        <p:spPr bwMode="auto">
          <a:xfrm rot="5400000">
            <a:off x="6651788" y="2855895"/>
            <a:ext cx="1159733" cy="25908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606956"/>
      </p:ext>
    </p:extLst>
  </p:cSld>
  <p:clrMapOvr>
    <a:masterClrMapping/>
  </p:clrMapOvr>
  <p:transition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76C597F-2BAF-4447-AF28-647409AAC57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26EC7D8C-1D27-4C84-A17C-254C14134E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1DE8EAFA-E886-427C-B5EB-D02402A6927C}"/>
              </a:ext>
            </a:extLst>
          </p:cNvPr>
          <p:cNvSpPr txBox="1"/>
          <p:nvPr/>
        </p:nvSpPr>
        <p:spPr>
          <a:xfrm>
            <a:off x="3657600" y="514350"/>
            <a:ext cx="18288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4800" y="1060430"/>
            <a:ext cx="84582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Times New Roman" pitchFamily="18" charset="0"/>
                <a:cs typeface="Times New Roman" pitchFamily="18" charset="0"/>
              </a:rPr>
              <a:t>Một bánh xe máy được bơm căng không khí ở nhiệt độ </a:t>
            </a:r>
            <a:r>
              <a:rPr lang="vi-VN" smtClean="0">
                <a:latin typeface="Times New Roman" pitchFamily="18" charset="0"/>
                <a:ea typeface="Times New Roman" pitchFamily="18" charset="0"/>
                <a:cs typeface="Times New Roman" pitchFamily="18" charset="0"/>
              </a:rPr>
              <a:t>25</a:t>
            </a:r>
            <a:r>
              <a:rPr lang="en-US" baseline="30000" smtClean="0">
                <a:latin typeface="Times New Roman" pitchFamily="18" charset="0"/>
                <a:ea typeface="Times New Roman" pitchFamily="18" charset="0"/>
                <a:cs typeface="Times New Roman" pitchFamily="18" charset="0"/>
              </a:rPr>
              <a:t>o</a:t>
            </a:r>
            <a:r>
              <a:rPr lang="vi-VN" smtClean="0">
                <a:latin typeface="Times New Roman" pitchFamily="18" charset="0"/>
                <a:ea typeface="Times New Roman" pitchFamily="18" charset="0"/>
                <a:cs typeface="Times New Roman" pitchFamily="18" charset="0"/>
              </a:rPr>
              <a:t>C </a:t>
            </a:r>
            <a:r>
              <a:rPr lang="vi-VN">
                <a:latin typeface="Times New Roman" pitchFamily="18" charset="0"/>
                <a:ea typeface="Times New Roman" pitchFamily="18" charset="0"/>
                <a:cs typeface="Times New Roman" pitchFamily="18" charset="0"/>
              </a:rPr>
              <a:t>và áp suất 2 atm. Coi sự tăng thể tích của bánh xe không đáng kể và biết bánh xe chỉ chịu được áp suất tối đa là 2,15 atm. Bánh xe sẽ nổ khi để ngoài nắng có nhiệt độ là bao nhiêu?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Ở trạng thái cơ bản, khoảng cách giữa êlectron và prôtôn trong nguyên tử </a:t>
            </a:r>
            <a:r>
              <a:rPr lang="en-US" smtClean="0">
                <a:latin typeface="Times New Roman" pitchFamily="18" charset="0"/>
                <a:ea typeface="Calibri" pitchFamily="34" charset="0"/>
                <a:cs typeface="Times New Roman" pitchFamily="18" charset="0"/>
              </a:rPr>
              <a:t>h</a:t>
            </a:r>
            <a:r>
              <a:rPr lang="vi-VN" smtClean="0">
                <a:latin typeface="Times New Roman" pitchFamily="18" charset="0"/>
                <a:ea typeface="Calibri" pitchFamily="34" charset="0"/>
                <a:cs typeface="Times New Roman" pitchFamily="18" charset="0"/>
              </a:rPr>
              <a:t>iđro </a:t>
            </a:r>
            <a:r>
              <a:rPr lang="vi-VN">
                <a:latin typeface="Times New Roman" pitchFamily="18" charset="0"/>
                <a:ea typeface="Calibri" pitchFamily="34" charset="0"/>
                <a:cs typeface="Times New Roman" pitchFamily="18" charset="0"/>
              </a:rPr>
              <a:t>là </a:t>
            </a:r>
            <a:r>
              <a:rPr lang="en-US" smtClean="0">
                <a:latin typeface="Times New Roman" pitchFamily="18" charset="0"/>
                <a:ea typeface="Calibri" pitchFamily="34" charset="0"/>
                <a:cs typeface="Times New Roman" pitchFamily="18" charset="0"/>
              </a:rPr>
              <a:t/>
            </a:r>
            <a:br>
              <a:rPr lang="en-US" smtClean="0">
                <a:latin typeface="Times New Roman" pitchFamily="18" charset="0"/>
                <a:ea typeface="Calibri" pitchFamily="34" charset="0"/>
                <a:cs typeface="Times New Roman" pitchFamily="18" charset="0"/>
              </a:rPr>
            </a:br>
            <a:r>
              <a:rPr lang="en-US" smtClean="0">
                <a:latin typeface="Times New Roman" pitchFamily="18" charset="0"/>
                <a:ea typeface="Calibri" pitchFamily="34" charset="0"/>
                <a:cs typeface="Times New Roman" pitchFamily="18" charset="0"/>
              </a:rPr>
              <a:t>r = 5,3.10</a:t>
            </a:r>
            <a:r>
              <a:rPr lang="en-US" baseline="30000" smtClean="0">
                <a:latin typeface="Times New Roman" pitchFamily="18" charset="0"/>
                <a:ea typeface="Calibri" pitchFamily="34" charset="0"/>
                <a:cs typeface="Times New Roman" pitchFamily="18" charset="0"/>
                <a:sym typeface="Symbol"/>
              </a:rPr>
              <a:t></a:t>
            </a:r>
            <a:r>
              <a:rPr lang="en-US" baseline="30000" smtClean="0">
                <a:latin typeface="Times New Roman" pitchFamily="18" charset="0"/>
                <a:ea typeface="Calibri" pitchFamily="34" charset="0"/>
                <a:cs typeface="Times New Roman" pitchFamily="18" charset="0"/>
              </a:rPr>
              <a:t>11</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m. Cho điện tích của êlectron và prôtôn lần lượt là </a:t>
            </a:r>
            <a:r>
              <a:rPr lang="en-US" smtClean="0">
                <a:latin typeface="Times New Roman" pitchFamily="18" charset="0"/>
                <a:ea typeface="Calibri" pitchFamily="34" charset="0"/>
                <a:cs typeface="Times New Roman" pitchFamily="18" charset="0"/>
              </a:rPr>
              <a:t>q</a:t>
            </a:r>
            <a:r>
              <a:rPr lang="en-US" baseline="-25000" smtClean="0">
                <a:latin typeface="Times New Roman" pitchFamily="18" charset="0"/>
                <a:ea typeface="Calibri" pitchFamily="34" charset="0"/>
                <a:cs typeface="Times New Roman" pitchFamily="18" charset="0"/>
              </a:rPr>
              <a:t>1 </a:t>
            </a:r>
            <a:r>
              <a:rPr lang="en-US" smtClean="0">
                <a:latin typeface="Times New Roman" pitchFamily="18" charset="0"/>
                <a:ea typeface="Calibri" pitchFamily="34" charset="0"/>
                <a:cs typeface="Times New Roman" pitchFamily="18" charset="0"/>
              </a:rPr>
              <a:t>= </a:t>
            </a:r>
            <a:r>
              <a:rPr lang="en-US" smtClean="0">
                <a:latin typeface="Times New Roman" pitchFamily="18" charset="0"/>
                <a:ea typeface="Calibri" pitchFamily="34" charset="0"/>
                <a:cs typeface="Times New Roman" pitchFamily="18" charset="0"/>
                <a:sym typeface="Symbol"/>
              </a:rPr>
              <a:t></a:t>
            </a:r>
            <a:r>
              <a:rPr lang="en-US" smtClean="0">
                <a:latin typeface="Times New Roman" pitchFamily="18" charset="0"/>
                <a:ea typeface="Calibri" pitchFamily="34" charset="0"/>
                <a:cs typeface="Times New Roman" pitchFamily="18" charset="0"/>
              </a:rPr>
              <a:t>1,6.10</a:t>
            </a:r>
            <a:r>
              <a:rPr lang="en-US">
                <a:latin typeface="Times New Roman" pitchFamily="18" charset="0"/>
                <a:ea typeface="Calibri" pitchFamily="34" charset="0"/>
                <a:cs typeface="Times New Roman" pitchFamily="18" charset="0"/>
                <a:sym typeface="Symbol"/>
              </a:rPr>
              <a:t> </a:t>
            </a:r>
            <a:r>
              <a:rPr lang="en-US" baseline="30000" smtClean="0">
                <a:latin typeface="Times New Roman" pitchFamily="18" charset="0"/>
                <a:ea typeface="Calibri" pitchFamily="34" charset="0"/>
                <a:cs typeface="Times New Roman" pitchFamily="18" charset="0"/>
                <a:sym typeface="Symbol"/>
              </a:rPr>
              <a:t>19</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C và </a:t>
            </a:r>
            <a:r>
              <a:rPr lang="en-US" smtClean="0">
                <a:latin typeface="Times New Roman" pitchFamily="18" charset="0"/>
                <a:ea typeface="Calibri" pitchFamily="34" charset="0"/>
                <a:cs typeface="Times New Roman" pitchFamily="18" charset="0"/>
              </a:rPr>
              <a:t/>
            </a:r>
            <a:br>
              <a:rPr lang="en-US" smtClean="0">
                <a:latin typeface="Times New Roman" pitchFamily="18" charset="0"/>
                <a:ea typeface="Calibri" pitchFamily="34" charset="0"/>
                <a:cs typeface="Times New Roman" pitchFamily="18" charset="0"/>
              </a:rPr>
            </a:br>
            <a:r>
              <a:rPr lang="en-US" smtClean="0">
                <a:latin typeface="Times New Roman" pitchFamily="18" charset="0"/>
                <a:ea typeface="Calibri" pitchFamily="34" charset="0"/>
                <a:cs typeface="Times New Roman" pitchFamily="18" charset="0"/>
              </a:rPr>
              <a:t>q</a:t>
            </a:r>
            <a:r>
              <a:rPr lang="en-US" baseline="-25000" smtClean="0">
                <a:latin typeface="Times New Roman" pitchFamily="18" charset="0"/>
                <a:ea typeface="Calibri" pitchFamily="34" charset="0"/>
                <a:cs typeface="Times New Roman" pitchFamily="18" charset="0"/>
              </a:rPr>
              <a:t>2 </a:t>
            </a:r>
            <a:r>
              <a:rPr lang="en-US">
                <a:latin typeface="Times New Roman" pitchFamily="18" charset="0"/>
                <a:ea typeface="Calibri" pitchFamily="34" charset="0"/>
                <a:cs typeface="Times New Roman" pitchFamily="18" charset="0"/>
              </a:rPr>
              <a:t>= </a:t>
            </a:r>
            <a:r>
              <a:rPr lang="en-US" smtClean="0">
                <a:latin typeface="Times New Roman" pitchFamily="18" charset="0"/>
                <a:ea typeface="Calibri" pitchFamily="34" charset="0"/>
                <a:cs typeface="Times New Roman" pitchFamily="18" charset="0"/>
                <a:sym typeface="Symbol"/>
              </a:rPr>
              <a:t>+</a:t>
            </a:r>
            <a:r>
              <a:rPr lang="en-US" smtClean="0">
                <a:latin typeface="Times New Roman" pitchFamily="18" charset="0"/>
                <a:ea typeface="Calibri" pitchFamily="34" charset="0"/>
                <a:cs typeface="Times New Roman" pitchFamily="18" charset="0"/>
              </a:rPr>
              <a:t>1,6.10</a:t>
            </a:r>
            <a:r>
              <a:rPr lang="en-US" smtClean="0">
                <a:latin typeface="Times New Roman" pitchFamily="18" charset="0"/>
                <a:ea typeface="Calibri" pitchFamily="34" charset="0"/>
                <a:cs typeface="Times New Roman" pitchFamily="18" charset="0"/>
                <a:sym typeface="Symbol"/>
              </a:rPr>
              <a:t> </a:t>
            </a:r>
            <a:r>
              <a:rPr lang="en-US" baseline="30000">
                <a:latin typeface="Times New Roman" pitchFamily="18" charset="0"/>
                <a:ea typeface="Calibri" pitchFamily="34" charset="0"/>
                <a:cs typeface="Times New Roman" pitchFamily="18" charset="0"/>
                <a:sym typeface="Symbol"/>
              </a:rPr>
              <a:t>19</a:t>
            </a:r>
            <a:r>
              <a:rPr lang="vi-VN">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C</a:t>
            </a:r>
            <a:r>
              <a:rPr lang="vi-VN">
                <a:latin typeface="Times New Roman" pitchFamily="18" charset="0"/>
                <a:ea typeface="Calibri" pitchFamily="34" charset="0"/>
                <a:cs typeface="Times New Roman" pitchFamily="18" charset="0"/>
              </a:rPr>
              <a:t>. Hãy tính độ lớn lực tương tác tĩnh điện giữa êlectron và prôtôn trong nguyên tử Hiđro đặt trong chân không. </a:t>
            </a:r>
            <a:endParaRPr kumimoji="0" lang="pt-BR"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b="1">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trên đường ống dẫn hơi phải có </a:t>
            </a:r>
            <a:r>
              <a:rPr lang="vi-VN" smtClean="0">
                <a:latin typeface="Times New Roman" pitchFamily="18" charset="0"/>
                <a:ea typeface="Calibri" pitchFamily="34" charset="0"/>
                <a:cs typeface="Times New Roman" pitchFamily="18" charset="0"/>
              </a:rPr>
              <a:t>những </a:t>
            </a:r>
            <a:r>
              <a:rPr lang="vi-VN">
                <a:latin typeface="Times New Roman" pitchFamily="18" charset="0"/>
                <a:ea typeface="Calibri" pitchFamily="34" charset="0"/>
                <a:cs typeface="Times New Roman" pitchFamily="18" charset="0"/>
              </a:rPr>
              <a:t>đoạn được uốn cong.</a:t>
            </a:r>
            <a:r>
              <a:rPr lang="pt-BR">
                <a:latin typeface="Times New Roman" pitchFamily="18" charset="0"/>
                <a:ea typeface="Calibri" pitchFamily="34" charset="0"/>
                <a:cs typeface="Times New Roman" pitchFamily="18" charset="0"/>
              </a:rPr>
              <a:t> </a:t>
            </a:r>
          </a:p>
        </p:txBody>
      </p:sp>
      <p:pic>
        <p:nvPicPr>
          <p:cNvPr id="8" name="Picture 7"/>
          <p:cNvPicPr/>
          <p:nvPr/>
        </p:nvPicPr>
        <p:blipFill rotWithShape="1">
          <a:blip r:embed="rId6">
            <a:extLst>
              <a:ext uri="{28A0092B-C50C-407E-A947-70E740481C1C}">
                <a14:useLocalDpi xmlns:a14="http://schemas.microsoft.com/office/drawing/2010/main" val="0"/>
              </a:ext>
            </a:extLst>
          </a:blip>
          <a:srcRect t="7407" b="29777"/>
          <a:stretch/>
        </p:blipFill>
        <p:spPr bwMode="auto">
          <a:xfrm>
            <a:off x="7323455" y="3562350"/>
            <a:ext cx="135509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1331709"/>
      </p:ext>
    </p:extLst>
  </p:cSld>
  <p:clrMapOvr>
    <a:masterClrMapping/>
  </p:clrMapOvr>
  <p:transition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C3218AC2-B3BA-4882-8E5F-580DF54ABD5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7FF9E551-B683-409C-B4A5-822335AC5D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3F0C1DA3-BF15-469C-9C87-4CA6491FB62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19100" y="1148045"/>
            <a:ext cx="84201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Ở nhiệt độ 400 K thể tích của một lượng khí là </a:t>
            </a:r>
            <a:r>
              <a:rPr lang="vi-VN" sz="2000" smtClean="0">
                <a:latin typeface="Times New Roman" pitchFamily="18" charset="0"/>
                <a:ea typeface="Times New Roman" pitchFamily="18" charset="0"/>
                <a:cs typeface="Times New Roman" pitchFamily="18" charset="0"/>
              </a:rPr>
              <a:t>V</a:t>
            </a:r>
            <a:r>
              <a:rPr lang="vi-VN" sz="2000" baseline="-25000" smtClean="0">
                <a:latin typeface="Times New Roman" pitchFamily="18" charset="0"/>
                <a:ea typeface="Times New Roman" pitchFamily="18" charset="0"/>
                <a:cs typeface="Times New Roman" pitchFamily="18" charset="0"/>
              </a:rPr>
              <a:t>1</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Quá trình có áp suất không đổi, khi tăng  nhiệt độ  đến 600 K thì thể tích 30 lít. Tính thể tích V</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Đặt vào hai đầu tụ diện một hiệu điện thế 10 V thì tụ tích được một điện lượng là bao nhiêu, biết điện dung của tụ là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9</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phải dùng khớp nối ống dạng như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lò xo giữa các thiết bị như nồi hơi? </a:t>
            </a:r>
            <a:endParaRPr lang="pt-BR" sz="2000">
              <a:latin typeface="Times New Roman" pitchFamily="18" charset="0"/>
              <a:ea typeface="Calibri" pitchFamily="34" charset="0"/>
              <a:cs typeface="Times New Roman" pitchFamily="18" charset="0"/>
            </a:endParaRPr>
          </a:p>
        </p:txBody>
      </p:sp>
      <p:pic>
        <p:nvPicPr>
          <p:cNvPr id="8" name="Picture 7" descr="khớp giãn nở nhiệt inox; khớp nối giãn nở nhiệt, khớp nối giãn nở inox, khớp nối giãn nở, khớp nối co giãn"/>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38800" y="3145971"/>
            <a:ext cx="2756535" cy="1771650"/>
          </a:xfrm>
          <a:prstGeom prst="rect">
            <a:avLst/>
          </a:prstGeom>
          <a:noFill/>
          <a:ln>
            <a:noFill/>
          </a:ln>
        </p:spPr>
      </p:pic>
    </p:spTree>
    <p:extLst>
      <p:ext uri="{BB962C8B-B14F-4D97-AF65-F5344CB8AC3E}">
        <p14:creationId xmlns:p14="http://schemas.microsoft.com/office/powerpoint/2010/main" val="3871911271"/>
      </p:ext>
    </p:extLst>
  </p:cSld>
  <p:clrMapOvr>
    <a:masterClrMapping/>
  </p:clrMapOvr>
  <p:transition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9CD3CDB-BFA0-4CBB-BF3F-B0579235432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DBCA3D66-1817-4056-B605-F0BB4775AB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4F49E18E-5D96-4845-BB99-608C38B7E45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28600" y="1047750"/>
            <a:ext cx="8686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kín chứa không khí, có dung tích 2,5 lít có áp suất là </a:t>
            </a:r>
            <a:r>
              <a:rPr lang="vi-VN" sz="2000" smtClean="0">
                <a:latin typeface="Times New Roman" pitchFamily="18" charset="0"/>
                <a:ea typeface="Times New Roman" pitchFamily="18" charset="0"/>
                <a:cs typeface="Times New Roman" pitchFamily="18" charset="0"/>
              </a:rPr>
              <a:t>12</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 </a:t>
            </a:r>
            <a:r>
              <a:rPr lang="vi-VN" sz="2000">
                <a:latin typeface="Times New Roman" pitchFamily="18" charset="0"/>
                <a:ea typeface="Times New Roman" pitchFamily="18" charset="0"/>
                <a:cs typeface="Times New Roman" pitchFamily="18" charset="0"/>
              </a:rPr>
              <a:t>. Khi chuyển khối khí này sang bình khác đo được 10 lít. Tính áp suất trong bình mới. Coi nhiệt độ là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điện tích </a:t>
            </a:r>
            <a:r>
              <a:rPr lang="vi-VN" sz="2000" smtClean="0">
                <a:latin typeface="Times New Roman" pitchFamily="18" charset="0"/>
                <a:ea typeface="Calibri" pitchFamily="34" charset="0"/>
                <a:cs typeface="Times New Roman" pitchFamily="18" charset="0"/>
              </a:rPr>
              <a:t>Q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6</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 </a:t>
            </a:r>
            <a:r>
              <a:rPr lang="en-US" sz="2000">
                <a:latin typeface="Times New Roman" pitchFamily="18" charset="0"/>
                <a:ea typeface="Calibri" pitchFamily="34" charset="0"/>
                <a:cs typeface="Times New Roman" pitchFamily="18" charset="0"/>
              </a:rPr>
              <a:t>đ</a:t>
            </a:r>
            <a:r>
              <a:rPr lang="vi-VN" sz="2000" smtClean="0">
                <a:latin typeface="Times New Roman" pitchFamily="18" charset="0"/>
                <a:ea typeface="Calibri" pitchFamily="34" charset="0"/>
                <a:cs typeface="Times New Roman" pitchFamily="18" charset="0"/>
              </a:rPr>
              <a:t>ặt t</a:t>
            </a:r>
            <a:r>
              <a:rPr lang="en-US" sz="2000">
                <a:latin typeface="Times New Roman" pitchFamily="18" charset="0"/>
                <a:ea typeface="Calibri" pitchFamily="34" charset="0"/>
                <a:cs typeface="Times New Roman" pitchFamily="18" charset="0"/>
              </a:rPr>
              <a:t>ạ</a:t>
            </a:r>
            <a:r>
              <a:rPr lang="vi-VN" sz="2000" smtClean="0">
                <a:latin typeface="Times New Roman" pitchFamily="18" charset="0"/>
                <a:ea typeface="Calibri" pitchFamily="34" charset="0"/>
                <a:cs typeface="Times New Roman" pitchFamily="18" charset="0"/>
              </a:rPr>
              <a:t>i </a:t>
            </a:r>
            <a:r>
              <a:rPr lang="vi-VN" sz="2000">
                <a:latin typeface="Times New Roman" pitchFamily="18" charset="0"/>
                <a:ea typeface="Calibri" pitchFamily="34" charset="0"/>
                <a:cs typeface="Times New Roman" pitchFamily="18" charset="0"/>
              </a:rPr>
              <a:t>điểm </a:t>
            </a:r>
            <a:r>
              <a:rPr lang="en-US" sz="2000" smtClean="0">
                <a:latin typeface="Times New Roman" pitchFamily="18" charset="0"/>
                <a:ea typeface="Calibri" pitchFamily="34" charset="0"/>
                <a:cs typeface="Times New Roman" pitchFamily="18" charset="0"/>
              </a:rPr>
              <a:t>M thì chịu tác dụng bởi lực điện </a:t>
            </a:r>
            <a:br>
              <a:rPr lang="en-US" sz="2000" smtClean="0">
                <a:latin typeface="Times New Roman" pitchFamily="18" charset="0"/>
                <a:ea typeface="Calibri" pitchFamily="34" charset="0"/>
                <a:cs typeface="Times New Roman" pitchFamily="18" charset="0"/>
              </a:rPr>
            </a:br>
            <a:r>
              <a:rPr lang="vi-VN" sz="2000" smtClean="0">
                <a:latin typeface="Times New Roman" pitchFamily="18" charset="0"/>
                <a:ea typeface="Calibri" pitchFamily="34" charset="0"/>
                <a:cs typeface="Times New Roman" pitchFamily="18" charset="0"/>
              </a:rPr>
              <a:t>F</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7</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N</a:t>
            </a:r>
            <a:r>
              <a:rPr lang="en-US" sz="2000" smtClean="0">
                <a:latin typeface="Times New Roman" pitchFamily="18" charset="0"/>
                <a:ea typeface="Calibri" pitchFamily="34" charset="0"/>
                <a:cs typeface="Times New Roman" pitchFamily="18" charset="0"/>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Hãy tính cường độ điện trường tại </a:t>
            </a:r>
            <a:r>
              <a:rPr lang="en-US" sz="2000" smtClean="0">
                <a:latin typeface="Times New Roman" pitchFamily="18" charset="0"/>
                <a:ea typeface="Calibri" pitchFamily="34" charset="0"/>
                <a:cs typeface="Times New Roman" pitchFamily="18" charset="0"/>
              </a:rPr>
              <a:t>M</a:t>
            </a:r>
            <a:r>
              <a:rPr lang="vi-VN" sz="2000" smtClean="0">
                <a:latin typeface="Times New Roman" pitchFamily="18" charset="0"/>
                <a:ea typeface="Calibri" pitchFamily="34" charset="0"/>
                <a:cs typeface="Times New Roman" pitchFamily="18" charset="0"/>
              </a:rPr>
              <a:t>.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pt-BR" sz="200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a:latin typeface="Times New Roman" pitchFamily="18" charset="0"/>
                <a:ea typeface="Calibri" pitchFamily="34" charset="0"/>
                <a:cs typeface="Times New Roman" pitchFamily="18" charset="0"/>
              </a:rPr>
              <a:t>và có khoảng hở ở giữa?</a:t>
            </a:r>
          </a:p>
        </p:txBody>
      </p:sp>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5715000" y="3027045"/>
            <a:ext cx="2743200" cy="2097405"/>
          </a:xfrm>
          <a:prstGeom prst="rect">
            <a:avLst/>
          </a:prstGeom>
          <a:noFill/>
        </p:spPr>
      </p:pic>
    </p:spTree>
    <p:extLst>
      <p:ext uri="{BB962C8B-B14F-4D97-AF65-F5344CB8AC3E}">
        <p14:creationId xmlns:p14="http://schemas.microsoft.com/office/powerpoint/2010/main" val="3280931391"/>
      </p:ext>
    </p:extLst>
  </p:cSld>
  <p:clrMapOvr>
    <a:masterClrMapping/>
  </p:clrMapOvr>
  <p:transition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3A0B0755-81B0-4F72-90D8-51B4BDB437F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FBEA268F-79BA-4F37-B121-7CBFC17F2D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82ABC5BA-4461-4E08-8594-B301571B5193}"/>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20518" y="877333"/>
            <a:ext cx="8594881"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lý tưởng đang ở áp suất </a:t>
            </a:r>
            <a:r>
              <a:rPr lang="vi-VN" sz="2000" smtClean="0">
                <a:latin typeface="Times New Roman" pitchFamily="18" charset="0"/>
                <a:ea typeface="Times New Roman" pitchFamily="18" charset="0"/>
                <a:cs typeface="Times New Roman" pitchFamily="18" charset="0"/>
              </a:rPr>
              <a:t>p</a:t>
            </a:r>
            <a:r>
              <a:rPr lang="vi-VN" sz="2000" baseline="-25000" smtClean="0">
                <a:latin typeface="Times New Roman" pitchFamily="18" charset="0"/>
                <a:ea typeface="Times New Roman" pitchFamily="18" charset="0"/>
                <a:cs typeface="Times New Roman" pitchFamily="18" charset="0"/>
              </a:rPr>
              <a:t>1</a:t>
            </a:r>
            <a:r>
              <a:rPr lang="vi-VN" sz="2000" smtClean="0">
                <a:latin typeface="Times New Roman" pitchFamily="18" charset="0"/>
                <a:ea typeface="Times New Roman" pitchFamily="18" charset="0"/>
                <a:cs typeface="Times New Roman" pitchFamily="18" charset="0"/>
              </a:rPr>
              <a:t> = </a:t>
            </a:r>
            <a:r>
              <a:rPr lang="vi-VN" sz="2000">
                <a:latin typeface="Times New Roman" pitchFamily="18" charset="0"/>
                <a:ea typeface="Times New Roman" pitchFamily="18" charset="0"/>
                <a:cs typeface="Times New Roman" pitchFamily="18" charset="0"/>
              </a:rPr>
              <a:t>2 atm  thì được làm lạnh đẳng tích đến áp suất p</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1,5 atm thì có nhiệt độ T</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300 K. Tính nhiệt độ ban đầu của khối khí.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vi-VN" sz="2000" i="1">
                <a:latin typeface="Times New Roman" pitchFamily="18" charset="0"/>
                <a:ea typeface="Calibri" pitchFamily="34" charset="0"/>
                <a:cs typeface="Times New Roman" pitchFamily="18" charset="0"/>
              </a:rPr>
              <a:t>I</a:t>
            </a:r>
            <a:r>
              <a:rPr lang="vi-VN" sz="2000">
                <a:latin typeface="Times New Roman" pitchFamily="18" charset="0"/>
                <a:ea typeface="Calibri" pitchFamily="34" charset="0"/>
                <a:cs typeface="Times New Roman" pitchFamily="18" charset="0"/>
              </a:rPr>
              <a:t> = 2 A;  r = 0,2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4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1,8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suất điện động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của nguồn điện. </a:t>
            </a:r>
          </a:p>
          <a:p>
            <a:pPr algn="just" eaLnBrk="0" fontAlgn="base" hangingPunct="0">
              <a:lnSpc>
                <a:spcPct val="150000"/>
              </a:lnSpc>
              <a:spcBef>
                <a:spcPct val="0"/>
              </a:spcBef>
              <a:spcAft>
                <a:spcPct val="0"/>
              </a:spcAft>
              <a:tabLst>
                <a:tab pos="90488" algn="l"/>
              </a:tabLst>
            </a:pP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giải thích tại sao trên các cánh quạt điện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trong gia đình dùng một thời gian thường bị bụi bám?</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22175" y="3278074"/>
            <a:ext cx="275665" cy="304800"/>
          </a:xfrm>
          <a:prstGeom prst="rect">
            <a:avLst/>
          </a:prstGeom>
          <a:noFill/>
          <a:ln>
            <a:noFill/>
          </a:ln>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86500" y="2001744"/>
            <a:ext cx="1856734" cy="1460480"/>
          </a:xfrm>
          <a:prstGeom prst="rect">
            <a:avLst/>
          </a:prstGeom>
        </p:spPr>
      </p:pic>
      <p:pic>
        <p:nvPicPr>
          <p:cNvPr id="24" name="Picture 23"/>
          <p:cNvPicPr/>
          <p:nvPr/>
        </p:nvPicPr>
        <p:blipFill>
          <a:blip r:embed="rId8">
            <a:extLst>
              <a:ext uri="{28A0092B-C50C-407E-A947-70E740481C1C}">
                <a14:useLocalDpi xmlns:a14="http://schemas.microsoft.com/office/drawing/2010/main" val="0"/>
              </a:ext>
            </a:extLst>
          </a:blip>
          <a:srcRect/>
          <a:stretch>
            <a:fillRect/>
          </a:stretch>
        </p:blipFill>
        <p:spPr bwMode="auto">
          <a:xfrm>
            <a:off x="6248400" y="3641307"/>
            <a:ext cx="1880867" cy="1273593"/>
          </a:xfrm>
          <a:prstGeom prst="rect">
            <a:avLst/>
          </a:prstGeom>
          <a:noFill/>
        </p:spPr>
      </p:pic>
    </p:spTree>
    <p:extLst>
      <p:ext uri="{BB962C8B-B14F-4D97-AF65-F5344CB8AC3E}">
        <p14:creationId xmlns:p14="http://schemas.microsoft.com/office/powerpoint/2010/main" val="2319841958"/>
      </p:ext>
    </p:extLst>
  </p:cSld>
  <p:clrMapOvr>
    <a:masterClrMapping/>
  </p:clrMapOvr>
  <p:transition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C1EE9EC3-8AC8-4B27-88E3-CE128D0D7192}"/>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443B6D99-BDCD-4E3E-9916-B0798239C4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0CDD91A2-F4CD-4437-B6B9-EBB4E9AE58DB}"/>
              </a:ext>
            </a:extLst>
          </p:cNvPr>
          <p:cNvSpPr txBox="1"/>
          <p:nvPr/>
        </p:nvSpPr>
        <p:spPr>
          <a:xfrm>
            <a:off x="2667000" y="5143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152400" y="867549"/>
            <a:ext cx="8686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thanh ray dài 10m được lắp trên đường sắt ở nhiệt độ 20°C. Phải để hở một khe ở đầu thanh với bề rộng là bao nhiêu, nếu thanh ray nóng đến 50°C thì vẫn đủ chỗ cho thanh dãn ra. Hệ số nở dài của sắt làm thanh ray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12.10</a:t>
            </a:r>
            <a:r>
              <a:rPr lang="vi-VN" sz="2000" baseline="30000">
                <a:latin typeface="Times New Roman" pitchFamily="18" charset="0"/>
                <a:ea typeface="Times New Roman" pitchFamily="18" charset="0"/>
                <a:cs typeface="Times New Roman" pitchFamily="18" charset="0"/>
              </a:rPr>
              <a:t>–6</a:t>
            </a:r>
            <a:r>
              <a:rPr lang="vi-VN" sz="2000">
                <a:latin typeface="Times New Roman" pitchFamily="18" charset="0"/>
                <a:ea typeface="Times New Roman" pitchFamily="18" charset="0"/>
                <a:cs typeface="Times New Roman" pitchFamily="18" charset="0"/>
              </a:rPr>
              <a:t> K</a:t>
            </a:r>
            <a:r>
              <a:rPr lang="vi-VN" sz="2000" baseline="30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điện tích thử đặt tại điểm có cường độ điện trường </a:t>
            </a:r>
            <a:r>
              <a:rPr lang="vi-VN" sz="2000" smtClean="0">
                <a:latin typeface="Times New Roman" pitchFamily="18" charset="0"/>
                <a:ea typeface="Calibri" pitchFamily="34" charset="0"/>
                <a:cs typeface="Times New Roman" pitchFamily="18" charset="0"/>
              </a:rPr>
              <a:t>E</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0,16 V/m. Lực tác dụng lên điện tích đó là </a:t>
            </a:r>
            <a:r>
              <a:rPr lang="vi-VN" sz="2000" smtClean="0">
                <a:latin typeface="Times New Roman" pitchFamily="18" charset="0"/>
                <a:ea typeface="Calibri" pitchFamily="34" charset="0"/>
                <a:cs typeface="Times New Roman" pitchFamily="18" charset="0"/>
              </a:rPr>
              <a:t>F</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2.10</a:t>
            </a:r>
            <a:r>
              <a:rPr lang="vi-VN" sz="2000" baseline="30000">
                <a:latin typeface="Times New Roman" pitchFamily="18" charset="0"/>
                <a:ea typeface="Calibri" pitchFamily="34" charset="0"/>
                <a:cs typeface="Times New Roman" pitchFamily="18" charset="0"/>
              </a:rPr>
              <a:t>−4</a:t>
            </a:r>
            <a:r>
              <a:rPr lang="vi-VN" sz="2000">
                <a:latin typeface="Times New Roman" pitchFamily="18" charset="0"/>
                <a:ea typeface="Calibri" pitchFamily="34" charset="0"/>
                <a:cs typeface="Times New Roman" pitchFamily="18" charset="0"/>
              </a:rPr>
              <a:t> N. Tìm độ lớn của điện tích đó?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các tấm tôn lợp lại có dạng lượn sóng?</a:t>
            </a:r>
            <a:r>
              <a:rPr lang="pt-BR" sz="2000">
                <a:latin typeface="Times New Roman" pitchFamily="18" charset="0"/>
                <a:ea typeface="Calibri" pitchFamily="34" charset="0"/>
                <a:cs typeface="Times New Roman" pitchFamily="18" charset="0"/>
              </a:rPr>
              <a:t> </a:t>
            </a:r>
          </a:p>
        </p:txBody>
      </p:sp>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216275"/>
            <a:ext cx="1600200" cy="1686967"/>
          </a:xfrm>
          <a:prstGeom prst="rect">
            <a:avLst/>
          </a:prstGeom>
          <a:noFill/>
        </p:spPr>
      </p:pic>
    </p:spTree>
    <p:extLst>
      <p:ext uri="{BB962C8B-B14F-4D97-AF65-F5344CB8AC3E}">
        <p14:creationId xmlns:p14="http://schemas.microsoft.com/office/powerpoint/2010/main" val="2143945495"/>
      </p:ext>
    </p:extLst>
  </p:cSld>
  <p:clrMapOvr>
    <a:masterClrMapping/>
  </p:clrMapOvr>
  <p:transition advClick="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23E892E1-B9EA-4B95-9F92-0F0A09A205C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AE925ACA-2243-4DD4-B02C-9408F6A78B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12C3487-01B8-4E8A-A4FE-1651EA73BE10}"/>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56379" y="877333"/>
            <a:ext cx="8336041"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xi-lanh chứa 250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khí ở áp suất 3.10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Pit-tông nén khí trong xi-lanh xuống còn 100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Tính áp suất của khí trong xi-lanh lúc này. Xem nhiệt độ như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a:t>
            </a:r>
            <a:r>
              <a:rPr lang="vi-VN" sz="2000" i="1">
                <a:latin typeface="Times New Roman" pitchFamily="18" charset="0"/>
                <a:ea typeface="Calibri" pitchFamily="34" charset="0"/>
                <a:cs typeface="Times New Roman" pitchFamily="18" charset="0"/>
              </a:rPr>
              <a:t>r</a:t>
            </a:r>
            <a:r>
              <a:rPr lang="vi-VN" sz="2000">
                <a:latin typeface="Times New Roman" pitchFamily="18" charset="0"/>
                <a:ea typeface="Calibri" pitchFamily="34" charset="0"/>
                <a:cs typeface="Times New Roman" pitchFamily="18" charset="0"/>
              </a:rPr>
              <a:t> = 0,04 m trong chân không, lần lượt đặt các điện tích q</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8.10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điện đặt lên các điện </a:t>
            </a:r>
            <a:r>
              <a:rPr lang="vi-VN" sz="2000" smtClean="0">
                <a:latin typeface="Times New Roman" pitchFamily="18" charset="0"/>
                <a:ea typeface="Calibri" pitchFamily="34" charset="0"/>
                <a:cs typeface="Times New Roman" pitchFamily="18" charset="0"/>
              </a:rPr>
              <a:t>tích,</a:t>
            </a:r>
            <a:r>
              <a:rPr lang="en-US" sz="2000" smtClean="0">
                <a:latin typeface="Times New Roman" pitchFamily="18" charset="0"/>
                <a:ea typeface="Calibri" pitchFamily="34" charset="0"/>
                <a:cs typeface="Times New Roman" pitchFamily="18" charset="0"/>
              </a:rPr>
              <a:t> c</a:t>
            </a:r>
            <a:r>
              <a:rPr lang="vi-VN" sz="2000" smtClean="0">
                <a:latin typeface="Times New Roman" pitchFamily="18" charset="0"/>
                <a:ea typeface="Calibri" pitchFamily="34" charset="0"/>
                <a:cs typeface="Times New Roman" pitchFamily="18" charset="0"/>
              </a:rPr>
              <a:t>ho </a:t>
            </a:r>
            <a:r>
              <a:rPr lang="vi-VN" sz="2000">
                <a:latin typeface="Times New Roman" pitchFamily="18" charset="0"/>
                <a:ea typeface="Calibri" pitchFamily="34" charset="0"/>
                <a:cs typeface="Times New Roman" pitchFamily="18" charset="0"/>
              </a:rPr>
              <a:t>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trên đường ống dẫn hơi phải có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những </a:t>
            </a:r>
            <a:r>
              <a:rPr lang="vi-VN" sz="2000">
                <a:latin typeface="Times New Roman" pitchFamily="18" charset="0"/>
                <a:ea typeface="Calibri" pitchFamily="34" charset="0"/>
                <a:cs typeface="Times New Roman" pitchFamily="18" charset="0"/>
              </a:rPr>
              <a:t>đoạn được uốn cong.</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rotWithShape="1">
          <a:blip r:embed="rId6">
            <a:extLst>
              <a:ext uri="{28A0092B-C50C-407E-A947-70E740481C1C}">
                <a14:useLocalDpi xmlns:a14="http://schemas.microsoft.com/office/drawing/2010/main" val="0"/>
              </a:ext>
            </a:extLst>
          </a:blip>
          <a:srcRect t="7407" b="29777"/>
          <a:stretch/>
        </p:blipFill>
        <p:spPr bwMode="auto">
          <a:xfrm>
            <a:off x="6172200" y="3609974"/>
            <a:ext cx="1828800" cy="117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5871091"/>
      </p:ext>
    </p:extLst>
  </p:cSld>
  <p:clrMapOvr>
    <a:masterClrMapping/>
  </p:clrMapOvr>
  <p:transition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8A469BD2-5648-433E-A8D8-E5675CBF31A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29770FAE-3F25-4939-A4BC-BE2B00D2C6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46E0273-F7B0-4A4E-B30B-8B17C0165F3F}"/>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45764" y="926425"/>
            <a:ext cx="7852472"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lí tưởng thực hiện biến đổi đẳng áp, thể tích từ 4 lít thành 12 lít thì nhiệt độ khối khí thay đổi từ 20</a:t>
            </a:r>
            <a:r>
              <a:rPr lang="vi-VN" sz="2000" baseline="30000">
                <a:latin typeface="Times New Roman" pitchFamily="18" charset="0"/>
                <a:ea typeface="Times New Roman" pitchFamily="18" charset="0"/>
                <a:cs typeface="Times New Roman" pitchFamily="18" charset="0"/>
              </a:rPr>
              <a:t>o</a:t>
            </a:r>
            <a:r>
              <a:rPr lang="vi-VN" sz="2000">
                <a:latin typeface="Times New Roman" pitchFamily="18" charset="0"/>
                <a:ea typeface="Times New Roman" pitchFamily="18" charset="0"/>
                <a:cs typeface="Times New Roman" pitchFamily="18" charset="0"/>
              </a:rPr>
              <a:t>C thành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16 V;  r = 0,2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5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2,8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cường độ dòng điện chạy qua các điện trở mạch ngoài.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69925" y="2465783"/>
            <a:ext cx="217288" cy="245269"/>
          </a:xfrm>
          <a:prstGeom prst="rect">
            <a:avLst/>
          </a:prstGeom>
          <a:noFill/>
          <a:ln>
            <a:noFill/>
          </a:ln>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10400" y="1735544"/>
            <a:ext cx="1856734" cy="1460480"/>
          </a:xfrm>
          <a:prstGeom prst="rect">
            <a:avLst/>
          </a:prstGeom>
        </p:spPr>
      </p:pic>
    </p:spTree>
    <p:extLst>
      <p:ext uri="{BB962C8B-B14F-4D97-AF65-F5344CB8AC3E}">
        <p14:creationId xmlns:p14="http://schemas.microsoft.com/office/powerpoint/2010/main" val="1917829868"/>
      </p:ext>
    </p:extLst>
  </p:cSld>
  <p:clrMapOvr>
    <a:masterClrMapping/>
  </p:clrMapOvr>
  <p:transition advClick="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6D809C64-9145-4C9F-B34B-983D07EECE5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C7B94E12-F6ED-45EB-BE8A-F4060A1A20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B3B6310-E44A-40C5-BC3A-35D31B995CA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57200" y="1352550"/>
            <a:ext cx="8305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chứa một lượng khí ở nhiệt độ 303 K và áp suất </a:t>
            </a:r>
            <a:r>
              <a:rPr lang="en-US" sz="2000" smtClean="0">
                <a:latin typeface="Times New Roman" pitchFamily="18" charset="0"/>
                <a:ea typeface="Times New Roman" pitchFamily="18" charset="0"/>
                <a:cs typeface="Times New Roman" pitchFamily="18" charset="0"/>
              </a:rPr>
              <a:t>p</a:t>
            </a:r>
            <a:r>
              <a:rPr lang="en-US" sz="2000" baseline="-25000" smtClean="0">
                <a:latin typeface="Times New Roman" pitchFamily="18" charset="0"/>
                <a:ea typeface="Times New Roman" pitchFamily="18" charset="0"/>
                <a:cs typeface="Times New Roman" pitchFamily="18" charset="0"/>
              </a:rPr>
              <a:t>1</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để </a:t>
            </a:r>
            <a:r>
              <a:rPr lang="vi-VN" sz="2000">
                <a:latin typeface="Times New Roman" pitchFamily="18" charset="0"/>
                <a:ea typeface="Times New Roman" pitchFamily="18" charset="0"/>
                <a:cs typeface="Times New Roman" pitchFamily="18" charset="0"/>
              </a:rPr>
              <a:t>áp suất tăng gấp đôi thì ta phải tăng nhiệt độ tuyệt đối lên bao nhiêu? Coi thể tích là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điện tích thử q =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đặt tại điểm có cường độ điện trường E. </a:t>
            </a:r>
            <a:r>
              <a:rPr lang="en-US" sz="2000" smtClean="0">
                <a:latin typeface="Times New Roman" pitchFamily="18" charset="0"/>
                <a:ea typeface="Calibri" pitchFamily="34" charset="0"/>
                <a:cs typeface="Times New Roman" pitchFamily="18" charset="0"/>
              </a:rPr>
              <a:t/>
            </a:r>
            <a:br>
              <a:rPr lang="en-US" sz="2000" smtClean="0">
                <a:latin typeface="Times New Roman" pitchFamily="18" charset="0"/>
                <a:ea typeface="Calibri" pitchFamily="34" charset="0"/>
                <a:cs typeface="Times New Roman" pitchFamily="18" charset="0"/>
              </a:rPr>
            </a:br>
            <a:r>
              <a:rPr lang="vi-VN" sz="2000" smtClean="0">
                <a:latin typeface="Times New Roman" pitchFamily="18" charset="0"/>
                <a:ea typeface="Calibri" pitchFamily="34" charset="0"/>
                <a:cs typeface="Times New Roman" pitchFamily="18" charset="0"/>
              </a:rPr>
              <a:t>Lực </a:t>
            </a:r>
            <a:r>
              <a:rPr lang="vi-VN" sz="2000">
                <a:latin typeface="Times New Roman" pitchFamily="18" charset="0"/>
                <a:ea typeface="Calibri" pitchFamily="34" charset="0"/>
                <a:cs typeface="Times New Roman" pitchFamily="18" charset="0"/>
              </a:rPr>
              <a:t>tác dụng lên điện tích đó bằng </a:t>
            </a:r>
            <a:r>
              <a:rPr lang="vi-VN" sz="2000" smtClean="0">
                <a:latin typeface="Times New Roman" pitchFamily="18" charset="0"/>
                <a:ea typeface="Calibri" pitchFamily="34" charset="0"/>
                <a:cs typeface="Times New Roman" pitchFamily="18" charset="0"/>
              </a:rPr>
              <a:t>2.10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4</a:t>
            </a:r>
            <a:r>
              <a:rPr lang="en-US" sz="2000" baseline="30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N</a:t>
            </a:r>
            <a:r>
              <a:rPr lang="vi-VN" sz="2000">
                <a:latin typeface="Times New Roman" pitchFamily="18" charset="0"/>
                <a:ea typeface="Calibri" pitchFamily="34" charset="0"/>
                <a:cs typeface="Times New Roman" pitchFamily="18" charset="0"/>
              </a:rPr>
              <a:t>. Tính độ lớn của điện trường đó.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3209696033"/>
      </p:ext>
    </p:extLst>
  </p:cSld>
  <p:clrMapOvr>
    <a:masterClrMapping/>
  </p:clrMapOvr>
  <p:transition advClick="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16FBE5EB-4ED8-4D6D-BDB3-7C292F46A3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1292085C-0F81-47E6-B0BC-32E68FA849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E79EE77-0980-42F3-A94C-A91B544DF4E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81000" y="1111498"/>
            <a:ext cx="8686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Nếu đẳng nhiệt một khối khí từ 20 </a:t>
            </a:r>
            <a:r>
              <a:rPr lang="en-US" sz="2000" smtClean="0">
                <a:latin typeface="Times New Roman" pitchFamily="18" charset="0"/>
                <a:ea typeface="Times New Roman" pitchFamily="18" charset="0"/>
                <a:cs typeface="Times New Roman" pitchFamily="18" charset="0"/>
              </a:rPr>
              <a:t>lít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còn 15 </a:t>
            </a:r>
            <a:r>
              <a:rPr lang="en-US" sz="2000" smtClean="0">
                <a:latin typeface="Times New Roman" pitchFamily="18" charset="0"/>
                <a:ea typeface="Times New Roman" pitchFamily="18" charset="0"/>
                <a:cs typeface="Times New Roman" pitchFamily="18" charset="0"/>
              </a:rPr>
              <a:t>lít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thì áp suất 2atm, tính áp suất ban đầu?</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hai điện tích điểm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đặt tại hai điểm A và B cách nhau 0,2m  trong không khí</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Tìm </a:t>
            </a:r>
            <a:r>
              <a:rPr lang="vi-VN" sz="2000">
                <a:latin typeface="Times New Roman" pitchFamily="18" charset="0"/>
                <a:ea typeface="Calibri" pitchFamily="34" charset="0"/>
                <a:cs typeface="Times New Roman" pitchFamily="18" charset="0"/>
              </a:rPr>
              <a:t>lực tương tác tĩnh điện giữa hai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phải dùng khớp nối ống dạng như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lò xo giữa các thiết bị như nồi hơi? </a:t>
            </a:r>
            <a:endParaRPr lang="pt-BR" sz="2000">
              <a:latin typeface="Times New Roman" pitchFamily="18" charset="0"/>
              <a:ea typeface="Calibri" pitchFamily="34" charset="0"/>
              <a:cs typeface="Times New Roman" pitchFamily="18" charset="0"/>
            </a:endParaRPr>
          </a:p>
        </p:txBody>
      </p:sp>
      <p:pic>
        <p:nvPicPr>
          <p:cNvPr id="8" name="Picture 7" descr="khớp giãn nở nhiệt inox; khớp nối giãn nở nhiệt, khớp nối giãn nở inox, khớp nối giãn nở, khớp nối co giãn"/>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14999" y="3143250"/>
            <a:ext cx="2756535" cy="1771650"/>
          </a:xfrm>
          <a:prstGeom prst="rect">
            <a:avLst/>
          </a:prstGeom>
          <a:noFill/>
          <a:ln>
            <a:noFill/>
          </a:ln>
        </p:spPr>
      </p:pic>
    </p:spTree>
    <p:extLst>
      <p:ext uri="{BB962C8B-B14F-4D97-AF65-F5344CB8AC3E}">
        <p14:creationId xmlns:p14="http://schemas.microsoft.com/office/powerpoint/2010/main" val="2126109121"/>
      </p:ext>
    </p:extLst>
  </p:cSld>
  <p:clrMapOvr>
    <a:masterClrMapping/>
  </p:clrMapOvr>
  <p:transition advClick="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14417A8-3682-465B-B7F5-C3565D10F09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D3BDD310-1D98-4C9E-B048-6BD1D9591F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C8BE33C5-A88E-4DA9-AD4C-BF5EAE288E4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07787" y="1084626"/>
            <a:ext cx="7926614"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chiếc lớp ô tô được bơm căng không khí ở nhiệt độ 293 K và áp suất </a:t>
            </a:r>
            <a:r>
              <a:rPr lang="vi-VN" sz="2000" smtClean="0">
                <a:latin typeface="Times New Roman" pitchFamily="18" charset="0"/>
                <a:ea typeface="Times New Roman" pitchFamily="18" charset="0"/>
                <a:cs typeface="Times New Roman" pitchFamily="18" charset="0"/>
              </a:rPr>
              <a:t>2</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Khi để ngoài nắng nhiệt độ 315 K, thì áp suất khí trong lốp bằng bao nhiêu? Coi thể tích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tụ điện không khí được tích điện Q = </a:t>
            </a:r>
            <a:r>
              <a:rPr lang="vi-VN" sz="2000" smtClean="0">
                <a:latin typeface="Times New Roman" pitchFamily="18" charset="0"/>
                <a:ea typeface="Calibri" pitchFamily="34" charset="0"/>
                <a:cs typeface="Times New Roman" pitchFamily="18" charset="0"/>
              </a:rPr>
              <a:t>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thì ở hai bản tụ có hiệu điện thế là U = 100 V. Tính điện dung của tụ điện.</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Làm thế nào để tích điện cho tụ điện, người ta gọi điện tích cuả tụ điện là điện tích ở bản nào?</a:t>
            </a:r>
          </a:p>
        </p:txBody>
      </p:sp>
    </p:spTree>
    <p:extLst>
      <p:ext uri="{BB962C8B-B14F-4D97-AF65-F5344CB8AC3E}">
        <p14:creationId xmlns:p14="http://schemas.microsoft.com/office/powerpoint/2010/main" val="3059743387"/>
      </p:ext>
    </p:extLst>
  </p:cSld>
  <p:clrMapOvr>
    <a:masterClrMapping/>
  </p:clrMapOvr>
  <p:transition advClick="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BAC7506C-71FB-4A8B-838E-46E82D7779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8F1367FE-66B8-4B8C-A610-1CECCAF7C0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099F43BA-D21A-499B-8542-251E0A547EC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190500" y="1047750"/>
            <a:ext cx="8762999"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ở 27°C có thể tích là 6 lít. Thể tích của lượng khí đó ở nhiệt độ 127°C khi áp suất không đổi là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Hai điện tích điểm có độ lớn </a:t>
            </a:r>
            <a:r>
              <a:rPr lang="vi-VN" sz="2000" smtClean="0">
                <a:latin typeface="Times New Roman" pitchFamily="18" charset="0"/>
                <a:ea typeface="Calibri" pitchFamily="34" charset="0"/>
                <a:cs typeface="Times New Roman" pitchFamily="18" charset="0"/>
              </a:rPr>
              <a:t>bằng </a:t>
            </a:r>
            <a:r>
              <a:rPr lang="vi-VN" sz="2000">
                <a:latin typeface="Times New Roman" pitchFamily="18" charset="0"/>
                <a:ea typeface="Calibri" pitchFamily="34" charset="0"/>
                <a:cs typeface="Times New Roman" pitchFamily="18" charset="0"/>
              </a:rPr>
              <a:t>nhau và bằng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1</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a:t>
            </a:r>
            <a:r>
              <a:rPr lang="vi-VN" sz="2000" smtClean="0">
                <a:latin typeface="Times New Roman" pitchFamily="18" charset="0"/>
                <a:ea typeface="Calibri" pitchFamily="34" charset="0"/>
                <a:cs typeface="Times New Roman" pitchFamily="18" charset="0"/>
              </a:rPr>
              <a:t>đặt </a:t>
            </a:r>
            <a:r>
              <a:rPr lang="vi-VN" sz="2000">
                <a:latin typeface="Times New Roman" pitchFamily="18" charset="0"/>
                <a:ea typeface="Calibri" pitchFamily="34" charset="0"/>
                <a:cs typeface="Times New Roman" pitchFamily="18" charset="0"/>
              </a:rPr>
              <a:t>trong chân không, cách nhau 10 cm. Tìm lực tương tác tĩnh điện giữa hai điện tích?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341688"/>
            <a:ext cx="2243137" cy="1573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4366"/>
      </p:ext>
    </p:extLst>
  </p:cSld>
  <p:clrMapOvr>
    <a:masterClrMapping/>
  </p:clrMapOvr>
  <p:transition advClick="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6697A133-C210-4DBB-8994-9D03B72B2A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5EA7153E-F195-4801-9268-994C96A33C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24421E1-D7E1-40D2-A207-8BB75A33485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49118" y="1047750"/>
            <a:ext cx="8213881"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Một điện tích điểm </a:t>
            </a:r>
            <a:r>
              <a:rPr lang="vi-VN" sz="2000" smtClean="0">
                <a:latin typeface="Times New Roman" pitchFamily="18" charset="0"/>
                <a:ea typeface="Times New Roman" pitchFamily="18" charset="0"/>
                <a:cs typeface="Times New Roman" pitchFamily="18" charset="0"/>
              </a:rPr>
              <a:t>q</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 4.10</a:t>
            </a:r>
            <a:r>
              <a:rPr lang="vi-VN" sz="2000" baseline="30000" smtClean="0">
                <a:latin typeface="Times New Roman" pitchFamily="18" charset="0"/>
                <a:ea typeface="Times New Roman" pitchFamily="18" charset="0"/>
                <a:cs typeface="Times New Roman" pitchFamily="18" charset="0"/>
                <a:sym typeface="Symbol"/>
              </a:rPr>
              <a:t></a:t>
            </a:r>
            <a:r>
              <a:rPr lang="vi-VN" sz="2000" baseline="30000" smtClean="0">
                <a:latin typeface="Times New Roman" pitchFamily="18" charset="0"/>
                <a:ea typeface="Times New Roman" pitchFamily="18" charset="0"/>
                <a:cs typeface="Times New Roman" pitchFamily="18" charset="0"/>
              </a:rPr>
              <a:t>8</a:t>
            </a:r>
            <a:r>
              <a:rPr lang="en-US" sz="2000" baseline="30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đặt trong một điện trường đều có độ lớn </a:t>
            </a:r>
            <a:r>
              <a:rPr lang="vi-VN" sz="2000" smtClean="0">
                <a:latin typeface="Times New Roman" pitchFamily="18" charset="0"/>
                <a:ea typeface="Times New Roman" pitchFamily="18" charset="0"/>
                <a:cs typeface="Times New Roman" pitchFamily="18" charset="0"/>
              </a:rPr>
              <a:t>3000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V/m </a:t>
            </a:r>
            <a:r>
              <a:rPr lang="vi-VN" sz="2000">
                <a:latin typeface="Times New Roman" pitchFamily="18" charset="0"/>
                <a:ea typeface="Times New Roman" pitchFamily="18" charset="0"/>
                <a:cs typeface="Times New Roman" pitchFamily="18" charset="0"/>
              </a:rPr>
              <a:t>thì chịu tác dụng của lực điện trường bằng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Một khối khí ở trạng thái 1 có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400K</a:t>
            </a:r>
            <a:r>
              <a:rPr lang="vi-VN"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Thực hiện b</a:t>
            </a:r>
            <a:r>
              <a:rPr lang="vi-VN" sz="2000" smtClean="0">
                <a:latin typeface="Times New Roman" pitchFamily="18" charset="0"/>
                <a:ea typeface="Calibri" pitchFamily="34" charset="0"/>
                <a:cs typeface="Times New Roman" pitchFamily="18" charset="0"/>
              </a:rPr>
              <a:t>iến </a:t>
            </a:r>
            <a:r>
              <a:rPr lang="vi-VN" sz="2000">
                <a:latin typeface="Times New Roman" pitchFamily="18" charset="0"/>
                <a:ea typeface="Calibri" pitchFamily="34" charset="0"/>
                <a:cs typeface="Times New Roman" pitchFamily="18" charset="0"/>
              </a:rPr>
              <a:t>đổi đẳng </a:t>
            </a:r>
            <a:r>
              <a:rPr lang="vi-VN" sz="2000" smtClean="0">
                <a:latin typeface="Times New Roman" pitchFamily="18" charset="0"/>
                <a:ea typeface="Calibri" pitchFamily="34" charset="0"/>
                <a:cs typeface="Times New Roman" pitchFamily="18" charset="0"/>
              </a:rPr>
              <a:t>áp</a:t>
            </a:r>
            <a:r>
              <a:rPr lang="en-US" sz="2000" smtClean="0">
                <a:latin typeface="Times New Roman" pitchFamily="18" charset="0"/>
                <a:ea typeface="Calibri" pitchFamily="34" charset="0"/>
                <a:cs typeface="Times New Roman" pitchFamily="18" charset="0"/>
              </a:rPr>
              <a:t> đến </a:t>
            </a:r>
            <a:r>
              <a:rPr lang="vi-VN" sz="2000" smtClean="0">
                <a:latin typeface="Times New Roman" pitchFamily="18" charset="0"/>
                <a:ea typeface="Calibri" pitchFamily="34" charset="0"/>
                <a:cs typeface="Times New Roman" pitchFamily="18" charset="0"/>
              </a:rPr>
              <a:t>trạng </a:t>
            </a:r>
            <a:r>
              <a:rPr lang="vi-VN" sz="2000">
                <a:latin typeface="Times New Roman" pitchFamily="18" charset="0"/>
                <a:ea typeface="Calibri" pitchFamily="34" charset="0"/>
                <a:cs typeface="Times New Roman" pitchFamily="18" charset="0"/>
              </a:rPr>
              <a:t>thái 2 có nhiệt độ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800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 </a:t>
            </a:r>
            <a:r>
              <a:rPr lang="vi-VN" sz="2000">
                <a:latin typeface="Times New Roman" pitchFamily="18" charset="0"/>
                <a:ea typeface="Calibri" pitchFamily="34" charset="0"/>
                <a:cs typeface="Times New Roman" pitchFamily="18" charset="0"/>
              </a:rPr>
              <a:t>và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 </a:t>
            </a:r>
            <a:r>
              <a:rPr lang="vi-VN" sz="2000">
                <a:latin typeface="Times New Roman" pitchFamily="18" charset="0"/>
                <a:ea typeface="Calibri" pitchFamily="34" charset="0"/>
                <a:cs typeface="Times New Roman" pitchFamily="18" charset="0"/>
              </a:rPr>
              <a:t>lít. Tính V</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người ta cần nung nóng cái khâu khi lắp lưỡi dao vào cán? </a:t>
            </a:r>
            <a:r>
              <a:rPr lang="pt-BR" sz="2000">
                <a:latin typeface="Times New Roman" pitchFamily="18" charset="0"/>
                <a:ea typeface="Calibri" pitchFamily="34" charset="0"/>
                <a:cs typeface="Times New Roman" pitchFamily="18" charset="0"/>
              </a:rPr>
              <a:t> </a:t>
            </a:r>
          </a:p>
        </p:txBody>
      </p:sp>
      <p:pic>
        <p:nvPicPr>
          <p:cNvPr id="8" name="Picture 7"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486400" y="3527946"/>
            <a:ext cx="2762250" cy="13408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95102765"/>
      </p:ext>
    </p:extLst>
  </p:cSld>
  <p:clrMapOvr>
    <a:masterClrMapping/>
  </p:clrMapOvr>
  <p:transition advClick="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22E85295-0A80-45C4-B3EC-80EEEC42381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484FB687-AC77-4E77-9CE9-F3D001DBEC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570F45C3-A469-43E3-BA05-E23B140E6E6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2437" y="1167736"/>
            <a:ext cx="834583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Dưới áp suất  1,4.10</a:t>
            </a:r>
            <a:r>
              <a:rPr lang="vi-VN" sz="2000" baseline="30000">
                <a:latin typeface="Times New Roman" pitchFamily="18" charset="0"/>
                <a:ea typeface="Times New Roman" pitchFamily="18" charset="0"/>
                <a:cs typeface="Times New Roman" pitchFamily="18" charset="0"/>
              </a:rPr>
              <a:t>4</a:t>
            </a:r>
            <a:r>
              <a:rPr lang="vi-VN" sz="2000">
                <a:latin typeface="Times New Roman" pitchFamily="18" charset="0"/>
                <a:ea typeface="Times New Roman" pitchFamily="18" charset="0"/>
                <a:cs typeface="Times New Roman" pitchFamily="18" charset="0"/>
              </a:rPr>
              <a:t> N/m</a:t>
            </a:r>
            <a:r>
              <a:rPr lang="vi-VN" sz="2000" baseline="30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một khối khí có thể tích 24 lít. Giữ nhiệt độ không đổi, hỏi dưới áp suất 5,6.10</a:t>
            </a:r>
            <a:r>
              <a:rPr lang="vi-VN" sz="2000" baseline="30000">
                <a:latin typeface="Times New Roman" pitchFamily="18" charset="0"/>
                <a:ea typeface="Times New Roman" pitchFamily="18" charset="0"/>
                <a:cs typeface="Times New Roman" pitchFamily="18" charset="0"/>
              </a:rPr>
              <a:t>4</a:t>
            </a:r>
            <a:r>
              <a:rPr lang="vi-VN" sz="2000">
                <a:latin typeface="Times New Roman" pitchFamily="18" charset="0"/>
                <a:ea typeface="Times New Roman" pitchFamily="18" charset="0"/>
                <a:cs typeface="Times New Roman" pitchFamily="18" charset="0"/>
              </a:rPr>
              <a:t> N/m</a:t>
            </a:r>
            <a:r>
              <a:rPr lang="vi-VN" sz="2000" baseline="30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thì thể tích khối khí bằng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Nếu đặt vào hai đầu tụ điện có điện dung 0,5 </a:t>
            </a:r>
            <a:r>
              <a:rPr lang="el-GR" sz="2000">
                <a:latin typeface="Times New Roman" pitchFamily="18" charset="0"/>
                <a:ea typeface="Calibri" pitchFamily="34" charset="0"/>
                <a:cs typeface="Times New Roman" pitchFamily="18" charset="0"/>
              </a:rPr>
              <a:t>μ</a:t>
            </a:r>
            <a:r>
              <a:rPr lang="vi-VN" sz="2000">
                <a:latin typeface="Times New Roman" pitchFamily="18" charset="0"/>
                <a:ea typeface="Calibri" pitchFamily="34" charset="0"/>
                <a:cs typeface="Times New Roman" pitchFamily="18" charset="0"/>
              </a:rPr>
              <a:t>F một hiệu điện thế 5V  thì tụ tích được điện lượng là bao nhiêu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smtClean="0">
                <a:solidFill>
                  <a:srgbClr val="0070C0"/>
                </a:solidFill>
                <a:latin typeface="Times New Roman" pitchFamily="18" charset="0"/>
                <a:ea typeface="Calibri" pitchFamily="34" charset="0"/>
                <a:cs typeface="Times New Roman" pitchFamily="18" charset="0"/>
              </a:rPr>
              <a:t>Câu </a:t>
            </a:r>
            <a:r>
              <a:rPr lang="en-US" sz="2000" b="1">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Hãy giải thích tại sao trên các cánh quạt điện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trong gia đình dùng một thời gian thường bị bụi bám?</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5948555" y="2876550"/>
            <a:ext cx="2590800" cy="1670685"/>
          </a:xfrm>
          <a:prstGeom prst="rect">
            <a:avLst/>
          </a:prstGeom>
          <a:noFill/>
        </p:spPr>
      </p:pic>
    </p:spTree>
    <p:extLst>
      <p:ext uri="{BB962C8B-B14F-4D97-AF65-F5344CB8AC3E}">
        <p14:creationId xmlns:p14="http://schemas.microsoft.com/office/powerpoint/2010/main" val="636087108"/>
      </p:ext>
    </p:extLst>
  </p:cSld>
  <p:clrMapOvr>
    <a:masterClrMapping/>
  </p:clrMapOvr>
  <p:transition advClick="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6556776-6F83-42C6-832A-8B88495DC64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EFFE89C6-916B-41C9-B12A-8060B05A29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1C05B41F-56F9-466D-8E65-470D7FA7D8E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24208" y="1083374"/>
            <a:ext cx="8495584"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mtClean="0">
                <a:latin typeface="Times New Roman" pitchFamily="18" charset="0"/>
                <a:ea typeface="Times New Roman" pitchFamily="18" charset="0"/>
                <a:cs typeface="Times New Roman" pitchFamily="18" charset="0"/>
              </a:rPr>
              <a:t>Một </a:t>
            </a:r>
            <a:r>
              <a:rPr lang="vi-VN">
                <a:latin typeface="Times New Roman" pitchFamily="18" charset="0"/>
                <a:ea typeface="Times New Roman" pitchFamily="18" charset="0"/>
                <a:cs typeface="Times New Roman" pitchFamily="18" charset="0"/>
              </a:rPr>
              <a:t>thanh nhôm khi gia tăng nhiệt </a:t>
            </a:r>
            <a:r>
              <a:rPr lang="vi-VN" smtClean="0">
                <a:latin typeface="Times New Roman" pitchFamily="18" charset="0"/>
                <a:ea typeface="Times New Roman" pitchFamily="18" charset="0"/>
                <a:cs typeface="Times New Roman" pitchFamily="18" charset="0"/>
              </a:rPr>
              <a:t>thêm</a:t>
            </a:r>
            <a:r>
              <a:rPr lang="vi-VN" i="1">
                <a:latin typeface="Times New Roman" pitchFamily="18" charset="0"/>
                <a:ea typeface="Times New Roman" pitchFamily="18" charset="0"/>
                <a:cs typeface="Times New Roman" pitchFamily="18" charset="0"/>
                <a:sym typeface="Symbol"/>
              </a:rPr>
              <a:t> </a:t>
            </a:r>
            <a:r>
              <a:rPr lang="vi-VN" i="1" smtClean="0">
                <a:latin typeface="Times New Roman" pitchFamily="18" charset="0"/>
                <a:ea typeface="Times New Roman" pitchFamily="18" charset="0"/>
                <a:cs typeface="Times New Roman" pitchFamily="18" charset="0"/>
                <a:sym typeface="Symbol"/>
              </a:rPr>
              <a:t></a:t>
            </a:r>
            <a:r>
              <a:rPr lang="en-US" i="1" smtClean="0">
                <a:latin typeface="Times New Roman" pitchFamily="18" charset="0"/>
                <a:ea typeface="Times New Roman" pitchFamily="18" charset="0"/>
                <a:cs typeface="Times New Roman" pitchFamily="18" charset="0"/>
                <a:sym typeface="Symbol"/>
              </a:rPr>
              <a:t>t =</a:t>
            </a:r>
            <a:r>
              <a:rPr lang="vi-VN" smtClean="0">
                <a:latin typeface="Times New Roman" pitchFamily="18" charset="0"/>
                <a:ea typeface="Times New Roman" pitchFamily="18" charset="0"/>
                <a:cs typeface="Times New Roman" pitchFamily="18" charset="0"/>
              </a:rPr>
              <a:t>66</a:t>
            </a:r>
            <a:r>
              <a:rPr lang="vi-VN" baseline="30000" smtClean="0">
                <a:latin typeface="Times New Roman" pitchFamily="18" charset="0"/>
                <a:ea typeface="Times New Roman" pitchFamily="18" charset="0"/>
                <a:cs typeface="Times New Roman" pitchFamily="18" charset="0"/>
              </a:rPr>
              <a:t>o</a:t>
            </a:r>
            <a:r>
              <a:rPr lang="vi-VN" smtClean="0">
                <a:latin typeface="Times New Roman" pitchFamily="18" charset="0"/>
                <a:ea typeface="Times New Roman" pitchFamily="18" charset="0"/>
                <a:cs typeface="Times New Roman" pitchFamily="18" charset="0"/>
              </a:rPr>
              <a:t>C </a:t>
            </a:r>
            <a:r>
              <a:rPr lang="vi-VN">
                <a:latin typeface="Times New Roman" pitchFamily="18" charset="0"/>
                <a:ea typeface="Times New Roman" pitchFamily="18" charset="0"/>
                <a:cs typeface="Times New Roman" pitchFamily="18" charset="0"/>
              </a:rPr>
              <a:t>thì dài </a:t>
            </a:r>
            <a:r>
              <a:rPr lang="vi-VN" smtClean="0">
                <a:latin typeface="Times New Roman" pitchFamily="18" charset="0"/>
                <a:ea typeface="Times New Roman" pitchFamily="18" charset="0"/>
                <a:cs typeface="Times New Roman" pitchFamily="18" charset="0"/>
              </a:rPr>
              <a:t>thêm </a:t>
            </a:r>
            <a:r>
              <a:rPr lang="vi-VN" i="1">
                <a:latin typeface="Times New Roman" pitchFamily="18" charset="0"/>
                <a:ea typeface="Times New Roman" pitchFamily="18" charset="0"/>
                <a:cs typeface="Times New Roman" pitchFamily="18" charset="0"/>
                <a:sym typeface="Symbol"/>
              </a:rPr>
              <a:t></a:t>
            </a:r>
            <a:r>
              <a:rPr lang="en-US" i="1">
                <a:latin typeface="Times New Roman" pitchFamily="18" charset="0"/>
                <a:ea typeface="Times New Roman" pitchFamily="18" charset="0"/>
                <a:cs typeface="Times New Roman" pitchFamily="18" charset="0"/>
                <a:sym typeface="Symbol"/>
              </a:rPr>
              <a:t>l</a:t>
            </a:r>
            <a:r>
              <a:rPr lang="en-US">
                <a:latin typeface="Times New Roman" pitchFamily="18" charset="0"/>
                <a:ea typeface="Times New Roman" pitchFamily="18" charset="0"/>
                <a:cs typeface="Times New Roman" pitchFamily="18" charset="0"/>
                <a:sym typeface="Symbol"/>
              </a:rPr>
              <a:t> </a:t>
            </a:r>
            <a:r>
              <a:rPr lang="en-US" smtClean="0">
                <a:latin typeface="Times New Roman" pitchFamily="18" charset="0"/>
                <a:ea typeface="Times New Roman" pitchFamily="18" charset="0"/>
                <a:cs typeface="Times New Roman" pitchFamily="18" charset="0"/>
                <a:sym typeface="Symbol"/>
              </a:rPr>
              <a:t>= </a:t>
            </a:r>
            <a:r>
              <a:rPr lang="vi-VN" smtClean="0">
                <a:latin typeface="Times New Roman" pitchFamily="18" charset="0"/>
                <a:ea typeface="Times New Roman" pitchFamily="18" charset="0"/>
                <a:cs typeface="Times New Roman" pitchFamily="18" charset="0"/>
              </a:rPr>
              <a:t>4.10</a:t>
            </a:r>
            <a:r>
              <a:rPr lang="vi-VN" baseline="30000" smtClean="0">
                <a:latin typeface="Times New Roman" pitchFamily="18" charset="0"/>
                <a:ea typeface="Times New Roman" pitchFamily="18" charset="0"/>
                <a:cs typeface="Times New Roman" pitchFamily="18" charset="0"/>
              </a:rPr>
              <a:t>-3</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m? Biết hệ số nở dài của nhôm là </a:t>
            </a:r>
            <a:r>
              <a:rPr lang="vi-VN" smtClean="0">
                <a:latin typeface="Times New Roman" pitchFamily="18" charset="0"/>
                <a:ea typeface="Times New Roman" pitchFamily="18" charset="0"/>
                <a:cs typeface="Times New Roman" pitchFamily="18" charset="0"/>
                <a:sym typeface="Symbol"/>
              </a:rPr>
              <a:t></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 24.10</a:t>
            </a:r>
            <a:r>
              <a:rPr lang="vi-VN" baseline="30000">
                <a:latin typeface="Times New Roman" pitchFamily="18" charset="0"/>
                <a:ea typeface="Times New Roman" pitchFamily="18" charset="0"/>
                <a:cs typeface="Times New Roman" pitchFamily="18" charset="0"/>
              </a:rPr>
              <a:t>–6 </a:t>
            </a:r>
            <a:r>
              <a:rPr lang="vi-VN">
                <a:latin typeface="Times New Roman" pitchFamily="18" charset="0"/>
                <a:ea typeface="Times New Roman" pitchFamily="18" charset="0"/>
                <a:cs typeface="Times New Roman" pitchFamily="18" charset="0"/>
              </a:rPr>
              <a:t>K</a:t>
            </a:r>
            <a:r>
              <a:rPr lang="vi-VN" baseline="30000">
                <a:latin typeface="Times New Roman" pitchFamily="18" charset="0"/>
                <a:ea typeface="Times New Roman" pitchFamily="18" charset="0"/>
                <a:cs typeface="Times New Roman" pitchFamily="18" charset="0"/>
              </a:rPr>
              <a:t>–1</a:t>
            </a:r>
            <a:r>
              <a:rPr lang="vi-VN">
                <a:latin typeface="Times New Roman" pitchFamily="18" charset="0"/>
                <a:ea typeface="Times New Roman" pitchFamily="18" charset="0"/>
                <a:cs typeface="Times New Roman" pitchFamily="18" charset="0"/>
              </a:rPr>
              <a:t>. Hỏi ban đầu thanh nhôm nói trên dài bao </a:t>
            </a:r>
            <a:r>
              <a:rPr lang="vi-VN" smtClean="0">
                <a:latin typeface="Times New Roman" pitchFamily="18" charset="0"/>
                <a:ea typeface="Times New Roman" pitchFamily="18" charset="0"/>
                <a:cs typeface="Times New Roman" pitchFamily="18" charset="0"/>
              </a:rPr>
              <a:t>nhiêu?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Cho mạch điện có ba điện trở R</a:t>
            </a:r>
            <a:r>
              <a:rPr lang="vi-VN"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 10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a:t>
            </a:r>
            <a:endParaRPr lang="vi-VN">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 R</a:t>
            </a:r>
            <a:r>
              <a:rPr lang="vi-VN" baseline="-25000">
                <a:latin typeface="Times New Roman" pitchFamily="18" charset="0"/>
                <a:ea typeface="Calibri" pitchFamily="34" charset="0"/>
                <a:cs typeface="Times New Roman" pitchFamily="18" charset="0"/>
              </a:rPr>
              <a:t>2</a:t>
            </a:r>
            <a:r>
              <a:rPr lang="vi-VN">
                <a:latin typeface="Times New Roman" pitchFamily="18" charset="0"/>
                <a:ea typeface="Calibri" pitchFamily="34" charset="0"/>
                <a:cs typeface="Times New Roman" pitchFamily="18" charset="0"/>
              </a:rPr>
              <a:t> = 55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và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 34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mắc nối tiếp. Nguồn điện có </a:t>
            </a:r>
            <a:endParaRPr lang="en-US"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mtClean="0">
                <a:latin typeface="Times New Roman" pitchFamily="18" charset="0"/>
                <a:ea typeface="Calibri" pitchFamily="34" charset="0"/>
                <a:cs typeface="Times New Roman" pitchFamily="18" charset="0"/>
              </a:rPr>
              <a:t>suất </a:t>
            </a:r>
            <a:r>
              <a:rPr lang="vi-VN">
                <a:latin typeface="Times New Roman" pitchFamily="18" charset="0"/>
                <a:ea typeface="Calibri" pitchFamily="34" charset="0"/>
                <a:cs typeface="Times New Roman" pitchFamily="18" charset="0"/>
              </a:rPr>
              <a:t>điện động   </a:t>
            </a:r>
            <a:r>
              <a:rPr lang="en-US" smtClean="0">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3 V và điện trở trong  r chưa biết. </a:t>
            </a:r>
          </a:p>
          <a:p>
            <a:pPr lvl="0"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Biết cường độ dòng điện chạy trong mạch bằng 0,03 A. Tính r. </a:t>
            </a:r>
          </a:p>
          <a:p>
            <a:pPr lvl="0" algn="just" eaLnBrk="0" fontAlgn="base" hangingPunct="0">
              <a:lnSpc>
                <a:spcPct val="150000"/>
              </a:lnSpc>
              <a:spcBef>
                <a:spcPct val="0"/>
              </a:spcBef>
              <a:spcAft>
                <a:spcPct val="0"/>
              </a:spcAft>
              <a:tabLst>
                <a:tab pos="90488" algn="l"/>
              </a:tabLst>
            </a:pPr>
            <a:r>
              <a:rPr lang="en-US" b="1">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các tấm tôn lợp lại có dạng lượn sóng?</a:t>
            </a:r>
            <a:r>
              <a:rPr lang="pt-BR">
                <a:latin typeface="Times New Roman" pitchFamily="18" charset="0"/>
                <a:ea typeface="Calibri" pitchFamily="34" charset="0"/>
                <a:cs typeface="Times New Roman" pitchFamily="18" charset="0"/>
              </a:rPr>
              <a:t> </a:t>
            </a:r>
          </a:p>
        </p:txBody>
      </p:sp>
      <p:pic>
        <p:nvPicPr>
          <p:cNvPr id="8" name="Picture 2" descr="C:\Users\Administrator\Pictures\mach 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5925" y="1962150"/>
            <a:ext cx="2376487" cy="158591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80794" y="2905876"/>
            <a:ext cx="199465" cy="220546"/>
          </a:xfrm>
          <a:prstGeom prst="rect">
            <a:avLst/>
          </a:prstGeom>
          <a:noFill/>
          <a:ln>
            <a:noFill/>
          </a:ln>
        </p:spPr>
      </p:pic>
      <p:pic>
        <p:nvPicPr>
          <p:cNvPr id="14" name="Picture 13"/>
          <p:cNvPicPr/>
          <p:nvPr/>
        </p:nvPicPr>
        <p:blipFill>
          <a:blip r:embed="rId8">
            <a:extLst>
              <a:ext uri="{28A0092B-C50C-407E-A947-70E740481C1C}">
                <a14:useLocalDpi xmlns:a14="http://schemas.microsoft.com/office/drawing/2010/main" val="0"/>
              </a:ext>
            </a:extLst>
          </a:blip>
          <a:srcRect/>
          <a:stretch>
            <a:fillRect/>
          </a:stretch>
        </p:blipFill>
        <p:spPr bwMode="auto">
          <a:xfrm>
            <a:off x="5742305" y="3638551"/>
            <a:ext cx="1344295" cy="1326998"/>
          </a:xfrm>
          <a:prstGeom prst="rect">
            <a:avLst/>
          </a:prstGeom>
          <a:noFill/>
        </p:spPr>
      </p:pic>
    </p:spTree>
    <p:extLst>
      <p:ext uri="{BB962C8B-B14F-4D97-AF65-F5344CB8AC3E}">
        <p14:creationId xmlns:p14="http://schemas.microsoft.com/office/powerpoint/2010/main" val="1785860910"/>
      </p:ext>
    </p:extLst>
  </p:cSld>
  <p:clrMapOvr>
    <a:masterClrMapping/>
  </p:clrMapOvr>
  <p:transition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4DE01FD-BF85-4495-809F-560B1AE1487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8E3AC6ED-8C44-4C31-B295-63EFB150BE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3A335A6-9BFE-4C42-960C-426AB7D757B0}"/>
              </a:ext>
            </a:extLst>
          </p:cNvPr>
          <p:cNvSpPr txBox="1"/>
          <p:nvPr/>
        </p:nvSpPr>
        <p:spPr>
          <a:xfrm>
            <a:off x="2667000" y="502404"/>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33400" y="1029454"/>
            <a:ext cx="8305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bóng đèn dây tóc chứa khí trơ có áp suất 0,6 atm. Khi đèn cháy sáng đến nhiệt độ khí trong bóng đèn là </a:t>
            </a:r>
            <a:r>
              <a:rPr lang="vi-VN" sz="2000" smtClean="0">
                <a:latin typeface="Times New Roman" pitchFamily="18" charset="0"/>
                <a:ea typeface="Times New Roman" pitchFamily="18" charset="0"/>
                <a:cs typeface="Times New Roman" pitchFamily="18" charset="0"/>
              </a:rPr>
              <a:t>227</a:t>
            </a:r>
            <a:r>
              <a:rPr lang="en-US" sz="2000" baseline="30000" smtClean="0">
                <a:latin typeface="Times New Roman" pitchFamily="18" charset="0"/>
                <a:ea typeface="Times New Roman" pitchFamily="18" charset="0"/>
                <a:cs typeface="Times New Roman" pitchFamily="18" charset="0"/>
              </a:rPr>
              <a:t>o</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thì khối khí có áp suất 1 atm và không làm vỡ bóng đèn. Tính nhiệt độ khí trong bóng đèn khi chưa cháy sáng.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Hai điện tích điểm q</a:t>
            </a:r>
            <a:r>
              <a:rPr lang="vi-VN" sz="2000" baseline="-25000">
                <a:latin typeface="Times New Roman" pitchFamily="18" charset="0"/>
                <a:ea typeface="Calibri" pitchFamily="34" charset="0"/>
                <a:cs typeface="Times New Roman" pitchFamily="18" charset="0"/>
              </a:rPr>
              <a:t>1</a:t>
            </a:r>
            <a:r>
              <a:rPr lang="en-US" sz="2000" baseline="-25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a:t>
            </a:r>
            <a:r>
              <a:rPr lang="en-US"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9</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10</a:t>
            </a:r>
            <a:r>
              <a:rPr lang="vi-VN" sz="2000" baseline="30000">
                <a:latin typeface="Times New Roman" pitchFamily="18" charset="0"/>
                <a:ea typeface="Calibri" pitchFamily="34" charset="0"/>
                <a:cs typeface="Times New Roman" pitchFamily="18" charset="0"/>
                <a:sym typeface="Symbol"/>
              </a:rPr>
              <a:t></a:t>
            </a:r>
            <a:r>
              <a:rPr lang="vi-VN" sz="2000" baseline="30000">
                <a:latin typeface="Times New Roman" pitchFamily="18" charset="0"/>
                <a:ea typeface="Calibri" pitchFamily="34" charset="0"/>
                <a:cs typeface="Times New Roman" pitchFamily="18" charset="0"/>
              </a:rPr>
              <a:t>8</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a:t>
            </a:r>
            <a:r>
              <a:rPr lang="en-US"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và</a:t>
            </a:r>
            <a:r>
              <a:rPr lang="en-US"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lang="en-US"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sym typeface="Symbol"/>
              </a:rPr>
              <a:t>4.</a:t>
            </a:r>
            <a:r>
              <a:rPr lang="vi-VN" sz="2000" smtClean="0">
                <a:latin typeface="Times New Roman" pitchFamily="18" charset="0"/>
                <a:ea typeface="Calibri" pitchFamily="34" charset="0"/>
                <a:cs typeface="Times New Roman" pitchFamily="18" charset="0"/>
              </a:rPr>
              <a:t>10</a:t>
            </a:r>
            <a:r>
              <a:rPr lang="vi-VN" sz="2000" baseline="30000" smtClean="0">
                <a:latin typeface="Times New Roman" pitchFamily="18" charset="0"/>
                <a:ea typeface="Calibri" pitchFamily="34" charset="0"/>
                <a:cs typeface="Times New Roman" pitchFamily="18" charset="0"/>
                <a:sym typeface="Symbol"/>
              </a:rPr>
              <a:t> </a:t>
            </a:r>
            <a:r>
              <a:rPr lang="vi-VN" sz="2000" baseline="30000">
                <a:latin typeface="Times New Roman" pitchFamily="18" charset="0"/>
                <a:ea typeface="Calibri" pitchFamily="34" charset="0"/>
                <a:cs typeface="Times New Roman" pitchFamily="18" charset="0"/>
                <a:sym typeface="Symbol"/>
              </a:rPr>
              <a:t> </a:t>
            </a:r>
            <a:r>
              <a:rPr lang="vi-VN" sz="2000" baseline="30000">
                <a:latin typeface="Times New Roman" pitchFamily="18" charset="0"/>
                <a:ea typeface="Calibri" pitchFamily="34" charset="0"/>
                <a:cs typeface="Times New Roman" pitchFamily="18" charset="0"/>
              </a:rPr>
              <a:t>8</a:t>
            </a:r>
            <a:r>
              <a:rPr lang="vi-VN" sz="2000">
                <a:latin typeface="Times New Roman" pitchFamily="18" charset="0"/>
                <a:ea typeface="Calibri" pitchFamily="34" charset="0"/>
                <a:cs typeface="Times New Roman" pitchFamily="18" charset="0"/>
              </a:rPr>
              <a:t> C</a:t>
            </a:r>
            <a:r>
              <a:rPr lang="vi-VN" sz="2000" smtClean="0">
                <a:latin typeface="Times New Roman" pitchFamily="18" charset="0"/>
                <a:ea typeface="Calibri" pitchFamily="34" charset="0"/>
                <a:cs typeface="Times New Roman" pitchFamily="18" charset="0"/>
              </a:rPr>
              <a:t> đặt </a:t>
            </a:r>
            <a:r>
              <a:rPr lang="vi-VN" sz="2000">
                <a:latin typeface="Times New Roman" pitchFamily="18" charset="0"/>
                <a:ea typeface="Calibri" pitchFamily="34" charset="0"/>
                <a:cs typeface="Times New Roman" pitchFamily="18" charset="0"/>
              </a:rPr>
              <a:t>cách nhau một </a:t>
            </a:r>
            <a:r>
              <a:rPr lang="vi-VN" sz="2000" smtClean="0">
                <a:latin typeface="Times New Roman" pitchFamily="18" charset="0"/>
                <a:ea typeface="Calibri" pitchFamily="34" charset="0"/>
                <a:cs typeface="Times New Roman" pitchFamily="18" charset="0"/>
              </a:rPr>
              <a:t>đoạn 6</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cm </a:t>
            </a:r>
            <a:r>
              <a:rPr lang="vi-VN" sz="2000">
                <a:latin typeface="Times New Roman" pitchFamily="18" charset="0"/>
                <a:ea typeface="Calibri" pitchFamily="34" charset="0"/>
                <a:cs typeface="Times New Roman" pitchFamily="18" charset="0"/>
              </a:rPr>
              <a:t>trong chân không. Tính lực tương tác tĩnh điện của hai điện tích.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pt-BR" sz="200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a:latin typeface="Times New Roman" pitchFamily="18" charset="0"/>
                <a:ea typeface="Calibri" pitchFamily="34" charset="0"/>
                <a:cs typeface="Times New Roman" pitchFamily="18" charset="0"/>
              </a:rPr>
              <a:t>và có khoảng hở ở giữa?</a:t>
            </a:r>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78542"/>
            <a:ext cx="950913" cy="95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p:cNvPicPr/>
          <p:nvPr/>
        </p:nvPicPr>
        <p:blipFill>
          <a:blip r:embed="rId7">
            <a:extLst>
              <a:ext uri="{28A0092B-C50C-407E-A947-70E740481C1C}">
                <a14:useLocalDpi xmlns:a14="http://schemas.microsoft.com/office/drawing/2010/main" val="0"/>
              </a:ext>
            </a:extLst>
          </a:blip>
          <a:srcRect/>
          <a:stretch>
            <a:fillRect/>
          </a:stretch>
        </p:blipFill>
        <p:spPr bwMode="auto">
          <a:xfrm>
            <a:off x="5715000" y="3498226"/>
            <a:ext cx="2151856" cy="1645273"/>
          </a:xfrm>
          <a:prstGeom prst="rect">
            <a:avLst/>
          </a:prstGeom>
          <a:noFill/>
        </p:spPr>
      </p:pic>
    </p:spTree>
    <p:extLst>
      <p:ext uri="{BB962C8B-B14F-4D97-AF65-F5344CB8AC3E}">
        <p14:creationId xmlns:p14="http://schemas.microsoft.com/office/powerpoint/2010/main" val="1389618819"/>
      </p:ext>
    </p:extLst>
  </p:cSld>
  <p:clrMapOvr>
    <a:masterClrMapping/>
  </p:clrMapOvr>
  <p:transition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427F0EF-9E87-484C-9A2B-9524D01BC80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B9FA681C-B7CF-4489-9FEA-65BB4E12D8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39828CF-0A97-4818-ABE4-2322CAA490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75282" y="1276350"/>
            <a:ext cx="819343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Nếu tăng nhiệt độ của một lượng khí 60 lít từ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lên đ</a:t>
            </a:r>
            <a:r>
              <a:rPr lang="en-US" sz="2000" smtClean="0">
                <a:latin typeface="Times New Roman" pitchFamily="18" charset="0"/>
                <a:ea typeface="Times New Roman" pitchFamily="18" charset="0"/>
                <a:cs typeface="Times New Roman" pitchFamily="18" charset="0"/>
              </a:rPr>
              <a:t>ế</a:t>
            </a:r>
            <a:r>
              <a:rPr lang="vi-VN" sz="2000" smtClean="0">
                <a:latin typeface="Times New Roman" pitchFamily="18" charset="0"/>
                <a:ea typeface="Times New Roman" pitchFamily="18" charset="0"/>
                <a:cs typeface="Times New Roman" pitchFamily="18" charset="0"/>
              </a:rPr>
              <a:t>n </a:t>
            </a:r>
            <a:r>
              <a:rPr lang="vi-VN" sz="2000">
                <a:latin typeface="Times New Roman" pitchFamily="18" charset="0"/>
                <a:ea typeface="Times New Roman" pitchFamily="18" charset="0"/>
                <a:cs typeface="Times New Roman" pitchFamily="18" charset="0"/>
              </a:rPr>
              <a:t>333 K, thì thể tích lúc này là 111 lít. Biết áp suất không thay đổi, tính nhiệt độ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 [K]</a:t>
            </a:r>
            <a:r>
              <a:rPr lang="vi-VN" sz="2000" smtClean="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tụ điện phẳng không khí có điện </a:t>
            </a:r>
            <a:r>
              <a:rPr lang="vi-VN" sz="2000" smtClean="0">
                <a:latin typeface="Times New Roman" pitchFamily="18" charset="0"/>
                <a:ea typeface="Calibri" pitchFamily="34" charset="0"/>
                <a:cs typeface="Times New Roman" pitchFamily="18" charset="0"/>
              </a:rPr>
              <a:t>t</a:t>
            </a:r>
            <a:r>
              <a:rPr lang="en-US" sz="2000">
                <a:latin typeface="Times New Roman" pitchFamily="18" charset="0"/>
                <a:ea typeface="Calibri" pitchFamily="34" charset="0"/>
                <a:cs typeface="Times New Roman" pitchFamily="18" charset="0"/>
              </a:rPr>
              <a:t>í</a:t>
            </a:r>
            <a:r>
              <a:rPr lang="vi-VN" sz="2000" smtClean="0">
                <a:latin typeface="Times New Roman" pitchFamily="18" charset="0"/>
                <a:ea typeface="Calibri" pitchFamily="34" charset="0"/>
                <a:cs typeface="Times New Roman" pitchFamily="18" charset="0"/>
              </a:rPr>
              <a:t>ch </a:t>
            </a:r>
            <a:r>
              <a:rPr lang="vi-VN" sz="2000" smtClean="0">
                <a:latin typeface="Times New Roman" pitchFamily="18" charset="0"/>
                <a:ea typeface="Calibri" pitchFamily="34" charset="0"/>
                <a:cs typeface="Times New Roman" pitchFamily="18" charset="0"/>
              </a:rPr>
              <a:t>18.10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3</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a:t>
            </a:r>
            <a:r>
              <a:rPr lang="en-US" sz="2000" smtClean="0">
                <a:latin typeface="Times New Roman" pitchFamily="18" charset="0"/>
                <a:ea typeface="Calibri" pitchFamily="34" charset="0"/>
                <a:cs typeface="Times New Roman" pitchFamily="18" charset="0"/>
              </a:rPr>
              <a:t>khi đặt vào </a:t>
            </a:r>
            <a:r>
              <a:rPr lang="vi-VN" sz="2000" smtClean="0">
                <a:latin typeface="Times New Roman" pitchFamily="18" charset="0"/>
                <a:ea typeface="Calibri" pitchFamily="34" charset="0"/>
                <a:cs typeface="Times New Roman" pitchFamily="18" charset="0"/>
              </a:rPr>
              <a:t>hiệu </a:t>
            </a:r>
            <a:r>
              <a:rPr lang="vi-VN" sz="2000">
                <a:latin typeface="Times New Roman" pitchFamily="18" charset="0"/>
                <a:ea typeface="Calibri" pitchFamily="34" charset="0"/>
                <a:cs typeface="Times New Roman" pitchFamily="18" charset="0"/>
              </a:rPr>
              <a:t>điện thế là bao nhiêu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B</a:t>
            </a:r>
            <a:r>
              <a:rPr lang="vi-VN" sz="2000" smtClean="0">
                <a:latin typeface="Times New Roman" pitchFamily="18" charset="0"/>
                <a:ea typeface="Calibri" pitchFamily="34" charset="0"/>
                <a:cs typeface="Times New Roman" pitchFamily="18" charset="0"/>
              </a:rPr>
              <a:t>iết </a:t>
            </a:r>
            <a:r>
              <a:rPr lang="vi-VN" sz="2000">
                <a:latin typeface="Times New Roman" pitchFamily="18" charset="0"/>
                <a:ea typeface="Calibri" pitchFamily="34" charset="0"/>
                <a:cs typeface="Times New Roman" pitchFamily="18" charset="0"/>
              </a:rPr>
              <a:t>điện dung của tụ là </a:t>
            </a:r>
            <a:r>
              <a:rPr lang="vi-VN" sz="2000" smtClean="0">
                <a:latin typeface="Times New Roman" pitchFamily="18" charset="0"/>
                <a:ea typeface="Calibri" pitchFamily="34" charset="0"/>
                <a:cs typeface="Times New Roman" pitchFamily="18" charset="0"/>
              </a:rPr>
              <a:t>3.10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5</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1764139143"/>
      </p:ext>
    </p:extLst>
  </p:cSld>
  <p:clrMapOvr>
    <a:masterClrMapping/>
  </p:clrMapOvr>
  <p:transition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E3A8B4A-F08B-4269-A195-9A2BB40889B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A19AAACA-10A5-402E-85E1-7A1031CCD5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D96C8C2-0592-40C5-AB1D-D790229DDB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98655" y="1504950"/>
            <a:ext cx="8059545"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a:t>
            </a:r>
            <a:r>
              <a:rPr lang="en-US" sz="2000" smtClean="0">
                <a:latin typeface="Times New Roman" pitchFamily="18" charset="0"/>
                <a:ea typeface="Times New Roman" pitchFamily="18" charset="0"/>
                <a:cs typeface="Times New Roman" pitchFamily="18" charset="0"/>
              </a:rPr>
              <a:t>khối khí cho biến đổi đẳng nhiệt từ </a:t>
            </a:r>
            <a:r>
              <a:rPr lang="vi-VN" sz="2000" smtClean="0">
                <a:latin typeface="Times New Roman" pitchFamily="18" charset="0"/>
                <a:ea typeface="Times New Roman" pitchFamily="18" charset="0"/>
                <a:cs typeface="Times New Roman" pitchFamily="18" charset="0"/>
              </a:rPr>
              <a:t>2,5 lít</a:t>
            </a:r>
            <a:r>
              <a:rPr lang="en-US" sz="2000" smtClean="0">
                <a:latin typeface="Times New Roman" pitchFamily="18" charset="0"/>
                <a:ea typeface="Times New Roman" pitchFamily="18" charset="0"/>
                <a:cs typeface="Times New Roman" pitchFamily="18" charset="0"/>
              </a:rPr>
              <a:t> lên </a:t>
            </a:r>
            <a:r>
              <a:rPr lang="vi-VN" sz="2000" smtClean="0">
                <a:latin typeface="Times New Roman" pitchFamily="18" charset="0"/>
                <a:ea typeface="Times New Roman" pitchFamily="18" charset="0"/>
                <a:cs typeface="Times New Roman" pitchFamily="18" charset="0"/>
              </a:rPr>
              <a:t>3 </a:t>
            </a:r>
            <a:r>
              <a:rPr lang="vi-VN" sz="2000">
                <a:latin typeface="Times New Roman" pitchFamily="18" charset="0"/>
                <a:ea typeface="Times New Roman" pitchFamily="18" charset="0"/>
                <a:cs typeface="Times New Roman" pitchFamily="18" charset="0"/>
              </a:rPr>
              <a:t>lít </a:t>
            </a:r>
            <a:r>
              <a:rPr lang="vi-VN" sz="2000" smtClean="0">
                <a:latin typeface="Times New Roman" pitchFamily="18" charset="0"/>
                <a:ea typeface="Times New Roman" pitchFamily="18" charset="0"/>
                <a:cs typeface="Times New Roman" pitchFamily="18" charset="0"/>
              </a:rPr>
              <a:t>th</a:t>
            </a:r>
            <a:r>
              <a:rPr lang="en-US" sz="2000">
                <a:latin typeface="Times New Roman" pitchFamily="18" charset="0"/>
                <a:ea typeface="Times New Roman" pitchFamily="18" charset="0"/>
                <a:cs typeface="Times New Roman" pitchFamily="18" charset="0"/>
              </a:rPr>
              <a:t>ì</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áp suất </a:t>
            </a:r>
            <a:r>
              <a:rPr lang="en-US" sz="2000" smtClean="0">
                <a:latin typeface="Times New Roman" pitchFamily="18" charset="0"/>
                <a:ea typeface="Times New Roman" pitchFamily="18" charset="0"/>
                <a:cs typeface="Times New Roman" pitchFamily="18" charset="0"/>
              </a:rPr>
              <a:t>đạt </a:t>
            </a:r>
            <a:r>
              <a:rPr lang="vi-VN" sz="2000" smtClean="0">
                <a:latin typeface="Times New Roman" pitchFamily="18" charset="0"/>
                <a:ea typeface="Times New Roman" pitchFamily="18" charset="0"/>
                <a:cs typeface="Times New Roman" pitchFamily="18" charset="0"/>
              </a:rPr>
              <a:t>5</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Tính áp suất lúc </a:t>
            </a:r>
            <a:r>
              <a:rPr lang="en-US" sz="2000" smtClean="0">
                <a:latin typeface="Times New Roman" pitchFamily="18" charset="0"/>
                <a:ea typeface="Times New Roman" pitchFamily="18" charset="0"/>
                <a:cs typeface="Times New Roman" pitchFamily="18" charset="0"/>
              </a:rPr>
              <a:t>ban </a:t>
            </a:r>
            <a:r>
              <a:rPr lang="vi-VN" sz="2000" smtClean="0">
                <a:latin typeface="Times New Roman" pitchFamily="18" charset="0"/>
                <a:ea typeface="Times New Roman" pitchFamily="18" charset="0"/>
                <a:cs typeface="Times New Roman" pitchFamily="18" charset="0"/>
              </a:rPr>
              <a:t>đầu</a:t>
            </a:r>
            <a:r>
              <a:rPr lang="vi-VN" sz="200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Đặt điện tích </a:t>
            </a:r>
            <a:r>
              <a:rPr lang="vi-VN" sz="2000">
                <a:latin typeface="Times New Roman" pitchFamily="18" charset="0"/>
                <a:ea typeface="Calibri" pitchFamily="34" charset="0"/>
                <a:cs typeface="Times New Roman" pitchFamily="18" charset="0"/>
              </a:rPr>
              <a:t>q</a:t>
            </a:r>
            <a:r>
              <a:rPr lang="en-US" sz="2000" baseline="-25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a:t>
            </a:r>
            <a:r>
              <a:rPr lang="en-US" sz="2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5</a:t>
            </a:r>
            <a:r>
              <a:rPr lang="en-US" sz="2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a:t>
            </a:r>
            <a:r>
              <a:rPr lang="en-US" sz="2000" smtClean="0">
                <a:latin typeface="Times New Roman" pitchFamily="18" charset="0"/>
                <a:ea typeface="Calibri" pitchFamily="34" charset="0"/>
                <a:cs typeface="Times New Roman" pitchFamily="18" charset="0"/>
              </a:rPr>
              <a:t>tại nơi có cường độ </a:t>
            </a: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trường </a:t>
            </a:r>
            <a:r>
              <a:rPr lang="vi-VN" sz="2000" smtClean="0">
                <a:latin typeface="Times New Roman" pitchFamily="18" charset="0"/>
                <a:ea typeface="Calibri" pitchFamily="34" charset="0"/>
                <a:cs typeface="Times New Roman" pitchFamily="18" charset="0"/>
              </a:rPr>
              <a:t>E</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V/m</a:t>
            </a:r>
            <a:r>
              <a:rPr lang="en-US" sz="2000" smtClean="0">
                <a:latin typeface="Times New Roman" pitchFamily="18" charset="0"/>
                <a:ea typeface="Calibri" pitchFamily="34" charset="0"/>
                <a:cs typeface="Times New Roman" pitchFamily="18" charset="0"/>
              </a:rPr>
              <a:t> thì nó sẽ chịu </a:t>
            </a:r>
            <a:r>
              <a:rPr lang="vi-VN" sz="2000" smtClean="0">
                <a:latin typeface="Times New Roman" pitchFamily="18" charset="0"/>
                <a:ea typeface="Calibri" pitchFamily="34" charset="0"/>
                <a:cs typeface="Times New Roman" pitchFamily="18" charset="0"/>
              </a:rPr>
              <a:t>lực </a:t>
            </a:r>
            <a:r>
              <a:rPr lang="en-US" sz="2000" smtClean="0">
                <a:latin typeface="Times New Roman" pitchFamily="18" charset="0"/>
                <a:ea typeface="Calibri" pitchFamily="34" charset="0"/>
                <a:cs typeface="Times New Roman" pitchFamily="18" charset="0"/>
              </a:rPr>
              <a:t>tác dụng </a:t>
            </a:r>
            <a:r>
              <a:rPr lang="vi-VN" sz="2000" smtClean="0">
                <a:latin typeface="Times New Roman" pitchFamily="18" charset="0"/>
                <a:ea typeface="Calibri" pitchFamily="34" charset="0"/>
                <a:cs typeface="Times New Roman" pitchFamily="18" charset="0"/>
              </a:rPr>
              <a:t>tĩnh </a:t>
            </a:r>
            <a:r>
              <a:rPr lang="vi-VN" sz="2000">
                <a:latin typeface="Times New Roman" pitchFamily="18" charset="0"/>
                <a:ea typeface="Calibri" pitchFamily="34" charset="0"/>
                <a:cs typeface="Times New Roman" pitchFamily="18" charset="0"/>
              </a:rPr>
              <a:t>điện </a:t>
            </a:r>
            <a:r>
              <a:rPr lang="en-US" sz="2000" smtClean="0">
                <a:latin typeface="Times New Roman" pitchFamily="18" charset="0"/>
                <a:ea typeface="Calibri" pitchFamily="34" charset="0"/>
                <a:cs typeface="Times New Roman" pitchFamily="18" charset="0"/>
              </a:rPr>
              <a:t>là bao nhiêu?</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2731536948"/>
      </p:ext>
    </p:extLst>
  </p:cSld>
  <p:clrMapOvr>
    <a:masterClrMapping/>
  </p:clrMapOvr>
  <p:transition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2E0BA34A-E8D2-4026-B6B0-CF2B8ACC29A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D95F1681-44D6-4536-83A7-94BFA65085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79261C5-E558-4776-AEC4-D6EAA0BD4087}"/>
              </a:ext>
            </a:extLst>
          </p:cNvPr>
          <p:cNvSpPr txBox="1"/>
          <p:nvPr/>
        </p:nvSpPr>
        <p:spPr>
          <a:xfrm>
            <a:off x="2667000" y="4175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85750" y="887567"/>
            <a:ext cx="857249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lý tưởng đang ở nhiệt độ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600 K, áp suất p</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6 atm thì được làm lạnh đẳng tích cho đến khi áp suất p</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2 atm. Tính nhiệt độ của khối khí lúc đó.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kín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en-US"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12 </a:t>
            </a:r>
            <a:r>
              <a:rPr lang="vi-VN" sz="2000" smtClean="0">
                <a:latin typeface="Times New Roman" pitchFamily="18" charset="0"/>
                <a:ea typeface="Calibri" pitchFamily="34" charset="0"/>
                <a:cs typeface="Times New Roman" pitchFamily="18" charset="0"/>
              </a:rPr>
              <a:t>V</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6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5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I </a:t>
            </a:r>
            <a:r>
              <a:rPr lang="vi-VN" sz="2000">
                <a:latin typeface="Times New Roman" pitchFamily="18" charset="0"/>
                <a:ea typeface="Calibri" pitchFamily="34" charset="0"/>
                <a:cs typeface="Times New Roman" pitchFamily="18" charset="0"/>
              </a:rPr>
              <a:t>= 1A ;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điện trở trong của nguồn điện.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phải dùng khớp nối ống dạng như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lò xo giữa các thiết bị như nồi hơi? </a:t>
            </a:r>
            <a:endParaRPr lang="pt-BR" sz="2000">
              <a:latin typeface="Times New Roman" pitchFamily="18" charset="0"/>
              <a:ea typeface="Calibri" pitchFamily="34" charset="0"/>
              <a:cs typeface="Times New Roman" pitchFamily="18" charset="0"/>
            </a:endParaRP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4400" y="2876550"/>
            <a:ext cx="275665" cy="304800"/>
          </a:xfrm>
          <a:prstGeom prst="rect">
            <a:avLst/>
          </a:prstGeom>
          <a:noFill/>
          <a:ln>
            <a:noFill/>
          </a:ln>
        </p:spPr>
      </p:pic>
      <p:pic>
        <p:nvPicPr>
          <p:cNvPr id="4098" name="Picture 2" descr="C:\Users\Administrator\Pictures\mach 10.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92736" y="1885950"/>
            <a:ext cx="1728787" cy="13599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khớp giãn nở nhiệt inox; khớp nối giãn nở nhiệt, khớp nối giãn nở inox, khớp nối giãn nở, khớp nối co giãn"/>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38800" y="3371850"/>
            <a:ext cx="2756535" cy="1771650"/>
          </a:xfrm>
          <a:prstGeom prst="rect">
            <a:avLst/>
          </a:prstGeom>
          <a:noFill/>
          <a:ln>
            <a:noFill/>
          </a:ln>
        </p:spPr>
      </p:pic>
    </p:spTree>
    <p:extLst>
      <p:ext uri="{BB962C8B-B14F-4D97-AF65-F5344CB8AC3E}">
        <p14:creationId xmlns:p14="http://schemas.microsoft.com/office/powerpoint/2010/main" val="1008285716"/>
      </p:ext>
    </p:extLst>
  </p:cSld>
  <p:clrMapOvr>
    <a:masterClrMapping/>
  </p:clrMapOvr>
  <p:transition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23D03A9-89A5-479E-9F80-B52766A05E3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588E02AE-39D2-4228-9719-854D12C75A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F988389-A73A-44F2-B7E7-345ABE7D473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54000" y="1129248"/>
            <a:ext cx="8686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thước thép ở 0°C khi tăng nhiệt độ đến 40°C thước thép dài thêm một đoạn </a:t>
            </a:r>
            <a:r>
              <a:rPr lang="vi-VN" sz="2000" i="1">
                <a:latin typeface="Times New Roman" pitchFamily="18" charset="0"/>
                <a:ea typeface="Times New Roman" pitchFamily="18" charset="0"/>
                <a:cs typeface="Times New Roman" pitchFamily="18" charset="0"/>
              </a:rPr>
              <a:t> ∆</a:t>
            </a:r>
            <a:r>
              <a:rPr lang="vi-VN" sz="2000" i="1" smtClean="0">
                <a:latin typeface="Times New Roman" pitchFamily="18" charset="0"/>
                <a:ea typeface="Times New Roman" pitchFamily="18" charset="0"/>
                <a:cs typeface="Times New Roman" pitchFamily="18" charset="0"/>
              </a:rPr>
              <a:t>l</a:t>
            </a:r>
            <a:r>
              <a:rPr lang="en-US" sz="2000" i="1"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0,0048 m. </a:t>
            </a:r>
            <a:r>
              <a:rPr lang="vi-VN" sz="2000">
                <a:latin typeface="Times New Roman" pitchFamily="18" charset="0"/>
                <a:ea typeface="Times New Roman" pitchFamily="18" charset="0"/>
                <a:cs typeface="Times New Roman" pitchFamily="18" charset="0"/>
              </a:rPr>
              <a:t>Biết hệ số nở dài của thép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12.10</a:t>
            </a:r>
            <a:r>
              <a:rPr lang="vi-VN" sz="2000" baseline="30000">
                <a:latin typeface="Times New Roman" pitchFamily="18" charset="0"/>
                <a:ea typeface="Times New Roman" pitchFamily="18" charset="0"/>
                <a:cs typeface="Times New Roman" pitchFamily="18" charset="0"/>
              </a:rPr>
              <a:t>–6</a:t>
            </a:r>
            <a:r>
              <a:rPr lang="vi-VN" sz="2000">
                <a:latin typeface="Times New Roman" pitchFamily="18" charset="0"/>
                <a:ea typeface="Times New Roman" pitchFamily="18" charset="0"/>
                <a:cs typeface="Times New Roman" pitchFamily="18" charset="0"/>
              </a:rPr>
              <a:t> K</a:t>
            </a:r>
            <a:r>
              <a:rPr lang="vi-VN" sz="2000" baseline="30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Tìm chiều dài ban đầu của thước thép?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điểm A trong một điện trường đều</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biết </a:t>
            </a:r>
            <a:r>
              <a:rPr lang="vi-VN" sz="2000">
                <a:latin typeface="Times New Roman" pitchFamily="18" charset="0"/>
                <a:ea typeface="Calibri" pitchFamily="34" charset="0"/>
                <a:cs typeface="Times New Roman" pitchFamily="18" charset="0"/>
              </a:rPr>
              <a:t>cường độ điện trường có độ lớn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E = 5 V/m, đặt một   điện tích q = 4.10</a:t>
            </a:r>
            <a:r>
              <a:rPr lang="vi-VN" sz="2000" baseline="30000">
                <a:latin typeface="Times New Roman" pitchFamily="18" charset="0"/>
                <a:ea typeface="Calibri" pitchFamily="34" charset="0"/>
                <a:cs typeface="Times New Roman" pitchFamily="18" charset="0"/>
              </a:rPr>
              <a:t>−6</a:t>
            </a:r>
            <a:r>
              <a:rPr lang="vi-VN" sz="2000">
                <a:latin typeface="Times New Roman" pitchFamily="18" charset="0"/>
                <a:ea typeface="Calibri" pitchFamily="34" charset="0"/>
                <a:cs typeface="Times New Roman" pitchFamily="18" charset="0"/>
              </a:rPr>
              <a:t> C. Tính Lực tác dụng lên điện tích q đó?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Tại sao trên đường ống dẫn hơi phải có những đoạn được uốn cong.</a:t>
            </a:r>
            <a:r>
              <a:rPr lang="pt-BR" sz="2000" smtClean="0">
                <a:latin typeface="Times New Roman" pitchFamily="18" charset="0"/>
                <a:ea typeface="Calibri" pitchFamily="34" charset="0"/>
                <a:cs typeface="Times New Roman" pitchFamily="18" charset="0"/>
              </a:rPr>
              <a:t> </a:t>
            </a:r>
            <a:endParaRPr lang="pt-BR" sz="2000">
              <a:latin typeface="Times New Roman" pitchFamily="18" charset="0"/>
              <a:ea typeface="Calibri" pitchFamily="34" charset="0"/>
              <a:cs typeface="Times New Roman" pitchFamily="18" charset="0"/>
            </a:endParaRPr>
          </a:p>
        </p:txBody>
      </p:sp>
      <p:sp>
        <p:nvSpPr>
          <p:cNvPr id="2" name="AutoShape 2" descr="Trả lời câu hỏi C3. II VẬN DỤNG trang 90 - Bài 30 - SGK môn Vật lý lớp 6 -  Giải bài tập SGK Vật lý 6 - chuabaitap.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19"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t="7407" b="29777"/>
          <a:stretch/>
        </p:blipFill>
        <p:spPr bwMode="auto">
          <a:xfrm>
            <a:off x="6248400" y="3991570"/>
            <a:ext cx="135520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672097"/>
      </p:ext>
    </p:extLst>
  </p:cSld>
  <p:clrMapOvr>
    <a:masterClrMapping/>
  </p:clrMapOvr>
  <p:transition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716ED81-6A28-4BBE-AFE5-F1B7F83025BD}"/>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8D0A2B04-5F4A-4518-AC30-B857F708C1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B7E1D91-19CB-4AA7-8F3F-2E195700AE75}"/>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33400" y="900648"/>
            <a:ext cx="80772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chứa khí 6 lít ở áp suất 11 atm. Khi chuyển khối khí sang bình khác thì đo được áp suất 33 atm. Tính thể tích khí trong bình mới. Xem nhiệt độ như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r = 0,01 m trong chân không, lần lượt đặt các điện tích q</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5.10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8</a:t>
            </a:r>
            <a:r>
              <a:rPr lang="en-US" sz="2000" baseline="30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 </a:t>
            </a:r>
            <a:r>
              <a:rPr lang="vi-VN" sz="2000">
                <a:latin typeface="Times New Roman" pitchFamily="18" charset="0"/>
                <a:ea typeface="Calibri" pitchFamily="34" charset="0"/>
                <a:cs typeface="Times New Roman" pitchFamily="18" charset="0"/>
              </a:rPr>
              <a:t>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tương tác giữa hai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smtClean="0">
                <a:latin typeface="Times New Roman" pitchFamily="18" charset="0"/>
                <a:ea typeface="Calibri" pitchFamily="34" charset="0"/>
                <a:cs typeface="Times New Roman" pitchFamily="18" charset="0"/>
              </a:rPr>
              <a:t>Làm </a:t>
            </a:r>
            <a:r>
              <a:rPr lang="vi-VN" sz="2000">
                <a:latin typeface="Times New Roman" pitchFamily="18" charset="0"/>
                <a:ea typeface="Calibri" pitchFamily="34" charset="0"/>
                <a:cs typeface="Times New Roman" pitchFamily="18" charset="0"/>
              </a:rPr>
              <a:t>thế nào để tích điện cho tụ điện, người ta gọi </a:t>
            </a: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tích </a:t>
            </a:r>
            <a:r>
              <a:rPr lang="vi-VN" sz="2000" smtClean="0">
                <a:latin typeface="Times New Roman" pitchFamily="18" charset="0"/>
                <a:ea typeface="Calibri" pitchFamily="34" charset="0"/>
                <a:cs typeface="Times New Roman" pitchFamily="18" charset="0"/>
              </a:rPr>
              <a:t>c</a:t>
            </a:r>
            <a:r>
              <a:rPr lang="en-US" sz="2000" smtClean="0">
                <a:latin typeface="Times New Roman" pitchFamily="18" charset="0"/>
                <a:ea typeface="Calibri" pitchFamily="34" charset="0"/>
                <a:cs typeface="Times New Roman" pitchFamily="18" charset="0"/>
              </a:rPr>
              <a:t>ủa</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tụ điện là điện tích ở bản nào?</a:t>
            </a:r>
          </a:p>
        </p:txBody>
      </p:sp>
    </p:spTree>
    <p:extLst>
      <p:ext uri="{BB962C8B-B14F-4D97-AF65-F5344CB8AC3E}">
        <p14:creationId xmlns:p14="http://schemas.microsoft.com/office/powerpoint/2010/main" val="423624105"/>
      </p:ext>
    </p:extLst>
  </p:cSld>
  <p:clrMapOvr>
    <a:masterClrMapping/>
  </p:clrMapOvr>
  <p:transition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8CB44BB-56F0-438E-ABE6-3996CB312AC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21EC6C7E-8ED0-4A24-A64D-B6B87FC243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C4FA2BD-E110-4F7F-A4E9-965ED4F49C4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90728" y="816411"/>
            <a:ext cx="7852472"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Ở nhiệt độ 412 K thể tích của một khối khí là 12 lít. Khi áp suất không đổi, thể tích của khí đó ở 309 K là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kín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16,8 V;  r = 0,3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6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7,7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cường độ dòng điện chạy qua  mạch .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5935" y="2343150"/>
            <a:ext cx="275665" cy="304800"/>
          </a:xfrm>
          <a:prstGeom prst="rect">
            <a:avLst/>
          </a:prstGeom>
          <a:noFill/>
          <a:ln>
            <a:noFill/>
          </a:ln>
        </p:spPr>
      </p:pic>
      <p:pic>
        <p:nvPicPr>
          <p:cNvPr id="5122" name="Picture 2" descr="C:\Users\Administrator\Pictures\mach 10.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68144" y="1459501"/>
            <a:ext cx="2133600" cy="167841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a:blip r:embed="rId8">
            <a:extLst>
              <a:ext uri="{28A0092B-C50C-407E-A947-70E740481C1C}">
                <a14:useLocalDpi xmlns:a14="http://schemas.microsoft.com/office/drawing/2010/main" val="0"/>
              </a:ext>
            </a:extLst>
          </a:blip>
          <a:srcRect/>
          <a:stretch>
            <a:fillRect/>
          </a:stretch>
        </p:blipFill>
        <p:spPr bwMode="auto">
          <a:xfrm>
            <a:off x="6216508" y="3714750"/>
            <a:ext cx="2285235" cy="1428750"/>
          </a:xfrm>
          <a:prstGeom prst="rect">
            <a:avLst/>
          </a:prstGeom>
          <a:noFill/>
        </p:spPr>
      </p:pic>
    </p:spTree>
    <p:extLst>
      <p:ext uri="{BB962C8B-B14F-4D97-AF65-F5344CB8AC3E}">
        <p14:creationId xmlns:p14="http://schemas.microsoft.com/office/powerpoint/2010/main" val="1261558768"/>
      </p:ext>
    </p:extLst>
  </p:cSld>
  <p:clrMapOvr>
    <a:masterClrMapping/>
  </p:clrMapOvr>
  <p:transition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AFF9804-7C79-4333-820B-ABF775F267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256FCE1A-3319-4C0B-8A61-CAE26F4FC2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FA325D3-9DCC-4F5B-9905-6F077F6C939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39</a:t>
            </a:r>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645764" y="1144548"/>
            <a:ext cx="785247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lí tưởng trong bình kín được đung nóng từ </a:t>
            </a:r>
            <a:r>
              <a:rPr lang="en-US" sz="2000" smtClean="0">
                <a:latin typeface="Times New Roman" pitchFamily="18" charset="0"/>
                <a:ea typeface="Times New Roman" pitchFamily="18" charset="0"/>
                <a:cs typeface="Times New Roman" pitchFamily="18" charset="0"/>
              </a:rPr>
              <a:t>285 K</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lên </a:t>
            </a:r>
            <a:r>
              <a:rPr lang="en-US" sz="2000" smtClean="0">
                <a:latin typeface="Times New Roman" pitchFamily="18" charset="0"/>
                <a:ea typeface="Times New Roman" pitchFamily="18" charset="0"/>
                <a:cs typeface="Times New Roman" pitchFamily="18" charset="0"/>
              </a:rPr>
              <a:t>318 K</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thì áp suất trong bình thay đổi từ 2 atm thành bao </a:t>
            </a:r>
            <a:r>
              <a:rPr lang="vi-VN" sz="2000" smtClean="0">
                <a:latin typeface="Times New Roman" pitchFamily="18" charset="0"/>
                <a:ea typeface="Times New Roman" pitchFamily="18" charset="0"/>
                <a:cs typeface="Times New Roman" pitchFamily="18" charset="0"/>
              </a:rPr>
              <a:t>nhiêu</a:t>
            </a:r>
            <a:r>
              <a:rPr lang="en-US" sz="2000" smtClean="0">
                <a:latin typeface="Times New Roman" pitchFamily="18" charset="0"/>
                <a:ea typeface="Times New Roman" pitchFamily="18" charset="0"/>
                <a:cs typeface="Times New Roman" pitchFamily="18" charset="0"/>
              </a:rPr>
              <a:t> atm</a:t>
            </a:r>
            <a:r>
              <a:rPr lang="vi-VN" sz="2000" smtClean="0">
                <a:latin typeface="Times New Roman" pitchFamily="18" charset="0"/>
                <a:ea typeface="Times New Roman" pitchFamily="18" charset="0"/>
                <a:cs typeface="Times New Roman" pitchFamily="18" charset="0"/>
              </a:rPr>
              <a:t>?</a:t>
            </a:r>
            <a:endParaRPr lang="en-US" sz="2000" smtClean="0">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Một điện tích thử đặt tại điểm có cường độ điện trường 0,16 V/m. Lực tác dụng lên điện tích đó bằng 2.10</a:t>
            </a:r>
            <a:r>
              <a:rPr kumimoji="0" lang="pt-BR" sz="20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-4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 Tính độ lớn của điện tích đó.</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solidFill>
                  <a:prstClr val="black"/>
                </a:solidFill>
                <a:latin typeface="Times New Roman" pitchFamily="18" charset="0"/>
                <a:ea typeface="Calibri" pitchFamily="34" charset="0"/>
                <a:cs typeface="Times New Roman" pitchFamily="18" charset="0"/>
              </a:rPr>
              <a:t>Tại sao người ta cần nung nóng cái khâu khi lắp lưỡi dao vào cán? </a:t>
            </a:r>
            <a:r>
              <a:rPr lang="pt-BR" sz="2000">
                <a:solidFill>
                  <a:prstClr val="black"/>
                </a:solidFill>
                <a:latin typeface="Times New Roman" pitchFamily="18" charset="0"/>
                <a:ea typeface="Calibri" pitchFamily="34" charset="0"/>
                <a:cs typeface="Times New Roman" pitchFamily="18" charset="0"/>
              </a:rPr>
              <a:t> </a:t>
            </a:r>
          </a:p>
          <a:p>
            <a:pPr marL="0" marR="0" lvl="0" indent="0" algn="just" defTabSz="914400" rtl="0" eaLnBrk="0" fontAlgn="base" latinLnBrk="0" hangingPunct="0">
              <a:lnSpc>
                <a:spcPct val="150000"/>
              </a:lnSpc>
              <a:spcBef>
                <a:spcPct val="0"/>
              </a:spcBef>
              <a:spcAft>
                <a:spcPct val="0"/>
              </a:spcAft>
              <a:buClrTx/>
              <a:buSzTx/>
              <a:buFontTx/>
              <a:buNone/>
              <a:tabLst>
                <a:tab pos="90488" algn="l"/>
              </a:tabLst>
            </a:pPr>
            <a:endParaRPr kumimoji="0" lang="pt-BR" sz="2800" b="0" i="0" u="none" strike="noStrike" cap="none" normalizeH="0" baseline="0" smtClean="0">
              <a:ln>
                <a:noFill/>
              </a:ln>
              <a:solidFill>
                <a:schemeClr val="tx1"/>
              </a:solidFill>
              <a:effectLst/>
              <a:latin typeface="Times New Roman" pitchFamily="18" charset="0"/>
              <a:cs typeface="Times New Roman" pitchFamily="18" charset="0"/>
            </a:endParaRPr>
          </a:p>
        </p:txBody>
      </p:sp>
      <p:pic>
        <p:nvPicPr>
          <p:cNvPr id="13"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486400" y="3562350"/>
            <a:ext cx="3011836" cy="13408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16067440"/>
      </p:ext>
    </p:extLst>
  </p:cSld>
  <p:clrMapOvr>
    <a:masterClrMapping/>
  </p:clrMapOvr>
  <p:transition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5CBC35EF-03C5-475A-8762-19E00C50031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114C92B4-BCEC-44FE-BF6A-F153CA63F2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83E28C88-5658-4542-AD06-AD74E2945EF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40</a:t>
            </a:r>
          </a:p>
        </p:txBody>
      </p:sp>
      <p:sp>
        <p:nvSpPr>
          <p:cNvPr id="7" name="Rectangle 4"/>
          <p:cNvSpPr>
            <a:spLocks noChangeArrowheads="1"/>
          </p:cNvSpPr>
          <p:nvPr/>
        </p:nvSpPr>
        <p:spPr bwMode="auto">
          <a:xfrm>
            <a:off x="800100" y="1047750"/>
            <a:ext cx="7543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Nén đẳng nhiệt một khối khí làm áp suất tăng từ 1 atm lên 3 atm thì  thể tích thay đổi từ 15 L thành bao nhiêu?</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Cho hai điện tích điểm </a:t>
            </a:r>
            <a:r>
              <a:rPr lang="vi-VN" sz="2000" i="1" smtClean="0">
                <a:latin typeface="Times New Roman" pitchFamily="18" charset="0"/>
                <a:ea typeface="Calibri" pitchFamily="34" charset="0"/>
                <a:cs typeface="Times New Roman" pitchFamily="18" charset="0"/>
              </a:rPr>
              <a:t>q</a:t>
            </a:r>
            <a:r>
              <a:rPr lang="vi-VN" sz="2000" i="1" baseline="-25000" smtClean="0">
                <a:latin typeface="Times New Roman" pitchFamily="18" charset="0"/>
                <a:ea typeface="Calibri" pitchFamily="34" charset="0"/>
                <a:cs typeface="Times New Roman" pitchFamily="18" charset="0"/>
              </a:rPr>
              <a:t>1</a:t>
            </a:r>
            <a:r>
              <a:rPr lang="en-US" sz="2000" i="1"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10</a:t>
            </a:r>
            <a:r>
              <a:rPr lang="vi-VN" sz="2000" baseline="30000" smtClean="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 C</a:t>
            </a:r>
            <a:r>
              <a:rPr lang="en-US" sz="2000" smtClean="0">
                <a:latin typeface="Times New Roman" pitchFamily="18" charset="0"/>
                <a:ea typeface="Calibri" pitchFamily="34" charset="0"/>
                <a:cs typeface="Times New Roman" pitchFamily="18" charset="0"/>
              </a:rPr>
              <a:t> và </a:t>
            </a:r>
            <a:r>
              <a:rPr lang="vi-VN" sz="2000" i="1" smtClean="0">
                <a:latin typeface="Times New Roman" pitchFamily="18" charset="0"/>
                <a:ea typeface="Calibri" pitchFamily="34" charset="0"/>
                <a:cs typeface="Times New Roman" pitchFamily="18" charset="0"/>
              </a:rPr>
              <a:t>q</a:t>
            </a:r>
            <a:r>
              <a:rPr lang="vi-VN" sz="2000" i="1"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en-US" sz="2000" baseline="30000" smtClean="0">
                <a:latin typeface="Times New Roman" pitchFamily="18" charset="0"/>
                <a:ea typeface="Calibri" pitchFamily="34" charset="0"/>
                <a:cs typeface="Times New Roman" pitchFamily="18" charset="0"/>
              </a:rPr>
              <a:t> </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 C </a:t>
            </a:r>
            <a:r>
              <a:rPr lang="en-US" sz="2000" smtClean="0">
                <a:latin typeface="Times New Roman" pitchFamily="18" charset="0"/>
                <a:ea typeface="Calibri" pitchFamily="34" charset="0"/>
                <a:cs typeface="Times New Roman" pitchFamily="18" charset="0"/>
              </a:rPr>
              <a:t>lần lượt </a:t>
            </a:r>
            <a:r>
              <a:rPr lang="vi-VN" sz="2000" smtClean="0">
                <a:latin typeface="Times New Roman" pitchFamily="18" charset="0"/>
                <a:ea typeface="Calibri" pitchFamily="34" charset="0"/>
                <a:cs typeface="Times New Roman" pitchFamily="18" charset="0"/>
              </a:rPr>
              <a:t>đặt tại hai điểm A và B cách nhau </a:t>
            </a:r>
            <a:r>
              <a:rPr lang="en-US" sz="2000" smtClean="0">
                <a:latin typeface="Times New Roman" pitchFamily="18" charset="0"/>
                <a:ea typeface="Calibri" pitchFamily="34" charset="0"/>
                <a:cs typeface="Times New Roman" pitchFamily="18" charset="0"/>
              </a:rPr>
              <a:t>0,1 </a:t>
            </a:r>
            <a:r>
              <a:rPr lang="vi-VN" sz="2000" smtClean="0">
                <a:latin typeface="Times New Roman" pitchFamily="18" charset="0"/>
                <a:ea typeface="Calibri" pitchFamily="34" charset="0"/>
                <a:cs typeface="Times New Roman" pitchFamily="18" charset="0"/>
              </a:rPr>
              <a:t>m trong không khí.</a:t>
            </a:r>
            <a:r>
              <a:rPr lang="en-US" sz="2000" smtClean="0">
                <a:latin typeface="Times New Roman" pitchFamily="18" charset="0"/>
                <a:ea typeface="Calibri" pitchFamily="34" charset="0"/>
                <a:cs typeface="Times New Roman" pitchFamily="18" charset="0"/>
              </a:rPr>
              <a:t> Hãy tính</a:t>
            </a:r>
            <a:r>
              <a:rPr lang="vi-VN" sz="2000">
                <a:latin typeface="Times New Roman" pitchFamily="18" charset="0"/>
                <a:ea typeface="Calibri" pitchFamily="34" charset="0"/>
                <a:cs typeface="Times New Roman" pitchFamily="18" charset="0"/>
              </a:rPr>
              <a:t> lực tương tác tĩnh điện giữa hai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N.m</a:t>
            </a:r>
            <a:r>
              <a:rPr lang="vi-VN" sz="2000" baseline="30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/C</a:t>
            </a:r>
            <a:r>
              <a:rPr lang="vi-VN" sz="2000" baseline="30000" smtClean="0">
                <a:latin typeface="Times New Roman" pitchFamily="18" charset="0"/>
                <a:ea typeface="Calibri" pitchFamily="34" charset="0"/>
                <a:cs typeface="Times New Roman" pitchFamily="18" charset="0"/>
              </a:rPr>
              <a:t>2</a:t>
            </a:r>
            <a:endParaRPr lang="en-US" sz="2000" baseline="30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solidFill>
                  <a:prstClr val="black"/>
                </a:solidFill>
                <a:latin typeface="Times New Roman" pitchFamily="18" charset="0"/>
                <a:ea typeface="Calibri" pitchFamily="34" charset="0"/>
                <a:cs typeface="Times New Roman" pitchFamily="18" charset="0"/>
              </a:rPr>
              <a:t>Tại sao các tấm tôn lợp lại có dạng lượn sóng?</a:t>
            </a:r>
            <a:r>
              <a:rPr lang="pt-BR" sz="2000">
                <a:solidFill>
                  <a:prstClr val="black"/>
                </a:solidFill>
                <a:latin typeface="Times New Roman" pitchFamily="18" charset="0"/>
                <a:ea typeface="Calibri" pitchFamily="34" charset="0"/>
                <a:cs typeface="Times New Roman" pitchFamily="18" charset="0"/>
              </a:rPr>
              <a:t> </a:t>
            </a: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6477000" y="3463925"/>
            <a:ext cx="1469390" cy="1450975"/>
          </a:xfrm>
          <a:prstGeom prst="rect">
            <a:avLst/>
          </a:prstGeom>
          <a:noFill/>
        </p:spPr>
      </p:pic>
    </p:spTree>
    <p:extLst>
      <p:ext uri="{BB962C8B-B14F-4D97-AF65-F5344CB8AC3E}">
        <p14:creationId xmlns:p14="http://schemas.microsoft.com/office/powerpoint/2010/main" val="4130780634"/>
      </p:ext>
    </p:extLst>
  </p:cSld>
  <p:clrMapOvr>
    <a:masterClrMapping/>
  </p:clrMapOvr>
  <p:transition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7AA277E-D69E-4706-A78F-C2F02E487E6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F4326214-9B8C-493D-A797-2A2300420A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E68035C-8016-4BCC-8928-57AAB2897C0E}"/>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41</a:t>
            </a:r>
          </a:p>
        </p:txBody>
      </p:sp>
      <p:sp>
        <p:nvSpPr>
          <p:cNvPr id="6" name="Rectangle 4"/>
          <p:cNvSpPr>
            <a:spLocks noChangeArrowheads="1"/>
          </p:cNvSpPr>
          <p:nvPr/>
        </p:nvSpPr>
        <p:spPr bwMode="auto">
          <a:xfrm>
            <a:off x="703455" y="992148"/>
            <a:ext cx="7086599"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lí tưởng trong bình kín (thể tích không đổi) ở nhiệt độ 0℃ thì áp suất đo được là 2 Pa. Vậy khi nhiệt độ 30℃  thì áp suất sẽ đạt giá trị bao nhiêu?</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Trên vỏ của tụ điện có ghi </a:t>
            </a:r>
            <a:r>
              <a:rPr lang="vi-VN" sz="2000" smtClean="0">
                <a:latin typeface="Times New Roman" pitchFamily="18" charset="0"/>
                <a:ea typeface="Calibri" pitchFamily="34" charset="0"/>
                <a:cs typeface="Times New Roman" pitchFamily="18" charset="0"/>
              </a:rPr>
              <a:t>20.10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9</a:t>
            </a:r>
            <a:r>
              <a:rPr lang="vi-VN" sz="2000" smtClean="0">
                <a:latin typeface="Times New Roman" pitchFamily="18" charset="0"/>
                <a:ea typeface="Calibri" pitchFamily="34" charset="0"/>
                <a:cs typeface="Times New Roman" pitchFamily="18" charset="0"/>
              </a:rPr>
              <a:t> F</a:t>
            </a:r>
            <a:r>
              <a:rPr lang="en-US" sz="2000" smtClean="0">
                <a:latin typeface="Times New Roman" pitchFamily="18" charset="0"/>
                <a:ea typeface="Calibri" pitchFamily="34" charset="0"/>
                <a:cs typeface="Times New Roman" pitchFamily="18" charset="0"/>
              </a:rPr>
              <a:t>. Hãy t</a:t>
            </a:r>
            <a:r>
              <a:rPr lang="vi-VN" sz="2000" smtClean="0">
                <a:latin typeface="Times New Roman" pitchFamily="18" charset="0"/>
                <a:ea typeface="Calibri" pitchFamily="34" charset="0"/>
                <a:cs typeface="Times New Roman" pitchFamily="18" charset="0"/>
              </a:rPr>
              <a:t>ính </a:t>
            </a:r>
            <a:r>
              <a:rPr lang="vi-VN" sz="2000">
                <a:latin typeface="Times New Roman" pitchFamily="18" charset="0"/>
                <a:ea typeface="Calibri" pitchFamily="34" charset="0"/>
                <a:cs typeface="Times New Roman" pitchFamily="18" charset="0"/>
              </a:rPr>
              <a:t>hiệu điện thế của tụ điện</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để </a:t>
            </a: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tích của tụ điện là </a:t>
            </a:r>
            <a:r>
              <a:rPr lang="vi-VN" sz="2000" smtClean="0">
                <a:latin typeface="Times New Roman" pitchFamily="18" charset="0"/>
                <a:ea typeface="Calibri" pitchFamily="34" charset="0"/>
                <a:cs typeface="Times New Roman" pitchFamily="18" charset="0"/>
              </a:rPr>
              <a:t>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6</a:t>
            </a:r>
            <a:r>
              <a:rPr lang="vi-VN" sz="2000" smtClean="0">
                <a:latin typeface="Times New Roman" pitchFamily="18" charset="0"/>
                <a:ea typeface="Calibri" pitchFamily="34" charset="0"/>
                <a:cs typeface="Times New Roman" pitchFamily="18" charset="0"/>
              </a:rPr>
              <a:t> C?</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solidFill>
                  <a:prstClr val="black"/>
                </a:solidFill>
                <a:latin typeface="Times New Roman" pitchFamily="18" charset="0"/>
                <a:ea typeface="Calibri" pitchFamily="34" charset="0"/>
                <a:cs typeface="Times New Roman" pitchFamily="18" charset="0"/>
              </a:rPr>
              <a:t>Hãy giải thích tại sao trên các cánh quạt điện </a:t>
            </a:r>
            <a:endParaRPr lang="en-US" sz="2000">
              <a:solidFill>
                <a:prstClr val="black"/>
              </a:solidFill>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a:solidFill>
                  <a:prstClr val="black"/>
                </a:solidFill>
                <a:latin typeface="Times New Roman" pitchFamily="18" charset="0"/>
                <a:ea typeface="Calibri" pitchFamily="34" charset="0"/>
                <a:cs typeface="Times New Roman" pitchFamily="18" charset="0"/>
              </a:rPr>
              <a:t>trong gia đình dùng một thời gian thường bị bụi bám?</a:t>
            </a:r>
            <a:r>
              <a:rPr lang="pt-BR" sz="2000">
                <a:solidFill>
                  <a:prstClr val="black"/>
                </a:solidFill>
                <a:latin typeface="Times New Roman" pitchFamily="18" charset="0"/>
                <a:ea typeface="Calibri" pitchFamily="34" charset="0"/>
                <a:cs typeface="Times New Roman" pitchFamily="18" charset="0"/>
              </a:rPr>
              <a:t> </a:t>
            </a: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6339114" y="2992300"/>
            <a:ext cx="2286000" cy="1484450"/>
          </a:xfrm>
          <a:prstGeom prst="rect">
            <a:avLst/>
          </a:prstGeom>
          <a:noFill/>
        </p:spPr>
      </p:pic>
    </p:spTree>
    <p:extLst>
      <p:ext uri="{BB962C8B-B14F-4D97-AF65-F5344CB8AC3E}">
        <p14:creationId xmlns:p14="http://schemas.microsoft.com/office/powerpoint/2010/main" val="1359102886"/>
      </p:ext>
    </p:extLst>
  </p:cSld>
  <p:clrMapOvr>
    <a:masterClrMapping/>
  </p:clrMapOvr>
  <p:transition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54F92E5-04DC-4628-B91C-E1705F94E1AF}"/>
              </a:ext>
            </a:extLst>
          </p:cNvPr>
          <p:cNvSpPr txBox="1"/>
          <p:nvPr/>
        </p:nvSpPr>
        <p:spPr>
          <a:xfrm>
            <a:off x="2667000" y="-20598"/>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29E64D81-78D4-4353-9414-4B10A3EE82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225A359B-A2B2-44AC-A870-32B17A155A9A}"/>
              </a:ext>
            </a:extLst>
          </p:cNvPr>
          <p:cNvSpPr txBox="1"/>
          <p:nvPr/>
        </p:nvSpPr>
        <p:spPr>
          <a:xfrm>
            <a:off x="2667000" y="4175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42</a:t>
            </a:r>
          </a:p>
        </p:txBody>
      </p:sp>
      <p:sp>
        <p:nvSpPr>
          <p:cNvPr id="6" name="Rectangle 4"/>
          <p:cNvSpPr>
            <a:spLocks noChangeArrowheads="1"/>
          </p:cNvSpPr>
          <p:nvPr/>
        </p:nvSpPr>
        <p:spPr bwMode="auto">
          <a:xfrm>
            <a:off x="478910" y="830522"/>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ở nhiệt độ 273℃ thể tích khí là </a:t>
            </a:r>
            <a:r>
              <a:rPr lang="vi-VN" sz="2000" i="1">
                <a:latin typeface="Times New Roman" pitchFamily="18" charset="0"/>
                <a:ea typeface="Times New Roman" pitchFamily="18" charset="0"/>
                <a:cs typeface="Times New Roman" pitchFamily="18" charset="0"/>
              </a:rPr>
              <a:t>V₁</a:t>
            </a:r>
            <a:r>
              <a:rPr lang="vi-VN" sz="2000">
                <a:latin typeface="Times New Roman" pitchFamily="18" charset="0"/>
                <a:ea typeface="Times New Roman" pitchFamily="18" charset="0"/>
                <a:cs typeface="Times New Roman" pitchFamily="18" charset="0"/>
              </a:rPr>
              <a:t>. Khi đạt nhiệt độ 546℃ thì thể tích là 15 lít với điều kiện áp suất không đổi. Hãy tính thể tích </a:t>
            </a:r>
            <a:r>
              <a:rPr lang="vi-VN" sz="2000" i="1">
                <a:latin typeface="Times New Roman" pitchFamily="18" charset="0"/>
                <a:ea typeface="Times New Roman" pitchFamily="18" charset="0"/>
                <a:cs typeface="Times New Roman" pitchFamily="18" charset="0"/>
              </a:rPr>
              <a:t>V</a:t>
            </a:r>
            <a:r>
              <a:rPr lang="vi-VN" sz="2000">
                <a:latin typeface="Times New Roman" pitchFamily="18" charset="0"/>
                <a:ea typeface="Times New Roman" pitchFamily="18" charset="0"/>
                <a:cs typeface="Times New Roman" pitchFamily="18" charset="0"/>
              </a:rPr>
              <a:t>₁ của khối khí?</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Hai điện tích có độ lớn bằng nhau </a:t>
            </a:r>
            <a:r>
              <a:rPr lang="en-US" sz="2000" smtClean="0">
                <a:latin typeface="Times New Roman" pitchFamily="18" charset="0"/>
                <a:ea typeface="Calibri" pitchFamily="34" charset="0"/>
                <a:cs typeface="Times New Roman" pitchFamily="18" charset="0"/>
              </a:rPr>
              <a:t>|</a:t>
            </a:r>
            <a:r>
              <a:rPr lang="en-US" sz="2000" i="1" smtClean="0">
                <a:latin typeface="Times New Roman" pitchFamily="18" charset="0"/>
                <a:ea typeface="Calibri" pitchFamily="34" charset="0"/>
                <a:cs typeface="Times New Roman" pitchFamily="18" charset="0"/>
              </a:rPr>
              <a:t>q</a:t>
            </a:r>
            <a:r>
              <a:rPr lang="en-US" sz="2000" baseline="-25000" smtClean="0">
                <a:latin typeface="Times New Roman" pitchFamily="18" charset="0"/>
                <a:ea typeface="Calibri" pitchFamily="34" charset="0"/>
                <a:cs typeface="Times New Roman" pitchFamily="18" charset="0"/>
              </a:rPr>
              <a:t>1</a:t>
            </a:r>
            <a:r>
              <a:rPr lang="en-US" sz="2000" smtClean="0">
                <a:latin typeface="Times New Roman" pitchFamily="18" charset="0"/>
                <a:ea typeface="Calibri" pitchFamily="34" charset="0"/>
                <a:cs typeface="Times New Roman" pitchFamily="18" charset="0"/>
              </a:rPr>
              <a:t>| = </a:t>
            </a:r>
            <a:r>
              <a:rPr lang="en-US" sz="2000">
                <a:latin typeface="Times New Roman" pitchFamily="18" charset="0"/>
                <a:ea typeface="Calibri" pitchFamily="34" charset="0"/>
                <a:cs typeface="Times New Roman" pitchFamily="18" charset="0"/>
              </a:rPr>
              <a:t>|</a:t>
            </a:r>
            <a:r>
              <a:rPr lang="en-US" sz="2000" i="1" smtClean="0">
                <a:latin typeface="Times New Roman" pitchFamily="18" charset="0"/>
                <a:ea typeface="Calibri" pitchFamily="34" charset="0"/>
                <a:cs typeface="Times New Roman" pitchFamily="18" charset="0"/>
              </a:rPr>
              <a:t>q</a:t>
            </a:r>
            <a:r>
              <a:rPr lang="en-US" sz="2000" baseline="-25000" smtClean="0">
                <a:latin typeface="Times New Roman" pitchFamily="18" charset="0"/>
                <a:ea typeface="Calibri" pitchFamily="34" charset="0"/>
                <a:cs typeface="Times New Roman" pitchFamily="18" charset="0"/>
              </a:rPr>
              <a:t>2</a:t>
            </a:r>
            <a:r>
              <a:rPr lang="en-US" sz="2000" smtClean="0">
                <a:latin typeface="Times New Roman" pitchFamily="18" charset="0"/>
                <a:ea typeface="Calibri" pitchFamily="34" charset="0"/>
                <a:cs typeface="Times New Roman" pitchFamily="18" charset="0"/>
              </a:rPr>
              <a:t>| </a:t>
            </a:r>
            <a:r>
              <a:rPr lang="en-US" sz="2000">
                <a:latin typeface="Times New Roman" pitchFamily="18" charset="0"/>
                <a:ea typeface="Calibri" pitchFamily="34" charset="0"/>
                <a:cs typeface="Times New Roman" pitchFamily="18" charset="0"/>
              </a:rPr>
              <a:t>=</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3.10</a:t>
            </a:r>
            <a:r>
              <a:rPr lang="en-US" sz="2000" baseline="30000" smtClean="0">
                <a:latin typeface="Times New Roman" pitchFamily="18" charset="0"/>
                <a:ea typeface="Calibri" pitchFamily="34" charset="0"/>
                <a:cs typeface="Times New Roman" pitchFamily="18" charset="0"/>
                <a:sym typeface="Symbol"/>
              </a:rPr>
              <a:t></a:t>
            </a:r>
            <a:r>
              <a:rPr lang="en-US" sz="2000" baseline="30000" smtClean="0">
                <a:latin typeface="Times New Roman" pitchFamily="18" charset="0"/>
                <a:ea typeface="Calibri" pitchFamily="34" charset="0"/>
                <a:cs typeface="Times New Roman" pitchFamily="18" charset="0"/>
              </a:rPr>
              <a:t>7</a:t>
            </a:r>
            <a:r>
              <a:rPr lang="en-US" sz="2000" smtClean="0">
                <a:latin typeface="Times New Roman" pitchFamily="18" charset="0"/>
                <a:ea typeface="Calibri" pitchFamily="34" charset="0"/>
                <a:cs typeface="Times New Roman" pitchFamily="18" charset="0"/>
              </a:rPr>
              <a:t> C</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đặt cách nhau một khoảng </a:t>
            </a:r>
            <a:r>
              <a:rPr lang="vi-VN" sz="2000" i="1" smtClean="0">
                <a:latin typeface="Times New Roman" pitchFamily="18" charset="0"/>
                <a:ea typeface="Calibri" pitchFamily="34" charset="0"/>
                <a:cs typeface="Times New Roman" pitchFamily="18" charset="0"/>
              </a:rPr>
              <a:t>r</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25</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cm </a:t>
            </a:r>
            <a:r>
              <a:rPr lang="vi-VN" sz="2000">
                <a:latin typeface="Times New Roman" pitchFamily="18" charset="0"/>
                <a:ea typeface="Calibri" pitchFamily="34" charset="0"/>
                <a:cs typeface="Times New Roman" pitchFamily="18" charset="0"/>
              </a:rPr>
              <a:t>trong chân không . Xác định độ lớn lực tương tác tĩnh điện giữa chúng?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pt-BR" sz="2000">
                <a:solidFill>
                  <a:prstClr val="black"/>
                </a:solidFill>
                <a:latin typeface="Times New Roman" pitchFamily="18" charset="0"/>
                <a:ea typeface="Calibri" pitchFamily="34" charset="0"/>
                <a:cs typeface="Times New Roman" pitchFamily="18" charset="0"/>
              </a:rPr>
              <a:t>Tại sao khối nhà lớn phải xây rời nhau </a:t>
            </a:r>
          </a:p>
          <a:p>
            <a:pPr lvl="0" algn="just" eaLnBrk="0" fontAlgn="base" hangingPunct="0">
              <a:lnSpc>
                <a:spcPct val="150000"/>
              </a:lnSpc>
              <a:spcBef>
                <a:spcPct val="0"/>
              </a:spcBef>
              <a:spcAft>
                <a:spcPct val="0"/>
              </a:spcAft>
              <a:tabLst>
                <a:tab pos="90488" algn="l"/>
              </a:tabLst>
            </a:pPr>
            <a:r>
              <a:rPr lang="pt-BR" sz="2000">
                <a:solidFill>
                  <a:prstClr val="black"/>
                </a:solidFill>
                <a:latin typeface="Times New Roman" pitchFamily="18" charset="0"/>
                <a:ea typeface="Calibri" pitchFamily="34" charset="0"/>
                <a:cs typeface="Times New Roman" pitchFamily="18" charset="0"/>
              </a:rPr>
              <a:t>và có khoảng hở ở giữa</a:t>
            </a:r>
            <a:r>
              <a:rPr lang="pt-BR" sz="2000" smtClean="0">
                <a:solidFill>
                  <a:prstClr val="black"/>
                </a:solidFill>
                <a:latin typeface="Times New Roman" pitchFamily="18" charset="0"/>
                <a:ea typeface="Calibri" pitchFamily="34" charset="0"/>
                <a:cs typeface="Times New Roman" pitchFamily="18" charset="0"/>
              </a:rPr>
              <a:t>?</a:t>
            </a:r>
            <a:endParaRPr lang="pt-BR" sz="2000">
              <a:solidFill>
                <a:prstClr val="black"/>
              </a:solidFill>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5562600" y="3257551"/>
            <a:ext cx="2703286" cy="1885950"/>
          </a:xfrm>
          <a:prstGeom prst="rect">
            <a:avLst/>
          </a:prstGeom>
          <a:noFill/>
        </p:spPr>
      </p:pic>
    </p:spTree>
    <p:extLst>
      <p:ext uri="{BB962C8B-B14F-4D97-AF65-F5344CB8AC3E}">
        <p14:creationId xmlns:p14="http://schemas.microsoft.com/office/powerpoint/2010/main" val="1365988484"/>
      </p:ext>
    </p:extLst>
  </p:cSld>
  <p:clrMapOvr>
    <a:masterClrMapping/>
  </p:clrMapOvr>
  <p:transition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741A474-E3CA-41A5-9D77-2CE68DD4436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1B2D5B87-94AB-4655-9581-688C4A0B9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E3E5F9A-89E3-4903-872C-DBD928280C4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43</a:t>
            </a:r>
          </a:p>
        </p:txBody>
      </p:sp>
      <p:sp>
        <p:nvSpPr>
          <p:cNvPr id="6" name="Rectangle 4"/>
          <p:cNvSpPr>
            <a:spLocks noChangeArrowheads="1"/>
          </p:cNvSpPr>
          <p:nvPr/>
        </p:nvSpPr>
        <p:spPr bwMode="auto">
          <a:xfrm>
            <a:off x="613167" y="1191990"/>
            <a:ext cx="8186179"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Một điện tích điểm </a:t>
            </a:r>
            <a:r>
              <a:rPr lang="vi-VN" sz="2000" i="1" smtClean="0">
                <a:latin typeface="Times New Roman" pitchFamily="18" charset="0"/>
                <a:ea typeface="Times New Roman" pitchFamily="18" charset="0"/>
                <a:cs typeface="Times New Roman" pitchFamily="18" charset="0"/>
              </a:rPr>
              <a:t>q</a:t>
            </a:r>
            <a:r>
              <a:rPr lang="en-US" sz="2000" baseline="-25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6.10</a:t>
            </a:r>
            <a:r>
              <a:rPr lang="vi-VN" sz="2000" baseline="30000">
                <a:latin typeface="Times New Roman" pitchFamily="18" charset="0"/>
                <a:ea typeface="Times New Roman" pitchFamily="18" charset="0"/>
                <a:cs typeface="Times New Roman" pitchFamily="18" charset="0"/>
              </a:rPr>
              <a:t>–</a:t>
            </a:r>
            <a:r>
              <a:rPr lang="vi-VN" sz="2000" baseline="30000" smtClean="0">
                <a:latin typeface="Times New Roman" pitchFamily="18" charset="0"/>
                <a:ea typeface="Times New Roman" pitchFamily="18" charset="0"/>
                <a:cs typeface="Times New Roman" pitchFamily="18" charset="0"/>
              </a:rPr>
              <a:t>7</a:t>
            </a:r>
            <a:r>
              <a:rPr lang="en-US" sz="2000" baseline="30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đặt trong một điện trường đều thì chịu tác dụng của lực điện trường 6.10</a:t>
            </a:r>
            <a:r>
              <a:rPr lang="vi-VN" sz="2000" baseline="30000">
                <a:latin typeface="Times New Roman" pitchFamily="18" charset="0"/>
                <a:ea typeface="Times New Roman" pitchFamily="18" charset="0"/>
                <a:cs typeface="Times New Roman" pitchFamily="18" charset="0"/>
              </a:rPr>
              <a:t>–4</a:t>
            </a:r>
            <a:r>
              <a:rPr lang="vi-VN" sz="200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N. </a:t>
            </a:r>
            <a:r>
              <a:rPr lang="vi-VN" sz="2000">
                <a:latin typeface="Times New Roman" pitchFamily="18" charset="0"/>
                <a:ea typeface="Times New Roman" pitchFamily="18" charset="0"/>
                <a:cs typeface="Times New Roman" pitchFamily="18" charset="0"/>
              </a:rPr>
              <a:t>Tính cường độ điện trường tại đó.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khối khí lí tưởng ban đầu ở trạng thái 1 với </a:t>
            </a:r>
            <a:r>
              <a:rPr lang="vi-VN" sz="2000" i="1">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₁ = 1 lít và </a:t>
            </a:r>
            <a:r>
              <a:rPr lang="vi-VN" sz="2000" i="1">
                <a:latin typeface="Times New Roman" pitchFamily="18" charset="0"/>
                <a:ea typeface="Calibri" pitchFamily="34" charset="0"/>
                <a:cs typeface="Times New Roman" pitchFamily="18" charset="0"/>
              </a:rPr>
              <a:t>T</a:t>
            </a:r>
            <a:r>
              <a:rPr lang="vi-VN" sz="2000">
                <a:latin typeface="Times New Roman" pitchFamily="18" charset="0"/>
                <a:ea typeface="Calibri" pitchFamily="34" charset="0"/>
                <a:cs typeface="Times New Roman" pitchFamily="18" charset="0"/>
              </a:rPr>
              <a:t>₁ .  Thực hiện quá trình biến đổi đẳng áp thành trạng thái 2 có </a:t>
            </a:r>
            <a:r>
              <a:rPr lang="vi-VN" sz="2000" i="1">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₂ = 3 lít và </a:t>
            </a:r>
            <a:r>
              <a:rPr lang="en-US" sz="2000" smtClean="0">
                <a:latin typeface="Times New Roman" pitchFamily="18" charset="0"/>
                <a:ea typeface="Calibri" pitchFamily="34" charset="0"/>
                <a:cs typeface="Times New Roman" pitchFamily="18" charset="0"/>
              </a:rPr>
              <a:t/>
            </a:r>
            <a:br>
              <a:rPr lang="en-US" sz="2000" smtClean="0">
                <a:latin typeface="Times New Roman" pitchFamily="18" charset="0"/>
                <a:ea typeface="Calibri" pitchFamily="34" charset="0"/>
                <a:cs typeface="Times New Roman" pitchFamily="18" charset="0"/>
              </a:rPr>
            </a:br>
            <a:r>
              <a:rPr lang="vi-VN" sz="2000" i="1" smtClean="0">
                <a:latin typeface="Times New Roman" pitchFamily="18" charset="0"/>
                <a:ea typeface="Calibri" pitchFamily="34" charset="0"/>
                <a:cs typeface="Times New Roman" pitchFamily="18" charset="0"/>
              </a:rPr>
              <a:t>T</a:t>
            </a:r>
            <a:r>
              <a:rPr lang="vi-VN" sz="2000">
                <a:latin typeface="Times New Roman" pitchFamily="18" charset="0"/>
                <a:ea typeface="Calibri" pitchFamily="34" charset="0"/>
                <a:cs typeface="Times New Roman" pitchFamily="18" charset="0"/>
              </a:rPr>
              <a:t>₂ = 900 K. Hãy tính nhiệt độ của khối khí ở trạng thái 1</a:t>
            </a:r>
            <a:r>
              <a:rPr lang="vi-VN" sz="2000" smtClean="0">
                <a:latin typeface="Times New Roman" pitchFamily="18" charset="0"/>
                <a:ea typeface="Calibri" pitchFamily="34" charset="0"/>
                <a:cs typeface="Times New Roman" pitchFamily="18" charset="0"/>
              </a:rPr>
              <a:t>.</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r>
              <a:rPr lang="vi-VN" sz="2000" smtClean="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728701"/>
      </p:ext>
    </p:extLst>
  </p:cSld>
  <p:clrMapOvr>
    <a:masterClrMapping/>
  </p:clrMapOvr>
  <p:transition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29CD31C-A00A-4ABE-8BBF-543727B3E89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EB1732ED-47B7-4311-958F-B81AAEF7AA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4AF924EB-D309-4D34-AE05-0A33E385BFE8}"/>
              </a:ext>
            </a:extLst>
          </p:cNvPr>
          <p:cNvSpPr txBox="1"/>
          <p:nvPr/>
        </p:nvSpPr>
        <p:spPr>
          <a:xfrm>
            <a:off x="2752675" y="631746"/>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44</a:t>
            </a:r>
          </a:p>
        </p:txBody>
      </p:sp>
      <p:sp>
        <p:nvSpPr>
          <p:cNvPr id="6" name="Rectangle 4"/>
          <p:cNvSpPr>
            <a:spLocks noChangeArrowheads="1"/>
          </p:cNvSpPr>
          <p:nvPr/>
        </p:nvSpPr>
        <p:spPr bwMode="auto">
          <a:xfrm>
            <a:off x="612047" y="1355271"/>
            <a:ext cx="791990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lí tưởng được nén đẳng nhiệt từ 6 lít xuống còn 4 lít thì áp suất lúc sau bằng bao nhiêu. Biết áp suất lúc đầu là 1,5 atm.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Để tụ tích một điện lượng </a:t>
            </a:r>
            <a:r>
              <a:rPr lang="vi-VN" sz="2000" smtClean="0">
                <a:latin typeface="Times New Roman" pitchFamily="18" charset="0"/>
                <a:ea typeface="Calibri" pitchFamily="34" charset="0"/>
                <a:cs typeface="Times New Roman" pitchFamily="18" charset="0"/>
              </a:rPr>
              <a:t>6.10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thì đặt vào hai đầu tụ một hiệu điện thế là </a:t>
            </a:r>
            <a:r>
              <a:rPr lang="vi-VN" sz="2000" smtClean="0">
                <a:latin typeface="Times New Roman" pitchFamily="18" charset="0"/>
                <a:ea typeface="Calibri" pitchFamily="34" charset="0"/>
                <a:cs typeface="Times New Roman" pitchFamily="18" charset="0"/>
              </a:rPr>
              <a:t>3</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 Để tụ đó tích được một điện lượng là </a:t>
            </a:r>
            <a:r>
              <a:rPr lang="vi-VN" sz="2000" smtClean="0">
                <a:latin typeface="Times New Roman" pitchFamily="18" charset="0"/>
                <a:ea typeface="Calibri" pitchFamily="34" charset="0"/>
                <a:cs typeface="Times New Roman" pitchFamily="18" charset="0"/>
              </a:rPr>
              <a:t>4.10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C </a:t>
            </a:r>
            <a:r>
              <a:rPr lang="vi-VN" sz="2000">
                <a:latin typeface="Times New Roman" pitchFamily="18" charset="0"/>
                <a:ea typeface="Calibri" pitchFamily="34" charset="0"/>
                <a:cs typeface="Times New Roman" pitchFamily="18" charset="0"/>
              </a:rPr>
              <a:t>thì phải đặt vào hai đầu tụ một hiệu điện thế là bao nhiêu ?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2317931"/>
      </p:ext>
    </p:extLst>
  </p:cSld>
  <p:clrMapOvr>
    <a:masterClrMapping/>
  </p:clrMapOvr>
  <p:transition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40B8932-EFC1-42E8-8EA9-37EE8BEB5F71}"/>
              </a:ext>
            </a:extLst>
          </p:cNvPr>
          <p:cNvSpPr txBox="1"/>
          <p:nvPr/>
        </p:nvSpPr>
        <p:spPr>
          <a:xfrm>
            <a:off x="5039454" y="-1923"/>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7F6EF8AC-4798-4435-80FA-DD00D2B736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CF2BC7A5-4E8D-43BE-9EF1-3956C39EF607}"/>
              </a:ext>
            </a:extLst>
          </p:cNvPr>
          <p:cNvSpPr txBox="1"/>
          <p:nvPr/>
        </p:nvSpPr>
        <p:spPr>
          <a:xfrm>
            <a:off x="2570355" y="216753"/>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45</a:t>
            </a:r>
          </a:p>
        </p:txBody>
      </p:sp>
      <p:sp>
        <p:nvSpPr>
          <p:cNvPr id="6" name="Rectangle 4"/>
          <p:cNvSpPr>
            <a:spLocks noChangeArrowheads="1"/>
          </p:cNvSpPr>
          <p:nvPr/>
        </p:nvSpPr>
        <p:spPr bwMode="auto">
          <a:xfrm>
            <a:off x="163287" y="719867"/>
            <a:ext cx="8686167" cy="3462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Times New Roman" pitchFamily="18" charset="0"/>
                <a:cs typeface="Times New Roman" pitchFamily="18" charset="0"/>
              </a:rPr>
              <a:t>Một thanh sắt ban đầu dài 11,5 m. Thanh sắt này dài </a:t>
            </a:r>
            <a:r>
              <a:rPr lang="vi-VN" smtClean="0">
                <a:latin typeface="Times New Roman" pitchFamily="18" charset="0"/>
                <a:ea typeface="Times New Roman" pitchFamily="18" charset="0"/>
                <a:cs typeface="Times New Roman" pitchFamily="18" charset="0"/>
              </a:rPr>
              <a:t>thêm</a:t>
            </a:r>
            <a:r>
              <a:rPr lang="en-US" smtClean="0">
                <a:latin typeface="Times New Roman" pitchFamily="18" charset="0"/>
                <a:ea typeface="Times New Roman" pitchFamily="18" charset="0"/>
                <a:cs typeface="Times New Roman" pitchFamily="18" charset="0"/>
              </a:rPr>
              <a:t> </a:t>
            </a:r>
            <a:r>
              <a:rPr lang="vi-VN" i="1">
                <a:latin typeface="Times New Roman" pitchFamily="18" charset="0"/>
                <a:ea typeface="Times New Roman" pitchFamily="18" charset="0"/>
                <a:cs typeface="Times New Roman" pitchFamily="18" charset="0"/>
                <a:sym typeface="Symbol"/>
              </a:rPr>
              <a:t></a:t>
            </a:r>
            <a:r>
              <a:rPr lang="en-US" i="1" smtClean="0">
                <a:latin typeface="Times New Roman" pitchFamily="18" charset="0"/>
                <a:ea typeface="Times New Roman" pitchFamily="18" charset="0"/>
                <a:cs typeface="Times New Roman" pitchFamily="18" charset="0"/>
                <a:sym typeface="Symbol"/>
              </a:rPr>
              <a:t>l = </a:t>
            </a:r>
            <a:r>
              <a:rPr lang="vi-VN" smtClean="0">
                <a:latin typeface="Times New Roman" pitchFamily="18" charset="0"/>
                <a:ea typeface="Times New Roman" pitchFamily="18" charset="0"/>
                <a:cs typeface="Times New Roman" pitchFamily="18" charset="0"/>
              </a:rPr>
              <a:t>6,6.10</a:t>
            </a:r>
            <a:r>
              <a:rPr lang="vi-VN" baseline="30000" smtClean="0">
                <a:latin typeface="Times New Roman" pitchFamily="18" charset="0"/>
                <a:ea typeface="Times New Roman" pitchFamily="18" charset="0"/>
                <a:cs typeface="Times New Roman" pitchFamily="18" charset="0"/>
                <a:sym typeface="Symbol"/>
              </a:rPr>
              <a:t></a:t>
            </a:r>
            <a:r>
              <a:rPr lang="vi-VN" baseline="30000" smtClean="0">
                <a:latin typeface="Times New Roman" pitchFamily="18" charset="0"/>
                <a:ea typeface="Times New Roman" pitchFamily="18" charset="0"/>
                <a:cs typeface="Times New Roman" pitchFamily="18" charset="0"/>
              </a:rPr>
              <a:t>3</a:t>
            </a:r>
            <a:r>
              <a:rPr lang="vi-VN" smtClean="0">
                <a:latin typeface="Times New Roman" pitchFamily="18" charset="0"/>
                <a:ea typeface="Times New Roman" pitchFamily="18" charset="0"/>
                <a:cs typeface="Times New Roman" pitchFamily="18" charset="0"/>
              </a:rPr>
              <a:t>m khi </a:t>
            </a:r>
            <a:r>
              <a:rPr lang="vi-VN">
                <a:latin typeface="Times New Roman" pitchFamily="18" charset="0"/>
                <a:ea typeface="Times New Roman" pitchFamily="18" charset="0"/>
                <a:cs typeface="Times New Roman" pitchFamily="18" charset="0"/>
              </a:rPr>
              <a:t>nhiệt độ tăng đến </a:t>
            </a:r>
            <a:r>
              <a:rPr lang="vi-VN" smtClean="0">
                <a:latin typeface="Times New Roman" pitchFamily="18" charset="0"/>
                <a:ea typeface="Times New Roman" pitchFamily="18" charset="0"/>
                <a:cs typeface="Times New Roman" pitchFamily="18" charset="0"/>
              </a:rPr>
              <a:t>96 </a:t>
            </a:r>
            <a:r>
              <a:rPr lang="vi-VN" baseline="30000">
                <a:latin typeface="Times New Roman" pitchFamily="18" charset="0"/>
                <a:ea typeface="Times New Roman" pitchFamily="18" charset="0"/>
                <a:cs typeface="Times New Roman" pitchFamily="18" charset="0"/>
              </a:rPr>
              <a:t>o</a:t>
            </a:r>
            <a:r>
              <a:rPr lang="vi-VN">
                <a:latin typeface="Times New Roman" pitchFamily="18" charset="0"/>
                <a:ea typeface="Times New Roman" pitchFamily="18" charset="0"/>
                <a:cs typeface="Times New Roman" pitchFamily="18" charset="0"/>
              </a:rPr>
              <a:t>C. Hỏi nhiệt độ của thanh sắt lúc ban đầu là bao nhiêu </a:t>
            </a:r>
            <a:r>
              <a:rPr lang="vi-VN" baseline="30000">
                <a:latin typeface="Times New Roman" pitchFamily="18" charset="0"/>
                <a:ea typeface="Times New Roman" pitchFamily="18" charset="0"/>
                <a:cs typeface="Times New Roman" pitchFamily="18" charset="0"/>
              </a:rPr>
              <a:t>o</a:t>
            </a:r>
            <a:r>
              <a:rPr lang="vi-VN">
                <a:latin typeface="Times New Roman" pitchFamily="18" charset="0"/>
                <a:ea typeface="Times New Roman" pitchFamily="18" charset="0"/>
                <a:cs typeface="Times New Roman" pitchFamily="18" charset="0"/>
              </a:rPr>
              <a:t>C? Biết hệ số nở dài của sắt là </a:t>
            </a:r>
            <a:r>
              <a:rPr lang="vi-VN" smtClean="0">
                <a:latin typeface="Times New Roman" pitchFamily="18" charset="0"/>
                <a:ea typeface="Times New Roman" pitchFamily="18" charset="0"/>
                <a:cs typeface="Times New Roman" pitchFamily="18" charset="0"/>
                <a:sym typeface="Symbol"/>
              </a:rPr>
              <a:t></a:t>
            </a:r>
            <a:r>
              <a:rPr lang="en-US" smtClean="0">
                <a:latin typeface="Times New Roman" pitchFamily="18" charset="0"/>
                <a:ea typeface="Times New Roman" pitchFamily="18" charset="0"/>
                <a:cs typeface="Times New Roman" pitchFamily="18" charset="0"/>
                <a:sym typeface="Symbol"/>
              </a:rPr>
              <a:t> </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11.10</a:t>
            </a:r>
            <a:r>
              <a:rPr lang="vi-VN" baseline="30000">
                <a:latin typeface="Times New Roman" pitchFamily="18" charset="0"/>
                <a:ea typeface="Times New Roman" pitchFamily="18" charset="0"/>
                <a:cs typeface="Times New Roman" pitchFamily="18" charset="0"/>
              </a:rPr>
              <a:t>–6</a:t>
            </a:r>
            <a:r>
              <a:rPr lang="vi-VN">
                <a:latin typeface="Times New Roman" pitchFamily="18" charset="0"/>
                <a:ea typeface="Times New Roman" pitchFamily="18" charset="0"/>
                <a:cs typeface="Times New Roman" pitchFamily="18" charset="0"/>
              </a:rPr>
              <a:t> K</a:t>
            </a:r>
            <a:r>
              <a:rPr lang="vi-VN" baseline="30000">
                <a:latin typeface="Times New Roman" pitchFamily="18" charset="0"/>
                <a:ea typeface="Times New Roman" pitchFamily="18" charset="0"/>
                <a:cs typeface="Times New Roman" pitchFamily="18" charset="0"/>
              </a:rPr>
              <a:t>–1</a:t>
            </a:r>
            <a:r>
              <a:rPr lang="vi-VN">
                <a:latin typeface="Times New Roman" pitchFamily="18" charset="0"/>
                <a:ea typeface="Times New Roman" pitchFamily="18" charset="0"/>
                <a:cs typeface="Times New Roman" pitchFamily="18" charset="0"/>
              </a:rPr>
              <a:t>.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Cho mạch điện có ba điện trở </a:t>
            </a:r>
            <a:r>
              <a:rPr lang="vi-VN" i="1">
                <a:latin typeface="Times New Roman" pitchFamily="18" charset="0"/>
                <a:ea typeface="Calibri" pitchFamily="34" charset="0"/>
                <a:cs typeface="Times New Roman" pitchFamily="18" charset="0"/>
              </a:rPr>
              <a:t>R</a:t>
            </a:r>
            <a:r>
              <a:rPr lang="vi-VN" i="1"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 7,7 </a:t>
            </a:r>
            <a:r>
              <a:rPr lang="el-GR">
                <a:latin typeface="Times New Roman" pitchFamily="18" charset="0"/>
                <a:ea typeface="Calibri" pitchFamily="34" charset="0"/>
                <a:cs typeface="Times New Roman" pitchFamily="18" charset="0"/>
              </a:rPr>
              <a:t>Ω</a:t>
            </a:r>
            <a:r>
              <a:rPr lang="vi-VN" smtClean="0">
                <a:latin typeface="Times New Roman" pitchFamily="18" charset="0"/>
                <a:ea typeface="Calibri" pitchFamily="34" charset="0"/>
                <a:cs typeface="Times New Roman" pitchFamily="18" charset="0"/>
              </a:rPr>
              <a:t>, </a:t>
            </a:r>
            <a:r>
              <a:rPr lang="vi-VN" i="1" smtClean="0">
                <a:latin typeface="Times New Roman" pitchFamily="18" charset="0"/>
                <a:ea typeface="Calibri" pitchFamily="34" charset="0"/>
                <a:cs typeface="Times New Roman" pitchFamily="18" charset="0"/>
              </a:rPr>
              <a:t>R</a:t>
            </a:r>
            <a:r>
              <a:rPr lang="vi-VN" i="1" baseline="-25000" smtClean="0">
                <a:latin typeface="Times New Roman" pitchFamily="18" charset="0"/>
                <a:ea typeface="Calibri" pitchFamily="34" charset="0"/>
                <a:cs typeface="Times New Roman" pitchFamily="18" charset="0"/>
              </a:rPr>
              <a:t>2</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9,2 </a:t>
            </a:r>
            <a:r>
              <a:rPr lang="el-GR">
                <a:latin typeface="Times New Roman" pitchFamily="18" charset="0"/>
                <a:ea typeface="Calibri" pitchFamily="34" charset="0"/>
                <a:cs typeface="Times New Roman" pitchFamily="18" charset="0"/>
              </a:rPr>
              <a:t>Ω</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và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chưa </a:t>
            </a:r>
            <a:endParaRPr lang="en-US"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mtClean="0">
                <a:latin typeface="Times New Roman" pitchFamily="18" charset="0"/>
                <a:ea typeface="Calibri" pitchFamily="34" charset="0"/>
                <a:cs typeface="Times New Roman" pitchFamily="18" charset="0"/>
              </a:rPr>
              <a:t>biết</a:t>
            </a:r>
            <a:r>
              <a:rPr lang="vi-VN">
                <a:latin typeface="Times New Roman" pitchFamily="18" charset="0"/>
                <a:ea typeface="Calibri" pitchFamily="34" charset="0"/>
                <a:cs typeface="Times New Roman" pitchFamily="18" charset="0"/>
              </a:rPr>
              <a:t>, mắc nối tiếp. </a:t>
            </a:r>
            <a:r>
              <a:rPr lang="vi-VN" smtClean="0">
                <a:latin typeface="Times New Roman" pitchFamily="18" charset="0"/>
                <a:ea typeface="Calibri" pitchFamily="34" charset="0"/>
                <a:cs typeface="Times New Roman" pitchFamily="18" charset="0"/>
              </a:rPr>
              <a:t>Nguồn </a:t>
            </a:r>
            <a:r>
              <a:rPr lang="vi-VN">
                <a:latin typeface="Times New Roman" pitchFamily="18" charset="0"/>
                <a:ea typeface="Calibri" pitchFamily="34" charset="0"/>
                <a:cs typeface="Times New Roman" pitchFamily="18" charset="0"/>
              </a:rPr>
              <a:t>điện </a:t>
            </a:r>
            <a:r>
              <a:rPr lang="vi-VN" smtClean="0">
                <a:latin typeface="Times New Roman" pitchFamily="18" charset="0"/>
                <a:ea typeface="Calibri" pitchFamily="34" charset="0"/>
                <a:cs typeface="Times New Roman" pitchFamily="18" charset="0"/>
              </a:rPr>
              <a:t>có </a:t>
            </a:r>
            <a:r>
              <a:rPr lang="vi-VN">
                <a:latin typeface="Times New Roman" pitchFamily="18" charset="0"/>
                <a:ea typeface="Calibri" pitchFamily="34" charset="0"/>
                <a:cs typeface="Times New Roman" pitchFamily="18" charset="0"/>
              </a:rPr>
              <a:t>suất điện động </a:t>
            </a:r>
            <a:r>
              <a:rPr lang="en-US" smtClean="0">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9 V và điện trở </a:t>
            </a:r>
            <a:r>
              <a:rPr lang="vi-VN" smtClean="0">
                <a:latin typeface="Times New Roman" pitchFamily="18" charset="0"/>
                <a:ea typeface="Calibri" pitchFamily="34" charset="0"/>
                <a:cs typeface="Times New Roman" pitchFamily="18" charset="0"/>
              </a:rPr>
              <a:t>trong </a:t>
            </a:r>
            <a:endParaRPr lang="en-US"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i="1" smtClean="0">
                <a:latin typeface="Times New Roman" pitchFamily="18" charset="0"/>
                <a:ea typeface="Calibri" pitchFamily="34" charset="0"/>
                <a:cs typeface="Times New Roman" pitchFamily="18" charset="0"/>
              </a:rPr>
              <a:t>r</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0,4 </a:t>
            </a:r>
            <a:r>
              <a:rPr lang="el-GR">
                <a:latin typeface="Times New Roman" pitchFamily="18" charset="0"/>
                <a:ea typeface="Calibri" pitchFamily="34" charset="0"/>
                <a:cs typeface="Times New Roman" pitchFamily="18" charset="0"/>
              </a:rPr>
              <a:t>Ω</a:t>
            </a:r>
            <a:r>
              <a:rPr lang="vi-VN" smtClean="0">
                <a:latin typeface="Times New Roman" pitchFamily="18" charset="0"/>
                <a:ea typeface="Calibri" pitchFamily="34" charset="0"/>
                <a:cs typeface="Times New Roman" pitchFamily="18" charset="0"/>
              </a:rPr>
              <a:t>. Biết </a:t>
            </a:r>
            <a:r>
              <a:rPr lang="vi-VN">
                <a:latin typeface="Times New Roman" pitchFamily="18" charset="0"/>
                <a:ea typeface="Calibri" pitchFamily="34" charset="0"/>
                <a:cs typeface="Times New Roman" pitchFamily="18" charset="0"/>
              </a:rPr>
              <a:t>cường độ dòng điện chạy qua các điện trở R</a:t>
            </a:r>
            <a:r>
              <a:rPr lang="vi-VN"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R</a:t>
            </a:r>
            <a:r>
              <a:rPr lang="vi-VN" baseline="-25000">
                <a:latin typeface="Times New Roman" pitchFamily="18" charset="0"/>
                <a:ea typeface="Calibri" pitchFamily="34" charset="0"/>
                <a:cs typeface="Times New Roman" pitchFamily="18" charset="0"/>
              </a:rPr>
              <a:t>2</a:t>
            </a:r>
            <a:r>
              <a:rPr lang="vi-VN">
                <a:latin typeface="Times New Roman" pitchFamily="18" charset="0"/>
                <a:ea typeface="Calibri" pitchFamily="34" charset="0"/>
                <a:cs typeface="Times New Roman" pitchFamily="18" charset="0"/>
              </a:rPr>
              <a:t> và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bằng 0,5 A.Tính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a:t>
            </a:r>
            <a:endParaRPr lang="en-US"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b="1">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phải dùng khớp nối ống dạng như </a:t>
            </a:r>
            <a:endParaRPr lang="en-US">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lò xo giữa các thiết bị như nồi hơi? </a:t>
            </a:r>
            <a:endParaRPr lang="pt-BR">
              <a:latin typeface="Times New Roman" pitchFamily="18" charset="0"/>
              <a:ea typeface="Calibri" pitchFamily="34" charset="0"/>
              <a:cs typeface="Times New Roman" pitchFamily="18"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45168" y="1772141"/>
            <a:ext cx="1704286" cy="1139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60241" y="2571750"/>
            <a:ext cx="221082" cy="244448"/>
          </a:xfrm>
          <a:prstGeom prst="rect">
            <a:avLst/>
          </a:prstGeom>
          <a:noFill/>
          <a:ln>
            <a:noFill/>
          </a:ln>
        </p:spPr>
      </p:pic>
      <p:pic>
        <p:nvPicPr>
          <p:cNvPr id="16" name="Picture 15" descr="khớp giãn nở nhiệt inox; khớp nối giãn nở nhiệt, khớp nối giãn nở inox, khớp nối giãn nở, khớp nối co giãn"/>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62600" y="3397714"/>
            <a:ext cx="2756535" cy="1771650"/>
          </a:xfrm>
          <a:prstGeom prst="rect">
            <a:avLst/>
          </a:prstGeom>
          <a:noFill/>
          <a:ln>
            <a:noFill/>
          </a:ln>
        </p:spPr>
      </p:pic>
    </p:spTree>
    <p:extLst>
      <p:ext uri="{BB962C8B-B14F-4D97-AF65-F5344CB8AC3E}">
        <p14:creationId xmlns:p14="http://schemas.microsoft.com/office/powerpoint/2010/main" val="849980137"/>
      </p:ext>
    </p:extLst>
  </p:cSld>
  <p:clrMapOvr>
    <a:masterClrMapping/>
  </p:clrMapOvr>
  <p:transition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6163F7B-66B4-430E-A489-1E0D4C9006D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FBA14F77-D79C-4ED1-A56C-860C6654C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CBC7D29-E97D-45DB-AFF3-3FD149BF64C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46</a:t>
            </a:r>
          </a:p>
        </p:txBody>
      </p:sp>
      <p:sp>
        <p:nvSpPr>
          <p:cNvPr id="6" name="Rectangle 4"/>
          <p:cNvSpPr>
            <a:spLocks noChangeArrowheads="1"/>
          </p:cNvSpPr>
          <p:nvPr/>
        </p:nvSpPr>
        <p:spPr bwMode="auto">
          <a:xfrm>
            <a:off x="413107" y="1036173"/>
            <a:ext cx="8186179"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thép chứa khí oxi được làm lạnh ở nhiệt độ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13</a:t>
            </a:r>
            <a:r>
              <a:rPr lang="en-US" sz="2000" baseline="30000" smtClean="0">
                <a:latin typeface="Times New Roman" pitchFamily="18" charset="0"/>
                <a:ea typeface="Times New Roman" pitchFamily="18" charset="0"/>
                <a:cs typeface="Times New Roman" pitchFamily="18" charset="0"/>
              </a:rPr>
              <a:t>o</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thì có áp suất là 2.10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Tính áp </a:t>
            </a:r>
            <a:r>
              <a:rPr lang="en-US" sz="2000" smtClean="0">
                <a:latin typeface="Times New Roman" pitchFamily="18" charset="0"/>
                <a:ea typeface="Times New Roman" pitchFamily="18" charset="0"/>
                <a:cs typeface="Times New Roman" pitchFamily="18" charset="0"/>
              </a:rPr>
              <a:t>suất </a:t>
            </a:r>
            <a:r>
              <a:rPr lang="vi-VN" sz="2000" smtClean="0">
                <a:latin typeface="Times New Roman" pitchFamily="18" charset="0"/>
                <a:ea typeface="Times New Roman" pitchFamily="18" charset="0"/>
                <a:cs typeface="Times New Roman" pitchFamily="18" charset="0"/>
              </a:rPr>
              <a:t>của </a:t>
            </a:r>
            <a:r>
              <a:rPr lang="vi-VN" sz="2000">
                <a:latin typeface="Times New Roman" pitchFamily="18" charset="0"/>
                <a:ea typeface="Times New Roman" pitchFamily="18" charset="0"/>
                <a:cs typeface="Times New Roman" pitchFamily="18" charset="0"/>
              </a:rPr>
              <a:t>khí oxi trong bình nếu đưa bình thép này đến nơi có nhiệt độ </a:t>
            </a:r>
            <a:r>
              <a:rPr lang="vi-VN" sz="2000" smtClean="0">
                <a:latin typeface="Times New Roman" pitchFamily="18" charset="0"/>
                <a:ea typeface="Times New Roman" pitchFamily="18" charset="0"/>
                <a:cs typeface="Times New Roman" pitchFamily="18" charset="0"/>
              </a:rPr>
              <a:t>37</a:t>
            </a:r>
            <a:r>
              <a:rPr lang="en-US" sz="2000" baseline="30000" smtClean="0">
                <a:latin typeface="Times New Roman" pitchFamily="18" charset="0"/>
                <a:ea typeface="Times New Roman" pitchFamily="18" charset="0"/>
                <a:cs typeface="Times New Roman" pitchFamily="18" charset="0"/>
              </a:rPr>
              <a:t>o</a:t>
            </a:r>
            <a:r>
              <a:rPr lang="vi-VN" sz="2000" smtClean="0">
                <a:latin typeface="Times New Roman" pitchFamily="18" charset="0"/>
                <a:ea typeface="Times New Roman" pitchFamily="18" charset="0"/>
                <a:cs typeface="Times New Roman" pitchFamily="18" charset="0"/>
              </a:rPr>
              <a:t>C</a:t>
            </a:r>
            <a:r>
              <a:rPr lang="vi-VN" sz="200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Hai điện tích điểm </a:t>
            </a:r>
            <a:r>
              <a:rPr lang="en-US" sz="2000" i="1" smtClean="0">
                <a:latin typeface="Times New Roman" pitchFamily="18" charset="0"/>
                <a:ea typeface="Calibri" pitchFamily="34" charset="0"/>
                <a:cs typeface="Times New Roman" pitchFamily="18" charset="0"/>
              </a:rPr>
              <a:t>q</a:t>
            </a:r>
            <a:r>
              <a:rPr lang="en-US" sz="2000" baseline="-25000" smtClean="0">
                <a:latin typeface="Times New Roman" pitchFamily="18" charset="0"/>
                <a:ea typeface="Calibri" pitchFamily="34" charset="0"/>
                <a:cs typeface="Times New Roman" pitchFamily="18" charset="0"/>
              </a:rPr>
              <a:t>1</a:t>
            </a:r>
            <a:r>
              <a:rPr lang="en-US" sz="2000" smtClean="0">
                <a:latin typeface="Times New Roman" pitchFamily="18" charset="0"/>
                <a:ea typeface="Calibri" pitchFamily="34" charset="0"/>
                <a:cs typeface="Times New Roman" pitchFamily="18" charset="0"/>
              </a:rPr>
              <a:t> </a:t>
            </a:r>
            <a:r>
              <a:rPr lang="en-US"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+ 3.10</a:t>
            </a:r>
            <a:r>
              <a:rPr lang="en-US" sz="2000" baseline="30000" smtClean="0">
                <a:latin typeface="Times New Roman" pitchFamily="18" charset="0"/>
                <a:ea typeface="Calibri" pitchFamily="34" charset="0"/>
                <a:cs typeface="Times New Roman" pitchFamily="18" charset="0"/>
                <a:sym typeface="Symbol"/>
              </a:rPr>
              <a:t></a:t>
            </a:r>
            <a:r>
              <a:rPr lang="en-US" sz="2000" baseline="30000" smtClean="0">
                <a:latin typeface="Times New Roman" pitchFamily="18" charset="0"/>
                <a:ea typeface="Calibri" pitchFamily="34" charset="0"/>
                <a:cs typeface="Times New Roman" pitchFamily="18" charset="0"/>
              </a:rPr>
              <a:t>8</a:t>
            </a:r>
            <a:r>
              <a:rPr lang="en-US" sz="2000" smtClean="0">
                <a:latin typeface="Times New Roman" pitchFamily="18" charset="0"/>
                <a:ea typeface="Calibri" pitchFamily="34" charset="0"/>
                <a:cs typeface="Times New Roman" pitchFamily="18" charset="0"/>
              </a:rPr>
              <a:t> </a:t>
            </a:r>
            <a:r>
              <a:rPr lang="en-US" sz="2000">
                <a:latin typeface="Times New Roman" pitchFamily="18" charset="0"/>
                <a:ea typeface="Calibri" pitchFamily="34" charset="0"/>
                <a:cs typeface="Times New Roman" pitchFamily="18" charset="0"/>
              </a:rPr>
              <a:t>C</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và </a:t>
            </a:r>
            <a:r>
              <a:rPr lang="en-US" sz="2000" i="1">
                <a:latin typeface="Times New Roman" pitchFamily="18" charset="0"/>
                <a:ea typeface="Calibri" pitchFamily="34" charset="0"/>
                <a:cs typeface="Times New Roman" pitchFamily="18" charset="0"/>
              </a:rPr>
              <a:t>q</a:t>
            </a:r>
            <a:r>
              <a:rPr lang="en-US" sz="2000" baseline="-25000">
                <a:latin typeface="Times New Roman" pitchFamily="18" charset="0"/>
                <a:ea typeface="Calibri" pitchFamily="34" charset="0"/>
                <a:cs typeface="Times New Roman" pitchFamily="18" charset="0"/>
              </a:rPr>
              <a:t>2</a:t>
            </a:r>
            <a:r>
              <a:rPr lang="en-US" sz="2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sym typeface="Symbol"/>
              </a:rPr>
              <a:t> </a:t>
            </a:r>
            <a:r>
              <a:rPr lang="en-US" sz="2000" smtClean="0">
                <a:latin typeface="Times New Roman" pitchFamily="18" charset="0"/>
                <a:ea typeface="Calibri" pitchFamily="34" charset="0"/>
                <a:cs typeface="Times New Roman" pitchFamily="18" charset="0"/>
              </a:rPr>
              <a:t>4.10</a:t>
            </a:r>
            <a:r>
              <a:rPr lang="en-US" sz="2000" baseline="30000" smtClean="0">
                <a:latin typeface="Times New Roman" pitchFamily="18" charset="0"/>
                <a:ea typeface="Calibri" pitchFamily="34" charset="0"/>
                <a:cs typeface="Times New Roman" pitchFamily="18" charset="0"/>
                <a:sym typeface="Symbol"/>
              </a:rPr>
              <a:t></a:t>
            </a:r>
            <a:r>
              <a:rPr lang="en-US" sz="2000" baseline="30000" smtClean="0">
                <a:latin typeface="Times New Roman" pitchFamily="18" charset="0"/>
                <a:ea typeface="Calibri" pitchFamily="34" charset="0"/>
                <a:cs typeface="Times New Roman" pitchFamily="18" charset="0"/>
              </a:rPr>
              <a:t>8</a:t>
            </a:r>
            <a:r>
              <a:rPr lang="en-US" sz="2000" smtClean="0">
                <a:latin typeface="Times New Roman" pitchFamily="18" charset="0"/>
                <a:ea typeface="Calibri" pitchFamily="34" charset="0"/>
                <a:cs typeface="Times New Roman" pitchFamily="18" charset="0"/>
              </a:rPr>
              <a:t> </a:t>
            </a:r>
            <a:r>
              <a:rPr lang="en-US" sz="2000">
                <a:latin typeface="Times New Roman" pitchFamily="18" charset="0"/>
                <a:ea typeface="Calibri" pitchFamily="34" charset="0"/>
                <a:cs typeface="Times New Roman" pitchFamily="18" charset="0"/>
              </a:rPr>
              <a:t>C</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được đặt cách nhau 10 cm trong chân không. Tính lực hút tĩnh điện của hai điện tích này.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solidFill>
                  <a:prstClr val="black"/>
                </a:solidFill>
                <a:latin typeface="Times New Roman" pitchFamily="18" charset="0"/>
                <a:ea typeface="Calibri" pitchFamily="34" charset="0"/>
                <a:cs typeface="Times New Roman" pitchFamily="18" charset="0"/>
              </a:rPr>
              <a:t>Tại sao người ta cần nung nóng cái khâu khi lắp lưỡi dao vào cán? </a:t>
            </a:r>
            <a:r>
              <a:rPr lang="pt-BR" sz="2000">
                <a:solidFill>
                  <a:prstClr val="black"/>
                </a:solidFill>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endParaRPr lang="vi-VN"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638800" y="3827370"/>
            <a:ext cx="2590800" cy="11411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107020"/>
      </p:ext>
    </p:extLst>
  </p:cSld>
  <p:clrMapOvr>
    <a:masterClrMapping/>
  </p:clrMapOvr>
  <p:transition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869983B-9062-42D5-BC44-41B0FE8258A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116582CA-DDAE-425B-BF07-57F71A3194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3184679-71ED-4DD4-95E0-577CF6EFE1B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47</a:t>
            </a:r>
          </a:p>
        </p:txBody>
      </p:sp>
      <p:sp>
        <p:nvSpPr>
          <p:cNvPr id="6" name="Rectangle 4"/>
          <p:cNvSpPr>
            <a:spLocks noChangeArrowheads="1"/>
          </p:cNvSpPr>
          <p:nvPr/>
        </p:nvSpPr>
        <p:spPr bwMode="auto">
          <a:xfrm>
            <a:off x="665353" y="1144548"/>
            <a:ext cx="7620001"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chiếm thể tích 10 lít ở 300 K. Sau khi đun nóng đẳng áp thì thể tích đạt đến 20 lít, tính nhiệt độ lúc này là bao nhiêu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vi-VN" sz="2000" b="1">
                <a:solidFill>
                  <a:srgbClr val="0070C0"/>
                </a:solidFill>
                <a:latin typeface="Times New Roman" pitchFamily="18" charset="0"/>
                <a:ea typeface="Calibri" pitchFamily="34" charset="0"/>
                <a:cs typeface="Times New Roman" pitchFamily="18" charset="0"/>
              </a:rPr>
              <a:t>2</a:t>
            </a:r>
            <a:r>
              <a:rPr lang="en-US" sz="2000" b="1">
                <a:solidFill>
                  <a:srgbClr val="0070C0"/>
                </a:solidFill>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Một </a:t>
            </a:r>
            <a:r>
              <a:rPr lang="vi-VN" sz="2000">
                <a:latin typeface="Times New Roman" pitchFamily="18" charset="0"/>
                <a:ea typeface="Calibri" pitchFamily="34" charset="0"/>
                <a:cs typeface="Times New Roman" pitchFamily="18" charset="0"/>
              </a:rPr>
              <a:t>tụ điện </a:t>
            </a:r>
            <a:r>
              <a:rPr lang="vi-VN" sz="2000" smtClean="0">
                <a:latin typeface="Times New Roman" pitchFamily="18" charset="0"/>
                <a:ea typeface="Calibri" pitchFamily="34" charset="0"/>
                <a:cs typeface="Times New Roman" pitchFamily="18" charset="0"/>
              </a:rPr>
              <a:t>có </a:t>
            </a:r>
            <a:r>
              <a:rPr lang="vi-VN" sz="2000">
                <a:latin typeface="Times New Roman" pitchFamily="18" charset="0"/>
                <a:ea typeface="Calibri" pitchFamily="34" charset="0"/>
                <a:cs typeface="Times New Roman" pitchFamily="18" charset="0"/>
              </a:rPr>
              <a:t>điện dung </a:t>
            </a:r>
            <a:r>
              <a:rPr lang="vi-VN" sz="2000" smtClean="0">
                <a:latin typeface="Times New Roman" pitchFamily="18" charset="0"/>
                <a:ea typeface="Calibri" pitchFamily="34" charset="0"/>
                <a:cs typeface="Times New Roman" pitchFamily="18" charset="0"/>
              </a:rPr>
              <a:t>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được mắc vào hai cực của nguồn điện có hiệu điện thế </a:t>
            </a:r>
            <a:r>
              <a:rPr lang="vi-VN" sz="2000" smtClean="0">
                <a:latin typeface="Times New Roman" pitchFamily="18" charset="0"/>
                <a:ea typeface="Calibri" pitchFamily="34" charset="0"/>
                <a:cs typeface="Times New Roman" pitchFamily="18" charset="0"/>
              </a:rPr>
              <a:t>300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 Tính điện tích của tụ ?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en-US" sz="2000" smtClean="0">
                <a:latin typeface="Times New Roman" pitchFamily="18" charset="0"/>
                <a:ea typeface="Calibri" pitchFamily="34" charset="0"/>
                <a:cs typeface="Times New Roman" pitchFamily="18" charset="0"/>
              </a:rPr>
              <a:t>Tại sao có thể dùng siêu tụ điện thay thế cho </a:t>
            </a:r>
          </a:p>
          <a:p>
            <a:pPr lvl="0" algn="just" eaLnBrk="0" fontAlgn="base" hangingPunct="0">
              <a:lnSpc>
                <a:spcPct val="150000"/>
              </a:lnSpc>
              <a:spcBef>
                <a:spcPct val="0"/>
              </a:spcBef>
              <a:spcAft>
                <a:spcPct val="0"/>
              </a:spcAft>
              <a:tabLst>
                <a:tab pos="90488" algn="l"/>
              </a:tabLst>
            </a:pPr>
            <a:r>
              <a:rPr lang="en-US" sz="2000" smtClean="0">
                <a:latin typeface="Times New Roman" pitchFamily="18" charset="0"/>
                <a:ea typeface="Calibri" pitchFamily="34" charset="0"/>
                <a:cs typeface="Times New Roman" pitchFamily="18" charset="0"/>
              </a:rPr>
              <a:t>nguồn điện pin được?</a:t>
            </a:r>
            <a:endParaRPr lang="vi-VN"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Siêu tụ điện 3000F 2.8V | Shopee Việt Nam"/>
          <p:cNvPicPr/>
          <p:nvPr/>
        </p:nvPicPr>
        <p:blipFill rotWithShape="1">
          <a:blip r:embed="rId6">
            <a:extLst>
              <a:ext uri="{28A0092B-C50C-407E-A947-70E740481C1C}">
                <a14:useLocalDpi xmlns:a14="http://schemas.microsoft.com/office/drawing/2010/main" val="0"/>
              </a:ext>
            </a:extLst>
          </a:blip>
          <a:srcRect l="30770" t="-1" r="31089" b="5770"/>
          <a:stretch/>
        </p:blipFill>
        <p:spPr bwMode="auto">
          <a:xfrm>
            <a:off x="6705600" y="2647950"/>
            <a:ext cx="1141095" cy="22669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61000552"/>
      </p:ext>
    </p:extLst>
  </p:cSld>
  <p:clrMapOvr>
    <a:masterClrMapping/>
  </p:clrMapOvr>
  <p:transition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414ABC9-674F-4892-86D3-A7634B89BD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3D1D6D76-F9F6-4739-9F99-AE587DB29D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7117E4B-6399-4118-AE33-05A445CF827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48</a:t>
            </a:r>
          </a:p>
        </p:txBody>
      </p:sp>
      <p:sp>
        <p:nvSpPr>
          <p:cNvPr id="6" name="Rectangle 4"/>
          <p:cNvSpPr>
            <a:spLocks noChangeArrowheads="1"/>
          </p:cNvSpPr>
          <p:nvPr/>
        </p:nvSpPr>
        <p:spPr bwMode="auto">
          <a:xfrm>
            <a:off x="761999" y="1428750"/>
            <a:ext cx="7824587"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cho giãn nở đẳng nhiệt từ </a:t>
            </a:r>
            <a:r>
              <a:rPr lang="vi-VN" sz="2000" smtClean="0">
                <a:latin typeface="Times New Roman" pitchFamily="18" charset="0"/>
                <a:ea typeface="Times New Roman" pitchFamily="18" charset="0"/>
                <a:cs typeface="Times New Roman" pitchFamily="18" charset="0"/>
              </a:rPr>
              <a:t>20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m</a:t>
            </a:r>
            <a:r>
              <a:rPr lang="vi-VN" sz="2000" baseline="30000" smtClean="0">
                <a:latin typeface="Times New Roman" pitchFamily="18" charset="0"/>
                <a:ea typeface="Times New Roman" pitchFamily="18" charset="0"/>
                <a:cs typeface="Times New Roman" pitchFamily="18" charset="0"/>
              </a:rPr>
              <a:t>3</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lên bao nhiêu </a:t>
            </a:r>
            <a:r>
              <a:rPr lang="en-US" sz="2000">
                <a:latin typeface="Times New Roman" pitchFamily="18" charset="0"/>
                <a:ea typeface="Times New Roman" pitchFamily="18" charset="0"/>
                <a:cs typeface="Times New Roman" pitchFamily="18" charset="0"/>
              </a:rPr>
              <a:t>đ</a:t>
            </a:r>
            <a:r>
              <a:rPr lang="vi-VN" sz="2000" smtClean="0">
                <a:latin typeface="Times New Roman" pitchFamily="18" charset="0"/>
                <a:ea typeface="Times New Roman" pitchFamily="18" charset="0"/>
                <a:cs typeface="Times New Roman" pitchFamily="18" charset="0"/>
              </a:rPr>
              <a:t>ể </a:t>
            </a:r>
            <a:r>
              <a:rPr lang="vi-VN" sz="2000">
                <a:latin typeface="Times New Roman" pitchFamily="18" charset="0"/>
                <a:ea typeface="Times New Roman" pitchFamily="18" charset="0"/>
                <a:cs typeface="Times New Roman" pitchFamily="18" charset="0"/>
              </a:rPr>
              <a:t>áp suất giảm đi một </a:t>
            </a:r>
            <a:r>
              <a:rPr lang="vi-VN" sz="2000" smtClean="0">
                <a:latin typeface="Times New Roman" pitchFamily="18" charset="0"/>
                <a:ea typeface="Times New Roman" pitchFamily="18" charset="0"/>
                <a:cs typeface="Times New Roman" pitchFamily="18" charset="0"/>
              </a:rPr>
              <a:t>nửa</a:t>
            </a:r>
            <a:r>
              <a:rPr lang="en-US" sz="2000" smtClean="0">
                <a:latin typeface="Times New Roman" pitchFamily="18" charset="0"/>
                <a:ea typeface="Times New Roman" pitchFamily="18" charset="0"/>
                <a:cs typeface="Times New Roman" pitchFamily="18" charset="0"/>
              </a:rPr>
              <a:t>?</a:t>
            </a:r>
            <a:r>
              <a:rPr lang="vi-VN" sz="2000" smtClean="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Tại nơi có cường độ điện trường 1,5 V/m ta đặt điện tích 8 C thì điện tích này chịu lực điện bao nhiêu tác dụng?</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endParaRPr lang="vi-VN"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205226"/>
      </p:ext>
    </p:extLst>
  </p:cSld>
  <p:clrMapOvr>
    <a:masterClrMapping/>
  </p:clrMapOvr>
  <p:transition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EEB1C10-67AF-400A-A0B4-00148CCD36D5}"/>
              </a:ext>
            </a:extLst>
          </p:cNvPr>
          <p:cNvSpPr txBox="1"/>
          <p:nvPr/>
        </p:nvSpPr>
        <p:spPr>
          <a:xfrm>
            <a:off x="2667000" y="-26095"/>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 xmlns:a16="http://schemas.microsoft.com/office/drawing/2014/main" id="{8FEF12CF-400B-4CEE-8D8C-A75E9D2B81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6181142-C263-4628-A104-58EB7FF87934}"/>
              </a:ext>
            </a:extLst>
          </p:cNvPr>
          <p:cNvSpPr txBox="1"/>
          <p:nvPr/>
        </p:nvSpPr>
        <p:spPr>
          <a:xfrm>
            <a:off x="2674746"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49</a:t>
            </a:r>
          </a:p>
        </p:txBody>
      </p:sp>
      <p:sp>
        <p:nvSpPr>
          <p:cNvPr id="6" name="Rectangle 4"/>
          <p:cNvSpPr>
            <a:spLocks noChangeArrowheads="1"/>
          </p:cNvSpPr>
          <p:nvPr/>
        </p:nvSpPr>
        <p:spPr bwMode="auto">
          <a:xfrm>
            <a:off x="400408" y="806087"/>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lý tưởng đang ở nhiệt độ </a:t>
            </a:r>
            <a:r>
              <a:rPr lang="vi-VN" sz="2000" i="1">
                <a:latin typeface="Times New Roman" pitchFamily="18" charset="0"/>
                <a:ea typeface="Times New Roman" pitchFamily="18" charset="0"/>
                <a:cs typeface="Times New Roman" pitchFamily="18" charset="0"/>
              </a:rPr>
              <a:t>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300 K thì được nung nóng đẳng tích đến nhiệt độ </a:t>
            </a:r>
            <a:r>
              <a:rPr lang="vi-VN" sz="2000" i="1">
                <a:latin typeface="Times New Roman" pitchFamily="18" charset="0"/>
                <a:ea typeface="Times New Roman" pitchFamily="18" charset="0"/>
                <a:cs typeface="Times New Roman" pitchFamily="18" charset="0"/>
              </a:rPr>
              <a:t>T</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400 K thì có áp suất </a:t>
            </a:r>
            <a:r>
              <a:rPr lang="vi-VN" sz="2000" i="1">
                <a:latin typeface="Times New Roman" pitchFamily="18" charset="0"/>
                <a:ea typeface="Times New Roman" pitchFamily="18" charset="0"/>
                <a:cs typeface="Times New Roman" pitchFamily="18" charset="0"/>
              </a:rPr>
              <a:t>p</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300 000 Pa. Tính áp suất ban đầu của khối khí.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a:t>
            </a:r>
            <a:r>
              <a:rPr lang="vi-VN" sz="2000" i="1">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a:t>
            </a:r>
            <a:r>
              <a:rPr lang="vi-VN" sz="2000" i="1" smtClean="0">
                <a:latin typeface="Times New Roman" pitchFamily="18" charset="0"/>
                <a:ea typeface="Calibri" pitchFamily="34" charset="0"/>
                <a:cs typeface="Times New Roman" pitchFamily="18" charset="0"/>
              </a:rPr>
              <a:t>R</a:t>
            </a:r>
            <a:r>
              <a:rPr lang="vi-VN" sz="2000" baseline="-25000" smtClean="0">
                <a:latin typeface="Times New Roman" pitchFamily="18" charset="0"/>
                <a:ea typeface="Calibri" pitchFamily="34" charset="0"/>
                <a:cs typeface="Times New Roman" pitchFamily="18" charset="0"/>
              </a:rPr>
              <a:t>2</a:t>
            </a:r>
            <a:endParaRPr lang="vi-VN" sz="200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Biết  </a:t>
            </a:r>
            <a:r>
              <a:rPr lang="vi-VN" sz="2000">
                <a:latin typeface="Times New Roman" pitchFamily="18" charset="0"/>
                <a:ea typeface="Calibri" pitchFamily="34" charset="0"/>
                <a:cs typeface="Times New Roman" pitchFamily="18" charset="0"/>
              </a:rPr>
              <a:t>ℰ</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9 V;  </a:t>
            </a:r>
            <a:r>
              <a:rPr lang="vi-VN" sz="2000" i="1">
                <a:latin typeface="Times New Roman" pitchFamily="18" charset="0"/>
                <a:ea typeface="Calibri" pitchFamily="34" charset="0"/>
                <a:cs typeface="Times New Roman" pitchFamily="18" charset="0"/>
              </a:rPr>
              <a:t>r</a:t>
            </a:r>
            <a:r>
              <a:rPr lang="vi-VN" sz="2000">
                <a:latin typeface="Times New Roman" pitchFamily="18" charset="0"/>
                <a:ea typeface="Calibri" pitchFamily="34" charset="0"/>
                <a:cs typeface="Times New Roman" pitchFamily="18" charset="0"/>
              </a:rPr>
              <a:t> = 0,1 </a:t>
            </a:r>
            <a:r>
              <a:rPr lang="el-GR" sz="2000">
                <a:latin typeface="Times New Roman" pitchFamily="18" charset="0"/>
                <a:ea typeface="Calibri" pitchFamily="34" charset="0"/>
                <a:cs typeface="Times New Roman" pitchFamily="18" charset="0"/>
              </a:rPr>
              <a:t>Ω</a:t>
            </a:r>
            <a:r>
              <a:rPr lang="vi-VN" sz="2000" smtClean="0">
                <a:latin typeface="Times New Roman" pitchFamily="18" charset="0"/>
                <a:ea typeface="Calibri" pitchFamily="34" charset="0"/>
                <a:cs typeface="Times New Roman" pitchFamily="18" charset="0"/>
              </a:rPr>
              <a:t>;  </a:t>
            </a:r>
            <a:r>
              <a:rPr lang="vi-VN" sz="2000" i="1">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1,5 </a:t>
            </a:r>
            <a:r>
              <a:rPr lang="el-GR" sz="2000">
                <a:latin typeface="Times New Roman" pitchFamily="18" charset="0"/>
                <a:ea typeface="Calibri" pitchFamily="34" charset="0"/>
                <a:cs typeface="Times New Roman" pitchFamily="18" charset="0"/>
              </a:rPr>
              <a:t>Ω</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r>
              <a:rPr lang="vi-VN" sz="2000" i="1">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1,4 </a:t>
            </a:r>
            <a:r>
              <a:rPr lang="el-GR" sz="2000">
                <a:latin typeface="Times New Roman" pitchFamily="18" charset="0"/>
                <a:ea typeface="Calibri" pitchFamily="34" charset="0"/>
                <a:cs typeface="Times New Roman" pitchFamily="18" charset="0"/>
              </a:rPr>
              <a:t>Ω</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cường độ dòng điện chạy qua các điện trở mạch ngoài.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smtClean="0">
                <a:latin typeface="Times New Roman" pitchFamily="18" charset="0"/>
                <a:ea typeface="Calibri" pitchFamily="34" charset="0"/>
                <a:cs typeface="Times New Roman" pitchFamily="18" charset="0"/>
              </a:rPr>
              <a:t>Làm </a:t>
            </a:r>
            <a:r>
              <a:rPr lang="vi-VN" sz="2000">
                <a:latin typeface="Times New Roman" pitchFamily="18" charset="0"/>
                <a:ea typeface="Calibri" pitchFamily="34" charset="0"/>
                <a:cs typeface="Times New Roman" pitchFamily="18" charset="0"/>
              </a:rPr>
              <a:t>thế nào để tích điện cho tụ điện, người ta gọi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tích cuả tụ điện là điện tích ở bản nào?</a:t>
            </a:r>
          </a:p>
        </p:txBody>
      </p:sp>
      <p:pic>
        <p:nvPicPr>
          <p:cNvPr id="2050" name="Picture 2" descr="C:\Users\Administrator\Pictures\mach 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80465" y="2419350"/>
            <a:ext cx="1606121" cy="122396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2808855"/>
      </p:ext>
    </p:extLst>
  </p:cSld>
  <p:clrMapOvr>
    <a:masterClrMapping/>
  </p:clrMapOvr>
  <p:transition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E8F66A93-BBCF-4412-811C-C46CA26571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2" name="Picture 4">
            <a:hlinkClick r:id="rId2" action="ppaction://hlinksldjump"/>
            <a:extLst>
              <a:ext uri="{FF2B5EF4-FFF2-40B4-BE49-F238E27FC236}">
                <a16:creationId xmlns="" xmlns:a16="http://schemas.microsoft.com/office/drawing/2014/main" id="{05F592EC-89BD-4C40-9873-C6E445EF8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 xmlns:a16="http://schemas.microsoft.com/office/drawing/2014/main" id="{029B8CDC-208B-42B6-9FF0-360BB6043060}"/>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50</a:t>
            </a:r>
          </a:p>
        </p:txBody>
      </p:sp>
      <p:sp>
        <p:nvSpPr>
          <p:cNvPr id="6" name="Rectangle 4"/>
          <p:cNvSpPr>
            <a:spLocks noChangeArrowheads="1"/>
          </p:cNvSpPr>
          <p:nvPr/>
        </p:nvSpPr>
        <p:spPr bwMode="auto">
          <a:xfrm>
            <a:off x="486167" y="843498"/>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thanh thép ở 0°C có độ dài là 4 m, khi bị nung nóng, chiều dài của thanh tăng thêm </a:t>
            </a:r>
            <a:r>
              <a:rPr lang="vi-VN" sz="2000" i="1">
                <a:latin typeface="Times New Roman" pitchFamily="18" charset="0"/>
                <a:ea typeface="Times New Roman" pitchFamily="18" charset="0"/>
                <a:cs typeface="Times New Roman" pitchFamily="18" charset="0"/>
                <a:sym typeface="Symbol"/>
              </a:rPr>
              <a:t></a:t>
            </a:r>
            <a:r>
              <a:rPr lang="en-US" sz="2000" i="1">
                <a:latin typeface="Times New Roman" pitchFamily="18" charset="0"/>
                <a:ea typeface="Times New Roman" pitchFamily="18" charset="0"/>
                <a:cs typeface="Times New Roman" pitchFamily="18" charset="0"/>
                <a:sym typeface="Symbol"/>
              </a:rPr>
              <a:t>l</a:t>
            </a:r>
            <a:r>
              <a:rPr lang="en-US" sz="2000">
                <a:latin typeface="Times New Roman" pitchFamily="18" charset="0"/>
                <a:ea typeface="Times New Roman" pitchFamily="18" charset="0"/>
                <a:cs typeface="Times New Roman" pitchFamily="18" charset="0"/>
                <a:sym typeface="Symbol"/>
              </a:rPr>
              <a:t> </a:t>
            </a:r>
            <a:r>
              <a:rPr lang="en-US" sz="2000" smtClean="0">
                <a:latin typeface="Times New Roman" pitchFamily="18" charset="0"/>
                <a:ea typeface="Times New Roman" pitchFamily="18" charset="0"/>
                <a:cs typeface="Times New Roman" pitchFamily="18" charset="0"/>
                <a:sym typeface="Symbol"/>
              </a:rPr>
              <a:t>= </a:t>
            </a:r>
            <a:r>
              <a:rPr lang="vi-VN" sz="2000" smtClean="0">
                <a:latin typeface="Times New Roman" pitchFamily="18" charset="0"/>
                <a:ea typeface="Times New Roman" pitchFamily="18" charset="0"/>
                <a:cs typeface="Times New Roman" pitchFamily="18" charset="0"/>
              </a:rPr>
              <a:t>0,0072 </a:t>
            </a:r>
            <a:r>
              <a:rPr lang="vi-VN" sz="2000">
                <a:latin typeface="Times New Roman" pitchFamily="18" charset="0"/>
                <a:ea typeface="Times New Roman" pitchFamily="18" charset="0"/>
                <a:cs typeface="Times New Roman" pitchFamily="18" charset="0"/>
              </a:rPr>
              <a:t>m. Xác định nhiệt độ của thanh lúc đó? Biết hệ số nở dài của thép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12.10</a:t>
            </a:r>
            <a:r>
              <a:rPr lang="vi-VN" sz="2000" baseline="30000">
                <a:latin typeface="Times New Roman" pitchFamily="18" charset="0"/>
                <a:ea typeface="Times New Roman" pitchFamily="18" charset="0"/>
                <a:cs typeface="Times New Roman" pitchFamily="18" charset="0"/>
              </a:rPr>
              <a:t>–6</a:t>
            </a:r>
            <a:r>
              <a:rPr lang="vi-VN" sz="2000">
                <a:latin typeface="Times New Roman" pitchFamily="18" charset="0"/>
                <a:ea typeface="Times New Roman" pitchFamily="18" charset="0"/>
                <a:cs typeface="Times New Roman" pitchFamily="18" charset="0"/>
              </a:rPr>
              <a:t> K</a:t>
            </a:r>
            <a:r>
              <a:rPr lang="vi-VN" sz="2000" baseline="30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 </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Điện tích điểm q = −3,0.10</a:t>
            </a:r>
            <a:r>
              <a:rPr lang="vi-VN" sz="2000" baseline="30000">
                <a:latin typeface="Times New Roman" pitchFamily="18" charset="0"/>
                <a:ea typeface="Calibri" pitchFamily="34" charset="0"/>
                <a:cs typeface="Times New Roman" pitchFamily="18" charset="0"/>
              </a:rPr>
              <a:t>−6</a:t>
            </a:r>
            <a:r>
              <a:rPr lang="vi-VN" sz="2000">
                <a:latin typeface="Times New Roman" pitchFamily="18" charset="0"/>
                <a:ea typeface="Calibri" pitchFamily="34" charset="0"/>
                <a:cs typeface="Times New Roman" pitchFamily="18" charset="0"/>
              </a:rPr>
              <a:t> C được đặt tại điểm M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có </a:t>
            </a:r>
            <a:r>
              <a:rPr lang="vi-VN" sz="2000">
                <a:latin typeface="Times New Roman" pitchFamily="18" charset="0"/>
                <a:ea typeface="Calibri" pitchFamily="34" charset="0"/>
                <a:cs typeface="Times New Roman" pitchFamily="18" charset="0"/>
              </a:rPr>
              <a:t>cường độ điện trường </a:t>
            </a:r>
            <a:r>
              <a:rPr lang="en-US" sz="2000" smtClean="0">
                <a:latin typeface="Times New Roman" pitchFamily="18" charset="0"/>
                <a:ea typeface="Calibri" pitchFamily="34" charset="0"/>
                <a:cs typeface="Times New Roman" pitchFamily="18" charset="0"/>
              </a:rPr>
              <a:t>E = </a:t>
            </a:r>
            <a:r>
              <a:rPr lang="vi-VN" sz="2000" smtClean="0">
                <a:latin typeface="Times New Roman" pitchFamily="18" charset="0"/>
                <a:ea typeface="Calibri" pitchFamily="34" charset="0"/>
                <a:cs typeface="Times New Roman" pitchFamily="18" charset="0"/>
              </a:rPr>
              <a:t>12000 </a:t>
            </a:r>
            <a:r>
              <a:rPr lang="vi-VN" sz="2000">
                <a:latin typeface="Times New Roman" pitchFamily="18" charset="0"/>
                <a:ea typeface="Calibri" pitchFamily="34" charset="0"/>
                <a:cs typeface="Times New Roman" pitchFamily="18" charset="0"/>
              </a:rPr>
              <a:t>V/m. Lực điện tác dụng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lên </a:t>
            </a:r>
            <a:r>
              <a:rPr lang="vi-VN" sz="2000">
                <a:latin typeface="Times New Roman" pitchFamily="18" charset="0"/>
                <a:ea typeface="Calibri" pitchFamily="34" charset="0"/>
                <a:cs typeface="Times New Roman" pitchFamily="18" charset="0"/>
              </a:rPr>
              <a:t>điện tích q có độ lớn bằng bao nhiêu?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smtClean="0">
                <a:latin typeface="Times New Roman" pitchFamily="18" charset="0"/>
                <a:ea typeface="Calibri" pitchFamily="34" charset="0"/>
                <a:cs typeface="Times New Roman" pitchFamily="18" charset="0"/>
              </a:rPr>
              <a:t>Tại </a:t>
            </a:r>
            <a:r>
              <a:rPr lang="vi-VN" sz="2000">
                <a:latin typeface="Times New Roman" pitchFamily="18" charset="0"/>
                <a:ea typeface="Calibri" pitchFamily="34" charset="0"/>
                <a:cs typeface="Times New Roman" pitchFamily="18" charset="0"/>
              </a:rPr>
              <a:t>sao khi lắp ráp các thanh ray của đường ray xe </a:t>
            </a:r>
            <a:r>
              <a:rPr lang="vi-VN" sz="2000" smtClean="0">
                <a:latin typeface="Times New Roman" pitchFamily="18" charset="0"/>
                <a:ea typeface="Calibri" pitchFamily="34" charset="0"/>
                <a:cs typeface="Times New Roman" pitchFamily="18" charset="0"/>
              </a:rPr>
              <a:t>lửa </a:t>
            </a:r>
            <a:r>
              <a:rPr lang="vi-VN" sz="2000">
                <a:latin typeface="Times New Roman" pitchFamily="18" charset="0"/>
                <a:ea typeface="Calibri" pitchFamily="34" charset="0"/>
                <a:cs typeface="Times New Roman" pitchFamily="18" charset="0"/>
              </a:rPr>
              <a:t>người ta thường chừa ra một khe hở chỗ tiếp nối của hai </a:t>
            </a:r>
            <a:r>
              <a:rPr lang="vi-VN" sz="2000" smtClean="0">
                <a:latin typeface="Times New Roman" pitchFamily="18" charset="0"/>
                <a:ea typeface="Calibri" pitchFamily="34" charset="0"/>
                <a:cs typeface="Times New Roman" pitchFamily="18" charset="0"/>
              </a:rPr>
              <a:t>thanh? </a:t>
            </a:r>
            <a:endParaRPr lang="vi-VN"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9373" t="5729" r="9521" b="16406"/>
          <a:stretch/>
        </p:blipFill>
        <p:spPr bwMode="auto">
          <a:xfrm>
            <a:off x="6732818" y="2114550"/>
            <a:ext cx="2240684" cy="157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290849"/>
      </p:ext>
    </p:extLst>
  </p:cSld>
  <p:clrMapOvr>
    <a:masterClrMapping/>
  </p:clrMapOvr>
  <p:transition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409700" y="1683960"/>
            <a:ext cx="6438900" cy="1569660"/>
          </a:xfrm>
          <a:prstGeom prst="rect">
            <a:avLst/>
          </a:prstGeom>
        </p:spPr>
        <p:txBody>
          <a:bodyPr wrap="square">
            <a:spAutoFit/>
          </a:bodyPr>
          <a:lstStyle/>
          <a:p>
            <a:pPr>
              <a:lnSpc>
                <a:spcPct val="150000"/>
              </a:lnSpc>
            </a:pPr>
            <a:r>
              <a:rPr lang="it-IT" sz="3200"/>
              <a:t>Định nghĩa quá trình đẳng nhiệt, </a:t>
            </a:r>
            <a:endParaRPr lang="it-IT" sz="3200" smtClean="0"/>
          </a:p>
          <a:p>
            <a:pPr>
              <a:lnSpc>
                <a:spcPct val="150000"/>
              </a:lnSpc>
            </a:pPr>
            <a:r>
              <a:rPr lang="it-IT" sz="3200" smtClean="0"/>
              <a:t>công </a:t>
            </a:r>
            <a:r>
              <a:rPr lang="it-IT" sz="3200"/>
              <a:t>thức định luật </a:t>
            </a:r>
            <a:r>
              <a:rPr lang="it-IT" sz="3200" smtClean="0"/>
              <a:t>Bôi-lơ-Ma-ri-ốt?</a:t>
            </a:r>
            <a:endParaRPr lang="en-US" sz="3200"/>
          </a:p>
        </p:txBody>
      </p:sp>
    </p:spTree>
    <p:extLst>
      <p:ext uri="{BB962C8B-B14F-4D97-AF65-F5344CB8AC3E}">
        <p14:creationId xmlns:p14="http://schemas.microsoft.com/office/powerpoint/2010/main" val="2927773583"/>
      </p:ext>
    </p:extLst>
  </p:cSld>
  <p:clrMapOvr>
    <a:masterClrMapping/>
  </p:clrMapOvr>
  <p:transition advClick="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 xmlns:a16="http://schemas.microsoft.com/office/drawing/2014/main" id="{2B62A74D-2FC5-4331-9A73-2A21372DDE1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a:t>
            </a:r>
          </a:p>
        </p:txBody>
      </p:sp>
      <p:pic>
        <p:nvPicPr>
          <p:cNvPr id="7" name="Picture 3">
            <a:extLst>
              <a:ext uri="{FF2B5EF4-FFF2-40B4-BE49-F238E27FC236}">
                <a16:creationId xmlns="" xmlns:a16="http://schemas.microsoft.com/office/drawing/2014/main" id="{59877FA1-4333-485D-8900-38597C1BB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057400" y="1653722"/>
            <a:ext cx="5410200" cy="1384995"/>
          </a:xfrm>
          <a:prstGeom prst="rect">
            <a:avLst/>
          </a:prstGeom>
        </p:spPr>
        <p:txBody>
          <a:bodyPr wrap="square">
            <a:spAutoFit/>
          </a:bodyPr>
          <a:lstStyle/>
          <a:p>
            <a:pPr>
              <a:lnSpc>
                <a:spcPct val="150000"/>
              </a:lnSpc>
            </a:pPr>
            <a:r>
              <a:rPr lang="it-IT" sz="2800" smtClean="0"/>
              <a:t>     Định </a:t>
            </a:r>
            <a:r>
              <a:rPr lang="it-IT" sz="2800"/>
              <a:t>nghĩa quá trình đẳng tích, công thức định luật </a:t>
            </a:r>
            <a:r>
              <a:rPr lang="it-IT" sz="2800" smtClean="0"/>
              <a:t>Sác-lơ?</a:t>
            </a:r>
            <a:endParaRPr lang="en-US" sz="2800"/>
          </a:p>
        </p:txBody>
      </p:sp>
    </p:spTree>
    <p:extLst>
      <p:ext uri="{BB962C8B-B14F-4D97-AF65-F5344CB8AC3E}">
        <p14:creationId xmlns:p14="http://schemas.microsoft.com/office/powerpoint/2010/main" val="1157737786"/>
      </p:ext>
    </p:extLst>
  </p:cSld>
  <p:clrMapOvr>
    <a:masterClrMapping/>
  </p:clrMapOvr>
  <p:transition advClick="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 xmlns:a16="http://schemas.microsoft.com/office/drawing/2014/main" id="{07703C14-0987-4FB4-BD9C-F4BEFCD378C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3</a:t>
            </a:r>
          </a:p>
        </p:txBody>
      </p:sp>
      <p:pic>
        <p:nvPicPr>
          <p:cNvPr id="7" name="Picture 3">
            <a:extLst>
              <a:ext uri="{FF2B5EF4-FFF2-40B4-BE49-F238E27FC236}">
                <a16:creationId xmlns="" xmlns:a16="http://schemas.microsoft.com/office/drawing/2014/main" id="{D1267ADF-7765-45B1-A770-A929314A29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37771" y="1581150"/>
            <a:ext cx="7010399" cy="1318181"/>
          </a:xfrm>
          <a:prstGeom prst="rect">
            <a:avLst/>
          </a:prstGeom>
        </p:spPr>
        <p:txBody>
          <a:bodyPr wrap="square">
            <a:spAutoFit/>
          </a:bodyPr>
          <a:lstStyle/>
          <a:p>
            <a:pPr>
              <a:lnSpc>
                <a:spcPct val="150000"/>
              </a:lnSpc>
            </a:pPr>
            <a:r>
              <a:rPr lang="it-IT" sz="2800"/>
              <a:t>Định nghĩa quá trình đẳng áp, công thức liên hệ giữa thể tích và nhiệt độ tuyệt </a:t>
            </a:r>
            <a:r>
              <a:rPr lang="it-IT" sz="2800" smtClean="0"/>
              <a:t>đối?</a:t>
            </a:r>
            <a:endParaRPr lang="en-US" sz="2800"/>
          </a:p>
        </p:txBody>
      </p:sp>
    </p:spTree>
    <p:extLst>
      <p:ext uri="{BB962C8B-B14F-4D97-AF65-F5344CB8AC3E}">
        <p14:creationId xmlns:p14="http://schemas.microsoft.com/office/powerpoint/2010/main" val="2788334284"/>
      </p:ext>
    </p:extLst>
  </p:cSld>
  <p:clrMapOvr>
    <a:masterClrMapping/>
  </p:clrMapOvr>
  <p:transition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 xmlns:a16="http://schemas.microsoft.com/office/drawing/2014/main" id="{4B274EB7-CB80-4290-B6AE-EDE933FA1E5E}"/>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4</a:t>
            </a:r>
          </a:p>
        </p:txBody>
      </p:sp>
      <p:pic>
        <p:nvPicPr>
          <p:cNvPr id="8" name="Picture 3">
            <a:extLst>
              <a:ext uri="{FF2B5EF4-FFF2-40B4-BE49-F238E27FC236}">
                <a16:creationId xmlns="" xmlns:a16="http://schemas.microsoft.com/office/drawing/2014/main" id="{0E79931C-D7D8-40B6-9FF7-884C3DE71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256544" y="1504950"/>
            <a:ext cx="6769604" cy="2031325"/>
          </a:xfrm>
          <a:prstGeom prst="rect">
            <a:avLst/>
          </a:prstGeom>
        </p:spPr>
        <p:txBody>
          <a:bodyPr wrap="square">
            <a:spAutoFit/>
          </a:bodyPr>
          <a:lstStyle/>
          <a:p>
            <a:pPr>
              <a:lnSpc>
                <a:spcPct val="150000"/>
              </a:lnSpc>
            </a:pPr>
            <a:r>
              <a:rPr lang="it-IT" sz="2800"/>
              <a:t>Nêu công thức tính lực tương tác giữa 2 điện tích điểm đặt trong môi trường chân không, công thức tính cường độ điện trường. </a:t>
            </a:r>
            <a:endParaRPr lang="en-US" sz="2800"/>
          </a:p>
        </p:txBody>
      </p:sp>
    </p:spTree>
    <p:extLst>
      <p:ext uri="{BB962C8B-B14F-4D97-AF65-F5344CB8AC3E}">
        <p14:creationId xmlns:p14="http://schemas.microsoft.com/office/powerpoint/2010/main" val="1980017076"/>
      </p:ext>
    </p:extLst>
  </p:cSld>
  <p:clrMapOvr>
    <a:masterClrMapping/>
  </p:clrMapOvr>
  <p:transition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0E400901-2A78-46AA-B32E-3B7886F2437B}"/>
              </a:ext>
            </a:extLst>
          </p:cNvPr>
          <p:cNvSpPr/>
          <p:nvPr/>
        </p:nvSpPr>
        <p:spPr>
          <a:xfrm>
            <a:off x="43815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7CDB38A1-61CA-467D-8720-E0125567118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5</a:t>
            </a:r>
          </a:p>
        </p:txBody>
      </p:sp>
      <p:pic>
        <p:nvPicPr>
          <p:cNvPr id="7" name="Picture 3">
            <a:extLst>
              <a:ext uri="{FF2B5EF4-FFF2-40B4-BE49-F238E27FC236}">
                <a16:creationId xmlns="" xmlns:a16="http://schemas.microsoft.com/office/drawing/2014/main" id="{71E0F7F8-9FC9-43E0-AB79-5552D7B078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762000" y="1657350"/>
            <a:ext cx="7696200" cy="1569660"/>
          </a:xfrm>
          <a:prstGeom prst="rect">
            <a:avLst/>
          </a:prstGeom>
        </p:spPr>
        <p:txBody>
          <a:bodyPr wrap="square">
            <a:spAutoFit/>
          </a:bodyPr>
          <a:lstStyle/>
          <a:p>
            <a:pPr>
              <a:lnSpc>
                <a:spcPct val="150000"/>
              </a:lnSpc>
            </a:pPr>
            <a:r>
              <a:rPr lang="it-IT" sz="3200"/>
              <a:t>Nêu công thức tính điện dung của </a:t>
            </a:r>
            <a:r>
              <a:rPr lang="it-IT" sz="3200" smtClean="0"/>
              <a:t>tụ điện, </a:t>
            </a:r>
            <a:r>
              <a:rPr lang="it-IT" sz="3200"/>
              <a:t>công thức tính độ nở </a:t>
            </a:r>
            <a:r>
              <a:rPr lang="it-IT" sz="3200" smtClean="0"/>
              <a:t>dài vì nhiệt của vật rắn?</a:t>
            </a:r>
            <a:endParaRPr lang="en-US" sz="3200"/>
          </a:p>
        </p:txBody>
      </p:sp>
    </p:spTree>
    <p:extLst>
      <p:ext uri="{BB962C8B-B14F-4D97-AF65-F5344CB8AC3E}">
        <p14:creationId xmlns:p14="http://schemas.microsoft.com/office/powerpoint/2010/main" val="711710257"/>
      </p:ext>
    </p:extLst>
  </p:cSld>
  <p:clrMapOvr>
    <a:masterClrMapping/>
  </p:clrMapOvr>
  <p:transition advClick="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C541DA8F-6C33-4997-BFA7-2540113C6B74}"/>
              </a:ext>
            </a:extLst>
          </p:cNvPr>
          <p:cNvSpPr/>
          <p:nvPr/>
        </p:nvSpPr>
        <p:spPr>
          <a:xfrm>
            <a:off x="43434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621EDFD2-85A2-4744-B761-4F1ADA168FF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6</a:t>
            </a:r>
          </a:p>
        </p:txBody>
      </p:sp>
      <p:pic>
        <p:nvPicPr>
          <p:cNvPr id="7" name="Picture 3">
            <a:extLst>
              <a:ext uri="{FF2B5EF4-FFF2-40B4-BE49-F238E27FC236}">
                <a16:creationId xmlns="" xmlns:a16="http://schemas.microsoft.com/office/drawing/2014/main" id="{612F104D-F14A-40DE-80DB-FDB264700E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666756"/>
      </p:ext>
    </p:extLst>
  </p:cSld>
  <p:clrMapOvr>
    <a:masterClrMapping/>
  </p:clrMapOvr>
  <p:transition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B1D40966-04AF-4BFD-90F7-070B7E8218F9}"/>
              </a:ext>
            </a:extLst>
          </p:cNvPr>
          <p:cNvSpPr/>
          <p:nvPr/>
        </p:nvSpPr>
        <p:spPr>
          <a:xfrm>
            <a:off x="45466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C96C2D31-B6E3-49E4-8789-BB5B2A56F6E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7</a:t>
            </a:r>
          </a:p>
        </p:txBody>
      </p:sp>
      <p:pic>
        <p:nvPicPr>
          <p:cNvPr id="7" name="Picture 3">
            <a:extLst>
              <a:ext uri="{FF2B5EF4-FFF2-40B4-BE49-F238E27FC236}">
                <a16:creationId xmlns="" xmlns:a16="http://schemas.microsoft.com/office/drawing/2014/main" id="{D2AB0518-F00D-41F8-A899-A4CA8B55B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426031"/>
      </p:ext>
    </p:extLst>
  </p:cSld>
  <p:clrMapOvr>
    <a:masterClrMapping/>
  </p:clrMapOvr>
  <p:transition advClick="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9B9E204C-9B5B-472E-86F7-07CE853C1F1D}"/>
              </a:ext>
            </a:extLst>
          </p:cNvPr>
          <p:cNvSpPr/>
          <p:nvPr/>
        </p:nvSpPr>
        <p:spPr>
          <a:xfrm>
            <a:off x="44958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3F39F6AA-1175-4B3B-BFA1-5C9FF1586B46}"/>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8</a:t>
            </a:r>
          </a:p>
        </p:txBody>
      </p:sp>
      <p:pic>
        <p:nvPicPr>
          <p:cNvPr id="7" name="Picture 3">
            <a:extLst>
              <a:ext uri="{FF2B5EF4-FFF2-40B4-BE49-F238E27FC236}">
                <a16:creationId xmlns="" xmlns:a16="http://schemas.microsoft.com/office/drawing/2014/main" id="{9C954A18-2525-4953-9FB7-AF20441E5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4190"/>
      </p:ext>
    </p:extLst>
  </p:cSld>
  <p:clrMapOvr>
    <a:masterClrMapping/>
  </p:clrMapOvr>
  <p:transition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990FF3FB-F69A-42A5-828F-F2604143E591}"/>
              </a:ext>
            </a:extLst>
          </p:cNvPr>
          <p:cNvSpPr/>
          <p:nvPr/>
        </p:nvSpPr>
        <p:spPr>
          <a:xfrm>
            <a:off x="43434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587246A0-2FFF-4717-9885-49689C096D0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9</a:t>
            </a:r>
          </a:p>
        </p:txBody>
      </p:sp>
      <p:pic>
        <p:nvPicPr>
          <p:cNvPr id="7" name="Picture 3">
            <a:extLst>
              <a:ext uri="{FF2B5EF4-FFF2-40B4-BE49-F238E27FC236}">
                <a16:creationId xmlns="" xmlns:a16="http://schemas.microsoft.com/office/drawing/2014/main" id="{1BC15BF1-91C5-44FC-A707-C49082F0C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049830"/>
      </p:ext>
    </p:extLst>
  </p:cSld>
  <p:clrMapOvr>
    <a:masterClrMapping/>
  </p:clrMapOvr>
  <p:transition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C08623C1-4CA6-4065-9DDC-4BEC4F83E876}"/>
              </a:ext>
            </a:extLst>
          </p:cNvPr>
          <p:cNvSpPr/>
          <p:nvPr/>
        </p:nvSpPr>
        <p:spPr>
          <a:xfrm>
            <a:off x="44577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575CC0EB-7E66-4916-8238-5995A647CBF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10</a:t>
            </a:r>
          </a:p>
        </p:txBody>
      </p:sp>
      <p:pic>
        <p:nvPicPr>
          <p:cNvPr id="7" name="Picture 3">
            <a:extLst>
              <a:ext uri="{FF2B5EF4-FFF2-40B4-BE49-F238E27FC236}">
                <a16:creationId xmlns="" xmlns:a16="http://schemas.microsoft.com/office/drawing/2014/main" id="{0C3EC702-4306-4E5E-BE30-565F000F7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771302"/>
      </p:ext>
    </p:extLst>
  </p:cSld>
  <p:clrMapOvr>
    <a:masterClrMapping/>
  </p:clrMapOvr>
  <p:transition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58F15E85-C35D-4250-B97C-F692C2AA58EA}"/>
              </a:ext>
            </a:extLst>
          </p:cNvPr>
          <p:cNvSpPr/>
          <p:nvPr/>
        </p:nvSpPr>
        <p:spPr>
          <a:xfrm>
            <a:off x="43942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AD253214-0EE9-46A8-A46B-19F287DEFCEA}"/>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11</a:t>
            </a:r>
          </a:p>
        </p:txBody>
      </p:sp>
      <p:pic>
        <p:nvPicPr>
          <p:cNvPr id="7" name="Picture 3">
            <a:extLst>
              <a:ext uri="{FF2B5EF4-FFF2-40B4-BE49-F238E27FC236}">
                <a16:creationId xmlns="" xmlns:a16="http://schemas.microsoft.com/office/drawing/2014/main" id="{B2C82ABE-14DD-4D54-A0B5-F53E44FFB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053941"/>
      </p:ext>
    </p:extLst>
  </p:cSld>
  <p:clrMapOvr>
    <a:masterClrMapping/>
  </p:clrMapOvr>
  <p:transition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E6F3114E-5A7D-40C4-8026-2366EF18FB51}"/>
              </a:ext>
            </a:extLst>
          </p:cNvPr>
          <p:cNvSpPr/>
          <p:nvPr/>
        </p:nvSpPr>
        <p:spPr>
          <a:xfrm>
            <a:off x="44069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CB738C71-CB02-4D16-994B-B3E153853E6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12</a:t>
            </a:r>
          </a:p>
        </p:txBody>
      </p:sp>
      <p:pic>
        <p:nvPicPr>
          <p:cNvPr id="7" name="Picture 3">
            <a:extLst>
              <a:ext uri="{FF2B5EF4-FFF2-40B4-BE49-F238E27FC236}">
                <a16:creationId xmlns="" xmlns:a16="http://schemas.microsoft.com/office/drawing/2014/main" id="{57D08213-29A5-4119-BAAC-251BB729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84567"/>
      </p:ext>
    </p:extLst>
  </p:cSld>
  <p:clrMapOvr>
    <a:masterClrMapping/>
  </p:clrMapOvr>
  <p:transition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246E9FE1-AF64-443B-824D-682E0249909D}"/>
              </a:ext>
            </a:extLst>
          </p:cNvPr>
          <p:cNvSpPr/>
          <p:nvPr/>
        </p:nvSpPr>
        <p:spPr>
          <a:xfrm>
            <a:off x="43815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BB3AAE91-5D23-4765-9B4A-F6574DABBF8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13</a:t>
            </a:r>
          </a:p>
        </p:txBody>
      </p:sp>
      <p:pic>
        <p:nvPicPr>
          <p:cNvPr id="7" name="Picture 3">
            <a:extLst>
              <a:ext uri="{FF2B5EF4-FFF2-40B4-BE49-F238E27FC236}">
                <a16:creationId xmlns="" xmlns:a16="http://schemas.microsoft.com/office/drawing/2014/main" id="{20ADAB0E-98FC-48C5-BB38-08A12FACF2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52370"/>
      </p:ext>
    </p:extLst>
  </p:cSld>
  <p:clrMapOvr>
    <a:masterClrMapping/>
  </p:clrMapOvr>
  <p:transition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FE0B23D3-81F9-4CF8-976D-880D7627E567}"/>
              </a:ext>
            </a:extLst>
          </p:cNvPr>
          <p:cNvSpPr/>
          <p:nvPr/>
        </p:nvSpPr>
        <p:spPr>
          <a:xfrm>
            <a:off x="43942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65E752BD-6A1D-47E7-929F-69CB931483E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14</a:t>
            </a:r>
          </a:p>
        </p:txBody>
      </p:sp>
      <p:pic>
        <p:nvPicPr>
          <p:cNvPr id="7" name="Picture 3">
            <a:extLst>
              <a:ext uri="{FF2B5EF4-FFF2-40B4-BE49-F238E27FC236}">
                <a16:creationId xmlns="" xmlns:a16="http://schemas.microsoft.com/office/drawing/2014/main" id="{B84B2DA4-E43E-454F-9BF3-AED4B1786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31802"/>
      </p:ext>
    </p:extLst>
  </p:cSld>
  <p:clrMapOvr>
    <a:masterClrMapping/>
  </p:clrMapOvr>
  <p:transition advClick="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EF7AA349-0AB7-43FA-A04C-FD15CDF76847}"/>
              </a:ext>
            </a:extLst>
          </p:cNvPr>
          <p:cNvSpPr/>
          <p:nvPr/>
        </p:nvSpPr>
        <p:spPr>
          <a:xfrm>
            <a:off x="45466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1CE222DA-2119-4225-9696-7CE99E43C79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15</a:t>
            </a:r>
          </a:p>
        </p:txBody>
      </p:sp>
      <p:pic>
        <p:nvPicPr>
          <p:cNvPr id="7" name="Picture 3">
            <a:extLst>
              <a:ext uri="{FF2B5EF4-FFF2-40B4-BE49-F238E27FC236}">
                <a16:creationId xmlns="" xmlns:a16="http://schemas.microsoft.com/office/drawing/2014/main" id="{09810F2C-D11B-41FD-B6D9-4857F10DA1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0470"/>
      </p:ext>
    </p:extLst>
  </p:cSld>
  <p:clrMapOvr>
    <a:masterClrMapping/>
  </p:clrMapOvr>
  <p:transition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DEE8C2BB-9F8B-492D-87F6-5F66B169DCED}"/>
              </a:ext>
            </a:extLst>
          </p:cNvPr>
          <p:cNvSpPr/>
          <p:nvPr/>
        </p:nvSpPr>
        <p:spPr>
          <a:xfrm>
            <a:off x="44323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8A4AB20B-943B-4A12-B4FF-1D3517C9A26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16</a:t>
            </a:r>
          </a:p>
        </p:txBody>
      </p:sp>
      <p:pic>
        <p:nvPicPr>
          <p:cNvPr id="7" name="Picture 3">
            <a:extLst>
              <a:ext uri="{FF2B5EF4-FFF2-40B4-BE49-F238E27FC236}">
                <a16:creationId xmlns="" xmlns:a16="http://schemas.microsoft.com/office/drawing/2014/main" id="{05218197-FC39-408A-B0FB-1C93C1333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714569"/>
      </p:ext>
    </p:extLst>
  </p:cSld>
  <p:clrMapOvr>
    <a:masterClrMapping/>
  </p:clrMapOvr>
  <p:transition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3026B6CC-B574-4233-AA36-9641356E4DE9}"/>
              </a:ext>
            </a:extLst>
          </p:cNvPr>
          <p:cNvSpPr/>
          <p:nvPr/>
        </p:nvSpPr>
        <p:spPr>
          <a:xfrm>
            <a:off x="44450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3A434993-E68F-46E4-BA06-519C4A004B8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17</a:t>
            </a:r>
          </a:p>
        </p:txBody>
      </p:sp>
      <p:pic>
        <p:nvPicPr>
          <p:cNvPr id="7" name="Picture 3">
            <a:extLst>
              <a:ext uri="{FF2B5EF4-FFF2-40B4-BE49-F238E27FC236}">
                <a16:creationId xmlns="" xmlns:a16="http://schemas.microsoft.com/office/drawing/2014/main" id="{F84F4D3A-13E0-488E-B865-E777F8B41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290699"/>
      </p:ext>
    </p:extLst>
  </p:cSld>
  <p:clrMapOvr>
    <a:masterClrMapping/>
  </p:clrMapOvr>
  <p:transition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F6927729-0CA2-4D8C-B91B-3916B6A340CC}"/>
              </a:ext>
            </a:extLst>
          </p:cNvPr>
          <p:cNvSpPr/>
          <p:nvPr/>
        </p:nvSpPr>
        <p:spPr>
          <a:xfrm>
            <a:off x="4368800" y="5391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B7B42647-7816-40E7-9956-CBCBD3913BD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18</a:t>
            </a:r>
          </a:p>
        </p:txBody>
      </p:sp>
      <p:pic>
        <p:nvPicPr>
          <p:cNvPr id="7" name="Picture 3">
            <a:extLst>
              <a:ext uri="{FF2B5EF4-FFF2-40B4-BE49-F238E27FC236}">
                <a16:creationId xmlns="" xmlns:a16="http://schemas.microsoft.com/office/drawing/2014/main" id="{56C1EB3B-C1E6-4E83-A028-771E62818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214044"/>
      </p:ext>
    </p:extLst>
  </p:cSld>
  <p:clrMapOvr>
    <a:masterClrMapping/>
  </p:clrMapOvr>
  <p:transition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9C9CAB50-5A6D-46CA-A7EC-513896A33D1F}"/>
              </a:ext>
            </a:extLst>
          </p:cNvPr>
          <p:cNvSpPr/>
          <p:nvPr/>
        </p:nvSpPr>
        <p:spPr>
          <a:xfrm>
            <a:off x="43815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18A38159-30CA-4ABF-A712-058EBDBD8F6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19</a:t>
            </a:r>
          </a:p>
        </p:txBody>
      </p:sp>
      <p:pic>
        <p:nvPicPr>
          <p:cNvPr id="7" name="Picture 3">
            <a:extLst>
              <a:ext uri="{FF2B5EF4-FFF2-40B4-BE49-F238E27FC236}">
                <a16:creationId xmlns="" xmlns:a16="http://schemas.microsoft.com/office/drawing/2014/main" id="{C73084F6-E0C2-4D81-8B11-DDABE8FB2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666221"/>
      </p:ext>
    </p:extLst>
  </p:cSld>
  <p:clrMapOvr>
    <a:masterClrMapping/>
  </p:clrMapOvr>
  <p:transition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AB0845EB-29C0-4B03-9860-A219D4A18B72}"/>
              </a:ext>
            </a:extLst>
          </p:cNvPr>
          <p:cNvSpPr/>
          <p:nvPr/>
        </p:nvSpPr>
        <p:spPr>
          <a:xfrm>
            <a:off x="46101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B5923145-080A-4348-8EB8-A1B40DBD659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20</a:t>
            </a:r>
          </a:p>
        </p:txBody>
      </p:sp>
      <p:pic>
        <p:nvPicPr>
          <p:cNvPr id="7" name="Picture 3">
            <a:extLst>
              <a:ext uri="{FF2B5EF4-FFF2-40B4-BE49-F238E27FC236}">
                <a16:creationId xmlns="" xmlns:a16="http://schemas.microsoft.com/office/drawing/2014/main" id="{66D766F3-FCBE-4B75-9A66-ED3610AECD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2269437"/>
      </p:ext>
    </p:extLst>
  </p:cSld>
  <p:clrMapOvr>
    <a:masterClrMapping/>
  </p:clrMapOvr>
  <p:transition advClick="0">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9|6.9|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9Slide.vn</Template>
  <TotalTime>1048</TotalTime>
  <Words>6063</Words>
  <Application>Microsoft Office PowerPoint</Application>
  <PresentationFormat>On-screen Show (16:9)</PresentationFormat>
  <Paragraphs>418</Paragraphs>
  <Slides>74</Slides>
  <Notes>2</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TRƯỜNG CAO ĐẲNG LÝ TỰ TRỌNG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subject>9Slide.vn</dc:subject>
  <dc:creator>HP</dc:creator>
  <dc:description>9Slide.vn</dc:description>
  <cp:lastModifiedBy>Administrator</cp:lastModifiedBy>
  <cp:revision>197</cp:revision>
  <dcterms:created xsi:type="dcterms:W3CDTF">2006-08-16T00:00:00Z</dcterms:created>
  <dcterms:modified xsi:type="dcterms:W3CDTF">2021-10-10T03:04:01Z</dcterms:modified>
  <cp:category>9Slide.vn</cp:category>
</cp:coreProperties>
</file>