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700" r:id="rId2"/>
    <p:sldMasterId id="2147483713" r:id="rId3"/>
  </p:sldMasterIdLst>
  <p:notesMasterIdLst>
    <p:notesMasterId r:id="rId26"/>
  </p:notesMasterIdLst>
  <p:sldIdLst>
    <p:sldId id="261" r:id="rId4"/>
    <p:sldId id="344" r:id="rId5"/>
    <p:sldId id="368" r:id="rId6"/>
    <p:sldId id="365" r:id="rId7"/>
    <p:sldId id="317" r:id="rId8"/>
    <p:sldId id="363" r:id="rId9"/>
    <p:sldId id="364" r:id="rId10"/>
    <p:sldId id="360" r:id="rId11"/>
    <p:sldId id="268" r:id="rId12"/>
    <p:sldId id="294" r:id="rId13"/>
    <p:sldId id="351" r:id="rId14"/>
    <p:sldId id="303" r:id="rId15"/>
    <p:sldId id="347" r:id="rId16"/>
    <p:sldId id="366" r:id="rId17"/>
    <p:sldId id="349" r:id="rId18"/>
    <p:sldId id="354" r:id="rId19"/>
    <p:sldId id="367" r:id="rId20"/>
    <p:sldId id="359" r:id="rId21"/>
    <p:sldId id="350" r:id="rId22"/>
    <p:sldId id="356" r:id="rId23"/>
    <p:sldId id="307" r:id="rId24"/>
    <p:sldId id="299" r:id="rId25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B9EDFF"/>
    <a:srgbClr val="FF9933"/>
    <a:srgbClr val="66FF33"/>
    <a:srgbClr val="00CC00"/>
    <a:srgbClr val="FFFF99"/>
    <a:srgbClr val="F92A07"/>
    <a:srgbClr val="FF0066"/>
    <a:srgbClr val="FFFFCC"/>
    <a:srgbClr val="B4C7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0630" autoAdjust="0"/>
  </p:normalViewPr>
  <p:slideViewPr>
    <p:cSldViewPr>
      <p:cViewPr>
        <p:scale>
          <a:sx n="80" d="100"/>
          <a:sy n="80" d="100"/>
        </p:scale>
        <p:origin x="-1038" y="-47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1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59F89C-AEDB-4E23-A851-FB9308607E19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24330D-489A-43C5-BF31-0496DD9CD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1903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4330D-489A-43C5-BF31-0496DD9CD1A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045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301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053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294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532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996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385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269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511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994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443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017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prstClr val="black">
                    <a:tint val="75000"/>
                  </a:prstClr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490187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211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508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1759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8548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830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101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9070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2880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9962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2653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1690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prstClr val="black">
                    <a:tint val="75000"/>
                  </a:prstClr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419059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200150"/>
            <a:ext cx="6837362" cy="24003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403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914401"/>
            <a:ext cx="7772400" cy="1450181"/>
          </a:xfrm>
        </p:spPr>
        <p:txBody>
          <a:bodyPr anchor="b"/>
          <a:lstStyle>
            <a:lvl1pPr algn="r">
              <a:defRPr sz="44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4403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2628900"/>
            <a:ext cx="6400800" cy="131445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232A4CA-1FAA-40CE-A0FA-850BAD5E9BA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217181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3E93D-185E-4BD8-8DAB-54AE7D71B2B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831013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90484-8AB1-40D3-99C2-9C2902791D9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447505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05550-49BA-45B9-8095-ABFB0C6A18F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177426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3821A-7184-40EF-A6A8-B6F2F079389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158836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F0F85-05A5-485F-9CE1-6D231F49D89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221451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22EC7-88F3-4313-ADAE-10713A753C5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623379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D6BA2-38DA-49B9-820F-39D3CD3348C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284457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A631B3-A6F5-4070-A329-332610D15E2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521594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F43ABA-9D67-4CAF-A7F1-E150907FE9F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140785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9221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9221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D329D-ACD3-49C6-B701-E67844362CA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726673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24526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238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10/5/2021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654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071564" y="228600"/>
            <a:ext cx="7615237" cy="829866"/>
            <a:chOff x="675" y="192"/>
            <a:chExt cx="4797" cy="697"/>
          </a:xfrm>
        </p:grpSpPr>
        <p:sp>
          <p:nvSpPr>
            <p:cNvPr id="2056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7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8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9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60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8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393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393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4393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9D658B-52B9-4457-8ECB-F84308663E77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28180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ransition/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4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8301" name="Rectangle 13"/>
          <p:cNvSpPr>
            <a:spLocks noChangeArrowheads="1"/>
          </p:cNvSpPr>
          <p:nvPr/>
        </p:nvSpPr>
        <p:spPr bwMode="auto">
          <a:xfrm>
            <a:off x="1967336" y="2306438"/>
            <a:ext cx="5934817" cy="25545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ctr">
            <a:spAutoFit/>
          </a:bodyPr>
          <a:lstStyle>
            <a:lvl1pPr marL="2921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6858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7150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tabLst>
                <a:tab pos="685800" algn="l"/>
              </a:tabLst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685800" algn="l"/>
              </a:tabLst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endParaRPr lang="en-US" sz="2000" b="1" kern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20C1- CNM1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HỌC KỲ 1 – NĂM 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HỌC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2021-2022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GIẢNG VIÊN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BÙI THỊ NGỌC SƯƠNG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endParaRPr lang="en-US" sz="2000" b="1" kern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5" name="Title 2"/>
          <p:cNvSpPr txBox="1">
            <a:spLocks/>
          </p:cNvSpPr>
          <p:nvPr/>
        </p:nvSpPr>
        <p:spPr bwMode="auto">
          <a:xfrm>
            <a:off x="734218" y="1400060"/>
            <a:ext cx="800100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9pPr>
          </a:lstStyle>
          <a:p>
            <a:pPr algn="ctr"/>
            <a: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Môn học: </a:t>
            </a:r>
            <a:r>
              <a:rPr lang="en-US" altLang="en-US" sz="3200" b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MAY TRANG PHỤC 2</a:t>
            </a:r>
            <a:endParaRPr lang="en-US" altLang="en-US" sz="3200" b="1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0" y="1"/>
            <a:ext cx="9144000" cy="1059582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 T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HÀNH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P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HỐ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H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Ồ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C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HÍ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M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INH</a:t>
            </a:r>
            <a:b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000" b="1" dirty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34218" y="529792"/>
            <a:ext cx="8401050" cy="6869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000" b="1" kern="0" smtClean="0">
                <a:solidFill>
                  <a:srgbClr val="F92A07"/>
                </a:solidFill>
                <a:latin typeface="Times New Roman" pitchFamily="18" charset="0"/>
                <a:cs typeface="Times New Roman" pitchFamily="18" charset="0"/>
              </a:rPr>
              <a:t>KHOA: MAY - THỜI TRANG</a:t>
            </a:r>
            <a:endParaRPr lang="en-US" sz="2000" b="1" kern="0" dirty="0">
              <a:solidFill>
                <a:srgbClr val="F92A0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HelloVietnam-Quynhanh_3r7r6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7624" y="3585288"/>
            <a:ext cx="465584" cy="349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65691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8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37736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654929" y="0"/>
            <a:ext cx="3456384" cy="954107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solidFill>
                  <a:srgbClr val="FF0000"/>
                </a:solidFill>
              </a:rPr>
              <a:t>ÔN TẬP </a:t>
            </a:r>
            <a:r>
              <a:rPr lang="en-US" sz="2800" smtClean="0">
                <a:solidFill>
                  <a:srgbClr val="FF0000"/>
                </a:solidFill>
              </a:rPr>
              <a:t>- NHẬN XÉT BÀI </a:t>
            </a:r>
            <a:r>
              <a:rPr lang="en-US" sz="2800">
                <a:solidFill>
                  <a:srgbClr val="FF0000"/>
                </a:solidFill>
              </a:rPr>
              <a:t>CŨ</a:t>
            </a:r>
            <a:endParaRPr lang="en-US" sz="280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2" y="1707654"/>
            <a:ext cx="1584176" cy="224676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smtClean="0"/>
              <a:t>Nêu những sai hỏng trên bài thiết kế</a:t>
            </a:r>
            <a:endParaRPr lang="en-US" sz="2800"/>
          </a:p>
        </p:txBody>
      </p:sp>
      <p:sp>
        <p:nvSpPr>
          <p:cNvPr id="5" name="TextBox 4"/>
          <p:cNvSpPr txBox="1"/>
          <p:nvPr/>
        </p:nvSpPr>
        <p:spPr>
          <a:xfrm>
            <a:off x="6518393" y="1347614"/>
            <a:ext cx="2520280" cy="3108543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r>
              <a:rPr lang="en-US" sz="2800" smtClean="0"/>
              <a:t>- Đường cong vòng nách chưa đều, chưa êm. </a:t>
            </a:r>
          </a:p>
          <a:p>
            <a:r>
              <a:rPr lang="en-US" sz="2800" smtClean="0"/>
              <a:t>- Chân bâu phần cong OB chưa giảm 0.5cm</a:t>
            </a:r>
            <a:endParaRPr lang="en-US" sz="280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136802"/>
            <a:ext cx="4372586" cy="378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137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334"/>
            <a:ext cx="5436096" cy="3057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934" y="2368357"/>
            <a:ext cx="4890587" cy="2750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656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179512" y="123478"/>
            <a:ext cx="8680462" cy="1152128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        TRANG PHỤC</a:t>
            </a:r>
            <a:r>
              <a:rPr kumimoji="0" lang="en-US" sz="4000" b="1" i="0" u="none" strike="noStrike" kern="0" cap="none" spc="0" normalizeH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- NGÀNH NGHỀ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32" t="57280" r="2532" b="21457"/>
          <a:stretch/>
        </p:blipFill>
        <p:spPr bwMode="auto">
          <a:xfrm>
            <a:off x="2915816" y="1437087"/>
            <a:ext cx="3033843" cy="1716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63510"/>
            <a:ext cx="2653490" cy="3448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030" y="1419623"/>
            <a:ext cx="2664296" cy="3467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3049" y="3291829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3700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179512" y="123478"/>
            <a:ext cx="8680462" cy="1152128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        Bài 9: </a:t>
            </a:r>
            <a:r>
              <a:rPr lang="en-US" sz="4000" b="1" kern="0" noProof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ÁO BẢO HỘ LAO ĐỘNG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275606"/>
            <a:ext cx="6785142" cy="3723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6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179512" y="123478"/>
            <a:ext cx="8680462" cy="1152128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        Bài 9: </a:t>
            </a:r>
            <a:r>
              <a:rPr lang="en-US" sz="4000" b="1" kern="0" noProof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ÁO BẢO HỘ LAO ĐỘNG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745" y="1275606"/>
            <a:ext cx="6925996" cy="366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95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179512" y="123478"/>
            <a:ext cx="8680462" cy="1152128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        Bài 9: </a:t>
            </a:r>
            <a:r>
              <a:rPr lang="en-US" sz="4000" b="1" kern="0" noProof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ÁO BẢO HỘ LAO ĐỘNG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707686"/>
            <a:ext cx="6339503" cy="3250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82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179512" y="123478"/>
            <a:ext cx="8680462" cy="1152128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        Bài 9: </a:t>
            </a:r>
            <a:r>
              <a:rPr lang="en-US" sz="4000" b="1" kern="0" noProof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ÁO BẢO HỘ LAO ĐỘNG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718"/>
          <a:stretch/>
        </p:blipFill>
        <p:spPr bwMode="auto">
          <a:xfrm>
            <a:off x="2915816" y="1491630"/>
            <a:ext cx="2865437" cy="3565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178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AutoShape 50"/>
          <p:cNvSpPr>
            <a:spLocks noChangeArrowheads="1"/>
          </p:cNvSpPr>
          <p:nvPr/>
        </p:nvSpPr>
        <p:spPr bwMode="gray">
          <a:xfrm>
            <a:off x="0" y="1200150"/>
            <a:ext cx="7029450" cy="3943350"/>
          </a:xfrm>
          <a:prstGeom prst="rightArrow">
            <a:avLst>
              <a:gd name="adj1" fmla="val 86065"/>
              <a:gd name="adj2" fmla="val 28433"/>
            </a:avLst>
          </a:prstGeom>
          <a:gradFill rotWithShape="1">
            <a:gsLst>
              <a:gs pos="0">
                <a:srgbClr val="FFCC66">
                  <a:gamma/>
                  <a:tint val="0"/>
                  <a:invGamma/>
                  <a:alpha val="52000"/>
                </a:srgbClr>
              </a:gs>
              <a:gs pos="100000">
                <a:srgbClr val="FFCC66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243" name="Group 135"/>
          <p:cNvGrpSpPr>
            <a:grpSpLocks/>
          </p:cNvGrpSpPr>
          <p:nvPr/>
        </p:nvGrpSpPr>
        <p:grpSpPr bwMode="auto">
          <a:xfrm>
            <a:off x="7090997" y="2550976"/>
            <a:ext cx="1972404" cy="1311113"/>
            <a:chOff x="6743576" y="2931346"/>
            <a:chExt cx="2187877" cy="1990916"/>
          </a:xfrm>
        </p:grpSpPr>
        <p:grpSp>
          <p:nvGrpSpPr>
            <p:cNvPr id="10269" name="Group 87"/>
            <p:cNvGrpSpPr>
              <a:grpSpLocks/>
            </p:cNvGrpSpPr>
            <p:nvPr/>
          </p:nvGrpSpPr>
          <p:grpSpPr bwMode="auto">
            <a:xfrm>
              <a:off x="6743576" y="2931346"/>
              <a:ext cx="2187877" cy="1962636"/>
              <a:chOff x="895" y="1329"/>
              <a:chExt cx="750" cy="653"/>
            </a:xfrm>
          </p:grpSpPr>
          <p:sp>
            <p:nvSpPr>
              <p:cNvPr id="125" name="Oval 88"/>
              <p:cNvSpPr>
                <a:spLocks noChangeArrowheads="1"/>
              </p:cNvSpPr>
              <p:nvPr/>
            </p:nvSpPr>
            <p:spPr bwMode="gray">
              <a:xfrm>
                <a:off x="1221" y="1524"/>
                <a:ext cx="99" cy="262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00CC66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6" name="Oval 89"/>
              <p:cNvSpPr>
                <a:spLocks noChangeArrowheads="1"/>
              </p:cNvSpPr>
              <p:nvPr/>
            </p:nvSpPr>
            <p:spPr bwMode="gray">
              <a:xfrm>
                <a:off x="1221" y="1524"/>
                <a:ext cx="99" cy="262"/>
              </a:xfrm>
              <a:prstGeom prst="ellipse">
                <a:avLst/>
              </a:prstGeom>
              <a:gradFill rotWithShape="1">
                <a:gsLst>
                  <a:gs pos="0">
                    <a:srgbClr val="00CC66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7" name="Oval 90"/>
              <p:cNvSpPr>
                <a:spLocks noChangeArrowheads="1"/>
              </p:cNvSpPr>
              <p:nvPr/>
            </p:nvSpPr>
            <p:spPr bwMode="gray">
              <a:xfrm>
                <a:off x="895" y="1524"/>
                <a:ext cx="750" cy="262"/>
              </a:xfrm>
              <a:prstGeom prst="ellipse">
                <a:avLst/>
              </a:prstGeom>
              <a:gradFill rotWithShape="1">
                <a:gsLst>
                  <a:gs pos="0">
                    <a:srgbClr val="006E37"/>
                  </a:gs>
                  <a:gs pos="50000">
                    <a:srgbClr val="00CC66"/>
                  </a:gs>
                  <a:gs pos="100000">
                    <a:srgbClr val="006E37"/>
                  </a:gs>
                </a:gsLst>
                <a:lin ang="189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8" name="Oval 91"/>
              <p:cNvSpPr>
                <a:spLocks noChangeArrowheads="1"/>
              </p:cNvSpPr>
              <p:nvPr/>
            </p:nvSpPr>
            <p:spPr bwMode="gray">
              <a:xfrm>
                <a:off x="896" y="1524"/>
                <a:ext cx="749" cy="262"/>
              </a:xfrm>
              <a:prstGeom prst="ellipse">
                <a:avLst/>
              </a:prstGeom>
              <a:gradFill rotWithShape="1">
                <a:gsLst>
                  <a:gs pos="0">
                    <a:srgbClr val="008241"/>
                  </a:gs>
                  <a:gs pos="100000">
                    <a:srgbClr val="00CC66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9" name="Oval 92"/>
              <p:cNvSpPr>
                <a:spLocks noChangeArrowheads="1"/>
              </p:cNvSpPr>
              <p:nvPr/>
            </p:nvSpPr>
            <p:spPr bwMode="gray">
              <a:xfrm>
                <a:off x="936" y="1524"/>
                <a:ext cx="674" cy="262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0" name="Oval 93"/>
              <p:cNvSpPr>
                <a:spLocks noChangeArrowheads="1"/>
              </p:cNvSpPr>
              <p:nvPr/>
            </p:nvSpPr>
            <p:spPr bwMode="gray">
              <a:xfrm>
                <a:off x="947" y="1329"/>
                <a:ext cx="653" cy="653"/>
              </a:xfrm>
              <a:prstGeom prst="ellipse">
                <a:avLst/>
              </a:prstGeom>
              <a:gradFill rotWithShape="1">
                <a:gsLst>
                  <a:gs pos="0">
                    <a:srgbClr val="595959"/>
                  </a:gs>
                  <a:gs pos="100000">
                    <a:srgbClr val="C0C0C0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1" name="Oval 94"/>
              <p:cNvSpPr>
                <a:spLocks noChangeArrowheads="1"/>
              </p:cNvSpPr>
              <p:nvPr/>
            </p:nvSpPr>
            <p:spPr bwMode="gray">
              <a:xfrm>
                <a:off x="955" y="1333"/>
                <a:ext cx="637" cy="636"/>
              </a:xfrm>
              <a:prstGeom prst="ellipse">
                <a:avLst/>
              </a:prstGeom>
              <a:gradFill rotWithShape="1">
                <a:gsLst>
                  <a:gs pos="0">
                    <a:srgbClr val="C0C0C0">
                      <a:alpha val="0"/>
                    </a:srgbClr>
                  </a:gs>
                  <a:gs pos="100000">
                    <a:srgbClr val="E9E9E9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2" name="Oval 95"/>
              <p:cNvSpPr>
                <a:spLocks noChangeArrowheads="1"/>
              </p:cNvSpPr>
              <p:nvPr/>
            </p:nvSpPr>
            <p:spPr bwMode="gray">
              <a:xfrm>
                <a:off x="962" y="1339"/>
                <a:ext cx="606" cy="595"/>
              </a:xfrm>
              <a:prstGeom prst="ellipse">
                <a:avLst/>
              </a:prstGeom>
              <a:gradFill rotWithShape="1">
                <a:gsLst>
                  <a:gs pos="0">
                    <a:srgbClr val="989898"/>
                  </a:gs>
                  <a:gs pos="100000">
                    <a:srgbClr val="C0C0C0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3" name="Oval 96"/>
              <p:cNvSpPr>
                <a:spLocks noChangeArrowheads="1"/>
              </p:cNvSpPr>
              <p:nvPr/>
            </p:nvSpPr>
            <p:spPr bwMode="gray">
              <a:xfrm>
                <a:off x="997" y="1356"/>
                <a:ext cx="539" cy="483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0C0C0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35" name="Content Placeholder 2"/>
            <p:cNvSpPr>
              <a:spLocks/>
            </p:cNvSpPr>
            <p:nvPr/>
          </p:nvSpPr>
          <p:spPr bwMode="gray">
            <a:xfrm>
              <a:off x="7041577" y="3286514"/>
              <a:ext cx="1572506" cy="1635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 marL="571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32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cs typeface="Tahoma" pitchFamily="34" charset="0"/>
                </a:rPr>
                <a:t>MỤC TIÊU</a:t>
              </a:r>
              <a:endPara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0" name="AutoShape 37"/>
          <p:cNvSpPr>
            <a:spLocks noChangeArrowheads="1"/>
          </p:cNvSpPr>
          <p:nvPr/>
        </p:nvSpPr>
        <p:spPr bwMode="auto">
          <a:xfrm>
            <a:off x="-30426" y="2732573"/>
            <a:ext cx="4486275" cy="1234416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45" name="Content Placeholder 2"/>
          <p:cNvSpPr>
            <a:spLocks/>
          </p:cNvSpPr>
          <p:nvPr/>
        </p:nvSpPr>
        <p:spPr bwMode="gray">
          <a:xfrm>
            <a:off x="251521" y="2707481"/>
            <a:ext cx="4117280" cy="1354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r>
              <a:rPr lang="en-US" sz="2800" smtClean="0">
                <a:latin typeface="Times New Roman"/>
              </a:rPr>
              <a:t>Trình bày được công thức thiết kế áo BHLĐ,</a:t>
            </a:r>
            <a:r>
              <a:rPr lang="vi-VN" sz="2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quy </a:t>
            </a:r>
            <a:r>
              <a:rPr lang="vi-VN" sz="28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cách chừa đường may</a:t>
            </a:r>
          </a:p>
          <a:p>
            <a:pPr algn="just"/>
            <a:endParaRPr lang="en-US" sz="2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46" name="Group 118"/>
          <p:cNvGrpSpPr>
            <a:grpSpLocks/>
          </p:cNvGrpSpPr>
          <p:nvPr/>
        </p:nvGrpSpPr>
        <p:grpSpPr bwMode="auto">
          <a:xfrm>
            <a:off x="5557838" y="2330053"/>
            <a:ext cx="1484312" cy="909638"/>
            <a:chOff x="2117829" y="2497396"/>
            <a:chExt cx="1372144" cy="1150682"/>
          </a:xfrm>
        </p:grpSpPr>
        <p:grpSp>
          <p:nvGrpSpPr>
            <p:cNvPr id="10264" name="Group 30"/>
            <p:cNvGrpSpPr>
              <a:grpSpLocks/>
            </p:cNvGrpSpPr>
            <p:nvPr/>
          </p:nvGrpSpPr>
          <p:grpSpPr bwMode="auto">
            <a:xfrm>
              <a:off x="2117829" y="2497396"/>
              <a:ext cx="1372144" cy="1150682"/>
              <a:chOff x="2057" y="862"/>
              <a:chExt cx="1549" cy="1351"/>
            </a:xfrm>
          </p:grpSpPr>
          <p:sp>
            <p:nvSpPr>
              <p:cNvPr id="100" name="AutoShape 31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1" name="AutoShape 32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2" name="AutoShape 33"/>
              <p:cNvSpPr>
                <a:spLocks noChangeArrowheads="1"/>
              </p:cNvSpPr>
              <p:nvPr/>
            </p:nvSpPr>
            <p:spPr bwMode="gray">
              <a:xfrm>
                <a:off x="2146" y="942"/>
                <a:ext cx="1350" cy="1169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99FF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17" name="Text Box 53"/>
            <p:cNvSpPr txBox="1">
              <a:spLocks noChangeArrowheads="1"/>
            </p:cNvSpPr>
            <p:nvPr/>
          </p:nvSpPr>
          <p:spPr bwMode="gray">
            <a:xfrm>
              <a:off x="2299803" y="2648009"/>
              <a:ext cx="1050754" cy="8954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KỸ NĂNG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5" name="AutoShape 37"/>
          <p:cNvSpPr>
            <a:spLocks noChangeArrowheads="1"/>
          </p:cNvSpPr>
          <p:nvPr/>
        </p:nvSpPr>
        <p:spPr bwMode="auto">
          <a:xfrm>
            <a:off x="1" y="1581150"/>
            <a:ext cx="5707063" cy="1037035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0249" name="Group 119"/>
          <p:cNvGrpSpPr>
            <a:grpSpLocks/>
          </p:cNvGrpSpPr>
          <p:nvPr/>
        </p:nvGrpSpPr>
        <p:grpSpPr bwMode="auto">
          <a:xfrm>
            <a:off x="5521326" y="3175397"/>
            <a:ext cx="1565275" cy="958453"/>
            <a:chOff x="2080343" y="3628488"/>
            <a:chExt cx="1446818" cy="1212488"/>
          </a:xfrm>
        </p:grpSpPr>
        <p:grpSp>
          <p:nvGrpSpPr>
            <p:cNvPr id="10259" name="Group 45"/>
            <p:cNvGrpSpPr>
              <a:grpSpLocks/>
            </p:cNvGrpSpPr>
            <p:nvPr/>
          </p:nvGrpSpPr>
          <p:grpSpPr bwMode="auto">
            <a:xfrm>
              <a:off x="2080343" y="3628488"/>
              <a:ext cx="1446818" cy="1212488"/>
              <a:chOff x="3174" y="2656"/>
              <a:chExt cx="1549" cy="1351"/>
            </a:xfrm>
          </p:grpSpPr>
          <p:sp>
            <p:nvSpPr>
              <p:cNvPr id="113" name="AutoShape 4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14" name="AutoShape 4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15" name="AutoShape 48"/>
              <p:cNvSpPr>
                <a:spLocks noChangeArrowheads="1"/>
              </p:cNvSpPr>
              <p:nvPr/>
            </p:nvSpPr>
            <p:spPr bwMode="gray">
              <a:xfrm>
                <a:off x="3264" y="2737"/>
                <a:ext cx="1351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CC"/>
                  </a:gs>
                  <a:gs pos="100000">
                    <a:srgbClr val="0066CC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18" name="Text Box 53"/>
            <p:cNvSpPr txBox="1">
              <a:spLocks noChangeArrowheads="1"/>
            </p:cNvSpPr>
            <p:nvPr/>
          </p:nvSpPr>
          <p:spPr bwMode="gray">
            <a:xfrm>
              <a:off x="2169852" y="3902616"/>
              <a:ext cx="1232583" cy="5061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THÁI ĐỘ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58" name="AutoShape 37"/>
          <p:cNvSpPr>
            <a:spLocks noChangeArrowheads="1"/>
          </p:cNvSpPr>
          <p:nvPr/>
        </p:nvSpPr>
        <p:spPr bwMode="auto">
          <a:xfrm>
            <a:off x="19050" y="4165724"/>
            <a:ext cx="5856288" cy="926306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51" name="Content Placeholder 2"/>
          <p:cNvSpPr>
            <a:spLocks/>
          </p:cNvSpPr>
          <p:nvPr/>
        </p:nvSpPr>
        <p:spPr bwMode="gray">
          <a:xfrm>
            <a:off x="-76200" y="3966989"/>
            <a:ext cx="5916856" cy="837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1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en-US" altLang="en-US" sz="1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smtClean="0">
                <a:latin typeface="Times New Roman"/>
              </a:rPr>
              <a:t>T</a:t>
            </a:r>
            <a:r>
              <a:rPr lang="en-US" sz="2800" smtClean="0">
                <a:latin typeface="Times New Roman"/>
                <a:ea typeface="Times New Roman"/>
              </a:rPr>
              <a:t>ích </a:t>
            </a:r>
            <a:r>
              <a:rPr lang="en-US" sz="2800">
                <a:latin typeface="Times New Roman"/>
                <a:ea typeface="Times New Roman"/>
              </a:rPr>
              <a:t>cực học tập, có ý thức lựa chọn và vận dụng phương pháp học tập hiệu </a:t>
            </a:r>
            <a:r>
              <a:rPr lang="en-US" sz="2800" smtClean="0">
                <a:latin typeface="Times New Roman"/>
                <a:ea typeface="Times New Roman"/>
              </a:rPr>
              <a:t>quả</a:t>
            </a:r>
            <a:endParaRPr lang="en-US" altLang="en-US" sz="2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52" name="Group 43"/>
          <p:cNvGrpSpPr>
            <a:grpSpLocks/>
          </p:cNvGrpSpPr>
          <p:nvPr/>
        </p:nvGrpSpPr>
        <p:grpSpPr bwMode="auto">
          <a:xfrm>
            <a:off x="4368801" y="2739628"/>
            <a:ext cx="1484313" cy="909638"/>
            <a:chOff x="2117829" y="2497396"/>
            <a:chExt cx="1372144" cy="1150682"/>
          </a:xfrm>
        </p:grpSpPr>
        <p:grpSp>
          <p:nvGrpSpPr>
            <p:cNvPr id="10254" name="Group 30"/>
            <p:cNvGrpSpPr>
              <a:grpSpLocks/>
            </p:cNvGrpSpPr>
            <p:nvPr/>
          </p:nvGrpSpPr>
          <p:grpSpPr bwMode="auto">
            <a:xfrm>
              <a:off x="2117829" y="2497396"/>
              <a:ext cx="1372144" cy="1150682"/>
              <a:chOff x="2057" y="862"/>
              <a:chExt cx="1549" cy="1351"/>
            </a:xfrm>
          </p:grpSpPr>
          <p:sp>
            <p:nvSpPr>
              <p:cNvPr id="50" name="AutoShape 31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51" name="AutoShape 32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52" name="AutoShape 33"/>
              <p:cNvSpPr>
                <a:spLocks noChangeArrowheads="1"/>
              </p:cNvSpPr>
              <p:nvPr/>
            </p:nvSpPr>
            <p:spPr bwMode="gray">
              <a:xfrm>
                <a:off x="2146" y="942"/>
                <a:ext cx="1350" cy="1169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rgbClr val="00B05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9" name="Text Box 53"/>
            <p:cNvSpPr txBox="1">
              <a:spLocks noChangeArrowheads="1"/>
            </p:cNvSpPr>
            <p:nvPr/>
          </p:nvSpPr>
          <p:spPr bwMode="gray">
            <a:xfrm>
              <a:off x="2304206" y="2644997"/>
              <a:ext cx="1049286" cy="8954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KIẾN THỨC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119961" y="50918"/>
            <a:ext cx="9036739" cy="108585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Bài 9: ÁO BẢO HỘ LAO ĐỘNG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9961" y="1650732"/>
            <a:ext cx="57331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Vẽ được chính xác các đường thẳng, đường cong</a:t>
            </a:r>
          </a:p>
        </p:txBody>
      </p:sp>
    </p:spTree>
    <p:extLst>
      <p:ext uri="{BB962C8B-B14F-4D97-AF65-F5344CB8AC3E}">
        <p14:creationId xmlns:p14="http://schemas.microsoft.com/office/powerpoint/2010/main" val="22397352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10245" grpId="0"/>
      <p:bldP spid="45" grpId="0" animBg="1"/>
      <p:bldP spid="58" grpId="0" animBg="1"/>
      <p:bldP spid="10251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857250"/>
          </a:xfrm>
        </p:spPr>
        <p:txBody>
          <a:bodyPr/>
          <a:lstStyle/>
          <a:p>
            <a:r>
              <a:rPr lang="en-US" smtClean="0"/>
              <a:t>MÔ TẢ PHẲNG</a:t>
            </a:r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92224"/>
            <a:ext cx="8136903" cy="3295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39057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857250"/>
          </a:xfrm>
        </p:spPr>
        <p:txBody>
          <a:bodyPr/>
          <a:lstStyle/>
          <a:p>
            <a:r>
              <a:rPr lang="en-US" smtClean="0"/>
              <a:t>THIẾT KẾ</a:t>
            </a:r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734721"/>
            <a:ext cx="4800600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84116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857250"/>
          </a:xfrm>
        </p:spPr>
        <p:txBody>
          <a:bodyPr/>
          <a:lstStyle/>
          <a:p>
            <a:r>
              <a:rPr lang="en-US" smtClean="0"/>
              <a:t>THIẾT KẾ</a:t>
            </a:r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5496" y="1301298"/>
            <a:ext cx="9036496" cy="5078313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683569" y="4227934"/>
            <a:ext cx="5447119" cy="0"/>
          </a:xfrm>
          <a:prstGeom prst="line">
            <a:avLst/>
          </a:prstGeom>
          <a:ln w="571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683568" y="2481740"/>
            <a:ext cx="1" cy="2557446"/>
          </a:xfrm>
          <a:prstGeom prst="line">
            <a:avLst/>
          </a:prstGeom>
          <a:ln w="571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6130688" y="2211710"/>
            <a:ext cx="0" cy="2859782"/>
          </a:xfrm>
          <a:prstGeom prst="line">
            <a:avLst/>
          </a:prstGeom>
          <a:ln w="571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79512" y="781924"/>
            <a:ext cx="7448382" cy="1815882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vi-VN" sz="2800">
                <a:solidFill>
                  <a:srgbClr val="FF0000"/>
                </a:solidFill>
              </a:rPr>
              <a:t>Xếp 2 biên vải trùng nhau, mặt úp mặt, biên vải quay về phía người cắt, từ biên vải đo vào </a:t>
            </a:r>
            <a:r>
              <a:rPr lang="en-US" sz="2800" smtClean="0">
                <a:solidFill>
                  <a:srgbClr val="FF0000"/>
                </a:solidFill>
              </a:rPr>
              <a:t>4</a:t>
            </a:r>
            <a:r>
              <a:rPr lang="vi-VN" sz="2800" smtClean="0">
                <a:solidFill>
                  <a:srgbClr val="FF0000"/>
                </a:solidFill>
              </a:rPr>
              <a:t> </a:t>
            </a:r>
            <a:r>
              <a:rPr lang="vi-VN" sz="2800">
                <a:solidFill>
                  <a:srgbClr val="FF0000"/>
                </a:solidFill>
              </a:rPr>
              <a:t>cm làm nẹp, 1,5 cm khuy nút, vẽ lai phía tay trái, vẽ cổ phía tay phải. </a:t>
            </a:r>
            <a:endParaRPr lang="en-US" sz="2800"/>
          </a:p>
        </p:txBody>
      </p:sp>
      <p:sp>
        <p:nvSpPr>
          <p:cNvPr id="18" name="TextBox 17"/>
          <p:cNvSpPr txBox="1"/>
          <p:nvPr/>
        </p:nvSpPr>
        <p:spPr>
          <a:xfrm>
            <a:off x="2896837" y="4083918"/>
            <a:ext cx="136815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</a:rPr>
              <a:t>1.5</a:t>
            </a:r>
            <a:endParaRPr lang="en-US" sz="2800" b="1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4529" y="3647825"/>
            <a:ext cx="68407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</a:rPr>
              <a:t>4</a:t>
            </a:r>
            <a:endParaRPr lang="en-US" sz="2800" b="1">
              <a:solidFill>
                <a:schemeClr val="bg1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851920" y="4227934"/>
            <a:ext cx="0" cy="324036"/>
          </a:xfrm>
          <a:prstGeom prst="straightConnector1">
            <a:avLst/>
          </a:prstGeom>
          <a:ln w="28575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0" y="3597864"/>
            <a:ext cx="683568" cy="0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4901" y="4244774"/>
            <a:ext cx="520827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</a:rPr>
              <a:t>lai</a:t>
            </a:r>
            <a:endParaRPr lang="en-US" sz="280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16216" y="3722471"/>
            <a:ext cx="864096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</a:rPr>
              <a:t>Cổ</a:t>
            </a:r>
            <a:endParaRPr lang="en-US" sz="2800">
              <a:solidFill>
                <a:srgbClr val="FF0000"/>
              </a:solidFill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6372200" y="1221600"/>
            <a:ext cx="2952328" cy="4014446"/>
            <a:chOff x="6372200" y="1628800"/>
            <a:chExt cx="2952328" cy="5352595"/>
          </a:xfrm>
        </p:grpSpPr>
        <p:sp>
          <p:nvSpPr>
            <p:cNvPr id="28" name="TextBox 27"/>
            <p:cNvSpPr txBox="1"/>
            <p:nvPr/>
          </p:nvSpPr>
          <p:spPr>
            <a:xfrm>
              <a:off x="6372200" y="6201695"/>
              <a:ext cx="2272190" cy="779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smtClean="0">
                  <a:solidFill>
                    <a:schemeClr val="bg1"/>
                  </a:solidFill>
                </a:rPr>
                <a:t>2 Biên vải </a:t>
              </a:r>
              <a:endParaRPr lang="en-US" sz="3200" b="1">
                <a:solidFill>
                  <a:schemeClr val="bg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668344" y="1628800"/>
              <a:ext cx="1656184" cy="779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smtClean="0">
                  <a:solidFill>
                    <a:schemeClr val="bg1"/>
                  </a:solidFill>
                </a:rPr>
                <a:t>VXĐ</a:t>
              </a:r>
              <a:endParaRPr lang="en-US" sz="3200" b="1">
                <a:solidFill>
                  <a:schemeClr val="bg1"/>
                </a:solidFill>
              </a:endParaRPr>
            </a:p>
          </p:txBody>
        </p:sp>
      </p:grpSp>
      <p:cxnSp>
        <p:nvCxnSpPr>
          <p:cNvPr id="27" name="Straight Connector 26"/>
          <p:cNvCxnSpPr/>
          <p:nvPr/>
        </p:nvCxnSpPr>
        <p:spPr>
          <a:xfrm>
            <a:off x="683568" y="4515966"/>
            <a:ext cx="5447119" cy="0"/>
          </a:xfrm>
          <a:prstGeom prst="line">
            <a:avLst/>
          </a:prstGeom>
          <a:ln w="571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683568" y="5020022"/>
            <a:ext cx="5447119" cy="0"/>
          </a:xfrm>
          <a:prstGeom prst="line">
            <a:avLst/>
          </a:prstGeom>
          <a:ln w="571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211960" y="4496802"/>
            <a:ext cx="136815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</a:rPr>
              <a:t>4</a:t>
            </a:r>
            <a:endParaRPr lang="en-US" sz="2800" b="1">
              <a:solidFill>
                <a:schemeClr val="bg1"/>
              </a:solidFill>
            </a:endParaRP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4896036" y="4524386"/>
            <a:ext cx="0" cy="423628"/>
          </a:xfrm>
          <a:prstGeom prst="straightConnector1">
            <a:avLst/>
          </a:prstGeom>
          <a:ln w="28575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84133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/>
      <p:bldP spid="19" grpId="0"/>
      <p:bldP spid="24" grpId="0" animBg="1"/>
      <p:bldP spid="25" grpId="0" animBg="1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96" y="123478"/>
            <a:ext cx="3960440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THÂN TRƯỚC</a:t>
            </a:r>
            <a:endParaRPr lang="en-US" sz="2400"/>
          </a:p>
        </p:txBody>
      </p:sp>
      <p:sp>
        <p:nvSpPr>
          <p:cNvPr id="3" name="TextBox 2"/>
          <p:cNvSpPr txBox="1"/>
          <p:nvPr/>
        </p:nvSpPr>
        <p:spPr>
          <a:xfrm>
            <a:off x="28161" y="986320"/>
            <a:ext cx="20517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Ni mẫu</a:t>
            </a:r>
          </a:p>
          <a:p>
            <a:r>
              <a:rPr lang="en-US"/>
              <a:t>Dài áo 	:  </a:t>
            </a:r>
            <a:r>
              <a:rPr lang="en-US" smtClean="0"/>
              <a:t>65 </a:t>
            </a:r>
            <a:r>
              <a:rPr lang="en-US"/>
              <a:t>cm</a:t>
            </a:r>
          </a:p>
          <a:p>
            <a:r>
              <a:rPr lang="en-US"/>
              <a:t>Ngang vai </a:t>
            </a:r>
            <a:r>
              <a:rPr lang="en-US" smtClean="0"/>
              <a:t>: 42 cm</a:t>
            </a:r>
          </a:p>
          <a:p>
            <a:r>
              <a:rPr lang="en-US"/>
              <a:t>Vòng cổ 	</a:t>
            </a:r>
            <a:r>
              <a:rPr lang="en-US" smtClean="0"/>
              <a:t>:  </a:t>
            </a:r>
            <a:r>
              <a:rPr lang="en-US"/>
              <a:t>37 cm</a:t>
            </a:r>
          </a:p>
          <a:p>
            <a:r>
              <a:rPr lang="en-US" smtClean="0"/>
              <a:t>Vòng </a:t>
            </a:r>
            <a:r>
              <a:rPr lang="en-US"/>
              <a:t>ngực </a:t>
            </a:r>
            <a:r>
              <a:rPr lang="en-US" smtClean="0"/>
              <a:t>:  </a:t>
            </a:r>
            <a:r>
              <a:rPr lang="en-US"/>
              <a:t>84 cm</a:t>
            </a:r>
          </a:p>
          <a:p>
            <a:r>
              <a:rPr lang="en-US"/>
              <a:t>Tay dài 	:  </a:t>
            </a:r>
            <a:r>
              <a:rPr lang="en-US" smtClean="0"/>
              <a:t>60 cm</a:t>
            </a:r>
          </a:p>
          <a:p>
            <a:r>
              <a:rPr lang="en-US" smtClean="0"/>
              <a:t>Cửa tay     : 13 cm</a:t>
            </a:r>
            <a:endParaRPr lang="en-US"/>
          </a:p>
          <a:p>
            <a:endParaRPr lang="en-US"/>
          </a:p>
          <a:p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2699792" y="4155926"/>
            <a:ext cx="5256584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7956376" y="1131590"/>
            <a:ext cx="0" cy="302433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699792" y="1275606"/>
            <a:ext cx="0" cy="288032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2699792" y="3867894"/>
            <a:ext cx="5256584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2699792" y="3723878"/>
            <a:ext cx="5256584" cy="0"/>
          </a:xfrm>
          <a:prstGeom prst="line">
            <a:avLst/>
          </a:prstGeom>
          <a:ln w="28575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reeform 17"/>
          <p:cNvSpPr/>
          <p:nvPr/>
        </p:nvSpPr>
        <p:spPr>
          <a:xfrm>
            <a:off x="7477125" y="3180978"/>
            <a:ext cx="495300" cy="552450"/>
          </a:xfrm>
          <a:custGeom>
            <a:avLst/>
            <a:gdLst>
              <a:gd name="connsiteX0" fmla="*/ 495300 w 495300"/>
              <a:gd name="connsiteY0" fmla="*/ 0 h 552450"/>
              <a:gd name="connsiteX1" fmla="*/ 19050 w 495300"/>
              <a:gd name="connsiteY1" fmla="*/ 19050 h 552450"/>
              <a:gd name="connsiteX2" fmla="*/ 0 w 495300"/>
              <a:gd name="connsiteY2" fmla="*/ 55245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5300" h="552450">
                <a:moveTo>
                  <a:pt x="495300" y="0"/>
                </a:moveTo>
                <a:lnTo>
                  <a:pt x="19050" y="19050"/>
                </a:lnTo>
                <a:lnTo>
                  <a:pt x="0" y="552450"/>
                </a:lnTo>
              </a:path>
            </a:pathLst>
          </a:cu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>
            <a:endCxn id="18" idx="2"/>
          </p:cNvCxnSpPr>
          <p:nvPr/>
        </p:nvCxnSpPr>
        <p:spPr>
          <a:xfrm flipH="1">
            <a:off x="7477125" y="3180978"/>
            <a:ext cx="495300" cy="55245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endCxn id="18" idx="1"/>
          </p:cNvCxnSpPr>
          <p:nvPr/>
        </p:nvCxnSpPr>
        <p:spPr>
          <a:xfrm flipH="1" flipV="1">
            <a:off x="7496175" y="3200028"/>
            <a:ext cx="228600" cy="257175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Freeform 25"/>
          <p:cNvSpPr/>
          <p:nvPr/>
        </p:nvSpPr>
        <p:spPr>
          <a:xfrm>
            <a:off x="7481443" y="3200359"/>
            <a:ext cx="509617" cy="659959"/>
          </a:xfrm>
          <a:custGeom>
            <a:avLst/>
            <a:gdLst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15526 w 515526"/>
              <a:gd name="connsiteY0" fmla="*/ 0 h 659959"/>
              <a:gd name="connsiteX1" fmla="*/ 6642 w 515526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9617 w 509617"/>
              <a:gd name="connsiteY0" fmla="*/ 0 h 659959"/>
              <a:gd name="connsiteX1" fmla="*/ 733 w 509617"/>
              <a:gd name="connsiteY1" fmla="*/ 659959 h 65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09617" h="659959">
                <a:moveTo>
                  <a:pt x="509617" y="0"/>
                </a:moveTo>
                <a:cubicBezTo>
                  <a:pt x="-9918" y="150279"/>
                  <a:pt x="-3153" y="523681"/>
                  <a:pt x="733" y="659959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>
            <a:stCxn id="26" idx="0"/>
          </p:cNvCxnSpPr>
          <p:nvPr/>
        </p:nvCxnSpPr>
        <p:spPr>
          <a:xfrm flipH="1" flipV="1">
            <a:off x="7668345" y="2139703"/>
            <a:ext cx="322715" cy="106065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6297433" y="2139702"/>
            <a:ext cx="1658943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6300192" y="2139702"/>
            <a:ext cx="1368152" cy="216024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6300192" y="1203598"/>
            <a:ext cx="0" cy="252028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6300192" y="1851670"/>
            <a:ext cx="684076" cy="396044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6300192" y="2049692"/>
            <a:ext cx="342038" cy="306034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Freeform 40"/>
          <p:cNvSpPr/>
          <p:nvPr/>
        </p:nvSpPr>
        <p:spPr>
          <a:xfrm>
            <a:off x="6228184" y="2142836"/>
            <a:ext cx="73105" cy="230588"/>
          </a:xfrm>
          <a:custGeom>
            <a:avLst/>
            <a:gdLst>
              <a:gd name="connsiteX0" fmla="*/ 0 w 3976"/>
              <a:gd name="connsiteY0" fmla="*/ 0 h 230588"/>
              <a:gd name="connsiteX1" fmla="*/ 3976 w 3976"/>
              <a:gd name="connsiteY1" fmla="*/ 230588 h 230588"/>
              <a:gd name="connsiteX0" fmla="*/ 131127 w 141127"/>
              <a:gd name="connsiteY0" fmla="*/ 0 h 10000"/>
              <a:gd name="connsiteX1" fmla="*/ 141127 w 141127"/>
              <a:gd name="connsiteY1" fmla="*/ 10000 h 10000"/>
              <a:gd name="connsiteX0" fmla="*/ 159590 w 169590"/>
              <a:gd name="connsiteY0" fmla="*/ 0 h 10000"/>
              <a:gd name="connsiteX1" fmla="*/ 169590 w 169590"/>
              <a:gd name="connsiteY1" fmla="*/ 10000 h 10000"/>
              <a:gd name="connsiteX0" fmla="*/ 178005 w 188005"/>
              <a:gd name="connsiteY0" fmla="*/ 0 h 10000"/>
              <a:gd name="connsiteX1" fmla="*/ 188005 w 188005"/>
              <a:gd name="connsiteY1" fmla="*/ 10000 h 10000"/>
              <a:gd name="connsiteX0" fmla="*/ 178005 w 188005"/>
              <a:gd name="connsiteY0" fmla="*/ 0 h 10000"/>
              <a:gd name="connsiteX1" fmla="*/ 188005 w 188005"/>
              <a:gd name="connsiteY1" fmla="*/ 10000 h 10000"/>
              <a:gd name="connsiteX0" fmla="*/ 173865 w 183865"/>
              <a:gd name="connsiteY0" fmla="*/ 0 h 10000"/>
              <a:gd name="connsiteX1" fmla="*/ 183865 w 183865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83865" h="10000">
                <a:moveTo>
                  <a:pt x="173865" y="0"/>
                </a:moveTo>
                <a:cubicBezTo>
                  <a:pt x="7213" y="2126"/>
                  <a:pt x="-119444" y="7357"/>
                  <a:pt x="183865" y="10000"/>
                </a:cubicBezTo>
              </a:path>
            </a:pathLst>
          </a:custGeom>
          <a:ln w="19050">
            <a:solidFill>
              <a:srgbClr val="F92A0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Freeform 41"/>
          <p:cNvSpPr/>
          <p:nvPr/>
        </p:nvSpPr>
        <p:spPr>
          <a:xfrm>
            <a:off x="6297433" y="1864540"/>
            <a:ext cx="1371600" cy="395963"/>
          </a:xfrm>
          <a:custGeom>
            <a:avLst/>
            <a:gdLst>
              <a:gd name="connsiteX0" fmla="*/ 1371600 w 1371600"/>
              <a:gd name="connsiteY0" fmla="*/ 254442 h 254442"/>
              <a:gd name="connsiteX1" fmla="*/ 0 w 1371600"/>
              <a:gd name="connsiteY1" fmla="*/ 0 h 254442"/>
              <a:gd name="connsiteX0" fmla="*/ 1371600 w 1371600"/>
              <a:gd name="connsiteY0" fmla="*/ 254442 h 331038"/>
              <a:gd name="connsiteX1" fmla="*/ 0 w 1371600"/>
              <a:gd name="connsiteY1" fmla="*/ 0 h 331038"/>
              <a:gd name="connsiteX0" fmla="*/ 1371600 w 1371600"/>
              <a:gd name="connsiteY0" fmla="*/ 254442 h 385266"/>
              <a:gd name="connsiteX1" fmla="*/ 0 w 1371600"/>
              <a:gd name="connsiteY1" fmla="*/ 0 h 385266"/>
              <a:gd name="connsiteX0" fmla="*/ 1371600 w 1371600"/>
              <a:gd name="connsiteY0" fmla="*/ 254442 h 396012"/>
              <a:gd name="connsiteX1" fmla="*/ 0 w 1371600"/>
              <a:gd name="connsiteY1" fmla="*/ 0 h 396012"/>
              <a:gd name="connsiteX0" fmla="*/ 1371600 w 1371600"/>
              <a:gd name="connsiteY0" fmla="*/ 254442 h 362068"/>
              <a:gd name="connsiteX1" fmla="*/ 0 w 1371600"/>
              <a:gd name="connsiteY1" fmla="*/ 0 h 362068"/>
              <a:gd name="connsiteX0" fmla="*/ 1371600 w 1371600"/>
              <a:gd name="connsiteY0" fmla="*/ 254442 h 406684"/>
              <a:gd name="connsiteX1" fmla="*/ 0 w 1371600"/>
              <a:gd name="connsiteY1" fmla="*/ 0 h 406684"/>
              <a:gd name="connsiteX0" fmla="*/ 1371600 w 1371600"/>
              <a:gd name="connsiteY0" fmla="*/ 254442 h 384034"/>
              <a:gd name="connsiteX1" fmla="*/ 0 w 1371600"/>
              <a:gd name="connsiteY1" fmla="*/ 0 h 384034"/>
              <a:gd name="connsiteX0" fmla="*/ 1371600 w 1371600"/>
              <a:gd name="connsiteY0" fmla="*/ 254442 h 395963"/>
              <a:gd name="connsiteX1" fmla="*/ 0 w 1371600"/>
              <a:gd name="connsiteY1" fmla="*/ 0 h 395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1600" h="395963">
                <a:moveTo>
                  <a:pt x="1371600" y="254442"/>
                </a:moveTo>
                <a:cubicBezTo>
                  <a:pt x="1035256" y="384752"/>
                  <a:pt x="168124" y="585306"/>
                  <a:pt x="0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5" name="Straight Connector 44"/>
          <p:cNvCxnSpPr/>
          <p:nvPr/>
        </p:nvCxnSpPr>
        <p:spPr>
          <a:xfrm flipH="1">
            <a:off x="2699792" y="1856590"/>
            <a:ext cx="3605593" cy="193102"/>
          </a:xfrm>
          <a:prstGeom prst="line">
            <a:avLst/>
          </a:prstGeom>
          <a:ln w="285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2555776" y="1275606"/>
            <a:ext cx="0" cy="288032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reeform 55"/>
          <p:cNvSpPr/>
          <p:nvPr/>
        </p:nvSpPr>
        <p:spPr>
          <a:xfrm>
            <a:off x="2552369" y="3860318"/>
            <a:ext cx="5200153" cy="302149"/>
          </a:xfrm>
          <a:custGeom>
            <a:avLst/>
            <a:gdLst>
              <a:gd name="connsiteX0" fmla="*/ 4937760 w 5200153"/>
              <a:gd name="connsiteY0" fmla="*/ 7951 h 302149"/>
              <a:gd name="connsiteX1" fmla="*/ 5200153 w 5200153"/>
              <a:gd name="connsiteY1" fmla="*/ 0 h 302149"/>
              <a:gd name="connsiteX2" fmla="*/ 5192201 w 5200153"/>
              <a:gd name="connsiteY2" fmla="*/ 302149 h 302149"/>
              <a:gd name="connsiteX3" fmla="*/ 0 w 5200153"/>
              <a:gd name="connsiteY3" fmla="*/ 278295 h 302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00153" h="302149">
                <a:moveTo>
                  <a:pt x="4937760" y="7951"/>
                </a:moveTo>
                <a:lnTo>
                  <a:pt x="5200153" y="0"/>
                </a:lnTo>
                <a:lnTo>
                  <a:pt x="5192201" y="302149"/>
                </a:lnTo>
                <a:lnTo>
                  <a:pt x="0" y="278295"/>
                </a:ln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TextBox 64"/>
          <p:cNvSpPr txBox="1"/>
          <p:nvPr/>
        </p:nvSpPr>
        <p:spPr>
          <a:xfrm>
            <a:off x="5940152" y="2106663"/>
            <a:ext cx="288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2</a:t>
            </a:r>
            <a:endParaRPr lang="en-US" sz="1400"/>
          </a:p>
        </p:txBody>
      </p:sp>
      <p:sp>
        <p:nvSpPr>
          <p:cNvPr id="66" name="TextBox 65"/>
          <p:cNvSpPr txBox="1"/>
          <p:nvPr/>
        </p:nvSpPr>
        <p:spPr>
          <a:xfrm>
            <a:off x="7999986" y="3530338"/>
            <a:ext cx="317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endParaRPr lang="en-US" sz="1400"/>
          </a:p>
        </p:txBody>
      </p:sp>
      <p:sp>
        <p:nvSpPr>
          <p:cNvPr id="67" name="TextBox 66"/>
          <p:cNvSpPr txBox="1"/>
          <p:nvPr/>
        </p:nvSpPr>
        <p:spPr>
          <a:xfrm>
            <a:off x="2627784" y="3488109"/>
            <a:ext cx="317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B</a:t>
            </a:r>
            <a:endParaRPr lang="en-US" sz="1400"/>
          </a:p>
        </p:txBody>
      </p:sp>
      <p:sp>
        <p:nvSpPr>
          <p:cNvPr id="68" name="TextBox 67"/>
          <p:cNvSpPr txBox="1"/>
          <p:nvPr/>
        </p:nvSpPr>
        <p:spPr>
          <a:xfrm>
            <a:off x="7956376" y="3056061"/>
            <a:ext cx="3890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69" name="TextBox 68"/>
          <p:cNvSpPr txBox="1"/>
          <p:nvPr/>
        </p:nvSpPr>
        <p:spPr>
          <a:xfrm>
            <a:off x="7164288" y="3435846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r>
              <a:rPr lang="en-US" sz="1000" smtClean="0"/>
              <a:t>2</a:t>
            </a:r>
            <a:endParaRPr lang="en-US" sz="1000"/>
          </a:p>
        </p:txBody>
      </p:sp>
      <p:sp>
        <p:nvSpPr>
          <p:cNvPr id="70" name="TextBox 69"/>
          <p:cNvSpPr txBox="1"/>
          <p:nvPr/>
        </p:nvSpPr>
        <p:spPr>
          <a:xfrm>
            <a:off x="8028384" y="1923678"/>
            <a:ext cx="317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endParaRPr lang="en-US" sz="1400"/>
          </a:p>
        </p:txBody>
      </p:sp>
      <p:sp>
        <p:nvSpPr>
          <p:cNvPr id="71" name="TextBox 70"/>
          <p:cNvSpPr txBox="1"/>
          <p:nvPr/>
        </p:nvSpPr>
        <p:spPr>
          <a:xfrm>
            <a:off x="6271196" y="1543893"/>
            <a:ext cx="317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D</a:t>
            </a:r>
            <a:endParaRPr lang="en-US" sz="1400"/>
          </a:p>
        </p:txBody>
      </p:sp>
      <p:sp>
        <p:nvSpPr>
          <p:cNvPr id="72" name="TextBox 71"/>
          <p:cNvSpPr txBox="1"/>
          <p:nvPr/>
        </p:nvSpPr>
        <p:spPr>
          <a:xfrm>
            <a:off x="7452320" y="1759485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74" name="TextBox 73"/>
          <p:cNvSpPr txBox="1"/>
          <p:nvPr/>
        </p:nvSpPr>
        <p:spPr>
          <a:xfrm>
            <a:off x="2627784" y="1645364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B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86" name="TextBox 85"/>
          <p:cNvSpPr txBox="1"/>
          <p:nvPr/>
        </p:nvSpPr>
        <p:spPr>
          <a:xfrm>
            <a:off x="2411760" y="4167989"/>
            <a:ext cx="497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1.0</a:t>
            </a:r>
            <a:endParaRPr lang="en-US" sz="1400"/>
          </a:p>
        </p:txBody>
      </p:sp>
      <p:sp>
        <p:nvSpPr>
          <p:cNvPr id="87" name="TextBox 86"/>
          <p:cNvSpPr txBox="1"/>
          <p:nvPr/>
        </p:nvSpPr>
        <p:spPr>
          <a:xfrm>
            <a:off x="4578447" y="3632125"/>
            <a:ext cx="497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1.5</a:t>
            </a:r>
            <a:endParaRPr lang="en-US" sz="1400"/>
          </a:p>
        </p:txBody>
      </p:sp>
      <p:sp>
        <p:nvSpPr>
          <p:cNvPr id="88" name="TextBox 87"/>
          <p:cNvSpPr txBox="1"/>
          <p:nvPr/>
        </p:nvSpPr>
        <p:spPr>
          <a:xfrm>
            <a:off x="4665233" y="3854690"/>
            <a:ext cx="497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4</a:t>
            </a:r>
            <a:endParaRPr lang="en-US" sz="1400"/>
          </a:p>
        </p:txBody>
      </p:sp>
      <p:grpSp>
        <p:nvGrpSpPr>
          <p:cNvPr id="14" name="Group 13"/>
          <p:cNvGrpSpPr/>
          <p:nvPr/>
        </p:nvGrpSpPr>
        <p:grpSpPr>
          <a:xfrm>
            <a:off x="8379132" y="3165816"/>
            <a:ext cx="369332" cy="702078"/>
            <a:chOff x="8379132" y="3165816"/>
            <a:chExt cx="369332" cy="702078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8388424" y="3209949"/>
              <a:ext cx="0" cy="513929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 rot="5400000">
              <a:off x="8212759" y="3332189"/>
              <a:ext cx="7020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1/5C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7236296" y="4290650"/>
            <a:ext cx="983307" cy="369332"/>
            <a:chOff x="7236296" y="4290650"/>
            <a:chExt cx="983307" cy="369332"/>
          </a:xfrm>
        </p:grpSpPr>
        <p:sp>
          <p:nvSpPr>
            <p:cNvPr id="55" name="TextBox 54"/>
            <p:cNvSpPr txBox="1"/>
            <p:nvPr/>
          </p:nvSpPr>
          <p:spPr>
            <a:xfrm>
              <a:off x="7236296" y="4290650"/>
              <a:ext cx="98330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1/5C </a:t>
              </a:r>
              <a:endParaRPr lang="en-US">
                <a:solidFill>
                  <a:srgbClr val="FF0000"/>
                </a:solidFill>
              </a:endParaRPr>
            </a:p>
          </p:txBody>
        </p:sp>
        <p:cxnSp>
          <p:nvCxnSpPr>
            <p:cNvPr id="57" name="Straight Arrow Connector 56"/>
            <p:cNvCxnSpPr/>
            <p:nvPr/>
          </p:nvCxnSpPr>
          <p:spPr>
            <a:xfrm>
              <a:off x="7477125" y="4298878"/>
              <a:ext cx="522861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/>
          <p:nvPr/>
        </p:nvGrpSpPr>
        <p:grpSpPr>
          <a:xfrm>
            <a:off x="2687541" y="4578682"/>
            <a:ext cx="5284884" cy="369332"/>
            <a:chOff x="2687541" y="4587974"/>
            <a:chExt cx="5284884" cy="369332"/>
          </a:xfrm>
        </p:grpSpPr>
        <p:sp>
          <p:nvSpPr>
            <p:cNvPr id="15" name="TextBox 14"/>
            <p:cNvSpPr txBox="1"/>
            <p:nvPr/>
          </p:nvSpPr>
          <p:spPr>
            <a:xfrm>
              <a:off x="3923928" y="4587974"/>
              <a:ext cx="2448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Dài áo = sđ -3cm (cv)</a:t>
              </a:r>
              <a:endParaRPr lang="en-US"/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>
              <a:off x="2687541" y="4948014"/>
              <a:ext cx="5284884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/>
          <p:cNvGrpSpPr/>
          <p:nvPr/>
        </p:nvGrpSpPr>
        <p:grpSpPr>
          <a:xfrm>
            <a:off x="8132348" y="2139702"/>
            <a:ext cx="369332" cy="1584176"/>
            <a:chOff x="8132348" y="2139702"/>
            <a:chExt cx="369332" cy="1584176"/>
          </a:xfrm>
        </p:grpSpPr>
        <p:cxnSp>
          <p:nvCxnSpPr>
            <p:cNvPr id="80" name="Straight Arrow Connector 79"/>
            <p:cNvCxnSpPr/>
            <p:nvPr/>
          </p:nvCxnSpPr>
          <p:spPr>
            <a:xfrm>
              <a:off x="8141639" y="2139702"/>
              <a:ext cx="0" cy="1584176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 rot="5400000">
              <a:off x="7706038" y="2566012"/>
              <a:ext cx="12219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1/2V -0.5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7373688" y="1324321"/>
            <a:ext cx="1374776" cy="385845"/>
            <a:chOff x="7373688" y="1324321"/>
            <a:chExt cx="1374776" cy="385845"/>
          </a:xfrm>
        </p:grpSpPr>
        <p:cxnSp>
          <p:nvCxnSpPr>
            <p:cNvPr id="27" name="Straight Arrow Connector 26"/>
            <p:cNvCxnSpPr/>
            <p:nvPr/>
          </p:nvCxnSpPr>
          <p:spPr>
            <a:xfrm>
              <a:off x="7596336" y="1710166"/>
              <a:ext cx="380586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7373688" y="1324321"/>
              <a:ext cx="137477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srgbClr val="FF0000"/>
                  </a:solidFill>
                </a:rPr>
                <a:t>1/10V + 1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6297433" y="627534"/>
            <a:ext cx="1693627" cy="369332"/>
            <a:chOff x="2687541" y="4587974"/>
            <a:chExt cx="5329369" cy="369332"/>
          </a:xfrm>
        </p:grpSpPr>
        <p:sp>
          <p:nvSpPr>
            <p:cNvPr id="85" name="TextBox 84"/>
            <p:cNvSpPr txBox="1"/>
            <p:nvPr/>
          </p:nvSpPr>
          <p:spPr>
            <a:xfrm>
              <a:off x="2922812" y="4587974"/>
              <a:ext cx="509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1/4 Ngực + 1</a:t>
              </a:r>
              <a:endParaRPr lang="en-US">
                <a:solidFill>
                  <a:srgbClr val="FF0000"/>
                </a:solidFill>
              </a:endParaRPr>
            </a:p>
          </p:txBody>
        </p:sp>
        <p:cxnSp>
          <p:nvCxnSpPr>
            <p:cNvPr id="90" name="Straight Arrow Connector 89"/>
            <p:cNvCxnSpPr/>
            <p:nvPr/>
          </p:nvCxnSpPr>
          <p:spPr>
            <a:xfrm>
              <a:off x="2687541" y="4948014"/>
              <a:ext cx="5284884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Box 38"/>
          <p:cNvSpPr txBox="1"/>
          <p:nvPr/>
        </p:nvSpPr>
        <p:spPr>
          <a:xfrm rot="5400000">
            <a:off x="5044698" y="267584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1/4 Ngực + 4</a:t>
            </a:r>
            <a:endParaRPr lang="en-US"/>
          </a:p>
        </p:txBody>
      </p:sp>
      <p:sp>
        <p:nvSpPr>
          <p:cNvPr id="91" name="TextBox 90"/>
          <p:cNvSpPr txBox="1"/>
          <p:nvPr/>
        </p:nvSpPr>
        <p:spPr>
          <a:xfrm rot="5400000">
            <a:off x="2371980" y="2749387"/>
            <a:ext cx="1582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= Ng. ngực - 2</a:t>
            </a:r>
            <a:endParaRPr lang="en-US"/>
          </a:p>
        </p:txBody>
      </p:sp>
      <p:grpSp>
        <p:nvGrpSpPr>
          <p:cNvPr id="48" name="Group 47"/>
          <p:cNvGrpSpPr/>
          <p:nvPr/>
        </p:nvGrpSpPr>
        <p:grpSpPr>
          <a:xfrm>
            <a:off x="3275856" y="3147814"/>
            <a:ext cx="2448272" cy="369332"/>
            <a:chOff x="3131840" y="2571750"/>
            <a:chExt cx="2520280" cy="369332"/>
          </a:xfrm>
        </p:grpSpPr>
        <p:cxnSp>
          <p:nvCxnSpPr>
            <p:cNvPr id="44" name="Straight Arrow Connector 43"/>
            <p:cNvCxnSpPr/>
            <p:nvPr/>
          </p:nvCxnSpPr>
          <p:spPr>
            <a:xfrm flipH="1">
              <a:off x="3131840" y="2921609"/>
              <a:ext cx="2520280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3205966" y="2571750"/>
              <a:ext cx="20141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THÂN TRƯỚC x 2 </a:t>
              </a:r>
              <a:endParaRPr lang="en-US"/>
            </a:p>
          </p:txBody>
        </p:sp>
      </p:grpSp>
      <p:sp>
        <p:nvSpPr>
          <p:cNvPr id="19" name="Freeform 18"/>
          <p:cNvSpPr/>
          <p:nvPr/>
        </p:nvSpPr>
        <p:spPr>
          <a:xfrm>
            <a:off x="2560320" y="2043485"/>
            <a:ext cx="135172" cy="2099145"/>
          </a:xfrm>
          <a:custGeom>
            <a:avLst/>
            <a:gdLst>
              <a:gd name="connsiteX0" fmla="*/ 135172 w 135172"/>
              <a:gd name="connsiteY0" fmla="*/ 0 h 2099145"/>
              <a:gd name="connsiteX1" fmla="*/ 0 w 135172"/>
              <a:gd name="connsiteY1" fmla="*/ 2099145 h 2099145"/>
              <a:gd name="connsiteX0" fmla="*/ 145919 w 145919"/>
              <a:gd name="connsiteY0" fmla="*/ 0 h 2099145"/>
              <a:gd name="connsiteX1" fmla="*/ 10747 w 145919"/>
              <a:gd name="connsiteY1" fmla="*/ 2099145 h 2099145"/>
              <a:gd name="connsiteX0" fmla="*/ 148666 w 148666"/>
              <a:gd name="connsiteY0" fmla="*/ 0 h 2099145"/>
              <a:gd name="connsiteX1" fmla="*/ 13494 w 148666"/>
              <a:gd name="connsiteY1" fmla="*/ 2099145 h 2099145"/>
              <a:gd name="connsiteX0" fmla="*/ 146889 w 146889"/>
              <a:gd name="connsiteY0" fmla="*/ 0 h 2099145"/>
              <a:gd name="connsiteX1" fmla="*/ 11717 w 146889"/>
              <a:gd name="connsiteY1" fmla="*/ 2099145 h 2099145"/>
              <a:gd name="connsiteX0" fmla="*/ 143900 w 143900"/>
              <a:gd name="connsiteY0" fmla="*/ 0 h 2099145"/>
              <a:gd name="connsiteX1" fmla="*/ 8728 w 143900"/>
              <a:gd name="connsiteY1" fmla="*/ 2099145 h 2099145"/>
              <a:gd name="connsiteX0" fmla="*/ 145493 w 145493"/>
              <a:gd name="connsiteY0" fmla="*/ 0 h 2099145"/>
              <a:gd name="connsiteX1" fmla="*/ 10321 w 145493"/>
              <a:gd name="connsiteY1" fmla="*/ 2099145 h 2099145"/>
              <a:gd name="connsiteX0" fmla="*/ 135172 w 135172"/>
              <a:gd name="connsiteY0" fmla="*/ 0 h 2099145"/>
              <a:gd name="connsiteX1" fmla="*/ 0 w 135172"/>
              <a:gd name="connsiteY1" fmla="*/ 2099145 h 2099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5172" h="2099145">
                <a:moveTo>
                  <a:pt x="135172" y="0"/>
                </a:moveTo>
                <a:cubicBezTo>
                  <a:pt x="97961" y="393745"/>
                  <a:pt x="56519" y="679785"/>
                  <a:pt x="0" y="2099145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Freeform 80"/>
          <p:cNvSpPr/>
          <p:nvPr/>
        </p:nvSpPr>
        <p:spPr>
          <a:xfrm>
            <a:off x="2852787" y="2043486"/>
            <a:ext cx="136731" cy="2123354"/>
          </a:xfrm>
          <a:custGeom>
            <a:avLst/>
            <a:gdLst>
              <a:gd name="connsiteX0" fmla="*/ 135172 w 135172"/>
              <a:gd name="connsiteY0" fmla="*/ 0 h 2099145"/>
              <a:gd name="connsiteX1" fmla="*/ 0 w 135172"/>
              <a:gd name="connsiteY1" fmla="*/ 2099145 h 2099145"/>
              <a:gd name="connsiteX0" fmla="*/ 145919 w 145919"/>
              <a:gd name="connsiteY0" fmla="*/ 0 h 2099145"/>
              <a:gd name="connsiteX1" fmla="*/ 10747 w 145919"/>
              <a:gd name="connsiteY1" fmla="*/ 2099145 h 2099145"/>
              <a:gd name="connsiteX0" fmla="*/ 148666 w 148666"/>
              <a:gd name="connsiteY0" fmla="*/ 0 h 2099145"/>
              <a:gd name="connsiteX1" fmla="*/ 13494 w 148666"/>
              <a:gd name="connsiteY1" fmla="*/ 2099145 h 2099145"/>
              <a:gd name="connsiteX0" fmla="*/ 146889 w 146889"/>
              <a:gd name="connsiteY0" fmla="*/ 0 h 2099145"/>
              <a:gd name="connsiteX1" fmla="*/ 11717 w 146889"/>
              <a:gd name="connsiteY1" fmla="*/ 2099145 h 2099145"/>
              <a:gd name="connsiteX0" fmla="*/ 135172 w 135172"/>
              <a:gd name="connsiteY0" fmla="*/ 0 h 2099145"/>
              <a:gd name="connsiteX1" fmla="*/ 0 w 135172"/>
              <a:gd name="connsiteY1" fmla="*/ 2099145 h 2099145"/>
              <a:gd name="connsiteX0" fmla="*/ 135172 w 135172"/>
              <a:gd name="connsiteY0" fmla="*/ 0 h 2099145"/>
              <a:gd name="connsiteX1" fmla="*/ 0 w 135172"/>
              <a:gd name="connsiteY1" fmla="*/ 2099145 h 2099145"/>
              <a:gd name="connsiteX0" fmla="*/ 135172 w 135172"/>
              <a:gd name="connsiteY0" fmla="*/ 0 h 2099145"/>
              <a:gd name="connsiteX1" fmla="*/ 0 w 135172"/>
              <a:gd name="connsiteY1" fmla="*/ 2099145 h 2099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5172" h="2099145">
                <a:moveTo>
                  <a:pt x="135172" y="0"/>
                </a:moveTo>
                <a:cubicBezTo>
                  <a:pt x="84320" y="441112"/>
                  <a:pt x="67040" y="679650"/>
                  <a:pt x="0" y="2099145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 flipH="1">
            <a:off x="2552369" y="2670031"/>
            <a:ext cx="5277333" cy="38603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2627785" y="2670031"/>
            <a:ext cx="4014445" cy="38603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6588224" y="2202709"/>
            <a:ext cx="0" cy="1959758"/>
          </a:xfrm>
          <a:prstGeom prst="line">
            <a:avLst/>
          </a:prstGeom>
          <a:ln w="190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Freeform 59"/>
          <p:cNvSpPr/>
          <p:nvPr/>
        </p:nvSpPr>
        <p:spPr>
          <a:xfrm>
            <a:off x="6590995" y="2238451"/>
            <a:ext cx="65837" cy="1938528"/>
          </a:xfrm>
          <a:custGeom>
            <a:avLst/>
            <a:gdLst>
              <a:gd name="connsiteX0" fmla="*/ 0 w 65837"/>
              <a:gd name="connsiteY0" fmla="*/ 1938528 h 1938528"/>
              <a:gd name="connsiteX1" fmla="*/ 65837 w 65837"/>
              <a:gd name="connsiteY1" fmla="*/ 0 h 1938528"/>
              <a:gd name="connsiteX0" fmla="*/ 0 w 65837"/>
              <a:gd name="connsiteY0" fmla="*/ 1938528 h 1938528"/>
              <a:gd name="connsiteX1" fmla="*/ 65837 w 65837"/>
              <a:gd name="connsiteY1" fmla="*/ 0 h 1938528"/>
              <a:gd name="connsiteX0" fmla="*/ 0 w 65837"/>
              <a:gd name="connsiteY0" fmla="*/ 1938528 h 1938528"/>
              <a:gd name="connsiteX1" fmla="*/ 65837 w 65837"/>
              <a:gd name="connsiteY1" fmla="*/ 0 h 1938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5837" h="1938528">
                <a:moveTo>
                  <a:pt x="0" y="1938528"/>
                </a:moveTo>
                <a:cubicBezTo>
                  <a:pt x="21946" y="1292352"/>
                  <a:pt x="-7315" y="543764"/>
                  <a:pt x="65837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2" name="Group 91"/>
          <p:cNvGrpSpPr/>
          <p:nvPr/>
        </p:nvGrpSpPr>
        <p:grpSpPr>
          <a:xfrm>
            <a:off x="6876256" y="2805778"/>
            <a:ext cx="313406" cy="980236"/>
            <a:chOff x="6876256" y="2805778"/>
            <a:chExt cx="313406" cy="980236"/>
          </a:xfrm>
        </p:grpSpPr>
        <p:cxnSp>
          <p:nvCxnSpPr>
            <p:cNvPr id="82" name="Straight Arrow Connector 81"/>
            <p:cNvCxnSpPr/>
            <p:nvPr/>
          </p:nvCxnSpPr>
          <p:spPr>
            <a:xfrm>
              <a:off x="6876256" y="2860510"/>
              <a:ext cx="0" cy="711133"/>
            </a:xfrm>
            <a:prstGeom prst="straightConnector1">
              <a:avLst/>
            </a:prstGeom>
            <a:ln w="1905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/>
            <p:cNvSpPr txBox="1"/>
            <p:nvPr/>
          </p:nvSpPr>
          <p:spPr>
            <a:xfrm rot="5400000">
              <a:off x="6545656" y="3142007"/>
              <a:ext cx="98023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ĐÔ TT x 2</a:t>
              </a:r>
              <a:endParaRPr lang="en-US" sz="1400"/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6588224" y="4578682"/>
            <a:ext cx="1368152" cy="378624"/>
            <a:chOff x="6588224" y="4578682"/>
            <a:chExt cx="1368152" cy="378624"/>
          </a:xfrm>
        </p:grpSpPr>
        <p:cxnSp>
          <p:nvCxnSpPr>
            <p:cNvPr id="95" name="Straight Arrow Connector 94"/>
            <p:cNvCxnSpPr/>
            <p:nvPr/>
          </p:nvCxnSpPr>
          <p:spPr>
            <a:xfrm flipH="1">
              <a:off x="6588224" y="4578682"/>
              <a:ext cx="1368152" cy="0"/>
            </a:xfrm>
            <a:prstGeom prst="straightConnector1">
              <a:avLst/>
            </a:prstGeom>
            <a:ln w="19050">
              <a:solidFill>
                <a:srgbClr val="00CC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TextBox 95"/>
            <p:cNvSpPr txBox="1"/>
            <p:nvPr/>
          </p:nvSpPr>
          <p:spPr>
            <a:xfrm>
              <a:off x="6696236" y="4587974"/>
              <a:ext cx="1152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00CC00"/>
                  </a:solidFill>
                </a:rPr>
                <a:t>1/2 C-0.5</a:t>
              </a:r>
              <a:endParaRPr lang="en-US">
                <a:solidFill>
                  <a:srgbClr val="00CC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831938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2" dur="4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4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1" dur="2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6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6" grpId="0" animBg="1"/>
      <p:bldP spid="41" grpId="0" animBg="1"/>
      <p:bldP spid="42" grpId="0" animBg="1"/>
      <p:bldP spid="56" grpId="0" animBg="1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4" grpId="0"/>
      <p:bldP spid="86" grpId="0"/>
      <p:bldP spid="87" grpId="0"/>
      <p:bldP spid="88" grpId="0"/>
      <p:bldP spid="39" grpId="0"/>
      <p:bldP spid="91" grpId="0"/>
      <p:bldP spid="19" grpId="0" animBg="1"/>
      <p:bldP spid="81" grpId="0" animBg="1"/>
      <p:bldP spid="6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96" y="123478"/>
            <a:ext cx="3960440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THÂN SAU</a:t>
            </a:r>
            <a:endParaRPr lang="en-US" sz="240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1927417" y="4958626"/>
            <a:ext cx="4677466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6604882" y="2715491"/>
            <a:ext cx="0" cy="224313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927417" y="771550"/>
            <a:ext cx="0" cy="418707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1927417" y="4738304"/>
            <a:ext cx="4677466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1927417" y="4628143"/>
            <a:ext cx="4677466" cy="0"/>
          </a:xfrm>
          <a:prstGeom prst="line">
            <a:avLst/>
          </a:prstGeom>
          <a:ln w="28575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reeform 17"/>
          <p:cNvSpPr/>
          <p:nvPr/>
        </p:nvSpPr>
        <p:spPr>
          <a:xfrm>
            <a:off x="6178430" y="4212866"/>
            <a:ext cx="440733" cy="422582"/>
          </a:xfrm>
          <a:custGeom>
            <a:avLst/>
            <a:gdLst>
              <a:gd name="connsiteX0" fmla="*/ 495300 w 495300"/>
              <a:gd name="connsiteY0" fmla="*/ 0 h 552450"/>
              <a:gd name="connsiteX1" fmla="*/ 19050 w 495300"/>
              <a:gd name="connsiteY1" fmla="*/ 19050 h 552450"/>
              <a:gd name="connsiteX2" fmla="*/ 0 w 495300"/>
              <a:gd name="connsiteY2" fmla="*/ 55245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5300" h="552450">
                <a:moveTo>
                  <a:pt x="495300" y="0"/>
                </a:moveTo>
                <a:lnTo>
                  <a:pt x="19050" y="19050"/>
                </a:lnTo>
                <a:lnTo>
                  <a:pt x="0" y="552450"/>
                </a:lnTo>
              </a:path>
            </a:pathLst>
          </a:cu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>
            <a:endCxn id="18" idx="2"/>
          </p:cNvCxnSpPr>
          <p:nvPr/>
        </p:nvCxnSpPr>
        <p:spPr>
          <a:xfrm flipH="1">
            <a:off x="6178430" y="4212866"/>
            <a:ext cx="440733" cy="422582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endCxn id="18" idx="1"/>
          </p:cNvCxnSpPr>
          <p:nvPr/>
        </p:nvCxnSpPr>
        <p:spPr>
          <a:xfrm flipH="1" flipV="1">
            <a:off x="6195382" y="4227438"/>
            <a:ext cx="203415" cy="196719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Freeform 25"/>
          <p:cNvSpPr/>
          <p:nvPr/>
        </p:nvSpPr>
        <p:spPr>
          <a:xfrm>
            <a:off x="6182273" y="4227691"/>
            <a:ext cx="453472" cy="504818"/>
          </a:xfrm>
          <a:custGeom>
            <a:avLst/>
            <a:gdLst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15526 w 515526"/>
              <a:gd name="connsiteY0" fmla="*/ 0 h 659959"/>
              <a:gd name="connsiteX1" fmla="*/ 6642 w 515526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9617 w 509617"/>
              <a:gd name="connsiteY0" fmla="*/ 0 h 659959"/>
              <a:gd name="connsiteX1" fmla="*/ 733 w 509617"/>
              <a:gd name="connsiteY1" fmla="*/ 659959 h 65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09617" h="659959">
                <a:moveTo>
                  <a:pt x="509617" y="0"/>
                </a:moveTo>
                <a:cubicBezTo>
                  <a:pt x="-9918" y="150279"/>
                  <a:pt x="-3153" y="523681"/>
                  <a:pt x="733" y="659959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>
            <a:stCxn id="26" idx="0"/>
          </p:cNvCxnSpPr>
          <p:nvPr/>
        </p:nvCxnSpPr>
        <p:spPr>
          <a:xfrm flipH="1" flipV="1">
            <a:off x="6348584" y="3416371"/>
            <a:ext cx="287161" cy="8113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5128705" y="3416370"/>
            <a:ext cx="1476177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5131160" y="3416370"/>
            <a:ext cx="1217423" cy="165242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5131160" y="123478"/>
            <a:ext cx="0" cy="4504665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5131160" y="3196048"/>
            <a:ext cx="608711" cy="302943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5131160" y="3347519"/>
            <a:ext cx="304356" cy="234092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Freeform 40"/>
          <p:cNvSpPr/>
          <p:nvPr/>
        </p:nvSpPr>
        <p:spPr>
          <a:xfrm>
            <a:off x="5067085" y="3418767"/>
            <a:ext cx="65051" cy="176382"/>
          </a:xfrm>
          <a:custGeom>
            <a:avLst/>
            <a:gdLst>
              <a:gd name="connsiteX0" fmla="*/ 0 w 3976"/>
              <a:gd name="connsiteY0" fmla="*/ 0 h 230588"/>
              <a:gd name="connsiteX1" fmla="*/ 3976 w 3976"/>
              <a:gd name="connsiteY1" fmla="*/ 230588 h 230588"/>
              <a:gd name="connsiteX0" fmla="*/ 131127 w 141127"/>
              <a:gd name="connsiteY0" fmla="*/ 0 h 10000"/>
              <a:gd name="connsiteX1" fmla="*/ 141127 w 141127"/>
              <a:gd name="connsiteY1" fmla="*/ 10000 h 10000"/>
              <a:gd name="connsiteX0" fmla="*/ 159590 w 169590"/>
              <a:gd name="connsiteY0" fmla="*/ 0 h 10000"/>
              <a:gd name="connsiteX1" fmla="*/ 169590 w 169590"/>
              <a:gd name="connsiteY1" fmla="*/ 10000 h 10000"/>
              <a:gd name="connsiteX0" fmla="*/ 178005 w 188005"/>
              <a:gd name="connsiteY0" fmla="*/ 0 h 10000"/>
              <a:gd name="connsiteX1" fmla="*/ 188005 w 188005"/>
              <a:gd name="connsiteY1" fmla="*/ 10000 h 10000"/>
              <a:gd name="connsiteX0" fmla="*/ 178005 w 188005"/>
              <a:gd name="connsiteY0" fmla="*/ 0 h 10000"/>
              <a:gd name="connsiteX1" fmla="*/ 188005 w 188005"/>
              <a:gd name="connsiteY1" fmla="*/ 10000 h 10000"/>
              <a:gd name="connsiteX0" fmla="*/ 173865 w 183865"/>
              <a:gd name="connsiteY0" fmla="*/ 0 h 10000"/>
              <a:gd name="connsiteX1" fmla="*/ 183865 w 183865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83865" h="10000">
                <a:moveTo>
                  <a:pt x="173865" y="0"/>
                </a:moveTo>
                <a:cubicBezTo>
                  <a:pt x="7213" y="2126"/>
                  <a:pt x="-119444" y="7357"/>
                  <a:pt x="183865" y="10000"/>
                </a:cubicBezTo>
              </a:path>
            </a:pathLst>
          </a:custGeom>
          <a:ln w="19050">
            <a:solidFill>
              <a:srgbClr val="F92A0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Freeform 41"/>
          <p:cNvSpPr/>
          <p:nvPr/>
        </p:nvSpPr>
        <p:spPr>
          <a:xfrm>
            <a:off x="5128705" y="3205892"/>
            <a:ext cx="1220491" cy="302881"/>
          </a:xfrm>
          <a:custGeom>
            <a:avLst/>
            <a:gdLst>
              <a:gd name="connsiteX0" fmla="*/ 1371600 w 1371600"/>
              <a:gd name="connsiteY0" fmla="*/ 254442 h 254442"/>
              <a:gd name="connsiteX1" fmla="*/ 0 w 1371600"/>
              <a:gd name="connsiteY1" fmla="*/ 0 h 254442"/>
              <a:gd name="connsiteX0" fmla="*/ 1371600 w 1371600"/>
              <a:gd name="connsiteY0" fmla="*/ 254442 h 331038"/>
              <a:gd name="connsiteX1" fmla="*/ 0 w 1371600"/>
              <a:gd name="connsiteY1" fmla="*/ 0 h 331038"/>
              <a:gd name="connsiteX0" fmla="*/ 1371600 w 1371600"/>
              <a:gd name="connsiteY0" fmla="*/ 254442 h 385266"/>
              <a:gd name="connsiteX1" fmla="*/ 0 w 1371600"/>
              <a:gd name="connsiteY1" fmla="*/ 0 h 385266"/>
              <a:gd name="connsiteX0" fmla="*/ 1371600 w 1371600"/>
              <a:gd name="connsiteY0" fmla="*/ 254442 h 396012"/>
              <a:gd name="connsiteX1" fmla="*/ 0 w 1371600"/>
              <a:gd name="connsiteY1" fmla="*/ 0 h 396012"/>
              <a:gd name="connsiteX0" fmla="*/ 1371600 w 1371600"/>
              <a:gd name="connsiteY0" fmla="*/ 254442 h 362068"/>
              <a:gd name="connsiteX1" fmla="*/ 0 w 1371600"/>
              <a:gd name="connsiteY1" fmla="*/ 0 h 362068"/>
              <a:gd name="connsiteX0" fmla="*/ 1371600 w 1371600"/>
              <a:gd name="connsiteY0" fmla="*/ 254442 h 406684"/>
              <a:gd name="connsiteX1" fmla="*/ 0 w 1371600"/>
              <a:gd name="connsiteY1" fmla="*/ 0 h 406684"/>
              <a:gd name="connsiteX0" fmla="*/ 1371600 w 1371600"/>
              <a:gd name="connsiteY0" fmla="*/ 254442 h 384034"/>
              <a:gd name="connsiteX1" fmla="*/ 0 w 1371600"/>
              <a:gd name="connsiteY1" fmla="*/ 0 h 384034"/>
              <a:gd name="connsiteX0" fmla="*/ 1371600 w 1371600"/>
              <a:gd name="connsiteY0" fmla="*/ 254442 h 395963"/>
              <a:gd name="connsiteX1" fmla="*/ 0 w 1371600"/>
              <a:gd name="connsiteY1" fmla="*/ 0 h 395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1600" h="395963">
                <a:moveTo>
                  <a:pt x="1371600" y="254442"/>
                </a:moveTo>
                <a:cubicBezTo>
                  <a:pt x="1035256" y="384752"/>
                  <a:pt x="168124" y="585306"/>
                  <a:pt x="0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5" name="Straight Connector 44"/>
          <p:cNvCxnSpPr/>
          <p:nvPr/>
        </p:nvCxnSpPr>
        <p:spPr>
          <a:xfrm flipH="1">
            <a:off x="1927416" y="3199811"/>
            <a:ext cx="3208365" cy="147708"/>
          </a:xfrm>
          <a:prstGeom prst="line">
            <a:avLst/>
          </a:prstGeom>
          <a:ln w="285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1799267" y="2755403"/>
            <a:ext cx="0" cy="220322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reeform 55"/>
          <p:cNvSpPr/>
          <p:nvPr/>
        </p:nvSpPr>
        <p:spPr>
          <a:xfrm>
            <a:off x="1796235" y="4732509"/>
            <a:ext cx="4627252" cy="231121"/>
          </a:xfrm>
          <a:custGeom>
            <a:avLst/>
            <a:gdLst>
              <a:gd name="connsiteX0" fmla="*/ 4937760 w 5200153"/>
              <a:gd name="connsiteY0" fmla="*/ 7951 h 302149"/>
              <a:gd name="connsiteX1" fmla="*/ 5200153 w 5200153"/>
              <a:gd name="connsiteY1" fmla="*/ 0 h 302149"/>
              <a:gd name="connsiteX2" fmla="*/ 5192201 w 5200153"/>
              <a:gd name="connsiteY2" fmla="*/ 302149 h 302149"/>
              <a:gd name="connsiteX3" fmla="*/ 0 w 5200153"/>
              <a:gd name="connsiteY3" fmla="*/ 278295 h 302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00153" h="302149">
                <a:moveTo>
                  <a:pt x="4937760" y="7951"/>
                </a:moveTo>
                <a:lnTo>
                  <a:pt x="5200153" y="0"/>
                </a:lnTo>
                <a:lnTo>
                  <a:pt x="5192201" y="302149"/>
                </a:lnTo>
                <a:lnTo>
                  <a:pt x="0" y="278295"/>
                </a:ln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TextBox 64"/>
          <p:cNvSpPr txBox="1"/>
          <p:nvPr/>
        </p:nvSpPr>
        <p:spPr>
          <a:xfrm>
            <a:off x="4810786" y="3391098"/>
            <a:ext cx="256300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2</a:t>
            </a:r>
            <a:endParaRPr lang="en-US" sz="1400"/>
          </a:p>
        </p:txBody>
      </p:sp>
      <p:sp>
        <p:nvSpPr>
          <p:cNvPr id="66" name="TextBox 65"/>
          <p:cNvSpPr txBox="1"/>
          <p:nvPr/>
        </p:nvSpPr>
        <p:spPr>
          <a:xfrm>
            <a:off x="6643688" y="4480099"/>
            <a:ext cx="282101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endParaRPr lang="en-US" sz="1400"/>
          </a:p>
        </p:txBody>
      </p:sp>
      <p:sp>
        <p:nvSpPr>
          <p:cNvPr id="67" name="TextBox 66"/>
          <p:cNvSpPr txBox="1"/>
          <p:nvPr/>
        </p:nvSpPr>
        <p:spPr>
          <a:xfrm>
            <a:off x="1863342" y="4447797"/>
            <a:ext cx="282101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B</a:t>
            </a:r>
            <a:endParaRPr lang="en-US" sz="1400"/>
          </a:p>
        </p:txBody>
      </p:sp>
      <p:sp>
        <p:nvSpPr>
          <p:cNvPr id="68" name="TextBox 67"/>
          <p:cNvSpPr txBox="1"/>
          <p:nvPr/>
        </p:nvSpPr>
        <p:spPr>
          <a:xfrm>
            <a:off x="6604882" y="4117314"/>
            <a:ext cx="346176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69" name="TextBox 68"/>
          <p:cNvSpPr txBox="1"/>
          <p:nvPr/>
        </p:nvSpPr>
        <p:spPr>
          <a:xfrm>
            <a:off x="5900059" y="4407820"/>
            <a:ext cx="384449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r>
              <a:rPr lang="en-US" sz="1000" smtClean="0"/>
              <a:t>2</a:t>
            </a:r>
            <a:endParaRPr lang="en-US" sz="1000"/>
          </a:p>
        </p:txBody>
      </p:sp>
      <p:sp>
        <p:nvSpPr>
          <p:cNvPr id="70" name="TextBox 69"/>
          <p:cNvSpPr txBox="1"/>
          <p:nvPr/>
        </p:nvSpPr>
        <p:spPr>
          <a:xfrm>
            <a:off x="6668957" y="3251128"/>
            <a:ext cx="282101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endParaRPr lang="en-US" sz="1400"/>
          </a:p>
        </p:txBody>
      </p:sp>
      <p:sp>
        <p:nvSpPr>
          <p:cNvPr id="71" name="TextBox 70"/>
          <p:cNvSpPr txBox="1"/>
          <p:nvPr/>
        </p:nvSpPr>
        <p:spPr>
          <a:xfrm>
            <a:off x="5105359" y="2960622"/>
            <a:ext cx="282101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D</a:t>
            </a:r>
            <a:endParaRPr lang="en-US" sz="1400"/>
          </a:p>
        </p:txBody>
      </p:sp>
      <p:sp>
        <p:nvSpPr>
          <p:cNvPr id="72" name="TextBox 71"/>
          <p:cNvSpPr txBox="1"/>
          <p:nvPr/>
        </p:nvSpPr>
        <p:spPr>
          <a:xfrm>
            <a:off x="6156358" y="3125533"/>
            <a:ext cx="384449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74" name="TextBox 73"/>
          <p:cNvSpPr txBox="1"/>
          <p:nvPr/>
        </p:nvSpPr>
        <p:spPr>
          <a:xfrm>
            <a:off x="1863342" y="3038240"/>
            <a:ext cx="384449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B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86" name="TextBox 85"/>
          <p:cNvSpPr txBox="1"/>
          <p:nvPr/>
        </p:nvSpPr>
        <p:spPr>
          <a:xfrm>
            <a:off x="1671117" y="4967853"/>
            <a:ext cx="442787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1.0</a:t>
            </a:r>
            <a:endParaRPr lang="en-US" sz="1400"/>
          </a:p>
        </p:txBody>
      </p:sp>
      <p:sp>
        <p:nvSpPr>
          <p:cNvPr id="87" name="TextBox 86"/>
          <p:cNvSpPr txBox="1"/>
          <p:nvPr/>
        </p:nvSpPr>
        <p:spPr>
          <a:xfrm>
            <a:off x="3599100" y="4557959"/>
            <a:ext cx="442787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1.5</a:t>
            </a:r>
            <a:endParaRPr lang="en-US" sz="1400"/>
          </a:p>
        </p:txBody>
      </p:sp>
      <p:sp>
        <p:nvSpPr>
          <p:cNvPr id="88" name="TextBox 87"/>
          <p:cNvSpPr txBox="1"/>
          <p:nvPr/>
        </p:nvSpPr>
        <p:spPr>
          <a:xfrm>
            <a:off x="3676325" y="4728204"/>
            <a:ext cx="442787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4</a:t>
            </a:r>
            <a:endParaRPr lang="en-US" sz="1400"/>
          </a:p>
        </p:txBody>
      </p:sp>
      <p:grpSp>
        <p:nvGrpSpPr>
          <p:cNvPr id="14" name="Group 13"/>
          <p:cNvGrpSpPr/>
          <p:nvPr/>
        </p:nvGrpSpPr>
        <p:grpSpPr>
          <a:xfrm>
            <a:off x="7094021" y="1923679"/>
            <a:ext cx="646331" cy="1098835"/>
            <a:chOff x="8200622" y="3165817"/>
            <a:chExt cx="726353" cy="702078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8388424" y="3209949"/>
              <a:ext cx="0" cy="513929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 rot="5400000">
              <a:off x="8212760" y="3153679"/>
              <a:ext cx="702078" cy="7263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1/5C + 1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cxnSp>
        <p:nvCxnSpPr>
          <p:cNvPr id="57" name="Straight Arrow Connector 56"/>
          <p:cNvCxnSpPr/>
          <p:nvPr/>
        </p:nvCxnSpPr>
        <p:spPr>
          <a:xfrm>
            <a:off x="6178426" y="6078536"/>
            <a:ext cx="465257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/>
          <p:cNvGrpSpPr/>
          <p:nvPr/>
        </p:nvGrpSpPr>
        <p:grpSpPr>
          <a:xfrm>
            <a:off x="7659052" y="1013903"/>
            <a:ext cx="369332" cy="1819550"/>
            <a:chOff x="8109484" y="2139702"/>
            <a:chExt cx="415059" cy="1584176"/>
          </a:xfrm>
        </p:grpSpPr>
        <p:cxnSp>
          <p:nvCxnSpPr>
            <p:cNvPr id="80" name="Straight Arrow Connector 79"/>
            <p:cNvCxnSpPr/>
            <p:nvPr/>
          </p:nvCxnSpPr>
          <p:spPr>
            <a:xfrm>
              <a:off x="8141639" y="2139702"/>
              <a:ext cx="0" cy="1584176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 rot="5400000">
              <a:off x="7706038" y="2543149"/>
              <a:ext cx="1221952" cy="4150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1/2V + 0.5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grpSp>
        <p:nvGrpSpPr>
          <p:cNvPr id="121" name="Group 120"/>
          <p:cNvGrpSpPr/>
          <p:nvPr/>
        </p:nvGrpSpPr>
        <p:grpSpPr>
          <a:xfrm>
            <a:off x="6142731" y="2843953"/>
            <a:ext cx="752721" cy="332451"/>
            <a:chOff x="6142731" y="2843953"/>
            <a:chExt cx="752721" cy="332451"/>
          </a:xfrm>
        </p:grpSpPr>
        <p:cxnSp>
          <p:nvCxnSpPr>
            <p:cNvPr id="27" name="Straight Arrow Connector 26"/>
            <p:cNvCxnSpPr/>
            <p:nvPr/>
          </p:nvCxnSpPr>
          <p:spPr>
            <a:xfrm>
              <a:off x="6204310" y="2843953"/>
              <a:ext cx="573660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6142731" y="2868627"/>
              <a:ext cx="75272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srgbClr val="FF0000"/>
                  </a:solidFill>
                </a:rPr>
                <a:t>1/10N 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 rot="5400000">
            <a:off x="4200236" y="1986633"/>
            <a:ext cx="1202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 Ngực TT</a:t>
            </a:r>
            <a:endParaRPr lang="en-US"/>
          </a:p>
        </p:txBody>
      </p:sp>
      <p:sp>
        <p:nvSpPr>
          <p:cNvPr id="91" name="TextBox 90"/>
          <p:cNvSpPr txBox="1"/>
          <p:nvPr/>
        </p:nvSpPr>
        <p:spPr>
          <a:xfrm rot="5400000">
            <a:off x="1457709" y="4025305"/>
            <a:ext cx="1764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= Ng. ngực - 2</a:t>
            </a:r>
            <a:endParaRPr lang="en-US"/>
          </a:p>
        </p:txBody>
      </p:sp>
      <p:grpSp>
        <p:nvGrpSpPr>
          <p:cNvPr id="48" name="Group 47"/>
          <p:cNvGrpSpPr/>
          <p:nvPr/>
        </p:nvGrpSpPr>
        <p:grpSpPr>
          <a:xfrm>
            <a:off x="2440016" y="4187498"/>
            <a:ext cx="2546214" cy="282511"/>
            <a:chOff x="3131840" y="2571750"/>
            <a:chExt cx="2520280" cy="369332"/>
          </a:xfrm>
        </p:grpSpPr>
        <p:cxnSp>
          <p:nvCxnSpPr>
            <p:cNvPr id="44" name="Straight Arrow Connector 43"/>
            <p:cNvCxnSpPr/>
            <p:nvPr/>
          </p:nvCxnSpPr>
          <p:spPr>
            <a:xfrm flipH="1">
              <a:off x="3131840" y="2921609"/>
              <a:ext cx="2520280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3205966" y="2571750"/>
              <a:ext cx="20141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THÂN TRƯỚC x 2 </a:t>
              </a:r>
              <a:endParaRPr lang="en-US"/>
            </a:p>
          </p:txBody>
        </p:sp>
      </p:grpSp>
      <p:sp>
        <p:nvSpPr>
          <p:cNvPr id="19" name="Freeform 18"/>
          <p:cNvSpPr/>
          <p:nvPr/>
        </p:nvSpPr>
        <p:spPr>
          <a:xfrm>
            <a:off x="1803310" y="3342771"/>
            <a:ext cx="120280" cy="1605684"/>
          </a:xfrm>
          <a:custGeom>
            <a:avLst/>
            <a:gdLst>
              <a:gd name="connsiteX0" fmla="*/ 135172 w 135172"/>
              <a:gd name="connsiteY0" fmla="*/ 0 h 2099145"/>
              <a:gd name="connsiteX1" fmla="*/ 0 w 135172"/>
              <a:gd name="connsiteY1" fmla="*/ 2099145 h 2099145"/>
              <a:gd name="connsiteX0" fmla="*/ 145919 w 145919"/>
              <a:gd name="connsiteY0" fmla="*/ 0 h 2099145"/>
              <a:gd name="connsiteX1" fmla="*/ 10747 w 145919"/>
              <a:gd name="connsiteY1" fmla="*/ 2099145 h 2099145"/>
              <a:gd name="connsiteX0" fmla="*/ 148666 w 148666"/>
              <a:gd name="connsiteY0" fmla="*/ 0 h 2099145"/>
              <a:gd name="connsiteX1" fmla="*/ 13494 w 148666"/>
              <a:gd name="connsiteY1" fmla="*/ 2099145 h 2099145"/>
              <a:gd name="connsiteX0" fmla="*/ 146889 w 146889"/>
              <a:gd name="connsiteY0" fmla="*/ 0 h 2099145"/>
              <a:gd name="connsiteX1" fmla="*/ 11717 w 146889"/>
              <a:gd name="connsiteY1" fmla="*/ 2099145 h 2099145"/>
              <a:gd name="connsiteX0" fmla="*/ 143900 w 143900"/>
              <a:gd name="connsiteY0" fmla="*/ 0 h 2099145"/>
              <a:gd name="connsiteX1" fmla="*/ 8728 w 143900"/>
              <a:gd name="connsiteY1" fmla="*/ 2099145 h 2099145"/>
              <a:gd name="connsiteX0" fmla="*/ 145493 w 145493"/>
              <a:gd name="connsiteY0" fmla="*/ 0 h 2099145"/>
              <a:gd name="connsiteX1" fmla="*/ 10321 w 145493"/>
              <a:gd name="connsiteY1" fmla="*/ 2099145 h 2099145"/>
              <a:gd name="connsiteX0" fmla="*/ 135172 w 135172"/>
              <a:gd name="connsiteY0" fmla="*/ 0 h 2099145"/>
              <a:gd name="connsiteX1" fmla="*/ 0 w 135172"/>
              <a:gd name="connsiteY1" fmla="*/ 2099145 h 2099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5172" h="2099145">
                <a:moveTo>
                  <a:pt x="135172" y="0"/>
                </a:moveTo>
                <a:cubicBezTo>
                  <a:pt x="97961" y="393745"/>
                  <a:pt x="56519" y="679785"/>
                  <a:pt x="0" y="2099145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Freeform 80"/>
          <p:cNvSpPr/>
          <p:nvPr/>
        </p:nvSpPr>
        <p:spPr>
          <a:xfrm>
            <a:off x="2063556" y="3342772"/>
            <a:ext cx="121667" cy="1624202"/>
          </a:xfrm>
          <a:custGeom>
            <a:avLst/>
            <a:gdLst>
              <a:gd name="connsiteX0" fmla="*/ 135172 w 135172"/>
              <a:gd name="connsiteY0" fmla="*/ 0 h 2099145"/>
              <a:gd name="connsiteX1" fmla="*/ 0 w 135172"/>
              <a:gd name="connsiteY1" fmla="*/ 2099145 h 2099145"/>
              <a:gd name="connsiteX0" fmla="*/ 145919 w 145919"/>
              <a:gd name="connsiteY0" fmla="*/ 0 h 2099145"/>
              <a:gd name="connsiteX1" fmla="*/ 10747 w 145919"/>
              <a:gd name="connsiteY1" fmla="*/ 2099145 h 2099145"/>
              <a:gd name="connsiteX0" fmla="*/ 148666 w 148666"/>
              <a:gd name="connsiteY0" fmla="*/ 0 h 2099145"/>
              <a:gd name="connsiteX1" fmla="*/ 13494 w 148666"/>
              <a:gd name="connsiteY1" fmla="*/ 2099145 h 2099145"/>
              <a:gd name="connsiteX0" fmla="*/ 146889 w 146889"/>
              <a:gd name="connsiteY0" fmla="*/ 0 h 2099145"/>
              <a:gd name="connsiteX1" fmla="*/ 11717 w 146889"/>
              <a:gd name="connsiteY1" fmla="*/ 2099145 h 2099145"/>
              <a:gd name="connsiteX0" fmla="*/ 135172 w 135172"/>
              <a:gd name="connsiteY0" fmla="*/ 0 h 2099145"/>
              <a:gd name="connsiteX1" fmla="*/ 0 w 135172"/>
              <a:gd name="connsiteY1" fmla="*/ 2099145 h 2099145"/>
              <a:gd name="connsiteX0" fmla="*/ 135172 w 135172"/>
              <a:gd name="connsiteY0" fmla="*/ 0 h 2099145"/>
              <a:gd name="connsiteX1" fmla="*/ 0 w 135172"/>
              <a:gd name="connsiteY1" fmla="*/ 2099145 h 2099145"/>
              <a:gd name="connsiteX0" fmla="*/ 135172 w 135172"/>
              <a:gd name="connsiteY0" fmla="*/ 0 h 2099145"/>
              <a:gd name="connsiteX1" fmla="*/ 0 w 135172"/>
              <a:gd name="connsiteY1" fmla="*/ 2099145 h 2099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5172" h="2099145">
                <a:moveTo>
                  <a:pt x="135172" y="0"/>
                </a:moveTo>
                <a:cubicBezTo>
                  <a:pt x="84320" y="441112"/>
                  <a:pt x="67040" y="679650"/>
                  <a:pt x="0" y="2099145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 flipH="1">
            <a:off x="1796235" y="3822031"/>
            <a:ext cx="4695929" cy="295283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1863343" y="3822031"/>
            <a:ext cx="3572173" cy="29528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5387460" y="3464566"/>
            <a:ext cx="0" cy="1499064"/>
          </a:xfrm>
          <a:prstGeom prst="line">
            <a:avLst/>
          </a:prstGeom>
          <a:ln w="190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Freeform 59"/>
          <p:cNvSpPr/>
          <p:nvPr/>
        </p:nvSpPr>
        <p:spPr>
          <a:xfrm>
            <a:off x="5389925" y="3491905"/>
            <a:ext cx="58584" cy="1482825"/>
          </a:xfrm>
          <a:custGeom>
            <a:avLst/>
            <a:gdLst>
              <a:gd name="connsiteX0" fmla="*/ 0 w 65837"/>
              <a:gd name="connsiteY0" fmla="*/ 1938528 h 1938528"/>
              <a:gd name="connsiteX1" fmla="*/ 65837 w 65837"/>
              <a:gd name="connsiteY1" fmla="*/ 0 h 1938528"/>
              <a:gd name="connsiteX0" fmla="*/ 0 w 65837"/>
              <a:gd name="connsiteY0" fmla="*/ 1938528 h 1938528"/>
              <a:gd name="connsiteX1" fmla="*/ 65837 w 65837"/>
              <a:gd name="connsiteY1" fmla="*/ 0 h 1938528"/>
              <a:gd name="connsiteX0" fmla="*/ 0 w 65837"/>
              <a:gd name="connsiteY0" fmla="*/ 1938528 h 1938528"/>
              <a:gd name="connsiteX1" fmla="*/ 65837 w 65837"/>
              <a:gd name="connsiteY1" fmla="*/ 0 h 1938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5837" h="1938528">
                <a:moveTo>
                  <a:pt x="0" y="1938528"/>
                </a:moveTo>
                <a:cubicBezTo>
                  <a:pt x="21946" y="1292352"/>
                  <a:pt x="-7315" y="543764"/>
                  <a:pt x="65837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2" name="Group 91"/>
          <p:cNvGrpSpPr/>
          <p:nvPr/>
        </p:nvGrpSpPr>
        <p:grpSpPr>
          <a:xfrm>
            <a:off x="5643759" y="3626525"/>
            <a:ext cx="278878" cy="1049148"/>
            <a:chOff x="6876256" y="2805778"/>
            <a:chExt cx="313406" cy="980236"/>
          </a:xfrm>
        </p:grpSpPr>
        <p:cxnSp>
          <p:nvCxnSpPr>
            <p:cNvPr id="82" name="Straight Arrow Connector 81"/>
            <p:cNvCxnSpPr/>
            <p:nvPr/>
          </p:nvCxnSpPr>
          <p:spPr>
            <a:xfrm>
              <a:off x="6876256" y="2860510"/>
              <a:ext cx="0" cy="711133"/>
            </a:xfrm>
            <a:prstGeom prst="straightConnector1">
              <a:avLst/>
            </a:prstGeom>
            <a:ln w="1905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/>
            <p:cNvSpPr txBox="1"/>
            <p:nvPr/>
          </p:nvSpPr>
          <p:spPr>
            <a:xfrm rot="5400000">
              <a:off x="6545656" y="3142007"/>
              <a:ext cx="98023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ĐÔ TT x 2</a:t>
              </a:r>
              <a:endParaRPr lang="en-US" sz="1400"/>
            </a:p>
          </p:txBody>
        </p:sp>
      </p:grpSp>
      <p:cxnSp>
        <p:nvCxnSpPr>
          <p:cNvPr id="35" name="Straight Connector 34"/>
          <p:cNvCxnSpPr/>
          <p:nvPr/>
        </p:nvCxnSpPr>
        <p:spPr>
          <a:xfrm>
            <a:off x="1927416" y="2715766"/>
            <a:ext cx="5236873" cy="0"/>
          </a:xfrm>
          <a:prstGeom prst="line">
            <a:avLst/>
          </a:prstGeom>
          <a:ln w="381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7164288" y="512543"/>
            <a:ext cx="0" cy="220322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reeform 36"/>
          <p:cNvSpPr/>
          <p:nvPr/>
        </p:nvSpPr>
        <p:spPr>
          <a:xfrm>
            <a:off x="6807743" y="1955114"/>
            <a:ext cx="356546" cy="760377"/>
          </a:xfrm>
          <a:custGeom>
            <a:avLst/>
            <a:gdLst>
              <a:gd name="connsiteX0" fmla="*/ 498763 w 498763"/>
              <a:gd name="connsiteY0" fmla="*/ 0 h 789709"/>
              <a:gd name="connsiteX1" fmla="*/ 0 w 498763"/>
              <a:gd name="connsiteY1" fmla="*/ 0 h 789709"/>
              <a:gd name="connsiteX2" fmla="*/ 0 w 498763"/>
              <a:gd name="connsiteY2" fmla="*/ 789709 h 789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8763" h="789709">
                <a:moveTo>
                  <a:pt x="498763" y="0"/>
                </a:moveTo>
                <a:lnTo>
                  <a:pt x="0" y="0"/>
                </a:lnTo>
                <a:lnTo>
                  <a:pt x="0" y="789709"/>
                </a:ln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9" name="Straight Connector 48"/>
          <p:cNvCxnSpPr>
            <a:stCxn id="53" idx="0"/>
          </p:cNvCxnSpPr>
          <p:nvPr/>
        </p:nvCxnSpPr>
        <p:spPr>
          <a:xfrm flipH="1">
            <a:off x="6802583" y="1955114"/>
            <a:ext cx="361706" cy="7603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37" idx="1"/>
          </p:cNvCxnSpPr>
          <p:nvPr/>
        </p:nvCxnSpPr>
        <p:spPr>
          <a:xfrm>
            <a:off x="6807743" y="1955114"/>
            <a:ext cx="190748" cy="3823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Freeform 52"/>
          <p:cNvSpPr/>
          <p:nvPr/>
        </p:nvSpPr>
        <p:spPr>
          <a:xfrm>
            <a:off x="6804248" y="1955114"/>
            <a:ext cx="360041" cy="760652"/>
          </a:xfrm>
          <a:custGeom>
            <a:avLst/>
            <a:gdLst>
              <a:gd name="connsiteX0" fmla="*/ 484909 w 484909"/>
              <a:gd name="connsiteY0" fmla="*/ 0 h 775855"/>
              <a:gd name="connsiteX1" fmla="*/ 0 w 484909"/>
              <a:gd name="connsiteY1" fmla="*/ 775855 h 775855"/>
              <a:gd name="connsiteX0" fmla="*/ 484909 w 484909"/>
              <a:gd name="connsiteY0" fmla="*/ 0 h 775855"/>
              <a:gd name="connsiteX1" fmla="*/ 0 w 484909"/>
              <a:gd name="connsiteY1" fmla="*/ 775855 h 775855"/>
              <a:gd name="connsiteX0" fmla="*/ 484909 w 484909"/>
              <a:gd name="connsiteY0" fmla="*/ 0 h 775855"/>
              <a:gd name="connsiteX1" fmla="*/ 0 w 484909"/>
              <a:gd name="connsiteY1" fmla="*/ 775855 h 775855"/>
              <a:gd name="connsiteX0" fmla="*/ 484909 w 484909"/>
              <a:gd name="connsiteY0" fmla="*/ 0 h 775855"/>
              <a:gd name="connsiteX1" fmla="*/ 0 w 484909"/>
              <a:gd name="connsiteY1" fmla="*/ 775855 h 775855"/>
              <a:gd name="connsiteX0" fmla="*/ 484909 w 484909"/>
              <a:gd name="connsiteY0" fmla="*/ 0 h 775855"/>
              <a:gd name="connsiteX1" fmla="*/ 0 w 484909"/>
              <a:gd name="connsiteY1" fmla="*/ 775855 h 775855"/>
              <a:gd name="connsiteX0" fmla="*/ 490914 w 490914"/>
              <a:gd name="connsiteY0" fmla="*/ 0 h 775855"/>
              <a:gd name="connsiteX1" fmla="*/ 6005 w 490914"/>
              <a:gd name="connsiteY1" fmla="*/ 775855 h 775855"/>
              <a:gd name="connsiteX0" fmla="*/ 488122 w 488122"/>
              <a:gd name="connsiteY0" fmla="*/ 0 h 775855"/>
              <a:gd name="connsiteX1" fmla="*/ 3213 w 488122"/>
              <a:gd name="connsiteY1" fmla="*/ 775855 h 775855"/>
              <a:gd name="connsiteX0" fmla="*/ 484909 w 484909"/>
              <a:gd name="connsiteY0" fmla="*/ 0 h 775855"/>
              <a:gd name="connsiteX1" fmla="*/ 0 w 484909"/>
              <a:gd name="connsiteY1" fmla="*/ 775855 h 775855"/>
              <a:gd name="connsiteX0" fmla="*/ 497813 w 497813"/>
              <a:gd name="connsiteY0" fmla="*/ 0 h 775855"/>
              <a:gd name="connsiteX1" fmla="*/ 12904 w 497813"/>
              <a:gd name="connsiteY1" fmla="*/ 775855 h 775855"/>
              <a:gd name="connsiteX0" fmla="*/ 497611 w 497611"/>
              <a:gd name="connsiteY0" fmla="*/ 0 h 775855"/>
              <a:gd name="connsiteX1" fmla="*/ 12702 w 497611"/>
              <a:gd name="connsiteY1" fmla="*/ 775855 h 775855"/>
              <a:gd name="connsiteX0" fmla="*/ 484909 w 484909"/>
              <a:gd name="connsiteY0" fmla="*/ 0 h 775855"/>
              <a:gd name="connsiteX1" fmla="*/ 0 w 484909"/>
              <a:gd name="connsiteY1" fmla="*/ 775855 h 775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84909" h="775855">
                <a:moveTo>
                  <a:pt x="484909" y="0"/>
                </a:moveTo>
                <a:cubicBezTo>
                  <a:pt x="231487" y="97559"/>
                  <a:pt x="40986" y="225136"/>
                  <a:pt x="0" y="775855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3" name="Straight Connector 92"/>
          <p:cNvCxnSpPr/>
          <p:nvPr/>
        </p:nvCxnSpPr>
        <p:spPr>
          <a:xfrm flipH="1">
            <a:off x="5148065" y="1059582"/>
            <a:ext cx="2016223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>
            <a:stCxn id="53" idx="0"/>
          </p:cNvCxnSpPr>
          <p:nvPr/>
        </p:nvCxnSpPr>
        <p:spPr>
          <a:xfrm flipH="1" flipV="1">
            <a:off x="6839110" y="1059582"/>
            <a:ext cx="325179" cy="8955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H="1">
            <a:off x="5148065" y="1059582"/>
            <a:ext cx="1691045" cy="144016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flipH="1" flipV="1">
            <a:off x="5148065" y="843558"/>
            <a:ext cx="816069" cy="288032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H="1">
            <a:off x="5128705" y="987574"/>
            <a:ext cx="427394" cy="216024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Freeform 103"/>
          <p:cNvSpPr/>
          <p:nvPr/>
        </p:nvSpPr>
        <p:spPr>
          <a:xfrm>
            <a:off x="5130140" y="831273"/>
            <a:ext cx="1710047" cy="324501"/>
          </a:xfrm>
          <a:custGeom>
            <a:avLst/>
            <a:gdLst>
              <a:gd name="connsiteX0" fmla="*/ 1710047 w 1710047"/>
              <a:gd name="connsiteY0" fmla="*/ 237506 h 237506"/>
              <a:gd name="connsiteX1" fmla="*/ 0 w 1710047"/>
              <a:gd name="connsiteY1" fmla="*/ 0 h 237506"/>
              <a:gd name="connsiteX0" fmla="*/ 1710047 w 1710047"/>
              <a:gd name="connsiteY0" fmla="*/ 237506 h 239696"/>
              <a:gd name="connsiteX1" fmla="*/ 0 w 1710047"/>
              <a:gd name="connsiteY1" fmla="*/ 0 h 239696"/>
              <a:gd name="connsiteX0" fmla="*/ 1710047 w 1710047"/>
              <a:gd name="connsiteY0" fmla="*/ 237506 h 253936"/>
              <a:gd name="connsiteX1" fmla="*/ 0 w 1710047"/>
              <a:gd name="connsiteY1" fmla="*/ 0 h 253936"/>
              <a:gd name="connsiteX0" fmla="*/ 1710047 w 1710047"/>
              <a:gd name="connsiteY0" fmla="*/ 237506 h 324501"/>
              <a:gd name="connsiteX1" fmla="*/ 0 w 1710047"/>
              <a:gd name="connsiteY1" fmla="*/ 0 h 324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10047" h="324501">
                <a:moveTo>
                  <a:pt x="1710047" y="237506"/>
                </a:moveTo>
                <a:cubicBezTo>
                  <a:pt x="543684" y="420730"/>
                  <a:pt x="180402" y="301806"/>
                  <a:pt x="0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5" name="Straight Connector 104"/>
          <p:cNvCxnSpPr/>
          <p:nvPr/>
        </p:nvCxnSpPr>
        <p:spPr>
          <a:xfrm flipH="1">
            <a:off x="1909474" y="845815"/>
            <a:ext cx="3208365" cy="147708"/>
          </a:xfrm>
          <a:prstGeom prst="line">
            <a:avLst/>
          </a:prstGeom>
          <a:ln w="285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flipV="1">
            <a:off x="1916515" y="987574"/>
            <a:ext cx="0" cy="172819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V="1">
            <a:off x="2195736" y="987574"/>
            <a:ext cx="0" cy="172819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flipV="1">
            <a:off x="6156176" y="1155774"/>
            <a:ext cx="0" cy="1559717"/>
          </a:xfrm>
          <a:prstGeom prst="line">
            <a:avLst/>
          </a:prstGeom>
          <a:ln w="190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Freeform 112"/>
          <p:cNvSpPr/>
          <p:nvPr/>
        </p:nvSpPr>
        <p:spPr>
          <a:xfrm>
            <a:off x="6166089" y="1131590"/>
            <a:ext cx="62588" cy="1584176"/>
          </a:xfrm>
          <a:custGeom>
            <a:avLst/>
            <a:gdLst>
              <a:gd name="connsiteX0" fmla="*/ 0 w 65837"/>
              <a:gd name="connsiteY0" fmla="*/ 1938528 h 1938528"/>
              <a:gd name="connsiteX1" fmla="*/ 65837 w 65837"/>
              <a:gd name="connsiteY1" fmla="*/ 0 h 1938528"/>
              <a:gd name="connsiteX0" fmla="*/ 0 w 65837"/>
              <a:gd name="connsiteY0" fmla="*/ 1938528 h 1938528"/>
              <a:gd name="connsiteX1" fmla="*/ 65837 w 65837"/>
              <a:gd name="connsiteY1" fmla="*/ 0 h 1938528"/>
              <a:gd name="connsiteX0" fmla="*/ 0 w 65837"/>
              <a:gd name="connsiteY0" fmla="*/ 1938528 h 1938528"/>
              <a:gd name="connsiteX1" fmla="*/ 65837 w 65837"/>
              <a:gd name="connsiteY1" fmla="*/ 0 h 1938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5837" h="1938528">
                <a:moveTo>
                  <a:pt x="0" y="1938528"/>
                </a:moveTo>
                <a:cubicBezTo>
                  <a:pt x="21946" y="1292352"/>
                  <a:pt x="-7315" y="543764"/>
                  <a:pt x="65837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5" name="Straight Connector 114"/>
          <p:cNvCxnSpPr/>
          <p:nvPr/>
        </p:nvCxnSpPr>
        <p:spPr>
          <a:xfrm flipH="1">
            <a:off x="1926429" y="1507348"/>
            <a:ext cx="4247178" cy="17416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Box 115"/>
          <p:cNvSpPr txBox="1"/>
          <p:nvPr/>
        </p:nvSpPr>
        <p:spPr>
          <a:xfrm>
            <a:off x="5686773" y="115577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5</a:t>
            </a:r>
            <a:endParaRPr lang="en-US"/>
          </a:p>
        </p:txBody>
      </p:sp>
      <p:sp>
        <p:nvSpPr>
          <p:cNvPr id="117" name="TextBox 116"/>
          <p:cNvSpPr txBox="1"/>
          <p:nvPr/>
        </p:nvSpPr>
        <p:spPr>
          <a:xfrm>
            <a:off x="1916515" y="1138227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122" name="TextBox 121"/>
          <p:cNvSpPr txBox="1"/>
          <p:nvPr/>
        </p:nvSpPr>
        <p:spPr>
          <a:xfrm>
            <a:off x="6840187" y="272665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4</a:t>
            </a:r>
            <a:endParaRPr lang="en-US"/>
          </a:p>
        </p:txBody>
      </p:sp>
      <p:sp>
        <p:nvSpPr>
          <p:cNvPr id="123" name="TextBox 122"/>
          <p:cNvSpPr txBox="1"/>
          <p:nvPr/>
        </p:nvSpPr>
        <p:spPr>
          <a:xfrm>
            <a:off x="4837315" y="993523"/>
            <a:ext cx="2563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1</a:t>
            </a:r>
            <a:endParaRPr lang="en-US" sz="1400"/>
          </a:p>
        </p:txBody>
      </p:sp>
      <p:sp>
        <p:nvSpPr>
          <p:cNvPr id="124" name="TextBox 123"/>
          <p:cNvSpPr txBox="1"/>
          <p:nvPr/>
        </p:nvSpPr>
        <p:spPr>
          <a:xfrm>
            <a:off x="5195235" y="534471"/>
            <a:ext cx="282101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D</a:t>
            </a:r>
            <a:endParaRPr lang="en-US" sz="1400"/>
          </a:p>
        </p:txBody>
      </p:sp>
      <p:sp>
        <p:nvSpPr>
          <p:cNvPr id="125" name="TextBox 124"/>
          <p:cNvSpPr txBox="1"/>
          <p:nvPr/>
        </p:nvSpPr>
        <p:spPr>
          <a:xfrm>
            <a:off x="1888724" y="713560"/>
            <a:ext cx="384449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B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127" name="TextBox 126"/>
          <p:cNvSpPr txBox="1"/>
          <p:nvPr/>
        </p:nvSpPr>
        <p:spPr>
          <a:xfrm>
            <a:off x="3546070" y="2772627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rgbClr val="FF3300"/>
                </a:solidFill>
              </a:rPr>
              <a:t>DA= Sđ + 3</a:t>
            </a:r>
            <a:endParaRPr lang="en-US">
              <a:solidFill>
                <a:srgbClr val="FF3300"/>
              </a:solidFill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7232840" y="875810"/>
            <a:ext cx="282101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endParaRPr lang="en-US" sz="1400"/>
          </a:p>
        </p:txBody>
      </p:sp>
      <p:sp>
        <p:nvSpPr>
          <p:cNvPr id="129" name="TextBox 128"/>
          <p:cNvSpPr txBox="1"/>
          <p:nvPr/>
        </p:nvSpPr>
        <p:spPr>
          <a:xfrm>
            <a:off x="6595807" y="764687"/>
            <a:ext cx="384449" cy="235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130" name="TextBox 129"/>
          <p:cNvSpPr txBox="1"/>
          <p:nvPr/>
        </p:nvSpPr>
        <p:spPr>
          <a:xfrm rot="5400000">
            <a:off x="1575780" y="1770448"/>
            <a:ext cx="1764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= Ng. ngực - 2</a:t>
            </a:r>
            <a:endParaRPr lang="en-US"/>
          </a:p>
        </p:txBody>
      </p:sp>
      <p:grpSp>
        <p:nvGrpSpPr>
          <p:cNvPr id="131" name="Group 130"/>
          <p:cNvGrpSpPr/>
          <p:nvPr/>
        </p:nvGrpSpPr>
        <p:grpSpPr>
          <a:xfrm>
            <a:off x="2560156" y="2054947"/>
            <a:ext cx="2178546" cy="369332"/>
            <a:chOff x="3131840" y="2571750"/>
            <a:chExt cx="2520280" cy="482835"/>
          </a:xfrm>
        </p:grpSpPr>
        <p:cxnSp>
          <p:nvCxnSpPr>
            <p:cNvPr id="132" name="Straight Arrow Connector 131"/>
            <p:cNvCxnSpPr/>
            <p:nvPr/>
          </p:nvCxnSpPr>
          <p:spPr>
            <a:xfrm flipH="1">
              <a:off x="3131840" y="2921609"/>
              <a:ext cx="2520280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TextBox 132"/>
            <p:cNvSpPr txBox="1"/>
            <p:nvPr/>
          </p:nvSpPr>
          <p:spPr>
            <a:xfrm>
              <a:off x="3205966" y="2571750"/>
              <a:ext cx="2014106" cy="482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THÂN SAU x 1 </a:t>
              </a:r>
              <a:endParaRPr lang="en-US"/>
            </a:p>
          </p:txBody>
        </p:sp>
      </p:grpSp>
      <p:grpSp>
        <p:nvGrpSpPr>
          <p:cNvPr id="134" name="Group 133"/>
          <p:cNvGrpSpPr/>
          <p:nvPr/>
        </p:nvGrpSpPr>
        <p:grpSpPr>
          <a:xfrm>
            <a:off x="6265058" y="1430540"/>
            <a:ext cx="307777" cy="1049148"/>
            <a:chOff x="6862832" y="2805778"/>
            <a:chExt cx="345883" cy="980236"/>
          </a:xfrm>
        </p:grpSpPr>
        <p:cxnSp>
          <p:nvCxnSpPr>
            <p:cNvPr id="135" name="Straight Arrow Connector 134"/>
            <p:cNvCxnSpPr/>
            <p:nvPr/>
          </p:nvCxnSpPr>
          <p:spPr>
            <a:xfrm>
              <a:off x="6876256" y="2860510"/>
              <a:ext cx="0" cy="711133"/>
            </a:xfrm>
            <a:prstGeom prst="straightConnector1">
              <a:avLst/>
            </a:prstGeom>
            <a:ln w="1905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" name="TextBox 135"/>
            <p:cNvSpPr txBox="1"/>
            <p:nvPr/>
          </p:nvSpPr>
          <p:spPr>
            <a:xfrm rot="5400000">
              <a:off x="6545656" y="3122954"/>
              <a:ext cx="980236" cy="345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ĐÔ TS x 2</a:t>
              </a:r>
              <a:endParaRPr lang="en-US" sz="1400"/>
            </a:p>
          </p:txBody>
        </p:sp>
      </p:grpSp>
    </p:spTree>
    <p:extLst>
      <p:ext uri="{BB962C8B-B14F-4D97-AF65-F5344CB8AC3E}">
        <p14:creationId xmlns:p14="http://schemas.microsoft.com/office/powerpoint/2010/main" val="36510113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3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4" dur="4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2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2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2" dur="3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37" grpId="0" animBg="1"/>
      <p:bldP spid="53" grpId="0" animBg="1"/>
      <p:bldP spid="104" grpId="0" animBg="1"/>
      <p:bldP spid="113" grpId="0" animBg="1"/>
      <p:bldP spid="116" grpId="0"/>
      <p:bldP spid="117" grpId="0"/>
      <p:bldP spid="122" grpId="0"/>
      <p:bldP spid="123" grpId="0"/>
      <p:bldP spid="124" grpId="0"/>
      <p:bldP spid="125" grpId="0"/>
      <p:bldP spid="127" grpId="0"/>
      <p:bldP spid="128" grpId="0"/>
      <p:bldP spid="129" grpId="0"/>
      <p:bldP spid="1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7562" y="0"/>
            <a:ext cx="2862798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TAY ÁO</a:t>
            </a:r>
            <a:endParaRPr lang="en-US" sz="2400"/>
          </a:p>
        </p:txBody>
      </p:sp>
      <p:cxnSp>
        <p:nvCxnSpPr>
          <p:cNvPr id="5" name="Straight Connector 4"/>
          <p:cNvCxnSpPr/>
          <p:nvPr/>
        </p:nvCxnSpPr>
        <p:spPr>
          <a:xfrm>
            <a:off x="1547664" y="4083918"/>
            <a:ext cx="5400600" cy="0"/>
          </a:xfrm>
          <a:prstGeom prst="line">
            <a:avLst/>
          </a:prstGeom>
          <a:ln w="38100"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1547664" y="1563638"/>
            <a:ext cx="0" cy="252028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6948264" y="1635646"/>
            <a:ext cx="0" cy="2448272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652120" y="915566"/>
            <a:ext cx="0" cy="3168352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 flipV="1">
            <a:off x="5652120" y="1635646"/>
            <a:ext cx="1296144" cy="2448272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1547664" y="1655143"/>
            <a:ext cx="4104456" cy="988615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6012160" y="2447670"/>
            <a:ext cx="144016" cy="720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H="1">
            <a:off x="6524600" y="3141734"/>
            <a:ext cx="139824" cy="10193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reeform 55"/>
          <p:cNvSpPr/>
          <p:nvPr/>
        </p:nvSpPr>
        <p:spPr>
          <a:xfrm>
            <a:off x="5653376" y="1669774"/>
            <a:ext cx="1290199" cy="2409245"/>
          </a:xfrm>
          <a:custGeom>
            <a:avLst/>
            <a:gdLst>
              <a:gd name="connsiteX0" fmla="*/ 0 w 1288112"/>
              <a:gd name="connsiteY0" fmla="*/ 0 h 2409245"/>
              <a:gd name="connsiteX1" fmla="*/ 1288112 w 1288112"/>
              <a:gd name="connsiteY1" fmla="*/ 2409245 h 2409245"/>
              <a:gd name="connsiteX0" fmla="*/ 0 w 1288112"/>
              <a:gd name="connsiteY0" fmla="*/ 0 h 2409245"/>
              <a:gd name="connsiteX1" fmla="*/ 1288112 w 1288112"/>
              <a:gd name="connsiteY1" fmla="*/ 2409245 h 2409245"/>
              <a:gd name="connsiteX0" fmla="*/ 0 w 1304308"/>
              <a:gd name="connsiteY0" fmla="*/ 0 h 2409245"/>
              <a:gd name="connsiteX1" fmla="*/ 1288112 w 1304308"/>
              <a:gd name="connsiteY1" fmla="*/ 2409245 h 2409245"/>
              <a:gd name="connsiteX0" fmla="*/ 0 w 1303309"/>
              <a:gd name="connsiteY0" fmla="*/ 0 h 2409245"/>
              <a:gd name="connsiteX1" fmla="*/ 1288112 w 1303309"/>
              <a:gd name="connsiteY1" fmla="*/ 2409245 h 2409245"/>
              <a:gd name="connsiteX0" fmla="*/ 0 w 1289885"/>
              <a:gd name="connsiteY0" fmla="*/ 0 h 2409245"/>
              <a:gd name="connsiteX1" fmla="*/ 1288112 w 1289885"/>
              <a:gd name="connsiteY1" fmla="*/ 2409245 h 2409245"/>
              <a:gd name="connsiteX0" fmla="*/ 0 w 1290061"/>
              <a:gd name="connsiteY0" fmla="*/ 0 h 2409245"/>
              <a:gd name="connsiteX1" fmla="*/ 1288112 w 1290061"/>
              <a:gd name="connsiteY1" fmla="*/ 2409245 h 2409245"/>
              <a:gd name="connsiteX0" fmla="*/ 0 w 1290199"/>
              <a:gd name="connsiteY0" fmla="*/ 0 h 2409245"/>
              <a:gd name="connsiteX1" fmla="*/ 1288112 w 1290199"/>
              <a:gd name="connsiteY1" fmla="*/ 2409245 h 240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90199" h="2409245">
                <a:moveTo>
                  <a:pt x="0" y="0"/>
                </a:moveTo>
                <a:cubicBezTo>
                  <a:pt x="270346" y="858742"/>
                  <a:pt x="1343771" y="1272208"/>
                  <a:pt x="1288112" y="2409245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0" name="Group 59"/>
          <p:cNvGrpSpPr/>
          <p:nvPr/>
        </p:nvGrpSpPr>
        <p:grpSpPr>
          <a:xfrm>
            <a:off x="5796136" y="1579897"/>
            <a:ext cx="829809" cy="415789"/>
            <a:chOff x="5796136" y="1579897"/>
            <a:chExt cx="829809" cy="415789"/>
          </a:xfrm>
        </p:grpSpPr>
        <p:cxnSp>
          <p:nvCxnSpPr>
            <p:cNvPr id="58" name="Straight Arrow Connector 57"/>
            <p:cNvCxnSpPr/>
            <p:nvPr/>
          </p:nvCxnSpPr>
          <p:spPr>
            <a:xfrm flipH="1">
              <a:off x="5796136" y="1779662"/>
              <a:ext cx="502339" cy="21602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Box 58"/>
            <p:cNvSpPr txBox="1"/>
            <p:nvPr/>
          </p:nvSpPr>
          <p:spPr>
            <a:xfrm>
              <a:off x="6192180" y="1579897"/>
              <a:ext cx="43376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0.3</a:t>
              </a:r>
              <a:endParaRPr lang="en-US" sz="1400"/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6156176" y="2057917"/>
            <a:ext cx="804275" cy="389753"/>
            <a:chOff x="6156176" y="2057917"/>
            <a:chExt cx="804275" cy="389753"/>
          </a:xfrm>
        </p:grpSpPr>
        <p:cxnSp>
          <p:nvCxnSpPr>
            <p:cNvPr id="63" name="Straight Arrow Connector 62"/>
            <p:cNvCxnSpPr/>
            <p:nvPr/>
          </p:nvCxnSpPr>
          <p:spPr>
            <a:xfrm flipV="1">
              <a:off x="6156176" y="2283718"/>
              <a:ext cx="438336" cy="16395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6526686" y="2057917"/>
              <a:ext cx="43376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0.3</a:t>
              </a:r>
              <a:endParaRPr lang="en-US" sz="1400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664424" y="2720507"/>
            <a:ext cx="801791" cy="421227"/>
            <a:chOff x="6664424" y="2720507"/>
            <a:chExt cx="801791" cy="421227"/>
          </a:xfrm>
        </p:grpSpPr>
        <p:cxnSp>
          <p:nvCxnSpPr>
            <p:cNvPr id="67" name="Straight Arrow Connector 66"/>
            <p:cNvCxnSpPr/>
            <p:nvPr/>
          </p:nvCxnSpPr>
          <p:spPr>
            <a:xfrm flipV="1">
              <a:off x="6664424" y="2931790"/>
              <a:ext cx="355848" cy="20994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Box 85"/>
            <p:cNvSpPr txBox="1"/>
            <p:nvPr/>
          </p:nvSpPr>
          <p:spPr>
            <a:xfrm>
              <a:off x="7032450" y="2720507"/>
              <a:ext cx="43376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1.3</a:t>
              </a:r>
              <a:endParaRPr lang="en-US" sz="1400"/>
            </a:p>
          </p:txBody>
        </p:sp>
      </p:grpSp>
      <p:sp>
        <p:nvSpPr>
          <p:cNvPr id="69" name="Freeform 68"/>
          <p:cNvSpPr/>
          <p:nvPr/>
        </p:nvSpPr>
        <p:spPr>
          <a:xfrm>
            <a:off x="1562986" y="1669312"/>
            <a:ext cx="4093535" cy="988828"/>
          </a:xfrm>
          <a:custGeom>
            <a:avLst/>
            <a:gdLst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093535" h="988828">
                <a:moveTo>
                  <a:pt x="4093535" y="0"/>
                </a:moveTo>
                <a:cubicBezTo>
                  <a:pt x="2197395" y="637954"/>
                  <a:pt x="1364512" y="744280"/>
                  <a:pt x="0" y="988828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8" name="Straight Connector 77"/>
          <p:cNvCxnSpPr/>
          <p:nvPr/>
        </p:nvCxnSpPr>
        <p:spPr>
          <a:xfrm flipV="1">
            <a:off x="1547664" y="2658140"/>
            <a:ext cx="0" cy="142577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9" name="Group 88"/>
          <p:cNvGrpSpPr/>
          <p:nvPr/>
        </p:nvGrpSpPr>
        <p:grpSpPr>
          <a:xfrm>
            <a:off x="1562986" y="4515966"/>
            <a:ext cx="5380589" cy="432048"/>
            <a:chOff x="1562986" y="4299942"/>
            <a:chExt cx="5380589" cy="432048"/>
          </a:xfrm>
        </p:grpSpPr>
        <p:cxnSp>
          <p:nvCxnSpPr>
            <p:cNvPr id="84" name="Straight Arrow Connector 83"/>
            <p:cNvCxnSpPr/>
            <p:nvPr/>
          </p:nvCxnSpPr>
          <p:spPr>
            <a:xfrm>
              <a:off x="1562986" y="4731990"/>
              <a:ext cx="5380589" cy="0"/>
            </a:xfrm>
            <a:prstGeom prst="straightConnector1">
              <a:avLst/>
            </a:prstGeom>
            <a:ln w="28575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TextBox 87"/>
            <p:cNvSpPr txBox="1"/>
            <p:nvPr/>
          </p:nvSpPr>
          <p:spPr>
            <a:xfrm>
              <a:off x="2843808" y="4299942"/>
              <a:ext cx="29523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Dài tay = sđ - 5cm (manches)     </a:t>
              </a:r>
              <a:endParaRPr lang="en-US"/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7034167" y="4079019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1331640" y="412593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B</a:t>
            </a:r>
            <a:endParaRPr lang="en-US"/>
          </a:p>
        </p:txBody>
      </p:sp>
      <p:sp>
        <p:nvSpPr>
          <p:cNvPr id="98" name="TextBox 97"/>
          <p:cNvSpPr txBox="1"/>
          <p:nvPr/>
        </p:nvSpPr>
        <p:spPr>
          <a:xfrm>
            <a:off x="5508104" y="401191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D</a:t>
            </a:r>
            <a:endParaRPr lang="en-US"/>
          </a:p>
        </p:txBody>
      </p:sp>
      <p:grpSp>
        <p:nvGrpSpPr>
          <p:cNvPr id="100" name="Group 99"/>
          <p:cNvGrpSpPr/>
          <p:nvPr/>
        </p:nvGrpSpPr>
        <p:grpSpPr>
          <a:xfrm>
            <a:off x="5656521" y="4345982"/>
            <a:ext cx="1512168" cy="369332"/>
            <a:chOff x="5656521" y="4345982"/>
            <a:chExt cx="1512168" cy="369332"/>
          </a:xfrm>
        </p:grpSpPr>
        <p:cxnSp>
          <p:nvCxnSpPr>
            <p:cNvPr id="93" name="Straight Arrow Connector 92"/>
            <p:cNvCxnSpPr/>
            <p:nvPr/>
          </p:nvCxnSpPr>
          <p:spPr>
            <a:xfrm>
              <a:off x="5656521" y="4700632"/>
              <a:ext cx="1287054" cy="0"/>
            </a:xfrm>
            <a:prstGeom prst="straightConnector1">
              <a:avLst/>
            </a:prstGeom>
            <a:ln w="1905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Box 98"/>
            <p:cNvSpPr txBox="1"/>
            <p:nvPr/>
          </p:nvSpPr>
          <p:spPr>
            <a:xfrm>
              <a:off x="5656521" y="4345982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1/10 Ng + 2</a:t>
              </a:r>
              <a:endParaRPr lang="en-US"/>
            </a:p>
          </p:txBody>
        </p:sp>
      </p:grpSp>
      <p:sp>
        <p:nvSpPr>
          <p:cNvPr id="106" name="TextBox 105"/>
          <p:cNvSpPr txBox="1"/>
          <p:nvPr/>
        </p:nvSpPr>
        <p:spPr>
          <a:xfrm>
            <a:off x="5656521" y="1190847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C</a:t>
            </a:r>
            <a:endParaRPr lang="en-US"/>
          </a:p>
        </p:txBody>
      </p:sp>
      <p:sp>
        <p:nvSpPr>
          <p:cNvPr id="107" name="TextBox 106"/>
          <p:cNvSpPr txBox="1"/>
          <p:nvPr/>
        </p:nvSpPr>
        <p:spPr>
          <a:xfrm>
            <a:off x="1130938" y="229900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B1</a:t>
            </a:r>
            <a:endParaRPr lang="en-US"/>
          </a:p>
        </p:txBody>
      </p:sp>
      <p:sp>
        <p:nvSpPr>
          <p:cNvPr id="108" name="TextBox 107"/>
          <p:cNvSpPr txBox="1"/>
          <p:nvPr/>
        </p:nvSpPr>
        <p:spPr>
          <a:xfrm>
            <a:off x="179512" y="884208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BB1 = Ngang CT+ 2 cm (plis)</a:t>
            </a:r>
            <a:endParaRPr lang="en-US"/>
          </a:p>
        </p:txBody>
      </p:sp>
      <p:grpSp>
        <p:nvGrpSpPr>
          <p:cNvPr id="111" name="Group 110"/>
          <p:cNvGrpSpPr/>
          <p:nvPr/>
        </p:nvGrpSpPr>
        <p:grpSpPr>
          <a:xfrm>
            <a:off x="3498112" y="771550"/>
            <a:ext cx="1001880" cy="1482552"/>
            <a:chOff x="3498112" y="771550"/>
            <a:chExt cx="1001880" cy="1482552"/>
          </a:xfrm>
        </p:grpSpPr>
        <p:sp>
          <p:nvSpPr>
            <p:cNvPr id="109" name="Freeform 108"/>
            <p:cNvSpPr/>
            <p:nvPr/>
          </p:nvSpPr>
          <p:spPr>
            <a:xfrm>
              <a:off x="3498112" y="1190847"/>
              <a:ext cx="510362" cy="1063255"/>
            </a:xfrm>
            <a:custGeom>
              <a:avLst/>
              <a:gdLst>
                <a:gd name="connsiteX0" fmla="*/ 0 w 510362"/>
                <a:gd name="connsiteY0" fmla="*/ 988827 h 1063255"/>
                <a:gd name="connsiteX1" fmla="*/ 510362 w 510362"/>
                <a:gd name="connsiteY1" fmla="*/ 0 h 1063255"/>
                <a:gd name="connsiteX2" fmla="*/ 180753 w 510362"/>
                <a:gd name="connsiteY2" fmla="*/ 1063255 h 10632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0362" h="1063255">
                  <a:moveTo>
                    <a:pt x="0" y="988827"/>
                  </a:moveTo>
                  <a:lnTo>
                    <a:pt x="510362" y="0"/>
                  </a:lnTo>
                  <a:lnTo>
                    <a:pt x="180753" y="1063255"/>
                  </a:ln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4008474" y="771550"/>
              <a:ext cx="4915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1</a:t>
              </a:r>
              <a:endParaRPr lang="en-US"/>
            </a:p>
          </p:txBody>
        </p:sp>
      </p:grpSp>
      <p:sp>
        <p:nvSpPr>
          <p:cNvPr id="112" name="Freeform 111"/>
          <p:cNvSpPr/>
          <p:nvPr/>
        </p:nvSpPr>
        <p:spPr>
          <a:xfrm>
            <a:off x="5656520" y="1658679"/>
            <a:ext cx="1303677" cy="2424223"/>
          </a:xfrm>
          <a:custGeom>
            <a:avLst/>
            <a:gdLst>
              <a:gd name="connsiteX0" fmla="*/ 0 w 1297172"/>
              <a:gd name="connsiteY0" fmla="*/ 0 h 2424223"/>
              <a:gd name="connsiteX1" fmla="*/ 1297172 w 1297172"/>
              <a:gd name="connsiteY1" fmla="*/ 2424223 h 2424223"/>
              <a:gd name="connsiteX0" fmla="*/ 0 w 1302949"/>
              <a:gd name="connsiteY0" fmla="*/ 0 h 2424223"/>
              <a:gd name="connsiteX1" fmla="*/ 1297172 w 1302949"/>
              <a:gd name="connsiteY1" fmla="*/ 2424223 h 2424223"/>
              <a:gd name="connsiteX0" fmla="*/ 0 w 1302512"/>
              <a:gd name="connsiteY0" fmla="*/ 0 h 2424223"/>
              <a:gd name="connsiteX1" fmla="*/ 1297172 w 1302512"/>
              <a:gd name="connsiteY1" fmla="*/ 2424223 h 2424223"/>
              <a:gd name="connsiteX0" fmla="*/ 0 w 1304906"/>
              <a:gd name="connsiteY0" fmla="*/ 0 h 2424223"/>
              <a:gd name="connsiteX1" fmla="*/ 1297172 w 1304906"/>
              <a:gd name="connsiteY1" fmla="*/ 2424223 h 2424223"/>
              <a:gd name="connsiteX0" fmla="*/ 0 w 1303677"/>
              <a:gd name="connsiteY0" fmla="*/ 0 h 2424223"/>
              <a:gd name="connsiteX1" fmla="*/ 1297172 w 1303677"/>
              <a:gd name="connsiteY1" fmla="*/ 2424223 h 2424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03677" h="2424223">
                <a:moveTo>
                  <a:pt x="0" y="0"/>
                </a:moveTo>
                <a:cubicBezTo>
                  <a:pt x="549349" y="978195"/>
                  <a:pt x="1385776" y="1233377"/>
                  <a:pt x="1297172" y="2424223"/>
                </a:cubicBezTo>
              </a:path>
            </a:pathLst>
          </a:cu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5" name="Group 114"/>
          <p:cNvGrpSpPr/>
          <p:nvPr/>
        </p:nvGrpSpPr>
        <p:grpSpPr>
          <a:xfrm>
            <a:off x="6337005" y="1995686"/>
            <a:ext cx="2091968" cy="673086"/>
            <a:chOff x="6337005" y="1995686"/>
            <a:chExt cx="2091968" cy="673086"/>
          </a:xfrm>
        </p:grpSpPr>
        <p:sp>
          <p:nvSpPr>
            <p:cNvPr id="113" name="Freeform 112"/>
            <p:cNvSpPr/>
            <p:nvPr/>
          </p:nvSpPr>
          <p:spPr>
            <a:xfrm>
              <a:off x="6337005" y="2254102"/>
              <a:ext cx="1222744" cy="414670"/>
            </a:xfrm>
            <a:custGeom>
              <a:avLst/>
              <a:gdLst>
                <a:gd name="connsiteX0" fmla="*/ 42530 w 1222744"/>
                <a:gd name="connsiteY0" fmla="*/ 350875 h 414670"/>
                <a:gd name="connsiteX1" fmla="*/ 1222744 w 1222744"/>
                <a:gd name="connsiteY1" fmla="*/ 0 h 414670"/>
                <a:gd name="connsiteX2" fmla="*/ 0 w 1222744"/>
                <a:gd name="connsiteY2" fmla="*/ 414670 h 414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22744" h="414670">
                  <a:moveTo>
                    <a:pt x="42530" y="350875"/>
                  </a:moveTo>
                  <a:lnTo>
                    <a:pt x="1222744" y="0"/>
                  </a:lnTo>
                  <a:lnTo>
                    <a:pt x="0" y="414670"/>
                  </a:ln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7564877" y="1995686"/>
              <a:ext cx="864096" cy="370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0.7-1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sp>
        <p:nvSpPr>
          <p:cNvPr id="118" name="TextBox 117"/>
          <p:cNvSpPr txBox="1"/>
          <p:nvPr/>
        </p:nvSpPr>
        <p:spPr>
          <a:xfrm>
            <a:off x="5976156" y="2654740"/>
            <a:ext cx="216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>
                <a:solidFill>
                  <a:srgbClr val="FF0000"/>
                </a:solidFill>
              </a:rPr>
              <a:t>T</a:t>
            </a:r>
            <a:endParaRPr lang="en-US" sz="2000">
              <a:solidFill>
                <a:srgbClr val="FF0000"/>
              </a:solidFill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6603303" y="2623723"/>
            <a:ext cx="286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>
                <a:solidFill>
                  <a:srgbClr val="00CC00"/>
                </a:solidFill>
              </a:rPr>
              <a:t>S</a:t>
            </a:r>
            <a:endParaRPr lang="en-US" sz="2000">
              <a:solidFill>
                <a:srgbClr val="00CC00"/>
              </a:solidFill>
            </a:endParaRPr>
          </a:p>
        </p:txBody>
      </p:sp>
      <p:sp>
        <p:nvSpPr>
          <p:cNvPr id="120" name="Rectangle 119"/>
          <p:cNvSpPr/>
          <p:nvPr/>
        </p:nvSpPr>
        <p:spPr>
          <a:xfrm>
            <a:off x="755576" y="2874396"/>
            <a:ext cx="591386" cy="1251542"/>
          </a:xfrm>
          <a:prstGeom prst="rect">
            <a:avLst/>
          </a:prstGeom>
          <a:solidFill>
            <a:schemeClr val="bg1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TextBox 132"/>
          <p:cNvSpPr txBox="1"/>
          <p:nvPr/>
        </p:nvSpPr>
        <p:spPr>
          <a:xfrm rot="5400000">
            <a:off x="4172335" y="2802377"/>
            <a:ext cx="1512168" cy="1216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1/4Ng </a:t>
            </a:r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170806" y="2874396"/>
            <a:ext cx="487951" cy="1251542"/>
            <a:chOff x="170806" y="2874396"/>
            <a:chExt cx="487951" cy="1251542"/>
          </a:xfrm>
        </p:grpSpPr>
        <p:cxnSp>
          <p:nvCxnSpPr>
            <p:cNvPr id="6" name="Straight Arrow Connector 5"/>
            <p:cNvCxnSpPr/>
            <p:nvPr/>
          </p:nvCxnSpPr>
          <p:spPr>
            <a:xfrm>
              <a:off x="611560" y="2874396"/>
              <a:ext cx="0" cy="1251542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170806" y="3315163"/>
              <a:ext cx="487951" cy="370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13</a:t>
              </a:r>
              <a:endParaRPr lang="en-US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739471" y="4371950"/>
            <a:ext cx="612251" cy="369332"/>
            <a:chOff x="739471" y="4371950"/>
            <a:chExt cx="612251" cy="369332"/>
          </a:xfrm>
        </p:grpSpPr>
        <p:cxnSp>
          <p:nvCxnSpPr>
            <p:cNvPr id="11" name="Straight Arrow Connector 10"/>
            <p:cNvCxnSpPr/>
            <p:nvPr/>
          </p:nvCxnSpPr>
          <p:spPr>
            <a:xfrm>
              <a:off x="739471" y="4381242"/>
              <a:ext cx="612251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899592" y="4371950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5</a:t>
              </a:r>
              <a:endParaRPr lang="en-US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1720" y="3045424"/>
            <a:ext cx="3096344" cy="454743"/>
            <a:chOff x="2051720" y="3045424"/>
            <a:chExt cx="3096344" cy="454743"/>
          </a:xfrm>
        </p:grpSpPr>
        <p:cxnSp>
          <p:nvCxnSpPr>
            <p:cNvPr id="16" name="Straight Arrow Connector 15"/>
            <p:cNvCxnSpPr/>
            <p:nvPr/>
          </p:nvCxnSpPr>
          <p:spPr>
            <a:xfrm flipH="1">
              <a:off x="2051720" y="3500167"/>
              <a:ext cx="3096344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2843808" y="3045424"/>
              <a:ext cx="16561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TAY ÁO X 2</a:t>
              </a:r>
              <a:endParaRPr lang="en-US"/>
            </a:p>
          </p:txBody>
        </p:sp>
      </p:grpSp>
      <p:grpSp>
        <p:nvGrpSpPr>
          <p:cNvPr id="25" name="Group 24"/>
          <p:cNvGrpSpPr/>
          <p:nvPr/>
        </p:nvGrpSpPr>
        <p:grpSpPr>
          <a:xfrm rot="16200000">
            <a:off x="504261" y="3382777"/>
            <a:ext cx="1094015" cy="369332"/>
            <a:chOff x="6156176" y="339502"/>
            <a:chExt cx="1094015" cy="369332"/>
          </a:xfrm>
        </p:grpSpPr>
        <p:cxnSp>
          <p:nvCxnSpPr>
            <p:cNvPr id="23" name="Straight Arrow Connector 22"/>
            <p:cNvCxnSpPr/>
            <p:nvPr/>
          </p:nvCxnSpPr>
          <p:spPr>
            <a:xfrm>
              <a:off x="6156176" y="627534"/>
              <a:ext cx="1094015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6298475" y="339502"/>
              <a:ext cx="951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manset</a:t>
              </a:r>
              <a:endParaRPr lang="en-US"/>
            </a:p>
          </p:txBody>
        </p:sp>
      </p:grpSp>
      <p:sp>
        <p:nvSpPr>
          <p:cNvPr id="26" name="Freeform 25"/>
          <p:cNvSpPr/>
          <p:nvPr/>
        </p:nvSpPr>
        <p:spPr>
          <a:xfrm>
            <a:off x="753466" y="2889504"/>
            <a:ext cx="599846" cy="1236269"/>
          </a:xfrm>
          <a:custGeom>
            <a:avLst/>
            <a:gdLst>
              <a:gd name="connsiteX0" fmla="*/ 585216 w 599846"/>
              <a:gd name="connsiteY0" fmla="*/ 1236269 h 1236269"/>
              <a:gd name="connsiteX1" fmla="*/ 599846 w 599846"/>
              <a:gd name="connsiteY1" fmla="*/ 0 h 1236269"/>
              <a:gd name="connsiteX2" fmla="*/ 0 w 599846"/>
              <a:gd name="connsiteY2" fmla="*/ 73152 h 1236269"/>
              <a:gd name="connsiteX3" fmla="*/ 0 w 599846"/>
              <a:gd name="connsiteY3" fmla="*/ 1236269 h 1236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9846" h="1236269">
                <a:moveTo>
                  <a:pt x="585216" y="1236269"/>
                </a:moveTo>
                <a:lnTo>
                  <a:pt x="599846" y="0"/>
                </a:lnTo>
                <a:lnTo>
                  <a:pt x="0" y="73152"/>
                </a:lnTo>
                <a:lnTo>
                  <a:pt x="0" y="1236269"/>
                </a:ln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/>
          <p:nvPr/>
        </p:nvCxnSpPr>
        <p:spPr>
          <a:xfrm>
            <a:off x="753466" y="4125938"/>
            <a:ext cx="578174" cy="0"/>
          </a:xfrm>
          <a:prstGeom prst="line">
            <a:avLst/>
          </a:prstGeom>
          <a:ln w="38100"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884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0" dur="6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5" dur="5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8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0" dur="3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3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69" grpId="0" animBg="1"/>
      <p:bldP spid="91" grpId="0"/>
      <p:bldP spid="97" grpId="0"/>
      <p:bldP spid="98" grpId="0"/>
      <p:bldP spid="106" grpId="0"/>
      <p:bldP spid="107" grpId="0"/>
      <p:bldP spid="108" grpId="0"/>
      <p:bldP spid="112" grpId="0" animBg="1"/>
      <p:bldP spid="118" grpId="0"/>
      <p:bldP spid="119" grpId="0"/>
      <p:bldP spid="120" grpId="0" animBg="1"/>
      <p:bldP spid="133" grpId="0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67752" y="123478"/>
            <a:ext cx="2862798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XẺ TRỤ</a:t>
            </a:r>
            <a:endParaRPr lang="en-US" sz="2400"/>
          </a:p>
        </p:txBody>
      </p:sp>
      <p:cxnSp>
        <p:nvCxnSpPr>
          <p:cNvPr id="17" name="Straight Connector 16"/>
          <p:cNvCxnSpPr>
            <a:endCxn id="56" idx="0"/>
          </p:cNvCxnSpPr>
          <p:nvPr/>
        </p:nvCxnSpPr>
        <p:spPr>
          <a:xfrm flipV="1">
            <a:off x="6464571" y="969135"/>
            <a:ext cx="8376" cy="38196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3388589" y="2900875"/>
            <a:ext cx="4057124" cy="0"/>
          </a:xfrm>
          <a:prstGeom prst="line">
            <a:avLst/>
          </a:prstGeom>
          <a:ln w="38100"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3388589" y="884208"/>
            <a:ext cx="0" cy="20166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7445713" y="941827"/>
            <a:ext cx="0" cy="195904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 flipV="1">
            <a:off x="6472003" y="941827"/>
            <a:ext cx="973710" cy="1959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3388589" y="957428"/>
            <a:ext cx="3083414" cy="791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6742478" y="1591589"/>
            <a:ext cx="108190" cy="57619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H="1">
            <a:off x="7127441" y="2146962"/>
            <a:ext cx="105041" cy="8156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reeform 55"/>
          <p:cNvSpPr/>
          <p:nvPr/>
        </p:nvSpPr>
        <p:spPr>
          <a:xfrm>
            <a:off x="6472947" y="969135"/>
            <a:ext cx="969244" cy="1927819"/>
          </a:xfrm>
          <a:custGeom>
            <a:avLst/>
            <a:gdLst>
              <a:gd name="connsiteX0" fmla="*/ 0 w 1288112"/>
              <a:gd name="connsiteY0" fmla="*/ 0 h 2409245"/>
              <a:gd name="connsiteX1" fmla="*/ 1288112 w 1288112"/>
              <a:gd name="connsiteY1" fmla="*/ 2409245 h 2409245"/>
              <a:gd name="connsiteX0" fmla="*/ 0 w 1288112"/>
              <a:gd name="connsiteY0" fmla="*/ 0 h 2409245"/>
              <a:gd name="connsiteX1" fmla="*/ 1288112 w 1288112"/>
              <a:gd name="connsiteY1" fmla="*/ 2409245 h 2409245"/>
              <a:gd name="connsiteX0" fmla="*/ 0 w 1304308"/>
              <a:gd name="connsiteY0" fmla="*/ 0 h 2409245"/>
              <a:gd name="connsiteX1" fmla="*/ 1288112 w 1304308"/>
              <a:gd name="connsiteY1" fmla="*/ 2409245 h 2409245"/>
              <a:gd name="connsiteX0" fmla="*/ 0 w 1303309"/>
              <a:gd name="connsiteY0" fmla="*/ 0 h 2409245"/>
              <a:gd name="connsiteX1" fmla="*/ 1288112 w 1303309"/>
              <a:gd name="connsiteY1" fmla="*/ 2409245 h 2409245"/>
              <a:gd name="connsiteX0" fmla="*/ 0 w 1289885"/>
              <a:gd name="connsiteY0" fmla="*/ 0 h 2409245"/>
              <a:gd name="connsiteX1" fmla="*/ 1288112 w 1289885"/>
              <a:gd name="connsiteY1" fmla="*/ 2409245 h 2409245"/>
              <a:gd name="connsiteX0" fmla="*/ 0 w 1290061"/>
              <a:gd name="connsiteY0" fmla="*/ 0 h 2409245"/>
              <a:gd name="connsiteX1" fmla="*/ 1288112 w 1290061"/>
              <a:gd name="connsiteY1" fmla="*/ 2409245 h 2409245"/>
              <a:gd name="connsiteX0" fmla="*/ 0 w 1290199"/>
              <a:gd name="connsiteY0" fmla="*/ 0 h 2409245"/>
              <a:gd name="connsiteX1" fmla="*/ 1288112 w 1290199"/>
              <a:gd name="connsiteY1" fmla="*/ 2409245 h 240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90199" h="2409245">
                <a:moveTo>
                  <a:pt x="0" y="0"/>
                </a:moveTo>
                <a:cubicBezTo>
                  <a:pt x="270346" y="858742"/>
                  <a:pt x="1343771" y="1272208"/>
                  <a:pt x="1288112" y="2409245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Freeform 68"/>
          <p:cNvSpPr/>
          <p:nvPr/>
        </p:nvSpPr>
        <p:spPr>
          <a:xfrm>
            <a:off x="3400099" y="968766"/>
            <a:ext cx="3075210" cy="791236"/>
          </a:xfrm>
          <a:custGeom>
            <a:avLst/>
            <a:gdLst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093535" h="988828">
                <a:moveTo>
                  <a:pt x="4093535" y="0"/>
                </a:moveTo>
                <a:cubicBezTo>
                  <a:pt x="2197395" y="637954"/>
                  <a:pt x="1364512" y="744280"/>
                  <a:pt x="0" y="988828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8" name="Straight Connector 77"/>
          <p:cNvCxnSpPr/>
          <p:nvPr/>
        </p:nvCxnSpPr>
        <p:spPr>
          <a:xfrm flipV="1">
            <a:off x="3388589" y="1760002"/>
            <a:ext cx="0" cy="11408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7510246" y="2896955"/>
            <a:ext cx="324570" cy="295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</a:t>
            </a:r>
          </a:p>
        </p:txBody>
      </p:sp>
      <p:cxnSp>
        <p:nvCxnSpPr>
          <p:cNvPr id="102" name="Straight Connector 101"/>
          <p:cNvCxnSpPr/>
          <p:nvPr/>
        </p:nvCxnSpPr>
        <p:spPr>
          <a:xfrm>
            <a:off x="3388589" y="941827"/>
            <a:ext cx="4053601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Freeform 111"/>
          <p:cNvSpPr/>
          <p:nvPr/>
        </p:nvSpPr>
        <p:spPr>
          <a:xfrm>
            <a:off x="6475308" y="960257"/>
            <a:ext cx="979369" cy="1939804"/>
          </a:xfrm>
          <a:custGeom>
            <a:avLst/>
            <a:gdLst>
              <a:gd name="connsiteX0" fmla="*/ 0 w 1297172"/>
              <a:gd name="connsiteY0" fmla="*/ 0 h 2424223"/>
              <a:gd name="connsiteX1" fmla="*/ 1297172 w 1297172"/>
              <a:gd name="connsiteY1" fmla="*/ 2424223 h 2424223"/>
              <a:gd name="connsiteX0" fmla="*/ 0 w 1302949"/>
              <a:gd name="connsiteY0" fmla="*/ 0 h 2424223"/>
              <a:gd name="connsiteX1" fmla="*/ 1297172 w 1302949"/>
              <a:gd name="connsiteY1" fmla="*/ 2424223 h 2424223"/>
              <a:gd name="connsiteX0" fmla="*/ 0 w 1302512"/>
              <a:gd name="connsiteY0" fmla="*/ 0 h 2424223"/>
              <a:gd name="connsiteX1" fmla="*/ 1297172 w 1302512"/>
              <a:gd name="connsiteY1" fmla="*/ 2424223 h 2424223"/>
              <a:gd name="connsiteX0" fmla="*/ 0 w 1304906"/>
              <a:gd name="connsiteY0" fmla="*/ 0 h 2424223"/>
              <a:gd name="connsiteX1" fmla="*/ 1297172 w 1304906"/>
              <a:gd name="connsiteY1" fmla="*/ 2424223 h 2424223"/>
              <a:gd name="connsiteX0" fmla="*/ 0 w 1303677"/>
              <a:gd name="connsiteY0" fmla="*/ 0 h 2424223"/>
              <a:gd name="connsiteX1" fmla="*/ 1297172 w 1303677"/>
              <a:gd name="connsiteY1" fmla="*/ 2424223 h 2424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03677" h="2424223">
                <a:moveTo>
                  <a:pt x="0" y="0"/>
                </a:moveTo>
                <a:cubicBezTo>
                  <a:pt x="549349" y="978195"/>
                  <a:pt x="1385776" y="1233377"/>
                  <a:pt x="1297172" y="2424223"/>
                </a:cubicBezTo>
              </a:path>
            </a:pathLst>
          </a:cu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TextBox 117"/>
          <p:cNvSpPr txBox="1"/>
          <p:nvPr/>
        </p:nvSpPr>
        <p:spPr>
          <a:xfrm>
            <a:off x="6715430" y="1757281"/>
            <a:ext cx="162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</a:rPr>
              <a:t>T</a:t>
            </a:r>
            <a:endParaRPr lang="en-US" sz="2800">
              <a:solidFill>
                <a:srgbClr val="FF0000"/>
              </a:solidFill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4146167" y="1892213"/>
            <a:ext cx="2421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128" name="TextBox 127"/>
          <p:cNvSpPr txBox="1"/>
          <p:nvPr/>
        </p:nvSpPr>
        <p:spPr>
          <a:xfrm>
            <a:off x="4412347" y="2166173"/>
            <a:ext cx="2421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cxnSp>
        <p:nvCxnSpPr>
          <p:cNvPr id="55" name="Straight Connector 54"/>
          <p:cNvCxnSpPr/>
          <p:nvPr/>
        </p:nvCxnSpPr>
        <p:spPr>
          <a:xfrm rot="10800000" flipH="1">
            <a:off x="3388589" y="2895492"/>
            <a:ext cx="4057124" cy="0"/>
          </a:xfrm>
          <a:prstGeom prst="line">
            <a:avLst/>
          </a:prstGeom>
          <a:ln w="952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10800000" flipH="1" flipV="1">
            <a:off x="7445713" y="2895492"/>
            <a:ext cx="0" cy="195904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10800000" flipV="1">
            <a:off x="6472003" y="2895492"/>
            <a:ext cx="973710" cy="1959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>
            <a:off x="3388589" y="4047873"/>
            <a:ext cx="3083414" cy="791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>
            <a:off x="6742478" y="4147159"/>
            <a:ext cx="108190" cy="57619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10800000">
            <a:off x="7127441" y="3567841"/>
            <a:ext cx="105041" cy="8156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Freeform 72"/>
          <p:cNvSpPr/>
          <p:nvPr/>
        </p:nvSpPr>
        <p:spPr>
          <a:xfrm rot="10800000" flipH="1">
            <a:off x="3400099" y="4036365"/>
            <a:ext cx="3075210" cy="791236"/>
          </a:xfrm>
          <a:custGeom>
            <a:avLst/>
            <a:gdLst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093535" h="988828">
                <a:moveTo>
                  <a:pt x="4093535" y="0"/>
                </a:moveTo>
                <a:cubicBezTo>
                  <a:pt x="2197395" y="637954"/>
                  <a:pt x="1364512" y="744280"/>
                  <a:pt x="0" y="988828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4" name="Straight Connector 73"/>
          <p:cNvCxnSpPr/>
          <p:nvPr/>
        </p:nvCxnSpPr>
        <p:spPr>
          <a:xfrm rot="10800000" flipH="1" flipV="1">
            <a:off x="3388588" y="2895492"/>
            <a:ext cx="0" cy="11408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rot="10800000" flipH="1">
            <a:off x="3388589" y="4854540"/>
            <a:ext cx="4053601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Freeform 79"/>
          <p:cNvSpPr/>
          <p:nvPr/>
        </p:nvSpPr>
        <p:spPr>
          <a:xfrm rot="10800000" flipH="1">
            <a:off x="6475308" y="2896305"/>
            <a:ext cx="979369" cy="1939805"/>
          </a:xfrm>
          <a:custGeom>
            <a:avLst/>
            <a:gdLst>
              <a:gd name="connsiteX0" fmla="*/ 0 w 1297172"/>
              <a:gd name="connsiteY0" fmla="*/ 0 h 2424223"/>
              <a:gd name="connsiteX1" fmla="*/ 1297172 w 1297172"/>
              <a:gd name="connsiteY1" fmla="*/ 2424223 h 2424223"/>
              <a:gd name="connsiteX0" fmla="*/ 0 w 1302949"/>
              <a:gd name="connsiteY0" fmla="*/ 0 h 2424223"/>
              <a:gd name="connsiteX1" fmla="*/ 1297172 w 1302949"/>
              <a:gd name="connsiteY1" fmla="*/ 2424223 h 2424223"/>
              <a:gd name="connsiteX0" fmla="*/ 0 w 1302512"/>
              <a:gd name="connsiteY0" fmla="*/ 0 h 2424223"/>
              <a:gd name="connsiteX1" fmla="*/ 1297172 w 1302512"/>
              <a:gd name="connsiteY1" fmla="*/ 2424223 h 2424223"/>
              <a:gd name="connsiteX0" fmla="*/ 0 w 1304906"/>
              <a:gd name="connsiteY0" fmla="*/ 0 h 2424223"/>
              <a:gd name="connsiteX1" fmla="*/ 1297172 w 1304906"/>
              <a:gd name="connsiteY1" fmla="*/ 2424223 h 2424223"/>
              <a:gd name="connsiteX0" fmla="*/ 0 w 1303677"/>
              <a:gd name="connsiteY0" fmla="*/ 0 h 2424223"/>
              <a:gd name="connsiteX1" fmla="*/ 1297172 w 1303677"/>
              <a:gd name="connsiteY1" fmla="*/ 2424223 h 2424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03677" h="2424223">
                <a:moveTo>
                  <a:pt x="0" y="0"/>
                </a:moveTo>
                <a:cubicBezTo>
                  <a:pt x="549349" y="978195"/>
                  <a:pt x="1385776" y="1233377"/>
                  <a:pt x="1297172" y="2424223"/>
                </a:cubicBezTo>
              </a:path>
            </a:pathLst>
          </a:cu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3" name="Straight Connector 82"/>
          <p:cNvCxnSpPr/>
          <p:nvPr/>
        </p:nvCxnSpPr>
        <p:spPr>
          <a:xfrm>
            <a:off x="3388589" y="3465929"/>
            <a:ext cx="1183411" cy="0"/>
          </a:xfrm>
          <a:prstGeom prst="line">
            <a:avLst/>
          </a:pr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Freeform 86"/>
          <p:cNvSpPr/>
          <p:nvPr/>
        </p:nvSpPr>
        <p:spPr>
          <a:xfrm rot="10800000" flipH="1">
            <a:off x="4355976" y="3308780"/>
            <a:ext cx="216024" cy="302371"/>
          </a:xfrm>
          <a:custGeom>
            <a:avLst/>
            <a:gdLst>
              <a:gd name="connsiteX0" fmla="*/ 159488 w 159488"/>
              <a:gd name="connsiteY0" fmla="*/ 0 h 350875"/>
              <a:gd name="connsiteX1" fmla="*/ 0 w 159488"/>
              <a:gd name="connsiteY1" fmla="*/ 170121 h 350875"/>
              <a:gd name="connsiteX2" fmla="*/ 148855 w 159488"/>
              <a:gd name="connsiteY2" fmla="*/ 350875 h 350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488" h="350875">
                <a:moveTo>
                  <a:pt x="159488" y="0"/>
                </a:moveTo>
                <a:lnTo>
                  <a:pt x="0" y="170121"/>
                </a:lnTo>
                <a:lnTo>
                  <a:pt x="148855" y="350875"/>
                </a:lnTo>
              </a:path>
            </a:pathLst>
          </a:cu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0" name="Straight Connector 89"/>
          <p:cNvCxnSpPr/>
          <p:nvPr/>
        </p:nvCxnSpPr>
        <p:spPr>
          <a:xfrm flipV="1">
            <a:off x="4572000" y="3291829"/>
            <a:ext cx="0" cy="338763"/>
          </a:xfrm>
          <a:prstGeom prst="line">
            <a:avLst/>
          </a:pr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588224" y="3567841"/>
            <a:ext cx="262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00CC00"/>
                </a:solidFill>
              </a:rPr>
              <a:t>S</a:t>
            </a:r>
            <a:endParaRPr lang="en-US" sz="2800">
              <a:solidFill>
                <a:srgbClr val="00CC00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568910" y="3094948"/>
            <a:ext cx="787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rgbClr val="00CC00"/>
                </a:solidFill>
              </a:rPr>
              <a:t>9-12</a:t>
            </a:r>
            <a:endParaRPr lang="en-US">
              <a:solidFill>
                <a:srgbClr val="00CC00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4332159" y="3630592"/>
            <a:ext cx="2398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smtClean="0"/>
              <a:t>1</a:t>
            </a:r>
            <a:endParaRPr lang="en-US" sz="1200"/>
          </a:p>
        </p:txBody>
      </p:sp>
      <p:sp>
        <p:nvSpPr>
          <p:cNvPr id="103" name="TextBox 102"/>
          <p:cNvSpPr txBox="1"/>
          <p:nvPr/>
        </p:nvSpPr>
        <p:spPr>
          <a:xfrm>
            <a:off x="4654509" y="3153329"/>
            <a:ext cx="4028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smtClean="0"/>
              <a:t>0.5</a:t>
            </a:r>
            <a:endParaRPr lang="en-US" sz="1200"/>
          </a:p>
        </p:txBody>
      </p:sp>
      <p:sp>
        <p:nvSpPr>
          <p:cNvPr id="104" name="TextBox 103"/>
          <p:cNvSpPr txBox="1"/>
          <p:nvPr/>
        </p:nvSpPr>
        <p:spPr>
          <a:xfrm>
            <a:off x="4644008" y="3429341"/>
            <a:ext cx="4028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smtClean="0"/>
              <a:t>0.5</a:t>
            </a:r>
            <a:endParaRPr lang="en-US" sz="1200"/>
          </a:p>
        </p:txBody>
      </p:sp>
      <p:grpSp>
        <p:nvGrpSpPr>
          <p:cNvPr id="14" name="Group 13"/>
          <p:cNvGrpSpPr/>
          <p:nvPr/>
        </p:nvGrpSpPr>
        <p:grpSpPr>
          <a:xfrm>
            <a:off x="3317732" y="3753498"/>
            <a:ext cx="152425" cy="144016"/>
            <a:chOff x="2699792" y="1275606"/>
            <a:chExt cx="152425" cy="144016"/>
          </a:xfrm>
        </p:grpSpPr>
        <p:cxnSp>
          <p:nvCxnSpPr>
            <p:cNvPr id="12" name="Straight Connector 11"/>
            <p:cNvCxnSpPr/>
            <p:nvPr/>
          </p:nvCxnSpPr>
          <p:spPr>
            <a:xfrm flipV="1">
              <a:off x="2699792" y="1275606"/>
              <a:ext cx="144016" cy="7735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 flipV="1">
              <a:off x="2708201" y="1342267"/>
              <a:ext cx="144016" cy="7735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6" name="Group 115"/>
          <p:cNvGrpSpPr/>
          <p:nvPr/>
        </p:nvGrpSpPr>
        <p:grpSpPr>
          <a:xfrm>
            <a:off x="3312374" y="3081321"/>
            <a:ext cx="152425" cy="144016"/>
            <a:chOff x="2699792" y="1275606"/>
            <a:chExt cx="152425" cy="144016"/>
          </a:xfrm>
        </p:grpSpPr>
        <p:cxnSp>
          <p:nvCxnSpPr>
            <p:cNvPr id="117" name="Straight Connector 116"/>
            <p:cNvCxnSpPr/>
            <p:nvPr/>
          </p:nvCxnSpPr>
          <p:spPr>
            <a:xfrm flipV="1">
              <a:off x="2699792" y="1275606"/>
              <a:ext cx="144016" cy="7735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flipV="1">
              <a:off x="2708201" y="1342267"/>
              <a:ext cx="144016" cy="7735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/>
          <p:cNvGrpSpPr/>
          <p:nvPr/>
        </p:nvGrpSpPr>
        <p:grpSpPr>
          <a:xfrm>
            <a:off x="2555776" y="1779662"/>
            <a:ext cx="599846" cy="2144151"/>
            <a:chOff x="1053389" y="2282740"/>
            <a:chExt cx="599846" cy="2414739"/>
          </a:xfrm>
        </p:grpSpPr>
        <p:sp>
          <p:nvSpPr>
            <p:cNvPr id="125" name="Freeform 124"/>
            <p:cNvSpPr/>
            <p:nvPr/>
          </p:nvSpPr>
          <p:spPr>
            <a:xfrm>
              <a:off x="1053389" y="2282740"/>
              <a:ext cx="599846" cy="1236269"/>
            </a:xfrm>
            <a:custGeom>
              <a:avLst/>
              <a:gdLst>
                <a:gd name="connsiteX0" fmla="*/ 585216 w 599846"/>
                <a:gd name="connsiteY0" fmla="*/ 1236269 h 1236269"/>
                <a:gd name="connsiteX1" fmla="*/ 599846 w 599846"/>
                <a:gd name="connsiteY1" fmla="*/ 0 h 1236269"/>
                <a:gd name="connsiteX2" fmla="*/ 0 w 599846"/>
                <a:gd name="connsiteY2" fmla="*/ 73152 h 1236269"/>
                <a:gd name="connsiteX3" fmla="*/ 0 w 599846"/>
                <a:gd name="connsiteY3" fmla="*/ 1236269 h 1236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9846" h="1236269">
                  <a:moveTo>
                    <a:pt x="585216" y="1236269"/>
                  </a:moveTo>
                  <a:lnTo>
                    <a:pt x="599846" y="0"/>
                  </a:lnTo>
                  <a:lnTo>
                    <a:pt x="0" y="73152"/>
                  </a:lnTo>
                  <a:lnTo>
                    <a:pt x="0" y="1236269"/>
                  </a:ln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9" name="Freeform 128"/>
            <p:cNvSpPr/>
            <p:nvPr/>
          </p:nvSpPr>
          <p:spPr>
            <a:xfrm rot="10800000" flipH="1">
              <a:off x="1053389" y="3461210"/>
              <a:ext cx="599846" cy="1236269"/>
            </a:xfrm>
            <a:custGeom>
              <a:avLst/>
              <a:gdLst>
                <a:gd name="connsiteX0" fmla="*/ 585216 w 599846"/>
                <a:gd name="connsiteY0" fmla="*/ 1236269 h 1236269"/>
                <a:gd name="connsiteX1" fmla="*/ 599846 w 599846"/>
                <a:gd name="connsiteY1" fmla="*/ 0 h 1236269"/>
                <a:gd name="connsiteX2" fmla="*/ 0 w 599846"/>
                <a:gd name="connsiteY2" fmla="*/ 73152 h 1236269"/>
                <a:gd name="connsiteX3" fmla="*/ 0 w 599846"/>
                <a:gd name="connsiteY3" fmla="*/ 1236269 h 1236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9846" h="1236269">
                  <a:moveTo>
                    <a:pt x="585216" y="1236269"/>
                  </a:moveTo>
                  <a:lnTo>
                    <a:pt x="599846" y="0"/>
                  </a:lnTo>
                  <a:lnTo>
                    <a:pt x="0" y="73152"/>
                  </a:lnTo>
                  <a:lnTo>
                    <a:pt x="0" y="1236269"/>
                  </a:ln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Freeform 5"/>
          <p:cNvSpPr/>
          <p:nvPr/>
        </p:nvSpPr>
        <p:spPr>
          <a:xfrm>
            <a:off x="2552700" y="1778000"/>
            <a:ext cx="577850" cy="374650"/>
          </a:xfrm>
          <a:custGeom>
            <a:avLst/>
            <a:gdLst>
              <a:gd name="connsiteX0" fmla="*/ 577850 w 577850"/>
              <a:gd name="connsiteY0" fmla="*/ 0 h 374650"/>
              <a:gd name="connsiteX1" fmla="*/ 0 w 577850"/>
              <a:gd name="connsiteY1" fmla="*/ 374650 h 374650"/>
              <a:gd name="connsiteX0" fmla="*/ 577850 w 577850"/>
              <a:gd name="connsiteY0" fmla="*/ 0 h 374650"/>
              <a:gd name="connsiteX1" fmla="*/ 0 w 577850"/>
              <a:gd name="connsiteY1" fmla="*/ 374650 h 374650"/>
              <a:gd name="connsiteX0" fmla="*/ 577850 w 577850"/>
              <a:gd name="connsiteY0" fmla="*/ 0 h 374650"/>
              <a:gd name="connsiteX1" fmla="*/ 0 w 577850"/>
              <a:gd name="connsiteY1" fmla="*/ 374650 h 374650"/>
              <a:gd name="connsiteX0" fmla="*/ 577850 w 577850"/>
              <a:gd name="connsiteY0" fmla="*/ 0 h 374650"/>
              <a:gd name="connsiteX1" fmla="*/ 0 w 577850"/>
              <a:gd name="connsiteY1" fmla="*/ 374650 h 374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77850" h="374650">
                <a:moveTo>
                  <a:pt x="577850" y="0"/>
                </a:moveTo>
                <a:cubicBezTo>
                  <a:pt x="391583" y="48683"/>
                  <a:pt x="52917" y="-35983"/>
                  <a:pt x="0" y="374650"/>
                </a:cubicBezTo>
              </a:path>
            </a:pathLst>
          </a:custGeom>
          <a:ln w="3810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Freeform 49"/>
          <p:cNvSpPr/>
          <p:nvPr/>
        </p:nvSpPr>
        <p:spPr>
          <a:xfrm flipV="1">
            <a:off x="2552700" y="3549164"/>
            <a:ext cx="577850" cy="374650"/>
          </a:xfrm>
          <a:custGeom>
            <a:avLst/>
            <a:gdLst>
              <a:gd name="connsiteX0" fmla="*/ 577850 w 577850"/>
              <a:gd name="connsiteY0" fmla="*/ 0 h 374650"/>
              <a:gd name="connsiteX1" fmla="*/ 0 w 577850"/>
              <a:gd name="connsiteY1" fmla="*/ 374650 h 374650"/>
              <a:gd name="connsiteX0" fmla="*/ 577850 w 577850"/>
              <a:gd name="connsiteY0" fmla="*/ 0 h 374650"/>
              <a:gd name="connsiteX1" fmla="*/ 0 w 577850"/>
              <a:gd name="connsiteY1" fmla="*/ 374650 h 374650"/>
              <a:gd name="connsiteX0" fmla="*/ 577850 w 577850"/>
              <a:gd name="connsiteY0" fmla="*/ 0 h 374650"/>
              <a:gd name="connsiteX1" fmla="*/ 0 w 577850"/>
              <a:gd name="connsiteY1" fmla="*/ 374650 h 374650"/>
              <a:gd name="connsiteX0" fmla="*/ 577850 w 577850"/>
              <a:gd name="connsiteY0" fmla="*/ 0 h 374650"/>
              <a:gd name="connsiteX1" fmla="*/ 0 w 577850"/>
              <a:gd name="connsiteY1" fmla="*/ 374650 h 374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77850" h="374650">
                <a:moveTo>
                  <a:pt x="577850" y="0"/>
                </a:moveTo>
                <a:cubicBezTo>
                  <a:pt x="391583" y="48683"/>
                  <a:pt x="52917" y="-35983"/>
                  <a:pt x="0" y="374650"/>
                </a:cubicBezTo>
              </a:path>
            </a:pathLst>
          </a:custGeom>
          <a:ln w="3810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742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87" grpId="0" animBg="1"/>
      <p:bldP spid="96" grpId="0"/>
      <p:bldP spid="101" grpId="0"/>
      <p:bldP spid="103" grpId="0"/>
      <p:bldP spid="104" grpId="0"/>
      <p:bldP spid="6" grpId="0" animBg="1"/>
      <p:bldP spid="5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92824" y="123478"/>
            <a:ext cx="2862798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XẺ TRỤ</a:t>
            </a:r>
            <a:endParaRPr lang="en-US" sz="2400"/>
          </a:p>
        </p:txBody>
      </p:sp>
      <p:cxnSp>
        <p:nvCxnSpPr>
          <p:cNvPr id="17" name="Straight Connector 16"/>
          <p:cNvCxnSpPr>
            <a:endCxn id="56" idx="0"/>
          </p:cNvCxnSpPr>
          <p:nvPr/>
        </p:nvCxnSpPr>
        <p:spPr>
          <a:xfrm flipV="1">
            <a:off x="6464571" y="969135"/>
            <a:ext cx="8376" cy="38196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3388589" y="884208"/>
            <a:ext cx="0" cy="20166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7445713" y="941827"/>
            <a:ext cx="0" cy="195904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 flipV="1">
            <a:off x="6472003" y="941827"/>
            <a:ext cx="973710" cy="1959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3388589" y="957428"/>
            <a:ext cx="3083414" cy="791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6742478" y="1591589"/>
            <a:ext cx="108190" cy="57619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H="1">
            <a:off x="7127441" y="2146962"/>
            <a:ext cx="105041" cy="8156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reeform 55"/>
          <p:cNvSpPr/>
          <p:nvPr/>
        </p:nvSpPr>
        <p:spPr>
          <a:xfrm>
            <a:off x="6472947" y="969135"/>
            <a:ext cx="969244" cy="1927819"/>
          </a:xfrm>
          <a:custGeom>
            <a:avLst/>
            <a:gdLst>
              <a:gd name="connsiteX0" fmla="*/ 0 w 1288112"/>
              <a:gd name="connsiteY0" fmla="*/ 0 h 2409245"/>
              <a:gd name="connsiteX1" fmla="*/ 1288112 w 1288112"/>
              <a:gd name="connsiteY1" fmla="*/ 2409245 h 2409245"/>
              <a:gd name="connsiteX0" fmla="*/ 0 w 1288112"/>
              <a:gd name="connsiteY0" fmla="*/ 0 h 2409245"/>
              <a:gd name="connsiteX1" fmla="*/ 1288112 w 1288112"/>
              <a:gd name="connsiteY1" fmla="*/ 2409245 h 2409245"/>
              <a:gd name="connsiteX0" fmla="*/ 0 w 1304308"/>
              <a:gd name="connsiteY0" fmla="*/ 0 h 2409245"/>
              <a:gd name="connsiteX1" fmla="*/ 1288112 w 1304308"/>
              <a:gd name="connsiteY1" fmla="*/ 2409245 h 2409245"/>
              <a:gd name="connsiteX0" fmla="*/ 0 w 1303309"/>
              <a:gd name="connsiteY0" fmla="*/ 0 h 2409245"/>
              <a:gd name="connsiteX1" fmla="*/ 1288112 w 1303309"/>
              <a:gd name="connsiteY1" fmla="*/ 2409245 h 2409245"/>
              <a:gd name="connsiteX0" fmla="*/ 0 w 1289885"/>
              <a:gd name="connsiteY0" fmla="*/ 0 h 2409245"/>
              <a:gd name="connsiteX1" fmla="*/ 1288112 w 1289885"/>
              <a:gd name="connsiteY1" fmla="*/ 2409245 h 2409245"/>
              <a:gd name="connsiteX0" fmla="*/ 0 w 1290061"/>
              <a:gd name="connsiteY0" fmla="*/ 0 h 2409245"/>
              <a:gd name="connsiteX1" fmla="*/ 1288112 w 1290061"/>
              <a:gd name="connsiteY1" fmla="*/ 2409245 h 2409245"/>
              <a:gd name="connsiteX0" fmla="*/ 0 w 1290199"/>
              <a:gd name="connsiteY0" fmla="*/ 0 h 2409245"/>
              <a:gd name="connsiteX1" fmla="*/ 1288112 w 1290199"/>
              <a:gd name="connsiteY1" fmla="*/ 2409245 h 240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90199" h="2409245">
                <a:moveTo>
                  <a:pt x="0" y="0"/>
                </a:moveTo>
                <a:cubicBezTo>
                  <a:pt x="270346" y="858742"/>
                  <a:pt x="1343771" y="1272208"/>
                  <a:pt x="1288112" y="2409245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Freeform 68"/>
          <p:cNvSpPr/>
          <p:nvPr/>
        </p:nvSpPr>
        <p:spPr>
          <a:xfrm>
            <a:off x="3400099" y="968766"/>
            <a:ext cx="3075210" cy="791236"/>
          </a:xfrm>
          <a:custGeom>
            <a:avLst/>
            <a:gdLst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093535" h="988828">
                <a:moveTo>
                  <a:pt x="4093535" y="0"/>
                </a:moveTo>
                <a:cubicBezTo>
                  <a:pt x="2197395" y="637954"/>
                  <a:pt x="1364512" y="744280"/>
                  <a:pt x="0" y="988828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8" name="Straight Connector 77"/>
          <p:cNvCxnSpPr/>
          <p:nvPr/>
        </p:nvCxnSpPr>
        <p:spPr>
          <a:xfrm flipV="1">
            <a:off x="3388589" y="1760002"/>
            <a:ext cx="0" cy="11408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7510246" y="2896955"/>
            <a:ext cx="324570" cy="295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</a:t>
            </a:r>
          </a:p>
        </p:txBody>
      </p:sp>
      <p:cxnSp>
        <p:nvCxnSpPr>
          <p:cNvPr id="102" name="Straight Connector 101"/>
          <p:cNvCxnSpPr/>
          <p:nvPr/>
        </p:nvCxnSpPr>
        <p:spPr>
          <a:xfrm>
            <a:off x="3388589" y="941827"/>
            <a:ext cx="4053601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Freeform 111"/>
          <p:cNvSpPr/>
          <p:nvPr/>
        </p:nvSpPr>
        <p:spPr>
          <a:xfrm>
            <a:off x="6475308" y="960257"/>
            <a:ext cx="979369" cy="1939804"/>
          </a:xfrm>
          <a:custGeom>
            <a:avLst/>
            <a:gdLst>
              <a:gd name="connsiteX0" fmla="*/ 0 w 1297172"/>
              <a:gd name="connsiteY0" fmla="*/ 0 h 2424223"/>
              <a:gd name="connsiteX1" fmla="*/ 1297172 w 1297172"/>
              <a:gd name="connsiteY1" fmla="*/ 2424223 h 2424223"/>
              <a:gd name="connsiteX0" fmla="*/ 0 w 1302949"/>
              <a:gd name="connsiteY0" fmla="*/ 0 h 2424223"/>
              <a:gd name="connsiteX1" fmla="*/ 1297172 w 1302949"/>
              <a:gd name="connsiteY1" fmla="*/ 2424223 h 2424223"/>
              <a:gd name="connsiteX0" fmla="*/ 0 w 1302512"/>
              <a:gd name="connsiteY0" fmla="*/ 0 h 2424223"/>
              <a:gd name="connsiteX1" fmla="*/ 1297172 w 1302512"/>
              <a:gd name="connsiteY1" fmla="*/ 2424223 h 2424223"/>
              <a:gd name="connsiteX0" fmla="*/ 0 w 1304906"/>
              <a:gd name="connsiteY0" fmla="*/ 0 h 2424223"/>
              <a:gd name="connsiteX1" fmla="*/ 1297172 w 1304906"/>
              <a:gd name="connsiteY1" fmla="*/ 2424223 h 2424223"/>
              <a:gd name="connsiteX0" fmla="*/ 0 w 1303677"/>
              <a:gd name="connsiteY0" fmla="*/ 0 h 2424223"/>
              <a:gd name="connsiteX1" fmla="*/ 1297172 w 1303677"/>
              <a:gd name="connsiteY1" fmla="*/ 2424223 h 2424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03677" h="2424223">
                <a:moveTo>
                  <a:pt x="0" y="0"/>
                </a:moveTo>
                <a:cubicBezTo>
                  <a:pt x="549349" y="978195"/>
                  <a:pt x="1385776" y="1233377"/>
                  <a:pt x="1297172" y="2424223"/>
                </a:cubicBezTo>
              </a:path>
            </a:pathLst>
          </a:cu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TextBox 117"/>
          <p:cNvSpPr txBox="1"/>
          <p:nvPr/>
        </p:nvSpPr>
        <p:spPr>
          <a:xfrm>
            <a:off x="6715430" y="1757281"/>
            <a:ext cx="162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</a:rPr>
              <a:t>T</a:t>
            </a:r>
            <a:endParaRPr lang="en-US" sz="2800">
              <a:solidFill>
                <a:srgbClr val="FF0000"/>
              </a:solidFill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4146167" y="1892213"/>
            <a:ext cx="2421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128" name="TextBox 127"/>
          <p:cNvSpPr txBox="1"/>
          <p:nvPr/>
        </p:nvSpPr>
        <p:spPr>
          <a:xfrm>
            <a:off x="4412347" y="2166173"/>
            <a:ext cx="2421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cxnSp>
        <p:nvCxnSpPr>
          <p:cNvPr id="55" name="Straight Connector 54"/>
          <p:cNvCxnSpPr/>
          <p:nvPr/>
        </p:nvCxnSpPr>
        <p:spPr>
          <a:xfrm rot="10800000" flipH="1">
            <a:off x="3388589" y="2931789"/>
            <a:ext cx="4057124" cy="0"/>
          </a:xfrm>
          <a:prstGeom prst="line">
            <a:avLst/>
          </a:prstGeom>
          <a:ln w="952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10800000" flipH="1" flipV="1">
            <a:off x="7445713" y="2895492"/>
            <a:ext cx="0" cy="195904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10800000" flipV="1">
            <a:off x="6472003" y="2895492"/>
            <a:ext cx="973710" cy="1959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>
            <a:off x="3388589" y="4047873"/>
            <a:ext cx="3083414" cy="791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>
            <a:off x="6742478" y="4147159"/>
            <a:ext cx="108190" cy="57619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10800000">
            <a:off x="7127441" y="3567841"/>
            <a:ext cx="105041" cy="8156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Freeform 72"/>
          <p:cNvSpPr/>
          <p:nvPr/>
        </p:nvSpPr>
        <p:spPr>
          <a:xfrm rot="10800000" flipH="1">
            <a:off x="3400099" y="4036365"/>
            <a:ext cx="3075210" cy="791236"/>
          </a:xfrm>
          <a:custGeom>
            <a:avLst/>
            <a:gdLst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  <a:gd name="connsiteX0" fmla="*/ 4093535 w 4093535"/>
              <a:gd name="connsiteY0" fmla="*/ 0 h 988828"/>
              <a:gd name="connsiteX1" fmla="*/ 0 w 4093535"/>
              <a:gd name="connsiteY1" fmla="*/ 988828 h 988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093535" h="988828">
                <a:moveTo>
                  <a:pt x="4093535" y="0"/>
                </a:moveTo>
                <a:cubicBezTo>
                  <a:pt x="2197395" y="637954"/>
                  <a:pt x="1364512" y="744280"/>
                  <a:pt x="0" y="988828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4" name="Straight Connector 73"/>
          <p:cNvCxnSpPr/>
          <p:nvPr/>
        </p:nvCxnSpPr>
        <p:spPr>
          <a:xfrm rot="10800000" flipH="1" flipV="1">
            <a:off x="3388588" y="2895492"/>
            <a:ext cx="0" cy="11408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rot="10800000" flipH="1">
            <a:off x="3388589" y="4854540"/>
            <a:ext cx="4053601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Freeform 79"/>
          <p:cNvSpPr/>
          <p:nvPr/>
        </p:nvSpPr>
        <p:spPr>
          <a:xfrm rot="10800000" flipH="1">
            <a:off x="6475308" y="2896305"/>
            <a:ext cx="979369" cy="1939805"/>
          </a:xfrm>
          <a:custGeom>
            <a:avLst/>
            <a:gdLst>
              <a:gd name="connsiteX0" fmla="*/ 0 w 1297172"/>
              <a:gd name="connsiteY0" fmla="*/ 0 h 2424223"/>
              <a:gd name="connsiteX1" fmla="*/ 1297172 w 1297172"/>
              <a:gd name="connsiteY1" fmla="*/ 2424223 h 2424223"/>
              <a:gd name="connsiteX0" fmla="*/ 0 w 1302949"/>
              <a:gd name="connsiteY0" fmla="*/ 0 h 2424223"/>
              <a:gd name="connsiteX1" fmla="*/ 1297172 w 1302949"/>
              <a:gd name="connsiteY1" fmla="*/ 2424223 h 2424223"/>
              <a:gd name="connsiteX0" fmla="*/ 0 w 1302512"/>
              <a:gd name="connsiteY0" fmla="*/ 0 h 2424223"/>
              <a:gd name="connsiteX1" fmla="*/ 1297172 w 1302512"/>
              <a:gd name="connsiteY1" fmla="*/ 2424223 h 2424223"/>
              <a:gd name="connsiteX0" fmla="*/ 0 w 1304906"/>
              <a:gd name="connsiteY0" fmla="*/ 0 h 2424223"/>
              <a:gd name="connsiteX1" fmla="*/ 1297172 w 1304906"/>
              <a:gd name="connsiteY1" fmla="*/ 2424223 h 2424223"/>
              <a:gd name="connsiteX0" fmla="*/ 0 w 1303677"/>
              <a:gd name="connsiteY0" fmla="*/ 0 h 2424223"/>
              <a:gd name="connsiteX1" fmla="*/ 1297172 w 1303677"/>
              <a:gd name="connsiteY1" fmla="*/ 2424223 h 2424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03677" h="2424223">
                <a:moveTo>
                  <a:pt x="0" y="0"/>
                </a:moveTo>
                <a:cubicBezTo>
                  <a:pt x="549349" y="978195"/>
                  <a:pt x="1385776" y="1233377"/>
                  <a:pt x="1297172" y="2424223"/>
                </a:cubicBezTo>
              </a:path>
            </a:pathLst>
          </a:cu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3" name="Straight Connector 82"/>
          <p:cNvCxnSpPr/>
          <p:nvPr/>
        </p:nvCxnSpPr>
        <p:spPr>
          <a:xfrm>
            <a:off x="3388589" y="3579862"/>
            <a:ext cx="3919715" cy="0"/>
          </a:xfrm>
          <a:prstGeom prst="line">
            <a:avLst/>
          </a:pr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588224" y="3567841"/>
            <a:ext cx="262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00CC00"/>
                </a:solidFill>
              </a:rPr>
              <a:t>S</a:t>
            </a:r>
            <a:endParaRPr lang="en-US" sz="2800">
              <a:solidFill>
                <a:srgbClr val="00CC00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317732" y="3753498"/>
            <a:ext cx="152425" cy="144016"/>
            <a:chOff x="2699792" y="1275606"/>
            <a:chExt cx="152425" cy="144016"/>
          </a:xfrm>
        </p:grpSpPr>
        <p:cxnSp>
          <p:nvCxnSpPr>
            <p:cNvPr id="12" name="Straight Connector 11"/>
            <p:cNvCxnSpPr/>
            <p:nvPr/>
          </p:nvCxnSpPr>
          <p:spPr>
            <a:xfrm flipV="1">
              <a:off x="2699792" y="1275606"/>
              <a:ext cx="144016" cy="7735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 flipV="1">
              <a:off x="2708201" y="1342267"/>
              <a:ext cx="144016" cy="7735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6" name="Group 115"/>
          <p:cNvGrpSpPr/>
          <p:nvPr/>
        </p:nvGrpSpPr>
        <p:grpSpPr>
          <a:xfrm>
            <a:off x="3312374" y="3081321"/>
            <a:ext cx="152425" cy="144016"/>
            <a:chOff x="2699792" y="1275606"/>
            <a:chExt cx="152425" cy="144016"/>
          </a:xfrm>
        </p:grpSpPr>
        <p:cxnSp>
          <p:nvCxnSpPr>
            <p:cNvPr id="117" name="Straight Connector 116"/>
            <p:cNvCxnSpPr/>
            <p:nvPr/>
          </p:nvCxnSpPr>
          <p:spPr>
            <a:xfrm flipV="1">
              <a:off x="2699792" y="1275606"/>
              <a:ext cx="144016" cy="7735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flipV="1">
              <a:off x="2708201" y="1342267"/>
              <a:ext cx="144016" cy="7735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/>
          <p:cNvGrpSpPr/>
          <p:nvPr/>
        </p:nvGrpSpPr>
        <p:grpSpPr>
          <a:xfrm>
            <a:off x="4062691" y="2018891"/>
            <a:ext cx="2082017" cy="369332"/>
            <a:chOff x="4062691" y="2018891"/>
            <a:chExt cx="2082017" cy="369332"/>
          </a:xfrm>
        </p:grpSpPr>
        <p:cxnSp>
          <p:nvCxnSpPr>
            <p:cNvPr id="10" name="Straight Arrow Connector 9"/>
            <p:cNvCxnSpPr/>
            <p:nvPr/>
          </p:nvCxnSpPr>
          <p:spPr>
            <a:xfrm>
              <a:off x="4062691" y="2388223"/>
              <a:ext cx="2082017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4267248" y="2018891"/>
              <a:ext cx="16729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MANG LỚN x 2</a:t>
              </a:r>
              <a:endParaRPr lang="en-US"/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307437" y="3690350"/>
            <a:ext cx="2082017" cy="369332"/>
            <a:chOff x="4062691" y="2018891"/>
            <a:chExt cx="2082017" cy="369332"/>
          </a:xfrm>
        </p:grpSpPr>
        <p:cxnSp>
          <p:nvCxnSpPr>
            <p:cNvPr id="58" name="Straight Arrow Connector 57"/>
            <p:cNvCxnSpPr/>
            <p:nvPr/>
          </p:nvCxnSpPr>
          <p:spPr>
            <a:xfrm>
              <a:off x="4062691" y="2388223"/>
              <a:ext cx="2082017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Box 58"/>
            <p:cNvSpPr txBox="1"/>
            <p:nvPr/>
          </p:nvSpPr>
          <p:spPr>
            <a:xfrm>
              <a:off x="4267248" y="2018891"/>
              <a:ext cx="16729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MANG NHỎ x 2</a:t>
              </a:r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4957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2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67752" y="123478"/>
            <a:ext cx="2862798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TÚI ÁO</a:t>
            </a:r>
            <a:endParaRPr lang="en-US" sz="2400"/>
          </a:p>
        </p:txBody>
      </p:sp>
      <p:grpSp>
        <p:nvGrpSpPr>
          <p:cNvPr id="21" name="Group 20"/>
          <p:cNvGrpSpPr/>
          <p:nvPr/>
        </p:nvGrpSpPr>
        <p:grpSpPr>
          <a:xfrm>
            <a:off x="4427984" y="207471"/>
            <a:ext cx="3018659" cy="2734983"/>
            <a:chOff x="4844055" y="526851"/>
            <a:chExt cx="4096851" cy="4044439"/>
          </a:xfrm>
        </p:grpSpPr>
        <p:sp>
          <p:nvSpPr>
            <p:cNvPr id="4" name="Rectangle 3"/>
            <p:cNvSpPr/>
            <p:nvPr/>
          </p:nvSpPr>
          <p:spPr>
            <a:xfrm>
              <a:off x="5755126" y="1635646"/>
              <a:ext cx="2304256" cy="2592288"/>
            </a:xfrm>
            <a:prstGeom prst="rect">
              <a:avLst/>
            </a:prstGeom>
            <a:solidFill>
              <a:schemeClr val="bg1"/>
            </a:solidFill>
            <a:ln w="28575"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oup 15"/>
            <p:cNvGrpSpPr/>
            <p:nvPr/>
          </p:nvGrpSpPr>
          <p:grpSpPr>
            <a:xfrm>
              <a:off x="5755126" y="526851"/>
              <a:ext cx="2304256" cy="546161"/>
              <a:chOff x="5755126" y="526851"/>
              <a:chExt cx="2304256" cy="546161"/>
            </a:xfrm>
          </p:grpSpPr>
          <p:cxnSp>
            <p:nvCxnSpPr>
              <p:cNvPr id="10" name="Straight Arrow Connector 9"/>
              <p:cNvCxnSpPr/>
              <p:nvPr/>
            </p:nvCxnSpPr>
            <p:spPr>
              <a:xfrm>
                <a:off x="5755126" y="1059582"/>
                <a:ext cx="2304256" cy="0"/>
              </a:xfrm>
              <a:prstGeom prst="straightConnector1">
                <a:avLst/>
              </a:prstGeom>
              <a:ln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TextBox 10"/>
              <p:cNvSpPr txBox="1"/>
              <p:nvPr/>
            </p:nvSpPr>
            <p:spPr>
              <a:xfrm>
                <a:off x="6115166" y="526851"/>
                <a:ext cx="1936304" cy="546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mtClean="0">
                    <a:solidFill>
                      <a:srgbClr val="FF0000"/>
                    </a:solidFill>
                  </a:rPr>
                  <a:t>1/4 Vai + 1</a:t>
                </a:r>
                <a:endParaRPr lang="en-US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57" name="Group 56"/>
            <p:cNvGrpSpPr/>
            <p:nvPr/>
          </p:nvGrpSpPr>
          <p:grpSpPr>
            <a:xfrm rot="5400000">
              <a:off x="7231553" y="2720509"/>
              <a:ext cx="2794216" cy="624490"/>
              <a:chOff x="5755126" y="435092"/>
              <a:chExt cx="2483747" cy="624490"/>
            </a:xfrm>
          </p:grpSpPr>
          <p:cxnSp>
            <p:nvCxnSpPr>
              <p:cNvPr id="58" name="Straight Arrow Connector 57"/>
              <p:cNvCxnSpPr/>
              <p:nvPr/>
            </p:nvCxnSpPr>
            <p:spPr>
              <a:xfrm>
                <a:off x="5755126" y="1059582"/>
                <a:ext cx="2304256" cy="0"/>
              </a:xfrm>
              <a:prstGeom prst="straightConnector1">
                <a:avLst/>
              </a:prstGeom>
              <a:ln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9" name="TextBox 58"/>
              <p:cNvSpPr txBox="1"/>
              <p:nvPr/>
            </p:nvSpPr>
            <p:spPr>
              <a:xfrm>
                <a:off x="5788618" y="435092"/>
                <a:ext cx="2450255" cy="5012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mtClean="0">
                    <a:solidFill>
                      <a:srgbClr val="FF0000"/>
                    </a:solidFill>
                  </a:rPr>
                  <a:t>1/4 Vai + 1.5</a:t>
                </a:r>
                <a:endParaRPr lang="en-US">
                  <a:solidFill>
                    <a:srgbClr val="FF0000"/>
                  </a:solidFill>
                </a:endParaRPr>
              </a:p>
            </p:txBody>
          </p:sp>
        </p:grpSp>
        <p:cxnSp>
          <p:nvCxnSpPr>
            <p:cNvPr id="19" name="Straight Connector 18"/>
            <p:cNvCxnSpPr/>
            <p:nvPr/>
          </p:nvCxnSpPr>
          <p:spPr>
            <a:xfrm flipH="1" flipV="1">
              <a:off x="5755126" y="1419622"/>
              <a:ext cx="2304256" cy="21602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flipH="1" flipV="1">
              <a:off x="5580112" y="3993773"/>
              <a:ext cx="2479270" cy="21602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5621122" y="1415958"/>
              <a:ext cx="175014" cy="257415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8059382" y="1635646"/>
              <a:ext cx="0" cy="2574151"/>
            </a:xfrm>
            <a:prstGeom prst="line">
              <a:avLst/>
            </a:prstGeom>
            <a:ln w="38100">
              <a:solidFill>
                <a:srgbClr val="FF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4844055" y="1342968"/>
              <a:ext cx="773107" cy="546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0.5</a:t>
              </a:r>
              <a:endParaRPr lang="en-US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844055" y="4025129"/>
              <a:ext cx="802527" cy="546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0.5</a:t>
              </a:r>
              <a:endParaRPr lang="en-US"/>
            </a:p>
          </p:txBody>
        </p:sp>
        <p:grpSp>
          <p:nvGrpSpPr>
            <p:cNvPr id="34" name="Group 33"/>
            <p:cNvGrpSpPr/>
            <p:nvPr/>
          </p:nvGrpSpPr>
          <p:grpSpPr>
            <a:xfrm>
              <a:off x="6372200" y="2040690"/>
              <a:ext cx="447547" cy="1683188"/>
              <a:chOff x="6372200" y="2040690"/>
              <a:chExt cx="447547" cy="1683188"/>
            </a:xfrm>
          </p:grpSpPr>
          <p:cxnSp>
            <p:nvCxnSpPr>
              <p:cNvPr id="32" name="Straight Arrow Connector 31"/>
              <p:cNvCxnSpPr/>
              <p:nvPr/>
            </p:nvCxnSpPr>
            <p:spPr>
              <a:xfrm>
                <a:off x="6819747" y="2040690"/>
                <a:ext cx="0" cy="1683188"/>
              </a:xfrm>
              <a:prstGeom prst="straightConnector1">
                <a:avLst/>
              </a:prstGeom>
              <a:ln w="28575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TextBox 32"/>
              <p:cNvSpPr txBox="1"/>
              <p:nvPr/>
            </p:nvSpPr>
            <p:spPr>
              <a:xfrm rot="16200000">
                <a:off x="5744273" y="2679615"/>
                <a:ext cx="162518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mtClean="0"/>
                  <a:t>TÚI ÁO x 2</a:t>
                </a:r>
                <a:endParaRPr lang="en-US"/>
              </a:p>
            </p:txBody>
          </p:sp>
        </p:grpSp>
        <p:cxnSp>
          <p:nvCxnSpPr>
            <p:cNvPr id="36" name="Straight Connector 35"/>
            <p:cNvCxnSpPr/>
            <p:nvPr/>
          </p:nvCxnSpPr>
          <p:spPr>
            <a:xfrm>
              <a:off x="6819747" y="4101785"/>
              <a:ext cx="0" cy="29267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Freeform 36"/>
            <p:cNvSpPr/>
            <p:nvPr/>
          </p:nvSpPr>
          <p:spPr>
            <a:xfrm>
              <a:off x="5593278" y="3990109"/>
              <a:ext cx="2458192" cy="415636"/>
            </a:xfrm>
            <a:custGeom>
              <a:avLst/>
              <a:gdLst>
                <a:gd name="connsiteX0" fmla="*/ 0 w 2458192"/>
                <a:gd name="connsiteY0" fmla="*/ 0 h 415636"/>
                <a:gd name="connsiteX1" fmla="*/ 1258784 w 2458192"/>
                <a:gd name="connsiteY1" fmla="*/ 415636 h 415636"/>
                <a:gd name="connsiteX2" fmla="*/ 2458192 w 2458192"/>
                <a:gd name="connsiteY2" fmla="*/ 237507 h 415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58192" h="415636">
                  <a:moveTo>
                    <a:pt x="0" y="0"/>
                  </a:moveTo>
                  <a:lnTo>
                    <a:pt x="1258784" y="415636"/>
                  </a:lnTo>
                  <a:lnTo>
                    <a:pt x="2458192" y="237507"/>
                  </a:lnTo>
                </a:path>
              </a:pathLst>
            </a:custGeom>
            <a:ln w="38100">
              <a:solidFill>
                <a:srgbClr val="FF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9" name="Straight Arrow Connector 38"/>
            <p:cNvCxnSpPr/>
            <p:nvPr/>
          </p:nvCxnSpPr>
          <p:spPr>
            <a:xfrm flipV="1">
              <a:off x="5620186" y="4197927"/>
              <a:ext cx="0" cy="292678"/>
            </a:xfrm>
            <a:prstGeom prst="straightConnector1">
              <a:avLst/>
            </a:prstGeom>
            <a:ln w="28575">
              <a:solidFill>
                <a:srgbClr val="FF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/>
            <p:nvPr/>
          </p:nvCxnSpPr>
          <p:spPr>
            <a:xfrm flipH="1">
              <a:off x="5191315" y="3869424"/>
              <a:ext cx="288032" cy="0"/>
            </a:xfrm>
            <a:prstGeom prst="straightConnector1">
              <a:avLst/>
            </a:prstGeom>
            <a:ln w="28575">
              <a:solidFill>
                <a:srgbClr val="FF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TextBox 41"/>
          <p:cNvSpPr txBox="1"/>
          <p:nvPr/>
        </p:nvSpPr>
        <p:spPr>
          <a:xfrm>
            <a:off x="755576" y="218942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827584" y="1901389"/>
            <a:ext cx="2520280" cy="7739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901994" y="1203598"/>
            <a:ext cx="2445869" cy="369332"/>
            <a:chOff x="827584" y="2703033"/>
            <a:chExt cx="324036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1709428" y="2703033"/>
              <a:ext cx="1800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= MT + 0.5</a:t>
              </a:r>
              <a:endParaRPr lang="en-US"/>
            </a:p>
          </p:txBody>
        </p:sp>
        <p:cxnSp>
          <p:nvCxnSpPr>
            <p:cNvPr id="8" name="Straight Arrow Connector 7"/>
            <p:cNvCxnSpPr/>
            <p:nvPr/>
          </p:nvCxnSpPr>
          <p:spPr>
            <a:xfrm>
              <a:off x="827584" y="3072365"/>
              <a:ext cx="3240360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250764" y="2040504"/>
            <a:ext cx="396552" cy="634836"/>
            <a:chOff x="250764" y="3294153"/>
            <a:chExt cx="396552" cy="1196452"/>
          </a:xfrm>
        </p:grpSpPr>
        <p:sp>
          <p:nvSpPr>
            <p:cNvPr id="29" name="TextBox 28"/>
            <p:cNvSpPr txBox="1"/>
            <p:nvPr/>
          </p:nvSpPr>
          <p:spPr>
            <a:xfrm>
              <a:off x="250764" y="3638224"/>
              <a:ext cx="3965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5</a:t>
              </a:r>
              <a:endParaRPr lang="en-US"/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>
              <a:off x="647316" y="3294153"/>
              <a:ext cx="0" cy="1196452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/>
          <p:nvPr/>
        </p:nvGrpSpPr>
        <p:grpSpPr>
          <a:xfrm>
            <a:off x="1187624" y="2126321"/>
            <a:ext cx="1800200" cy="441007"/>
            <a:chOff x="1187624" y="3660778"/>
            <a:chExt cx="2592288" cy="441007"/>
          </a:xfrm>
        </p:grpSpPr>
        <p:cxnSp>
          <p:nvCxnSpPr>
            <p:cNvPr id="17" name="Straight Arrow Connector 16"/>
            <p:cNvCxnSpPr/>
            <p:nvPr/>
          </p:nvCxnSpPr>
          <p:spPr>
            <a:xfrm>
              <a:off x="1187624" y="4101785"/>
              <a:ext cx="2592288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1187625" y="3660778"/>
              <a:ext cx="2286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NẮP TÚI x 4</a:t>
              </a:r>
              <a:endParaRPr lang="en-US"/>
            </a:p>
          </p:txBody>
        </p:sp>
      </p:grpSp>
      <p:sp>
        <p:nvSpPr>
          <p:cNvPr id="22" name="Rectangle 21"/>
          <p:cNvSpPr/>
          <p:nvPr/>
        </p:nvSpPr>
        <p:spPr>
          <a:xfrm>
            <a:off x="1403648" y="3572308"/>
            <a:ext cx="1944215" cy="5836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 30"/>
          <p:cNvSpPr/>
          <p:nvPr/>
        </p:nvSpPr>
        <p:spPr>
          <a:xfrm>
            <a:off x="1389413" y="3574473"/>
            <a:ext cx="1947553" cy="558140"/>
          </a:xfrm>
          <a:custGeom>
            <a:avLst/>
            <a:gdLst>
              <a:gd name="connsiteX0" fmla="*/ 0 w 1947553"/>
              <a:gd name="connsiteY0" fmla="*/ 0 h 558140"/>
              <a:gd name="connsiteX1" fmla="*/ 1686296 w 1947553"/>
              <a:gd name="connsiteY1" fmla="*/ 130628 h 558140"/>
              <a:gd name="connsiteX2" fmla="*/ 1947553 w 1947553"/>
              <a:gd name="connsiteY2" fmla="*/ 261257 h 558140"/>
              <a:gd name="connsiteX3" fmla="*/ 1686296 w 1947553"/>
              <a:gd name="connsiteY3" fmla="*/ 439387 h 558140"/>
              <a:gd name="connsiteX4" fmla="*/ 11875 w 1947553"/>
              <a:gd name="connsiteY4" fmla="*/ 558140 h 558140"/>
              <a:gd name="connsiteX5" fmla="*/ 0 w 1947553"/>
              <a:gd name="connsiteY5" fmla="*/ 0 h 558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47553" h="558140">
                <a:moveTo>
                  <a:pt x="0" y="0"/>
                </a:moveTo>
                <a:lnTo>
                  <a:pt x="1686296" y="130628"/>
                </a:lnTo>
                <a:lnTo>
                  <a:pt x="1947553" y="261257"/>
                </a:lnTo>
                <a:lnTo>
                  <a:pt x="1686296" y="439387"/>
                </a:lnTo>
                <a:lnTo>
                  <a:pt x="11875" y="55814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827584" y="3668877"/>
            <a:ext cx="540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3.5</a:t>
            </a:r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2651756" y="3668877"/>
            <a:ext cx="540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2.5</a:t>
            </a:r>
            <a:endParaRPr lang="en-US"/>
          </a:p>
        </p:txBody>
      </p:sp>
      <p:sp>
        <p:nvSpPr>
          <p:cNvPr id="49" name="TextBox 48"/>
          <p:cNvSpPr txBox="1"/>
          <p:nvPr/>
        </p:nvSpPr>
        <p:spPr>
          <a:xfrm>
            <a:off x="3077709" y="3381199"/>
            <a:ext cx="540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1567622" y="3864117"/>
            <a:ext cx="795567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1763688" y="4261879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Cầu vai</a:t>
            </a: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3923928" y="4155926"/>
            <a:ext cx="4824536" cy="76709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3" name="Group 52"/>
          <p:cNvGrpSpPr/>
          <p:nvPr/>
        </p:nvGrpSpPr>
        <p:grpSpPr>
          <a:xfrm>
            <a:off x="4819955" y="4290650"/>
            <a:ext cx="2920397" cy="461665"/>
            <a:chOff x="4819955" y="4290650"/>
            <a:chExt cx="2920397" cy="461665"/>
          </a:xfrm>
        </p:grpSpPr>
        <p:cxnSp>
          <p:nvCxnSpPr>
            <p:cNvPr id="51" name="Straight Arrow Connector 50"/>
            <p:cNvCxnSpPr/>
            <p:nvPr/>
          </p:nvCxnSpPr>
          <p:spPr>
            <a:xfrm>
              <a:off x="4819955" y="4659982"/>
              <a:ext cx="2920397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TextBox 51"/>
            <p:cNvSpPr txBox="1"/>
            <p:nvPr/>
          </p:nvSpPr>
          <p:spPr>
            <a:xfrm>
              <a:off x="5099283" y="4290650"/>
              <a:ext cx="23473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ĐAI ÁO/BO LAI X  </a:t>
              </a:r>
              <a:r>
                <a:rPr lang="en-US" sz="2400" b="1" smtClean="0">
                  <a:solidFill>
                    <a:srgbClr val="FF3300"/>
                  </a:solidFill>
                </a:rPr>
                <a:t>2</a:t>
              </a:r>
              <a:endParaRPr lang="en-US" sz="2400" b="1">
                <a:solidFill>
                  <a:srgbClr val="FF3300"/>
                </a:solidFill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3923928" y="3484211"/>
            <a:ext cx="4824536" cy="455691"/>
            <a:chOff x="3923928" y="3484211"/>
            <a:chExt cx="4824536" cy="455691"/>
          </a:xfrm>
        </p:grpSpPr>
        <p:sp>
          <p:nvSpPr>
            <p:cNvPr id="47" name="TextBox 46"/>
            <p:cNvSpPr txBox="1"/>
            <p:nvPr/>
          </p:nvSpPr>
          <p:spPr>
            <a:xfrm>
              <a:off x="4819955" y="3484211"/>
              <a:ext cx="31197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Ngang lai TT + Ngang lai TS</a:t>
              </a:r>
              <a:endParaRPr lang="en-US"/>
            </a:p>
          </p:txBody>
        </p:sp>
        <p:cxnSp>
          <p:nvCxnSpPr>
            <p:cNvPr id="55" name="Straight Arrow Connector 54"/>
            <p:cNvCxnSpPr/>
            <p:nvPr/>
          </p:nvCxnSpPr>
          <p:spPr>
            <a:xfrm>
              <a:off x="3923928" y="3939902"/>
              <a:ext cx="4824536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TextBox 55"/>
          <p:cNvSpPr txBox="1"/>
          <p:nvPr/>
        </p:nvSpPr>
        <p:spPr>
          <a:xfrm>
            <a:off x="3491880" y="4446545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/>
              <a:t>5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571694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2" grpId="0" animBg="1"/>
      <p:bldP spid="31" grpId="0" animBg="1"/>
      <p:bldP spid="35" grpId="0"/>
      <p:bldP spid="48" grpId="0"/>
      <p:bldP spid="49" grpId="0"/>
      <p:bldP spid="44" grpId="0"/>
      <p:bldP spid="46" grpId="0" animBg="1"/>
      <p:bldP spid="5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7562" y="0"/>
            <a:ext cx="2862798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BÂU ÁO</a:t>
            </a:r>
            <a:endParaRPr lang="en-US" sz="2400"/>
          </a:p>
        </p:txBody>
      </p:sp>
      <p:sp>
        <p:nvSpPr>
          <p:cNvPr id="2" name="Rectangle 1"/>
          <p:cNvSpPr/>
          <p:nvPr/>
        </p:nvSpPr>
        <p:spPr>
          <a:xfrm>
            <a:off x="2699792" y="2931790"/>
            <a:ext cx="5544616" cy="864096"/>
          </a:xfrm>
          <a:prstGeom prst="rect">
            <a:avLst/>
          </a:prstGeom>
          <a:solidFill>
            <a:schemeClr val="bg1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699792" y="1851670"/>
            <a:ext cx="5544616" cy="1077296"/>
          </a:xfrm>
          <a:prstGeom prst="rect">
            <a:avLst/>
          </a:prstGeom>
          <a:solidFill>
            <a:schemeClr val="bg1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5220072" y="1851670"/>
            <a:ext cx="0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699792" y="3939902"/>
            <a:ext cx="5544616" cy="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3"/>
          <p:cNvSpPr/>
          <p:nvPr/>
        </p:nvSpPr>
        <p:spPr>
          <a:xfrm>
            <a:off x="2699309" y="2926080"/>
            <a:ext cx="5332781" cy="168250"/>
          </a:xfrm>
          <a:custGeom>
            <a:avLst/>
            <a:gdLst>
              <a:gd name="connsiteX0" fmla="*/ 5332781 w 5332781"/>
              <a:gd name="connsiteY0" fmla="*/ 168250 h 168250"/>
              <a:gd name="connsiteX1" fmla="*/ 2523744 w 5332781"/>
              <a:gd name="connsiteY1" fmla="*/ 14630 h 168250"/>
              <a:gd name="connsiteX2" fmla="*/ 0 w 5332781"/>
              <a:gd name="connsiteY2" fmla="*/ 0 h 168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32781" h="168250">
                <a:moveTo>
                  <a:pt x="5332781" y="168250"/>
                </a:moveTo>
                <a:lnTo>
                  <a:pt x="2523744" y="14630"/>
                </a:lnTo>
                <a:lnTo>
                  <a:pt x="0" y="0"/>
                </a:lnTo>
              </a:path>
            </a:pathLst>
          </a:cu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17"/>
          <p:cNvSpPr/>
          <p:nvPr/>
        </p:nvSpPr>
        <p:spPr>
          <a:xfrm>
            <a:off x="2692400" y="3663950"/>
            <a:ext cx="5537200" cy="245890"/>
          </a:xfrm>
          <a:custGeom>
            <a:avLst/>
            <a:gdLst>
              <a:gd name="connsiteX0" fmla="*/ 5537200 w 5537200"/>
              <a:gd name="connsiteY0" fmla="*/ 0 h 133350"/>
              <a:gd name="connsiteX1" fmla="*/ 2527300 w 5537200"/>
              <a:gd name="connsiteY1" fmla="*/ 120650 h 133350"/>
              <a:gd name="connsiteX2" fmla="*/ 0 w 5537200"/>
              <a:gd name="connsiteY2" fmla="*/ 133350 h 133350"/>
              <a:gd name="connsiteX0" fmla="*/ 5537200 w 5537200"/>
              <a:gd name="connsiteY0" fmla="*/ 0 h 254549"/>
              <a:gd name="connsiteX1" fmla="*/ 2527300 w 5537200"/>
              <a:gd name="connsiteY1" fmla="*/ 120650 h 254549"/>
              <a:gd name="connsiteX2" fmla="*/ 0 w 5537200"/>
              <a:gd name="connsiteY2" fmla="*/ 133350 h 254549"/>
              <a:gd name="connsiteX0" fmla="*/ 5537200 w 5537200"/>
              <a:gd name="connsiteY0" fmla="*/ 0 h 266815"/>
              <a:gd name="connsiteX1" fmla="*/ 2527300 w 5537200"/>
              <a:gd name="connsiteY1" fmla="*/ 120650 h 266815"/>
              <a:gd name="connsiteX2" fmla="*/ 0 w 5537200"/>
              <a:gd name="connsiteY2" fmla="*/ 133350 h 266815"/>
              <a:gd name="connsiteX0" fmla="*/ 5537200 w 5537200"/>
              <a:gd name="connsiteY0" fmla="*/ 0 h 281781"/>
              <a:gd name="connsiteX1" fmla="*/ 2527300 w 5537200"/>
              <a:gd name="connsiteY1" fmla="*/ 120650 h 281781"/>
              <a:gd name="connsiteX2" fmla="*/ 0 w 5537200"/>
              <a:gd name="connsiteY2" fmla="*/ 133350 h 281781"/>
              <a:gd name="connsiteX0" fmla="*/ 5537200 w 5537200"/>
              <a:gd name="connsiteY0" fmla="*/ 0 h 277946"/>
              <a:gd name="connsiteX1" fmla="*/ 2527300 w 5537200"/>
              <a:gd name="connsiteY1" fmla="*/ 120650 h 277946"/>
              <a:gd name="connsiteX2" fmla="*/ 0 w 5537200"/>
              <a:gd name="connsiteY2" fmla="*/ 133350 h 277946"/>
              <a:gd name="connsiteX0" fmla="*/ 5537200 w 5537200"/>
              <a:gd name="connsiteY0" fmla="*/ 0 h 285679"/>
              <a:gd name="connsiteX1" fmla="*/ 2527300 w 5537200"/>
              <a:gd name="connsiteY1" fmla="*/ 120650 h 285679"/>
              <a:gd name="connsiteX2" fmla="*/ 0 w 5537200"/>
              <a:gd name="connsiteY2" fmla="*/ 133350 h 285679"/>
              <a:gd name="connsiteX0" fmla="*/ 5537200 w 5537200"/>
              <a:gd name="connsiteY0" fmla="*/ 0 h 245890"/>
              <a:gd name="connsiteX1" fmla="*/ 2527300 w 5537200"/>
              <a:gd name="connsiteY1" fmla="*/ 120650 h 245890"/>
              <a:gd name="connsiteX2" fmla="*/ 0 w 5537200"/>
              <a:gd name="connsiteY2" fmla="*/ 133350 h 245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37200" h="245890">
                <a:moveTo>
                  <a:pt x="5537200" y="0"/>
                </a:moveTo>
                <a:cubicBezTo>
                  <a:pt x="4377138" y="421051"/>
                  <a:pt x="3822700" y="188383"/>
                  <a:pt x="2527300" y="120650"/>
                </a:cubicBezTo>
                <a:lnTo>
                  <a:pt x="0" y="133350"/>
                </a:ln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8032090" y="3094330"/>
            <a:ext cx="197510" cy="5696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Freeform 22"/>
          <p:cNvSpPr/>
          <p:nvPr/>
        </p:nvSpPr>
        <p:spPr>
          <a:xfrm>
            <a:off x="2703443" y="1518699"/>
            <a:ext cx="5518206" cy="1558456"/>
          </a:xfrm>
          <a:custGeom>
            <a:avLst/>
            <a:gdLst>
              <a:gd name="connsiteX0" fmla="*/ 4834394 w 5518206"/>
              <a:gd name="connsiteY0" fmla="*/ 1558456 h 1558456"/>
              <a:gd name="connsiteX1" fmla="*/ 5518206 w 5518206"/>
              <a:gd name="connsiteY1" fmla="*/ 0 h 1558456"/>
              <a:gd name="connsiteX2" fmla="*/ 0 w 5518206"/>
              <a:gd name="connsiteY2" fmla="*/ 318052 h 1558456"/>
              <a:gd name="connsiteX0" fmla="*/ 4834394 w 5518206"/>
              <a:gd name="connsiteY0" fmla="*/ 1558456 h 1558456"/>
              <a:gd name="connsiteX1" fmla="*/ 5518206 w 5518206"/>
              <a:gd name="connsiteY1" fmla="*/ 0 h 1558456"/>
              <a:gd name="connsiteX2" fmla="*/ 0 w 5518206"/>
              <a:gd name="connsiteY2" fmla="*/ 318052 h 1558456"/>
              <a:gd name="connsiteX0" fmla="*/ 4834394 w 5518206"/>
              <a:gd name="connsiteY0" fmla="*/ 1558456 h 1558456"/>
              <a:gd name="connsiteX1" fmla="*/ 5518206 w 5518206"/>
              <a:gd name="connsiteY1" fmla="*/ 0 h 1558456"/>
              <a:gd name="connsiteX2" fmla="*/ 0 w 5518206"/>
              <a:gd name="connsiteY2" fmla="*/ 318052 h 1558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18206" h="1558456">
                <a:moveTo>
                  <a:pt x="4834394" y="1558456"/>
                </a:moveTo>
                <a:lnTo>
                  <a:pt x="5518206" y="0"/>
                </a:lnTo>
                <a:cubicBezTo>
                  <a:pt x="3782171" y="479728"/>
                  <a:pt x="1767840" y="291548"/>
                  <a:pt x="0" y="318052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 23"/>
          <p:cNvSpPr/>
          <p:nvPr/>
        </p:nvSpPr>
        <p:spPr>
          <a:xfrm>
            <a:off x="2695492" y="2924177"/>
            <a:ext cx="4834393" cy="145025"/>
          </a:xfrm>
          <a:custGeom>
            <a:avLst/>
            <a:gdLst>
              <a:gd name="connsiteX0" fmla="*/ 0 w 4834393"/>
              <a:gd name="connsiteY0" fmla="*/ 0 h 135172"/>
              <a:gd name="connsiteX1" fmla="*/ 4834393 w 4834393"/>
              <a:gd name="connsiteY1" fmla="*/ 135172 h 135172"/>
              <a:gd name="connsiteX0" fmla="*/ 0 w 4834393"/>
              <a:gd name="connsiteY0" fmla="*/ 0 h 135172"/>
              <a:gd name="connsiteX1" fmla="*/ 4834393 w 4834393"/>
              <a:gd name="connsiteY1" fmla="*/ 135172 h 135172"/>
              <a:gd name="connsiteX0" fmla="*/ 0 w 4834393"/>
              <a:gd name="connsiteY0" fmla="*/ 9853 h 145025"/>
              <a:gd name="connsiteX1" fmla="*/ 4834393 w 4834393"/>
              <a:gd name="connsiteY1" fmla="*/ 145025 h 145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834393" h="145025">
                <a:moveTo>
                  <a:pt x="0" y="9853"/>
                </a:moveTo>
                <a:cubicBezTo>
                  <a:pt x="1762538" y="-16652"/>
                  <a:pt x="3032098" y="4553"/>
                  <a:pt x="4834393" y="145025"/>
                </a:cubicBezTo>
              </a:path>
            </a:pathLst>
          </a:custGeom>
          <a:ln w="38100">
            <a:solidFill>
              <a:srgbClr val="F92A0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Connector 25"/>
          <p:cNvCxnSpPr>
            <a:stCxn id="23" idx="2"/>
          </p:cNvCxnSpPr>
          <p:nvPr/>
        </p:nvCxnSpPr>
        <p:spPr>
          <a:xfrm>
            <a:off x="2703443" y="1836751"/>
            <a:ext cx="0" cy="1095039"/>
          </a:xfrm>
          <a:prstGeom prst="line">
            <a:avLst/>
          </a:prstGeom>
          <a:ln w="38100">
            <a:solidFill>
              <a:srgbClr val="F92A07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24" idx="0"/>
            <a:endCxn id="18" idx="2"/>
          </p:cNvCxnSpPr>
          <p:nvPr/>
        </p:nvCxnSpPr>
        <p:spPr>
          <a:xfrm flipH="1">
            <a:off x="2692400" y="2934030"/>
            <a:ext cx="3092" cy="863270"/>
          </a:xfrm>
          <a:prstGeom prst="line">
            <a:avLst/>
          </a:prstGeom>
          <a:ln w="3810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8244408" y="267494"/>
            <a:ext cx="0" cy="3529806"/>
          </a:xfrm>
          <a:prstGeom prst="line">
            <a:avLst/>
          </a:prstGeom>
          <a:ln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reeform 30"/>
          <p:cNvSpPr/>
          <p:nvPr/>
        </p:nvSpPr>
        <p:spPr>
          <a:xfrm>
            <a:off x="2695492" y="1510748"/>
            <a:ext cx="5088835" cy="1558455"/>
          </a:xfrm>
          <a:custGeom>
            <a:avLst/>
            <a:gdLst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88835" h="1558455">
                <a:moveTo>
                  <a:pt x="4850296" y="1558455"/>
                </a:moveTo>
                <a:lnTo>
                  <a:pt x="5088835" y="0"/>
                </a:lnTo>
                <a:cubicBezTo>
                  <a:pt x="3217628" y="424070"/>
                  <a:pt x="1354372" y="315401"/>
                  <a:pt x="0" y="318052"/>
                </a:cubicBezTo>
              </a:path>
            </a:pathLst>
          </a:custGeom>
          <a:ln w="38100">
            <a:solidFill>
              <a:srgbClr val="66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31"/>
          <p:cNvSpPr/>
          <p:nvPr/>
        </p:nvSpPr>
        <p:spPr>
          <a:xfrm>
            <a:off x="2690037" y="797442"/>
            <a:ext cx="5539563" cy="2254102"/>
          </a:xfrm>
          <a:custGeom>
            <a:avLst/>
            <a:gdLst>
              <a:gd name="connsiteX0" fmla="*/ 4848447 w 5539563"/>
              <a:gd name="connsiteY0" fmla="*/ 2254102 h 2254102"/>
              <a:gd name="connsiteX1" fmla="*/ 5539563 w 5539563"/>
              <a:gd name="connsiteY1" fmla="*/ 0 h 2254102"/>
              <a:gd name="connsiteX2" fmla="*/ 0 w 5539563"/>
              <a:gd name="connsiteY2" fmla="*/ 1031358 h 2254102"/>
              <a:gd name="connsiteX0" fmla="*/ 4848447 w 5539563"/>
              <a:gd name="connsiteY0" fmla="*/ 2254102 h 2254102"/>
              <a:gd name="connsiteX1" fmla="*/ 5539563 w 5539563"/>
              <a:gd name="connsiteY1" fmla="*/ 0 h 2254102"/>
              <a:gd name="connsiteX2" fmla="*/ 0 w 5539563"/>
              <a:gd name="connsiteY2" fmla="*/ 1031358 h 2254102"/>
              <a:gd name="connsiteX0" fmla="*/ 4848447 w 5539563"/>
              <a:gd name="connsiteY0" fmla="*/ 2254102 h 2254102"/>
              <a:gd name="connsiteX1" fmla="*/ 5539563 w 5539563"/>
              <a:gd name="connsiteY1" fmla="*/ 0 h 2254102"/>
              <a:gd name="connsiteX2" fmla="*/ 0 w 5539563"/>
              <a:gd name="connsiteY2" fmla="*/ 1031358 h 2254102"/>
              <a:gd name="connsiteX0" fmla="*/ 4848447 w 5539563"/>
              <a:gd name="connsiteY0" fmla="*/ 2254102 h 2254102"/>
              <a:gd name="connsiteX1" fmla="*/ 5539563 w 5539563"/>
              <a:gd name="connsiteY1" fmla="*/ 0 h 2254102"/>
              <a:gd name="connsiteX2" fmla="*/ 0 w 5539563"/>
              <a:gd name="connsiteY2" fmla="*/ 1031358 h 2254102"/>
              <a:gd name="connsiteX0" fmla="*/ 4848447 w 5539563"/>
              <a:gd name="connsiteY0" fmla="*/ 2254102 h 2254102"/>
              <a:gd name="connsiteX1" fmla="*/ 5539563 w 5539563"/>
              <a:gd name="connsiteY1" fmla="*/ 0 h 2254102"/>
              <a:gd name="connsiteX2" fmla="*/ 0 w 5539563"/>
              <a:gd name="connsiteY2" fmla="*/ 1031358 h 2254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39563" h="2254102">
                <a:moveTo>
                  <a:pt x="4848447" y="2254102"/>
                </a:moveTo>
                <a:lnTo>
                  <a:pt x="5539563" y="0"/>
                </a:lnTo>
                <a:cubicBezTo>
                  <a:pt x="3299638" y="1385777"/>
                  <a:pt x="528084" y="1006549"/>
                  <a:pt x="0" y="1031358"/>
                </a:cubicBezTo>
              </a:path>
            </a:pathLst>
          </a:cu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/>
          <p:cNvCxnSpPr>
            <a:stCxn id="31" idx="0"/>
          </p:cNvCxnSpPr>
          <p:nvPr/>
        </p:nvCxnSpPr>
        <p:spPr>
          <a:xfrm flipH="1">
            <a:off x="7529885" y="3069203"/>
            <a:ext cx="15903" cy="222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34"/>
          <p:cNvSpPr/>
          <p:nvPr/>
        </p:nvSpPr>
        <p:spPr>
          <a:xfrm>
            <a:off x="7995684" y="3519377"/>
            <a:ext cx="159488" cy="180753"/>
          </a:xfrm>
          <a:custGeom>
            <a:avLst/>
            <a:gdLst>
              <a:gd name="connsiteX0" fmla="*/ 159488 w 159488"/>
              <a:gd name="connsiteY0" fmla="*/ 0 h 180753"/>
              <a:gd name="connsiteX1" fmla="*/ 0 w 159488"/>
              <a:gd name="connsiteY1" fmla="*/ 53163 h 180753"/>
              <a:gd name="connsiteX2" fmla="*/ 53163 w 159488"/>
              <a:gd name="connsiteY2" fmla="*/ 180753 h 180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488" h="180753">
                <a:moveTo>
                  <a:pt x="159488" y="0"/>
                </a:moveTo>
                <a:lnTo>
                  <a:pt x="0" y="53163"/>
                </a:lnTo>
                <a:lnTo>
                  <a:pt x="53163" y="180753"/>
                </a:lnTo>
              </a:path>
            </a:pathLst>
          </a:custGeom>
          <a:ln w="28575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2195736" y="3060997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3</a:t>
            </a:r>
            <a:endParaRPr lang="en-US" sz="2400"/>
          </a:p>
        </p:txBody>
      </p:sp>
      <p:sp>
        <p:nvSpPr>
          <p:cNvPr id="37" name="TextBox 36"/>
          <p:cNvSpPr txBox="1"/>
          <p:nvPr/>
        </p:nvSpPr>
        <p:spPr>
          <a:xfrm>
            <a:off x="2159732" y="3622253"/>
            <a:ext cx="612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0.5</a:t>
            </a:r>
            <a:endParaRPr lang="en-US" sz="2400"/>
          </a:p>
        </p:txBody>
      </p:sp>
      <p:sp>
        <p:nvSpPr>
          <p:cNvPr id="38" name="TextBox 37"/>
          <p:cNvSpPr txBox="1"/>
          <p:nvPr/>
        </p:nvSpPr>
        <p:spPr>
          <a:xfrm>
            <a:off x="2031078" y="2181826"/>
            <a:ext cx="630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3.5</a:t>
            </a:r>
            <a:endParaRPr lang="en-US" sz="2400"/>
          </a:p>
        </p:txBody>
      </p:sp>
      <p:cxnSp>
        <p:nvCxnSpPr>
          <p:cNvPr id="42" name="Straight Connector 41"/>
          <p:cNvCxnSpPr>
            <a:stCxn id="18" idx="0"/>
          </p:cNvCxnSpPr>
          <p:nvPr/>
        </p:nvCxnSpPr>
        <p:spPr>
          <a:xfrm flipH="1">
            <a:off x="6732240" y="3663950"/>
            <a:ext cx="1497360" cy="245890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8388424" y="3550245"/>
            <a:ext cx="630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1</a:t>
            </a:r>
            <a:endParaRPr lang="en-US" sz="2400"/>
          </a:p>
        </p:txBody>
      </p:sp>
      <p:sp>
        <p:nvSpPr>
          <p:cNvPr id="45" name="TextBox 44"/>
          <p:cNvSpPr txBox="1"/>
          <p:nvPr/>
        </p:nvSpPr>
        <p:spPr>
          <a:xfrm>
            <a:off x="7785357" y="3148088"/>
            <a:ext cx="3150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/>
              <a:t>2</a:t>
            </a:r>
            <a:endParaRPr lang="en-US" sz="2000"/>
          </a:p>
        </p:txBody>
      </p:sp>
      <p:grpSp>
        <p:nvGrpSpPr>
          <p:cNvPr id="53" name="Group 52"/>
          <p:cNvGrpSpPr/>
          <p:nvPr/>
        </p:nvGrpSpPr>
        <p:grpSpPr>
          <a:xfrm>
            <a:off x="7545788" y="2033794"/>
            <a:ext cx="1544470" cy="1035409"/>
            <a:chOff x="7545788" y="2033794"/>
            <a:chExt cx="1544470" cy="1035409"/>
          </a:xfrm>
        </p:grpSpPr>
        <p:grpSp>
          <p:nvGrpSpPr>
            <p:cNvPr id="51" name="Group 50"/>
            <p:cNvGrpSpPr/>
            <p:nvPr/>
          </p:nvGrpSpPr>
          <p:grpSpPr>
            <a:xfrm>
              <a:off x="7545788" y="2499742"/>
              <a:ext cx="914400" cy="569461"/>
              <a:chOff x="7545788" y="2499742"/>
              <a:chExt cx="914400" cy="569461"/>
            </a:xfrm>
          </p:grpSpPr>
          <p:cxnSp>
            <p:nvCxnSpPr>
              <p:cNvPr id="47" name="Straight Connector 46"/>
              <p:cNvCxnSpPr>
                <a:stCxn id="31" idx="0"/>
              </p:cNvCxnSpPr>
              <p:nvPr/>
            </p:nvCxnSpPr>
            <p:spPr>
              <a:xfrm flipV="1">
                <a:off x="7545788" y="2499742"/>
                <a:ext cx="914400" cy="56946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>
              <a:xfrm flipH="1">
                <a:off x="8032090" y="2499742"/>
                <a:ext cx="428098" cy="56946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TextBox 51"/>
            <p:cNvSpPr txBox="1"/>
            <p:nvPr/>
          </p:nvSpPr>
          <p:spPr>
            <a:xfrm>
              <a:off x="8460188" y="2033794"/>
              <a:ext cx="6300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smtClean="0"/>
                <a:t>1.5</a:t>
              </a:r>
              <a:endParaRPr lang="en-US" sz="2400"/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2699792" y="4227934"/>
            <a:ext cx="5546347" cy="461665"/>
            <a:chOff x="2699792" y="4227934"/>
            <a:chExt cx="5546347" cy="461665"/>
          </a:xfrm>
        </p:grpSpPr>
        <p:cxnSp>
          <p:nvCxnSpPr>
            <p:cNvPr id="55" name="Straight Arrow Connector 54"/>
            <p:cNvCxnSpPr/>
            <p:nvPr/>
          </p:nvCxnSpPr>
          <p:spPr>
            <a:xfrm>
              <a:off x="2699792" y="4587974"/>
              <a:ext cx="5546347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/>
            <p:cNvSpPr txBox="1"/>
            <p:nvPr/>
          </p:nvSpPr>
          <p:spPr>
            <a:xfrm>
              <a:off x="3995936" y="4227934"/>
              <a:ext cx="33123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smtClean="0">
                  <a:solidFill>
                    <a:srgbClr val="FF3300"/>
                  </a:solidFill>
                </a:rPr>
                <a:t>= V.cổ trước + sau (rập)</a:t>
              </a:r>
              <a:endParaRPr lang="en-US" sz="2400">
                <a:solidFill>
                  <a:srgbClr val="FF3300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87824" y="3094330"/>
            <a:ext cx="3240360" cy="369332"/>
            <a:chOff x="2987824" y="3094330"/>
            <a:chExt cx="3240360" cy="369332"/>
          </a:xfrm>
        </p:grpSpPr>
        <p:cxnSp>
          <p:nvCxnSpPr>
            <p:cNvPr id="7" name="Straight Arrow Connector 6"/>
            <p:cNvCxnSpPr/>
            <p:nvPr/>
          </p:nvCxnSpPr>
          <p:spPr>
            <a:xfrm>
              <a:off x="2987824" y="3379140"/>
              <a:ext cx="3240360" cy="0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/>
            <p:cNvSpPr txBox="1"/>
            <p:nvPr/>
          </p:nvSpPr>
          <p:spPr>
            <a:xfrm>
              <a:off x="3707903" y="3094330"/>
              <a:ext cx="16577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CHÂN BÂU X2 </a:t>
              </a:r>
              <a:endParaRPr lang="en-US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140224" y="2111665"/>
            <a:ext cx="3240360" cy="388077"/>
            <a:chOff x="3140224" y="2111665"/>
            <a:chExt cx="3240360" cy="388077"/>
          </a:xfrm>
        </p:grpSpPr>
        <p:cxnSp>
          <p:nvCxnSpPr>
            <p:cNvPr id="39" name="Straight Arrow Connector 38"/>
            <p:cNvCxnSpPr/>
            <p:nvPr/>
          </p:nvCxnSpPr>
          <p:spPr>
            <a:xfrm>
              <a:off x="3140224" y="2499742"/>
              <a:ext cx="3240360" cy="0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3562277" y="2111665"/>
              <a:ext cx="16577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LÁ BÂU X2 </a:t>
              </a:r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>
            <a:off x="7529513" y="3067050"/>
            <a:ext cx="695325" cy="590550"/>
          </a:xfrm>
          <a:custGeom>
            <a:avLst/>
            <a:gdLst>
              <a:gd name="connsiteX0" fmla="*/ 0 w 695325"/>
              <a:gd name="connsiteY0" fmla="*/ 0 h 590550"/>
              <a:gd name="connsiteX1" fmla="*/ 695325 w 695325"/>
              <a:gd name="connsiteY1" fmla="*/ 590550 h 590550"/>
              <a:gd name="connsiteX0" fmla="*/ 0 w 695325"/>
              <a:gd name="connsiteY0" fmla="*/ 0 h 590550"/>
              <a:gd name="connsiteX1" fmla="*/ 695325 w 695325"/>
              <a:gd name="connsiteY1" fmla="*/ 590550 h 590550"/>
              <a:gd name="connsiteX0" fmla="*/ 0 w 695325"/>
              <a:gd name="connsiteY0" fmla="*/ 0 h 590550"/>
              <a:gd name="connsiteX1" fmla="*/ 695325 w 695325"/>
              <a:gd name="connsiteY1" fmla="*/ 590550 h 590550"/>
              <a:gd name="connsiteX0" fmla="*/ 0 w 695325"/>
              <a:gd name="connsiteY0" fmla="*/ 0 h 590550"/>
              <a:gd name="connsiteX1" fmla="*/ 695325 w 695325"/>
              <a:gd name="connsiteY1" fmla="*/ 590550 h 590550"/>
              <a:gd name="connsiteX0" fmla="*/ 0 w 695325"/>
              <a:gd name="connsiteY0" fmla="*/ 0 h 590550"/>
              <a:gd name="connsiteX1" fmla="*/ 695325 w 695325"/>
              <a:gd name="connsiteY1" fmla="*/ 590550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95325" h="590550">
                <a:moveTo>
                  <a:pt x="0" y="0"/>
                </a:moveTo>
                <a:cubicBezTo>
                  <a:pt x="369887" y="53975"/>
                  <a:pt x="611187" y="193676"/>
                  <a:pt x="695325" y="59055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754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1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4" grpId="0" animBg="1"/>
      <p:bldP spid="18" grpId="0" animBg="1"/>
      <p:bldP spid="23" grpId="0" animBg="1"/>
      <p:bldP spid="24" grpId="0" animBg="1"/>
      <p:bldP spid="31" grpId="0" animBg="1"/>
      <p:bldP spid="32" grpId="0" animBg="1"/>
      <p:bldP spid="35" grpId="0" animBg="1"/>
      <p:bldP spid="36" grpId="0"/>
      <p:bldP spid="37" grpId="0"/>
      <p:bldP spid="38" grpId="0"/>
      <p:bldP spid="43" grpId="0"/>
      <p:bldP spid="45" grpId="0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7704" y="123478"/>
            <a:ext cx="5544616" cy="85725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sz="360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CỦNG CỐ - MỞ RỘNG BÀI</a:t>
            </a:r>
            <a:endParaRPr lang="en-US" sz="3600">
              <a:solidFill>
                <a:srgbClr val="FF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1059582"/>
            <a:ext cx="7488832" cy="954107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r>
              <a:rPr lang="en-US" sz="2800" smtClean="0"/>
              <a:t>Tùy kiểu dáng áo bảo hộ lao động mà có những điều chỉnh về kết cấu, thông số cho phù hợp</a:t>
            </a:r>
            <a:endParaRPr lang="en-US" sz="280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31132"/>
            <a:ext cx="5188942" cy="2747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24128" y="2571750"/>
            <a:ext cx="2952328" cy="2062103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chemeClr val="bg1"/>
                </a:solidFill>
              </a:rPr>
              <a:t>- Xếp plis trên đô áo thân sau</a:t>
            </a:r>
          </a:p>
          <a:p>
            <a:r>
              <a:rPr lang="en-US" sz="3200" smtClean="0">
                <a:solidFill>
                  <a:schemeClr val="bg1"/>
                </a:solidFill>
              </a:rPr>
              <a:t>- Xếp plis trên TT, TS vị trí lai áo</a:t>
            </a:r>
            <a:endParaRPr lang="en-US" sz="32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2009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15816" y="483518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FF0000"/>
                </a:solidFill>
              </a:rPr>
              <a:t>CHUẨN BỊ</a:t>
            </a:r>
            <a:endParaRPr lang="en-US" sz="400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3430" y="1995686"/>
            <a:ext cx="743093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chemeClr val="tx2"/>
                </a:solidFill>
              </a:rPr>
              <a:t>- Thiết kế TT,TS áo BHLĐ theo đặc điểm form rộng, có plis trên đô áo, lai áo TT, TS, sử dụng ni mẫu đã học.</a:t>
            </a:r>
          </a:p>
          <a:p>
            <a:pPr lvl="0"/>
            <a:r>
              <a:rPr lang="en-US" sz="3200">
                <a:solidFill>
                  <a:srgbClr val="1F497D"/>
                </a:solidFill>
              </a:rPr>
              <a:t>- Xem tài liệu bài Thiết kế áo, quần Pyzama</a:t>
            </a:r>
          </a:p>
          <a:p>
            <a:endParaRPr lang="en-US" sz="3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2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y2mate.com - Vũ điệu 5K  Bộ Y Tế_1080pFHR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7555" y="123478"/>
            <a:ext cx="8392931" cy="472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23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7789</TotalTime>
  <Words>603</Words>
  <Application>Microsoft Office PowerPoint</Application>
  <PresentationFormat>On-screen Show (16:9)</PresentationFormat>
  <Paragraphs>184</Paragraphs>
  <Slides>22</Slides>
  <Notes>1</Notes>
  <HiddenSlides>0</HiddenSlides>
  <MMClips>2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1_Office Theme</vt:lpstr>
      <vt:lpstr>Office Theme</vt:lpstr>
      <vt:lpstr>1_Watermark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MÔ TẢ PHẲNG</vt:lpstr>
      <vt:lpstr>THIẾT KẾ</vt:lpstr>
      <vt:lpstr>THIẾT KẾ</vt:lpstr>
      <vt:lpstr>THIẾT KẾ- THÂN TRƯỚC</vt:lpstr>
      <vt:lpstr>THIẾT KẾ- THÂN SAU</vt:lpstr>
      <vt:lpstr>THIẾT KẾ- TAY ÁO</vt:lpstr>
      <vt:lpstr>THIẾT KẾ- XẺ TRỤ</vt:lpstr>
      <vt:lpstr>THIẾT KẾ- XẺ TRỤ</vt:lpstr>
      <vt:lpstr>THIẾT KẾ- TÚI ÁO</vt:lpstr>
      <vt:lpstr>THIẾT KẾ- BÂU ÁO</vt:lpstr>
      <vt:lpstr>CỦNG CỐ - MỞ RỘNG BÀI</vt:lpstr>
      <vt:lpstr>PowerPoint Presentation</vt:lpstr>
      <vt:lpstr>PowerPoint Presentation</vt:lpstr>
    </vt:vector>
  </TitlesOfParts>
  <Company>Truong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</dc:creator>
  <cp:lastModifiedBy>Nguyen </cp:lastModifiedBy>
  <cp:revision>476</cp:revision>
  <dcterms:created xsi:type="dcterms:W3CDTF">2021-08-14T07:33:43Z</dcterms:created>
  <dcterms:modified xsi:type="dcterms:W3CDTF">2021-10-05T09:39:29Z</dcterms:modified>
</cp:coreProperties>
</file>