
<file path=[Content_Types].xml><?xml version="1.0" encoding="utf-8"?>
<Types xmlns="http://schemas.openxmlformats.org/package/2006/content-types">
  <Default Extension="emf" ContentType="image/x-emf"/>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media/image5.jpg" ContentType="image/jpeg"/>
  <Override PartName="/ppt/media/image8.jpg" ContentType="image/jpeg"/>
  <Override PartName="/ppt/media/image11.jp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89" r:id="rId2"/>
    <p:sldMasterId id="2147483806" r:id="rId3"/>
  </p:sldMasterIdLst>
  <p:notesMasterIdLst>
    <p:notesMasterId r:id="rId82"/>
  </p:notesMasterIdLst>
  <p:sldIdLst>
    <p:sldId id="256" r:id="rId4"/>
    <p:sldId id="842" r:id="rId5"/>
    <p:sldId id="763" r:id="rId6"/>
    <p:sldId id="447" r:id="rId7"/>
    <p:sldId id="260" r:id="rId8"/>
    <p:sldId id="868" r:id="rId9"/>
    <p:sldId id="1025" r:id="rId10"/>
    <p:sldId id="870" r:id="rId11"/>
    <p:sldId id="866" r:id="rId12"/>
    <p:sldId id="865" r:id="rId13"/>
    <p:sldId id="261" r:id="rId14"/>
    <p:sldId id="267" r:id="rId15"/>
    <p:sldId id="262" r:id="rId16"/>
    <p:sldId id="296" r:id="rId17"/>
    <p:sldId id="864" r:id="rId18"/>
    <p:sldId id="263" r:id="rId19"/>
    <p:sldId id="268" r:id="rId20"/>
    <p:sldId id="1026" r:id="rId21"/>
    <p:sldId id="863" r:id="rId22"/>
    <p:sldId id="265" r:id="rId23"/>
    <p:sldId id="1027" r:id="rId24"/>
    <p:sldId id="269" r:id="rId25"/>
    <p:sldId id="1107" r:id="rId26"/>
    <p:sldId id="1108" r:id="rId27"/>
    <p:sldId id="846" r:id="rId28"/>
    <p:sldId id="761" r:id="rId29"/>
    <p:sldId id="872" r:id="rId30"/>
    <p:sldId id="878" r:id="rId31"/>
    <p:sldId id="1028" r:id="rId32"/>
    <p:sldId id="297" r:id="rId33"/>
    <p:sldId id="965" r:id="rId34"/>
    <p:sldId id="966" r:id="rId35"/>
    <p:sldId id="967" r:id="rId36"/>
    <p:sldId id="272" r:id="rId37"/>
    <p:sldId id="968" r:id="rId38"/>
    <p:sldId id="259" r:id="rId39"/>
    <p:sldId id="969" r:id="rId40"/>
    <p:sldId id="970" r:id="rId41"/>
    <p:sldId id="971" r:id="rId42"/>
    <p:sldId id="273" r:id="rId43"/>
    <p:sldId id="972" r:id="rId44"/>
    <p:sldId id="973" r:id="rId45"/>
    <p:sldId id="975" r:id="rId46"/>
    <p:sldId id="274" r:id="rId47"/>
    <p:sldId id="275" r:id="rId48"/>
    <p:sldId id="264" r:id="rId49"/>
    <p:sldId id="894" r:id="rId50"/>
    <p:sldId id="895" r:id="rId51"/>
    <p:sldId id="276" r:id="rId52"/>
    <p:sldId id="277" r:id="rId53"/>
    <p:sldId id="299" r:id="rId54"/>
    <p:sldId id="893" r:id="rId55"/>
    <p:sldId id="278" r:id="rId56"/>
    <p:sldId id="300" r:id="rId57"/>
    <p:sldId id="877" r:id="rId58"/>
    <p:sldId id="279" r:id="rId59"/>
    <p:sldId id="302" r:id="rId60"/>
    <p:sldId id="301" r:id="rId61"/>
    <p:sldId id="280" r:id="rId62"/>
    <p:sldId id="281" r:id="rId63"/>
    <p:sldId id="282" r:id="rId64"/>
    <p:sldId id="283" r:id="rId65"/>
    <p:sldId id="891" r:id="rId66"/>
    <p:sldId id="284" r:id="rId67"/>
    <p:sldId id="286" r:id="rId68"/>
    <p:sldId id="295" r:id="rId69"/>
    <p:sldId id="1029" r:id="rId70"/>
    <p:sldId id="287" r:id="rId71"/>
    <p:sldId id="890" r:id="rId72"/>
    <p:sldId id="288" r:id="rId73"/>
    <p:sldId id="289" r:id="rId74"/>
    <p:sldId id="1024" r:id="rId75"/>
    <p:sldId id="290" r:id="rId76"/>
    <p:sldId id="291" r:id="rId77"/>
    <p:sldId id="292" r:id="rId78"/>
    <p:sldId id="293" r:id="rId79"/>
    <p:sldId id="892" r:id="rId80"/>
    <p:sldId id="294" r:id="rId81"/>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3CD6D7-C6DF-4603-9D61-8ABBFA0A468C}">
          <p14:sldIdLst>
            <p14:sldId id="256"/>
            <p14:sldId id="842"/>
            <p14:sldId id="763"/>
            <p14:sldId id="447"/>
            <p14:sldId id="260"/>
            <p14:sldId id="868"/>
            <p14:sldId id="1025"/>
            <p14:sldId id="870"/>
            <p14:sldId id="866"/>
            <p14:sldId id="865"/>
            <p14:sldId id="261"/>
            <p14:sldId id="267"/>
            <p14:sldId id="262"/>
            <p14:sldId id="296"/>
            <p14:sldId id="864"/>
            <p14:sldId id="263"/>
            <p14:sldId id="268"/>
            <p14:sldId id="1026"/>
            <p14:sldId id="863"/>
            <p14:sldId id="265"/>
            <p14:sldId id="1027"/>
            <p14:sldId id="269"/>
            <p14:sldId id="1107"/>
            <p14:sldId id="1108"/>
            <p14:sldId id="846"/>
            <p14:sldId id="761"/>
            <p14:sldId id="872"/>
            <p14:sldId id="878"/>
            <p14:sldId id="1028"/>
            <p14:sldId id="297"/>
            <p14:sldId id="965"/>
            <p14:sldId id="966"/>
            <p14:sldId id="967"/>
            <p14:sldId id="272"/>
            <p14:sldId id="968"/>
            <p14:sldId id="259"/>
            <p14:sldId id="969"/>
            <p14:sldId id="970"/>
            <p14:sldId id="971"/>
            <p14:sldId id="273"/>
            <p14:sldId id="972"/>
            <p14:sldId id="973"/>
            <p14:sldId id="975"/>
            <p14:sldId id="274"/>
            <p14:sldId id="275"/>
            <p14:sldId id="264"/>
            <p14:sldId id="894"/>
            <p14:sldId id="895"/>
            <p14:sldId id="276"/>
            <p14:sldId id="277"/>
            <p14:sldId id="299"/>
            <p14:sldId id="893"/>
            <p14:sldId id="278"/>
            <p14:sldId id="300"/>
            <p14:sldId id="877"/>
            <p14:sldId id="279"/>
            <p14:sldId id="302"/>
            <p14:sldId id="301"/>
            <p14:sldId id="280"/>
            <p14:sldId id="281"/>
            <p14:sldId id="282"/>
            <p14:sldId id="283"/>
            <p14:sldId id="891"/>
            <p14:sldId id="284"/>
            <p14:sldId id="286"/>
            <p14:sldId id="295"/>
            <p14:sldId id="1029"/>
            <p14:sldId id="287"/>
            <p14:sldId id="890"/>
            <p14:sldId id="288"/>
            <p14:sldId id="289"/>
            <p14:sldId id="1024"/>
            <p14:sldId id="290"/>
            <p14:sldId id="291"/>
            <p14:sldId id="292"/>
            <p14:sldId id="293"/>
            <p14:sldId id="892"/>
            <p14:sldId id="294"/>
          </p14:sldIdLst>
        </p14:section>
      </p14:sectionLst>
    </p:ex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o Trung Nghia" initials="VTN" lastIdx="4" clrIdx="0">
    <p:extLst>
      <p:ext uri="{19B8F6BF-5375-455C-9EA6-DF929625EA0E}">
        <p15:presenceInfo xmlns:p15="http://schemas.microsoft.com/office/powerpoint/2012/main" userId="e0728f26e53e5dda" providerId="Windows Live"/>
      </p:ext>
    </p:extLst>
  </p:cmAuthor>
  <p:cmAuthor id="2" name="khanhtruong" initials="k" lastIdx="5" clrIdx="1">
    <p:extLst>
      <p:ext uri="{19B8F6BF-5375-455C-9EA6-DF929625EA0E}">
        <p15:presenceInfo xmlns:p15="http://schemas.microsoft.com/office/powerpoint/2012/main" userId="khanhtru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41CE"/>
    <a:srgbClr val="68D1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235" autoAdjust="0"/>
    <p:restoredTop sz="77043" autoAdjust="0"/>
  </p:normalViewPr>
  <p:slideViewPr>
    <p:cSldViewPr>
      <p:cViewPr varScale="1">
        <p:scale>
          <a:sx n="56" d="100"/>
          <a:sy n="56" d="100"/>
        </p:scale>
        <p:origin x="960" y="4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notesMaster" Target="notesMasters/notesMaster1.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51DECBF3-7B25-483E-A8D0-2A562ECC1949}" type="datetimeFigureOut">
              <a:rPr lang="en-US" smtClean="0"/>
              <a:t>10/25/2021</a:t>
            </a:fld>
            <a:endParaRPr lang="en-US"/>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762E9E45-DA12-4873-A57D-1283EC495C5D}" type="slidenum">
              <a:rPr lang="en-US" smtClean="0"/>
              <a:t>‹#›</a:t>
            </a:fld>
            <a:endParaRPr lang="en-US"/>
          </a:p>
        </p:txBody>
      </p:sp>
    </p:spTree>
    <p:extLst>
      <p:ext uri="{BB962C8B-B14F-4D97-AF65-F5344CB8AC3E}">
        <p14:creationId xmlns:p14="http://schemas.microsoft.com/office/powerpoint/2010/main" val="1981687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7" name="Holder 7"/>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1"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5" name="Holder 5"/>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4" name="Holder 4"/>
          <p:cNvSpPr>
            <a:spLocks noGrp="1"/>
          </p:cNvSpPr>
          <p:nvPr>
            <p:ph type="sldNum" sz="quarter" idx="7"/>
          </p:nvPr>
        </p:nvSpPr>
        <p:spPr/>
        <p:txBody>
          <a:bodyPr lIns="0" tIns="0" rIns="0" bIns="0"/>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111369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05646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7233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991635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10/25/2021</a:t>
            </a:fld>
            <a:endParaRPr lang="en-US"/>
          </a:p>
        </p:txBody>
      </p:sp>
      <p:sp>
        <p:nvSpPr>
          <p:cNvPr id="8" name="Footer Placeholder 7"/>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Slide Number Placeholder 8"/>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709057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10/25/2021</a:t>
            </a:fld>
            <a:endParaRPr lang="en-US"/>
          </a:p>
        </p:txBody>
      </p:sp>
      <p:sp>
        <p:nvSpPr>
          <p:cNvPr id="4" name="Footer Placeholder 3"/>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5" name="Slide Number Placeholder 4"/>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836322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10/25/2021</a:t>
            </a:fld>
            <a:endParaRPr lang="en-US"/>
          </a:p>
        </p:txBody>
      </p:sp>
      <p:sp>
        <p:nvSpPr>
          <p:cNvPr id="3" name="Footer Placeholder 2"/>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4" name="Slide Number Placeholder 3"/>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7854875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8178961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388119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265915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376712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9765300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303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138482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5351815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1224315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5863305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5909684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357710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6677263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10/25/2021</a:t>
            </a:fld>
            <a:endParaRPr lang="en-US"/>
          </a:p>
        </p:txBody>
      </p:sp>
      <p:sp>
        <p:nvSpPr>
          <p:cNvPr id="8" name="Footer Placeholder 7"/>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2163783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10/25/2021</a:t>
            </a:fld>
            <a:endParaRPr lang="en-US"/>
          </a:p>
        </p:txBody>
      </p:sp>
      <p:sp>
        <p:nvSpPr>
          <p:cNvPr id="4" name="Footer Placeholder 3"/>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4663192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10/25/2021</a:t>
            </a:fld>
            <a:endParaRPr lang="en-US"/>
          </a:p>
        </p:txBody>
      </p:sp>
      <p:sp>
        <p:nvSpPr>
          <p:cNvPr id="3" name="Footer Placeholder 2"/>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4245405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4219637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40640216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31197619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pPr marL="109855">
              <a:lnSpc>
                <a:spcPts val="1839"/>
              </a:lnSpc>
            </a:pPr>
            <a:fld id="{81D60167-4931-47E6-BA6A-407CBD079E47}" type="slidenum">
              <a:rPr lang="en-US" spc="-5" smtClean="0"/>
              <a:t>‹#›</a:t>
            </a:fld>
            <a:endParaRPr lang="en-US" spc="-5"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961033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32959589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pPr marL="109855">
              <a:lnSpc>
                <a:spcPts val="1839"/>
              </a:lnSpc>
            </a:pPr>
            <a:fld id="{81D60167-4931-47E6-BA6A-407CBD079E47}" type="slidenum">
              <a:rPr lang="en-US" spc="-5" smtClean="0"/>
              <a:t>‹#›</a:t>
            </a:fld>
            <a:endParaRPr lang="en-US" spc="-5"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166641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10/25/2021</a:t>
            </a:fld>
            <a:endParaRPr lang="en-US"/>
          </a:p>
        </p:txBody>
      </p:sp>
      <p:sp>
        <p:nvSpPr>
          <p:cNvPr id="6" name="Footer Placeholder 5"/>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8899212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24153500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10/25/2021</a:t>
            </a:fld>
            <a:endParaRPr lang="en-US"/>
          </a:p>
        </p:txBody>
      </p:sp>
      <p:sp>
        <p:nvSpPr>
          <p:cNvPr id="5" name="Footer Placeholder 4"/>
          <p:cNvSpPr>
            <a:spLocks noGrp="1"/>
          </p:cNvSpPr>
          <p:nvPr>
            <p:ph type="ftr" sz="quarter" idx="11"/>
          </p:nvPr>
        </p:nvSpPr>
        <p:spPr/>
        <p:txBody>
          <a:bodyPr/>
          <a:lstStyle/>
          <a:p>
            <a:pPr marL="12700">
              <a:lnSpc>
                <a:spcPts val="1425"/>
              </a:lnSpc>
            </a:pPr>
            <a:r>
              <a:rPr lang="en-US"/>
              <a:t>Ths. Phùng Thị </a:t>
            </a:r>
            <a:r>
              <a:rPr lang="en-US" spc="-5"/>
              <a:t>Bích</a:t>
            </a:r>
            <a:r>
              <a:rPr lang="en-US" spc="-135"/>
              <a:t> </a:t>
            </a:r>
            <a:r>
              <a:rPr lang="en-US" spc="-5"/>
              <a:t>Dung</a:t>
            </a:r>
            <a:endParaRPr lang="en-US" spc="-5"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323642858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theme" Target="../theme/theme2.xml"/><Relationship Id="rId2" Type="http://schemas.openxmlformats.org/officeDocument/2006/relationships/slideLayout" Target="../slideLayouts/slideLayout7.xml"/><Relationship Id="rId16" Type="http://schemas.openxmlformats.org/officeDocument/2006/relationships/slideLayout" Target="../slideLayouts/slideLayout21.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theme" Target="../theme/theme3.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2412238" y="733425"/>
            <a:ext cx="2491104" cy="391159"/>
          </a:xfrm>
          <a:prstGeom prst="rect">
            <a:avLst/>
          </a:prstGeom>
        </p:spPr>
        <p:txBody>
          <a:bodyPr wrap="square" lIns="0" tIns="0" rIns="0" bIns="0">
            <a:spAutoFit/>
          </a:bodyPr>
          <a:lstStyle>
            <a:lvl1pPr>
              <a:defRPr sz="2400" b="1" i="0">
                <a:solidFill>
                  <a:schemeClr val="tx1"/>
                </a:solidFill>
                <a:latin typeface="Arial"/>
                <a:cs typeface="Arial"/>
              </a:defRPr>
            </a:lvl1pPr>
          </a:lstStyle>
          <a:p>
            <a:endParaRPr/>
          </a:p>
        </p:txBody>
      </p:sp>
      <p:sp>
        <p:nvSpPr>
          <p:cNvPr id="3" name="Holder 3"/>
          <p:cNvSpPr>
            <a:spLocks noGrp="1"/>
          </p:cNvSpPr>
          <p:nvPr>
            <p:ph type="body" idx="1"/>
          </p:nvPr>
        </p:nvSpPr>
        <p:spPr>
          <a:xfrm>
            <a:off x="2128520" y="2131567"/>
            <a:ext cx="7545705" cy="2589529"/>
          </a:xfrm>
          <a:prstGeom prst="rect">
            <a:avLst/>
          </a:prstGeom>
        </p:spPr>
        <p:txBody>
          <a:bodyPr wrap="square" lIns="0" tIns="0" rIns="0" bIns="0">
            <a:spAutoFit/>
          </a:bodyPr>
          <a:lstStyle>
            <a:lvl1pPr>
              <a:defRPr sz="24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5191505" y="6446122"/>
            <a:ext cx="1809115" cy="196215"/>
          </a:xfrm>
          <a:prstGeom prst="rect">
            <a:avLst/>
          </a:prstGeom>
        </p:spPr>
        <p:txBody>
          <a:bodyPr wrap="square" lIns="0" tIns="0" rIns="0" bIns="0">
            <a:spAutoFit/>
          </a:bodyPr>
          <a:lstStyle>
            <a:lvl1pPr>
              <a:defRPr sz="1200" b="0" i="0">
                <a:solidFill>
                  <a:srgbClr val="888888"/>
                </a:solidFill>
                <a:latin typeface="Arial"/>
                <a:cs typeface="Arial"/>
              </a:defRPr>
            </a:lvl1pPr>
          </a:lstStyle>
          <a:p>
            <a:pPr marL="12700">
              <a:lnSpc>
                <a:spcPts val="1425"/>
              </a:lnSpc>
            </a:pPr>
            <a:r>
              <a:rPr dirty="0"/>
              <a:t>Ths. Phùng Thị </a:t>
            </a:r>
            <a:r>
              <a:rPr spc="-5" dirty="0"/>
              <a:t>Bích</a:t>
            </a:r>
            <a:r>
              <a:rPr spc="-135" dirty="0"/>
              <a:t> </a:t>
            </a:r>
            <a:r>
              <a:rPr spc="-5" dirty="0"/>
              <a:t>Dung</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10/25/2021</a:t>
            </a:fld>
            <a:endParaRPr lang="en-US"/>
          </a:p>
        </p:txBody>
      </p:sp>
      <p:sp>
        <p:nvSpPr>
          <p:cNvPr id="6" name="Holder 6"/>
          <p:cNvSpPr>
            <a:spLocks noGrp="1"/>
          </p:cNvSpPr>
          <p:nvPr>
            <p:ph type="sldNum" sz="quarter" idx="7"/>
          </p:nvPr>
        </p:nvSpPr>
        <p:spPr>
          <a:xfrm>
            <a:off x="11670030" y="6558303"/>
            <a:ext cx="384175" cy="250190"/>
          </a:xfrm>
          <a:prstGeom prst="rect">
            <a:avLst/>
          </a:prstGeom>
        </p:spPr>
        <p:txBody>
          <a:bodyPr wrap="square" lIns="0" tIns="0" rIns="0" bIns="0">
            <a:spAutoFit/>
          </a:bodyPr>
          <a:lstStyle>
            <a:lvl1pPr>
              <a:defRPr sz="1600" b="0" i="0">
                <a:solidFill>
                  <a:schemeClr val="tx1"/>
                </a:solidFill>
                <a:latin typeface="Times New Roman"/>
                <a:cs typeface="Times New Roman"/>
              </a:defRPr>
            </a:lvl1pPr>
          </a:lstStyle>
          <a:p>
            <a:pPr marL="109855">
              <a:lnSpc>
                <a:spcPts val="1839"/>
              </a:lnSpc>
            </a:pPr>
            <a:fld id="{81D60167-4931-47E6-BA6A-407CBD079E47}" type="slidenum">
              <a:rPr spc="-5" dirty="0"/>
              <a:t>‹#›</a:t>
            </a:fld>
            <a:endParaRPr spc="-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10/25/2021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1046538870"/>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10/25/2021</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12700">
              <a:lnSpc>
                <a:spcPts val="1425"/>
              </a:lnSpc>
            </a:pPr>
            <a:r>
              <a:rPr lang="en-US"/>
              <a:t>Ths. Phùng Thị </a:t>
            </a:r>
            <a:r>
              <a:rPr lang="en-US" spc="-5"/>
              <a:t>Bích</a:t>
            </a:r>
            <a:r>
              <a:rPr lang="en-US" spc="-135"/>
              <a:t> </a:t>
            </a:r>
            <a:r>
              <a:rPr lang="en-US" spc="-5"/>
              <a:t>Dung</a:t>
            </a:r>
            <a:endParaRPr lang="en-US" spc="-5"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pPr marL="109855">
              <a:lnSpc>
                <a:spcPts val="1839"/>
              </a:lnSpc>
            </a:pPr>
            <a:fld id="{81D60167-4931-47E6-BA6A-407CBD079E47}" type="slidenum">
              <a:rPr lang="en-US" spc="-5" smtClean="0"/>
              <a:t>‹#›</a:t>
            </a:fld>
            <a:endParaRPr lang="en-US" spc="-5" dirty="0"/>
          </a:p>
        </p:txBody>
      </p:sp>
    </p:spTree>
    <p:extLst>
      <p:ext uri="{BB962C8B-B14F-4D97-AF65-F5344CB8AC3E}">
        <p14:creationId xmlns:p14="http://schemas.microsoft.com/office/powerpoint/2010/main" val="3412803531"/>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 id="2147483819" r:id="rId13"/>
    <p:sldLayoutId id="2147483820" r:id="rId14"/>
    <p:sldLayoutId id="2147483821" r:id="rId15"/>
    <p:sldLayoutId id="214748382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1.jp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emf"/><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emf"/><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emf"/><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285749"/>
            <a:ext cx="12192000" cy="6572248"/>
          </a:xfrm>
          <a:prstGeom prst="rect">
            <a:avLst/>
          </a:prstGeom>
          <a:blipFill>
            <a:blip r:embed="rId2" cstate="print"/>
            <a:stretch>
              <a:fillRect/>
            </a:stretch>
          </a:blipFill>
        </p:spPr>
        <p:txBody>
          <a:bodyPr wrap="square" lIns="0" tIns="0" rIns="0" bIns="0" rtlCol="0"/>
          <a:lstStyle/>
          <a:p>
            <a:endParaRPr lang="en-US" dirty="0"/>
          </a:p>
        </p:txBody>
      </p:sp>
      <p:sp>
        <p:nvSpPr>
          <p:cNvPr id="3" name="object 3"/>
          <p:cNvSpPr txBox="1"/>
          <p:nvPr/>
        </p:nvSpPr>
        <p:spPr>
          <a:xfrm>
            <a:off x="1678304" y="332054"/>
            <a:ext cx="10057765" cy="888064"/>
          </a:xfrm>
          <a:prstGeom prst="rect">
            <a:avLst/>
          </a:prstGeom>
        </p:spPr>
        <p:txBody>
          <a:bodyPr vert="horz" wrap="square" lIns="0" tIns="13335" rIns="0" bIns="0" rtlCol="0">
            <a:spAutoFit/>
          </a:bodyPr>
          <a:lstStyle/>
          <a:p>
            <a:pPr marL="2009139" marR="5080" indent="-1997075" algn="ctr">
              <a:lnSpc>
                <a:spcPct val="100000"/>
              </a:lnSpc>
              <a:spcBef>
                <a:spcPts val="105"/>
              </a:spcBef>
            </a:pPr>
            <a:r>
              <a:rPr sz="2800" spc="-20" dirty="0" err="1">
                <a:latin typeface="Times New Roman"/>
                <a:cs typeface="Times New Roman"/>
              </a:rPr>
              <a:t>Trường</a:t>
            </a:r>
            <a:r>
              <a:rPr sz="2800" spc="-20" dirty="0">
                <a:latin typeface="Times New Roman"/>
                <a:cs typeface="Times New Roman"/>
              </a:rPr>
              <a:t> </a:t>
            </a:r>
            <a:r>
              <a:rPr lang="en-US" sz="2800" spc="-20" dirty="0">
                <a:latin typeface="Times New Roman"/>
                <a:cs typeface="Times New Roman"/>
              </a:rPr>
              <a:t>Cao </a:t>
            </a:r>
            <a:r>
              <a:rPr lang="en-US" sz="2800" spc="-20" dirty="0" err="1">
                <a:latin typeface="Times New Roman"/>
                <a:cs typeface="Times New Roman"/>
              </a:rPr>
              <a:t>Đẳng</a:t>
            </a:r>
            <a:r>
              <a:rPr lang="en-US" sz="2800" spc="-20" dirty="0">
                <a:latin typeface="Times New Roman"/>
                <a:cs typeface="Times New Roman"/>
              </a:rPr>
              <a:t> </a:t>
            </a:r>
            <a:r>
              <a:rPr lang="en-US" sz="2800" spc="-20" dirty="0" err="1">
                <a:latin typeface="Times New Roman"/>
                <a:cs typeface="Times New Roman"/>
              </a:rPr>
              <a:t>Lý</a:t>
            </a:r>
            <a:r>
              <a:rPr lang="en-US" sz="2800" spc="-20" dirty="0">
                <a:latin typeface="Times New Roman"/>
                <a:cs typeface="Times New Roman"/>
              </a:rPr>
              <a:t> </a:t>
            </a:r>
            <a:r>
              <a:rPr lang="en-US" sz="2800" spc="-20" dirty="0" err="1">
                <a:latin typeface="Times New Roman"/>
                <a:cs typeface="Times New Roman"/>
              </a:rPr>
              <a:t>Tự</a:t>
            </a:r>
            <a:r>
              <a:rPr lang="en-US" sz="2800" spc="-20" dirty="0">
                <a:latin typeface="Times New Roman"/>
                <a:cs typeface="Times New Roman"/>
              </a:rPr>
              <a:t> </a:t>
            </a:r>
            <a:r>
              <a:rPr lang="en-US" sz="2800" spc="-20" dirty="0" err="1">
                <a:latin typeface="Times New Roman"/>
                <a:cs typeface="Times New Roman"/>
              </a:rPr>
              <a:t>Trọng</a:t>
            </a:r>
            <a:r>
              <a:rPr lang="en-US" sz="2800" spc="-20" dirty="0">
                <a:latin typeface="Times New Roman"/>
                <a:cs typeface="Times New Roman"/>
              </a:rPr>
              <a:t> </a:t>
            </a:r>
            <a:r>
              <a:rPr sz="2800" dirty="0" err="1">
                <a:latin typeface="Times New Roman"/>
                <a:cs typeface="Times New Roman"/>
              </a:rPr>
              <a:t>Thành</a:t>
            </a:r>
            <a:r>
              <a:rPr sz="2800" dirty="0">
                <a:latin typeface="Times New Roman"/>
                <a:cs typeface="Times New Roman"/>
              </a:rPr>
              <a:t> Phố Hồ Chí</a:t>
            </a:r>
            <a:r>
              <a:rPr sz="2800" spc="-235" dirty="0">
                <a:latin typeface="Times New Roman"/>
                <a:cs typeface="Times New Roman"/>
              </a:rPr>
              <a:t> </a:t>
            </a:r>
            <a:r>
              <a:rPr sz="2800" dirty="0">
                <a:latin typeface="Times New Roman"/>
                <a:cs typeface="Times New Roman"/>
              </a:rPr>
              <a:t>Minh </a:t>
            </a:r>
            <a:endParaRPr lang="en-US" sz="2800" dirty="0">
              <a:latin typeface="Times New Roman"/>
              <a:cs typeface="Times New Roman"/>
            </a:endParaRPr>
          </a:p>
          <a:p>
            <a:pPr marL="2009139" marR="5080" indent="-1997075" algn="ctr">
              <a:lnSpc>
                <a:spcPct val="100000"/>
              </a:lnSpc>
              <a:spcBef>
                <a:spcPts val="105"/>
              </a:spcBef>
            </a:pPr>
            <a:r>
              <a:rPr sz="2800" dirty="0">
                <a:latin typeface="Times New Roman"/>
                <a:cs typeface="Times New Roman"/>
              </a:rPr>
              <a:t> Khoa May &amp; Thời</a:t>
            </a:r>
            <a:r>
              <a:rPr sz="2800" spc="-195" dirty="0">
                <a:latin typeface="Times New Roman"/>
                <a:cs typeface="Times New Roman"/>
              </a:rPr>
              <a:t> </a:t>
            </a:r>
            <a:r>
              <a:rPr sz="2800" spc="-20" dirty="0">
                <a:latin typeface="Times New Roman"/>
                <a:cs typeface="Times New Roman"/>
              </a:rPr>
              <a:t>Trang</a:t>
            </a:r>
            <a:endParaRPr sz="2800" dirty="0">
              <a:latin typeface="Times New Roman"/>
              <a:cs typeface="Times New Roman"/>
            </a:endParaRPr>
          </a:p>
        </p:txBody>
      </p:sp>
      <p:sp>
        <p:nvSpPr>
          <p:cNvPr id="4" name="object 4"/>
          <p:cNvSpPr txBox="1">
            <a:spLocks noGrp="1"/>
          </p:cNvSpPr>
          <p:nvPr>
            <p:ph type="title"/>
          </p:nvPr>
        </p:nvSpPr>
        <p:spPr>
          <a:xfrm>
            <a:off x="2438401" y="2002282"/>
            <a:ext cx="7162799" cy="2782813"/>
          </a:xfrm>
          <a:prstGeom prst="rect">
            <a:avLst/>
          </a:prstGeom>
        </p:spPr>
        <p:txBody>
          <a:bodyPr vert="horz" wrap="square" lIns="0" tIns="12700" rIns="0" bIns="0" rtlCol="0">
            <a:spAutoFit/>
          </a:bodyPr>
          <a:lstStyle/>
          <a:p>
            <a:pPr algn="ctr"/>
            <a:r>
              <a:rPr lang="en-US" sz="3200" b="1" dirty="0">
                <a:solidFill>
                  <a:srgbClr val="FF0000"/>
                </a:solidFill>
                <a:effectLst/>
                <a:latin typeface="Times New Roman" panose="02020603050405020304" pitchFamily="18" charset="0"/>
                <a:ea typeface="Times New Roman" panose="02020603050405020304" pitchFamily="18" charset="0"/>
              </a:rPr>
              <a:t>M</a:t>
            </a:r>
            <a:r>
              <a:rPr lang="en-US" sz="3200" dirty="0">
                <a:solidFill>
                  <a:srgbClr val="FF0000"/>
                </a:solidFill>
                <a:latin typeface="Times New Roman" panose="02020603050405020304" pitchFamily="18" charset="0"/>
                <a:ea typeface="Times New Roman" panose="02020603050405020304" pitchFamily="18" charset="0"/>
              </a:rPr>
              <a:t>ÔN HỌC: </a:t>
            </a:r>
            <a:br>
              <a:rPr lang="en-US" sz="3200" dirty="0">
                <a:solidFill>
                  <a:srgbClr val="FF0000"/>
                </a:solidFill>
                <a:latin typeface="Times New Roman" panose="02020603050405020304" pitchFamily="18" charset="0"/>
                <a:ea typeface="Times New Roman" panose="02020603050405020304" pitchFamily="18" charset="0"/>
              </a:rPr>
            </a:br>
            <a:r>
              <a:rPr lang="en-US" sz="3200" dirty="0">
                <a:solidFill>
                  <a:srgbClr val="FF0000"/>
                </a:solidFill>
                <a:latin typeface="Times New Roman" panose="02020603050405020304" pitchFamily="18" charset="0"/>
                <a:ea typeface="Times New Roman" panose="02020603050405020304" pitchFamily="18" charset="0"/>
              </a:rPr>
              <a:t>NGUYÊN PHỤ LIỆU DỆT MAY</a:t>
            </a:r>
            <a:br>
              <a:rPr lang="en-US" sz="3200" b="1" dirty="0">
                <a:solidFill>
                  <a:schemeClr val="tx1">
                    <a:lumMod val="85000"/>
                    <a:lumOff val="15000"/>
                  </a:schemeClr>
                </a:solidFill>
                <a:effectLst/>
                <a:latin typeface="Times New Roman" panose="02020603050405020304" pitchFamily="18" charset="0"/>
                <a:ea typeface="Times New Roman" panose="02020603050405020304" pitchFamily="18" charset="0"/>
              </a:rPr>
            </a:br>
            <a:r>
              <a:rPr lang="en-US" sz="1800" b="1" dirty="0">
                <a:solidFill>
                  <a:schemeClr val="bg2"/>
                </a:solidFill>
                <a:effectLst/>
                <a:latin typeface="Times New Roman" panose="02020603050405020304" pitchFamily="18" charset="0"/>
                <a:ea typeface="Times New Roman" panose="02020603050405020304" pitchFamily="18" charset="0"/>
              </a:rPr>
              <a:t>BẬC ĐÀO TẠO: </a:t>
            </a:r>
            <a:r>
              <a:rPr lang="en-US" sz="1800" dirty="0">
                <a:solidFill>
                  <a:schemeClr val="bg2"/>
                </a:solidFill>
                <a:latin typeface="Times New Roman" panose="02020603050405020304" pitchFamily="18" charset="0"/>
                <a:ea typeface="Times New Roman" panose="02020603050405020304" pitchFamily="18" charset="0"/>
              </a:rPr>
              <a:t>TRUNG CAP</a:t>
            </a:r>
            <a:br>
              <a:rPr lang="en-US" sz="1800" b="1" dirty="0">
                <a:effectLst/>
                <a:latin typeface="Times New Roman" panose="02020603050405020304" pitchFamily="18" charset="0"/>
                <a:ea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rPr>
            </a:br>
            <a:r>
              <a:rPr lang="en-US" sz="2000" b="1" dirty="0" err="1">
                <a:solidFill>
                  <a:srgbClr val="FFFF00"/>
                </a:solidFill>
                <a:effectLst/>
                <a:latin typeface="Times New Roman" panose="02020603050405020304" pitchFamily="18" charset="0"/>
                <a:ea typeface="Times New Roman" panose="02020603050405020304" pitchFamily="18" charset="0"/>
              </a:rPr>
              <a:t>Giảng</a:t>
            </a:r>
            <a:r>
              <a:rPr lang="en-US" sz="2000" b="1" dirty="0">
                <a:solidFill>
                  <a:srgbClr val="FFFF00"/>
                </a:solidFill>
                <a:effectLst/>
                <a:latin typeface="Times New Roman" panose="02020603050405020304" pitchFamily="18" charset="0"/>
                <a:ea typeface="Times New Roman" panose="02020603050405020304" pitchFamily="18" charset="0"/>
              </a:rPr>
              <a:t> </a:t>
            </a:r>
            <a:r>
              <a:rPr lang="en-US" sz="2000" b="1" dirty="0" err="1">
                <a:solidFill>
                  <a:srgbClr val="FFFF00"/>
                </a:solidFill>
                <a:effectLst/>
                <a:latin typeface="Times New Roman" panose="02020603050405020304" pitchFamily="18" charset="0"/>
                <a:ea typeface="Times New Roman" panose="02020603050405020304" pitchFamily="18" charset="0"/>
              </a:rPr>
              <a:t>viên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Ths</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Nguyễn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Bạch</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Cẩm</a:t>
            </a:r>
            <a:r>
              <a:rPr lang="en-US" sz="2000" dirty="0">
                <a:solidFill>
                  <a:srgbClr val="FFFF00"/>
                </a:solidFill>
                <a:latin typeface="Times New Roman" panose="02020603050405020304" pitchFamily="18" charset="0"/>
                <a:ea typeface="Times New Roman" panose="02020603050405020304" pitchFamily="18" charset="0"/>
              </a:rPr>
              <a:t> Dung</a:t>
            </a:r>
            <a:br>
              <a:rPr lang="en-US" sz="2000" dirty="0">
                <a:solidFill>
                  <a:srgbClr val="FFFF00"/>
                </a:solidFill>
                <a:latin typeface="Times New Roman" panose="02020603050405020304" pitchFamily="18" charset="0"/>
                <a:ea typeface="Times New Roman" panose="02020603050405020304" pitchFamily="18" charset="0"/>
              </a:rPr>
            </a:b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Số</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điện</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thoại</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0901 332 377</a:t>
            </a:r>
            <a:br>
              <a:rPr lang="en-US" sz="2000" dirty="0">
                <a:solidFill>
                  <a:schemeClr val="tx2">
                    <a:lumMod val="20000"/>
                    <a:lumOff val="80000"/>
                  </a:schemeClr>
                </a:solidFill>
                <a:latin typeface="Times New Roman" panose="02020603050405020304" pitchFamily="18" charset="0"/>
                <a:cs typeface="Times New Roman" panose="02020603050405020304" pitchFamily="18" charset="0"/>
              </a:rPr>
            </a:b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Email: camdungnguyenbach@gmail.com</a:t>
            </a:r>
            <a:br>
              <a:rPr lang="en-US" sz="2000" b="1" dirty="0">
                <a:latin typeface="Times New Roman" panose="02020603050405020304" pitchFamily="18" charset="0"/>
                <a:cs typeface="Times New Roman" panose="02020603050405020304" pitchFamily="18" charset="0"/>
              </a:rPr>
            </a:br>
            <a:endParaRPr lang="en-US" sz="2000" dirty="0">
              <a:solidFill>
                <a:srgbClr val="FFFF00"/>
              </a:solidFill>
              <a:effectLst/>
              <a:latin typeface="Times New Roman" panose="02020603050405020304" pitchFamily="18" charset="0"/>
              <a:ea typeface="Times New Roman" panose="02020603050405020304" pitchFamily="18" charset="0"/>
            </a:endParaRPr>
          </a:p>
        </p:txBody>
      </p:sp>
      <p:sp>
        <p:nvSpPr>
          <p:cNvPr id="7" name="object 7"/>
          <p:cNvSpPr txBox="1"/>
          <p:nvPr/>
        </p:nvSpPr>
        <p:spPr>
          <a:xfrm>
            <a:off x="11827382" y="6558303"/>
            <a:ext cx="182245" cy="250190"/>
          </a:xfrm>
          <a:prstGeom prst="rect">
            <a:avLst/>
          </a:prstGeom>
        </p:spPr>
        <p:txBody>
          <a:bodyPr vert="horz" wrap="square" lIns="0" tIns="0" rIns="0" bIns="0" rtlCol="0">
            <a:spAutoFit/>
          </a:bodyPr>
          <a:lstStyle/>
          <a:p>
            <a:pPr marL="47625">
              <a:lnSpc>
                <a:spcPts val="1839"/>
              </a:lnSpc>
            </a:pPr>
            <a:fld id="{81D60167-4931-47E6-BA6A-407CBD079E47}" type="slidenum">
              <a:rPr sz="1600" spc="-5" dirty="0">
                <a:latin typeface="Times New Roman"/>
                <a:cs typeface="Times New Roman"/>
              </a:rPr>
              <a:t>1</a:t>
            </a:fld>
            <a:endParaRPr sz="1600">
              <a:latin typeface="Times New Roman"/>
              <a:cs typeface="Times New Roman"/>
            </a:endParaRPr>
          </a:p>
        </p:txBody>
      </p:sp>
      <p:pic>
        <p:nvPicPr>
          <p:cNvPr id="8" name="Picture 7">
            <a:extLst>
              <a:ext uri="{FF2B5EF4-FFF2-40B4-BE49-F238E27FC236}">
                <a16:creationId xmlns:a16="http://schemas.microsoft.com/office/drawing/2014/main" id="{B8CBCF6A-98D5-4F6D-87FA-0871D06F1DC9}"/>
              </a:ext>
            </a:extLst>
          </p:cNvPr>
          <p:cNvPicPr>
            <a:picLocks noChangeAspect="1"/>
          </p:cNvPicPr>
          <p:nvPr/>
        </p:nvPicPr>
        <p:blipFill>
          <a:blip r:embed="rId3"/>
          <a:stretch>
            <a:fillRect/>
          </a:stretch>
        </p:blipFill>
        <p:spPr>
          <a:xfrm>
            <a:off x="20471" y="5822"/>
            <a:ext cx="2645241" cy="984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5E7BC4-F6CF-4CFB-B548-0409CEAEB51C}"/>
              </a:ext>
            </a:extLst>
          </p:cNvPr>
          <p:cNvPicPr>
            <a:picLocks noChangeAspect="1"/>
          </p:cNvPicPr>
          <p:nvPr/>
        </p:nvPicPr>
        <p:blipFill>
          <a:blip r:embed="rId2"/>
          <a:stretch>
            <a:fillRect/>
          </a:stretch>
        </p:blipFill>
        <p:spPr>
          <a:xfrm>
            <a:off x="0" y="0"/>
            <a:ext cx="3083437" cy="1150961"/>
          </a:xfrm>
          <a:prstGeom prst="rect">
            <a:avLst/>
          </a:prstGeom>
        </p:spPr>
      </p:pic>
      <p:sp>
        <p:nvSpPr>
          <p:cNvPr id="6" name="TextBox 5">
            <a:extLst>
              <a:ext uri="{FF2B5EF4-FFF2-40B4-BE49-F238E27FC236}">
                <a16:creationId xmlns:a16="http://schemas.microsoft.com/office/drawing/2014/main" id="{86AB9BD3-54A8-4AA2-A943-8B010FBB9CC6}"/>
              </a:ext>
            </a:extLst>
          </p:cNvPr>
          <p:cNvSpPr txBox="1"/>
          <p:nvPr/>
        </p:nvSpPr>
        <p:spPr>
          <a:xfrm>
            <a:off x="533400" y="1055013"/>
            <a:ext cx="11049000" cy="5370701"/>
          </a:xfrm>
          <a:prstGeom prst="rect">
            <a:avLst/>
          </a:prstGeom>
          <a:noFill/>
        </p:spPr>
        <p:txBody>
          <a:bodyPr wrap="square">
            <a:spAutoFit/>
          </a:bodyPr>
          <a:lstStyle/>
          <a:p>
            <a:pPr>
              <a:spcBef>
                <a:spcPts val="600"/>
              </a:spcBef>
            </a:pP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quát</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chung</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may                  </a:t>
            </a:r>
            <a:r>
              <a:rPr lang="en-US" sz="24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24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lang="en-US" sz="24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2400" dirty="0">
              <a:solidFill>
                <a:srgbClr val="FF0000"/>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ngành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4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Rèn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luyện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cẩn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thận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xác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tập</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Nội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dung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niệm</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2.1.1.Nguyên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2.1.2.Phụ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2.2.1.Phân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đích</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tiết</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khí</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hậu</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2.2.3.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lứa</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tuổi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giới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endParaRPr lang="en-US" sz="24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3718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indoor, wall&#10;&#10;Description automatically generated">
            <a:extLst>
              <a:ext uri="{FF2B5EF4-FFF2-40B4-BE49-F238E27FC236}">
                <a16:creationId xmlns:a16="http://schemas.microsoft.com/office/drawing/2014/main" id="{C010E4A2-2FA2-4D5A-93B5-0922F1C5A9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1" cy="6851708"/>
          </a:xfrm>
        </p:spPr>
      </p:pic>
      <p:sp>
        <p:nvSpPr>
          <p:cNvPr id="7" name="Rectangle 6">
            <a:extLst>
              <a:ext uri="{FF2B5EF4-FFF2-40B4-BE49-F238E27FC236}">
                <a16:creationId xmlns:a16="http://schemas.microsoft.com/office/drawing/2014/main" id="{810CB89D-4B04-4A63-B531-46A5385707B6}"/>
              </a:ext>
            </a:extLst>
          </p:cNvPr>
          <p:cNvSpPr/>
          <p:nvPr/>
        </p:nvSpPr>
        <p:spPr>
          <a:xfrm>
            <a:off x="4269996" y="771787"/>
            <a:ext cx="1434518" cy="1149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BFBFAA-76DD-4B15-85A0-B750B37B9ABC}"/>
              </a:ext>
            </a:extLst>
          </p:cNvPr>
          <p:cNvSpPr txBox="1"/>
          <p:nvPr/>
        </p:nvSpPr>
        <p:spPr>
          <a:xfrm>
            <a:off x="1371600" y="1676400"/>
            <a:ext cx="10134599" cy="1446550"/>
          </a:xfrm>
          <a:prstGeom prst="rect">
            <a:avLst/>
          </a:prstGeom>
          <a:noFill/>
        </p:spPr>
        <p:txBody>
          <a:bodyPr wrap="square">
            <a:spAutoFit/>
          </a:bodyPr>
          <a:lstStyle/>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 1: KHÁI QUÁT CHUNG VỀ </a:t>
            </a:r>
          </a:p>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VẬT LIỆU MAY</a:t>
            </a:r>
            <a:endParaRPr lang="en-US" sz="4400" dirty="0">
              <a:solidFill>
                <a:srgbClr val="FF0000"/>
              </a:solidFill>
            </a:endParaRPr>
          </a:p>
        </p:txBody>
      </p:sp>
      <p:pic>
        <p:nvPicPr>
          <p:cNvPr id="5" name="Picture 4">
            <a:extLst>
              <a:ext uri="{FF2B5EF4-FFF2-40B4-BE49-F238E27FC236}">
                <a16:creationId xmlns:a16="http://schemas.microsoft.com/office/drawing/2014/main" id="{9C18DBC4-4A93-4F87-9C86-4C062B5E7BD2}"/>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97211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D43FA-1380-4B73-80D3-A42643472845}"/>
              </a:ext>
            </a:extLst>
          </p:cNvPr>
          <p:cNvSpPr txBox="1"/>
          <p:nvPr/>
        </p:nvSpPr>
        <p:spPr>
          <a:xfrm>
            <a:off x="3352800" y="381000"/>
            <a:ext cx="7924800" cy="5524589"/>
          </a:xfrm>
          <a:prstGeom prst="rect">
            <a:avLst/>
          </a:prstGeom>
          <a:noFill/>
        </p:spPr>
        <p:txBody>
          <a:bodyPr wrap="square">
            <a:spAutoFit/>
          </a:bodyPr>
          <a:lstStyle/>
          <a:p>
            <a:pPr>
              <a:spcBef>
                <a:spcPts val="600"/>
              </a:spcBef>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171450" indent="889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Hiểu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được</a:t>
            </a:r>
            <a:r>
              <a:rPr lang="en-US" sz="3200" dirty="0">
                <a:latin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được các loại  xơ, sợi dệt sử dụng trong ngành may;</a:t>
            </a:r>
          </a:p>
          <a:p>
            <a:r>
              <a:rPr lang="en-US" sz="3200" dirty="0">
                <a:latin typeface="Times New Roman" panose="02020603050405020304" pitchFamily="18" charset="0"/>
                <a:cs typeface="Times New Roman" panose="02020603050405020304" pitchFamily="18" charset="0"/>
              </a:rPr>
              <a:t>-</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Phân loại được các loại  xơ, sợi dệt sử dụng trong ngành may</a:t>
            </a:r>
            <a:endPar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thái</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3200" dirty="0">
                <a:latin typeface="Times New Roman" panose="02020603050405020304" pitchFamily="18" charset="0"/>
                <a:cs typeface="Times New Roman" panose="02020603050405020304" pitchFamily="18" charset="0"/>
              </a:rPr>
              <a:t>Rèn luyện tính cẩn thận, chính xác, linh hoạt của học sinh trong quá trình học tập.</a:t>
            </a:r>
          </a:p>
          <a:p>
            <a:pPr marL="180340" algn="just">
              <a:spcBef>
                <a:spcPts val="600"/>
              </a:spcBef>
              <a:spcAft>
                <a:spcPts val="0"/>
              </a:spcAft>
            </a:pPr>
            <a:r>
              <a:rPr lang="en-US" sz="3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p>
          <a:p>
            <a:pPr marL="180340" algn="just">
              <a:spcBef>
                <a:spcPts val="600"/>
              </a:spcBef>
              <a:spcAft>
                <a:spcPts val="0"/>
              </a:spcAft>
            </a:pPr>
            <a:endParaRPr lang="en-US" sz="3200" dirty="0">
              <a:effectLst/>
              <a:latin typeface=".VnTime"/>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pic>
        <p:nvPicPr>
          <p:cNvPr id="5" name="Picture 4">
            <a:extLst>
              <a:ext uri="{FF2B5EF4-FFF2-40B4-BE49-F238E27FC236}">
                <a16:creationId xmlns:a16="http://schemas.microsoft.com/office/drawing/2014/main" id="{2C9655D0-EB81-46C7-BE17-E1093257F392}"/>
              </a:ext>
            </a:extLst>
          </p:cNvPr>
          <p:cNvPicPr>
            <a:picLocks noChangeAspect="1"/>
          </p:cNvPicPr>
          <p:nvPr/>
        </p:nvPicPr>
        <p:blipFill>
          <a:blip r:embed="rId3"/>
          <a:stretch>
            <a:fillRect/>
          </a:stretch>
        </p:blipFill>
        <p:spPr>
          <a:xfrm>
            <a:off x="0" y="1150961"/>
            <a:ext cx="3083437" cy="3276600"/>
          </a:xfrm>
          <a:prstGeom prst="rect">
            <a:avLst/>
          </a:prstGeom>
        </p:spPr>
      </p:pic>
    </p:spTree>
    <p:extLst>
      <p:ext uri="{BB962C8B-B14F-4D97-AF65-F5344CB8AC3E}">
        <p14:creationId xmlns:p14="http://schemas.microsoft.com/office/powerpoint/2010/main" val="333245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800" y="695742"/>
            <a:ext cx="11341100" cy="5693866"/>
          </a:xfrm>
          <a:prstGeom prst="rect">
            <a:avLst/>
          </a:prstGeom>
        </p:spPr>
        <p:txBody>
          <a:bodyPr wrap="square">
            <a:spAutoFit/>
          </a:bodyPr>
          <a:lstStyle/>
          <a:p>
            <a:r>
              <a:rPr lang="vi-VN" sz="2800" b="1" dirty="0">
                <a:solidFill>
                  <a:srgbClr val="FF0000"/>
                </a:solidFill>
                <a:latin typeface="+mj-lt"/>
              </a:rPr>
              <a:t>Chương 1: Khái quát chung về vật liệu may         </a:t>
            </a:r>
            <a:endParaRPr lang="en-US" sz="2800" b="1" dirty="0">
              <a:solidFill>
                <a:srgbClr val="FF0000"/>
              </a:solidFill>
              <a:latin typeface="+mj-lt"/>
            </a:endParaRPr>
          </a:p>
          <a:p>
            <a:r>
              <a:rPr lang="vi-VN" sz="2800" dirty="0">
                <a:latin typeface="+mj-lt"/>
              </a:rPr>
              <a:t>1. Mục tiêu:</a:t>
            </a:r>
          </a:p>
          <a:p>
            <a:r>
              <a:rPr lang="en-US" sz="2800" dirty="0">
                <a:latin typeface="+mj-lt"/>
              </a:rPr>
              <a:t>- </a:t>
            </a:r>
            <a:r>
              <a:rPr lang="vi-VN" sz="2800" dirty="0">
                <a:latin typeface="+mj-lt"/>
              </a:rPr>
              <a:t>Phân loại được các loại  xơ, sợi dệt sử dụng trong ngành may;</a:t>
            </a:r>
          </a:p>
          <a:p>
            <a:r>
              <a:rPr lang="en-US" sz="2800" dirty="0">
                <a:latin typeface="+mj-lt"/>
              </a:rPr>
              <a:t>- </a:t>
            </a:r>
            <a:r>
              <a:rPr lang="vi-VN" sz="2800" dirty="0">
                <a:latin typeface="+mj-lt"/>
              </a:rPr>
              <a:t>Rèn luyện tính cẩn thận, chính xác, linh hoạt của học sinh trong quá trình học tập.</a:t>
            </a:r>
          </a:p>
          <a:p>
            <a:r>
              <a:rPr lang="vi-VN" sz="2800" dirty="0">
                <a:latin typeface="+mj-lt"/>
              </a:rPr>
              <a:t>2. Nội dung chương:</a:t>
            </a:r>
          </a:p>
          <a:p>
            <a:r>
              <a:rPr lang="vi-VN" sz="2800" dirty="0">
                <a:latin typeface="+mj-lt"/>
              </a:rPr>
              <a:t>2.1. Khái niệm</a:t>
            </a:r>
          </a:p>
          <a:p>
            <a:r>
              <a:rPr lang="vi-VN" sz="2800" dirty="0">
                <a:latin typeface="+mj-lt"/>
              </a:rPr>
              <a:t>2.1.1.Nguyên liệu may</a:t>
            </a:r>
          </a:p>
          <a:p>
            <a:r>
              <a:rPr lang="vi-VN" sz="2800" dirty="0">
                <a:latin typeface="+mj-lt"/>
              </a:rPr>
              <a:t>2.1.2.Phụ liệu may</a:t>
            </a:r>
          </a:p>
          <a:p>
            <a:r>
              <a:rPr lang="vi-VN" sz="2800" dirty="0">
                <a:latin typeface="+mj-lt"/>
              </a:rPr>
              <a:t>2.2. Cách lựa chọn vật liệu đối với từng loại trang phục</a:t>
            </a:r>
          </a:p>
          <a:p>
            <a:r>
              <a:rPr lang="vi-VN" sz="2800" dirty="0">
                <a:latin typeface="+mj-lt"/>
              </a:rPr>
              <a:t>2.2.1.Phân loại trang phục theo mục đích sử dụng</a:t>
            </a:r>
          </a:p>
          <a:p>
            <a:r>
              <a:rPr lang="vi-VN" sz="2800" dirty="0">
                <a:latin typeface="+mj-lt"/>
              </a:rPr>
              <a:t>2.2.2. Phân loại trang phục theo thời tiết khí hậu</a:t>
            </a:r>
          </a:p>
          <a:p>
            <a:r>
              <a:rPr lang="vi-VN" sz="2800" dirty="0">
                <a:latin typeface="+mj-lt"/>
              </a:rPr>
              <a:t>2.2.3. Phân loại trang phục theo lứa tuổi, giới tính</a:t>
            </a:r>
          </a:p>
        </p:txBody>
      </p:sp>
      <p:pic>
        <p:nvPicPr>
          <p:cNvPr id="3" name="Picture 2">
            <a:extLst>
              <a:ext uri="{FF2B5EF4-FFF2-40B4-BE49-F238E27FC236}">
                <a16:creationId xmlns:a16="http://schemas.microsoft.com/office/drawing/2014/main" id="{EF8E1F22-4817-4995-96A9-16094B013A47}"/>
              </a:ext>
            </a:extLst>
          </p:cNvPr>
          <p:cNvPicPr>
            <a:picLocks noChangeAspect="1"/>
          </p:cNvPicPr>
          <p:nvPr/>
        </p:nvPicPr>
        <p:blipFill>
          <a:blip r:embed="rId2"/>
          <a:stretch>
            <a:fillRect/>
          </a:stretch>
        </p:blipFill>
        <p:spPr>
          <a:xfrm>
            <a:off x="1" y="0"/>
            <a:ext cx="1981200" cy="739527"/>
          </a:xfrm>
          <a:prstGeom prst="rect">
            <a:avLst/>
          </a:prstGeom>
        </p:spPr>
      </p:pic>
    </p:spTree>
    <p:extLst>
      <p:ext uri="{BB962C8B-B14F-4D97-AF65-F5344CB8AC3E}">
        <p14:creationId xmlns:p14="http://schemas.microsoft.com/office/powerpoint/2010/main" val="1685269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9CDCA07-3C19-4564-AC50-5009311C704B}"/>
              </a:ext>
            </a:extLst>
          </p:cNvPr>
          <p:cNvSpPr txBox="1"/>
          <p:nvPr/>
        </p:nvSpPr>
        <p:spPr>
          <a:xfrm>
            <a:off x="3352800" y="487483"/>
            <a:ext cx="8153400" cy="10310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marL="0" marR="0" lvl="0" indent="180340" algn="just" defTabSz="914400" rtl="0" eaLnBrk="1" fontAlgn="auto" latinLnBrk="0" hangingPunct="1">
              <a:lnSpc>
                <a:spcPct val="100000"/>
              </a:lnSpc>
              <a:spcBef>
                <a:spcPts val="60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2.1. </a:t>
            </a:r>
            <a:r>
              <a:rPr kumimoji="0" lang="en-US" sz="28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Khái</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niệm</a:t>
            </a:r>
            <a:endParaRPr kumimoji="0" lang="en-US" sz="2800" b="0" i="0" u="none" strike="noStrike" kern="1200" cap="none" spc="0" normalizeH="0" baseline="0" noProof="0" dirty="0">
              <a:ln>
                <a:noFill/>
              </a:ln>
              <a:solidFill>
                <a:prstClr val="black"/>
              </a:solidFill>
              <a:effectLst/>
              <a:uLnTx/>
              <a:uFillTx/>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2.1.1.Nguyên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C36CEE3-8FDB-45BC-95EB-BFC584C1FDE8}"/>
              </a:ext>
            </a:extLst>
          </p:cNvPr>
          <p:cNvSpPr txBox="1"/>
          <p:nvPr/>
        </p:nvSpPr>
        <p:spPr>
          <a:xfrm>
            <a:off x="692727" y="1676400"/>
            <a:ext cx="10744200" cy="3179588"/>
          </a:xfrm>
          <a:prstGeom prst="rect">
            <a:avLst/>
          </a:prstGeom>
          <a:noFill/>
        </p:spPr>
        <p:txBody>
          <a:bodyPr wrap="square">
            <a:spAutoFit/>
          </a:bodyPr>
          <a:lstStyle/>
          <a:p>
            <a:pPr lvl="0" algn="just">
              <a:lnSpc>
                <a:spcPct val="115000"/>
              </a:lnSpc>
              <a:spcBef>
                <a:spcPts val="600"/>
              </a:spcBef>
              <a:spcAft>
                <a:spcPts val="600"/>
              </a:spcAft>
            </a:pPr>
            <a:r>
              <a:rPr lang="en-US" sz="2800" b="1" dirty="0" err="1">
                <a:effectLst/>
                <a:latin typeface="Times New Roman" panose="02020603050405020304" pitchFamily="18" charset="0"/>
                <a:ea typeface="MS Mincho" panose="02020609040205080304" pitchFamily="49" charset="-128"/>
                <a:cs typeface="Times New Roman" panose="02020603050405020304" pitchFamily="18" charset="0"/>
              </a:rPr>
              <a:t>Xơ</a:t>
            </a:r>
            <a:r>
              <a:rPr lang="en-US" sz="28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1" dirty="0" err="1">
                <a:effectLst/>
                <a:latin typeface="Times New Roman" panose="02020603050405020304" pitchFamily="18" charset="0"/>
                <a:ea typeface="MS Mincho" panose="02020609040205080304" pitchFamily="49" charset="-128"/>
                <a:cs typeface="Times New Roman" panose="02020603050405020304" pitchFamily="18" charset="0"/>
              </a:rPr>
              <a:t>dệt</a:t>
            </a:r>
            <a:endParaRPr lang="en-US" sz="28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457200" indent="228600" algn="just">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Xơ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dệt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thành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phần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bản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vật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liệu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dệt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gồm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bó</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phân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tử</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nằm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dọc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trục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xơ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gắn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bó</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nhau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bởi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các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lực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liên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kết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phân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tử</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những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phần</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tử</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mảnh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rất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mềm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dẻo</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Tỉ</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số</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dài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ngang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tối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thiểu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để</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làm</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xơ</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dệt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phải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350:1.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Phù</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hợp</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nhất</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là</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1000:1. Do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vậy</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chiều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dài</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thường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được</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tính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bằng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mm, cm…</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chiều</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ngang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tính</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0" dirty="0" err="1">
                <a:effectLst/>
                <a:latin typeface="Times New Roman" panose="02020603050405020304" pitchFamily="18" charset="0"/>
                <a:ea typeface="Calibri" panose="020F0502020204030204" pitchFamily="34" charset="0"/>
                <a:cs typeface="Times New Roman" panose="02020603050405020304" pitchFamily="18" charset="0"/>
              </a:rPr>
              <a:t>bằng</a:t>
            </a:r>
            <a:r>
              <a:rPr lang="en-US" sz="2800" b="0" dirty="0">
                <a:effectLst/>
                <a:latin typeface="Times New Roman" panose="02020603050405020304" pitchFamily="18" charset="0"/>
                <a:ea typeface="Calibri" panose="020F0502020204030204" pitchFamily="34" charset="0"/>
                <a:cs typeface="Times New Roman" panose="02020603050405020304" pitchFamily="18" charset="0"/>
              </a:rPr>
              <a:t> µm.</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228829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9CDCA07-3C19-4564-AC50-5009311C704B}"/>
              </a:ext>
            </a:extLst>
          </p:cNvPr>
          <p:cNvSpPr txBox="1"/>
          <p:nvPr/>
        </p:nvSpPr>
        <p:spPr>
          <a:xfrm>
            <a:off x="3352800" y="487483"/>
            <a:ext cx="8153400" cy="10310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marL="0" marR="0" lvl="0" indent="180340" algn="just" defTabSz="914400" rtl="0" eaLnBrk="1" fontAlgn="auto" latinLnBrk="0" hangingPunct="1">
              <a:lnSpc>
                <a:spcPct val="100000"/>
              </a:lnSpc>
              <a:spcBef>
                <a:spcPts val="60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2.1. </a:t>
            </a:r>
            <a:r>
              <a:rPr kumimoji="0" lang="en-US" sz="28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Khái</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niệm</a:t>
            </a:r>
            <a:endParaRPr kumimoji="0" lang="en-US" sz="2800" b="0" i="0" u="none" strike="noStrike" kern="1200" cap="none" spc="0" normalizeH="0" baseline="0" noProof="0" dirty="0">
              <a:ln>
                <a:noFill/>
              </a:ln>
              <a:solidFill>
                <a:prstClr val="black"/>
              </a:solidFill>
              <a:effectLst/>
              <a:uLnTx/>
              <a:uFillTx/>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2.1.1.Nguyên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C36CEE3-8FDB-45BC-95EB-BFC584C1FDE8}"/>
              </a:ext>
            </a:extLst>
          </p:cNvPr>
          <p:cNvSpPr txBox="1"/>
          <p:nvPr/>
        </p:nvSpPr>
        <p:spPr>
          <a:xfrm>
            <a:off x="692727" y="1676400"/>
            <a:ext cx="10744200" cy="3917804"/>
          </a:xfrm>
          <a:prstGeom prst="rect">
            <a:avLst/>
          </a:prstGeom>
          <a:noFill/>
        </p:spPr>
        <p:txBody>
          <a:bodyPr wrap="square">
            <a:spAutoFit/>
          </a:bodyPr>
          <a:lstStyle/>
          <a:p>
            <a:pPr lvl="0" algn="just">
              <a:lnSpc>
                <a:spcPct val="115000"/>
              </a:lnSpc>
              <a:spcBef>
                <a:spcPts val="600"/>
              </a:spcBef>
              <a:spcAft>
                <a:spcPts val="600"/>
              </a:spcAft>
            </a:pP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Xơ</a:t>
            </a:r>
            <a:r>
              <a:rPr lang="en-US" sz="24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400" b="1" dirty="0" err="1">
                <a:effectLst/>
                <a:latin typeface="Times New Roman" panose="02020603050405020304" pitchFamily="18" charset="0"/>
                <a:ea typeface="MS Mincho" panose="02020609040205080304" pitchFamily="49" charset="-128"/>
                <a:cs typeface="Times New Roman" panose="02020603050405020304" pitchFamily="18" charset="0"/>
              </a:rPr>
              <a:t>dệt</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bản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vật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liệu</a:t>
            </a:r>
            <a:r>
              <a:rPr lang="en-US" sz="2400" b="0" dirty="0">
                <a:effectLst/>
                <a:latin typeface="Times New Roman" panose="02020603050405020304" pitchFamily="18" charset="0"/>
                <a:ea typeface="MS Mincho" panose="02020609040205080304" pitchFamily="49" charset="-128"/>
              </a:rPr>
              <a:t> ban </a:t>
            </a:r>
            <a:r>
              <a:rPr lang="en-US" sz="2400" b="0" dirty="0" err="1">
                <a:effectLst/>
                <a:latin typeface="Times New Roman" panose="02020603050405020304" pitchFamily="18" charset="0"/>
                <a:ea typeface="MS Mincho" panose="02020609040205080304" pitchFamily="49" charset="-128"/>
              </a:rPr>
              <a:t>đầu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trước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chế</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biến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đơn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duy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nhất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chia </a:t>
            </a:r>
            <a:r>
              <a:rPr lang="en-US" sz="2400" b="0" dirty="0" err="1">
                <a:effectLst/>
                <a:latin typeface="Times New Roman" panose="02020603050405020304" pitchFamily="18" charset="0"/>
                <a:ea typeface="MS Mincho" panose="02020609040205080304" pitchFamily="49" charset="-128"/>
              </a:rPr>
              <a:t>nhỏ</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nếu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không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muốn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phá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hủy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bản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thể</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dạng</a:t>
            </a:r>
            <a:r>
              <a:rPr lang="en-US" sz="2400" b="0" dirty="0">
                <a:effectLst/>
                <a:latin typeface="Times New Roman" panose="02020603050405020304" pitchFamily="18" charset="0"/>
                <a:ea typeface="MS Mincho" panose="02020609040205080304" pitchFamily="49" charset="-128"/>
              </a:rPr>
              <a:t>:</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kỹ</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thuật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tập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hợp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nhiều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bản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ghép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nối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nhau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theo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chiều</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dọc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bởi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chất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keo</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như</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lanh</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đay</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hoặc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lực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liên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kết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như</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amian</a:t>
            </a:r>
            <a:r>
              <a:rPr lang="en-US" sz="2400" b="0" dirty="0">
                <a:effectLst/>
                <a:latin typeface="Times New Roman" panose="02020603050405020304" pitchFamily="18" charset="0"/>
                <a:ea typeface="MS Mincho" panose="02020609040205080304" pitchFamily="49" charset="-128"/>
              </a:rPr>
              <a:t>).</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hóa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học</a:t>
            </a:r>
            <a:r>
              <a:rPr lang="en-US" sz="2400" b="0" dirty="0">
                <a:effectLst/>
                <a:latin typeface="Times New Roman" panose="02020603050405020304" pitchFamily="18" charset="0"/>
                <a:ea typeface="MS Mincho" panose="02020609040205080304" pitchFamily="49" charset="-128"/>
              </a:rPr>
              <a:t>:</a:t>
            </a:r>
            <a:r>
              <a:rPr lang="en-US" sz="2400" b="1"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loại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do con </a:t>
            </a:r>
            <a:r>
              <a:rPr lang="en-US" sz="2400" b="0" dirty="0" err="1">
                <a:effectLst/>
                <a:latin typeface="Times New Roman" panose="02020603050405020304" pitchFamily="18" charset="0"/>
                <a:ea typeface="MS Mincho" panose="02020609040205080304" pitchFamily="49" charset="-128"/>
              </a:rPr>
              <a:t>người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làm</a:t>
            </a:r>
            <a:r>
              <a:rPr lang="en-US" sz="2400" b="0" dirty="0">
                <a:effectLst/>
                <a:latin typeface="Times New Roman" panose="02020603050405020304" pitchFamily="18" charset="0"/>
                <a:ea typeface="MS Mincho" panose="02020609040205080304" pitchFamily="49" charset="-128"/>
              </a:rPr>
              <a:t> ra </a:t>
            </a:r>
            <a:r>
              <a:rPr lang="en-US" sz="2400" b="0" dirty="0" err="1">
                <a:effectLst/>
                <a:latin typeface="Times New Roman" panose="02020603050405020304" pitchFamily="18" charset="0"/>
                <a:ea typeface="MS Mincho" panose="02020609040205080304" pitchFamily="49" charset="-128"/>
              </a:rPr>
              <a:t>bằng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kỹ</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thuật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hóa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học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hóa</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học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đủ</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dạng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trong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đó</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bản</a:t>
            </a:r>
            <a:r>
              <a:rPr lang="en-US" sz="2400" b="0" dirty="0">
                <a:effectLst/>
                <a:latin typeface="Times New Roman" panose="02020603050405020304" pitchFamily="18" charset="0"/>
                <a:ea typeface="MS Mincho" panose="02020609040205080304" pitchFamily="49" charset="-128"/>
              </a:rPr>
              <a:t> ở </a:t>
            </a:r>
            <a:r>
              <a:rPr lang="en-US" sz="2400" b="0" dirty="0" err="1">
                <a:effectLst/>
                <a:latin typeface="Times New Roman" panose="02020603050405020304" pitchFamily="18" charset="0"/>
                <a:ea typeface="MS Mincho" panose="02020609040205080304" pitchFamily="49" charset="-128"/>
              </a:rPr>
              <a:t>dạng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dài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liên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tục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gọi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filamen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dạng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cắt</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ngang</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từ</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filamen</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gọi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là</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stapen</a:t>
            </a:r>
            <a:endParaRPr lang="en-US" sz="24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2422122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9CDCA07-3C19-4564-AC50-5009311C704B}"/>
              </a:ext>
            </a:extLst>
          </p:cNvPr>
          <p:cNvSpPr txBox="1"/>
          <p:nvPr/>
        </p:nvSpPr>
        <p:spPr>
          <a:xfrm>
            <a:off x="3352800" y="487483"/>
            <a:ext cx="8153400" cy="10310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marL="0" marR="0" lvl="0" indent="180340" algn="just" defTabSz="914400" rtl="0" eaLnBrk="1" fontAlgn="auto" latinLnBrk="0" hangingPunct="1">
              <a:lnSpc>
                <a:spcPct val="100000"/>
              </a:lnSpc>
              <a:spcBef>
                <a:spcPts val="60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2.1. </a:t>
            </a:r>
            <a:r>
              <a:rPr kumimoji="0" lang="en-US" sz="28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Khái</a:t>
            </a: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err="1">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niệm</a:t>
            </a:r>
            <a:endParaRPr kumimoji="0" lang="en-US" sz="2800" b="0" i="0" u="none" strike="noStrike" kern="1200" cap="none" spc="0" normalizeH="0" baseline="0" noProof="0" dirty="0">
              <a:ln>
                <a:noFill/>
              </a:ln>
              <a:solidFill>
                <a:prstClr val="black"/>
              </a:solidFill>
              <a:effectLst/>
              <a:uLnTx/>
              <a:uFillTx/>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2.1.1.Nguyên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2800" dirty="0">
              <a:effectLst/>
              <a:latin typeface=".VnTime"/>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9164338-4E25-4FE1-958B-3592C8267571}"/>
              </a:ext>
            </a:extLst>
          </p:cNvPr>
          <p:cNvSpPr txBox="1"/>
          <p:nvPr/>
        </p:nvSpPr>
        <p:spPr>
          <a:xfrm>
            <a:off x="571500" y="1752600"/>
            <a:ext cx="11049000" cy="2554545"/>
          </a:xfrm>
          <a:prstGeom prst="rect">
            <a:avLst/>
          </a:prstGeom>
          <a:noFill/>
        </p:spPr>
        <p:txBody>
          <a:bodyPr wrap="square">
            <a:spAutoFit/>
          </a:bodyPr>
          <a:lstStyle/>
          <a:p>
            <a:r>
              <a:rPr lang="vi-VN" sz="3200" dirty="0">
                <a:latin typeface="+mj-lt"/>
              </a:rPr>
              <a:t>Là những loại vật liệu được dùng để tạo ra thành phần chính của sản phẩm, nó chiếm một tỉ trọng lớn từ 80 – 90% trong toàn bộ số lượng vật liệu dùng cho sản phẩm đó. Vật liệu chính bao gồm: các loại vải, các loại lông tự nhiên, lông nhân tạo, các loại vải da, giả da.</a:t>
            </a:r>
          </a:p>
        </p:txBody>
      </p:sp>
    </p:spTree>
    <p:extLst>
      <p:ext uri="{BB962C8B-B14F-4D97-AF65-F5344CB8AC3E}">
        <p14:creationId xmlns:p14="http://schemas.microsoft.com/office/powerpoint/2010/main" val="1283669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3615B2CD-3DB4-4AC8-A465-C9DE77DCBFFD}"/>
              </a:ext>
            </a:extLst>
          </p:cNvPr>
          <p:cNvSpPr txBox="1"/>
          <p:nvPr/>
        </p:nvSpPr>
        <p:spPr>
          <a:xfrm>
            <a:off x="3118072" y="470238"/>
            <a:ext cx="8235727" cy="5847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indent="180340" algn="just">
              <a:spcBef>
                <a:spcPts val="600"/>
              </a:spcBef>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2.1.2.Phụ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may</a:t>
            </a:r>
            <a:endParaRPr lang="en-US" sz="32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56B517B-9F37-484B-9637-92D1F29F314A}"/>
              </a:ext>
            </a:extLst>
          </p:cNvPr>
          <p:cNvSpPr txBox="1"/>
          <p:nvPr/>
        </p:nvSpPr>
        <p:spPr>
          <a:xfrm>
            <a:off x="685800" y="1447800"/>
            <a:ext cx="10439400" cy="2862322"/>
          </a:xfrm>
          <a:prstGeom prst="rect">
            <a:avLst/>
          </a:prstGeom>
          <a:noFill/>
        </p:spPr>
        <p:txBody>
          <a:bodyPr wrap="square">
            <a:spAutoFit/>
          </a:bodyPr>
          <a:lstStyle/>
          <a:p>
            <a:pPr algn="just"/>
            <a:r>
              <a:rPr lang="vi-VN" sz="3600" dirty="0">
                <a:latin typeface="+mj-lt"/>
              </a:rPr>
              <a:t>Là những vật liệu góp phần tạo nên cấu trúc của sản phẩm, làm tăng tính thẩm mỹ, tính bền chắc… cho sản phẩm. Có nhiều loại phụ liệu may , mỗi loại có đặc tính và công dụng riêng. Tùy theo yêu cầu sử dụng của sản phẩm mà chọn loại vật liệu cho phù hợp. </a:t>
            </a:r>
          </a:p>
        </p:txBody>
      </p:sp>
    </p:spTree>
    <p:extLst>
      <p:ext uri="{BB962C8B-B14F-4D97-AF65-F5344CB8AC3E}">
        <p14:creationId xmlns:p14="http://schemas.microsoft.com/office/powerpoint/2010/main" val="3005604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0F9180AE-C339-460B-8FA8-3319B9C7E9C6}"/>
              </a:ext>
            </a:extLst>
          </p:cNvPr>
          <p:cNvSpPr txBox="1"/>
          <p:nvPr/>
        </p:nvSpPr>
        <p:spPr>
          <a:xfrm>
            <a:off x="723900" y="1371600"/>
            <a:ext cx="10744200" cy="115416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indent="180340" algn="just">
              <a:spcBef>
                <a:spcPts val="600"/>
              </a:spcBef>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Cách</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đối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từng</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180340" algn="just">
              <a:spcBef>
                <a:spcPts val="600"/>
              </a:spcBef>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2.2.1.Phân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đích</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sử</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dụng</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36D531F-896D-494A-A262-137B3FBA1D2D}"/>
              </a:ext>
            </a:extLst>
          </p:cNvPr>
          <p:cNvSpPr txBox="1"/>
          <p:nvPr/>
        </p:nvSpPr>
        <p:spPr>
          <a:xfrm>
            <a:off x="723900" y="2777967"/>
            <a:ext cx="10744200" cy="3108543"/>
          </a:xfrm>
          <a:prstGeom prst="rect">
            <a:avLst/>
          </a:prstGeom>
          <a:noFill/>
        </p:spPr>
        <p:txBody>
          <a:bodyPr wrap="square">
            <a:spAutoFit/>
          </a:bodyPr>
          <a:lstStyle/>
          <a:p>
            <a:r>
              <a:rPr lang="vi-VN" sz="2800" b="1" i="1" u="sng" dirty="0">
                <a:solidFill>
                  <a:srgbClr val="FF0000"/>
                </a:solidFill>
                <a:latin typeface="+mj-lt"/>
              </a:rPr>
              <a:t>Trang phục lót</a:t>
            </a:r>
          </a:p>
          <a:p>
            <a:r>
              <a:rPr lang="vi-VN" sz="2800" dirty="0">
                <a:latin typeface="+mj-lt"/>
              </a:rPr>
              <a:t>-Yêu cầu: mặc sát người, giữ vệ sinh cơ thể, cử động dễ dàng</a:t>
            </a:r>
          </a:p>
          <a:p>
            <a:r>
              <a:rPr lang="vi-VN" sz="2800" dirty="0">
                <a:latin typeface="+mj-lt"/>
              </a:rPr>
              <a:t>-Lựa chọn hàng dệt kim mỏng bằng sợi cotton mềm mại, có độ hút ẩm, độ đàn hồi cao</a:t>
            </a:r>
          </a:p>
          <a:p>
            <a:r>
              <a:rPr lang="vi-VN" sz="2800" b="1" i="1" u="sng" dirty="0">
                <a:solidFill>
                  <a:srgbClr val="FF0000"/>
                </a:solidFill>
                <a:latin typeface="+mj-lt"/>
              </a:rPr>
              <a:t>Trang phục mặc thường ngày</a:t>
            </a:r>
          </a:p>
          <a:p>
            <a:r>
              <a:rPr lang="vi-VN" sz="2800" dirty="0">
                <a:latin typeface="+mj-lt"/>
              </a:rPr>
              <a:t>Dựa vào điều kiện kinh tế, sở thích, môi trường sinh sống, tập quán…để lựa chọn chất liệu, màu sắc, hoa văn…cho phù hợp.</a:t>
            </a:r>
          </a:p>
        </p:txBody>
      </p:sp>
    </p:spTree>
    <p:extLst>
      <p:ext uri="{BB962C8B-B14F-4D97-AF65-F5344CB8AC3E}">
        <p14:creationId xmlns:p14="http://schemas.microsoft.com/office/powerpoint/2010/main" val="2846271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447800"/>
            <a:ext cx="10185400" cy="4524315"/>
          </a:xfrm>
          <a:prstGeom prst="rect">
            <a:avLst/>
          </a:prstGeom>
        </p:spPr>
        <p:txBody>
          <a:bodyPr wrap="square">
            <a:spAutoFit/>
          </a:bodyPr>
          <a:lstStyle/>
          <a:p>
            <a:r>
              <a:rPr lang="en-US" sz="3600" b="1" dirty="0">
                <a:solidFill>
                  <a:srgbClr val="FF0000"/>
                </a:solidFill>
                <a:latin typeface="Times New Roman" panose="02020603050405020304" pitchFamily="18" charset="0"/>
                <a:cs typeface="Times New Roman" panose="02020603050405020304" pitchFamily="18" charset="0"/>
              </a:rPr>
              <a:t>* </a:t>
            </a:r>
            <a:r>
              <a:rPr lang="vi-VN" sz="3600" b="1" dirty="0">
                <a:solidFill>
                  <a:srgbClr val="FF0000"/>
                </a:solidFill>
                <a:latin typeface="Times New Roman" panose="02020603050405020304" pitchFamily="18" charset="0"/>
                <a:cs typeface="Times New Roman" panose="02020603050405020304" pitchFamily="18" charset="0"/>
              </a:rPr>
              <a:t>Trang phục khoác ngoài</a:t>
            </a:r>
          </a:p>
          <a:p>
            <a:r>
              <a:rPr lang="vi-VN" sz="3600" dirty="0">
                <a:latin typeface="Times New Roman" panose="02020603050405020304" pitchFamily="18" charset="0"/>
                <a:cs typeface="Times New Roman" panose="02020603050405020304" pitchFamily="18" charset="0"/>
              </a:rPr>
              <a:t>-	Trang phục khoác ngoài có tác dụng giữ ấm mặc vào mùa đông nên chọn loại vải sẫm màu, dày, có độ xốp, có khả năng giữ nhiệt tốt như len, pha len, dạ, vải dệt kim dày, vải da, vải giả da…</a:t>
            </a:r>
          </a:p>
          <a:p>
            <a:r>
              <a:rPr lang="vi-VN" sz="3600" dirty="0">
                <a:latin typeface="Times New Roman" panose="02020603050405020304" pitchFamily="18" charset="0"/>
                <a:cs typeface="Times New Roman" panose="02020603050405020304" pitchFamily="18" charset="0"/>
              </a:rPr>
              <a:t>-	Trang phục khoác ngoài có tác dụng chống nắng hay làm đẹp mặc vào mùa xuân mùa hè nên chọn vải nhẹ, màu sắc tươi sáng, hút ẩm cao…</a:t>
            </a:r>
          </a:p>
        </p:txBody>
      </p:sp>
      <p:pic>
        <p:nvPicPr>
          <p:cNvPr id="3" name="Picture 2">
            <a:extLst>
              <a:ext uri="{FF2B5EF4-FFF2-40B4-BE49-F238E27FC236}">
                <a16:creationId xmlns:a16="http://schemas.microsoft.com/office/drawing/2014/main" id="{4B2181EE-17EA-4FB3-A27E-A988071B592F}"/>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866485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0" y="1150961"/>
            <a:ext cx="10693400" cy="2062103"/>
          </a:xfrm>
          <a:prstGeom prst="rect">
            <a:avLst/>
          </a:prstGeom>
        </p:spPr>
        <p:txBody>
          <a:bodyPr wrap="square">
            <a:spAutoFit/>
          </a:bodyPr>
          <a:lstStyle/>
          <a:p>
            <a:r>
              <a:rPr lang="en-US" sz="3200" b="1" dirty="0">
                <a:solidFill>
                  <a:srgbClr val="FF0000"/>
                </a:solidFill>
                <a:latin typeface="+mj-lt"/>
              </a:rPr>
              <a:t>*</a:t>
            </a:r>
            <a:r>
              <a:rPr lang="vi-VN" sz="3200" b="1" dirty="0">
                <a:solidFill>
                  <a:srgbClr val="FF0000"/>
                </a:solidFill>
                <a:latin typeface="+mj-lt"/>
              </a:rPr>
              <a:t>	Trang phục bảo hộ lao động</a:t>
            </a:r>
          </a:p>
          <a:p>
            <a:r>
              <a:rPr lang="vi-VN" sz="3200" dirty="0">
                <a:latin typeface="+mj-lt"/>
              </a:rPr>
              <a:t>Yêu cầu chung của trang phục bảo hộ lao động đó là chịu được các tác động của điều kiện khắc nghiệt như nắng, mưa, gió, bụi, vi trùng, dầu mỡ, chất độc hại…</a:t>
            </a:r>
          </a:p>
        </p:txBody>
      </p:sp>
      <p:pic>
        <p:nvPicPr>
          <p:cNvPr id="3" name="Picture 2">
            <a:extLst>
              <a:ext uri="{FF2B5EF4-FFF2-40B4-BE49-F238E27FC236}">
                <a16:creationId xmlns:a16="http://schemas.microsoft.com/office/drawing/2014/main" id="{F5DD9934-BB20-4B2D-9954-C7108D881A53}"/>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230123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2200" y="1150961"/>
            <a:ext cx="10007600" cy="1754326"/>
          </a:xfrm>
          <a:prstGeom prst="rect">
            <a:avLst/>
          </a:prstGeom>
        </p:spPr>
        <p:txBody>
          <a:bodyPr wrap="square">
            <a:spAutoFit/>
          </a:bodyPr>
          <a:lstStyle/>
          <a:p>
            <a:r>
              <a:rPr lang="en-US" sz="3600" b="1" dirty="0">
                <a:solidFill>
                  <a:srgbClr val="FF0000"/>
                </a:solidFill>
                <a:latin typeface="+mj-lt"/>
              </a:rPr>
              <a:t>*</a:t>
            </a:r>
            <a:r>
              <a:rPr lang="vi-VN" sz="3600" b="1" dirty="0">
                <a:solidFill>
                  <a:srgbClr val="FF0000"/>
                </a:solidFill>
                <a:latin typeface="+mj-lt"/>
              </a:rPr>
              <a:t>Trang phục thể thao</a:t>
            </a:r>
          </a:p>
          <a:p>
            <a:r>
              <a:rPr lang="vi-VN" sz="3600" dirty="0">
                <a:latin typeface="+mj-lt"/>
              </a:rPr>
              <a:t>Chất liệu sử dụng cho trang phục thể thao rất phong phú, tùy thuộc vào môn thể thao lựa chọn phù hợp. </a:t>
            </a:r>
            <a:endParaRPr lang="vi-VN" sz="2400" dirty="0">
              <a:latin typeface="+mj-lt"/>
            </a:endParaRPr>
          </a:p>
        </p:txBody>
      </p:sp>
      <p:pic>
        <p:nvPicPr>
          <p:cNvPr id="3" name="Picture 2">
            <a:extLst>
              <a:ext uri="{FF2B5EF4-FFF2-40B4-BE49-F238E27FC236}">
                <a16:creationId xmlns:a16="http://schemas.microsoft.com/office/drawing/2014/main" id="{15EDB025-2833-49B6-BF06-3A7087A48291}"/>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682820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982" y="1144865"/>
            <a:ext cx="10728036" cy="1631216"/>
          </a:xfrm>
          <a:prstGeom prst="rect">
            <a:avLst/>
          </a:prstGeom>
        </p:spPr>
        <p:txBody>
          <a:bodyPr wrap="square">
            <a:spAutoFit/>
          </a:bodyPr>
          <a:lstStyle/>
          <a:p>
            <a:r>
              <a:rPr lang="en-US" sz="3600" b="1" dirty="0">
                <a:solidFill>
                  <a:srgbClr val="FF0000"/>
                </a:solidFill>
                <a:latin typeface="+mj-lt"/>
              </a:rPr>
              <a:t>*</a:t>
            </a:r>
            <a:r>
              <a:rPr lang="vi-VN" sz="3200" b="1" dirty="0">
                <a:solidFill>
                  <a:srgbClr val="FF0000"/>
                </a:solidFill>
                <a:latin typeface="+mj-lt"/>
              </a:rPr>
              <a:t>Trang phục dai hội</a:t>
            </a:r>
          </a:p>
          <a:p>
            <a:r>
              <a:rPr lang="vi-VN" sz="3200" dirty="0">
                <a:latin typeface="+mj-lt"/>
              </a:rPr>
              <a:t>Sử dụng các loại vải cao cấp, rũ, đứng… Tuy nhiên tùy từng dịp lễ và thời điểm tổ chức để chọn vải cho trang phục phù hợp. </a:t>
            </a:r>
            <a:endParaRPr lang="en-US" sz="3200" dirty="0">
              <a:latin typeface="+mj-lt"/>
            </a:endParaRPr>
          </a:p>
        </p:txBody>
      </p:sp>
      <p:pic>
        <p:nvPicPr>
          <p:cNvPr id="3" name="Picture 2">
            <a:extLst>
              <a:ext uri="{FF2B5EF4-FFF2-40B4-BE49-F238E27FC236}">
                <a16:creationId xmlns:a16="http://schemas.microsoft.com/office/drawing/2014/main" id="{A45835BB-7F0F-44E5-AAA3-6A8371B9F9FD}"/>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587316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51E04AD0-DAC9-4B87-8E6C-3C29356BF52B}"/>
              </a:ext>
            </a:extLst>
          </p:cNvPr>
          <p:cNvSpPr txBox="1"/>
          <p:nvPr/>
        </p:nvSpPr>
        <p:spPr>
          <a:xfrm>
            <a:off x="838200" y="1405123"/>
            <a:ext cx="9525000" cy="584775"/>
          </a:xfrm>
          <a:prstGeom prst="rect">
            <a:avLst/>
          </a:prstGeom>
        </p:spPr>
        <p:style>
          <a:lnRef idx="3">
            <a:schemeClr val="lt1"/>
          </a:lnRef>
          <a:fillRef idx="1">
            <a:schemeClr val="accent3"/>
          </a:fillRef>
          <a:effectRef idx="1">
            <a:schemeClr val="accent3"/>
          </a:effectRef>
          <a:fontRef idx="minor">
            <a:schemeClr val="lt1"/>
          </a:fontRef>
        </p:style>
        <p:txBody>
          <a:bodyPr wrap="square">
            <a:spAutoFit/>
          </a:bodyPr>
          <a:lstStyle/>
          <a:p>
            <a:pPr indent="180340" algn="just">
              <a:spcBef>
                <a:spcPts val="600"/>
              </a:spcBef>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tiết</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khí</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hậu</a:t>
            </a:r>
            <a:endParaRPr lang="en-US" sz="32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819FDDF-0922-402D-B62D-BF9C5CA993FD}"/>
              </a:ext>
            </a:extLst>
          </p:cNvPr>
          <p:cNvSpPr txBox="1"/>
          <p:nvPr/>
        </p:nvSpPr>
        <p:spPr>
          <a:xfrm>
            <a:off x="838200" y="2397948"/>
            <a:ext cx="10363200" cy="2062103"/>
          </a:xfrm>
          <a:prstGeom prst="rect">
            <a:avLst/>
          </a:prstGeom>
          <a:noFill/>
        </p:spPr>
        <p:txBody>
          <a:bodyPr wrap="square">
            <a:spAutoFit/>
          </a:bodyPr>
          <a:lstStyle/>
          <a:p>
            <a:r>
              <a:rPr lang="vi-VN" sz="3200" b="1" dirty="0">
                <a:solidFill>
                  <a:srgbClr val="FF0000"/>
                </a:solidFill>
                <a:latin typeface="+mj-lt"/>
              </a:rPr>
              <a:t>Trang phục mùa xuân: </a:t>
            </a:r>
            <a:r>
              <a:rPr lang="vi-VN" sz="3200" dirty="0">
                <a:latin typeface="+mj-lt"/>
              </a:rPr>
              <a:t>Những gam màu pastel là sự lựa chọn tốt nhất cho mùa xuân, nó sẽ tốt hơn hăn khi biết kết hợp các màu sắc với nhau, những gam màu nóng nên kết hợp với gam màu trung tính. </a:t>
            </a:r>
          </a:p>
        </p:txBody>
      </p:sp>
    </p:spTree>
    <p:extLst>
      <p:ext uri="{BB962C8B-B14F-4D97-AF65-F5344CB8AC3E}">
        <p14:creationId xmlns:p14="http://schemas.microsoft.com/office/powerpoint/2010/main" val="40429770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1447800"/>
            <a:ext cx="10274300" cy="3046988"/>
          </a:xfrm>
          <a:prstGeom prst="rect">
            <a:avLst/>
          </a:prstGeom>
        </p:spPr>
        <p:txBody>
          <a:bodyPr wrap="square">
            <a:spAutoFit/>
          </a:bodyPr>
          <a:lstStyle/>
          <a:p>
            <a:r>
              <a:rPr lang="vi-VN" sz="3200" b="1" dirty="0">
                <a:solidFill>
                  <a:srgbClr val="FF0000"/>
                </a:solidFill>
                <a:latin typeface="+mj-lt"/>
              </a:rPr>
              <a:t>2.2.2. Phân loại trang phục theo thời tiết khí hậu</a:t>
            </a:r>
          </a:p>
          <a:p>
            <a:r>
              <a:rPr lang="en-US" sz="3200" b="1" dirty="0">
                <a:solidFill>
                  <a:srgbClr val="FF0000"/>
                </a:solidFill>
                <a:latin typeface="+mj-lt"/>
              </a:rPr>
              <a:t>*</a:t>
            </a:r>
            <a:r>
              <a:rPr lang="vi-VN" sz="3200" b="1" dirty="0">
                <a:solidFill>
                  <a:srgbClr val="FF0000"/>
                </a:solidFill>
                <a:latin typeface="+mj-lt"/>
              </a:rPr>
              <a:t>Trang phục mùa hè: </a:t>
            </a:r>
            <a:r>
              <a:rPr lang="vi-VN" sz="3200" dirty="0">
                <a:latin typeface="+mj-lt"/>
              </a:rPr>
              <a:t>trang phục thích hợp cho ngày hè có chất liệu: linen, cotton, lụa, rayon, drytech, ren... Với những chất liệu này có khả năng thoát ẩm ra bên ngoài, thoáng khí và mềm mịn giúp các chị luôn cảm thấy khô thoáng trong tiết trời mùa hè nóng nực</a:t>
            </a:r>
          </a:p>
        </p:txBody>
      </p:sp>
      <p:pic>
        <p:nvPicPr>
          <p:cNvPr id="3" name="Picture 2">
            <a:extLst>
              <a:ext uri="{FF2B5EF4-FFF2-40B4-BE49-F238E27FC236}">
                <a16:creationId xmlns:a16="http://schemas.microsoft.com/office/drawing/2014/main" id="{EE612F4A-2003-4DE5-BD07-37DE54E5742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842449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219200"/>
            <a:ext cx="10680700" cy="2062103"/>
          </a:xfrm>
          <a:prstGeom prst="rect">
            <a:avLst/>
          </a:prstGeom>
        </p:spPr>
        <p:txBody>
          <a:bodyPr wrap="square">
            <a:spAutoFit/>
          </a:bodyPr>
          <a:lstStyle/>
          <a:p>
            <a:r>
              <a:rPr lang="vi-VN" sz="3200" b="1" dirty="0">
                <a:solidFill>
                  <a:srgbClr val="FF0000"/>
                </a:solidFill>
                <a:latin typeface="+mj-lt"/>
              </a:rPr>
              <a:t>Trang phục mùa thu: </a:t>
            </a:r>
            <a:r>
              <a:rPr lang="vi-VN" sz="3200" dirty="0">
                <a:latin typeface="+mj-lt"/>
              </a:rPr>
              <a:t>Các loại vải gợi ý dưới đây thích hợp cho mùa thu, đó là: Vải nỉ mỏng, nỉ, len, vải da hoặc giả da. Mùa thu thời tiết nhẹ dịu, nên chọn lựa sắc màu tối hoặc trung tính, tránh các màu sắc nổi, tươi sáng</a:t>
            </a:r>
          </a:p>
        </p:txBody>
      </p:sp>
      <p:pic>
        <p:nvPicPr>
          <p:cNvPr id="3" name="Picture 2">
            <a:extLst>
              <a:ext uri="{FF2B5EF4-FFF2-40B4-BE49-F238E27FC236}">
                <a16:creationId xmlns:a16="http://schemas.microsoft.com/office/drawing/2014/main" id="{CB8DD9FE-F931-485D-B520-98D422FFAA5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871913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413063"/>
            <a:ext cx="10680700" cy="1077218"/>
          </a:xfrm>
          <a:prstGeom prst="rect">
            <a:avLst/>
          </a:prstGeom>
        </p:spPr>
        <p:txBody>
          <a:bodyPr wrap="square">
            <a:spAutoFit/>
          </a:bodyPr>
          <a:lstStyle/>
          <a:p>
            <a:r>
              <a:rPr lang="vi-VN" sz="3200" b="1" dirty="0">
                <a:solidFill>
                  <a:srgbClr val="FF0000"/>
                </a:solidFill>
                <a:latin typeface="+mj-lt"/>
              </a:rPr>
              <a:t>Trang phục mùa đông: </a:t>
            </a:r>
            <a:r>
              <a:rPr lang="vi-VN" sz="3200" dirty="0">
                <a:latin typeface="+mj-lt"/>
              </a:rPr>
              <a:t>Để ngăn chặn những cơn gió lạnh, bạn sẽ phải phối rất nhiều lớp quần áo với nhau. </a:t>
            </a:r>
          </a:p>
        </p:txBody>
      </p:sp>
      <p:pic>
        <p:nvPicPr>
          <p:cNvPr id="3" name="Picture 2">
            <a:extLst>
              <a:ext uri="{FF2B5EF4-FFF2-40B4-BE49-F238E27FC236}">
                <a16:creationId xmlns:a16="http://schemas.microsoft.com/office/drawing/2014/main" id="{EC466142-8A68-4840-891F-3158B7FC74BB}"/>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220506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2CC086B0-7A84-4B3B-8813-0B7DC1E72179}"/>
              </a:ext>
            </a:extLst>
          </p:cNvPr>
          <p:cNvSpPr txBox="1"/>
          <p:nvPr/>
        </p:nvSpPr>
        <p:spPr>
          <a:xfrm>
            <a:off x="914400" y="1295400"/>
            <a:ext cx="10363200" cy="584775"/>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indent="180340" algn="just">
              <a:spcBef>
                <a:spcPts val="600"/>
              </a:spcBef>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2.2.3.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trang</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phục</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lứa</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tuổi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giới</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endParaRPr lang="en-US" sz="3200" dirty="0"/>
          </a:p>
        </p:txBody>
      </p:sp>
      <p:sp>
        <p:nvSpPr>
          <p:cNvPr id="6" name="TextBox 5">
            <a:extLst>
              <a:ext uri="{FF2B5EF4-FFF2-40B4-BE49-F238E27FC236}">
                <a16:creationId xmlns:a16="http://schemas.microsoft.com/office/drawing/2014/main" id="{E7E7537F-50F7-4B8C-BFAE-A2E23A493E92}"/>
              </a:ext>
            </a:extLst>
          </p:cNvPr>
          <p:cNvSpPr txBox="1"/>
          <p:nvPr/>
        </p:nvSpPr>
        <p:spPr>
          <a:xfrm>
            <a:off x="990600" y="1997839"/>
            <a:ext cx="10287000" cy="4031873"/>
          </a:xfrm>
          <a:prstGeom prst="rect">
            <a:avLst/>
          </a:prstGeom>
          <a:noFill/>
        </p:spPr>
        <p:txBody>
          <a:bodyPr wrap="square">
            <a:spAutoFit/>
          </a:bodyPr>
          <a:lstStyle/>
          <a:p>
            <a:r>
              <a:rPr lang="vi-VN" sz="3200" b="1" dirty="0">
                <a:solidFill>
                  <a:srgbClr val="FF0000"/>
                </a:solidFill>
                <a:latin typeface="+mj-lt"/>
              </a:rPr>
              <a:t>Đối với nam giới</a:t>
            </a:r>
          </a:p>
          <a:p>
            <a:r>
              <a:rPr lang="vi-VN" sz="3200" dirty="0">
                <a:latin typeface="+mj-lt"/>
              </a:rPr>
              <a:t>-	Dáng người hình tam giác: chọn chất liệu vải cứng, nếu vải mềm thì chọn không màu</a:t>
            </a:r>
          </a:p>
          <a:p>
            <a:r>
              <a:rPr lang="vi-VN" sz="3200" dirty="0">
                <a:latin typeface="+mj-lt"/>
              </a:rPr>
              <a:t>-	Dáng người hình chữ nhật: có nhiều giải pháp chọn vải cho dáng người này tuy nhiên nếu người hơi thấp không nên chọn vải kẻ sọc ngang.</a:t>
            </a:r>
          </a:p>
          <a:p>
            <a:r>
              <a:rPr lang="vi-VN" sz="3200" dirty="0">
                <a:latin typeface="+mj-lt"/>
              </a:rPr>
              <a:t>-	Dáng người hình quả trứng: chọn vải mềm nhấn ở cổ áo</a:t>
            </a:r>
          </a:p>
          <a:p>
            <a:r>
              <a:rPr lang="vi-VN" sz="3200" dirty="0">
                <a:latin typeface="+mj-lt"/>
              </a:rPr>
              <a:t>-	Dáng người hình tròn: chon vải màu sẫm và kẻ sọc nhỏ</a:t>
            </a:r>
          </a:p>
        </p:txBody>
      </p:sp>
    </p:spTree>
    <p:extLst>
      <p:ext uri="{BB962C8B-B14F-4D97-AF65-F5344CB8AC3E}">
        <p14:creationId xmlns:p14="http://schemas.microsoft.com/office/powerpoint/2010/main" val="2382217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100" y="1166201"/>
            <a:ext cx="11099800" cy="3170099"/>
          </a:xfrm>
          <a:prstGeom prst="rect">
            <a:avLst/>
          </a:prstGeom>
        </p:spPr>
        <p:txBody>
          <a:bodyPr wrap="square">
            <a:spAutoFit/>
          </a:bodyPr>
          <a:lstStyle/>
          <a:p>
            <a:r>
              <a:rPr lang="en-US" sz="3200" b="1" dirty="0">
                <a:solidFill>
                  <a:srgbClr val="FF0000"/>
                </a:solidFill>
                <a:latin typeface="+mj-lt"/>
              </a:rPr>
              <a:t>*</a:t>
            </a:r>
            <a:r>
              <a:rPr lang="vi-VN" sz="2800" b="1" dirty="0">
                <a:solidFill>
                  <a:srgbClr val="FF0000"/>
                </a:solidFill>
                <a:latin typeface="+mj-lt"/>
              </a:rPr>
              <a:t>Đối với nữ giới</a:t>
            </a:r>
          </a:p>
          <a:p>
            <a:r>
              <a:rPr lang="vi-VN" sz="2800" dirty="0">
                <a:latin typeface="+mj-lt"/>
              </a:rPr>
              <a:t>-	Dáng người trung bình: mặc được rất nhiều chất liệu</a:t>
            </a:r>
          </a:p>
          <a:p>
            <a:r>
              <a:rPr lang="vi-VN" sz="2800" dirty="0">
                <a:latin typeface="+mj-lt"/>
              </a:rPr>
              <a:t>-	Dáng người vai rộng: nếu dáng người mảnh khảnh mặc được hầu hết chất liệu, nếu dáng người đầy đặn chọn vải kẻ sọc đứng</a:t>
            </a:r>
          </a:p>
          <a:p>
            <a:r>
              <a:rPr lang="vi-VN" sz="2800" dirty="0">
                <a:latin typeface="+mj-lt"/>
              </a:rPr>
              <a:t>-	Dáng người hình mũi nhọn: vải không nên có hoa văn lớn, mặc sắc rực rỡ</a:t>
            </a:r>
          </a:p>
          <a:p>
            <a:r>
              <a:rPr lang="vi-VN" sz="2800" b="1" dirty="0">
                <a:solidFill>
                  <a:srgbClr val="FF0000"/>
                </a:solidFill>
                <a:latin typeface="+mj-lt"/>
              </a:rPr>
              <a:t>	</a:t>
            </a:r>
            <a:endParaRPr lang="vi-VN" sz="2800" dirty="0">
              <a:latin typeface="+mj-lt"/>
            </a:endParaRPr>
          </a:p>
        </p:txBody>
      </p:sp>
      <p:pic>
        <p:nvPicPr>
          <p:cNvPr id="3" name="Picture 2">
            <a:extLst>
              <a:ext uri="{FF2B5EF4-FFF2-40B4-BE49-F238E27FC236}">
                <a16:creationId xmlns:a16="http://schemas.microsoft.com/office/drawing/2014/main" id="{9CB727C0-7E8B-4531-9CE7-447E70163F09}"/>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680682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100" y="1184489"/>
            <a:ext cx="11099800" cy="3600986"/>
          </a:xfrm>
          <a:prstGeom prst="rect">
            <a:avLst/>
          </a:prstGeom>
        </p:spPr>
        <p:txBody>
          <a:bodyPr wrap="square">
            <a:spAutoFit/>
          </a:bodyPr>
          <a:lstStyle/>
          <a:p>
            <a:r>
              <a:rPr lang="en-US" sz="3200" b="1" dirty="0">
                <a:solidFill>
                  <a:srgbClr val="FF0000"/>
                </a:solidFill>
                <a:latin typeface="+mj-lt"/>
              </a:rPr>
              <a:t>* </a:t>
            </a:r>
            <a:r>
              <a:rPr lang="vi-VN" sz="2800" b="1" dirty="0">
                <a:solidFill>
                  <a:srgbClr val="FF0000"/>
                </a:solidFill>
                <a:latin typeface="+mj-lt"/>
              </a:rPr>
              <a:t>Đối với nữ giới</a:t>
            </a:r>
          </a:p>
          <a:p>
            <a:r>
              <a:rPr lang="vi-VN" sz="2800" dirty="0">
                <a:latin typeface="+mj-lt"/>
              </a:rPr>
              <a:t>-	Dáng người quá thấp: nên chọn vải mềm mỏng, kẻ sọc, hoa nhỏ, rũ, không sử dụng vải khô cứng, dày, sọc ngang, trang trí rườm rà…</a:t>
            </a:r>
          </a:p>
          <a:p>
            <a:r>
              <a:rPr lang="vi-VN" sz="2800" dirty="0">
                <a:latin typeface="+mj-lt"/>
              </a:rPr>
              <a:t>-	Dáng người quá béo: dùng vải mềm mịn, màu sẫm hoặc trung gian như café sữa, xanh lam…</a:t>
            </a:r>
          </a:p>
          <a:p>
            <a:r>
              <a:rPr lang="vi-VN" sz="2800" dirty="0">
                <a:latin typeface="+mj-lt"/>
              </a:rPr>
              <a:t>-	Dáng người quá gầy: chọn vải dày, cứng, màu sáng, hoa lớn, sọc ngang…</a:t>
            </a:r>
          </a:p>
          <a:p>
            <a:r>
              <a:rPr lang="vi-VN" sz="2800" b="1" dirty="0">
                <a:solidFill>
                  <a:srgbClr val="FF0000"/>
                </a:solidFill>
                <a:latin typeface="+mj-lt"/>
              </a:rPr>
              <a:t>	</a:t>
            </a:r>
            <a:endParaRPr lang="vi-VN" sz="2800" dirty="0">
              <a:latin typeface="+mj-lt"/>
            </a:endParaRPr>
          </a:p>
        </p:txBody>
      </p:sp>
      <p:pic>
        <p:nvPicPr>
          <p:cNvPr id="3" name="Picture 2">
            <a:extLst>
              <a:ext uri="{FF2B5EF4-FFF2-40B4-BE49-F238E27FC236}">
                <a16:creationId xmlns:a16="http://schemas.microsoft.com/office/drawing/2014/main" id="{3BA2A7A2-F1AE-4F5C-A220-3221C28EBEDA}"/>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774878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200" y="1371600"/>
            <a:ext cx="10769600" cy="2308324"/>
          </a:xfrm>
          <a:prstGeom prst="rect">
            <a:avLst/>
          </a:prstGeom>
        </p:spPr>
        <p:txBody>
          <a:bodyPr wrap="square">
            <a:spAutoFit/>
          </a:bodyPr>
          <a:lstStyle/>
          <a:p>
            <a:r>
              <a:rPr lang="en-US" sz="3600" b="1" dirty="0">
                <a:solidFill>
                  <a:srgbClr val="FF0000"/>
                </a:solidFill>
                <a:latin typeface="+mj-lt"/>
              </a:rPr>
              <a:t>* </a:t>
            </a:r>
            <a:r>
              <a:rPr lang="vi-VN" sz="3600" b="1" dirty="0">
                <a:solidFill>
                  <a:srgbClr val="FF0000"/>
                </a:solidFill>
                <a:latin typeface="+mj-lt"/>
              </a:rPr>
              <a:t>Đối với trẻ em</a:t>
            </a:r>
          </a:p>
          <a:p>
            <a:r>
              <a:rPr lang="vi-VN" sz="3600" dirty="0">
                <a:latin typeface="+mj-lt"/>
              </a:rPr>
              <a:t>Chọn vải mềm, thấm hút mồ hôi như vải bông, màu sắc, họa tiết vui tươi phù hợp với tính dễ thương hồn nhiên của trẻ.</a:t>
            </a:r>
          </a:p>
        </p:txBody>
      </p:sp>
      <p:pic>
        <p:nvPicPr>
          <p:cNvPr id="3" name="Picture 2">
            <a:extLst>
              <a:ext uri="{FF2B5EF4-FFF2-40B4-BE49-F238E27FC236}">
                <a16:creationId xmlns:a16="http://schemas.microsoft.com/office/drawing/2014/main" id="{F2D04CC5-9318-4940-A30E-1E7806AD61FD}"/>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786013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9F701C-FB67-4E03-AACD-93417DAEB9CE}"/>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137999D2-C83F-47A0-972D-61E37F75787A}"/>
              </a:ext>
            </a:extLst>
          </p:cNvPr>
          <p:cNvSpPr txBox="1"/>
          <p:nvPr/>
        </p:nvSpPr>
        <p:spPr>
          <a:xfrm>
            <a:off x="1371600" y="1150961"/>
            <a:ext cx="6102626" cy="646331"/>
          </a:xfrm>
          <a:prstGeom prst="rect">
            <a:avLst/>
          </a:prstGeom>
          <a:noFill/>
        </p:spPr>
        <p:txBody>
          <a:bodyPr wrap="square">
            <a:spAutoFit/>
          </a:bodyPr>
          <a:lstStyle/>
          <a:p>
            <a:r>
              <a:rPr lang="en-US" sz="36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âu</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cố</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1:</a:t>
            </a:r>
            <a:r>
              <a:rPr lang="en-US" sz="3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600" dirty="0">
              <a:solidFill>
                <a:srgbClr val="FF0000"/>
              </a:solidFill>
            </a:endParaRPr>
          </a:p>
        </p:txBody>
      </p:sp>
      <p:sp>
        <p:nvSpPr>
          <p:cNvPr id="8" name="TextBox 7">
            <a:extLst>
              <a:ext uri="{FF2B5EF4-FFF2-40B4-BE49-F238E27FC236}">
                <a16:creationId xmlns:a16="http://schemas.microsoft.com/office/drawing/2014/main" id="{1236F361-55F9-4E31-AE0F-AF91D0527B66}"/>
              </a:ext>
            </a:extLst>
          </p:cNvPr>
          <p:cNvSpPr txBox="1"/>
          <p:nvPr/>
        </p:nvSpPr>
        <p:spPr>
          <a:xfrm>
            <a:off x="1219200" y="1981200"/>
            <a:ext cx="8458200" cy="3354765"/>
          </a:xfrm>
          <a:prstGeom prst="rect">
            <a:avLst/>
          </a:prstGeom>
          <a:noFill/>
        </p:spPr>
        <p:txBody>
          <a:bodyPr wrap="square">
            <a:spAutoFit/>
          </a:bodyPr>
          <a:lstStyle/>
          <a:p>
            <a:pPr marL="685800" indent="-514350">
              <a:spcBef>
                <a:spcPts val="600"/>
              </a:spcBef>
              <a:buAutoNum type="arabicPeriod"/>
            </a:pP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từng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phục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lvl="0" indent="180340" algn="just">
              <a:spcBef>
                <a:spcPts val="600"/>
              </a:spcBef>
              <a:defRPr/>
            </a:pP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Khái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niệm</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phụ</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may? </a:t>
            </a:r>
            <a:endParaRPr lang="en-US" sz="3200" dirty="0">
              <a:latin typeface=".VnTime"/>
              <a:ea typeface="Times New Roman" panose="02020603050405020304" pitchFamily="18" charset="0"/>
              <a:cs typeface="Times New Roman" panose="02020603050405020304" pitchFamily="18" charset="0"/>
            </a:endParaRPr>
          </a:p>
          <a:p>
            <a:pPr marL="171450">
              <a:spcBef>
                <a:spcPts val="600"/>
              </a:spcBef>
            </a:pPr>
            <a:endPar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171450" indent="8890">
              <a:spcBef>
                <a:spcPts val="600"/>
              </a:spcBef>
            </a:pP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marL="171450" indent="8890">
              <a:spcBef>
                <a:spcPts val="600"/>
              </a:spcBef>
              <a:spcAft>
                <a:spcPts val="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8232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arn(inVertical)">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barn(inVertical)">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barn(inVertical)">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285749"/>
            <a:ext cx="12192000" cy="6572248"/>
          </a:xfrm>
          <a:prstGeom prst="rect">
            <a:avLst/>
          </a:prstGeom>
          <a:blipFill>
            <a:blip r:embed="rId2" cstate="print"/>
            <a:stretch>
              <a:fillRect/>
            </a:stretch>
          </a:blipFill>
        </p:spPr>
        <p:txBody>
          <a:bodyPr wrap="square" lIns="0" tIns="0" rIns="0" bIns="0" rtlCol="0"/>
          <a:lstStyle/>
          <a:p>
            <a:endParaRPr lang="en-US" dirty="0"/>
          </a:p>
        </p:txBody>
      </p:sp>
      <p:sp>
        <p:nvSpPr>
          <p:cNvPr id="3" name="object 3"/>
          <p:cNvSpPr txBox="1"/>
          <p:nvPr/>
        </p:nvSpPr>
        <p:spPr>
          <a:xfrm>
            <a:off x="1678304" y="332054"/>
            <a:ext cx="10057765" cy="888064"/>
          </a:xfrm>
          <a:prstGeom prst="rect">
            <a:avLst/>
          </a:prstGeom>
        </p:spPr>
        <p:txBody>
          <a:bodyPr vert="horz" wrap="square" lIns="0" tIns="13335" rIns="0" bIns="0" rtlCol="0">
            <a:spAutoFit/>
          </a:bodyPr>
          <a:lstStyle/>
          <a:p>
            <a:pPr marL="2009139" marR="5080" indent="-1997075" algn="ctr">
              <a:lnSpc>
                <a:spcPct val="100000"/>
              </a:lnSpc>
              <a:spcBef>
                <a:spcPts val="105"/>
              </a:spcBef>
            </a:pPr>
            <a:r>
              <a:rPr sz="2800" spc="-20" dirty="0" err="1">
                <a:latin typeface="Times New Roman"/>
                <a:cs typeface="Times New Roman"/>
              </a:rPr>
              <a:t>Trường</a:t>
            </a:r>
            <a:r>
              <a:rPr sz="2800" spc="-20" dirty="0">
                <a:latin typeface="Times New Roman"/>
                <a:cs typeface="Times New Roman"/>
              </a:rPr>
              <a:t> </a:t>
            </a:r>
            <a:r>
              <a:rPr lang="en-US" sz="2800" spc="-20" dirty="0">
                <a:latin typeface="Times New Roman"/>
                <a:cs typeface="Times New Roman"/>
              </a:rPr>
              <a:t>Cao </a:t>
            </a:r>
            <a:r>
              <a:rPr lang="en-US" sz="2800" spc="-20" dirty="0" err="1">
                <a:latin typeface="Times New Roman"/>
                <a:cs typeface="Times New Roman"/>
              </a:rPr>
              <a:t>Đẳng</a:t>
            </a:r>
            <a:r>
              <a:rPr lang="en-US" sz="2800" spc="-20" dirty="0">
                <a:latin typeface="Times New Roman"/>
                <a:cs typeface="Times New Roman"/>
              </a:rPr>
              <a:t> </a:t>
            </a:r>
            <a:r>
              <a:rPr lang="en-US" sz="2800" spc="-20" dirty="0" err="1">
                <a:latin typeface="Times New Roman"/>
                <a:cs typeface="Times New Roman"/>
              </a:rPr>
              <a:t>Lý</a:t>
            </a:r>
            <a:r>
              <a:rPr lang="en-US" sz="2800" spc="-20" dirty="0">
                <a:latin typeface="Times New Roman"/>
                <a:cs typeface="Times New Roman"/>
              </a:rPr>
              <a:t> </a:t>
            </a:r>
            <a:r>
              <a:rPr lang="en-US" sz="2800" spc="-20" dirty="0" err="1">
                <a:latin typeface="Times New Roman"/>
                <a:cs typeface="Times New Roman"/>
              </a:rPr>
              <a:t>Tự</a:t>
            </a:r>
            <a:r>
              <a:rPr lang="en-US" sz="2800" spc="-20" dirty="0">
                <a:latin typeface="Times New Roman"/>
                <a:cs typeface="Times New Roman"/>
              </a:rPr>
              <a:t> </a:t>
            </a:r>
            <a:r>
              <a:rPr lang="en-US" sz="2800" spc="-20" dirty="0" err="1">
                <a:latin typeface="Times New Roman"/>
                <a:cs typeface="Times New Roman"/>
              </a:rPr>
              <a:t>Trọng</a:t>
            </a:r>
            <a:r>
              <a:rPr lang="en-US" sz="2800" spc="-20" dirty="0">
                <a:latin typeface="Times New Roman"/>
                <a:cs typeface="Times New Roman"/>
              </a:rPr>
              <a:t> </a:t>
            </a:r>
            <a:r>
              <a:rPr sz="2800" dirty="0" err="1">
                <a:latin typeface="Times New Roman"/>
                <a:cs typeface="Times New Roman"/>
              </a:rPr>
              <a:t>Thành</a:t>
            </a:r>
            <a:r>
              <a:rPr sz="2800" dirty="0">
                <a:latin typeface="Times New Roman"/>
                <a:cs typeface="Times New Roman"/>
              </a:rPr>
              <a:t> Phố Hồ Chí</a:t>
            </a:r>
            <a:r>
              <a:rPr sz="2800" spc="-235" dirty="0">
                <a:latin typeface="Times New Roman"/>
                <a:cs typeface="Times New Roman"/>
              </a:rPr>
              <a:t> </a:t>
            </a:r>
            <a:r>
              <a:rPr sz="2800" dirty="0">
                <a:latin typeface="Times New Roman"/>
                <a:cs typeface="Times New Roman"/>
              </a:rPr>
              <a:t>Minh </a:t>
            </a:r>
            <a:endParaRPr lang="en-US" sz="2800" dirty="0">
              <a:latin typeface="Times New Roman"/>
              <a:cs typeface="Times New Roman"/>
            </a:endParaRPr>
          </a:p>
          <a:p>
            <a:pPr marL="2009139" marR="5080" indent="-1997075" algn="ctr">
              <a:lnSpc>
                <a:spcPct val="100000"/>
              </a:lnSpc>
              <a:spcBef>
                <a:spcPts val="105"/>
              </a:spcBef>
            </a:pPr>
            <a:r>
              <a:rPr sz="2800" dirty="0">
                <a:latin typeface="Times New Roman"/>
                <a:cs typeface="Times New Roman"/>
              </a:rPr>
              <a:t> Khoa May &amp; Thời</a:t>
            </a:r>
            <a:r>
              <a:rPr sz="2800" spc="-195" dirty="0">
                <a:latin typeface="Times New Roman"/>
                <a:cs typeface="Times New Roman"/>
              </a:rPr>
              <a:t> </a:t>
            </a:r>
            <a:r>
              <a:rPr sz="2800" spc="-20" dirty="0">
                <a:latin typeface="Times New Roman"/>
                <a:cs typeface="Times New Roman"/>
              </a:rPr>
              <a:t>Trang</a:t>
            </a:r>
            <a:endParaRPr sz="2800" dirty="0">
              <a:latin typeface="Times New Roman"/>
              <a:cs typeface="Times New Roman"/>
            </a:endParaRPr>
          </a:p>
        </p:txBody>
      </p:sp>
      <p:sp>
        <p:nvSpPr>
          <p:cNvPr id="4" name="object 4"/>
          <p:cNvSpPr txBox="1">
            <a:spLocks noGrp="1"/>
          </p:cNvSpPr>
          <p:nvPr>
            <p:ph type="title"/>
          </p:nvPr>
        </p:nvSpPr>
        <p:spPr>
          <a:xfrm>
            <a:off x="2438401" y="2002282"/>
            <a:ext cx="7162799" cy="2782813"/>
          </a:xfrm>
          <a:prstGeom prst="rect">
            <a:avLst/>
          </a:prstGeom>
        </p:spPr>
        <p:txBody>
          <a:bodyPr vert="horz" wrap="square" lIns="0" tIns="12700" rIns="0" bIns="0" rtlCol="0">
            <a:spAutoFit/>
          </a:bodyPr>
          <a:lstStyle/>
          <a:p>
            <a:pPr algn="ctr"/>
            <a:r>
              <a:rPr lang="en-US" sz="3200" b="1" dirty="0">
                <a:solidFill>
                  <a:srgbClr val="FF0000"/>
                </a:solidFill>
                <a:effectLst/>
                <a:latin typeface="Times New Roman" panose="02020603050405020304" pitchFamily="18" charset="0"/>
                <a:ea typeface="Times New Roman" panose="02020603050405020304" pitchFamily="18" charset="0"/>
              </a:rPr>
              <a:t>M</a:t>
            </a:r>
            <a:r>
              <a:rPr lang="en-US" sz="3200" dirty="0">
                <a:solidFill>
                  <a:srgbClr val="FF0000"/>
                </a:solidFill>
                <a:latin typeface="Times New Roman" panose="02020603050405020304" pitchFamily="18" charset="0"/>
                <a:ea typeface="Times New Roman" panose="02020603050405020304" pitchFamily="18" charset="0"/>
              </a:rPr>
              <a:t>ÔN HỌC: </a:t>
            </a:r>
            <a:br>
              <a:rPr lang="en-US" sz="3200" dirty="0">
                <a:solidFill>
                  <a:srgbClr val="FF0000"/>
                </a:solidFill>
                <a:latin typeface="Times New Roman" panose="02020603050405020304" pitchFamily="18" charset="0"/>
                <a:ea typeface="Times New Roman" panose="02020603050405020304" pitchFamily="18" charset="0"/>
              </a:rPr>
            </a:br>
            <a:r>
              <a:rPr lang="en-US" sz="3200" dirty="0">
                <a:solidFill>
                  <a:srgbClr val="FF0000"/>
                </a:solidFill>
                <a:latin typeface="Times New Roman" panose="02020603050405020304" pitchFamily="18" charset="0"/>
                <a:ea typeface="Times New Roman" panose="02020603050405020304" pitchFamily="18" charset="0"/>
              </a:rPr>
              <a:t>NGUYÊN PHỤ LIỆU DỆT MAY</a:t>
            </a:r>
            <a:br>
              <a:rPr lang="en-US" sz="3200" b="1" dirty="0">
                <a:solidFill>
                  <a:schemeClr val="tx1">
                    <a:lumMod val="85000"/>
                    <a:lumOff val="15000"/>
                  </a:schemeClr>
                </a:solidFill>
                <a:effectLst/>
                <a:latin typeface="Times New Roman" panose="02020603050405020304" pitchFamily="18" charset="0"/>
                <a:ea typeface="Times New Roman" panose="02020603050405020304" pitchFamily="18" charset="0"/>
              </a:rPr>
            </a:br>
            <a:r>
              <a:rPr lang="en-US" sz="1800" b="1" dirty="0">
                <a:solidFill>
                  <a:schemeClr val="bg2"/>
                </a:solidFill>
                <a:effectLst/>
                <a:latin typeface="Times New Roman" panose="02020603050405020304" pitchFamily="18" charset="0"/>
                <a:ea typeface="Times New Roman" panose="02020603050405020304" pitchFamily="18" charset="0"/>
              </a:rPr>
              <a:t>BẬC ĐÀO TẠO</a:t>
            </a:r>
            <a:r>
              <a:rPr lang="en-US" sz="1800" b="1">
                <a:solidFill>
                  <a:schemeClr val="bg2"/>
                </a:solidFill>
                <a:effectLst/>
                <a:latin typeface="Times New Roman" panose="02020603050405020304" pitchFamily="18" charset="0"/>
                <a:ea typeface="Times New Roman" panose="02020603050405020304" pitchFamily="18" charset="0"/>
              </a:rPr>
              <a:t>: </a:t>
            </a:r>
            <a:r>
              <a:rPr lang="en-US" sz="1800" b="1">
                <a:solidFill>
                  <a:schemeClr val="bg2"/>
                </a:solidFill>
                <a:latin typeface="Times New Roman" panose="02020603050405020304" pitchFamily="18" charset="0"/>
                <a:ea typeface="Times New Roman" panose="02020603050405020304" pitchFamily="18" charset="0"/>
              </a:rPr>
              <a:t>TRUNG CẤP</a:t>
            </a:r>
            <a:br>
              <a:rPr lang="en-US" sz="1800" b="1" dirty="0">
                <a:effectLst/>
                <a:latin typeface="Times New Roman" panose="02020603050405020304" pitchFamily="18" charset="0"/>
                <a:ea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rPr>
            </a:br>
            <a:r>
              <a:rPr lang="en-US" sz="2000" b="1" dirty="0" err="1">
                <a:solidFill>
                  <a:srgbClr val="FFFF00"/>
                </a:solidFill>
                <a:effectLst/>
                <a:latin typeface="Times New Roman" panose="02020603050405020304" pitchFamily="18" charset="0"/>
                <a:ea typeface="Times New Roman" panose="02020603050405020304" pitchFamily="18" charset="0"/>
              </a:rPr>
              <a:t>Giảng</a:t>
            </a:r>
            <a:r>
              <a:rPr lang="en-US" sz="2000" b="1" dirty="0">
                <a:solidFill>
                  <a:srgbClr val="FFFF00"/>
                </a:solidFill>
                <a:effectLst/>
                <a:latin typeface="Times New Roman" panose="02020603050405020304" pitchFamily="18" charset="0"/>
                <a:ea typeface="Times New Roman" panose="02020603050405020304" pitchFamily="18" charset="0"/>
              </a:rPr>
              <a:t> </a:t>
            </a:r>
            <a:r>
              <a:rPr lang="en-US" sz="2000" b="1" dirty="0" err="1">
                <a:solidFill>
                  <a:srgbClr val="FFFF00"/>
                </a:solidFill>
                <a:effectLst/>
                <a:latin typeface="Times New Roman" panose="02020603050405020304" pitchFamily="18" charset="0"/>
                <a:ea typeface="Times New Roman" panose="02020603050405020304" pitchFamily="18" charset="0"/>
              </a:rPr>
              <a:t>viên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Ths</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Nguyễn</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Bạch</a:t>
            </a:r>
            <a:r>
              <a:rPr lang="en-US" sz="2000" dirty="0">
                <a:solidFill>
                  <a:srgbClr val="FFFF00"/>
                </a:solidFill>
                <a:latin typeface="Times New Roman" panose="02020603050405020304" pitchFamily="18" charset="0"/>
                <a:ea typeface="Times New Roman" panose="02020603050405020304" pitchFamily="18" charset="0"/>
              </a:rPr>
              <a:t> </a:t>
            </a:r>
            <a:r>
              <a:rPr lang="en-US" sz="2000" dirty="0" err="1">
                <a:solidFill>
                  <a:srgbClr val="FFFF00"/>
                </a:solidFill>
                <a:latin typeface="Times New Roman" panose="02020603050405020304" pitchFamily="18" charset="0"/>
                <a:ea typeface="Times New Roman" panose="02020603050405020304" pitchFamily="18" charset="0"/>
              </a:rPr>
              <a:t>Cẩm</a:t>
            </a:r>
            <a:r>
              <a:rPr lang="en-US" sz="2000" dirty="0">
                <a:solidFill>
                  <a:srgbClr val="FFFF00"/>
                </a:solidFill>
                <a:latin typeface="Times New Roman" panose="02020603050405020304" pitchFamily="18" charset="0"/>
                <a:ea typeface="Times New Roman" panose="02020603050405020304" pitchFamily="18" charset="0"/>
              </a:rPr>
              <a:t> Dung</a:t>
            </a:r>
            <a:br>
              <a:rPr lang="en-US" sz="2000" dirty="0">
                <a:solidFill>
                  <a:srgbClr val="FFFF00"/>
                </a:solidFill>
                <a:latin typeface="Times New Roman" panose="02020603050405020304" pitchFamily="18" charset="0"/>
                <a:ea typeface="Times New Roman" panose="02020603050405020304" pitchFamily="18" charset="0"/>
              </a:rPr>
            </a:b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Số</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điện</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a:t>
            </a:r>
            <a:r>
              <a:rPr lang="en-US" sz="2000" b="1" dirty="0" err="1">
                <a:solidFill>
                  <a:schemeClr val="tx2">
                    <a:lumMod val="20000"/>
                    <a:lumOff val="80000"/>
                  </a:schemeClr>
                </a:solidFill>
                <a:latin typeface="Times New Roman" panose="02020603050405020304" pitchFamily="18" charset="0"/>
                <a:cs typeface="Times New Roman" panose="02020603050405020304" pitchFamily="18" charset="0"/>
              </a:rPr>
              <a:t>thoại</a:t>
            </a: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 0901 332 377</a:t>
            </a:r>
            <a:br>
              <a:rPr lang="en-US" sz="2000" dirty="0">
                <a:solidFill>
                  <a:schemeClr val="tx2">
                    <a:lumMod val="20000"/>
                    <a:lumOff val="80000"/>
                  </a:schemeClr>
                </a:solidFill>
                <a:latin typeface="Times New Roman" panose="02020603050405020304" pitchFamily="18" charset="0"/>
                <a:cs typeface="Times New Roman" panose="02020603050405020304" pitchFamily="18" charset="0"/>
              </a:rPr>
            </a:br>
            <a:r>
              <a:rPr lang="en-US" sz="2000" b="1" dirty="0">
                <a:solidFill>
                  <a:schemeClr val="tx2">
                    <a:lumMod val="20000"/>
                    <a:lumOff val="80000"/>
                  </a:schemeClr>
                </a:solidFill>
                <a:latin typeface="Times New Roman" panose="02020603050405020304" pitchFamily="18" charset="0"/>
                <a:cs typeface="Times New Roman" panose="02020603050405020304" pitchFamily="18" charset="0"/>
              </a:rPr>
              <a:t>Email: camdungnguyenbach@gmail.com</a:t>
            </a:r>
            <a:br>
              <a:rPr lang="en-US" sz="2000" b="1" dirty="0">
                <a:latin typeface="Times New Roman" panose="02020603050405020304" pitchFamily="18" charset="0"/>
                <a:cs typeface="Times New Roman" panose="02020603050405020304" pitchFamily="18" charset="0"/>
              </a:rPr>
            </a:br>
            <a:endParaRPr lang="en-US" sz="2000" dirty="0">
              <a:solidFill>
                <a:srgbClr val="FFFF00"/>
              </a:solidFill>
              <a:effectLst/>
              <a:latin typeface="Times New Roman" panose="02020603050405020304" pitchFamily="18" charset="0"/>
              <a:ea typeface="Times New Roman" panose="02020603050405020304" pitchFamily="18" charset="0"/>
            </a:endParaRPr>
          </a:p>
        </p:txBody>
      </p:sp>
      <p:sp>
        <p:nvSpPr>
          <p:cNvPr id="7" name="object 7"/>
          <p:cNvSpPr txBox="1"/>
          <p:nvPr/>
        </p:nvSpPr>
        <p:spPr>
          <a:xfrm>
            <a:off x="11827382" y="6558303"/>
            <a:ext cx="182245" cy="250190"/>
          </a:xfrm>
          <a:prstGeom prst="rect">
            <a:avLst/>
          </a:prstGeom>
        </p:spPr>
        <p:txBody>
          <a:bodyPr vert="horz" wrap="square" lIns="0" tIns="0" rIns="0" bIns="0" rtlCol="0">
            <a:spAutoFit/>
          </a:bodyPr>
          <a:lstStyle/>
          <a:p>
            <a:pPr marL="47625">
              <a:lnSpc>
                <a:spcPts val="1839"/>
              </a:lnSpc>
            </a:pPr>
            <a:fld id="{81D60167-4931-47E6-BA6A-407CBD079E47}" type="slidenum">
              <a:rPr sz="1600" spc="-5" dirty="0">
                <a:latin typeface="Times New Roman"/>
                <a:cs typeface="Times New Roman"/>
              </a:rPr>
              <a:t>24</a:t>
            </a:fld>
            <a:endParaRPr sz="1600">
              <a:latin typeface="Times New Roman"/>
              <a:cs typeface="Times New Roman"/>
            </a:endParaRPr>
          </a:p>
        </p:txBody>
      </p:sp>
      <p:pic>
        <p:nvPicPr>
          <p:cNvPr id="8" name="Picture 7">
            <a:extLst>
              <a:ext uri="{FF2B5EF4-FFF2-40B4-BE49-F238E27FC236}">
                <a16:creationId xmlns:a16="http://schemas.microsoft.com/office/drawing/2014/main" id="{B8CBCF6A-98D5-4F6D-87FA-0871D06F1DC9}"/>
              </a:ext>
            </a:extLst>
          </p:cNvPr>
          <p:cNvPicPr>
            <a:picLocks noChangeAspect="1"/>
          </p:cNvPicPr>
          <p:nvPr/>
        </p:nvPicPr>
        <p:blipFill>
          <a:blip r:embed="rId3"/>
          <a:stretch>
            <a:fillRect/>
          </a:stretch>
        </p:blipFill>
        <p:spPr>
          <a:xfrm>
            <a:off x="20471" y="5822"/>
            <a:ext cx="2645241" cy="98477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picture containing indoor, wall&#10;&#10;Description automatically generated">
            <a:extLst>
              <a:ext uri="{FF2B5EF4-FFF2-40B4-BE49-F238E27FC236}">
                <a16:creationId xmlns:a16="http://schemas.microsoft.com/office/drawing/2014/main" id="{C010E4A2-2FA2-4D5A-93B5-0922F1C5A9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1" cy="6851708"/>
          </a:xfrm>
        </p:spPr>
      </p:pic>
      <p:sp>
        <p:nvSpPr>
          <p:cNvPr id="7" name="Rectangle 6">
            <a:extLst>
              <a:ext uri="{FF2B5EF4-FFF2-40B4-BE49-F238E27FC236}">
                <a16:creationId xmlns:a16="http://schemas.microsoft.com/office/drawing/2014/main" id="{810CB89D-4B04-4A63-B531-46A5385707B6}"/>
              </a:ext>
            </a:extLst>
          </p:cNvPr>
          <p:cNvSpPr/>
          <p:nvPr/>
        </p:nvSpPr>
        <p:spPr>
          <a:xfrm>
            <a:off x="4269996" y="771787"/>
            <a:ext cx="1434518" cy="1149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b="1" dirty="0">
              <a:solidFill>
                <a:schemeClr val="tx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BFBFAA-76DD-4B15-85A0-B750B37B9ABC}"/>
              </a:ext>
            </a:extLst>
          </p:cNvPr>
          <p:cNvSpPr txBox="1"/>
          <p:nvPr/>
        </p:nvSpPr>
        <p:spPr>
          <a:xfrm>
            <a:off x="1371600" y="1676400"/>
            <a:ext cx="10134599" cy="1446550"/>
          </a:xfrm>
          <a:prstGeom prst="rect">
            <a:avLst/>
          </a:prstGeom>
          <a:noFill/>
        </p:spPr>
        <p:txBody>
          <a:bodyPr wrap="square">
            <a:spAutoFit/>
          </a:bodyPr>
          <a:lstStyle/>
          <a:p>
            <a:pPr algn="ctr"/>
            <a:r>
              <a:rPr lang="en-US" sz="4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CHƯƠNG 2: PHÂN LOẠI VÀ TÍNH CHẤT CHUNG VỀ XƠ SỢI DỆT 	</a:t>
            </a:r>
            <a:endParaRPr lang="en-US" sz="4400" dirty="0">
              <a:solidFill>
                <a:srgbClr val="FF0000"/>
              </a:solidFill>
            </a:endParaRPr>
          </a:p>
        </p:txBody>
      </p:sp>
      <p:pic>
        <p:nvPicPr>
          <p:cNvPr id="5" name="Picture 4">
            <a:extLst>
              <a:ext uri="{FF2B5EF4-FFF2-40B4-BE49-F238E27FC236}">
                <a16:creationId xmlns:a16="http://schemas.microsoft.com/office/drawing/2014/main" id="{5EF025BB-9F52-4B57-9B9C-65DEE0C9D839}"/>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379524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5E7BC4-F6CF-4CFB-B548-0409CEAEB51C}"/>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B1596B25-F3FE-43D0-B51D-C968F4B794CB}"/>
              </a:ext>
            </a:extLst>
          </p:cNvPr>
          <p:cNvSpPr txBox="1"/>
          <p:nvPr/>
        </p:nvSpPr>
        <p:spPr>
          <a:xfrm>
            <a:off x="1066800" y="1150961"/>
            <a:ext cx="10744200" cy="5601533"/>
          </a:xfrm>
          <a:prstGeom prst="rect">
            <a:avLst/>
          </a:prstGeom>
          <a:noFill/>
        </p:spPr>
        <p:txBody>
          <a:bodyPr wrap="square">
            <a:spAutoFit/>
          </a:bodyPr>
          <a:lstStyle/>
          <a:p>
            <a:pPr algn="ctr">
              <a:spcBef>
                <a:spcPts val="600"/>
              </a:spcBef>
            </a:pP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2: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chung</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1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Thời</a:t>
            </a:r>
            <a:r>
              <a:rPr lang="en-US" sz="1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gian</a:t>
            </a:r>
            <a:r>
              <a:rPr lang="en-US" sz="1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3 </a:t>
            </a:r>
            <a:r>
              <a:rPr lang="en-US" sz="18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giờ</a:t>
            </a:r>
            <a:endParaRPr lang="en-US" sz="1800" dirty="0">
              <a:solidFill>
                <a:srgbClr val="FF0000"/>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thích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cấu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tạo</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đặc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trưng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nguyên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Nhận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được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đặc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bản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như</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chiều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dài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chiều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rộng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khối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lượng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nhàu</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bền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0"/>
              </a:spcAft>
              <a:buFont typeface="Symbol" panose="05050102010706020507" pitchFamily="18" charset="2"/>
              <a:buChar char=""/>
              <a:tabLst>
                <a:tab pos="177800" algn="l"/>
              </a:tabLst>
            </a:pP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Rèn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luyện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cẩn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thận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xác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hoạt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quá</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tập</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Nội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dung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chương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2.1.3.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Chế</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phẩm</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hình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2.2.3.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lý</a:t>
            </a:r>
            <a:endParaRPr lang="en-US" sz="1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2.2.4.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hóa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18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40120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DD43FA-1380-4B73-80D3-A42643472845}"/>
              </a:ext>
            </a:extLst>
          </p:cNvPr>
          <p:cNvSpPr txBox="1"/>
          <p:nvPr/>
        </p:nvSpPr>
        <p:spPr>
          <a:xfrm>
            <a:off x="2819400" y="381000"/>
            <a:ext cx="8077200" cy="5186035"/>
          </a:xfrm>
          <a:prstGeom prst="rect">
            <a:avLst/>
          </a:prstGeom>
          <a:noFill/>
        </p:spPr>
        <p:txBody>
          <a:bodyPr wrap="square">
            <a:spAutoFit/>
          </a:bodyPr>
          <a:lstStyle/>
          <a:p>
            <a:pPr>
              <a:spcBef>
                <a:spcPts val="600"/>
              </a:spcBef>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VnTime"/>
              <a:ea typeface="Times New Roman" panose="02020603050405020304" pitchFamily="18" charset="0"/>
              <a:cs typeface="Times New Roman" panose="02020603050405020304" pitchFamily="18" charset="0"/>
            </a:endParaRPr>
          </a:p>
          <a:p>
            <a:pPr marL="171450" indent="8890" algn="just">
              <a:spcBef>
                <a:spcPts val="600"/>
              </a:spcBef>
              <a:spcAft>
                <a:spcPts val="0"/>
              </a:spcAft>
            </a:pP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FF0000"/>
              </a:solidFill>
              <a:effectLst/>
              <a:latin typeface=".VnTime"/>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kiến</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thức</a:t>
            </a:r>
            <a:r>
              <a:rPr lang="en-US" sz="32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thích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đặc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trưng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dệt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kỹ</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năng</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đặc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bản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chất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dài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chiều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khối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nhàu</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bền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vải</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180340" algn="just">
              <a:spcBef>
                <a:spcPts val="600"/>
              </a:spcBef>
            </a:pP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Về</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thái</a:t>
            </a:r>
            <a:r>
              <a:rPr lang="en-US" sz="3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Rèn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luyện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cẩn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thận</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xác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dirty="0">
              <a:latin typeface=".VnTime"/>
              <a:ea typeface="Times New Roman" panose="02020603050405020304" pitchFamily="18" charset="0"/>
              <a:cs typeface="Times New Roman" panose="02020603050405020304" pitchFamily="18" charset="0"/>
            </a:endParaRPr>
          </a:p>
          <a:p>
            <a:pPr marL="180340" algn="just">
              <a:spcBef>
                <a:spcPts val="600"/>
              </a:spcBef>
              <a:spcAft>
                <a:spcPts val="0"/>
              </a:spcAft>
            </a:pPr>
            <a:endParaRPr lang="en-US" sz="3200" dirty="0">
              <a:effectLst/>
              <a:latin typeface=".VnTime"/>
              <a:ea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pic>
        <p:nvPicPr>
          <p:cNvPr id="5" name="Picture 4">
            <a:extLst>
              <a:ext uri="{FF2B5EF4-FFF2-40B4-BE49-F238E27FC236}">
                <a16:creationId xmlns:a16="http://schemas.microsoft.com/office/drawing/2014/main" id="{2C9655D0-EB81-46C7-BE17-E1093257F392}"/>
              </a:ext>
            </a:extLst>
          </p:cNvPr>
          <p:cNvPicPr>
            <a:picLocks noChangeAspect="1"/>
          </p:cNvPicPr>
          <p:nvPr/>
        </p:nvPicPr>
        <p:blipFill>
          <a:blip r:embed="rId3"/>
          <a:stretch>
            <a:fillRect/>
          </a:stretch>
        </p:blipFill>
        <p:spPr>
          <a:xfrm>
            <a:off x="0" y="1150961"/>
            <a:ext cx="3083437" cy="3276600"/>
          </a:xfrm>
          <a:prstGeom prst="rect">
            <a:avLst/>
          </a:prstGeom>
        </p:spPr>
      </p:pic>
    </p:spTree>
    <p:extLst>
      <p:ext uri="{BB962C8B-B14F-4D97-AF65-F5344CB8AC3E}">
        <p14:creationId xmlns:p14="http://schemas.microsoft.com/office/powerpoint/2010/main" val="4172015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8CC8A10-2EEE-42FE-AF67-5722EF9F76B9}"/>
              </a:ext>
            </a:extLst>
          </p:cNvPr>
          <p:cNvSpPr txBox="1"/>
          <p:nvPr/>
        </p:nvSpPr>
        <p:spPr>
          <a:xfrm>
            <a:off x="3012564" y="540844"/>
            <a:ext cx="8188835"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4126B21-4883-4A98-8C60-A4D968539841}"/>
              </a:ext>
            </a:extLst>
          </p:cNvPr>
          <p:cNvSpPr txBox="1"/>
          <p:nvPr/>
        </p:nvSpPr>
        <p:spPr>
          <a:xfrm>
            <a:off x="380999" y="1371600"/>
            <a:ext cx="10820400" cy="2931828"/>
          </a:xfrm>
          <a:prstGeom prst="rect">
            <a:avLst/>
          </a:prstGeom>
          <a:noFill/>
        </p:spPr>
        <p:txBody>
          <a:bodyPr wrap="square">
            <a:spAutoFit/>
          </a:bodyPr>
          <a:lstStyle/>
          <a:p>
            <a:pPr lvl="0" algn="just">
              <a:lnSpc>
                <a:spcPct val="115000"/>
              </a:lnSpc>
              <a:spcBef>
                <a:spcPts val="600"/>
              </a:spcBef>
              <a:spcAft>
                <a:spcPts val="600"/>
              </a:spcAft>
            </a:pPr>
            <a:endParaRPr lang="en-US" sz="1400" dirty="0">
              <a:effectLst/>
              <a:latin typeface="Calibri" panose="020F0502020204030204" pitchFamily="34" charset="0"/>
              <a:ea typeface="MS Mincho" panose="02020609040205080304" pitchFamily="49" charset="-128"/>
              <a:cs typeface="Times New Roman" panose="02020603050405020304" pitchFamily="18" charset="0"/>
            </a:endParaRPr>
          </a:p>
          <a:p>
            <a:pPr marL="457200" indent="228600" algn="just">
              <a:lnSpc>
                <a:spcPct val="115000"/>
              </a:lnSpc>
              <a:spcBef>
                <a:spcPts val="600"/>
              </a:spcBef>
              <a:spcAft>
                <a:spcPts val="600"/>
              </a:spcAft>
            </a:pP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dệt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thành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phần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bản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của</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vật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liệu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dệt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gồm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các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bó</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phân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tử</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nằm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dọc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trục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gắn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bó</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với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nhau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bởi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các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lực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liên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kết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phân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tử</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những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phần</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tử</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mảnh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và</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rất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mềm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dẻo</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Tỉ</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số</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dài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ngang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tối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thiểu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để</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làm</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xơ</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dệt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phải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350:1. </a:t>
            </a:r>
            <a:r>
              <a:rPr lang="en-US" sz="2800" b="0" dirty="0" err="1">
                <a:effectLst/>
                <a:latin typeface="Times New Roman" panose="02020603050405020304" pitchFamily="18" charset="0"/>
                <a:ea typeface="Calibri" panose="020F0502020204030204" pitchFamily="34" charset="0"/>
              </a:rPr>
              <a:t>Phù</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hợp</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nhất</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là</a:t>
            </a:r>
            <a:r>
              <a:rPr lang="en-US" sz="2800" b="0" dirty="0">
                <a:effectLst/>
                <a:latin typeface="Times New Roman" panose="02020603050405020304" pitchFamily="18" charset="0"/>
                <a:ea typeface="Calibri" panose="020F0502020204030204" pitchFamily="34" charset="0"/>
              </a:rPr>
              <a:t> 1000:1. Do </a:t>
            </a:r>
            <a:r>
              <a:rPr lang="en-US" sz="2800" b="0" dirty="0" err="1">
                <a:effectLst/>
                <a:latin typeface="Times New Roman" panose="02020603050405020304" pitchFamily="18" charset="0"/>
                <a:ea typeface="Calibri" panose="020F0502020204030204" pitchFamily="34" charset="0"/>
              </a:rPr>
              <a:t>vậy</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chiều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dài</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thường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được</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tính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bằng</a:t>
            </a:r>
            <a:r>
              <a:rPr lang="en-US" sz="2800" b="0" dirty="0">
                <a:effectLst/>
                <a:latin typeface="Times New Roman" panose="02020603050405020304" pitchFamily="18" charset="0"/>
                <a:ea typeface="Calibri" panose="020F0502020204030204" pitchFamily="34" charset="0"/>
              </a:rPr>
              <a:t> mm, cm…</a:t>
            </a:r>
            <a:r>
              <a:rPr lang="en-US" sz="2800" b="0" dirty="0" err="1">
                <a:effectLst/>
                <a:latin typeface="Times New Roman" panose="02020603050405020304" pitchFamily="18" charset="0"/>
                <a:ea typeface="Calibri" panose="020F0502020204030204" pitchFamily="34" charset="0"/>
              </a:rPr>
              <a:t>chiều</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ngang</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tính</a:t>
            </a:r>
            <a:r>
              <a:rPr lang="en-US" sz="2800" b="0" dirty="0">
                <a:effectLst/>
                <a:latin typeface="Times New Roman" panose="02020603050405020304" pitchFamily="18" charset="0"/>
                <a:ea typeface="Calibri" panose="020F0502020204030204" pitchFamily="34" charset="0"/>
              </a:rPr>
              <a:t> </a:t>
            </a:r>
            <a:r>
              <a:rPr lang="en-US" sz="2800" b="0" dirty="0" err="1">
                <a:effectLst/>
                <a:latin typeface="Times New Roman" panose="02020603050405020304" pitchFamily="18" charset="0"/>
                <a:ea typeface="Calibri" panose="020F0502020204030204" pitchFamily="34" charset="0"/>
              </a:rPr>
              <a:t>bằng</a:t>
            </a:r>
            <a:r>
              <a:rPr lang="en-US" sz="2800" b="0" dirty="0">
                <a:effectLst/>
                <a:latin typeface="Times New Roman" panose="02020603050405020304" pitchFamily="18" charset="0"/>
                <a:ea typeface="Calibri" panose="020F0502020204030204" pitchFamily="34" charset="0"/>
              </a:rPr>
              <a:t> µm.</a:t>
            </a:r>
            <a:endParaRPr lang="en-US" sz="2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1102247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8CC8A10-2EEE-42FE-AF67-5722EF9F76B9}"/>
              </a:ext>
            </a:extLst>
          </p:cNvPr>
          <p:cNvSpPr txBox="1"/>
          <p:nvPr/>
        </p:nvSpPr>
        <p:spPr>
          <a:xfrm>
            <a:off x="3012564" y="540844"/>
            <a:ext cx="8188835"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4126B21-4883-4A98-8C60-A4D968539841}"/>
              </a:ext>
            </a:extLst>
          </p:cNvPr>
          <p:cNvSpPr txBox="1"/>
          <p:nvPr/>
        </p:nvSpPr>
        <p:spPr>
          <a:xfrm>
            <a:off x="422562" y="942037"/>
            <a:ext cx="10744201" cy="4973926"/>
          </a:xfrm>
          <a:prstGeom prst="rect">
            <a:avLst/>
          </a:prstGeom>
          <a:noFill/>
        </p:spPr>
        <p:txBody>
          <a:bodyPr wrap="square">
            <a:spAutoFit/>
          </a:bodyPr>
          <a:lstStyle/>
          <a:p>
            <a:pPr lvl="0" algn="just">
              <a:lnSpc>
                <a:spcPct val="115000"/>
              </a:lnSpc>
              <a:spcBef>
                <a:spcPts val="600"/>
              </a:spcBef>
              <a:spcAft>
                <a:spcPts val="600"/>
              </a:spcAft>
            </a:pP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bản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vật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liệu</a:t>
            </a:r>
            <a:r>
              <a:rPr lang="en-US" sz="2800" b="0" dirty="0">
                <a:effectLst/>
                <a:latin typeface="Times New Roman" panose="02020603050405020304" pitchFamily="18" charset="0"/>
                <a:ea typeface="MS Mincho" panose="02020609040205080304" pitchFamily="49" charset="-128"/>
              </a:rPr>
              <a:t> ban </a:t>
            </a:r>
            <a:r>
              <a:rPr lang="en-US" sz="2800" b="0" dirty="0" err="1">
                <a:effectLst/>
                <a:latin typeface="Times New Roman" panose="02020603050405020304" pitchFamily="18" charset="0"/>
                <a:ea typeface="MS Mincho" panose="02020609040205080304" pitchFamily="49" charset="-128"/>
              </a:rPr>
              <a:t>đầu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trước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chế</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biến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đơn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thể</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duy</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không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thể</a:t>
            </a:r>
            <a:r>
              <a:rPr lang="en-US" sz="2800" b="0" dirty="0">
                <a:effectLst/>
                <a:latin typeface="Times New Roman" panose="02020603050405020304" pitchFamily="18" charset="0"/>
                <a:ea typeface="MS Mincho" panose="02020609040205080304" pitchFamily="49" charset="-128"/>
              </a:rPr>
              <a:t> chia </a:t>
            </a:r>
            <a:r>
              <a:rPr lang="en-US" sz="2800" b="0" dirty="0" err="1">
                <a:effectLst/>
                <a:latin typeface="Times New Roman" panose="02020603050405020304" pitchFamily="18" charset="0"/>
                <a:ea typeface="MS Mincho" panose="02020609040205080304" pitchFamily="49" charset="-128"/>
              </a:rPr>
              <a:t>nhỏ</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nếu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không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muốn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phá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hủy</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bản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thể</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dạng</a:t>
            </a:r>
            <a:r>
              <a:rPr lang="en-US" sz="2800" b="0" dirty="0">
                <a:effectLst/>
                <a:latin typeface="Times New Roman" panose="02020603050405020304" pitchFamily="18" charset="0"/>
                <a:ea typeface="MS Mincho" panose="02020609040205080304" pitchFamily="49" charset="-128"/>
              </a:rPr>
              <a:t>:</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kỹ</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thuật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tập</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hợp</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nhiều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bản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ghép</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nối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với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nhau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theo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chiều</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dọc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bởi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chất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keo</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như</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lanh</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đay</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hoặc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lực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liên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kết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như</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amian</a:t>
            </a:r>
            <a:r>
              <a:rPr lang="en-US" sz="2800" b="0" dirty="0">
                <a:effectLst/>
                <a:latin typeface="Times New Roman" panose="02020603050405020304" pitchFamily="18" charset="0"/>
                <a:ea typeface="MS Mincho" panose="02020609040205080304" pitchFamily="49" charset="-128"/>
              </a:rPr>
              <a:t>).</a:t>
            </a:r>
            <a:endParaRPr lang="en-US" sz="28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hóa</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học</a:t>
            </a:r>
            <a:r>
              <a:rPr lang="en-US" sz="2800" b="0" dirty="0">
                <a:effectLst/>
                <a:latin typeface="Times New Roman" panose="02020603050405020304" pitchFamily="18" charset="0"/>
                <a:ea typeface="MS Mincho" panose="02020609040205080304" pitchFamily="49" charset="-128"/>
              </a:rPr>
              <a:t>:</a:t>
            </a:r>
            <a:r>
              <a:rPr lang="en-US" sz="2800" b="1"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loại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do con </a:t>
            </a:r>
            <a:r>
              <a:rPr lang="en-US" sz="2800" b="0" dirty="0" err="1">
                <a:effectLst/>
                <a:latin typeface="Times New Roman" panose="02020603050405020304" pitchFamily="18" charset="0"/>
                <a:ea typeface="MS Mincho" panose="02020609040205080304" pitchFamily="49" charset="-128"/>
              </a:rPr>
              <a:t>người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làm</a:t>
            </a:r>
            <a:r>
              <a:rPr lang="en-US" sz="2800" b="0" dirty="0">
                <a:effectLst/>
                <a:latin typeface="Times New Roman" panose="02020603050405020304" pitchFamily="18" charset="0"/>
                <a:ea typeface="MS Mincho" panose="02020609040205080304" pitchFamily="49" charset="-128"/>
              </a:rPr>
              <a:t> ra </a:t>
            </a:r>
            <a:r>
              <a:rPr lang="en-US" sz="2800" b="0" dirty="0" err="1">
                <a:effectLst/>
                <a:latin typeface="Times New Roman" panose="02020603050405020304" pitchFamily="18" charset="0"/>
                <a:ea typeface="MS Mincho" panose="02020609040205080304" pitchFamily="49" charset="-128"/>
              </a:rPr>
              <a:t>bằng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kỹ</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thuật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hóa</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học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hóa</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học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đủ</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các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dạng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trên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trong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đó</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xơ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cơ</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bản</a:t>
            </a:r>
            <a:r>
              <a:rPr lang="en-US" sz="2800" b="0" dirty="0">
                <a:effectLst/>
                <a:latin typeface="Times New Roman" panose="02020603050405020304" pitchFamily="18" charset="0"/>
                <a:ea typeface="MS Mincho" panose="02020609040205080304" pitchFamily="49" charset="-128"/>
              </a:rPr>
              <a:t> ở </a:t>
            </a:r>
            <a:r>
              <a:rPr lang="en-US" sz="2800" b="0" dirty="0" err="1">
                <a:effectLst/>
                <a:latin typeface="Times New Roman" panose="02020603050405020304" pitchFamily="18" charset="0"/>
                <a:ea typeface="MS Mincho" panose="02020609040205080304" pitchFamily="49" charset="-128"/>
              </a:rPr>
              <a:t>dạng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dài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liên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tục</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gọi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filamen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và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dạng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cắt</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ngang</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từ</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filamen</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gọi</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là</a:t>
            </a:r>
            <a:r>
              <a:rPr lang="en-US" sz="2800" b="0" dirty="0">
                <a:effectLst/>
                <a:latin typeface="Times New Roman" panose="02020603050405020304" pitchFamily="18" charset="0"/>
                <a:ea typeface="MS Mincho" panose="02020609040205080304" pitchFamily="49" charset="-128"/>
              </a:rPr>
              <a:t> </a:t>
            </a:r>
            <a:r>
              <a:rPr lang="en-US" sz="2800" b="0" dirty="0" err="1">
                <a:effectLst/>
                <a:latin typeface="Times New Roman" panose="02020603050405020304" pitchFamily="18" charset="0"/>
                <a:ea typeface="MS Mincho" panose="02020609040205080304" pitchFamily="49" charset="-128"/>
              </a:rPr>
              <a:t>stapen</a:t>
            </a:r>
            <a:endParaRPr lang="en-US" sz="2800" b="1" dirty="0">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1654386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3600" y="1371600"/>
            <a:ext cx="10464800" cy="4524315"/>
          </a:xfrm>
          <a:prstGeom prst="rect">
            <a:avLst/>
          </a:prstGeom>
        </p:spPr>
        <p:txBody>
          <a:bodyPr wrap="square">
            <a:spAutoFit/>
          </a:bodyPr>
          <a:lstStyle/>
          <a:p>
            <a:r>
              <a:rPr lang="vi-VN" sz="3200" u="sng" dirty="0">
                <a:latin typeface="+mj-lt"/>
              </a:rPr>
              <a:t>Xơ dệt có các dạng:</a:t>
            </a:r>
          </a:p>
          <a:p>
            <a:r>
              <a:rPr lang="vi-VN" sz="3200" dirty="0">
                <a:latin typeface="+mj-lt"/>
              </a:rPr>
              <a:t>Xơ cơ bản là vật liệu mảnh mai dễ uốn, dạng đơn thể duy nhất không thể chia nhỏ hơn nữa theo chiều dọc. Bề ngang rất bé tính bằng micromét (1µm = 10-6m), chiều dài tính bằng milimét (xơ bông) hoặc centimét (xơ len). </a:t>
            </a:r>
          </a:p>
          <a:p>
            <a:r>
              <a:rPr lang="vi-VN" sz="3200" dirty="0">
                <a:latin typeface="+mj-lt"/>
              </a:rPr>
              <a:t>Tơ là một dạng xơ cơ bản nhưng chiều dài tính bằng đơn vị mét (tơ tằm, tơ sợi hoá học).</a:t>
            </a:r>
          </a:p>
          <a:p>
            <a:r>
              <a:rPr lang="vi-VN" sz="3200" dirty="0">
                <a:latin typeface="+mj-lt"/>
              </a:rPr>
              <a:t>Cước là một dạng tơ nhưng có đường kính mặt cắt ngang lớn (cước nilông dùng làm bàn chải, dây câu …).</a:t>
            </a:r>
          </a:p>
        </p:txBody>
      </p:sp>
      <p:pic>
        <p:nvPicPr>
          <p:cNvPr id="3" name="Picture 2">
            <a:extLst>
              <a:ext uri="{FF2B5EF4-FFF2-40B4-BE49-F238E27FC236}">
                <a16:creationId xmlns:a16="http://schemas.microsoft.com/office/drawing/2014/main" id="{AEF774E8-C2E7-4E45-855D-B9E777265E78}"/>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795978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12850" y="1228397"/>
            <a:ext cx="9766300" cy="4401205"/>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Các loại xơ </a:t>
            </a:r>
          </a:p>
          <a:p>
            <a:pPr marL="342900" indent="-342900">
              <a:buFontTx/>
              <a:buChar char="-"/>
            </a:pPr>
            <a:r>
              <a:rPr lang="vi-VN" sz="3200" b="1" dirty="0">
                <a:latin typeface="Times New Roman" panose="02020603050405020304" pitchFamily="18" charset="0"/>
                <a:cs typeface="Times New Roman" panose="02020603050405020304" pitchFamily="18" charset="0"/>
              </a:rPr>
              <a:t>Xơ cơ bản: </a:t>
            </a:r>
            <a:r>
              <a:rPr lang="vi-VN" sz="3200" dirty="0">
                <a:latin typeface="Times New Roman" panose="02020603050405020304" pitchFamily="18" charset="0"/>
                <a:cs typeface="Times New Roman" panose="02020603050405020304" pitchFamily="18" charset="0"/>
              </a:rPr>
              <a:t>Là những vật thể rất mảnh và nhỏ để từ đó làm ra sợi, vải ... không thể chia tách theo chiều dọc (nếu không nó bị phá hủy). Chiều dài xơ cơ bản tính bằng mm như xơ bông, xơ đay hoặc tính bằng cm như xơ len, xơ lanh, xơ gai…. Xơ cơ bản đủ độ dài có thể dùng kéo sợi, nếu không sẽ được dùng làm bông đệm hay làm nguyên liệu cho ngành khác</a:t>
            </a:r>
            <a:endParaRPr lang="en-US" sz="32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7610D31E-04B2-4861-B769-6D9FFB0F536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509540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70300" y="159624"/>
            <a:ext cx="4826000" cy="6198915"/>
          </a:xfrm>
          <a:prstGeom prst="rect">
            <a:avLst/>
          </a:prstGeom>
        </p:spPr>
      </p:pic>
      <p:pic>
        <p:nvPicPr>
          <p:cNvPr id="3" name="Picture 2">
            <a:extLst>
              <a:ext uri="{FF2B5EF4-FFF2-40B4-BE49-F238E27FC236}">
                <a16:creationId xmlns:a16="http://schemas.microsoft.com/office/drawing/2014/main" id="{770F1625-F28D-424D-98E2-4DB7C41BC72E}"/>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327834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1443841"/>
            <a:ext cx="9944100" cy="3970318"/>
          </a:xfrm>
          <a:prstGeom prst="rect">
            <a:avLst/>
          </a:prstGeom>
        </p:spPr>
        <p:txBody>
          <a:bodyPr wrap="square">
            <a:spAutoFit/>
          </a:bodyPr>
          <a:lstStyle/>
          <a:p>
            <a:pPr marL="571500" indent="-571500">
              <a:buFontTx/>
              <a:buChar char="-"/>
            </a:pPr>
            <a:r>
              <a:rPr lang="vi-VN" sz="3600" dirty="0">
                <a:latin typeface="Times New Roman" panose="02020603050405020304" pitchFamily="18" charset="0"/>
                <a:cs typeface="Times New Roman" panose="02020603050405020304" pitchFamily="18" charset="0"/>
              </a:rPr>
              <a:t>Xơ kỹ thuật: Là dạng xơ do nhiều xơ cơ bản nối dài bằng chất keo, xơ có chiều dài tính bằng cm như xơ đay, xơ lanh, xơ gai ....</a:t>
            </a:r>
            <a:endParaRPr lang="en-US" sz="3600" dirty="0">
              <a:latin typeface="Times New Roman" panose="02020603050405020304" pitchFamily="18" charset="0"/>
              <a:cs typeface="Times New Roman" panose="02020603050405020304" pitchFamily="18" charset="0"/>
            </a:endParaRPr>
          </a:p>
          <a:p>
            <a:pPr marL="571500" indent="-571500">
              <a:buFontTx/>
              <a:buChar char="-"/>
            </a:pPr>
            <a:endParaRPr lang="en-US" sz="3600" dirty="0">
              <a:latin typeface="Times New Roman" panose="02020603050405020304" pitchFamily="18" charset="0"/>
              <a:cs typeface="Times New Roman" panose="02020603050405020304" pitchFamily="18" charset="0"/>
            </a:endParaRPr>
          </a:p>
          <a:p>
            <a:pPr marL="571500" indent="-571500">
              <a:buFontTx/>
              <a:buChar char="-"/>
            </a:pPr>
            <a:endParaRPr lang="en-US" sz="3600" dirty="0">
              <a:latin typeface="Times New Roman" panose="02020603050405020304" pitchFamily="18" charset="0"/>
              <a:cs typeface="Times New Roman" panose="02020603050405020304" pitchFamily="18" charset="0"/>
            </a:endParaRPr>
          </a:p>
          <a:p>
            <a:pPr marL="571500" indent="-571500">
              <a:buFontTx/>
              <a:buChar char="-"/>
            </a:pPr>
            <a:endParaRPr lang="vi-VN" sz="3600" dirty="0">
              <a:latin typeface="Times New Roman" panose="02020603050405020304" pitchFamily="18" charset="0"/>
              <a:cs typeface="Times New Roman" panose="02020603050405020304" pitchFamily="18" charset="0"/>
            </a:endParaRPr>
          </a:p>
          <a:p>
            <a:endParaRPr lang="vi-VN" sz="36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00" y="3200400"/>
            <a:ext cx="4140200" cy="3105150"/>
          </a:xfrm>
          <a:prstGeom prst="rect">
            <a:avLst/>
          </a:prstGeom>
        </p:spPr>
      </p:pic>
      <p:pic>
        <p:nvPicPr>
          <p:cNvPr id="4" name="Picture 3">
            <a:extLst>
              <a:ext uri="{FF2B5EF4-FFF2-40B4-BE49-F238E27FC236}">
                <a16:creationId xmlns:a16="http://schemas.microsoft.com/office/drawing/2014/main" id="{E8A2921F-991D-4967-809D-47E12C92C3E0}"/>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213564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2300" y="1462038"/>
            <a:ext cx="11569700" cy="3539430"/>
          </a:xfrm>
          <a:prstGeom prst="rect">
            <a:avLst/>
          </a:prstGeom>
        </p:spPr>
        <p:txBody>
          <a:bodyPr wrap="square">
            <a:spAutoFit/>
          </a:bodyPr>
          <a:lstStyle/>
          <a:p>
            <a:r>
              <a:rPr lang="vi-VN" sz="3200" b="1" dirty="0">
                <a:solidFill>
                  <a:srgbClr val="FF0000"/>
                </a:solidFill>
                <a:latin typeface="+mj-lt"/>
              </a:rPr>
              <a:t>Xơ kỹ thuật </a:t>
            </a:r>
            <a:r>
              <a:rPr lang="vi-VN" sz="3200" dirty="0">
                <a:latin typeface="+mj-lt"/>
              </a:rPr>
              <a:t>là dạng tập hợp nhiều xơ cơ bản ghép nối nhau theo chiều dọc bởi chất keo (xơ đay, xơ lanh) hoặc bởi lực kết tinh (xơ amiăng).</a:t>
            </a:r>
          </a:p>
          <a:p>
            <a:r>
              <a:rPr lang="vi-VN" sz="3200" dirty="0">
                <a:latin typeface="+mj-lt"/>
              </a:rPr>
              <a:t>Trừ dạng xơ kỹ thuật, xơ hoá học có đủ các dạng trên, trong đó xơ cơ bản được gọi là xơ stapen, tơ được gọi là xơ filament.</a:t>
            </a:r>
          </a:p>
          <a:p>
            <a:r>
              <a:rPr lang="vi-VN" sz="3200" dirty="0">
                <a:latin typeface="+mj-lt"/>
              </a:rPr>
              <a:t>Dựa vào đặc điểm cấu tạo của xơ, người ta chia xơ thành hai loại là xơ thiên nhiên và xơ hoá học.</a:t>
            </a:r>
          </a:p>
        </p:txBody>
      </p:sp>
      <p:pic>
        <p:nvPicPr>
          <p:cNvPr id="3" name="Picture 2">
            <a:extLst>
              <a:ext uri="{FF2B5EF4-FFF2-40B4-BE49-F238E27FC236}">
                <a16:creationId xmlns:a16="http://schemas.microsoft.com/office/drawing/2014/main" id="{78FEA91B-B030-4261-AA62-671D30F3E327}"/>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7444200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9650" y="1295400"/>
            <a:ext cx="10172700" cy="1569660"/>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Sợi cơ bản hay tơ cũng là dạng xơ cơ bản nhưng có chiều dài hàng trăm mét trở lên như tơ tằm, tơ hóa học với bề ngang giống xơ cơ bản</a:t>
            </a:r>
          </a:p>
        </p:txBody>
      </p:sp>
      <p:pic>
        <p:nvPicPr>
          <p:cNvPr id="3" name="Picture 2"/>
          <p:cNvPicPr>
            <a:picLocks noChangeAspect="1"/>
          </p:cNvPicPr>
          <p:nvPr/>
        </p:nvPicPr>
        <p:blipFill>
          <a:blip r:embed="rId2"/>
          <a:stretch>
            <a:fillRect/>
          </a:stretch>
        </p:blipFill>
        <p:spPr>
          <a:xfrm>
            <a:off x="9022628" y="3052911"/>
            <a:ext cx="3141663" cy="3141663"/>
          </a:xfrm>
          <a:prstGeom prst="rect">
            <a:avLst/>
          </a:prstGeom>
        </p:spPr>
      </p:pic>
      <p:pic>
        <p:nvPicPr>
          <p:cNvPr id="4" name="Picture 3"/>
          <p:cNvPicPr>
            <a:picLocks noChangeAspect="1"/>
          </p:cNvPicPr>
          <p:nvPr/>
        </p:nvPicPr>
        <p:blipFill>
          <a:blip r:embed="rId3"/>
          <a:stretch>
            <a:fillRect/>
          </a:stretch>
        </p:blipFill>
        <p:spPr>
          <a:xfrm>
            <a:off x="914400" y="3299258"/>
            <a:ext cx="3311575" cy="264897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8200" y="3178691"/>
            <a:ext cx="4123133" cy="2748755"/>
          </a:xfrm>
          <a:prstGeom prst="rect">
            <a:avLst/>
          </a:prstGeom>
        </p:spPr>
      </p:pic>
      <p:pic>
        <p:nvPicPr>
          <p:cNvPr id="6" name="Picture 5">
            <a:extLst>
              <a:ext uri="{FF2B5EF4-FFF2-40B4-BE49-F238E27FC236}">
                <a16:creationId xmlns:a16="http://schemas.microsoft.com/office/drawing/2014/main" id="{07B59D0A-2F1A-4FAC-8B49-536FBF29AED5}"/>
              </a:ext>
            </a:extLst>
          </p:cNvPr>
          <p:cNvPicPr>
            <a:picLocks noChangeAspect="1"/>
          </p:cNvPicPr>
          <p:nvPr/>
        </p:nvPicPr>
        <p:blipFill>
          <a:blip r:embed="rId5"/>
          <a:stretch>
            <a:fillRect/>
          </a:stretch>
        </p:blipFill>
        <p:spPr>
          <a:xfrm>
            <a:off x="0" y="0"/>
            <a:ext cx="3083437" cy="1150961"/>
          </a:xfrm>
          <a:prstGeom prst="rect">
            <a:avLst/>
          </a:prstGeom>
        </p:spPr>
      </p:pic>
    </p:spTree>
    <p:extLst>
      <p:ext uri="{BB962C8B-B14F-4D97-AF65-F5344CB8AC3E}">
        <p14:creationId xmlns:p14="http://schemas.microsoft.com/office/powerpoint/2010/main" val="39520852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600200"/>
            <a:ext cx="10617200" cy="3046988"/>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Những năm gần đây, trên thị trường xuất hiện loại xơ dệt có bề ngang tính bằng đơn vị  m với tên gọi xơ tế vi (microfibre). Những mặt hàng lụa dệt từ xơ tế vi khá mỏng, đẹp và sau quá trình làm mềm trở nên mịn, xốp, được nhiều người ưa chuộng với tên gọi là hàng “xiu” (silk) rất thích hợp cho áo dài và quần áo nữ.</a:t>
            </a:r>
            <a:endParaRPr lang="en-US" sz="32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A4D1E8DA-FAF2-476F-8B49-6A9979F4395C}"/>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9353872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9450" y="1141225"/>
            <a:ext cx="10833100" cy="2862322"/>
          </a:xfrm>
          <a:prstGeom prst="rect">
            <a:avLst/>
          </a:prstGeom>
        </p:spPr>
        <p:txBody>
          <a:bodyPr wrap="square">
            <a:spAutoFit/>
          </a:bodyPr>
          <a:lstStyle/>
          <a:p>
            <a:r>
              <a:rPr lang="vi-VN" sz="3600" dirty="0">
                <a:latin typeface="Times New Roman" panose="02020603050405020304" pitchFamily="18" charset="0"/>
                <a:cs typeface="Times New Roman" panose="02020603050405020304" pitchFamily="18" charset="0"/>
              </a:rPr>
              <a:t>3. Phân loại theo nguồn gốc </a:t>
            </a:r>
          </a:p>
          <a:p>
            <a:r>
              <a:rPr lang="vi-VN" sz="3600" dirty="0">
                <a:latin typeface="Times New Roman" panose="02020603050405020304" pitchFamily="18" charset="0"/>
                <a:cs typeface="Times New Roman" panose="02020603050405020304" pitchFamily="18" charset="0"/>
              </a:rPr>
              <a:t>	a. Xơ thiên nhiên: Là dạng có sẵn từ trong thiên nhiên hay chỉ chế biến chút ít.</a:t>
            </a:r>
          </a:p>
          <a:p>
            <a:r>
              <a:rPr lang="vi-VN" sz="3600" dirty="0">
                <a:latin typeface="Times New Roman" panose="02020603050405020304" pitchFamily="18" charset="0"/>
                <a:cs typeface="Times New Roman" panose="02020603050405020304" pitchFamily="18" charset="0"/>
              </a:rPr>
              <a:t>- Xơ có nguồn gốc thực vật (xenlulô): xơ bông, lanh, đay, gai, xơ chuối, xơ dứa.</a:t>
            </a:r>
          </a:p>
        </p:txBody>
      </p:sp>
      <p:pic>
        <p:nvPicPr>
          <p:cNvPr id="3" name="Picture 2"/>
          <p:cNvPicPr>
            <a:picLocks noChangeAspect="1"/>
          </p:cNvPicPr>
          <p:nvPr/>
        </p:nvPicPr>
        <p:blipFill>
          <a:blip r:embed="rId2"/>
          <a:stretch>
            <a:fillRect/>
          </a:stretch>
        </p:blipFill>
        <p:spPr>
          <a:xfrm>
            <a:off x="5029200" y="3706840"/>
            <a:ext cx="3898900" cy="2589113"/>
          </a:xfrm>
          <a:prstGeom prst="rect">
            <a:avLst/>
          </a:prstGeom>
        </p:spPr>
      </p:pic>
      <p:pic>
        <p:nvPicPr>
          <p:cNvPr id="4" name="Picture 3">
            <a:extLst>
              <a:ext uri="{FF2B5EF4-FFF2-40B4-BE49-F238E27FC236}">
                <a16:creationId xmlns:a16="http://schemas.microsoft.com/office/drawing/2014/main" id="{1B0684E9-D18C-4E17-BC95-9A9ED2C5AF97}"/>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3608569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200" y="1150961"/>
            <a:ext cx="10388600" cy="1077218"/>
          </a:xfrm>
          <a:prstGeom prst="rect">
            <a:avLst/>
          </a:prstGeom>
        </p:spPr>
        <p:txBody>
          <a:bodyPr wrap="square">
            <a:spAutoFit/>
          </a:bodyPr>
          <a:lstStyle/>
          <a:p>
            <a:r>
              <a:rPr lang="vi-VN" sz="3200" dirty="0">
                <a:latin typeface="Times New Roman" panose="02020603050405020304" pitchFamily="18" charset="0"/>
                <a:cs typeface="Times New Roman" panose="02020603050405020304" pitchFamily="18" charset="0"/>
              </a:rPr>
              <a:t>- Xơ có nguồn gốc động vật (protit): len, tơ tằm, tóc, lông cừu...</a:t>
            </a:r>
          </a:p>
        </p:txBody>
      </p:sp>
      <p:pic>
        <p:nvPicPr>
          <p:cNvPr id="3" name="Picture 2"/>
          <p:cNvPicPr>
            <a:picLocks noChangeAspect="1"/>
          </p:cNvPicPr>
          <p:nvPr/>
        </p:nvPicPr>
        <p:blipFill>
          <a:blip r:embed="rId2"/>
          <a:stretch>
            <a:fillRect/>
          </a:stretch>
        </p:blipFill>
        <p:spPr>
          <a:xfrm>
            <a:off x="1219200" y="2418491"/>
            <a:ext cx="5844575" cy="3288548"/>
          </a:xfrm>
          <a:prstGeom prst="rect">
            <a:avLst/>
          </a:prstGeom>
        </p:spPr>
      </p:pic>
      <p:pic>
        <p:nvPicPr>
          <p:cNvPr id="4" name="Picture 3"/>
          <p:cNvPicPr>
            <a:picLocks noChangeAspect="1"/>
          </p:cNvPicPr>
          <p:nvPr/>
        </p:nvPicPr>
        <p:blipFill>
          <a:blip r:embed="rId3"/>
          <a:stretch>
            <a:fillRect/>
          </a:stretch>
        </p:blipFill>
        <p:spPr>
          <a:xfrm>
            <a:off x="7315200" y="2224281"/>
            <a:ext cx="3975100" cy="3676968"/>
          </a:xfrm>
          <a:prstGeom prst="rect">
            <a:avLst/>
          </a:prstGeom>
        </p:spPr>
      </p:pic>
      <p:pic>
        <p:nvPicPr>
          <p:cNvPr id="5" name="Picture 4">
            <a:extLst>
              <a:ext uri="{FF2B5EF4-FFF2-40B4-BE49-F238E27FC236}">
                <a16:creationId xmlns:a16="http://schemas.microsoft.com/office/drawing/2014/main" id="{B27797D0-DFC6-41A8-8FBF-7F7A1A2F9312}"/>
              </a:ext>
            </a:extLst>
          </p:cNvPr>
          <p:cNvPicPr>
            <a:picLocks noChangeAspect="1"/>
          </p:cNvPicPr>
          <p:nvPr/>
        </p:nvPicPr>
        <p:blipFill>
          <a:blip r:embed="rId4"/>
          <a:stretch>
            <a:fillRect/>
          </a:stretch>
        </p:blipFill>
        <p:spPr>
          <a:xfrm>
            <a:off x="0" y="0"/>
            <a:ext cx="3083437" cy="1150961"/>
          </a:xfrm>
          <a:prstGeom prst="rect">
            <a:avLst/>
          </a:prstGeom>
        </p:spPr>
      </p:pic>
    </p:spTree>
    <p:extLst>
      <p:ext uri="{BB962C8B-B14F-4D97-AF65-F5344CB8AC3E}">
        <p14:creationId xmlns:p14="http://schemas.microsoft.com/office/powerpoint/2010/main" val="20269910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14500" y="1480235"/>
            <a:ext cx="9639300" cy="1323439"/>
          </a:xfrm>
          <a:prstGeom prst="rect">
            <a:avLst/>
          </a:prstGeom>
        </p:spPr>
        <p:txBody>
          <a:bodyPr wrap="square">
            <a:spAutoFit/>
          </a:bodyPr>
          <a:lstStyle/>
          <a:p>
            <a:r>
              <a:rPr lang="vi-VN" sz="4000" dirty="0">
                <a:latin typeface="Times New Roman" panose="02020603050405020304" pitchFamily="18" charset="0"/>
                <a:cs typeface="Times New Roman" panose="02020603050405020304" pitchFamily="18" charset="0"/>
              </a:rPr>
              <a:t>- Xơ có nguồn gốc khoáng vật: xơ amiăng lấy từ quặng than đá (abestos).</a:t>
            </a:r>
          </a:p>
        </p:txBody>
      </p:sp>
      <p:pic>
        <p:nvPicPr>
          <p:cNvPr id="3" name="Picture 2">
            <a:extLst>
              <a:ext uri="{FF2B5EF4-FFF2-40B4-BE49-F238E27FC236}">
                <a16:creationId xmlns:a16="http://schemas.microsoft.com/office/drawing/2014/main" id="{3F75D441-75F7-41D9-91E1-26C6E4FCB049}"/>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7151190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6750" y="1166201"/>
            <a:ext cx="10858500" cy="5016758"/>
          </a:xfrm>
          <a:prstGeom prst="rect">
            <a:avLst/>
          </a:prstGeom>
        </p:spPr>
        <p:txBody>
          <a:bodyPr wrap="square">
            <a:spAutoFit/>
          </a:bodyPr>
          <a:lstStyle/>
          <a:p>
            <a:r>
              <a:rPr lang="vi-VN" sz="3200" b="1" dirty="0">
                <a:solidFill>
                  <a:srgbClr val="FF0000"/>
                </a:solidFill>
                <a:latin typeface="+mj-lt"/>
              </a:rPr>
              <a:t>Xơ thiên nhiên </a:t>
            </a:r>
            <a:r>
              <a:rPr lang="vi-VN" sz="3200" dirty="0">
                <a:latin typeface="+mj-lt"/>
              </a:rPr>
              <a:t>bao gồm những xơ có sẵn trong thiên nhiên, đã được con người khai thác và sử dụng từ rất lâu. Do được hình thành trong điều kiện tự nhiên nên tính chất của nó cũng như hình dạng sẽ phụ thuộc chủ yếu vào tự nhiên. Xơ thiên nhiên có 2 loại:</a:t>
            </a:r>
          </a:p>
          <a:p>
            <a:r>
              <a:rPr lang="vi-VN" sz="3200" dirty="0">
                <a:latin typeface="+mj-lt"/>
              </a:rPr>
              <a:t>    </a:t>
            </a:r>
            <a:r>
              <a:rPr lang="vi-VN" sz="3200" b="1" dirty="0">
                <a:solidFill>
                  <a:srgbClr val="FF0000"/>
                </a:solidFill>
                <a:latin typeface="+mj-lt"/>
              </a:rPr>
              <a:t>Xơ thiên nhiên gốc hữu cơ: </a:t>
            </a:r>
            <a:r>
              <a:rPr lang="vi-VN" sz="3200" dirty="0">
                <a:latin typeface="+mj-lt"/>
              </a:rPr>
              <a:t>được khai thác từ thực vật như xơ bông, xơ lanh, xơ đay, xơ gai, từ động vật như len, tơ tằm … </a:t>
            </a:r>
          </a:p>
          <a:p>
            <a:r>
              <a:rPr lang="vi-VN" sz="3200" dirty="0">
                <a:latin typeface="+mj-lt"/>
              </a:rPr>
              <a:t>    </a:t>
            </a:r>
            <a:r>
              <a:rPr lang="vi-VN" sz="3200" b="1" dirty="0">
                <a:solidFill>
                  <a:srgbClr val="FF0000"/>
                </a:solidFill>
                <a:latin typeface="+mj-lt"/>
              </a:rPr>
              <a:t>Xơ thiên nhiên gốc vô cơ: </a:t>
            </a:r>
            <a:r>
              <a:rPr lang="vi-VN" sz="3200" dirty="0">
                <a:latin typeface="+mj-lt"/>
              </a:rPr>
              <a:t>được khai thác từ quặng đá, mỏ kim loại như xơ amiăng nhưng rất ít dùng trong may mặc, chỉ dùng chủ yếu trong công nghiệp. </a:t>
            </a:r>
          </a:p>
        </p:txBody>
      </p:sp>
      <p:pic>
        <p:nvPicPr>
          <p:cNvPr id="3" name="Picture 2">
            <a:extLst>
              <a:ext uri="{FF2B5EF4-FFF2-40B4-BE49-F238E27FC236}">
                <a16:creationId xmlns:a16="http://schemas.microsoft.com/office/drawing/2014/main" id="{22976A2A-7A16-4E69-BF3B-E5D2CC375693}"/>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337570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9450" y="1157057"/>
            <a:ext cx="10833100" cy="4031873"/>
          </a:xfrm>
          <a:prstGeom prst="rect">
            <a:avLst/>
          </a:prstGeom>
        </p:spPr>
        <p:txBody>
          <a:bodyPr wrap="square">
            <a:spAutoFit/>
          </a:bodyPr>
          <a:lstStyle/>
          <a:p>
            <a:r>
              <a:rPr lang="vi-VN" sz="3200" b="1" dirty="0">
                <a:solidFill>
                  <a:srgbClr val="FF0000"/>
                </a:solidFill>
                <a:latin typeface="Times New Roman" panose="02020603050405020304" pitchFamily="18" charset="0"/>
                <a:cs typeface="Times New Roman" panose="02020603050405020304" pitchFamily="18" charset="0"/>
              </a:rPr>
              <a:t>b. Xơ hóa học: (hay xơ nhân tạo).</a:t>
            </a:r>
          </a:p>
          <a:p>
            <a:r>
              <a:rPr lang="vi-VN" sz="3200" dirty="0">
                <a:latin typeface="Times New Roman" panose="02020603050405020304" pitchFamily="18" charset="0"/>
                <a:cs typeface="Times New Roman" panose="02020603050405020304" pitchFamily="18" charset="0"/>
              </a:rPr>
              <a:t>Được điều chế từ các hợp chất cao phân tử (polyme) có độ dài, độ nhỏ, độ bền ...</a:t>
            </a:r>
          </a:p>
          <a:p>
            <a:r>
              <a:rPr lang="vi-VN" sz="3200" dirty="0">
                <a:latin typeface="Times New Roman" panose="02020603050405020304" pitchFamily="18" charset="0"/>
                <a:cs typeface="Times New Roman" panose="02020603050405020304" pitchFamily="18" charset="0"/>
              </a:rPr>
              <a:t>- Xơ điều chế từ polyme có nguồn gốc thiên nhiên:</a:t>
            </a:r>
          </a:p>
          <a:p>
            <a:r>
              <a:rPr lang="vi-VN" sz="3200" dirty="0">
                <a:latin typeface="Times New Roman" panose="02020603050405020304" pitchFamily="18" charset="0"/>
                <a:cs typeface="Times New Roman" panose="02020603050405020304" pitchFamily="18" charset="0"/>
              </a:rPr>
              <a:t>+ Có nguồn gốc từ xơ xenlulô: xơ viscose, xơ acetat, xơ amoniac đồng.</a:t>
            </a:r>
            <a:endParaRPr lang="en-US" sz="3200" dirty="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4003" y="3657600"/>
            <a:ext cx="4403993" cy="2672990"/>
          </a:xfrm>
          <a:prstGeom prst="rect">
            <a:avLst/>
          </a:prstGeom>
        </p:spPr>
      </p:pic>
      <p:pic>
        <p:nvPicPr>
          <p:cNvPr id="4" name="Picture 3">
            <a:extLst>
              <a:ext uri="{FF2B5EF4-FFF2-40B4-BE49-F238E27FC236}">
                <a16:creationId xmlns:a16="http://schemas.microsoft.com/office/drawing/2014/main" id="{1640CB33-C52F-42D9-BEE3-AB580FC23E55}"/>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570513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346200"/>
            <a:ext cx="10985500" cy="1938992"/>
          </a:xfrm>
          <a:prstGeom prst="rect">
            <a:avLst/>
          </a:prstGeom>
        </p:spPr>
        <p:txBody>
          <a:bodyPr wrap="square">
            <a:spAutoFit/>
          </a:bodyPr>
          <a:lstStyle/>
          <a:p>
            <a:r>
              <a:rPr lang="en-US" sz="4000" b="1" dirty="0">
                <a:solidFill>
                  <a:srgbClr val="FF0000"/>
                </a:solidFill>
                <a:latin typeface="Times New Roman" panose="02020603050405020304" pitchFamily="18" charset="0"/>
                <a:cs typeface="Times New Roman" panose="02020603050405020304" pitchFamily="18" charset="0"/>
              </a:rPr>
              <a:t>+ </a:t>
            </a:r>
            <a:r>
              <a:rPr lang="vi-VN" sz="4000" b="1" dirty="0">
                <a:solidFill>
                  <a:srgbClr val="FF0000"/>
                </a:solidFill>
                <a:latin typeface="Times New Roman" panose="02020603050405020304" pitchFamily="18" charset="0"/>
                <a:cs typeface="Times New Roman" panose="02020603050405020304" pitchFamily="18" charset="0"/>
              </a:rPr>
              <a:t>Có nguồn gốc từ protit: </a:t>
            </a:r>
            <a:r>
              <a:rPr lang="vi-VN" sz="4000" dirty="0">
                <a:latin typeface="Times New Roman" panose="02020603050405020304" pitchFamily="18" charset="0"/>
                <a:cs typeface="Times New Roman" panose="02020603050405020304" pitchFamily="18" charset="0"/>
              </a:rPr>
              <a:t>từ phế liệu của len hay từ tơ tằm, từ lông, da, móng hay từ đậu nành, sữa, đậu phộng, xơ protit xuống nước làm giảm độ bền.</a:t>
            </a:r>
          </a:p>
        </p:txBody>
      </p:sp>
      <p:pic>
        <p:nvPicPr>
          <p:cNvPr id="3" name="Picture 2">
            <a:extLst>
              <a:ext uri="{FF2B5EF4-FFF2-40B4-BE49-F238E27FC236}">
                <a16:creationId xmlns:a16="http://schemas.microsoft.com/office/drawing/2014/main" id="{461997C7-680A-4A8C-BB74-3FD9E5707F0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2378498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850" y="1295400"/>
            <a:ext cx="10020300" cy="2800767"/>
          </a:xfrm>
          <a:prstGeom prst="rect">
            <a:avLst/>
          </a:prstGeom>
        </p:spPr>
        <p:txBody>
          <a:bodyPr wrap="square">
            <a:spAutoFit/>
          </a:bodyPr>
          <a:lstStyle/>
          <a:p>
            <a:r>
              <a:rPr lang="vi-VN" sz="4400" dirty="0">
                <a:latin typeface="Times New Roman" panose="02020603050405020304" pitchFamily="18" charset="0"/>
                <a:cs typeface="Times New Roman" panose="02020603050405020304" pitchFamily="18" charset="0"/>
              </a:rPr>
              <a:t>- Xơ có độ dài từ 30 - 55cm gọi là xơ cắt ngăn, xơ phân đoạn.</a:t>
            </a:r>
          </a:p>
          <a:p>
            <a:r>
              <a:rPr lang="vi-VN" sz="4400" dirty="0">
                <a:latin typeface="Times New Roman" panose="02020603050405020304" pitchFamily="18" charset="0"/>
                <a:cs typeface="Times New Roman" panose="02020603050405020304" pitchFamily="18" charset="0"/>
              </a:rPr>
              <a:t>- Xơ có độ dài từ 55cm trở lên gọi là xơ liên tục.</a:t>
            </a:r>
          </a:p>
        </p:txBody>
      </p:sp>
      <p:pic>
        <p:nvPicPr>
          <p:cNvPr id="3" name="Picture 2">
            <a:extLst>
              <a:ext uri="{FF2B5EF4-FFF2-40B4-BE49-F238E27FC236}">
                <a16:creationId xmlns:a16="http://schemas.microsoft.com/office/drawing/2014/main" id="{DF51CCBC-B927-4698-B4BC-E4E2127642DE}"/>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8966825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1507341"/>
            <a:ext cx="11887200" cy="1938992"/>
          </a:xfrm>
          <a:prstGeom prst="rect">
            <a:avLst/>
          </a:prstGeom>
        </p:spPr>
        <p:txBody>
          <a:bodyPr wrap="square">
            <a:spAutoFit/>
          </a:bodyPr>
          <a:lstStyle/>
          <a:p>
            <a:r>
              <a:rPr lang="vi-VN" sz="4000" b="1" dirty="0">
                <a:solidFill>
                  <a:srgbClr val="FF0000"/>
                </a:solidFill>
                <a:latin typeface="Times New Roman" panose="02020603050405020304" pitchFamily="18" charset="0"/>
                <a:cs typeface="Times New Roman" panose="02020603050405020304" pitchFamily="18" charset="0"/>
              </a:rPr>
              <a:t>Xơ hoá học </a:t>
            </a:r>
            <a:r>
              <a:rPr lang="vi-VN" sz="4000" dirty="0">
                <a:latin typeface="Times New Roman" panose="02020603050405020304" pitchFamily="18" charset="0"/>
                <a:cs typeface="Times New Roman" panose="02020603050405020304" pitchFamily="18" charset="0"/>
              </a:rPr>
              <a:t>là những loại xơ không có sẵn trong thiên nhiên mà do con người điều chế ra, có nguồn gốc vô cơ hoặc hữu cơ. </a:t>
            </a:r>
            <a:endParaRPr lang="vi-VN"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98DBEFD-AA57-4B8E-A39F-D3938F231255}"/>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6794024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0503" y="733236"/>
            <a:ext cx="11666697" cy="5400864"/>
          </a:xfrm>
          <a:prstGeom prst="rect">
            <a:avLst/>
          </a:prstGeom>
        </p:spPr>
      </p:pic>
      <p:pic>
        <p:nvPicPr>
          <p:cNvPr id="4" name="Picture 3">
            <a:extLst>
              <a:ext uri="{FF2B5EF4-FFF2-40B4-BE49-F238E27FC236}">
                <a16:creationId xmlns:a16="http://schemas.microsoft.com/office/drawing/2014/main" id="{D05296CD-B972-47F2-B788-12D36DC93B7A}"/>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8451832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9300" y="1081764"/>
            <a:ext cx="10693400" cy="5078313"/>
          </a:xfrm>
          <a:prstGeom prst="rect">
            <a:avLst/>
          </a:prstGeom>
        </p:spPr>
        <p:txBody>
          <a:bodyPr wrap="square">
            <a:spAutoFit/>
          </a:bodyPr>
          <a:lstStyle/>
          <a:p>
            <a:r>
              <a:rPr lang="vi-VN" sz="3600" b="1" dirty="0">
                <a:solidFill>
                  <a:srgbClr val="FF0000"/>
                </a:solidFill>
                <a:latin typeface="Times New Roman" panose="02020603050405020304" pitchFamily="18" charset="0"/>
                <a:cs typeface="Times New Roman" panose="02020603050405020304" pitchFamily="18" charset="0"/>
              </a:rPr>
              <a:t>4. Tính chất chung của các loại xơ dệt </a:t>
            </a:r>
          </a:p>
          <a:p>
            <a:r>
              <a:rPr lang="vi-VN" sz="3600" dirty="0">
                <a:latin typeface="Times New Roman" panose="02020603050405020304" pitchFamily="18" charset="0"/>
                <a:cs typeface="Times New Roman" panose="02020603050405020304" pitchFamily="18" charset="0"/>
              </a:rPr>
              <a:t>Các loại xơ dệt có nguồn gốc khác nhau và thành phần hóa học khác nhau do đó tính chất cũng khác nhau nhưng có chung một số đặc điểm:</a:t>
            </a:r>
          </a:p>
          <a:p>
            <a:r>
              <a:rPr lang="vi-VN" sz="3600" dirty="0">
                <a:latin typeface="Times New Roman" panose="02020603050405020304" pitchFamily="18" charset="0"/>
                <a:cs typeface="Times New Roman" panose="02020603050405020304" pitchFamily="18" charset="0"/>
              </a:rPr>
              <a:t>- Trọng lượng phân tử lớn gọi là đại phân tử (polyme): là nhiều phần tử kết hợp lại.</a:t>
            </a:r>
          </a:p>
          <a:p>
            <a:r>
              <a:rPr lang="vi-VN" sz="3600" dirty="0">
                <a:latin typeface="Times New Roman" panose="02020603050405020304" pitchFamily="18" charset="0"/>
                <a:cs typeface="Times New Roman" panose="02020603050405020304" pitchFamily="18" charset="0"/>
              </a:rPr>
              <a:t>- Không thể chuyển sang trạng thái khí.</a:t>
            </a:r>
          </a:p>
          <a:p>
            <a:r>
              <a:rPr lang="vi-VN" sz="3600" dirty="0">
                <a:latin typeface="Times New Roman" panose="02020603050405020304" pitchFamily="18" charset="0"/>
                <a:cs typeface="Times New Roman" panose="02020603050405020304" pitchFamily="18" charset="0"/>
              </a:rPr>
              <a:t>- Nhiệt độ nóng chảy không rõ ràng, khi đốt thì mềm ra và đôi khi bị phân hủy trước khi bị nóng chảy.</a:t>
            </a:r>
          </a:p>
        </p:txBody>
      </p:sp>
      <p:pic>
        <p:nvPicPr>
          <p:cNvPr id="3" name="Picture 2">
            <a:extLst>
              <a:ext uri="{FF2B5EF4-FFF2-40B4-BE49-F238E27FC236}">
                <a16:creationId xmlns:a16="http://schemas.microsoft.com/office/drawing/2014/main" id="{DBD4E228-5E81-40BF-ABD7-30C090CF6175}"/>
              </a:ext>
            </a:extLst>
          </p:cNvPr>
          <p:cNvPicPr>
            <a:picLocks noChangeAspect="1"/>
          </p:cNvPicPr>
          <p:nvPr/>
        </p:nvPicPr>
        <p:blipFill>
          <a:blip r:embed="rId2"/>
          <a:stretch>
            <a:fillRect/>
          </a:stretch>
        </p:blipFill>
        <p:spPr>
          <a:xfrm>
            <a:off x="1" y="1"/>
            <a:ext cx="2743200" cy="1023960"/>
          </a:xfrm>
          <a:prstGeom prst="rect">
            <a:avLst/>
          </a:prstGeom>
        </p:spPr>
      </p:pic>
    </p:spTree>
    <p:extLst>
      <p:ext uri="{BB962C8B-B14F-4D97-AF65-F5344CB8AC3E}">
        <p14:creationId xmlns:p14="http://schemas.microsoft.com/office/powerpoint/2010/main" val="17929058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8CC8A10-2EEE-42FE-AF67-5722EF9F76B9}"/>
              </a:ext>
            </a:extLst>
          </p:cNvPr>
          <p:cNvSpPr txBox="1"/>
          <p:nvPr/>
        </p:nvSpPr>
        <p:spPr>
          <a:xfrm>
            <a:off x="3281930" y="416749"/>
            <a:ext cx="8265035"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99F0E2-A395-4F09-BEC8-96702D9DACEE}"/>
              </a:ext>
            </a:extLst>
          </p:cNvPr>
          <p:cNvSpPr txBox="1"/>
          <p:nvPr/>
        </p:nvSpPr>
        <p:spPr>
          <a:xfrm>
            <a:off x="609600" y="1995434"/>
            <a:ext cx="10972800" cy="2867132"/>
          </a:xfrm>
          <a:prstGeom prst="rect">
            <a:avLst/>
          </a:prstGeom>
          <a:noFill/>
        </p:spPr>
        <p:txBody>
          <a:bodyPr wrap="square">
            <a:spAutoFit/>
          </a:bodyPr>
          <a:lstStyle/>
          <a:p>
            <a:pPr algn="just">
              <a:lnSpc>
                <a:spcPct val="115000"/>
              </a:lnSpc>
              <a:spcBef>
                <a:spcPts val="600"/>
              </a:spcBef>
              <a:spcAft>
                <a:spcPts val="600"/>
              </a:spcAft>
            </a:pP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Sợi</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dệt</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thành</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phần</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cơ</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bản</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là</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xơ</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liên</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kết</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với</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nhau</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bằng</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các</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lực</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ma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sát</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hoặc</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chất</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kết</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dính</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Sợi</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tương</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đối</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mảnh</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mềm</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mại</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và</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bền</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có</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chiều</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dài</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tùy</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ý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đo</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000" dirty="0" err="1">
                <a:effectLst/>
                <a:latin typeface="Times New Roman" panose="02020603050405020304" pitchFamily="18" charset="0"/>
                <a:ea typeface="MS Mincho" panose="02020609040205080304" pitchFamily="49" charset="-128"/>
                <a:cs typeface="Times New Roman" panose="02020603050405020304" pitchFamily="18" charset="0"/>
              </a:rPr>
              <a:t>bằng</a:t>
            </a:r>
            <a:r>
              <a:rPr lang="en-US" sz="4000" dirty="0">
                <a:effectLst/>
                <a:latin typeface="Times New Roman" panose="02020603050405020304" pitchFamily="18" charset="0"/>
                <a:ea typeface="MS Mincho" panose="02020609040205080304" pitchFamily="49" charset="-128"/>
                <a:cs typeface="Times New Roman" panose="02020603050405020304" pitchFamily="18" charset="0"/>
              </a:rPr>
              <a:t> m, km..</a:t>
            </a:r>
            <a:endParaRPr lang="en-US" sz="40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7009601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8CC8A10-2EEE-42FE-AF67-5722EF9F76B9}"/>
              </a:ext>
            </a:extLst>
          </p:cNvPr>
          <p:cNvSpPr txBox="1"/>
          <p:nvPr/>
        </p:nvSpPr>
        <p:spPr>
          <a:xfrm>
            <a:off x="3276603" y="381000"/>
            <a:ext cx="8077198" cy="90794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2.1.2.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24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99F0E2-A395-4F09-BEC8-96702D9DACEE}"/>
              </a:ext>
            </a:extLst>
          </p:cNvPr>
          <p:cNvSpPr txBox="1"/>
          <p:nvPr/>
        </p:nvSpPr>
        <p:spPr>
          <a:xfrm>
            <a:off x="574165" y="1691805"/>
            <a:ext cx="10322435" cy="4496424"/>
          </a:xfrm>
          <a:prstGeom prst="rect">
            <a:avLst/>
          </a:prstGeom>
          <a:noFill/>
        </p:spPr>
        <p:txBody>
          <a:bodyPr wrap="square">
            <a:spAutoFit/>
          </a:bodyPr>
          <a:lstStyle/>
          <a:p>
            <a:pPr marL="342900" lvl="0" indent="-342900" algn="just">
              <a:lnSpc>
                <a:spcPct val="115000"/>
              </a:lnSpc>
              <a:spcBef>
                <a:spcPts val="600"/>
              </a:spcBef>
              <a:spcAft>
                <a:spcPts val="600"/>
              </a:spcAft>
              <a:buFont typeface="Times New Roman" panose="02020603050405020304" pitchFamily="18" charset="0"/>
              <a:buChar char="-"/>
            </a:pPr>
            <a:r>
              <a:rPr lang="en-US" sz="2400" b="0" dirty="0" err="1">
                <a:effectLst/>
                <a:latin typeface="Times New Roman" panose="02020603050405020304" pitchFamily="18" charset="0"/>
                <a:ea typeface="MS Mincho" panose="02020609040205080304" pitchFamily="49" charset="-128"/>
              </a:rPr>
              <a:t>Sợi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thứ</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cấp</a:t>
            </a:r>
            <a:r>
              <a:rPr lang="en-US" sz="2400" b="0" dirty="0">
                <a:effectLst/>
                <a:latin typeface="Times New Roman" panose="02020603050405020304" pitchFamily="18" charset="0"/>
                <a:ea typeface="MS Mincho" panose="02020609040205080304" pitchFamily="49" charset="-128"/>
              </a:rPr>
              <a:t>: do </a:t>
            </a:r>
            <a:r>
              <a:rPr lang="en-US" sz="2400" b="0" dirty="0" err="1">
                <a:effectLst/>
                <a:latin typeface="Times New Roman" panose="02020603050405020304" pitchFamily="18" charset="0"/>
                <a:ea typeface="MS Mincho" panose="02020609040205080304" pitchFamily="49" charset="-128"/>
              </a:rPr>
              <a:t>các</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sợi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sơ</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cấp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xe</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chập</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lại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với</a:t>
            </a:r>
            <a:r>
              <a:rPr lang="en-US" sz="2400" b="0" dirty="0">
                <a:effectLst/>
                <a:latin typeface="Times New Roman" panose="02020603050405020304" pitchFamily="18" charset="0"/>
                <a:ea typeface="MS Mincho" panose="02020609040205080304" pitchFamily="49" charset="-128"/>
              </a:rPr>
              <a:t> </a:t>
            </a:r>
            <a:r>
              <a:rPr lang="en-US" sz="2400" b="0" dirty="0" err="1">
                <a:effectLst/>
                <a:latin typeface="Times New Roman" panose="02020603050405020304" pitchFamily="18" charset="0"/>
                <a:ea typeface="MS Mincho" panose="02020609040205080304" pitchFamily="49" charset="-128"/>
              </a:rPr>
              <a:t>nhau</a:t>
            </a:r>
            <a:endParaRPr lang="en-US" sz="2400" b="1" dirty="0">
              <a:effectLst/>
              <a:latin typeface="Times New Roman" panose="02020603050405020304" pitchFamily="18" charset="0"/>
              <a:ea typeface="MS Mincho" panose="02020609040205080304" pitchFamily="49" charset="-128"/>
            </a:endParaRPr>
          </a:p>
          <a:p>
            <a:pPr marL="342900" lvl="0" indent="-342900" algn="just">
              <a:lnSpc>
                <a:spcPct val="115000"/>
              </a:lnSpc>
              <a:spcBef>
                <a:spcPts val="600"/>
              </a:spcBef>
              <a:spcAft>
                <a:spcPts val="600"/>
              </a:spcAf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phức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gồm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con </a:t>
            </a:r>
            <a:r>
              <a:rPr lang="en-US" sz="2400" b="0" dirty="0" err="1">
                <a:effectLst/>
                <a:latin typeface="Times New Roman" panose="02020603050405020304" pitchFamily="18" charset="0"/>
                <a:ea typeface="Calibri" panose="020F0502020204030204" pitchFamily="34" charset="0"/>
              </a:rPr>
              <a:t>liên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kết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nhau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phương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pháp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xoắn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hoặc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kết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dính</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xe</a:t>
            </a:r>
            <a:r>
              <a:rPr lang="en-US" sz="2400" b="0" dirty="0">
                <a:effectLst/>
                <a:latin typeface="Times New Roman" panose="02020603050405020304" pitchFamily="18" charset="0"/>
                <a:ea typeface="Calibri" panose="020F0502020204030204" pitchFamily="34" charset="0"/>
              </a:rPr>
              <a:t> hay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chập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ghép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thừ</a:t>
            </a:r>
            <a:r>
              <a:rPr lang="en-US" sz="2400" b="0" dirty="0">
                <a:effectLst/>
                <a:latin typeface="Times New Roman" panose="02020603050405020304" pitchFamily="18" charset="0"/>
                <a:ea typeface="Calibri" panose="020F0502020204030204" pitchFamily="34" charset="0"/>
              </a:rPr>
              <a:t> 2 hay </a:t>
            </a:r>
            <a:r>
              <a:rPr lang="en-US" sz="2400" b="0" dirty="0" err="1">
                <a:effectLst/>
                <a:latin typeface="Times New Roman" panose="02020603050405020304" pitchFamily="18" charset="0"/>
                <a:ea typeface="Calibri" panose="020F0502020204030204" pitchFamily="34" charset="0"/>
              </a:rPr>
              <a:t>nhiều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cấp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phương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pháp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xoắn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bản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ống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vặn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nút</a:t>
            </a:r>
            <a:r>
              <a:rPr lang="en-US" sz="2400" b="0" dirty="0">
                <a:effectLst/>
                <a:latin typeface="Times New Roman" panose="02020603050405020304" pitchFamily="18" charset="0"/>
                <a:ea typeface="Calibri" panose="020F0502020204030204" pitchFamily="34" charset="0"/>
              </a:rPr>
              <a:t> chai </a:t>
            </a:r>
            <a:r>
              <a:rPr lang="en-US" sz="2400" b="0" dirty="0" err="1">
                <a:effectLst/>
                <a:latin typeface="Times New Roman" panose="02020603050405020304" pitchFamily="18" charset="0"/>
                <a:ea typeface="Calibri" panose="020F0502020204030204" pitchFamily="34" charset="0"/>
              </a:rPr>
              <a:t>và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dạng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lõi</a:t>
            </a:r>
            <a:endParaRPr lang="en-US" sz="24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lõi</a:t>
            </a:r>
            <a:r>
              <a:rPr lang="en-US" sz="2400" b="0" dirty="0">
                <a:effectLst/>
                <a:latin typeface="Times New Roman" panose="02020603050405020304" pitchFamily="18" charset="0"/>
                <a:ea typeface="Calibri" panose="020F0502020204030204" pitchFamily="34" charset="0"/>
              </a:rPr>
              <a:t> hay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bọc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cấu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trúc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biệt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gồm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một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lõi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là</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một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bền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được</a:t>
            </a:r>
            <a:r>
              <a:rPr lang="en-US" sz="2400" b="0" dirty="0">
                <a:effectLst/>
                <a:latin typeface="Times New Roman" panose="02020603050405020304" pitchFamily="18" charset="0"/>
                <a:ea typeface="Calibri" panose="020F0502020204030204" pitchFamily="34" charset="0"/>
              </a:rPr>
              <a:t> bao </a:t>
            </a:r>
            <a:r>
              <a:rPr lang="en-US" sz="2400" b="0" dirty="0" err="1">
                <a:effectLst/>
                <a:latin typeface="Times New Roman" panose="02020603050405020304" pitchFamily="18" charset="0"/>
                <a:ea typeface="Calibri" panose="020F0502020204030204" pitchFamily="34" charset="0"/>
              </a:rPr>
              <a:t>bọc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bằng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lớp</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tốt</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phế</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liệu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hoặc</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dải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kim</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loại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có</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màu</a:t>
            </a:r>
            <a:r>
              <a:rPr lang="en-US" sz="2400" b="0" dirty="0">
                <a:effectLst/>
                <a:latin typeface="Times New Roman" panose="02020603050405020304" pitchFamily="18" charset="0"/>
                <a:ea typeface="Calibri" panose="020F0502020204030204" pitchFamily="34" charset="0"/>
              </a:rPr>
              <a:t>.</a:t>
            </a:r>
            <a:endParaRPr lang="en-US" sz="2400" b="1" dirty="0">
              <a:effectLst/>
              <a:latin typeface="Times New Roman" panose="02020603050405020304" pitchFamily="18" charset="0"/>
              <a:ea typeface="Calibri" panose="020F0502020204030204" pitchFamily="34" charset="0"/>
            </a:endParaRPr>
          </a:p>
          <a:p>
            <a:pPr marL="342900" lvl="0" indent="-342900" algn="just">
              <a:lnSpc>
                <a:spcPct val="115000"/>
              </a:lnSpc>
              <a:spcBef>
                <a:spcPts val="600"/>
              </a:spcBef>
              <a:spcAft>
                <a:spcPts val="600"/>
              </a:spcAft>
              <a:buFont typeface="Symbol" panose="05050102010706020507" pitchFamily="18" charset="2"/>
              <a:buChar char=""/>
            </a:pPr>
            <a:r>
              <a:rPr lang="en-US" sz="2400" b="0" dirty="0" err="1">
                <a:effectLst/>
                <a:latin typeface="Times New Roman" panose="02020603050405020304" pitchFamily="18" charset="0"/>
                <a:ea typeface="Calibri" panose="020F0502020204030204" pitchFamily="34" charset="0"/>
              </a:rPr>
              <a:t>Sợi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chứa</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nhiều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thành</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phần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xơ</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phối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trộn</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nhau</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như</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bông</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t>
            </a:r>
            <a:r>
              <a:rPr lang="en-US" sz="2400" b="0" dirty="0" err="1">
                <a:effectLst/>
                <a:latin typeface="Times New Roman" panose="02020603050405020304" pitchFamily="18" charset="0"/>
                <a:ea typeface="Calibri" panose="020F0502020204030204" pitchFamily="34" charset="0"/>
              </a:rPr>
              <a:t>len</a:t>
            </a:r>
            <a:r>
              <a:rPr lang="en-US" sz="2400" b="0" dirty="0">
                <a:effectLst/>
                <a:latin typeface="Times New Roman" panose="02020603050405020304" pitchFamily="18" charset="0"/>
                <a:ea typeface="Calibri" panose="020F0502020204030204" pitchFamily="34" charset="0"/>
              </a:rPr>
              <a:t>, viscose </a:t>
            </a:r>
            <a:r>
              <a:rPr lang="en-US" sz="2400" b="0" dirty="0" err="1">
                <a:effectLst/>
                <a:latin typeface="Times New Roman" panose="02020603050405020304" pitchFamily="18" charset="0"/>
                <a:ea typeface="Calibri" panose="020F0502020204030204" pitchFamily="34" charset="0"/>
              </a:rPr>
              <a:t>với</a:t>
            </a:r>
            <a:r>
              <a:rPr lang="en-US" sz="2400" b="0" dirty="0">
                <a:effectLst/>
                <a:latin typeface="Times New Roman" panose="02020603050405020304" pitchFamily="18" charset="0"/>
                <a:ea typeface="Calibri" panose="020F0502020204030204" pitchFamily="34" charset="0"/>
              </a:rPr>
              <a:t> acetate…</a:t>
            </a:r>
            <a:endParaRPr lang="en-US" sz="24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8590354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1700" y="1175246"/>
            <a:ext cx="10795000" cy="4031873"/>
          </a:xfrm>
          <a:prstGeom prst="rect">
            <a:avLst/>
          </a:prstGeom>
        </p:spPr>
        <p:txBody>
          <a:bodyPr wrap="square">
            <a:spAutoFit/>
          </a:bodyPr>
          <a:lstStyle/>
          <a:p>
            <a:r>
              <a:rPr lang="vi-VN" sz="3200" b="1" dirty="0">
                <a:solidFill>
                  <a:srgbClr val="FF0000"/>
                </a:solidFill>
                <a:latin typeface="+mj-lt"/>
              </a:rPr>
              <a:t>Sợi dệt </a:t>
            </a:r>
            <a:r>
              <a:rPr lang="vi-VN" sz="3200" dirty="0">
                <a:latin typeface="+mj-lt"/>
              </a:rPr>
              <a:t>có thành phần cơ bản là xơ. Ở trong sợi, xơ nằm xoắn ốc (cũng có thể nằm song song) dọc theo trục sợi và liên kết với nhau bởi lực ma sát (cũng có thể bởi lực kết dính). Sợi tương đối mảnh, mềm mại và bền, có chiều dài tuỳ ý tính bằng mét hoặc kilômét, chiều ngang tính bằng milimét hoặc centimét. Sợi có các dạng:</a:t>
            </a:r>
          </a:p>
          <a:p>
            <a:r>
              <a:rPr lang="vi-VN" sz="3200" b="1" dirty="0">
                <a:solidFill>
                  <a:srgbClr val="FF0000"/>
                </a:solidFill>
                <a:latin typeface="+mj-lt"/>
              </a:rPr>
              <a:t>Sợi con </a:t>
            </a:r>
            <a:r>
              <a:rPr lang="vi-VN" sz="3200" dirty="0">
                <a:latin typeface="+mj-lt"/>
              </a:rPr>
              <a:t>là dạng sợi do các xơ cơ bản xoắn với nhau. Sản phẩm của ngành kéo sợi bông, sợi len kể cả sợi đũi (tơ tằm) là sợi con.</a:t>
            </a:r>
          </a:p>
        </p:txBody>
      </p:sp>
      <p:pic>
        <p:nvPicPr>
          <p:cNvPr id="3" name="Picture 2">
            <a:extLst>
              <a:ext uri="{FF2B5EF4-FFF2-40B4-BE49-F238E27FC236}">
                <a16:creationId xmlns:a16="http://schemas.microsoft.com/office/drawing/2014/main" id="{707136DD-157A-4FF2-94E9-A25213E6E73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2208802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544241"/>
            <a:ext cx="10820400" cy="2862322"/>
          </a:xfrm>
          <a:prstGeom prst="rect">
            <a:avLst/>
          </a:prstGeom>
        </p:spPr>
        <p:txBody>
          <a:bodyPr wrap="square">
            <a:spAutoFit/>
          </a:bodyPr>
          <a:lstStyle/>
          <a:p>
            <a:r>
              <a:rPr lang="vi-VN" sz="3600" b="1" dirty="0">
                <a:solidFill>
                  <a:srgbClr val="FF0000"/>
                </a:solidFill>
                <a:latin typeface="Times New Roman" panose="02020603050405020304" pitchFamily="18" charset="0"/>
                <a:cs typeface="Times New Roman" panose="02020603050405020304" pitchFamily="18" charset="0"/>
              </a:rPr>
              <a:t>Sợi phức </a:t>
            </a:r>
            <a:r>
              <a:rPr lang="vi-VN" sz="3600" dirty="0">
                <a:latin typeface="Times New Roman" panose="02020603050405020304" pitchFamily="18" charset="0"/>
                <a:cs typeface="Times New Roman" panose="02020603050405020304" pitchFamily="18" charset="0"/>
              </a:rPr>
              <a:t>là dạng sợi gồm những xơ kỹ thuật hoặc bó tơ liên kết với nhau bằng phương pháp xoắn hoặc kết dính. Sợi lanh, sợi đay, sợi gai kéo từ xơ kỹ thuật, tơ sống kéo từ nhiều sợi kén và tơ hoá học do nhiều xơ filamen xoắn lại với nhau đều tạo nên sợi phức.</a:t>
            </a:r>
            <a:endParaRPr lang="en-US" sz="36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628AB83-414F-4E6D-A859-C2752DA401D3}"/>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1641150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2200" y="838200"/>
            <a:ext cx="10007600" cy="3600986"/>
          </a:xfrm>
          <a:prstGeom prst="rect">
            <a:avLst/>
          </a:prstGeom>
        </p:spPr>
        <p:txBody>
          <a:bodyPr wrap="square">
            <a:spAutoFit/>
          </a:bodyPr>
          <a:lstStyle/>
          <a:p>
            <a:endParaRPr lang="vi-VN" sz="3600" dirty="0">
              <a:latin typeface="+mj-lt"/>
            </a:endParaRPr>
          </a:p>
          <a:p>
            <a:r>
              <a:rPr lang="vi-VN" sz="3200" dirty="0">
                <a:latin typeface="+mj-lt"/>
              </a:rPr>
              <a:t>Riêng đối với sợi hoá học, có thêm hai dạng là sợi dún có độ co giãn cao sản xuất từ tơ filament có độ đàn hồi lớn như tơ polyamide, sợi xốp có độ xốp và độ cách nhiệt cao là dạng sợi con kéo từ hai thành phần xơ stapen có độ co nhiệt chênh lệch nhau quá lớn.</a:t>
            </a:r>
            <a:endParaRPr lang="en-US" sz="3200" dirty="0">
              <a:latin typeface="+mj-lt"/>
            </a:endParaRPr>
          </a:p>
          <a:p>
            <a:endParaRPr lang="vi-VN" sz="3200" dirty="0">
              <a:latin typeface="+mj-lt"/>
            </a:endParaRPr>
          </a:p>
        </p:txBody>
      </p:sp>
      <p:pic>
        <p:nvPicPr>
          <p:cNvPr id="3" name="Picture 2">
            <a:extLst>
              <a:ext uri="{FF2B5EF4-FFF2-40B4-BE49-F238E27FC236}">
                <a16:creationId xmlns:a16="http://schemas.microsoft.com/office/drawing/2014/main" id="{C7365FF5-BC83-4C3D-B9F8-081A90F81709}"/>
              </a:ext>
            </a:extLst>
          </p:cNvPr>
          <p:cNvPicPr>
            <a:picLocks noChangeAspect="1"/>
          </p:cNvPicPr>
          <p:nvPr/>
        </p:nvPicPr>
        <p:blipFill>
          <a:blip r:embed="rId2"/>
          <a:stretch>
            <a:fillRect/>
          </a:stretch>
        </p:blipFill>
        <p:spPr>
          <a:xfrm>
            <a:off x="0" y="1"/>
            <a:ext cx="2653825" cy="990599"/>
          </a:xfrm>
          <a:prstGeom prst="rect">
            <a:avLst/>
          </a:prstGeom>
        </p:spPr>
      </p:pic>
    </p:spTree>
    <p:extLst>
      <p:ext uri="{BB962C8B-B14F-4D97-AF65-F5344CB8AC3E}">
        <p14:creationId xmlns:p14="http://schemas.microsoft.com/office/powerpoint/2010/main" val="29291018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48CC8A10-2EEE-42FE-AF67-5722EF9F76B9}"/>
              </a:ext>
            </a:extLst>
          </p:cNvPr>
          <p:cNvSpPr txBox="1"/>
          <p:nvPr/>
        </p:nvSpPr>
        <p:spPr>
          <a:xfrm>
            <a:off x="3505199" y="390332"/>
            <a:ext cx="8003665"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Phân</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2.1.3.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endParaRPr lang="en-US" sz="2800" dirty="0">
              <a:effectLst/>
              <a:latin typeface=".VnTime"/>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4F9A7ED-B38C-4D94-A0E0-135D4EAB350B}"/>
              </a:ext>
            </a:extLst>
          </p:cNvPr>
          <p:cNvSpPr txBox="1"/>
          <p:nvPr/>
        </p:nvSpPr>
        <p:spPr>
          <a:xfrm>
            <a:off x="612265" y="1691805"/>
            <a:ext cx="10896600" cy="3641253"/>
          </a:xfrm>
          <a:prstGeom prst="rect">
            <a:avLst/>
          </a:prstGeom>
          <a:noFill/>
        </p:spPr>
        <p:txBody>
          <a:bodyPr wrap="square">
            <a:spAutoFit/>
          </a:bodyPr>
          <a:lstStyle/>
          <a:p>
            <a:pPr marL="228600" indent="228600" algn="just">
              <a:lnSpc>
                <a:spcPct val="115000"/>
              </a:lnSpc>
              <a:spcBef>
                <a:spcPts val="600"/>
              </a:spcBef>
              <a:spcAft>
                <a:spcPts val="600"/>
              </a:spcAft>
            </a:pP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Chế</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phẩm</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dệt</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là</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các</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sản</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phẩm</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được</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sản</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xuất</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dưới</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nhiều</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hình</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thức</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khác</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nhau</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có</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nguồn</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gốc</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từ</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xơ</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và</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sợi</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dirty="0" err="1">
                <a:effectLst/>
                <a:latin typeface="Times New Roman" panose="02020603050405020304" pitchFamily="18" charset="0"/>
                <a:ea typeface="MS Mincho" panose="02020609040205080304" pitchFamily="49" charset="-128"/>
                <a:cs typeface="Times New Roman" panose="02020603050405020304" pitchFamily="18" charset="0"/>
              </a:rPr>
              <a:t>dệt</a:t>
            </a:r>
            <a:r>
              <a:rPr lang="en-US" sz="2800" dirty="0">
                <a:effectLst/>
                <a:latin typeface="Times New Roman" panose="02020603050405020304" pitchFamily="18" charset="0"/>
                <a:ea typeface="MS Mincho" panose="02020609040205080304" pitchFamily="49" charset="-128"/>
                <a:cs typeface="Times New Roman" panose="02020603050405020304" pitchFamily="18" charset="0"/>
              </a:rPr>
              <a:t>.</a:t>
            </a: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Dạng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xơ</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gồm</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đệm</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bông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y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tế</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cốt</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chăn</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mền</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en-US" sz="2800" b="1"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Dạng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sợi</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gồm</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chỉ</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may,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chỉ</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thêu</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dây</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buộc</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dây</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trang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trí</a:t>
            </a:r>
            <a:endParaRPr lang="en-US" sz="2800" b="1"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Dạng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tấm</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gồm</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có</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vải</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dệt</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thoi</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vải</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dệt</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kim</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vải</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không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dệt</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đăng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ten…</a:t>
            </a:r>
            <a:endParaRPr lang="en-US" sz="2800" b="1"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lgn="just">
              <a:lnSpc>
                <a:spcPct val="115000"/>
              </a:lnSpc>
              <a:spcBef>
                <a:spcPts val="600"/>
              </a:spcBef>
              <a:spcAft>
                <a:spcPts val="600"/>
              </a:spcAft>
              <a:buFont typeface="Times New Roman" panose="02020603050405020304" pitchFamily="18" charset="0"/>
              <a:buChar char="-"/>
            </a:pP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Dạng</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chiếc</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như</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chăn</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khăn</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vớ</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2800" b="0" dirty="0" err="1">
                <a:effectLst/>
                <a:latin typeface="Times New Roman" panose="02020603050405020304" pitchFamily="18" charset="0"/>
                <a:ea typeface="MS Mincho" panose="02020609040205080304" pitchFamily="49" charset="-128"/>
                <a:cs typeface="Times New Roman" panose="02020603050405020304" pitchFamily="18" charset="0"/>
              </a:rPr>
              <a:t>mũ</a:t>
            </a:r>
            <a:r>
              <a:rPr lang="en-US" sz="2800" b="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en-US" sz="2800" b="1" dirty="0">
              <a:effectLst/>
              <a:latin typeface="Times New Roman" panose="020206030504050203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4130294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1219200"/>
            <a:ext cx="10731500" cy="3539430"/>
          </a:xfrm>
          <a:prstGeom prst="rect">
            <a:avLst/>
          </a:prstGeom>
        </p:spPr>
        <p:txBody>
          <a:bodyPr wrap="square">
            <a:spAutoFit/>
          </a:bodyPr>
          <a:lstStyle/>
          <a:p>
            <a:r>
              <a:rPr lang="vi-VN" sz="3200" dirty="0">
                <a:latin typeface="+mj-lt"/>
              </a:rPr>
              <a:t>Chế phẩm dệt có thành phần cơ bản là xơ, sợi dệt.</a:t>
            </a:r>
          </a:p>
          <a:p>
            <a:r>
              <a:rPr lang="vi-VN" sz="3200" dirty="0">
                <a:latin typeface="+mj-lt"/>
              </a:rPr>
              <a:t>Chế phẩm dạng xơ bao gồm bông y tế, đệm, dạ nén, vải không dệt liên kết hoá lý. Chúng do xơ nằm lộn xộn liên kết với nhau bởi lực nén, lực masát, lực kết dính.</a:t>
            </a:r>
            <a:endParaRPr lang="en-US" sz="3200" dirty="0">
              <a:latin typeface="+mj-lt"/>
            </a:endParaRPr>
          </a:p>
          <a:p>
            <a:endParaRPr lang="vi-VN" sz="3200" dirty="0">
              <a:latin typeface="+mj-lt"/>
            </a:endParaRPr>
          </a:p>
          <a:p>
            <a:r>
              <a:rPr lang="vi-VN" sz="3200" dirty="0">
                <a:latin typeface="+mj-lt"/>
              </a:rPr>
              <a:t>Chế phẩm dạng sợi bao gồm chỉ khâu, chỉ thêu, các loại dây buộc. Phần lớn chúng thuộc dạng sợi thứ cấp có nhiều lần xoắn.</a:t>
            </a:r>
          </a:p>
        </p:txBody>
      </p:sp>
      <p:pic>
        <p:nvPicPr>
          <p:cNvPr id="3" name="Picture 2">
            <a:extLst>
              <a:ext uri="{FF2B5EF4-FFF2-40B4-BE49-F238E27FC236}">
                <a16:creationId xmlns:a16="http://schemas.microsoft.com/office/drawing/2014/main" id="{C0012D2C-5C24-4B5F-A62F-07A3C346693A}"/>
              </a:ext>
            </a:extLst>
          </p:cNvPr>
          <p:cNvPicPr>
            <a:picLocks noChangeAspect="1"/>
          </p:cNvPicPr>
          <p:nvPr/>
        </p:nvPicPr>
        <p:blipFill>
          <a:blip r:embed="rId2"/>
          <a:stretch>
            <a:fillRect/>
          </a:stretch>
        </p:blipFill>
        <p:spPr>
          <a:xfrm>
            <a:off x="1" y="1"/>
            <a:ext cx="2653828" cy="990600"/>
          </a:xfrm>
          <a:prstGeom prst="rect">
            <a:avLst/>
          </a:prstGeom>
        </p:spPr>
      </p:pic>
    </p:spTree>
    <p:extLst>
      <p:ext uri="{BB962C8B-B14F-4D97-AF65-F5344CB8AC3E}">
        <p14:creationId xmlns:p14="http://schemas.microsoft.com/office/powerpoint/2010/main" val="30271483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1700" y="1182638"/>
            <a:ext cx="10693400" cy="4524315"/>
          </a:xfrm>
          <a:prstGeom prst="rect">
            <a:avLst/>
          </a:prstGeom>
        </p:spPr>
        <p:txBody>
          <a:bodyPr wrap="square">
            <a:spAutoFit/>
          </a:bodyPr>
          <a:lstStyle/>
          <a:p>
            <a:r>
              <a:rPr lang="vi-VN" sz="3600" dirty="0">
                <a:latin typeface="+mj-lt"/>
              </a:rPr>
              <a:t>Chế phẩm dạng tấm bao gồm vải dệt thoi, vải dệt kim, đăng ten … mà thành phần cơ bản chủ yếu là sợi. Sợi nằm trong chế phẩm có thể thẳng góc nhau (như ở vải dệt thoi) hoặc có dạng những vòng sợi móc nối nhau (như ở vải dệt kim).</a:t>
            </a:r>
          </a:p>
          <a:p>
            <a:r>
              <a:rPr lang="vi-VN" sz="3600" dirty="0">
                <a:latin typeface="+mj-lt"/>
              </a:rPr>
              <a:t>Chế phẩm dạng chiếc bao gồm khăn, bít tất, mũ … Chúng được hình thành có thể từ xơ như mũ dạ, từ sợi như bít tất …</a:t>
            </a:r>
          </a:p>
        </p:txBody>
      </p:sp>
      <p:pic>
        <p:nvPicPr>
          <p:cNvPr id="3" name="Picture 2">
            <a:extLst>
              <a:ext uri="{FF2B5EF4-FFF2-40B4-BE49-F238E27FC236}">
                <a16:creationId xmlns:a16="http://schemas.microsoft.com/office/drawing/2014/main" id="{8113C71F-1EE7-40C8-8DBE-EBD93B946F8F}"/>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1169574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6B4441A5-10C5-4CF5-99C8-997E6E91C914}"/>
              </a:ext>
            </a:extLst>
          </p:cNvPr>
          <p:cNvSpPr txBox="1"/>
          <p:nvPr/>
        </p:nvSpPr>
        <p:spPr>
          <a:xfrm>
            <a:off x="3104219" y="333680"/>
            <a:ext cx="8270363"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2.2.1.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hình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8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6027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1900" y="1478846"/>
            <a:ext cx="11150600" cy="3416320"/>
          </a:xfrm>
          <a:prstGeom prst="rect">
            <a:avLst/>
          </a:prstGeom>
        </p:spPr>
        <p:txBody>
          <a:bodyPr wrap="square">
            <a:spAutoFit/>
          </a:bodyPr>
          <a:lstStyle/>
          <a:p>
            <a:r>
              <a:rPr lang="vi-VN" sz="3600" b="1" dirty="0">
                <a:solidFill>
                  <a:srgbClr val="FF0000"/>
                </a:solidFill>
                <a:latin typeface="+mj-lt"/>
              </a:rPr>
              <a:t>2.2. Một số tính chất của xơ sợi dệt:</a:t>
            </a:r>
          </a:p>
          <a:p>
            <a:r>
              <a:rPr lang="vi-VN" sz="3600" b="1" dirty="0">
                <a:solidFill>
                  <a:srgbClr val="FF0000"/>
                </a:solidFill>
                <a:latin typeface="+mj-lt"/>
              </a:rPr>
              <a:t>2.2.1. Tính chất hình học</a:t>
            </a:r>
            <a:endParaRPr lang="en-US" sz="3600" b="1" dirty="0">
              <a:solidFill>
                <a:srgbClr val="FF0000"/>
              </a:solidFill>
              <a:latin typeface="+mj-lt"/>
            </a:endParaRPr>
          </a:p>
          <a:p>
            <a:r>
              <a:rPr lang="vi-VN" sz="3600" b="1" dirty="0">
                <a:solidFill>
                  <a:srgbClr val="FF0000"/>
                </a:solidFill>
                <a:latin typeface="+mj-lt"/>
              </a:rPr>
              <a:t>	</a:t>
            </a:r>
            <a:r>
              <a:rPr lang="en-US" sz="3600" b="1" dirty="0">
                <a:solidFill>
                  <a:srgbClr val="FF0000"/>
                </a:solidFill>
                <a:latin typeface="+mj-lt"/>
              </a:rPr>
              <a:t>*</a:t>
            </a:r>
            <a:r>
              <a:rPr lang="vi-VN" sz="3600" b="1" dirty="0">
                <a:solidFill>
                  <a:srgbClr val="FF0000"/>
                </a:solidFill>
                <a:latin typeface="+mj-lt"/>
              </a:rPr>
              <a:t>Khối lượng riêng</a:t>
            </a:r>
          </a:p>
          <a:p>
            <a:r>
              <a:rPr lang="vi-VN" sz="3600" dirty="0">
                <a:latin typeface="+mj-lt"/>
              </a:rPr>
              <a:t>Khối lượng riêng của các loại xơ được tính bằng khối lượng xơ trong một đơn vị thể tích (g/cm3)</a:t>
            </a:r>
          </a:p>
          <a:p>
            <a:endParaRPr lang="vi-VN" sz="3600" dirty="0">
              <a:latin typeface="+mj-lt"/>
            </a:endParaRPr>
          </a:p>
        </p:txBody>
      </p:sp>
      <p:pic>
        <p:nvPicPr>
          <p:cNvPr id="3" name="Picture 2">
            <a:extLst>
              <a:ext uri="{FF2B5EF4-FFF2-40B4-BE49-F238E27FC236}">
                <a16:creationId xmlns:a16="http://schemas.microsoft.com/office/drawing/2014/main" id="{34543072-686E-4A4E-8744-E58B1343C2D8}"/>
              </a:ext>
            </a:extLst>
          </p:cNvPr>
          <p:cNvPicPr>
            <a:picLocks noChangeAspect="1"/>
          </p:cNvPicPr>
          <p:nvPr/>
        </p:nvPicPr>
        <p:blipFill>
          <a:blip r:embed="rId2"/>
          <a:stretch>
            <a:fillRect/>
          </a:stretch>
        </p:blipFill>
        <p:spPr>
          <a:xfrm>
            <a:off x="-30480" y="0"/>
            <a:ext cx="3084843" cy="1152244"/>
          </a:xfrm>
          <a:prstGeom prst="rect">
            <a:avLst/>
          </a:prstGeom>
        </p:spPr>
      </p:pic>
    </p:spTree>
    <p:extLst>
      <p:ext uri="{BB962C8B-B14F-4D97-AF65-F5344CB8AC3E}">
        <p14:creationId xmlns:p14="http://schemas.microsoft.com/office/powerpoint/2010/main" val="191051424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1400" y="892939"/>
            <a:ext cx="10807700" cy="2308324"/>
          </a:xfrm>
          <a:prstGeom prst="rect">
            <a:avLst/>
          </a:prstGeom>
        </p:spPr>
        <p:txBody>
          <a:bodyPr wrap="square">
            <a:spAutoFit/>
          </a:bodyPr>
          <a:lstStyle/>
          <a:p>
            <a:r>
              <a:rPr lang="en-US" sz="3600" b="1" dirty="0">
                <a:solidFill>
                  <a:srgbClr val="FF0000"/>
                </a:solidFill>
                <a:latin typeface="+mj-lt"/>
              </a:rPr>
              <a:t>* </a:t>
            </a:r>
            <a:r>
              <a:rPr lang="vi-VN" sz="3600" b="1" dirty="0">
                <a:solidFill>
                  <a:srgbClr val="FF0000"/>
                </a:solidFill>
                <a:latin typeface="+mj-lt"/>
              </a:rPr>
              <a:t>Chiều dài của xơ sợi</a:t>
            </a:r>
          </a:p>
          <a:p>
            <a:r>
              <a:rPr lang="vi-VN" sz="3600" dirty="0">
                <a:latin typeface="+mj-lt"/>
              </a:rPr>
              <a:t>Chiều dài của xơ là khoảng cách được xác định từ điểm đầu đến điểm cuối cùa xơ. Độ dài của xơ liên quan đến việc chọn quy trình công nghệ và sản phẩm để sản xuất. </a:t>
            </a:r>
            <a:endParaRPr lang="en-US" dirty="0"/>
          </a:p>
        </p:txBody>
      </p:sp>
      <p:pic>
        <p:nvPicPr>
          <p:cNvPr id="3" name="Picture 2">
            <a:extLst>
              <a:ext uri="{FF2B5EF4-FFF2-40B4-BE49-F238E27FC236}">
                <a16:creationId xmlns:a16="http://schemas.microsoft.com/office/drawing/2014/main" id="{1422513A-DE79-46AD-93F7-677BB1FAB80B}"/>
              </a:ext>
            </a:extLst>
          </p:cNvPr>
          <p:cNvPicPr>
            <a:picLocks noChangeAspect="1"/>
          </p:cNvPicPr>
          <p:nvPr/>
        </p:nvPicPr>
        <p:blipFill>
          <a:blip r:embed="rId2"/>
          <a:stretch>
            <a:fillRect/>
          </a:stretch>
        </p:blipFill>
        <p:spPr>
          <a:xfrm>
            <a:off x="1" y="0"/>
            <a:ext cx="2667000" cy="995517"/>
          </a:xfrm>
          <a:prstGeom prst="rect">
            <a:avLst/>
          </a:prstGeom>
        </p:spPr>
      </p:pic>
    </p:spTree>
    <p:extLst>
      <p:ext uri="{BB962C8B-B14F-4D97-AF65-F5344CB8AC3E}">
        <p14:creationId xmlns:p14="http://schemas.microsoft.com/office/powerpoint/2010/main" val="1953002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066800"/>
            <a:ext cx="9956800" cy="2308324"/>
          </a:xfrm>
          <a:prstGeom prst="rect">
            <a:avLst/>
          </a:prstGeom>
        </p:spPr>
        <p:txBody>
          <a:bodyPr wrap="square">
            <a:spAutoFit/>
          </a:bodyPr>
          <a:lstStyle/>
          <a:p>
            <a:r>
              <a:rPr lang="en-US" sz="3600" b="1" dirty="0">
                <a:solidFill>
                  <a:srgbClr val="FF0000"/>
                </a:solidFill>
                <a:latin typeface="Times New Roman" panose="02020603050405020304" pitchFamily="18" charset="0"/>
                <a:cs typeface="Times New Roman" panose="02020603050405020304" pitchFamily="18" charset="0"/>
              </a:rPr>
              <a:t>* </a:t>
            </a:r>
            <a:r>
              <a:rPr lang="vi-VN" sz="3600" b="1" dirty="0">
                <a:solidFill>
                  <a:srgbClr val="FF0000"/>
                </a:solidFill>
                <a:latin typeface="Times New Roman" panose="02020603050405020304" pitchFamily="18" charset="0"/>
                <a:cs typeface="Times New Roman" panose="02020603050405020304" pitchFamily="18" charset="0"/>
              </a:rPr>
              <a:t>Độ mảnh của xơ và sợi</a:t>
            </a:r>
          </a:p>
          <a:p>
            <a:r>
              <a:rPr lang="vi-VN" sz="3600" dirty="0">
                <a:latin typeface="Times New Roman" panose="02020603050405020304" pitchFamily="18" charset="0"/>
                <a:cs typeface="Times New Roman" panose="02020603050405020304" pitchFamily="18" charset="0"/>
              </a:rPr>
              <a:t>Tuỳ theo bề mặt cắt ngang của xơ sợi mà gọi xơ sợi đó mảnh hay thô. Xơ càng mảnh bề mặt cắt ngang càng nhỏ và ngược lại. </a:t>
            </a:r>
          </a:p>
        </p:txBody>
      </p:sp>
      <p:pic>
        <p:nvPicPr>
          <p:cNvPr id="3" name="Picture 2">
            <a:extLst>
              <a:ext uri="{FF2B5EF4-FFF2-40B4-BE49-F238E27FC236}">
                <a16:creationId xmlns:a16="http://schemas.microsoft.com/office/drawing/2014/main" id="{83D1BD02-BE04-44E5-AD63-E4E19BDD239B}"/>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95695350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2555081"/>
            <a:ext cx="8477794" cy="3693319"/>
          </a:xfrm>
          <a:prstGeom prst="rect">
            <a:avLst/>
          </a:prstGeom>
        </p:spPr>
        <p:txBody>
          <a:bodyPr wrap="square">
            <a:spAutoFit/>
          </a:bodyPr>
          <a:lstStyle/>
          <a:p>
            <a:r>
              <a:rPr lang="vi-VN" dirty="0"/>
              <a:t> </a:t>
            </a:r>
          </a:p>
          <a:p>
            <a:r>
              <a:rPr lang="vi-VN" sz="3600" dirty="0">
                <a:latin typeface="+mj-lt"/>
              </a:rPr>
              <a:t>Trong đó :</a:t>
            </a:r>
          </a:p>
          <a:p>
            <a:r>
              <a:rPr lang="vi-VN" sz="3600" dirty="0">
                <a:latin typeface="+mj-lt"/>
              </a:rPr>
              <a:t>N: là chi số</a:t>
            </a:r>
          </a:p>
          <a:p>
            <a:r>
              <a:rPr lang="vi-VN" sz="3600" dirty="0">
                <a:latin typeface="+mj-lt"/>
              </a:rPr>
              <a:t>L: độ dài của xơ, sợi tính theo m, mm, km</a:t>
            </a:r>
          </a:p>
          <a:p>
            <a:r>
              <a:rPr lang="vi-VN" sz="3600" dirty="0">
                <a:latin typeface="+mj-lt"/>
              </a:rPr>
              <a:t>G: khối lượng của xơ, sợi tính theo g, mg, kg</a:t>
            </a:r>
          </a:p>
          <a:p>
            <a:r>
              <a:rPr lang="vi-VN" sz="3600" dirty="0">
                <a:latin typeface="+mj-lt"/>
              </a:rPr>
              <a:t>    Qua cách xác định này, xơ có chi số càng cao thì càng mảnh. </a:t>
            </a:r>
          </a:p>
        </p:txBody>
      </p:sp>
      <p:sp>
        <p:nvSpPr>
          <p:cNvPr id="3" name="Rectangle 2"/>
          <p:cNvSpPr>
            <a:spLocks noChangeArrowheads="1"/>
          </p:cNvSpPr>
          <p:nvPr/>
        </p:nvSpPr>
        <p:spPr bwMode="auto">
          <a:xfrm>
            <a:off x="3594100" y="9271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2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4100" y="609600"/>
            <a:ext cx="3175363" cy="23815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FB33BFC-8F82-4940-95B4-D55A70BF13D0}"/>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2797669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67603" y="1203404"/>
            <a:ext cx="11787394"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4025"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Ngoài</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ra</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thê</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xác</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định</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đô</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mảnh</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sợi</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theo</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chuẩn</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sô</a:t>
            </a:r>
            <a:r>
              <a:rPr kumimoji="0" lang="en-US" altLang="en-US"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T(Tex)</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4025"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nvGrpSpPr>
          <p:cNvPr id="3" name="Group 2"/>
          <p:cNvGrpSpPr>
            <a:grpSpLocks/>
          </p:cNvGrpSpPr>
          <p:nvPr/>
        </p:nvGrpSpPr>
        <p:grpSpPr bwMode="auto">
          <a:xfrm>
            <a:off x="4191000" y="2209800"/>
            <a:ext cx="2774950" cy="1715179"/>
            <a:chOff x="4882" y="4292"/>
            <a:chExt cx="1246" cy="1067"/>
          </a:xfrm>
        </p:grpSpPr>
        <p:sp>
          <p:nvSpPr>
            <p:cNvPr id="4" name="Text Box 233"/>
            <p:cNvSpPr txBox="1">
              <a:spLocks noChangeArrowheads="1"/>
            </p:cNvSpPr>
            <p:nvPr/>
          </p:nvSpPr>
          <p:spPr bwMode="auto">
            <a:xfrm>
              <a:off x="5540" y="4292"/>
              <a:ext cx="588"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G</a:t>
              </a:r>
            </a:p>
          </p:txBody>
        </p:sp>
        <p:grpSp>
          <p:nvGrpSpPr>
            <p:cNvPr id="5" name="Group 4"/>
            <p:cNvGrpSpPr>
              <a:grpSpLocks/>
            </p:cNvGrpSpPr>
            <p:nvPr/>
          </p:nvGrpSpPr>
          <p:grpSpPr bwMode="auto">
            <a:xfrm>
              <a:off x="4882" y="4659"/>
              <a:ext cx="1246" cy="700"/>
              <a:chOff x="4882" y="13450"/>
              <a:chExt cx="1246" cy="700"/>
            </a:xfrm>
          </p:grpSpPr>
          <p:cxnSp>
            <p:nvCxnSpPr>
              <p:cNvPr id="6" name="Line 235"/>
              <p:cNvCxnSpPr>
                <a:cxnSpLocks noChangeShapeType="1"/>
              </p:cNvCxnSpPr>
              <p:nvPr/>
            </p:nvCxnSpPr>
            <p:spPr bwMode="auto">
              <a:xfrm>
                <a:off x="5372" y="13545"/>
                <a:ext cx="50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7" name="Text Box 236"/>
              <p:cNvSpPr txBox="1">
                <a:spLocks noChangeArrowheads="1"/>
              </p:cNvSpPr>
              <p:nvPr/>
            </p:nvSpPr>
            <p:spPr bwMode="auto">
              <a:xfrm>
                <a:off x="5540" y="13688"/>
                <a:ext cx="588"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a:effectLst/>
                    <a:latin typeface="Times New Roman" panose="02020603050405020304" pitchFamily="18" charset="0"/>
                    <a:ea typeface="Times New Roman" panose="02020603050405020304" pitchFamily="18" charset="0"/>
                    <a:cs typeface="Times New Roman" panose="02020603050405020304" pitchFamily="18" charset="0"/>
                  </a:rPr>
                  <a:t>L</a:t>
                </a:r>
              </a:p>
            </p:txBody>
          </p:sp>
          <p:sp>
            <p:nvSpPr>
              <p:cNvPr id="8" name="Text Box 237"/>
              <p:cNvSpPr txBox="1">
                <a:spLocks noChangeArrowheads="1"/>
              </p:cNvSpPr>
              <p:nvPr/>
            </p:nvSpPr>
            <p:spPr bwMode="auto">
              <a:xfrm>
                <a:off x="4882" y="13450"/>
                <a:ext cx="742"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4000" dirty="0">
                    <a:effectLst/>
                    <a:latin typeface="Times New Roman" panose="02020603050405020304" pitchFamily="18" charset="0"/>
                    <a:ea typeface="Times New Roman" panose="02020603050405020304" pitchFamily="18" charset="0"/>
                    <a:cs typeface="Times New Roman" panose="02020603050405020304" pitchFamily="18" charset="0"/>
                  </a:rPr>
                  <a:t>T =</a:t>
                </a:r>
              </a:p>
            </p:txBody>
          </p:sp>
        </p:grpSp>
      </p:grpSp>
      <p:sp>
        <p:nvSpPr>
          <p:cNvPr id="9" name="Rectangle 11"/>
          <p:cNvSpPr>
            <a:spLocks noChangeArrowheads="1"/>
          </p:cNvSpPr>
          <p:nvPr/>
        </p:nvSpPr>
        <p:spPr bwMode="auto">
          <a:xfrm>
            <a:off x="1197872" y="3198914"/>
            <a:ext cx="7073900"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402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4025" algn="l" defTabSz="914400" rtl="0" eaLnBrk="0" fontAlgn="base" latinLnBrk="0" hangingPunct="0">
              <a:lnSpc>
                <a:spcPct val="100000"/>
              </a:lnSpc>
              <a:spcBef>
                <a:spcPct val="0"/>
              </a:spcBef>
              <a:spcAft>
                <a:spcPct val="0"/>
              </a:spcAft>
              <a:buClrTx/>
              <a:buSzTx/>
              <a:buFontTx/>
              <a:buNone/>
              <a:tabLst/>
            </a:pPr>
            <a:endParaRPr kumimoji="0" lang="en-US" altLang="en-US" sz="4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454025"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454025"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đo</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2800" b="0" i="0" u="none" strike="noStrike" cap="none" normalizeH="0" baseline="0" dirty="0">
              <a:ln>
                <a:noFill/>
              </a:ln>
              <a:solidFill>
                <a:schemeClr val="tx1"/>
              </a:solidFill>
              <a:effectLst/>
            </a:endParaRPr>
          </a:p>
          <a:p>
            <a:pPr marL="0" marR="0" lvl="0" indent="454025"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 là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chuẩn</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sô</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(Tex)</a:t>
            </a:r>
            <a:endParaRPr kumimoji="0" lang="en-US" altLang="en-US" sz="2800" b="0" i="0" u="none" strike="noStrike" cap="none" normalizeH="0" baseline="0" dirty="0">
              <a:ln>
                <a:noFill/>
              </a:ln>
              <a:solidFill>
                <a:schemeClr val="tx1"/>
              </a:solidFill>
              <a:effectLst/>
            </a:endParaRPr>
          </a:p>
          <a:p>
            <a:pPr marL="0" marR="0" lvl="0" indent="454025"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 là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khối</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lượng</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sợi</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a:t>
            </a:r>
            <a:endParaRPr kumimoji="0" lang="en-US" altLang="en-US" sz="2800" b="0" i="0" u="none" strike="noStrike" cap="none" normalizeH="0" baseline="0" dirty="0">
              <a:ln>
                <a:noFill/>
              </a:ln>
              <a:solidFill>
                <a:schemeClr val="tx1"/>
              </a:solidFill>
              <a:effectLst/>
            </a:endParaRPr>
          </a:p>
          <a:p>
            <a:pPr marL="0" marR="0" lvl="0" indent="454025"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chiều</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dài</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sợi</a:t>
            </a:r>
            <a:r>
              <a:rPr kumimoji="0" lang="en-US" altLang="en-US" sz="28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(km)</a:t>
            </a:r>
            <a:endParaRPr kumimoji="0" lang="en-US" altLang="en-US" sz="2800" b="0" i="0" u="none" strike="noStrike" cap="none" normalizeH="0" baseline="0" dirty="0">
              <a:ln>
                <a:noFill/>
              </a:ln>
              <a:solidFill>
                <a:schemeClr val="tx1"/>
              </a:solidFill>
              <a:effectLst/>
            </a:endParaRPr>
          </a:p>
        </p:txBody>
      </p:sp>
      <p:pic>
        <p:nvPicPr>
          <p:cNvPr id="10" name="Picture 9">
            <a:extLst>
              <a:ext uri="{FF2B5EF4-FFF2-40B4-BE49-F238E27FC236}">
                <a16:creationId xmlns:a16="http://schemas.microsoft.com/office/drawing/2014/main" id="{B222D2BC-46DD-4D94-B9D9-2CE800826C8E}"/>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2727149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0900" y="1272739"/>
            <a:ext cx="11074400" cy="4524315"/>
          </a:xfrm>
          <a:prstGeom prst="rect">
            <a:avLst/>
          </a:prstGeom>
        </p:spPr>
        <p:txBody>
          <a:bodyPr wrap="square">
            <a:spAutoFit/>
          </a:bodyPr>
          <a:lstStyle/>
          <a:p>
            <a:r>
              <a:rPr lang="vi-VN" sz="3200" dirty="0">
                <a:latin typeface="+mj-lt"/>
              </a:rPr>
              <a:t>Một số nguyên liệu hoá học được kéo ra theo yêu cầu sản xuất từng loại mặt hàng khác nhau.</a:t>
            </a:r>
          </a:p>
          <a:p>
            <a:r>
              <a:rPr lang="vi-VN" sz="3200" dirty="0">
                <a:latin typeface="+mj-lt"/>
              </a:rPr>
              <a:t>Xơ rất mảnh có chi số 9000 – 7500</a:t>
            </a:r>
          </a:p>
          <a:p>
            <a:r>
              <a:rPr lang="vi-VN" sz="3200" dirty="0">
                <a:latin typeface="+mj-lt"/>
              </a:rPr>
              <a:t>Xơ mảnh có chi số 7200 – 3600</a:t>
            </a:r>
          </a:p>
          <a:p>
            <a:r>
              <a:rPr lang="vi-VN" sz="3200" dirty="0">
                <a:latin typeface="+mj-lt"/>
              </a:rPr>
              <a:t>Xơ mảnh bình thường có chi số 3200 – 1800</a:t>
            </a:r>
          </a:p>
          <a:p>
            <a:r>
              <a:rPr lang="vi-VN" sz="3200" dirty="0">
                <a:latin typeface="+mj-lt"/>
              </a:rPr>
              <a:t>Xơ thô có chi số 1500 – 900</a:t>
            </a:r>
          </a:p>
          <a:p>
            <a:r>
              <a:rPr lang="vi-VN" sz="3200" dirty="0">
                <a:latin typeface="+mj-lt"/>
              </a:rPr>
              <a:t>Xơ rất thô có chi số dưới  900</a:t>
            </a:r>
          </a:p>
          <a:p>
            <a:r>
              <a:rPr lang="vi-VN" sz="3200" dirty="0">
                <a:latin typeface="+mj-lt"/>
              </a:rPr>
              <a:t>Một số loại xơ có hình tròn người ta có thể tính chi số của nó theo đường kính trung bình và khối lượng riêng.</a:t>
            </a:r>
          </a:p>
        </p:txBody>
      </p:sp>
      <p:pic>
        <p:nvPicPr>
          <p:cNvPr id="3" name="Picture 2">
            <a:extLst>
              <a:ext uri="{FF2B5EF4-FFF2-40B4-BE49-F238E27FC236}">
                <a16:creationId xmlns:a16="http://schemas.microsoft.com/office/drawing/2014/main" id="{743208A3-53E9-4BC9-9B36-3C55347189C5}"/>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3114433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0900" y="1120339"/>
            <a:ext cx="11061700" cy="4031873"/>
          </a:xfrm>
          <a:prstGeom prst="rect">
            <a:avLst/>
          </a:prstGeom>
        </p:spPr>
        <p:txBody>
          <a:bodyPr wrap="square">
            <a:spAutoFit/>
          </a:bodyPr>
          <a:lstStyle/>
          <a:p>
            <a:r>
              <a:rPr lang="en-US" sz="3200" dirty="0">
                <a:latin typeface="+mj-lt"/>
              </a:rPr>
              <a:t>*</a:t>
            </a:r>
            <a:r>
              <a:rPr lang="vi-VN" sz="3200" b="1" dirty="0">
                <a:solidFill>
                  <a:srgbClr val="FF0000"/>
                </a:solidFill>
                <a:latin typeface="+mj-lt"/>
              </a:rPr>
              <a:t>	Độ đều của sợi</a:t>
            </a:r>
          </a:p>
          <a:p>
            <a:r>
              <a:rPr lang="vi-VN" sz="3200" dirty="0">
                <a:latin typeface="+mj-lt"/>
              </a:rPr>
              <a:t>Đối với sợi, độ đều là một chỉ tiêu tính chất rất quan trọng bởi vì nó ảnh hưởng lớn đến bề mặt vải (sọc màu). Sợi không đều sẽ dễ bị đứt trong quá trình dệt</a:t>
            </a:r>
          </a:p>
          <a:p>
            <a:r>
              <a:rPr lang="en-US" sz="3200" dirty="0">
                <a:latin typeface="+mj-lt"/>
              </a:rPr>
              <a:t>*</a:t>
            </a:r>
            <a:r>
              <a:rPr lang="vi-VN" sz="3200" dirty="0">
                <a:latin typeface="+mj-lt"/>
              </a:rPr>
              <a:t>	</a:t>
            </a:r>
            <a:r>
              <a:rPr lang="vi-VN" sz="3200" b="1" dirty="0">
                <a:solidFill>
                  <a:srgbClr val="FF0000"/>
                </a:solidFill>
                <a:latin typeface="+mj-lt"/>
              </a:rPr>
              <a:t>Hình dạng bề mặt của xơ</a:t>
            </a:r>
          </a:p>
          <a:p>
            <a:r>
              <a:rPr lang="vi-VN" sz="3200" dirty="0">
                <a:latin typeface="+mj-lt"/>
              </a:rPr>
              <a:t>Hình dạng của xơ có ảnh hưởng đến hình thái cấu tạo xơ. Xơ thiên nhiên có nhiều đoạn khác nhau, có thể thẳng, nhăn nheo hay có vẩy. Xơ hoá học bề mặt bóng và đều, thường ở dạng thẳng.</a:t>
            </a:r>
          </a:p>
        </p:txBody>
      </p:sp>
      <p:pic>
        <p:nvPicPr>
          <p:cNvPr id="3" name="Picture 2">
            <a:extLst>
              <a:ext uri="{FF2B5EF4-FFF2-40B4-BE49-F238E27FC236}">
                <a16:creationId xmlns:a16="http://schemas.microsoft.com/office/drawing/2014/main" id="{A2D615ED-7906-40DC-91B6-A217E0E3E0E6}"/>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6138367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6B4441A5-10C5-4CF5-99C8-997E6E91C914}"/>
              </a:ext>
            </a:extLst>
          </p:cNvPr>
          <p:cNvSpPr txBox="1"/>
          <p:nvPr/>
        </p:nvSpPr>
        <p:spPr>
          <a:xfrm>
            <a:off x="3200400" y="304800"/>
            <a:ext cx="8188835"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học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27091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3950" y="990600"/>
            <a:ext cx="9944100" cy="5509200"/>
          </a:xfrm>
          <a:prstGeom prst="rect">
            <a:avLst/>
          </a:prstGeom>
        </p:spPr>
        <p:txBody>
          <a:bodyPr wrap="square">
            <a:spAutoFit/>
          </a:bodyPr>
          <a:lstStyle/>
          <a:p>
            <a:r>
              <a:rPr lang="vi-VN" sz="3200" b="1" dirty="0">
                <a:solidFill>
                  <a:srgbClr val="FF0000"/>
                </a:solidFill>
                <a:latin typeface="+mj-lt"/>
              </a:rPr>
              <a:t>2.2.2. Tính chất cơ học</a:t>
            </a:r>
          </a:p>
          <a:p>
            <a:r>
              <a:rPr lang="vi-VN" sz="3200" b="1" dirty="0">
                <a:solidFill>
                  <a:srgbClr val="FF0000"/>
                </a:solidFill>
                <a:latin typeface="+mj-lt"/>
              </a:rPr>
              <a:t>Độ bền của xơ và sợi</a:t>
            </a:r>
          </a:p>
          <a:p>
            <a:r>
              <a:rPr lang="vi-VN" sz="3200" dirty="0">
                <a:latin typeface="+mj-lt"/>
              </a:rPr>
              <a:t>Độ bền của xơ và sợi là một trong những chỉ tiêu cơ bản để đánh giá phẩm chất của vật liệu dệt. Độ bền càng cao chất lượng xơ càng tốt</a:t>
            </a:r>
          </a:p>
          <a:p>
            <a:r>
              <a:rPr lang="vi-VN" sz="3200" dirty="0">
                <a:latin typeface="+mj-lt"/>
              </a:rPr>
              <a:t>Độ bền có nhiều dạng: độ bền kéo căng, độ bền khi xoắn, độ bền do mài mòn. Trong đó độ bền kéo căng của xơ, sợi được xác định là lực lớn nhất mà xơ chịu đựng được khi có lực tác dụng từ bên ngoài</a:t>
            </a:r>
          </a:p>
          <a:p>
            <a:r>
              <a:rPr lang="vi-VN" sz="3200" dirty="0">
                <a:latin typeface="+mj-lt"/>
              </a:rPr>
              <a:t>Độ bền được đo bằng đơn vị lực là N (Niutơn) hoặc gam lực.</a:t>
            </a:r>
          </a:p>
        </p:txBody>
      </p:sp>
      <p:pic>
        <p:nvPicPr>
          <p:cNvPr id="3" name="Picture 2">
            <a:extLst>
              <a:ext uri="{FF2B5EF4-FFF2-40B4-BE49-F238E27FC236}">
                <a16:creationId xmlns:a16="http://schemas.microsoft.com/office/drawing/2014/main" id="{2F260F65-D7BB-41DA-A4D4-71E9929A4C45}"/>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8336449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0100" y="1373644"/>
            <a:ext cx="10553700" cy="1754326"/>
          </a:xfrm>
          <a:prstGeom prst="rect">
            <a:avLst/>
          </a:prstGeom>
        </p:spPr>
        <p:txBody>
          <a:bodyPr wrap="square">
            <a:spAutoFit/>
          </a:bodyPr>
          <a:lstStyle/>
          <a:p>
            <a:r>
              <a:rPr lang="en-US" sz="3600" b="1" dirty="0">
                <a:solidFill>
                  <a:srgbClr val="FF0000"/>
                </a:solidFill>
                <a:latin typeface="+mj-lt"/>
              </a:rPr>
              <a:t>* </a:t>
            </a:r>
            <a:r>
              <a:rPr lang="vi-VN" sz="3600" b="1" dirty="0">
                <a:solidFill>
                  <a:srgbClr val="FF0000"/>
                </a:solidFill>
                <a:latin typeface="+mj-lt"/>
              </a:rPr>
              <a:t>Độ kéo giãn</a:t>
            </a:r>
          </a:p>
          <a:p>
            <a:r>
              <a:rPr lang="vi-VN" sz="3600" dirty="0">
                <a:latin typeface="+mj-lt"/>
              </a:rPr>
              <a:t>Khi tác dụng một lực vào xơ, sợi bằng lực kéo thì tính chất bên trong của xơ có sự thay đổi.	</a:t>
            </a:r>
          </a:p>
        </p:txBody>
      </p:sp>
      <p:pic>
        <p:nvPicPr>
          <p:cNvPr id="3" name="Picture 2">
            <a:extLst>
              <a:ext uri="{FF2B5EF4-FFF2-40B4-BE49-F238E27FC236}">
                <a16:creationId xmlns:a16="http://schemas.microsoft.com/office/drawing/2014/main" id="{16FFDEA8-8554-4C50-A472-487AE3F6C3AD}"/>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41612371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914400"/>
            <a:ext cx="10769600" cy="4031873"/>
          </a:xfrm>
          <a:prstGeom prst="rect">
            <a:avLst/>
          </a:prstGeom>
        </p:spPr>
        <p:txBody>
          <a:bodyPr wrap="square">
            <a:spAutoFit/>
          </a:bodyPr>
          <a:lstStyle/>
          <a:p>
            <a:r>
              <a:rPr lang="en-US" sz="3200" b="1" dirty="0">
                <a:solidFill>
                  <a:srgbClr val="FF0000"/>
                </a:solidFill>
                <a:latin typeface="+mj-lt"/>
              </a:rPr>
              <a:t>* </a:t>
            </a:r>
            <a:r>
              <a:rPr lang="vi-VN" sz="3200" b="1" dirty="0">
                <a:solidFill>
                  <a:srgbClr val="FF0000"/>
                </a:solidFill>
                <a:latin typeface="+mj-lt"/>
              </a:rPr>
              <a:t>Độ đàn hồi </a:t>
            </a:r>
          </a:p>
          <a:p>
            <a:r>
              <a:rPr lang="vi-VN" sz="3200" dirty="0">
                <a:latin typeface="+mj-lt"/>
              </a:rPr>
              <a:t>           Khi tác dụng một lực kéo vào xơ, sợi mà trước khi đứt ngừng tác dụng xơ, sợi có khả năng co lại ta gọi đó là độ đàn hồi của xơ, sợi. Quá trình đàn hồi của xơ, sợi xảy ra như sau: Sự co lại ngay sau khi thôi lực tác dụng gọi là độ đàn hồi, sự co lại tiếp tục sau một thời gian là độ đàn hồi theo thời gian. Phần còn lại không co lại được nữa gọi là độ giãn dư, cộng lại sẽ bằng độ giãn toàn phần. </a:t>
            </a:r>
          </a:p>
        </p:txBody>
      </p:sp>
      <p:pic>
        <p:nvPicPr>
          <p:cNvPr id="3" name="Picture 2">
            <a:extLst>
              <a:ext uri="{FF2B5EF4-FFF2-40B4-BE49-F238E27FC236}">
                <a16:creationId xmlns:a16="http://schemas.microsoft.com/office/drawing/2014/main" id="{C35B1590-A5EF-4905-A487-A950FB9F89D9}"/>
              </a:ext>
            </a:extLst>
          </p:cNvPr>
          <p:cNvPicPr>
            <a:picLocks noChangeAspect="1"/>
          </p:cNvPicPr>
          <p:nvPr/>
        </p:nvPicPr>
        <p:blipFill>
          <a:blip r:embed="rId2"/>
          <a:stretch>
            <a:fillRect/>
          </a:stretch>
        </p:blipFill>
        <p:spPr>
          <a:xfrm>
            <a:off x="1" y="1"/>
            <a:ext cx="2743200" cy="1023960"/>
          </a:xfrm>
          <a:prstGeom prst="rect">
            <a:avLst/>
          </a:prstGeom>
        </p:spPr>
      </p:pic>
    </p:spTree>
    <p:extLst>
      <p:ext uri="{BB962C8B-B14F-4D97-AF65-F5344CB8AC3E}">
        <p14:creationId xmlns:p14="http://schemas.microsoft.com/office/powerpoint/2010/main" val="163782151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200" y="1371600"/>
            <a:ext cx="10769600" cy="2554545"/>
          </a:xfrm>
          <a:prstGeom prst="rect">
            <a:avLst/>
          </a:prstGeom>
        </p:spPr>
        <p:txBody>
          <a:bodyPr wrap="square">
            <a:spAutoFit/>
          </a:bodyPr>
          <a:lstStyle/>
          <a:p>
            <a:r>
              <a:rPr lang="en-US" sz="3200" b="1" dirty="0">
                <a:solidFill>
                  <a:srgbClr val="FF0000"/>
                </a:solidFill>
                <a:latin typeface="+mj-lt"/>
              </a:rPr>
              <a:t>* </a:t>
            </a:r>
            <a:r>
              <a:rPr lang="vi-VN" sz="3200" b="1" dirty="0">
                <a:solidFill>
                  <a:srgbClr val="FF0000"/>
                </a:solidFill>
                <a:latin typeface="+mj-lt"/>
              </a:rPr>
              <a:t>Độ đàn hồi </a:t>
            </a:r>
          </a:p>
          <a:p>
            <a:r>
              <a:rPr lang="vi-VN" sz="3200" dirty="0">
                <a:solidFill>
                  <a:srgbClr val="FF0000"/>
                </a:solidFill>
                <a:latin typeface="+mj-lt"/>
              </a:rPr>
              <a:t>Xơ sợi tự nhiên có độ đàn hồi nhỏ </a:t>
            </a:r>
            <a:r>
              <a:rPr lang="vi-VN" sz="3200" dirty="0">
                <a:latin typeface="+mj-lt"/>
              </a:rPr>
              <a:t>nên các chế phẩm dễ bị biến dạng khi có lực  bên ngoài tác động. Xơ sợi hoá học có độ đàn hồi lớn do đó các chế phẩm ít phải là ủi, giữ được dáng và nếp của sản phẩm.</a:t>
            </a:r>
          </a:p>
        </p:txBody>
      </p:sp>
      <p:pic>
        <p:nvPicPr>
          <p:cNvPr id="3" name="Picture 2">
            <a:extLst>
              <a:ext uri="{FF2B5EF4-FFF2-40B4-BE49-F238E27FC236}">
                <a16:creationId xmlns:a16="http://schemas.microsoft.com/office/drawing/2014/main" id="{DDA53E5B-80A7-4366-94CD-1EBE8059EE0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8313268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1066800"/>
            <a:ext cx="10668000" cy="2062103"/>
          </a:xfrm>
          <a:prstGeom prst="rect">
            <a:avLst/>
          </a:prstGeom>
        </p:spPr>
        <p:txBody>
          <a:bodyPr wrap="square">
            <a:spAutoFit/>
          </a:bodyPr>
          <a:lstStyle/>
          <a:p>
            <a:r>
              <a:rPr lang="en-US" sz="3200" b="1" dirty="0">
                <a:solidFill>
                  <a:srgbClr val="FF0000"/>
                </a:solidFill>
                <a:latin typeface="+mj-lt"/>
              </a:rPr>
              <a:t>* </a:t>
            </a:r>
            <a:r>
              <a:rPr lang="vi-VN" sz="3200" b="1" dirty="0">
                <a:solidFill>
                  <a:srgbClr val="FF0000"/>
                </a:solidFill>
                <a:latin typeface="+mj-lt"/>
              </a:rPr>
              <a:t>Độ bền ma sát</a:t>
            </a:r>
          </a:p>
          <a:p>
            <a:r>
              <a:rPr lang="vi-VN" sz="3200" dirty="0">
                <a:latin typeface="+mj-lt"/>
              </a:rPr>
              <a:t>Độ bền ma sát có ý nghĩa rất lớn đối với công nghệ dệt. Nhờ có ma sát mà các xơ rời rạc gắn bó với nhau để tạo thành sợi và sản phẩm dệt. </a:t>
            </a:r>
          </a:p>
        </p:txBody>
      </p:sp>
      <p:pic>
        <p:nvPicPr>
          <p:cNvPr id="3" name="Picture 2">
            <a:extLst>
              <a:ext uri="{FF2B5EF4-FFF2-40B4-BE49-F238E27FC236}">
                <a16:creationId xmlns:a16="http://schemas.microsoft.com/office/drawing/2014/main" id="{6CE63FBE-6C09-456B-BC67-721EB7570B06}"/>
              </a:ext>
            </a:extLst>
          </p:cNvPr>
          <p:cNvPicPr>
            <a:picLocks noChangeAspect="1"/>
          </p:cNvPicPr>
          <p:nvPr/>
        </p:nvPicPr>
        <p:blipFill>
          <a:blip r:embed="rId2"/>
          <a:stretch>
            <a:fillRect/>
          </a:stretch>
        </p:blipFill>
        <p:spPr>
          <a:xfrm>
            <a:off x="0" y="1"/>
            <a:ext cx="2857969" cy="1066800"/>
          </a:xfrm>
          <a:prstGeom prst="rect">
            <a:avLst/>
          </a:prstGeom>
        </p:spPr>
      </p:pic>
    </p:spTree>
    <p:extLst>
      <p:ext uri="{BB962C8B-B14F-4D97-AF65-F5344CB8AC3E}">
        <p14:creationId xmlns:p14="http://schemas.microsoft.com/office/powerpoint/2010/main" val="4766299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6B4441A5-10C5-4CF5-99C8-997E6E91C914}"/>
              </a:ext>
            </a:extLst>
          </p:cNvPr>
          <p:cNvSpPr txBox="1"/>
          <p:nvPr/>
        </p:nvSpPr>
        <p:spPr>
          <a:xfrm>
            <a:off x="3200400" y="381000"/>
            <a:ext cx="8077200"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2.2.3.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vật</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lý</a:t>
            </a:r>
            <a:endParaRPr lang="en-US" sz="28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581944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100" y="1599337"/>
            <a:ext cx="10655300" cy="3046988"/>
          </a:xfrm>
          <a:prstGeom prst="rect">
            <a:avLst/>
          </a:prstGeom>
        </p:spPr>
        <p:txBody>
          <a:bodyPr wrap="square">
            <a:spAutoFit/>
          </a:bodyPr>
          <a:lstStyle/>
          <a:p>
            <a:r>
              <a:rPr lang="vi-VN" sz="3200" b="1" dirty="0">
                <a:solidFill>
                  <a:srgbClr val="FF0000"/>
                </a:solidFill>
                <a:latin typeface="+mj-lt"/>
              </a:rPr>
              <a:t>2.2.3. Tính chất vật lý</a:t>
            </a:r>
          </a:p>
          <a:p>
            <a:r>
              <a:rPr lang="vi-VN" sz="3200" dirty="0">
                <a:latin typeface="+mj-lt"/>
              </a:rPr>
              <a:t>Độ ẩm: là lượng nước thoát ra ở một nhiệt độ nhất định nào đó so với khối lượng khô của vật liệu.</a:t>
            </a:r>
          </a:p>
          <a:p>
            <a:r>
              <a:rPr lang="vi-VN" sz="3200" dirty="0">
                <a:latin typeface="+mj-lt"/>
              </a:rPr>
              <a:t>Độ hút nước: độ hút nước biểu thị lượng nước vật liệu hút được khi nhúng chìm nó hoàn toàn vào nước, chẳng hạn như: bông y tế, khăn mặt,…</a:t>
            </a:r>
          </a:p>
        </p:txBody>
      </p:sp>
      <p:pic>
        <p:nvPicPr>
          <p:cNvPr id="3" name="Picture 2">
            <a:extLst>
              <a:ext uri="{FF2B5EF4-FFF2-40B4-BE49-F238E27FC236}">
                <a16:creationId xmlns:a16="http://schemas.microsoft.com/office/drawing/2014/main" id="{C41D8D18-063C-4436-9D39-5E1E7BA0E552}"/>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0742896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200" y="1310839"/>
            <a:ext cx="10947400" cy="3539430"/>
          </a:xfrm>
          <a:prstGeom prst="rect">
            <a:avLst/>
          </a:prstGeom>
        </p:spPr>
        <p:txBody>
          <a:bodyPr wrap="square">
            <a:spAutoFit/>
          </a:bodyPr>
          <a:lstStyle/>
          <a:p>
            <a:r>
              <a:rPr lang="vi-VN" sz="2800" b="1" dirty="0">
                <a:solidFill>
                  <a:srgbClr val="FF0000"/>
                </a:solidFill>
                <a:latin typeface="+mj-lt"/>
              </a:rPr>
              <a:t>Tính giữ nhiệt: </a:t>
            </a:r>
            <a:r>
              <a:rPr lang="vi-VN" sz="2800" dirty="0">
                <a:latin typeface="+mj-lt"/>
              </a:rPr>
              <a:t>đó là khả năng bảo vệ cơ thể người bớt mất thân nhiệt hoặc không bị quá nóng bởi ảnh hưởng của nhiệt độ môi trường. Những xơ cứng, đàn hồi bảo vệ được độ rỗng xốp của quần áo thì giữ nhiệt tốt.</a:t>
            </a:r>
          </a:p>
          <a:p>
            <a:r>
              <a:rPr lang="vi-VN" sz="2800" b="1" dirty="0">
                <a:solidFill>
                  <a:srgbClr val="FF0000"/>
                </a:solidFill>
                <a:latin typeface="+mj-lt"/>
              </a:rPr>
              <a:t>Tính chịu nhiệt (nhiệt độ ủi): </a:t>
            </a:r>
            <a:r>
              <a:rPr lang="vi-VN" sz="2800" dirty="0">
                <a:latin typeface="+mj-lt"/>
              </a:rPr>
              <a:t>vật liệu có thể chịu tác dụng nhiệt không mạnh nhưng thời gian kéo dài hoặc với nhiệt độ cao nhưng thời gian ngắn mà không bị biến chất.</a:t>
            </a:r>
          </a:p>
          <a:p>
            <a:r>
              <a:rPr lang="vi-VN" sz="2800" b="1" dirty="0">
                <a:solidFill>
                  <a:srgbClr val="FF0000"/>
                </a:solidFill>
                <a:latin typeface="+mj-lt"/>
              </a:rPr>
              <a:t>Tính chịu lửa: </a:t>
            </a:r>
            <a:r>
              <a:rPr lang="vi-VN" sz="2800" dirty="0">
                <a:latin typeface="+mj-lt"/>
              </a:rPr>
              <a:t>là khả năng chịu đựng của vật liệu khi ngọn lửa tác dụng trực tiếp vào chúng.</a:t>
            </a:r>
          </a:p>
        </p:txBody>
      </p:sp>
      <p:pic>
        <p:nvPicPr>
          <p:cNvPr id="3" name="Picture 2">
            <a:extLst>
              <a:ext uri="{FF2B5EF4-FFF2-40B4-BE49-F238E27FC236}">
                <a16:creationId xmlns:a16="http://schemas.microsoft.com/office/drawing/2014/main" id="{1375F95C-ACF2-4996-B952-AB264BC0DC15}"/>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344280906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143000"/>
            <a:ext cx="11074400" cy="4832092"/>
          </a:xfrm>
          <a:prstGeom prst="rect">
            <a:avLst/>
          </a:prstGeom>
        </p:spPr>
        <p:txBody>
          <a:bodyPr wrap="square">
            <a:spAutoFit/>
          </a:bodyPr>
          <a:lstStyle/>
          <a:p>
            <a:r>
              <a:rPr lang="vi-VN" sz="2800" b="1" dirty="0">
                <a:solidFill>
                  <a:srgbClr val="FF0000"/>
                </a:solidFill>
                <a:latin typeface="+mj-lt"/>
              </a:rPr>
              <a:t>Độ co của vải</a:t>
            </a:r>
          </a:p>
          <a:p>
            <a:r>
              <a:rPr lang="vi-VN" sz="2800" dirty="0">
                <a:latin typeface="+mj-lt"/>
              </a:rPr>
              <a:t>	Khái niệm: vải tiếp xúc với nước, nhiệt độ ủi bị giảm kích thước so với kích thước ban đầu gọi là độ co của vải.</a:t>
            </a:r>
          </a:p>
          <a:p>
            <a:r>
              <a:rPr lang="vi-VN" sz="2800" dirty="0">
                <a:latin typeface="+mj-lt"/>
              </a:rPr>
              <a:t>	Nguyên nhân:</a:t>
            </a:r>
          </a:p>
          <a:p>
            <a:r>
              <a:rPr lang="vi-VN" sz="2800" dirty="0">
                <a:latin typeface="+mj-lt"/>
              </a:rPr>
              <a:t>	- Vải sợi thiên nhiên co chủ yếu do nước: sợi bị trương nở bề ngang và rút ngắn chiều dài.</a:t>
            </a:r>
          </a:p>
          <a:p>
            <a:r>
              <a:rPr lang="vi-VN" sz="2800" dirty="0">
                <a:latin typeface="+mj-lt"/>
              </a:rPr>
              <a:t>	- Vải mất thành phần biến dạng dẻo: khi bị kéo căng trong quá trình sản xuất.</a:t>
            </a:r>
          </a:p>
          <a:p>
            <a:r>
              <a:rPr lang="vi-VN" sz="2800" dirty="0">
                <a:latin typeface="+mj-lt"/>
              </a:rPr>
              <a:t>	- Một hệ sợi uốn khúc do hệ sợi kia duỗi thẳng ra khi tiếp xúc với nhiệt.</a:t>
            </a:r>
          </a:p>
          <a:p>
            <a:r>
              <a:rPr lang="vi-VN" sz="2800" dirty="0">
                <a:latin typeface="+mj-lt"/>
              </a:rPr>
              <a:t>	</a:t>
            </a:r>
          </a:p>
        </p:txBody>
      </p:sp>
      <p:pic>
        <p:nvPicPr>
          <p:cNvPr id="3" name="Picture 2">
            <a:extLst>
              <a:ext uri="{FF2B5EF4-FFF2-40B4-BE49-F238E27FC236}">
                <a16:creationId xmlns:a16="http://schemas.microsoft.com/office/drawing/2014/main" id="{BDE5B5C9-E6FC-4001-B8D5-310102D19A4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9514114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8800" y="1295400"/>
            <a:ext cx="11074400" cy="3108543"/>
          </a:xfrm>
          <a:prstGeom prst="rect">
            <a:avLst/>
          </a:prstGeom>
        </p:spPr>
        <p:txBody>
          <a:bodyPr wrap="square">
            <a:spAutoFit/>
          </a:bodyPr>
          <a:lstStyle/>
          <a:p>
            <a:r>
              <a:rPr lang="vi-VN" sz="3600" b="1" dirty="0">
                <a:solidFill>
                  <a:srgbClr val="FF0000"/>
                </a:solidFill>
                <a:latin typeface="+mj-lt"/>
              </a:rPr>
              <a:t>Độ co của vải</a:t>
            </a:r>
          </a:p>
          <a:p>
            <a:r>
              <a:rPr lang="vi-VN" sz="3600" dirty="0">
                <a:latin typeface="+mj-lt"/>
              </a:rPr>
              <a:t>		</a:t>
            </a:r>
            <a:r>
              <a:rPr lang="vi-VN" sz="4000" dirty="0">
                <a:latin typeface="+mj-lt"/>
              </a:rPr>
              <a:t>Hạn chế:</a:t>
            </a:r>
          </a:p>
          <a:p>
            <a:r>
              <a:rPr lang="vi-VN" sz="4000" dirty="0">
                <a:latin typeface="+mj-lt"/>
              </a:rPr>
              <a:t>	- May gia đình: ngâm, giặt, ủi vải trước khi cắt.</a:t>
            </a:r>
          </a:p>
          <a:p>
            <a:r>
              <a:rPr lang="vi-VN" sz="4000" dirty="0">
                <a:latin typeface="+mj-lt"/>
              </a:rPr>
              <a:t>	- May công nghiệp: cộng phần trăm độ co để trừ hao vải.</a:t>
            </a:r>
          </a:p>
        </p:txBody>
      </p:sp>
      <p:pic>
        <p:nvPicPr>
          <p:cNvPr id="3" name="Picture 2">
            <a:extLst>
              <a:ext uri="{FF2B5EF4-FFF2-40B4-BE49-F238E27FC236}">
                <a16:creationId xmlns:a16="http://schemas.microsoft.com/office/drawing/2014/main" id="{80CE5976-8D06-4E66-84C1-2DD389A42931}"/>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270923538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1676400"/>
            <a:ext cx="6096000" cy="3847207"/>
          </a:xfrm>
          <a:prstGeom prst="rect">
            <a:avLst/>
          </a:prstGeom>
        </p:spPr>
        <p:txBody>
          <a:bodyPr>
            <a:spAutoFit/>
          </a:bodyPr>
          <a:lstStyle/>
          <a:p>
            <a:pPr algn="just">
              <a:spcBef>
                <a:spcPts val="600"/>
              </a:spcBef>
              <a:spcAft>
                <a:spcPts val="600"/>
              </a:spcAft>
            </a:pPr>
            <a:r>
              <a:rPr lang="en-US" sz="3600" b="1"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 co </a:t>
            </a:r>
            <a:r>
              <a:rPr lang="en-US" sz="3600" b="1" dirty="0" err="1">
                <a:latin typeface="Times New Roman" panose="02020603050405020304" pitchFamily="18" charset="0"/>
                <a:ea typeface="Times New Roman" panose="02020603050405020304" pitchFamily="18" charset="0"/>
                <a:cs typeface="Times New Roman" panose="02020603050405020304" pitchFamily="18" charset="0"/>
              </a:rPr>
              <a:t>dọc</a:t>
            </a: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Bef>
                <a:spcPts val="600"/>
              </a:spcBef>
              <a:spcAft>
                <a:spcPts val="6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600"/>
              </a:spcBef>
              <a:spcAft>
                <a:spcPts val="60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600"/>
              </a:spcBef>
              <a:spcAft>
                <a:spcPts val="60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VnTime" panose="020B7200000000000000" pitchFamily="34" charset="0"/>
              <a:ea typeface="Times New Roman" panose="02020603050405020304" pitchFamily="18" charset="0"/>
              <a:cs typeface="Times New Roman" panose="02020603050405020304" pitchFamily="18" charset="0"/>
            </a:endParaRPr>
          </a:p>
          <a:p>
            <a:pPr>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l</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1: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dài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vải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co</a:t>
            </a:r>
            <a:endParaRPr lang="en-US" sz="2800" dirty="0">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600"/>
              </a:spcBef>
              <a:spcAft>
                <a:spcPts val="60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l</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dài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vải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co</a:t>
            </a:r>
            <a:endParaRPr lang="en-US" sz="2800" dirty="0">
              <a:latin typeface=".VnTime" panose="020B7200000000000000" pitchFamily="34" charset="0"/>
              <a:ea typeface="Times New Roman" panose="02020603050405020304" pitchFamily="18" charset="0"/>
              <a:cs typeface="Times New Roman" panose="02020603050405020304" pitchFamily="18" charset="0"/>
            </a:endParaRPr>
          </a:p>
          <a:p>
            <a:pPr algn="just">
              <a:spcBef>
                <a:spcPts val="600"/>
              </a:spcBef>
              <a:spcAft>
                <a:spcPts val="60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2800" baseline="-25000"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co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dọc</a:t>
            </a:r>
            <a:endParaRPr lang="en-US" sz="2800" dirty="0">
              <a:effectLst/>
              <a:latin typeface=".VnTime" panose="020B7200000000000000"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5257800" y="296654"/>
            <a:ext cx="6311945" cy="1706563"/>
          </a:xfrm>
          <a:prstGeom prst="rect">
            <a:avLst/>
          </a:prstGeom>
        </p:spPr>
      </p:pic>
      <p:pic>
        <p:nvPicPr>
          <p:cNvPr id="4" name="Picture 3">
            <a:extLst>
              <a:ext uri="{FF2B5EF4-FFF2-40B4-BE49-F238E27FC236}">
                <a16:creationId xmlns:a16="http://schemas.microsoft.com/office/drawing/2014/main" id="{CAAF1DE0-424A-4DCC-8ACF-4427EBF7773F}"/>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120406664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43"/>
          <p:cNvSpPr txBox="1">
            <a:spLocks noChangeArrowheads="1"/>
          </p:cNvSpPr>
          <p:nvPr/>
        </p:nvSpPr>
        <p:spPr bwMode="auto">
          <a:xfrm>
            <a:off x="3390900" y="8077835"/>
            <a:ext cx="990600" cy="362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00">
                <a:effectLst/>
                <a:latin typeface=".VnTime" panose="020B7200000000000000" pitchFamily="34" charset="0"/>
                <a:ea typeface="Times New Roman" panose="02020603050405020304" pitchFamily="18" charset="0"/>
                <a:cs typeface="Times New Roman" panose="02020603050405020304" pitchFamily="18" charset="0"/>
              </a:rPr>
              <a:t>b</a:t>
            </a:r>
            <a:r>
              <a:rPr lang="en-US" sz="1300" baseline="-25000">
                <a:effectLst/>
                <a:latin typeface=".VnTime" panose="020B7200000000000000" pitchFamily="34" charset="0"/>
                <a:ea typeface="Times New Roman" panose="02020603050405020304" pitchFamily="18" charset="0"/>
                <a:cs typeface="Times New Roman" panose="02020603050405020304" pitchFamily="18" charset="0"/>
              </a:rPr>
              <a:t>1</a:t>
            </a:r>
            <a:r>
              <a:rPr lang="en-US" sz="1300">
                <a:effectLst/>
                <a:latin typeface=".VnTime" panose="020B7200000000000000" pitchFamily="34" charset="0"/>
                <a:ea typeface="Times New Roman" panose="02020603050405020304" pitchFamily="18" charset="0"/>
                <a:cs typeface="Times New Roman" panose="02020603050405020304" pitchFamily="18" charset="0"/>
              </a:rPr>
              <a:t> – b</a:t>
            </a:r>
            <a:r>
              <a:rPr lang="en-US" sz="1300" baseline="-25000">
                <a:effectLst/>
                <a:latin typeface=".VnTime" panose="020B7200000000000000" pitchFamily="34" charset="0"/>
                <a:ea typeface="Times New Roman" panose="02020603050405020304" pitchFamily="18" charset="0"/>
                <a:cs typeface="Times New Roman" panose="02020603050405020304" pitchFamily="18" charset="0"/>
              </a:rPr>
              <a:t>2</a:t>
            </a:r>
            <a:endParaRPr lang="en-US" sz="1400">
              <a:effectLst/>
              <a:latin typeface=".VnTime" panose="020B7200000000000000" pitchFamily="34" charset="0"/>
              <a:ea typeface="Times New Roman" panose="02020603050405020304" pitchFamily="18" charset="0"/>
              <a:cs typeface="Times New Roman" panose="02020603050405020304" pitchFamily="18" charset="0"/>
            </a:endParaRPr>
          </a:p>
        </p:txBody>
      </p:sp>
      <p:cxnSp>
        <p:nvCxnSpPr>
          <p:cNvPr id="3" name="Straight Connector 2"/>
          <p:cNvCxnSpPr>
            <a:cxnSpLocks noChangeShapeType="1"/>
          </p:cNvCxnSpPr>
          <p:nvPr/>
        </p:nvCxnSpPr>
        <p:spPr bwMode="auto">
          <a:xfrm>
            <a:off x="3467100" y="8388985"/>
            <a:ext cx="556260" cy="63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sp>
        <p:nvSpPr>
          <p:cNvPr id="4" name="Text Box 240"/>
          <p:cNvSpPr txBox="1">
            <a:spLocks noChangeArrowheads="1"/>
          </p:cNvSpPr>
          <p:nvPr/>
        </p:nvSpPr>
        <p:spPr bwMode="auto">
          <a:xfrm>
            <a:off x="3600450" y="8363585"/>
            <a:ext cx="47498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00">
                <a:effectLst/>
                <a:latin typeface=".VnTime" panose="020B7200000000000000" pitchFamily="34" charset="0"/>
                <a:ea typeface="Times New Roman" panose="02020603050405020304" pitchFamily="18" charset="0"/>
                <a:cs typeface="Times New Roman" panose="02020603050405020304" pitchFamily="18" charset="0"/>
              </a:rPr>
              <a:t>b</a:t>
            </a:r>
            <a:r>
              <a:rPr lang="en-US" sz="1300" baseline="-25000">
                <a:effectLst/>
                <a:latin typeface=".VnTime" panose="020B7200000000000000" pitchFamily="34" charset="0"/>
                <a:ea typeface="Times New Roman" panose="02020603050405020304" pitchFamily="18" charset="0"/>
                <a:cs typeface="Times New Roman" panose="02020603050405020304" pitchFamily="18" charset="0"/>
              </a:rPr>
              <a:t>1</a:t>
            </a:r>
            <a:endParaRPr lang="en-US" sz="1400">
              <a:effectLst/>
              <a:latin typeface=".VnTime" panose="020B7200000000000000" pitchFamily="34" charset="0"/>
              <a:ea typeface="Times New Roman" panose="02020603050405020304" pitchFamily="18" charset="0"/>
              <a:cs typeface="Times New Roman" panose="02020603050405020304" pitchFamily="18" charset="0"/>
            </a:endParaRPr>
          </a:p>
        </p:txBody>
      </p:sp>
      <p:sp>
        <p:nvSpPr>
          <p:cNvPr id="5" name="Text Box 241"/>
          <p:cNvSpPr txBox="1">
            <a:spLocks noChangeArrowheads="1"/>
          </p:cNvSpPr>
          <p:nvPr/>
        </p:nvSpPr>
        <p:spPr bwMode="auto">
          <a:xfrm>
            <a:off x="2960370" y="8273415"/>
            <a:ext cx="568960" cy="284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300">
                <a:effectLst/>
                <a:latin typeface=".VnTime" panose="020B7200000000000000" pitchFamily="34" charset="0"/>
                <a:ea typeface="Times New Roman" panose="02020603050405020304" pitchFamily="18" charset="0"/>
                <a:cs typeface="Times New Roman" panose="02020603050405020304" pitchFamily="18" charset="0"/>
              </a:rPr>
              <a:t>X</a:t>
            </a:r>
            <a:r>
              <a:rPr lang="en-US" sz="1300" baseline="-25000">
                <a:effectLst/>
                <a:latin typeface=".VnTime" panose="020B7200000000000000" pitchFamily="34" charset="0"/>
                <a:ea typeface="Times New Roman" panose="02020603050405020304" pitchFamily="18" charset="0"/>
                <a:cs typeface="Times New Roman" panose="02020603050405020304" pitchFamily="18" charset="0"/>
              </a:rPr>
              <a:t>n</a:t>
            </a:r>
            <a:r>
              <a:rPr lang="en-US" sz="1400">
                <a:effectLst/>
                <a:latin typeface=".VnTime" panose="020B7200000000000000" pitchFamily="34" charset="0"/>
                <a:ea typeface="Times New Roman" panose="02020603050405020304" pitchFamily="18" charset="0"/>
                <a:cs typeface="Times New Roman" panose="02020603050405020304" pitchFamily="18" charset="0"/>
              </a:rPr>
              <a:t> =</a:t>
            </a:r>
          </a:p>
        </p:txBody>
      </p:sp>
      <p:sp>
        <p:nvSpPr>
          <p:cNvPr id="6" name="Text Box 242"/>
          <p:cNvSpPr txBox="1">
            <a:spLocks noChangeArrowheads="1"/>
          </p:cNvSpPr>
          <p:nvPr/>
        </p:nvSpPr>
        <p:spPr bwMode="auto">
          <a:xfrm>
            <a:off x="4076700" y="8220075"/>
            <a:ext cx="100012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rot="0" vert="horz" wrap="square" lIns="91440" tIns="45720" rIns="91440" bIns="45720" anchor="t" anchorCtr="0" upright="1">
            <a:noAutofit/>
          </a:bodyPr>
          <a:lstStyle/>
          <a:p>
            <a:pPr>
              <a:spcAft>
                <a:spcPts val="0"/>
              </a:spcAft>
            </a:pPr>
            <a:r>
              <a:rPr lang="en-US" sz="1400">
                <a:effectLst/>
                <a:latin typeface=".VnTime" panose="020B7200000000000000" pitchFamily="34" charset="0"/>
                <a:ea typeface="Times New Roman" panose="02020603050405020304" pitchFamily="18" charset="0"/>
                <a:cs typeface="Times New Roman" panose="02020603050405020304" pitchFamily="18" charset="0"/>
              </a:rPr>
              <a:t>x 100</a:t>
            </a:r>
          </a:p>
        </p:txBody>
      </p:sp>
      <p:sp>
        <p:nvSpPr>
          <p:cNvPr id="7"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9"/>
          <p:cNvSpPr>
            <a:spLocks noChangeArrowheads="1"/>
          </p:cNvSpPr>
          <p:nvPr/>
        </p:nvSpPr>
        <p:spPr bwMode="auto">
          <a:xfrm>
            <a:off x="393700" y="1813174"/>
            <a:ext cx="8970726"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Trong</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đó</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altLang="en-US" sz="3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en-US" altLang="en-US" sz="3600" b="0" i="0" u="none" strike="noStrike" cap="none" normalizeH="0" baseline="-3000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chiều</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rộng</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trước</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khi</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bị</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a:t>
            </a:r>
            <a:endParaRPr kumimoji="0" lang="en-US" altLang="en-US" sz="3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a:t>
            </a:r>
            <a:r>
              <a:rPr kumimoji="0" lang="en-US" altLang="en-US" sz="3600" b="0" i="0" u="none" strike="noStrike" cap="none" normalizeH="0" baseline="-3000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chiều</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rộng</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vải</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khi</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bị</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a:t>
            </a:r>
            <a:endParaRPr kumimoji="0" lang="en-US" altLang="en-US" sz="3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a:t>
            </a:r>
            <a:r>
              <a:rPr kumimoji="0" lang="en-US" altLang="en-US" sz="3600" b="0" i="0" u="none" strike="noStrike" cap="none" normalizeH="0" baseline="-3000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en-US" altLang="en-US" sz="3600" b="0" i="0" u="none" strike="noStrike" cap="none" normalizeH="0" baseline="-3000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độ</a:t>
            </a:r>
            <a:r>
              <a:rPr kumimoji="0" lang="en-US" altLang="en-US" sz="3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 </a:t>
            </a:r>
            <a:r>
              <a:rPr kumimoji="0" lang="en-US" altLang="en-US" sz="36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ngang</a:t>
            </a:r>
            <a:endParaRPr kumimoji="0" lang="en-US" altLang="en-US" sz="3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18" name="Picture 17"/>
          <p:cNvPicPr>
            <a:picLocks noChangeAspect="1"/>
          </p:cNvPicPr>
          <p:nvPr/>
        </p:nvPicPr>
        <p:blipFill>
          <a:blip r:embed="rId2"/>
          <a:stretch>
            <a:fillRect/>
          </a:stretch>
        </p:blipFill>
        <p:spPr>
          <a:xfrm>
            <a:off x="1092382" y="1135695"/>
            <a:ext cx="10781756" cy="1818256"/>
          </a:xfrm>
          <a:prstGeom prst="rect">
            <a:avLst/>
          </a:prstGeom>
        </p:spPr>
      </p:pic>
      <p:pic>
        <p:nvPicPr>
          <p:cNvPr id="10" name="Picture 9">
            <a:extLst>
              <a:ext uri="{FF2B5EF4-FFF2-40B4-BE49-F238E27FC236}">
                <a16:creationId xmlns:a16="http://schemas.microsoft.com/office/drawing/2014/main" id="{315D80D1-348D-4288-9828-C0A026BC71C6}"/>
              </a:ext>
            </a:extLst>
          </p:cNvPr>
          <p:cNvPicPr>
            <a:picLocks noChangeAspect="1"/>
          </p:cNvPicPr>
          <p:nvPr/>
        </p:nvPicPr>
        <p:blipFill>
          <a:blip r:embed="rId3"/>
          <a:stretch>
            <a:fillRect/>
          </a:stretch>
        </p:blipFill>
        <p:spPr>
          <a:xfrm>
            <a:off x="0" y="0"/>
            <a:ext cx="3083437" cy="1150961"/>
          </a:xfrm>
          <a:prstGeom prst="rect">
            <a:avLst/>
          </a:prstGeom>
        </p:spPr>
      </p:pic>
    </p:spTree>
    <p:extLst>
      <p:ext uri="{BB962C8B-B14F-4D97-AF65-F5344CB8AC3E}">
        <p14:creationId xmlns:p14="http://schemas.microsoft.com/office/powerpoint/2010/main" val="228568843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7100" y="1155700"/>
            <a:ext cx="10210800" cy="2862322"/>
          </a:xfrm>
          <a:prstGeom prst="rect">
            <a:avLst/>
          </a:prstGeom>
        </p:spPr>
        <p:txBody>
          <a:bodyPr wrap="square">
            <a:spAutoFit/>
          </a:bodyPr>
          <a:lstStyle/>
          <a:p>
            <a:r>
              <a:rPr lang="vi-VN" sz="3600" b="1" dirty="0">
                <a:solidFill>
                  <a:srgbClr val="FF0000"/>
                </a:solidFill>
                <a:latin typeface="+mj-lt"/>
              </a:rPr>
              <a:t>Sự hao mòn của vải</a:t>
            </a:r>
          </a:p>
          <a:p>
            <a:r>
              <a:rPr lang="vi-VN" sz="3600" dirty="0">
                <a:latin typeface="+mj-lt"/>
              </a:rPr>
              <a:t>	Hao mòn là một quá trình tác dụng theo thời gian dài của nhiều yếu tố dẫn đến cấu trúc vật liệu thay đổi theo hướng xấu dần về các tính chất và cuối cùng là sự phá hủy. </a:t>
            </a:r>
          </a:p>
        </p:txBody>
      </p:sp>
      <p:pic>
        <p:nvPicPr>
          <p:cNvPr id="3" name="Picture 2">
            <a:extLst>
              <a:ext uri="{FF2B5EF4-FFF2-40B4-BE49-F238E27FC236}">
                <a16:creationId xmlns:a16="http://schemas.microsoft.com/office/drawing/2014/main" id="{CF97496F-0647-43D1-B328-586487E1A0C1}"/>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404621242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ACD5CD-5162-4EF0-8A7C-43259AD1F04B}"/>
              </a:ext>
            </a:extLst>
          </p:cNvPr>
          <p:cNvPicPr>
            <a:picLocks noChangeAspect="1"/>
          </p:cNvPicPr>
          <p:nvPr/>
        </p:nvPicPr>
        <p:blipFill>
          <a:blip r:embed="rId2"/>
          <a:stretch>
            <a:fillRect/>
          </a:stretch>
        </p:blipFill>
        <p:spPr>
          <a:xfrm>
            <a:off x="0" y="0"/>
            <a:ext cx="3083437" cy="1150961"/>
          </a:xfrm>
          <a:prstGeom prst="rect">
            <a:avLst/>
          </a:prstGeom>
        </p:spPr>
      </p:pic>
      <p:sp>
        <p:nvSpPr>
          <p:cNvPr id="5" name="TextBox 4">
            <a:extLst>
              <a:ext uri="{FF2B5EF4-FFF2-40B4-BE49-F238E27FC236}">
                <a16:creationId xmlns:a16="http://schemas.microsoft.com/office/drawing/2014/main" id="{6B4441A5-10C5-4CF5-99C8-997E6E91C914}"/>
              </a:ext>
            </a:extLst>
          </p:cNvPr>
          <p:cNvSpPr txBox="1"/>
          <p:nvPr/>
        </p:nvSpPr>
        <p:spPr>
          <a:xfrm>
            <a:off x="3200400" y="381000"/>
            <a:ext cx="8346563" cy="1031051"/>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indent="180340" algn="just">
              <a:spcBef>
                <a:spcPts val="600"/>
              </a:spcBef>
            </a:pP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2.2.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xơ</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sợi</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dệt</a:t>
            </a:r>
            <a:r>
              <a:rPr lang="en-US" sz="2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chemeClr val="tx1"/>
              </a:solidFill>
              <a:effectLst/>
              <a:latin typeface=".VnTime"/>
              <a:ea typeface="Times New Roman" panose="02020603050405020304" pitchFamily="18" charset="0"/>
              <a:cs typeface="Times New Roman" panose="02020603050405020304" pitchFamily="18" charset="0"/>
            </a:endParaRPr>
          </a:p>
          <a:p>
            <a:pPr indent="180340" algn="just">
              <a:spcBef>
                <a:spcPts val="600"/>
              </a:spcBef>
            </a:pPr>
            <a:r>
              <a:rPr lang="en-US" sz="2800" dirty="0">
                <a:solidFill>
                  <a:schemeClr val="tx1"/>
                </a:solidFill>
                <a:effectLst/>
                <a:latin typeface="Times New Roman" panose="02020603050405020304" pitchFamily="18" charset="0"/>
                <a:ea typeface="Times New Roman" panose="02020603050405020304" pitchFamily="18" charset="0"/>
              </a:rPr>
              <a:t>2.2.4. </a:t>
            </a:r>
            <a:r>
              <a:rPr lang="en-US" sz="2800" dirty="0" err="1">
                <a:solidFill>
                  <a:schemeClr val="tx1"/>
                </a:solidFill>
                <a:effectLst/>
                <a:latin typeface="Times New Roman" panose="02020603050405020304" pitchFamily="18" charset="0"/>
                <a:ea typeface="Times New Roman" panose="02020603050405020304" pitchFamily="18" charset="0"/>
              </a:rPr>
              <a:t>Tính</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chất</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hóa</a:t>
            </a:r>
            <a:r>
              <a:rPr lang="en-US" sz="2800" dirty="0">
                <a:solidFill>
                  <a:schemeClr val="tx1"/>
                </a:solidFill>
                <a:effectLst/>
                <a:latin typeface="Times New Roman" panose="02020603050405020304" pitchFamily="18" charset="0"/>
                <a:ea typeface="Times New Roman" panose="02020603050405020304" pitchFamily="18" charset="0"/>
              </a:rPr>
              <a:t> </a:t>
            </a:r>
            <a:r>
              <a:rPr lang="en-US" sz="2800" dirty="0" err="1">
                <a:solidFill>
                  <a:schemeClr val="tx1"/>
                </a:solidFill>
                <a:effectLst/>
                <a:latin typeface="Times New Roman" panose="02020603050405020304" pitchFamily="18" charset="0"/>
                <a:ea typeface="Times New Roman" panose="02020603050405020304" pitchFamily="18" charset="0"/>
              </a:rPr>
              <a:t>học</a:t>
            </a:r>
            <a:endParaRPr lang="en-US" sz="2800" dirty="0">
              <a:solidFill>
                <a:schemeClr val="tx1"/>
              </a:solidFill>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812995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0" y="1299339"/>
            <a:ext cx="10985500" cy="2062103"/>
          </a:xfrm>
          <a:prstGeom prst="rect">
            <a:avLst/>
          </a:prstGeom>
        </p:spPr>
        <p:txBody>
          <a:bodyPr wrap="square">
            <a:spAutoFit/>
          </a:bodyPr>
          <a:lstStyle/>
          <a:p>
            <a:r>
              <a:rPr lang="vi-VN" sz="3200" b="1" dirty="0">
                <a:solidFill>
                  <a:srgbClr val="FF0000"/>
                </a:solidFill>
                <a:latin typeface="+mj-lt"/>
              </a:rPr>
              <a:t>2.2.4. Tính chất hóa học</a:t>
            </a:r>
          </a:p>
          <a:p>
            <a:r>
              <a:rPr lang="vi-VN" sz="3200" dirty="0">
                <a:latin typeface="+mj-lt"/>
              </a:rPr>
              <a:t>Mỗi loại xơ, sợi đều có thành phần hoá học, đặc tính riêng nên khi tiếp xúc với kiềm, axít, các chất oxi hoá có loại xơ, sợi bền với những hoá chất này nhưng lại phá huỷ trong môi trường khác. </a:t>
            </a:r>
            <a:endParaRPr lang="vi-VN" dirty="0"/>
          </a:p>
        </p:txBody>
      </p:sp>
      <p:pic>
        <p:nvPicPr>
          <p:cNvPr id="3" name="Picture 2">
            <a:extLst>
              <a:ext uri="{FF2B5EF4-FFF2-40B4-BE49-F238E27FC236}">
                <a16:creationId xmlns:a16="http://schemas.microsoft.com/office/drawing/2014/main" id="{B8F40D2F-4629-4822-B684-2C827332D190}"/>
              </a:ext>
            </a:extLst>
          </p:cNvPr>
          <p:cNvPicPr>
            <a:picLocks noChangeAspect="1"/>
          </p:cNvPicPr>
          <p:nvPr/>
        </p:nvPicPr>
        <p:blipFill>
          <a:blip r:embed="rId2"/>
          <a:stretch>
            <a:fillRect/>
          </a:stretch>
        </p:blipFill>
        <p:spPr>
          <a:xfrm>
            <a:off x="0" y="0"/>
            <a:ext cx="3083437" cy="1150961"/>
          </a:xfrm>
          <a:prstGeom prst="rect">
            <a:avLst/>
          </a:prstGeom>
        </p:spPr>
      </p:pic>
    </p:spTree>
    <p:extLst>
      <p:ext uri="{BB962C8B-B14F-4D97-AF65-F5344CB8AC3E}">
        <p14:creationId xmlns:p14="http://schemas.microsoft.com/office/powerpoint/2010/main" val="19064014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3808</TotalTime>
  <Words>5156</Words>
  <Application>Microsoft Office PowerPoint</Application>
  <PresentationFormat>Widescreen</PresentationFormat>
  <Paragraphs>290</Paragraphs>
  <Slides>78</Slides>
  <Notes>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78</vt:i4>
      </vt:variant>
    </vt:vector>
  </HeadingPairs>
  <TitlesOfParts>
    <vt:vector size="90" baseType="lpstr">
      <vt:lpstr>.VnTime</vt:lpstr>
      <vt:lpstr>Arial</vt:lpstr>
      <vt:lpstr>Calibri</vt:lpstr>
      <vt:lpstr>Century Gothic</vt:lpstr>
      <vt:lpstr>Symbol</vt:lpstr>
      <vt:lpstr>Tahoma</vt:lpstr>
      <vt:lpstr>Times New Roman</vt:lpstr>
      <vt:lpstr>Trebuchet MS</vt:lpstr>
      <vt:lpstr>Wingdings 3</vt:lpstr>
      <vt:lpstr>Office Theme</vt:lpstr>
      <vt:lpstr>Facet</vt:lpstr>
      <vt:lpstr>Wisp</vt:lpstr>
      <vt:lpstr>MÔN HỌC:  NGUYÊN PHỤ LIỆU DỆT MAY BẬC ĐÀO TẠO: TRUNG CAP  Giảng viên: Ths Nguyễn Bạch Cẩm Dung Số điện thoại: 0901 332 377 Email: camdungnguyenbach@gmail.com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MÔN HỌC:  NGUYÊN PHỤ LIỆU DỆT MAY BẬC ĐÀO TẠO: TRUNG CẤP  Giảng viên: Ths Nguyễn Bạch Cẩm Dung Số điện thoại: 0901 332 377 Email: camdungnguyenbach@gmail.com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Microsoft</dc:creator>
  <cp:lastModifiedBy>set nguyenvan</cp:lastModifiedBy>
  <cp:revision>1359</cp:revision>
  <dcterms:created xsi:type="dcterms:W3CDTF">2019-03-11T02:21:13Z</dcterms:created>
  <dcterms:modified xsi:type="dcterms:W3CDTF">2021-10-25T08:58:15Z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2017-02-13T00:00:00Z</vt:filetime>
  </property>
  <property fmtid="{D5CDD505-2E9C-101B-9397-08002B2CF9AE}" pid="3" name="Creator">
    <vt:lpwstr>Microsoft® PowerPoint® 2010</vt:lpwstr>
  </property>
  <property fmtid="{D5CDD505-2E9C-101B-9397-08002B2CF9AE}" pid="4" name="LastSaved">
    <vt:filetime>2019-03-11T00:00:00Z</vt:filetime>
  </property>
</Properties>
</file>