
<file path=[Content_Types].xml><?xml version="1.0" encoding="utf-8"?>
<Types xmlns="http://schemas.openxmlformats.org/package/2006/content-types">
  <Default Extension="jpg" ContentType="image/jp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media/image4.jpg" ContentType="image/jpeg"/>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789" r:id="rId2"/>
  </p:sldMasterIdLst>
  <p:notesMasterIdLst>
    <p:notesMasterId r:id="rId48"/>
  </p:notesMasterIdLst>
  <p:sldIdLst>
    <p:sldId id="256" r:id="rId3"/>
    <p:sldId id="845" r:id="rId4"/>
    <p:sldId id="841" r:id="rId5"/>
    <p:sldId id="1109" r:id="rId6"/>
    <p:sldId id="880" r:id="rId7"/>
    <p:sldId id="944" r:id="rId8"/>
    <p:sldId id="945" r:id="rId9"/>
    <p:sldId id="947" r:id="rId10"/>
    <p:sldId id="948" r:id="rId11"/>
    <p:sldId id="950" r:id="rId12"/>
    <p:sldId id="1031" r:id="rId13"/>
    <p:sldId id="952" r:id="rId14"/>
    <p:sldId id="953" r:id="rId15"/>
    <p:sldId id="954" r:id="rId16"/>
    <p:sldId id="956" r:id="rId17"/>
    <p:sldId id="957" r:id="rId18"/>
    <p:sldId id="958" r:id="rId19"/>
    <p:sldId id="959" r:id="rId20"/>
    <p:sldId id="960" r:id="rId21"/>
    <p:sldId id="961" r:id="rId22"/>
    <p:sldId id="962" r:id="rId23"/>
    <p:sldId id="963" r:id="rId24"/>
    <p:sldId id="964" r:id="rId25"/>
    <p:sldId id="303" r:id="rId26"/>
    <p:sldId id="304" r:id="rId27"/>
    <p:sldId id="1108" r:id="rId28"/>
    <p:sldId id="1110" r:id="rId29"/>
    <p:sldId id="1111" r:id="rId30"/>
    <p:sldId id="1112" r:id="rId31"/>
    <p:sldId id="1113" r:id="rId32"/>
    <p:sldId id="1114" r:id="rId33"/>
    <p:sldId id="305" r:id="rId34"/>
    <p:sldId id="306" r:id="rId35"/>
    <p:sldId id="307" r:id="rId36"/>
    <p:sldId id="308" r:id="rId37"/>
    <p:sldId id="350" r:id="rId38"/>
    <p:sldId id="309" r:id="rId39"/>
    <p:sldId id="310" r:id="rId40"/>
    <p:sldId id="311" r:id="rId41"/>
    <p:sldId id="312" r:id="rId42"/>
    <p:sldId id="1115" r:id="rId43"/>
    <p:sldId id="313" r:id="rId44"/>
    <p:sldId id="314" r:id="rId45"/>
    <p:sldId id="315" r:id="rId46"/>
    <p:sldId id="1116" r:id="rId47"/>
  </p:sldIdLst>
  <p:sldSz cx="12192000" cy="6858000"/>
  <p:notesSz cx="12192000" cy="6858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623CD6D7-C6DF-4603-9D61-8ABBFA0A468C}">
          <p14:sldIdLst>
            <p14:sldId id="256"/>
            <p14:sldId id="845"/>
            <p14:sldId id="841"/>
            <p14:sldId id="1109"/>
            <p14:sldId id="880"/>
            <p14:sldId id="944"/>
            <p14:sldId id="945"/>
            <p14:sldId id="947"/>
            <p14:sldId id="948"/>
            <p14:sldId id="950"/>
            <p14:sldId id="1031"/>
            <p14:sldId id="952"/>
            <p14:sldId id="953"/>
            <p14:sldId id="954"/>
            <p14:sldId id="956"/>
            <p14:sldId id="957"/>
            <p14:sldId id="958"/>
            <p14:sldId id="959"/>
            <p14:sldId id="960"/>
            <p14:sldId id="961"/>
            <p14:sldId id="962"/>
            <p14:sldId id="963"/>
            <p14:sldId id="964"/>
            <p14:sldId id="303"/>
            <p14:sldId id="304"/>
            <p14:sldId id="1108"/>
            <p14:sldId id="1110"/>
            <p14:sldId id="1111"/>
            <p14:sldId id="1112"/>
            <p14:sldId id="1113"/>
            <p14:sldId id="1114"/>
            <p14:sldId id="305"/>
            <p14:sldId id="306"/>
            <p14:sldId id="307"/>
            <p14:sldId id="308"/>
            <p14:sldId id="350"/>
            <p14:sldId id="309"/>
            <p14:sldId id="310"/>
            <p14:sldId id="311"/>
            <p14:sldId id="312"/>
            <p14:sldId id="1115"/>
            <p14:sldId id="313"/>
            <p14:sldId id="314"/>
            <p14:sldId id="315"/>
            <p14:sldId id="1116"/>
          </p14:sldIdLst>
        </p14:section>
      </p14:sectionLst>
    </p:ex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Vo Trung Nghia" initials="VTN" lastIdx="4" clrIdx="0">
    <p:extLst>
      <p:ext uri="{19B8F6BF-5375-455C-9EA6-DF929625EA0E}">
        <p15:presenceInfo xmlns:p15="http://schemas.microsoft.com/office/powerpoint/2012/main" userId="e0728f26e53e5dda" providerId="Windows Live"/>
      </p:ext>
    </p:extLst>
  </p:cmAuthor>
  <p:cmAuthor id="2" name="khanhtruong" initials="k" lastIdx="5" clrIdx="1">
    <p:extLst>
      <p:ext uri="{19B8F6BF-5375-455C-9EA6-DF929625EA0E}">
        <p15:presenceInfo xmlns:p15="http://schemas.microsoft.com/office/powerpoint/2012/main" userId="khanhtruong"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B41CE"/>
    <a:srgbClr val="68D1D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3235" autoAdjust="0"/>
    <p:restoredTop sz="77043" autoAdjust="0"/>
  </p:normalViewPr>
  <p:slideViewPr>
    <p:cSldViewPr>
      <p:cViewPr varScale="1">
        <p:scale>
          <a:sx n="56" d="100"/>
          <a:sy n="56" d="100"/>
        </p:scale>
        <p:origin x="960" y="42"/>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commentAuthors" Target="commentAuthor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5283200" cy="3444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6905625" y="0"/>
            <a:ext cx="5283200" cy="344488"/>
          </a:xfrm>
          <a:prstGeom prst="rect">
            <a:avLst/>
          </a:prstGeom>
        </p:spPr>
        <p:txBody>
          <a:bodyPr vert="horz" lIns="91440" tIns="45720" rIns="91440" bIns="45720" rtlCol="0"/>
          <a:lstStyle>
            <a:lvl1pPr algn="r">
              <a:defRPr sz="1200"/>
            </a:lvl1pPr>
          </a:lstStyle>
          <a:p>
            <a:fld id="{51DECBF3-7B25-483E-A8D0-2A562ECC1949}" type="datetimeFigureOut">
              <a:rPr lang="en-US" smtClean="0"/>
              <a:t>10/25/2021</a:t>
            </a:fld>
            <a:endParaRPr lang="en-US"/>
          </a:p>
        </p:txBody>
      </p:sp>
      <p:sp>
        <p:nvSpPr>
          <p:cNvPr id="4" name="Slide Image Placeholder 3"/>
          <p:cNvSpPr>
            <a:spLocks noGrp="1" noRot="1" noChangeAspect="1"/>
          </p:cNvSpPr>
          <p:nvPr>
            <p:ph type="sldImg" idx="2"/>
          </p:nvPr>
        </p:nvSpPr>
        <p:spPr>
          <a:xfrm>
            <a:off x="4038600" y="857250"/>
            <a:ext cx="4114800" cy="231457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1219200" y="3300413"/>
            <a:ext cx="9753600" cy="270033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6513513"/>
            <a:ext cx="5283200" cy="3444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6905625" y="6513513"/>
            <a:ext cx="5283200" cy="344487"/>
          </a:xfrm>
          <a:prstGeom prst="rect">
            <a:avLst/>
          </a:prstGeom>
        </p:spPr>
        <p:txBody>
          <a:bodyPr vert="horz" lIns="91440" tIns="45720" rIns="91440" bIns="45720" rtlCol="0" anchor="b"/>
          <a:lstStyle>
            <a:lvl1pPr algn="r">
              <a:defRPr sz="1200"/>
            </a:lvl1pPr>
          </a:lstStyle>
          <a:p>
            <a:fld id="{762E9E45-DA12-4873-A57D-1283EC495C5D}" type="slidenum">
              <a:rPr lang="en-US" smtClean="0"/>
              <a:t>‹#›</a:t>
            </a:fld>
            <a:endParaRPr lang="en-US"/>
          </a:p>
        </p:txBody>
      </p:sp>
    </p:spTree>
    <p:extLst>
      <p:ext uri="{BB962C8B-B14F-4D97-AF65-F5344CB8AC3E}">
        <p14:creationId xmlns:p14="http://schemas.microsoft.com/office/powerpoint/2010/main" val="19816879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914400" y="2125980"/>
            <a:ext cx="10363200" cy="1440180"/>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1828800" y="3840480"/>
            <a:ext cx="8534400" cy="1714500"/>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defRPr sz="1200" b="0" i="0">
                <a:solidFill>
                  <a:srgbClr val="888888"/>
                </a:solidFill>
                <a:latin typeface="Arial"/>
                <a:cs typeface="Arial"/>
              </a:defRPr>
            </a:lvl1pPr>
          </a:lstStyle>
          <a:p>
            <a:pPr marL="12700">
              <a:lnSpc>
                <a:spcPts val="1425"/>
              </a:lnSpc>
            </a:pPr>
            <a:r>
              <a:rPr dirty="0"/>
              <a:t>Ths. Phùng Thị </a:t>
            </a:r>
            <a:r>
              <a:rPr spc="-5" dirty="0"/>
              <a:t>Bích</a:t>
            </a:r>
            <a:r>
              <a:rPr spc="-135" dirty="0"/>
              <a:t> </a:t>
            </a:r>
            <a:r>
              <a:rPr spc="-5" dirty="0"/>
              <a:t>Dung</a:t>
            </a: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10/25/2021</a:t>
            </a:fld>
            <a:endParaRPr lang="en-US"/>
          </a:p>
        </p:txBody>
      </p:sp>
      <p:sp>
        <p:nvSpPr>
          <p:cNvPr id="6" name="Holder 6"/>
          <p:cNvSpPr>
            <a:spLocks noGrp="1"/>
          </p:cNvSpPr>
          <p:nvPr>
            <p:ph type="sldNum" sz="quarter" idx="7"/>
          </p:nvPr>
        </p:nvSpPr>
        <p:spPr/>
        <p:txBody>
          <a:bodyPr lIns="0" tIns="0" rIns="0" bIns="0"/>
          <a:lstStyle>
            <a:lvl1pPr>
              <a:defRPr sz="1600" b="0" i="0">
                <a:solidFill>
                  <a:schemeClr val="tx1"/>
                </a:solidFill>
                <a:latin typeface="Times New Roman"/>
                <a:cs typeface="Times New Roman"/>
              </a:defRPr>
            </a:lvl1pPr>
          </a:lstStyle>
          <a:p>
            <a:pPr marL="109855">
              <a:lnSpc>
                <a:spcPts val="1839"/>
              </a:lnSpc>
            </a:pPr>
            <a:fld id="{81D60167-4931-47E6-BA6A-407CBD079E47}" type="slidenum">
              <a:rPr spc="-5" dirty="0"/>
              <a:t>‹#›</a:t>
            </a:fld>
            <a:endParaRPr spc="-5"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400" b="1" i="0">
                <a:solidFill>
                  <a:schemeClr val="tx1"/>
                </a:solidFill>
                <a:latin typeface="Arial"/>
                <a:cs typeface="Arial"/>
              </a:defRPr>
            </a:lvl1pPr>
          </a:lstStyle>
          <a:p>
            <a:endParaRPr/>
          </a:p>
        </p:txBody>
      </p:sp>
      <p:sp>
        <p:nvSpPr>
          <p:cNvPr id="3" name="Holder 3"/>
          <p:cNvSpPr>
            <a:spLocks noGrp="1"/>
          </p:cNvSpPr>
          <p:nvPr>
            <p:ph type="body" idx="1"/>
          </p:nvPr>
        </p:nvSpPr>
        <p:spPr/>
        <p:txBody>
          <a:bodyPr lIns="0" tIns="0" rIns="0" bIns="0"/>
          <a:lstStyle>
            <a:lvl1pPr>
              <a:defRPr sz="2400" b="0" i="0">
                <a:solidFill>
                  <a:schemeClr val="tx1"/>
                </a:solidFill>
                <a:latin typeface="Arial"/>
                <a:cs typeface="Arial"/>
              </a:defRPr>
            </a:lvl1pPr>
          </a:lstStyle>
          <a:p>
            <a:endParaRPr/>
          </a:p>
        </p:txBody>
      </p:sp>
      <p:sp>
        <p:nvSpPr>
          <p:cNvPr id="4" name="Holder 4"/>
          <p:cNvSpPr>
            <a:spLocks noGrp="1"/>
          </p:cNvSpPr>
          <p:nvPr>
            <p:ph type="ftr" sz="quarter" idx="5"/>
          </p:nvPr>
        </p:nvSpPr>
        <p:spPr/>
        <p:txBody>
          <a:bodyPr lIns="0" tIns="0" rIns="0" bIns="0"/>
          <a:lstStyle>
            <a:lvl1pPr>
              <a:defRPr sz="1200" b="0" i="0">
                <a:solidFill>
                  <a:srgbClr val="888888"/>
                </a:solidFill>
                <a:latin typeface="Arial"/>
                <a:cs typeface="Arial"/>
              </a:defRPr>
            </a:lvl1pPr>
          </a:lstStyle>
          <a:p>
            <a:pPr marL="12700">
              <a:lnSpc>
                <a:spcPts val="1425"/>
              </a:lnSpc>
            </a:pPr>
            <a:r>
              <a:rPr dirty="0"/>
              <a:t>Ths. Phùng Thị </a:t>
            </a:r>
            <a:r>
              <a:rPr spc="-5" dirty="0"/>
              <a:t>Bích</a:t>
            </a:r>
            <a:r>
              <a:rPr spc="-135" dirty="0"/>
              <a:t> </a:t>
            </a:r>
            <a:r>
              <a:rPr spc="-5" dirty="0"/>
              <a:t>Dung</a:t>
            </a: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10/25/2021</a:t>
            </a:fld>
            <a:endParaRPr lang="en-US"/>
          </a:p>
        </p:txBody>
      </p:sp>
      <p:sp>
        <p:nvSpPr>
          <p:cNvPr id="6" name="Holder 6"/>
          <p:cNvSpPr>
            <a:spLocks noGrp="1"/>
          </p:cNvSpPr>
          <p:nvPr>
            <p:ph type="sldNum" sz="quarter" idx="7"/>
          </p:nvPr>
        </p:nvSpPr>
        <p:spPr/>
        <p:txBody>
          <a:bodyPr lIns="0" tIns="0" rIns="0" bIns="0"/>
          <a:lstStyle>
            <a:lvl1pPr>
              <a:defRPr sz="1600" b="0" i="0">
                <a:solidFill>
                  <a:schemeClr val="tx1"/>
                </a:solidFill>
                <a:latin typeface="Times New Roman"/>
                <a:cs typeface="Times New Roman"/>
              </a:defRPr>
            </a:lvl1pPr>
          </a:lstStyle>
          <a:p>
            <a:pPr marL="109855">
              <a:lnSpc>
                <a:spcPts val="1839"/>
              </a:lnSpc>
            </a:pPr>
            <a:fld id="{81D60167-4931-47E6-BA6A-407CBD079E47}" type="slidenum">
              <a:rPr spc="-5" dirty="0"/>
              <a:t>‹#›</a:t>
            </a:fld>
            <a:endParaRPr spc="-5"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400" b="1" i="0">
                <a:solidFill>
                  <a:schemeClr val="tx1"/>
                </a:solidFill>
                <a:latin typeface="Arial"/>
                <a:cs typeface="Arial"/>
              </a:defRPr>
            </a:lvl1pPr>
          </a:lstStyle>
          <a:p>
            <a:endParaRPr/>
          </a:p>
        </p:txBody>
      </p:sp>
      <p:sp>
        <p:nvSpPr>
          <p:cNvPr id="3" name="Holder 3"/>
          <p:cNvSpPr>
            <a:spLocks noGrp="1"/>
          </p:cNvSpPr>
          <p:nvPr>
            <p:ph sz="half" idx="2"/>
          </p:nvPr>
        </p:nvSpPr>
        <p:spPr>
          <a:xfrm>
            <a:off x="609600" y="1577340"/>
            <a:ext cx="5303520" cy="4526280"/>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6278880" y="1577340"/>
            <a:ext cx="5303520" cy="4526280"/>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defRPr sz="1200" b="0" i="0">
                <a:solidFill>
                  <a:srgbClr val="888888"/>
                </a:solidFill>
                <a:latin typeface="Arial"/>
                <a:cs typeface="Arial"/>
              </a:defRPr>
            </a:lvl1pPr>
          </a:lstStyle>
          <a:p>
            <a:pPr marL="12700">
              <a:lnSpc>
                <a:spcPts val="1425"/>
              </a:lnSpc>
            </a:pPr>
            <a:r>
              <a:rPr dirty="0"/>
              <a:t>Ths. Phùng Thị </a:t>
            </a:r>
            <a:r>
              <a:rPr spc="-5" dirty="0"/>
              <a:t>Bích</a:t>
            </a:r>
            <a:r>
              <a:rPr spc="-135" dirty="0"/>
              <a:t> </a:t>
            </a:r>
            <a:r>
              <a:rPr spc="-5" dirty="0"/>
              <a:t>Dung</a:t>
            </a: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10/25/2021</a:t>
            </a:fld>
            <a:endParaRPr lang="en-US"/>
          </a:p>
        </p:txBody>
      </p:sp>
      <p:sp>
        <p:nvSpPr>
          <p:cNvPr id="7" name="Holder 7"/>
          <p:cNvSpPr>
            <a:spLocks noGrp="1"/>
          </p:cNvSpPr>
          <p:nvPr>
            <p:ph type="sldNum" sz="quarter" idx="7"/>
          </p:nvPr>
        </p:nvSpPr>
        <p:spPr/>
        <p:txBody>
          <a:bodyPr lIns="0" tIns="0" rIns="0" bIns="0"/>
          <a:lstStyle>
            <a:lvl1pPr>
              <a:defRPr sz="1600" b="0" i="0">
                <a:solidFill>
                  <a:schemeClr val="tx1"/>
                </a:solidFill>
                <a:latin typeface="Times New Roman"/>
                <a:cs typeface="Times New Roman"/>
              </a:defRPr>
            </a:lvl1pPr>
          </a:lstStyle>
          <a:p>
            <a:pPr marL="109855">
              <a:lnSpc>
                <a:spcPts val="1839"/>
              </a:lnSpc>
            </a:pPr>
            <a:fld id="{81D60167-4931-47E6-BA6A-407CBD079E47}" type="slidenum">
              <a:rPr spc="-5" dirty="0"/>
              <a:t>‹#›</a:t>
            </a:fld>
            <a:endParaRPr spc="-5"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400" b="1" i="0">
                <a:solidFill>
                  <a:schemeClr val="tx1"/>
                </a:solidFill>
                <a:latin typeface="Arial"/>
                <a:cs typeface="Arial"/>
              </a:defRPr>
            </a:lvl1pPr>
          </a:lstStyle>
          <a:p>
            <a:endParaRPr/>
          </a:p>
        </p:txBody>
      </p:sp>
      <p:sp>
        <p:nvSpPr>
          <p:cNvPr id="3" name="Holder 3"/>
          <p:cNvSpPr>
            <a:spLocks noGrp="1"/>
          </p:cNvSpPr>
          <p:nvPr>
            <p:ph type="ftr" sz="quarter" idx="5"/>
          </p:nvPr>
        </p:nvSpPr>
        <p:spPr/>
        <p:txBody>
          <a:bodyPr lIns="0" tIns="0" rIns="0" bIns="0"/>
          <a:lstStyle>
            <a:lvl1pPr>
              <a:defRPr sz="1200" b="0" i="0">
                <a:solidFill>
                  <a:srgbClr val="888888"/>
                </a:solidFill>
                <a:latin typeface="Arial"/>
                <a:cs typeface="Arial"/>
              </a:defRPr>
            </a:lvl1pPr>
          </a:lstStyle>
          <a:p>
            <a:pPr marL="12700">
              <a:lnSpc>
                <a:spcPts val="1425"/>
              </a:lnSpc>
            </a:pPr>
            <a:r>
              <a:rPr dirty="0"/>
              <a:t>Ths. Phùng Thị </a:t>
            </a:r>
            <a:r>
              <a:rPr spc="-5" dirty="0"/>
              <a:t>Bích</a:t>
            </a:r>
            <a:r>
              <a:rPr spc="-135" dirty="0"/>
              <a:t> </a:t>
            </a:r>
            <a:r>
              <a:rPr spc="-5" dirty="0"/>
              <a:t>Dung</a:t>
            </a: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10/25/2021</a:t>
            </a:fld>
            <a:endParaRPr lang="en-US"/>
          </a:p>
        </p:txBody>
      </p:sp>
      <p:sp>
        <p:nvSpPr>
          <p:cNvPr id="5" name="Holder 5"/>
          <p:cNvSpPr>
            <a:spLocks noGrp="1"/>
          </p:cNvSpPr>
          <p:nvPr>
            <p:ph type="sldNum" sz="quarter" idx="7"/>
          </p:nvPr>
        </p:nvSpPr>
        <p:spPr/>
        <p:txBody>
          <a:bodyPr lIns="0" tIns="0" rIns="0" bIns="0"/>
          <a:lstStyle>
            <a:lvl1pPr>
              <a:defRPr sz="1600" b="0" i="0">
                <a:solidFill>
                  <a:schemeClr val="tx1"/>
                </a:solidFill>
                <a:latin typeface="Times New Roman"/>
                <a:cs typeface="Times New Roman"/>
              </a:defRPr>
            </a:lvl1pPr>
          </a:lstStyle>
          <a:p>
            <a:pPr marL="109855">
              <a:lnSpc>
                <a:spcPts val="1839"/>
              </a:lnSpc>
            </a:pPr>
            <a:fld id="{81D60167-4931-47E6-BA6A-407CBD079E47}" type="slidenum">
              <a:rPr spc="-5" dirty="0"/>
              <a:t>‹#›</a:t>
            </a:fld>
            <a:endParaRPr spc="-5"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defRPr sz="1200" b="0" i="0">
                <a:solidFill>
                  <a:srgbClr val="888888"/>
                </a:solidFill>
                <a:latin typeface="Arial"/>
                <a:cs typeface="Arial"/>
              </a:defRPr>
            </a:lvl1pPr>
          </a:lstStyle>
          <a:p>
            <a:pPr marL="12700">
              <a:lnSpc>
                <a:spcPts val="1425"/>
              </a:lnSpc>
            </a:pPr>
            <a:r>
              <a:rPr dirty="0"/>
              <a:t>Ths. Phùng Thị </a:t>
            </a:r>
            <a:r>
              <a:rPr spc="-5" dirty="0"/>
              <a:t>Bích</a:t>
            </a:r>
            <a:r>
              <a:rPr spc="-135" dirty="0"/>
              <a:t> </a:t>
            </a:r>
            <a:r>
              <a:rPr spc="-5" dirty="0"/>
              <a:t>Dung</a:t>
            </a: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10/25/2021</a:t>
            </a:fld>
            <a:endParaRPr lang="en-US"/>
          </a:p>
        </p:txBody>
      </p:sp>
      <p:sp>
        <p:nvSpPr>
          <p:cNvPr id="4" name="Holder 4"/>
          <p:cNvSpPr>
            <a:spLocks noGrp="1"/>
          </p:cNvSpPr>
          <p:nvPr>
            <p:ph type="sldNum" sz="quarter" idx="7"/>
          </p:nvPr>
        </p:nvSpPr>
        <p:spPr/>
        <p:txBody>
          <a:bodyPr lIns="0" tIns="0" rIns="0" bIns="0"/>
          <a:lstStyle>
            <a:lvl1pPr>
              <a:defRPr sz="1600" b="0" i="0">
                <a:solidFill>
                  <a:schemeClr val="tx1"/>
                </a:solidFill>
                <a:latin typeface="Times New Roman"/>
                <a:cs typeface="Times New Roman"/>
              </a:defRPr>
            </a:lvl1pPr>
          </a:lstStyle>
          <a:p>
            <a:pPr marL="109855">
              <a:lnSpc>
                <a:spcPts val="1839"/>
              </a:lnSpc>
            </a:pPr>
            <a:fld id="{81D60167-4931-47E6-BA6A-407CBD079E47}" type="slidenum">
              <a:rPr spc="-5" dirty="0"/>
              <a:t>‹#›</a:t>
            </a:fld>
            <a:endParaRPr spc="-5"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t>10/25/2021</a:t>
            </a:fld>
            <a:endParaRPr lang="en-US"/>
          </a:p>
        </p:txBody>
      </p:sp>
      <p:sp>
        <p:nvSpPr>
          <p:cNvPr id="5" name="Footer Placeholder 4"/>
          <p:cNvSpPr>
            <a:spLocks noGrp="1"/>
          </p:cNvSpPr>
          <p:nvPr>
            <p:ph type="ftr" sz="quarter" idx="11"/>
          </p:nvPr>
        </p:nvSpPr>
        <p:spPr/>
        <p:txBody>
          <a:bodyPr/>
          <a:lstStyle/>
          <a:p>
            <a:pPr marL="12700">
              <a:lnSpc>
                <a:spcPts val="1425"/>
              </a:lnSpc>
            </a:pPr>
            <a:r>
              <a:rPr lang="en-US"/>
              <a:t>Ths. Phùng Thị </a:t>
            </a:r>
            <a:r>
              <a:rPr lang="en-US" spc="-5"/>
              <a:t>Bích</a:t>
            </a:r>
            <a:r>
              <a:rPr lang="en-US" spc="-135"/>
              <a:t> </a:t>
            </a:r>
            <a:r>
              <a:rPr lang="en-US" spc="-5"/>
              <a:t>Dung</a:t>
            </a:r>
            <a:endParaRPr lang="en-US" spc="-5" dirty="0"/>
          </a:p>
        </p:txBody>
      </p:sp>
      <p:sp>
        <p:nvSpPr>
          <p:cNvPr id="6" name="Slide Number Placeholder 5"/>
          <p:cNvSpPr>
            <a:spLocks noGrp="1"/>
          </p:cNvSpPr>
          <p:nvPr>
            <p:ph type="sldNum" sz="quarter" idx="12"/>
          </p:nvPr>
        </p:nvSpPr>
        <p:spPr/>
        <p:txBody>
          <a:bodyPr/>
          <a:lstStyle/>
          <a:p>
            <a:pPr marL="109855">
              <a:lnSpc>
                <a:spcPts val="1839"/>
              </a:lnSpc>
            </a:pPr>
            <a:fld id="{81D60167-4931-47E6-BA6A-407CBD079E47}" type="slidenum">
              <a:rPr lang="en-US" spc="-5" smtClean="0"/>
              <a:t>‹#›</a:t>
            </a:fld>
            <a:endParaRPr lang="en-US" spc="-5" dirty="0"/>
          </a:p>
        </p:txBody>
      </p:sp>
    </p:spTree>
    <p:extLst>
      <p:ext uri="{BB962C8B-B14F-4D97-AF65-F5344CB8AC3E}">
        <p14:creationId xmlns:p14="http://schemas.microsoft.com/office/powerpoint/2010/main" val="41113698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t>10/25/2021</a:t>
            </a:fld>
            <a:endParaRPr lang="en-US"/>
          </a:p>
        </p:txBody>
      </p:sp>
      <p:sp>
        <p:nvSpPr>
          <p:cNvPr id="5" name="Footer Placeholder 4"/>
          <p:cNvSpPr>
            <a:spLocks noGrp="1"/>
          </p:cNvSpPr>
          <p:nvPr>
            <p:ph type="ftr" sz="quarter" idx="11"/>
          </p:nvPr>
        </p:nvSpPr>
        <p:spPr/>
        <p:txBody>
          <a:bodyPr/>
          <a:lstStyle/>
          <a:p>
            <a:pPr marL="12700">
              <a:lnSpc>
                <a:spcPts val="1425"/>
              </a:lnSpc>
            </a:pPr>
            <a:r>
              <a:rPr lang="en-US"/>
              <a:t>Ths. Phùng Thị </a:t>
            </a:r>
            <a:r>
              <a:rPr lang="en-US" spc="-5"/>
              <a:t>Bích</a:t>
            </a:r>
            <a:r>
              <a:rPr lang="en-US" spc="-135"/>
              <a:t> </a:t>
            </a:r>
            <a:r>
              <a:rPr lang="en-US" spc="-5"/>
              <a:t>Dung</a:t>
            </a:r>
            <a:endParaRPr lang="en-US" spc="-5" dirty="0"/>
          </a:p>
        </p:txBody>
      </p:sp>
      <p:sp>
        <p:nvSpPr>
          <p:cNvPr id="6" name="Slide Number Placeholder 5"/>
          <p:cNvSpPr>
            <a:spLocks noGrp="1"/>
          </p:cNvSpPr>
          <p:nvPr>
            <p:ph type="sldNum" sz="quarter" idx="12"/>
          </p:nvPr>
        </p:nvSpPr>
        <p:spPr/>
        <p:txBody>
          <a:bodyPr/>
          <a:lstStyle/>
          <a:p>
            <a:pPr marL="109855">
              <a:lnSpc>
                <a:spcPts val="1839"/>
              </a:lnSpc>
            </a:pPr>
            <a:fld id="{81D60167-4931-47E6-BA6A-407CBD079E47}" type="slidenum">
              <a:rPr lang="en-US" spc="-5" smtClean="0"/>
              <a:t>‹#›</a:t>
            </a:fld>
            <a:endParaRPr lang="en-US" spc="-5" dirty="0"/>
          </a:p>
        </p:txBody>
      </p:sp>
    </p:spTree>
    <p:extLst>
      <p:ext uri="{BB962C8B-B14F-4D97-AF65-F5344CB8AC3E}">
        <p14:creationId xmlns:p14="http://schemas.microsoft.com/office/powerpoint/2010/main" val="4056469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t>10/25/2021</a:t>
            </a:fld>
            <a:endParaRPr lang="en-US"/>
          </a:p>
        </p:txBody>
      </p:sp>
      <p:sp>
        <p:nvSpPr>
          <p:cNvPr id="5" name="Footer Placeholder 4"/>
          <p:cNvSpPr>
            <a:spLocks noGrp="1"/>
          </p:cNvSpPr>
          <p:nvPr>
            <p:ph type="ftr" sz="quarter" idx="11"/>
          </p:nvPr>
        </p:nvSpPr>
        <p:spPr/>
        <p:txBody>
          <a:bodyPr/>
          <a:lstStyle/>
          <a:p>
            <a:pPr marL="12700">
              <a:lnSpc>
                <a:spcPts val="1425"/>
              </a:lnSpc>
            </a:pPr>
            <a:r>
              <a:rPr lang="en-US"/>
              <a:t>Ths. Phùng Thị </a:t>
            </a:r>
            <a:r>
              <a:rPr lang="en-US" spc="-5"/>
              <a:t>Bích</a:t>
            </a:r>
            <a:r>
              <a:rPr lang="en-US" spc="-135"/>
              <a:t> </a:t>
            </a:r>
            <a:r>
              <a:rPr lang="en-US" spc="-5"/>
              <a:t>Dung</a:t>
            </a:r>
            <a:endParaRPr lang="en-US" spc="-5" dirty="0"/>
          </a:p>
        </p:txBody>
      </p:sp>
      <p:sp>
        <p:nvSpPr>
          <p:cNvPr id="6" name="Slide Number Placeholder 5"/>
          <p:cNvSpPr>
            <a:spLocks noGrp="1"/>
          </p:cNvSpPr>
          <p:nvPr>
            <p:ph type="sldNum" sz="quarter" idx="12"/>
          </p:nvPr>
        </p:nvSpPr>
        <p:spPr/>
        <p:txBody>
          <a:bodyPr/>
          <a:lstStyle/>
          <a:p>
            <a:pPr marL="109855">
              <a:lnSpc>
                <a:spcPts val="1839"/>
              </a:lnSpc>
            </a:pPr>
            <a:fld id="{81D60167-4931-47E6-BA6A-407CBD079E47}" type="slidenum">
              <a:rPr lang="en-US" spc="-5" smtClean="0"/>
              <a:t>‹#›</a:t>
            </a:fld>
            <a:endParaRPr lang="en-US" spc="-5" dirty="0"/>
          </a:p>
        </p:txBody>
      </p:sp>
    </p:spTree>
    <p:extLst>
      <p:ext uri="{BB962C8B-B14F-4D97-AF65-F5344CB8AC3E}">
        <p14:creationId xmlns:p14="http://schemas.microsoft.com/office/powerpoint/2010/main" val="1072337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D8BD707-D9CF-40AE-B4C6-C98DA3205C09}" type="datetimeFigureOut">
              <a:rPr lang="en-US" smtClean="0"/>
              <a:t>10/25/2021</a:t>
            </a:fld>
            <a:endParaRPr lang="en-US"/>
          </a:p>
        </p:txBody>
      </p:sp>
      <p:sp>
        <p:nvSpPr>
          <p:cNvPr id="6" name="Footer Placeholder 5"/>
          <p:cNvSpPr>
            <a:spLocks noGrp="1"/>
          </p:cNvSpPr>
          <p:nvPr>
            <p:ph type="ftr" sz="quarter" idx="11"/>
          </p:nvPr>
        </p:nvSpPr>
        <p:spPr/>
        <p:txBody>
          <a:bodyPr/>
          <a:lstStyle/>
          <a:p>
            <a:pPr marL="12700">
              <a:lnSpc>
                <a:spcPts val="1425"/>
              </a:lnSpc>
            </a:pPr>
            <a:r>
              <a:rPr lang="en-US"/>
              <a:t>Ths. Phùng Thị </a:t>
            </a:r>
            <a:r>
              <a:rPr lang="en-US" spc="-5"/>
              <a:t>Bích</a:t>
            </a:r>
            <a:r>
              <a:rPr lang="en-US" spc="-135"/>
              <a:t> </a:t>
            </a:r>
            <a:r>
              <a:rPr lang="en-US" spc="-5"/>
              <a:t>Dung</a:t>
            </a:r>
            <a:endParaRPr lang="en-US" spc="-5" dirty="0"/>
          </a:p>
        </p:txBody>
      </p:sp>
      <p:sp>
        <p:nvSpPr>
          <p:cNvPr id="7" name="Slide Number Placeholder 6"/>
          <p:cNvSpPr>
            <a:spLocks noGrp="1"/>
          </p:cNvSpPr>
          <p:nvPr>
            <p:ph type="sldNum" sz="quarter" idx="12"/>
          </p:nvPr>
        </p:nvSpPr>
        <p:spPr/>
        <p:txBody>
          <a:bodyPr/>
          <a:lstStyle/>
          <a:p>
            <a:pPr marL="109855">
              <a:lnSpc>
                <a:spcPts val="1839"/>
              </a:lnSpc>
            </a:pPr>
            <a:fld id="{81D60167-4931-47E6-BA6A-407CBD079E47}" type="slidenum">
              <a:rPr lang="en-US" spc="-5" smtClean="0"/>
              <a:t>‹#›</a:t>
            </a:fld>
            <a:endParaRPr lang="en-US" spc="-5" dirty="0"/>
          </a:p>
        </p:txBody>
      </p:sp>
    </p:spTree>
    <p:extLst>
      <p:ext uri="{BB962C8B-B14F-4D97-AF65-F5344CB8AC3E}">
        <p14:creationId xmlns:p14="http://schemas.microsoft.com/office/powerpoint/2010/main" val="19916352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D8BD707-D9CF-40AE-B4C6-C98DA3205C09}" type="datetimeFigureOut">
              <a:rPr lang="en-US" smtClean="0"/>
              <a:t>10/25/2021</a:t>
            </a:fld>
            <a:endParaRPr lang="en-US"/>
          </a:p>
        </p:txBody>
      </p:sp>
      <p:sp>
        <p:nvSpPr>
          <p:cNvPr id="8" name="Footer Placeholder 7"/>
          <p:cNvSpPr>
            <a:spLocks noGrp="1"/>
          </p:cNvSpPr>
          <p:nvPr>
            <p:ph type="ftr" sz="quarter" idx="11"/>
          </p:nvPr>
        </p:nvSpPr>
        <p:spPr/>
        <p:txBody>
          <a:bodyPr/>
          <a:lstStyle/>
          <a:p>
            <a:pPr marL="12700">
              <a:lnSpc>
                <a:spcPts val="1425"/>
              </a:lnSpc>
            </a:pPr>
            <a:r>
              <a:rPr lang="en-US"/>
              <a:t>Ths. Phùng Thị </a:t>
            </a:r>
            <a:r>
              <a:rPr lang="en-US" spc="-5"/>
              <a:t>Bích</a:t>
            </a:r>
            <a:r>
              <a:rPr lang="en-US" spc="-135"/>
              <a:t> </a:t>
            </a:r>
            <a:r>
              <a:rPr lang="en-US" spc="-5"/>
              <a:t>Dung</a:t>
            </a:r>
            <a:endParaRPr lang="en-US" spc="-5" dirty="0"/>
          </a:p>
        </p:txBody>
      </p:sp>
      <p:sp>
        <p:nvSpPr>
          <p:cNvPr id="9" name="Slide Number Placeholder 8"/>
          <p:cNvSpPr>
            <a:spLocks noGrp="1"/>
          </p:cNvSpPr>
          <p:nvPr>
            <p:ph type="sldNum" sz="quarter" idx="12"/>
          </p:nvPr>
        </p:nvSpPr>
        <p:spPr/>
        <p:txBody>
          <a:bodyPr/>
          <a:lstStyle/>
          <a:p>
            <a:pPr marL="109855">
              <a:lnSpc>
                <a:spcPts val="1839"/>
              </a:lnSpc>
            </a:pPr>
            <a:fld id="{81D60167-4931-47E6-BA6A-407CBD079E47}" type="slidenum">
              <a:rPr lang="en-US" spc="-5" smtClean="0"/>
              <a:t>‹#›</a:t>
            </a:fld>
            <a:endParaRPr lang="en-US" spc="-5" dirty="0"/>
          </a:p>
        </p:txBody>
      </p:sp>
    </p:spTree>
    <p:extLst>
      <p:ext uri="{BB962C8B-B14F-4D97-AF65-F5344CB8AC3E}">
        <p14:creationId xmlns:p14="http://schemas.microsoft.com/office/powerpoint/2010/main" val="27090573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D8BD707-D9CF-40AE-B4C6-C98DA3205C09}" type="datetimeFigureOut">
              <a:rPr lang="en-US" smtClean="0"/>
              <a:t>10/25/2021</a:t>
            </a:fld>
            <a:endParaRPr lang="en-US"/>
          </a:p>
        </p:txBody>
      </p:sp>
      <p:sp>
        <p:nvSpPr>
          <p:cNvPr id="4" name="Footer Placeholder 3"/>
          <p:cNvSpPr>
            <a:spLocks noGrp="1"/>
          </p:cNvSpPr>
          <p:nvPr>
            <p:ph type="ftr" sz="quarter" idx="11"/>
          </p:nvPr>
        </p:nvSpPr>
        <p:spPr/>
        <p:txBody>
          <a:bodyPr/>
          <a:lstStyle/>
          <a:p>
            <a:pPr marL="12700">
              <a:lnSpc>
                <a:spcPts val="1425"/>
              </a:lnSpc>
            </a:pPr>
            <a:r>
              <a:rPr lang="en-US"/>
              <a:t>Ths. Phùng Thị </a:t>
            </a:r>
            <a:r>
              <a:rPr lang="en-US" spc="-5"/>
              <a:t>Bích</a:t>
            </a:r>
            <a:r>
              <a:rPr lang="en-US" spc="-135"/>
              <a:t> </a:t>
            </a:r>
            <a:r>
              <a:rPr lang="en-US" spc="-5"/>
              <a:t>Dung</a:t>
            </a:r>
            <a:endParaRPr lang="en-US" spc="-5" dirty="0"/>
          </a:p>
        </p:txBody>
      </p:sp>
      <p:sp>
        <p:nvSpPr>
          <p:cNvPr id="5" name="Slide Number Placeholder 4"/>
          <p:cNvSpPr>
            <a:spLocks noGrp="1"/>
          </p:cNvSpPr>
          <p:nvPr>
            <p:ph type="sldNum" sz="quarter" idx="12"/>
          </p:nvPr>
        </p:nvSpPr>
        <p:spPr/>
        <p:txBody>
          <a:bodyPr/>
          <a:lstStyle/>
          <a:p>
            <a:pPr marL="109855">
              <a:lnSpc>
                <a:spcPts val="1839"/>
              </a:lnSpc>
            </a:pPr>
            <a:fld id="{81D60167-4931-47E6-BA6A-407CBD079E47}" type="slidenum">
              <a:rPr lang="en-US" spc="-5" smtClean="0"/>
              <a:t>‹#›</a:t>
            </a:fld>
            <a:endParaRPr lang="en-US" spc="-5" dirty="0"/>
          </a:p>
        </p:txBody>
      </p:sp>
    </p:spTree>
    <p:extLst>
      <p:ext uri="{BB962C8B-B14F-4D97-AF65-F5344CB8AC3E}">
        <p14:creationId xmlns:p14="http://schemas.microsoft.com/office/powerpoint/2010/main" val="83632277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t>10/25/2021</a:t>
            </a:fld>
            <a:endParaRPr lang="en-US"/>
          </a:p>
        </p:txBody>
      </p:sp>
      <p:sp>
        <p:nvSpPr>
          <p:cNvPr id="3" name="Footer Placeholder 2"/>
          <p:cNvSpPr>
            <a:spLocks noGrp="1"/>
          </p:cNvSpPr>
          <p:nvPr>
            <p:ph type="ftr" sz="quarter" idx="11"/>
          </p:nvPr>
        </p:nvSpPr>
        <p:spPr/>
        <p:txBody>
          <a:bodyPr/>
          <a:lstStyle/>
          <a:p>
            <a:pPr marL="12700">
              <a:lnSpc>
                <a:spcPts val="1425"/>
              </a:lnSpc>
            </a:pPr>
            <a:r>
              <a:rPr lang="en-US"/>
              <a:t>Ths. Phùng Thị </a:t>
            </a:r>
            <a:r>
              <a:rPr lang="en-US" spc="-5"/>
              <a:t>Bích</a:t>
            </a:r>
            <a:r>
              <a:rPr lang="en-US" spc="-135"/>
              <a:t> </a:t>
            </a:r>
            <a:r>
              <a:rPr lang="en-US" spc="-5"/>
              <a:t>Dung</a:t>
            </a:r>
            <a:endParaRPr lang="en-US" spc="-5" dirty="0"/>
          </a:p>
        </p:txBody>
      </p:sp>
      <p:sp>
        <p:nvSpPr>
          <p:cNvPr id="4" name="Slide Number Placeholder 3"/>
          <p:cNvSpPr>
            <a:spLocks noGrp="1"/>
          </p:cNvSpPr>
          <p:nvPr>
            <p:ph type="sldNum" sz="quarter" idx="12"/>
          </p:nvPr>
        </p:nvSpPr>
        <p:spPr/>
        <p:txBody>
          <a:bodyPr/>
          <a:lstStyle/>
          <a:p>
            <a:pPr marL="109855">
              <a:lnSpc>
                <a:spcPts val="1839"/>
              </a:lnSpc>
            </a:pPr>
            <a:fld id="{81D60167-4931-47E6-BA6A-407CBD079E47}" type="slidenum">
              <a:rPr lang="en-US" spc="-5" smtClean="0"/>
              <a:t>‹#›</a:t>
            </a:fld>
            <a:endParaRPr lang="en-US" spc="-5" dirty="0"/>
          </a:p>
        </p:txBody>
      </p:sp>
    </p:spTree>
    <p:extLst>
      <p:ext uri="{BB962C8B-B14F-4D97-AF65-F5344CB8AC3E}">
        <p14:creationId xmlns:p14="http://schemas.microsoft.com/office/powerpoint/2010/main" val="278548751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t>10/25/2021</a:t>
            </a:fld>
            <a:endParaRPr lang="en-US"/>
          </a:p>
        </p:txBody>
      </p:sp>
      <p:sp>
        <p:nvSpPr>
          <p:cNvPr id="6" name="Footer Placeholder 5"/>
          <p:cNvSpPr>
            <a:spLocks noGrp="1"/>
          </p:cNvSpPr>
          <p:nvPr>
            <p:ph type="ftr" sz="quarter" idx="11"/>
          </p:nvPr>
        </p:nvSpPr>
        <p:spPr/>
        <p:txBody>
          <a:bodyPr/>
          <a:lstStyle/>
          <a:p>
            <a:pPr marL="12700">
              <a:lnSpc>
                <a:spcPts val="1425"/>
              </a:lnSpc>
            </a:pPr>
            <a:r>
              <a:rPr lang="en-US"/>
              <a:t>Ths. Phùng Thị </a:t>
            </a:r>
            <a:r>
              <a:rPr lang="en-US" spc="-5"/>
              <a:t>Bích</a:t>
            </a:r>
            <a:r>
              <a:rPr lang="en-US" spc="-135"/>
              <a:t> </a:t>
            </a:r>
            <a:r>
              <a:rPr lang="en-US" spc="-5"/>
              <a:t>Dung</a:t>
            </a:r>
            <a:endParaRPr lang="en-US" spc="-5" dirty="0"/>
          </a:p>
        </p:txBody>
      </p:sp>
      <p:sp>
        <p:nvSpPr>
          <p:cNvPr id="7" name="Slide Number Placeholder 6"/>
          <p:cNvSpPr>
            <a:spLocks noGrp="1"/>
          </p:cNvSpPr>
          <p:nvPr>
            <p:ph type="sldNum" sz="quarter" idx="12"/>
          </p:nvPr>
        </p:nvSpPr>
        <p:spPr/>
        <p:txBody>
          <a:bodyPr/>
          <a:lstStyle/>
          <a:p>
            <a:pPr marL="109855">
              <a:lnSpc>
                <a:spcPts val="1839"/>
              </a:lnSpc>
            </a:pPr>
            <a:fld id="{81D60167-4931-47E6-BA6A-407CBD079E47}" type="slidenum">
              <a:rPr lang="en-US" spc="-5" smtClean="0"/>
              <a:t>‹#›</a:t>
            </a:fld>
            <a:endParaRPr lang="en-US" spc="-5" dirty="0"/>
          </a:p>
        </p:txBody>
      </p:sp>
    </p:spTree>
    <p:extLst>
      <p:ext uri="{BB962C8B-B14F-4D97-AF65-F5344CB8AC3E}">
        <p14:creationId xmlns:p14="http://schemas.microsoft.com/office/powerpoint/2010/main" val="281789615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t>10/25/2021</a:t>
            </a:fld>
            <a:endParaRPr lang="en-US"/>
          </a:p>
        </p:txBody>
      </p:sp>
      <p:sp>
        <p:nvSpPr>
          <p:cNvPr id="6" name="Footer Placeholder 5"/>
          <p:cNvSpPr>
            <a:spLocks noGrp="1"/>
          </p:cNvSpPr>
          <p:nvPr>
            <p:ph type="ftr" sz="quarter" idx="11"/>
          </p:nvPr>
        </p:nvSpPr>
        <p:spPr/>
        <p:txBody>
          <a:bodyPr/>
          <a:lstStyle/>
          <a:p>
            <a:pPr marL="12700">
              <a:lnSpc>
                <a:spcPts val="1425"/>
              </a:lnSpc>
            </a:pPr>
            <a:r>
              <a:rPr lang="en-US"/>
              <a:t>Ths. Phùng Thị </a:t>
            </a:r>
            <a:r>
              <a:rPr lang="en-US" spc="-5"/>
              <a:t>Bích</a:t>
            </a:r>
            <a:r>
              <a:rPr lang="en-US" spc="-135"/>
              <a:t> </a:t>
            </a:r>
            <a:r>
              <a:rPr lang="en-US" spc="-5"/>
              <a:t>Dung</a:t>
            </a:r>
            <a:endParaRPr lang="en-US" spc="-5" dirty="0"/>
          </a:p>
        </p:txBody>
      </p:sp>
      <p:sp>
        <p:nvSpPr>
          <p:cNvPr id="7" name="Slide Number Placeholder 6"/>
          <p:cNvSpPr>
            <a:spLocks noGrp="1"/>
          </p:cNvSpPr>
          <p:nvPr>
            <p:ph type="sldNum" sz="quarter" idx="12"/>
          </p:nvPr>
        </p:nvSpPr>
        <p:spPr/>
        <p:txBody>
          <a:bodyPr/>
          <a:lstStyle/>
          <a:p>
            <a:pPr marL="109855">
              <a:lnSpc>
                <a:spcPts val="1839"/>
              </a:lnSpc>
            </a:pPr>
            <a:fld id="{81D60167-4931-47E6-BA6A-407CBD079E47}" type="slidenum">
              <a:rPr lang="en-US" spc="-5" smtClean="0"/>
              <a:t>‹#›</a:t>
            </a:fld>
            <a:endParaRPr lang="en-US" spc="-5" dirty="0"/>
          </a:p>
        </p:txBody>
      </p:sp>
    </p:spTree>
    <p:extLst>
      <p:ext uri="{BB962C8B-B14F-4D97-AF65-F5344CB8AC3E}">
        <p14:creationId xmlns:p14="http://schemas.microsoft.com/office/powerpoint/2010/main" val="13881190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t>10/25/2021</a:t>
            </a:fld>
            <a:endParaRPr lang="en-US"/>
          </a:p>
        </p:txBody>
      </p:sp>
      <p:sp>
        <p:nvSpPr>
          <p:cNvPr id="5" name="Footer Placeholder 4"/>
          <p:cNvSpPr>
            <a:spLocks noGrp="1"/>
          </p:cNvSpPr>
          <p:nvPr>
            <p:ph type="ftr" sz="quarter" idx="11"/>
          </p:nvPr>
        </p:nvSpPr>
        <p:spPr/>
        <p:txBody>
          <a:bodyPr/>
          <a:lstStyle/>
          <a:p>
            <a:pPr marL="12700">
              <a:lnSpc>
                <a:spcPts val="1425"/>
              </a:lnSpc>
            </a:pPr>
            <a:r>
              <a:rPr lang="en-US"/>
              <a:t>Ths. Phùng Thị </a:t>
            </a:r>
            <a:r>
              <a:rPr lang="en-US" spc="-5"/>
              <a:t>Bích</a:t>
            </a:r>
            <a:r>
              <a:rPr lang="en-US" spc="-135"/>
              <a:t> </a:t>
            </a:r>
            <a:r>
              <a:rPr lang="en-US" spc="-5"/>
              <a:t>Dung</a:t>
            </a:r>
            <a:endParaRPr lang="en-US" spc="-5" dirty="0"/>
          </a:p>
        </p:txBody>
      </p:sp>
      <p:sp>
        <p:nvSpPr>
          <p:cNvPr id="6" name="Slide Number Placeholder 5"/>
          <p:cNvSpPr>
            <a:spLocks noGrp="1"/>
          </p:cNvSpPr>
          <p:nvPr>
            <p:ph type="sldNum" sz="quarter" idx="12"/>
          </p:nvPr>
        </p:nvSpPr>
        <p:spPr/>
        <p:txBody>
          <a:bodyPr/>
          <a:lstStyle/>
          <a:p>
            <a:pPr marL="109855">
              <a:lnSpc>
                <a:spcPts val="1839"/>
              </a:lnSpc>
            </a:pPr>
            <a:fld id="{81D60167-4931-47E6-BA6A-407CBD079E47}" type="slidenum">
              <a:rPr lang="en-US" spc="-5" smtClean="0"/>
              <a:t>‹#›</a:t>
            </a:fld>
            <a:endParaRPr lang="en-US" spc="-5" dirty="0"/>
          </a:p>
        </p:txBody>
      </p:sp>
    </p:spTree>
    <p:extLst>
      <p:ext uri="{BB962C8B-B14F-4D97-AF65-F5344CB8AC3E}">
        <p14:creationId xmlns:p14="http://schemas.microsoft.com/office/powerpoint/2010/main" val="226591520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t>10/25/2021</a:t>
            </a:fld>
            <a:endParaRPr lang="en-US"/>
          </a:p>
        </p:txBody>
      </p:sp>
      <p:sp>
        <p:nvSpPr>
          <p:cNvPr id="5" name="Footer Placeholder 4"/>
          <p:cNvSpPr>
            <a:spLocks noGrp="1"/>
          </p:cNvSpPr>
          <p:nvPr>
            <p:ph type="ftr" sz="quarter" idx="11"/>
          </p:nvPr>
        </p:nvSpPr>
        <p:spPr/>
        <p:txBody>
          <a:bodyPr/>
          <a:lstStyle/>
          <a:p>
            <a:pPr marL="12700">
              <a:lnSpc>
                <a:spcPts val="1425"/>
              </a:lnSpc>
            </a:pPr>
            <a:r>
              <a:rPr lang="en-US"/>
              <a:t>Ths. Phùng Thị </a:t>
            </a:r>
            <a:r>
              <a:rPr lang="en-US" spc="-5"/>
              <a:t>Bích</a:t>
            </a:r>
            <a:r>
              <a:rPr lang="en-US" spc="-135"/>
              <a:t> </a:t>
            </a:r>
            <a:r>
              <a:rPr lang="en-US" spc="-5"/>
              <a:t>Dung</a:t>
            </a:r>
            <a:endParaRPr lang="en-US" spc="-5" dirty="0"/>
          </a:p>
        </p:txBody>
      </p:sp>
      <p:sp>
        <p:nvSpPr>
          <p:cNvPr id="6" name="Slide Number Placeholder 5"/>
          <p:cNvSpPr>
            <a:spLocks noGrp="1"/>
          </p:cNvSpPr>
          <p:nvPr>
            <p:ph type="sldNum" sz="quarter" idx="12"/>
          </p:nvPr>
        </p:nvSpPr>
        <p:spPr/>
        <p:txBody>
          <a:bodyPr/>
          <a:lstStyle/>
          <a:p>
            <a:pPr marL="109855">
              <a:lnSpc>
                <a:spcPts val="1839"/>
              </a:lnSpc>
            </a:pPr>
            <a:fld id="{81D60167-4931-47E6-BA6A-407CBD079E47}" type="slidenum">
              <a:rPr lang="en-US" spc="-5" smtClean="0"/>
              <a:t>‹#›</a:t>
            </a:fld>
            <a:endParaRPr lang="en-US" spc="-5"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33767121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t>10/25/2021</a:t>
            </a:fld>
            <a:endParaRPr lang="en-US"/>
          </a:p>
        </p:txBody>
      </p:sp>
      <p:sp>
        <p:nvSpPr>
          <p:cNvPr id="5" name="Footer Placeholder 4"/>
          <p:cNvSpPr>
            <a:spLocks noGrp="1"/>
          </p:cNvSpPr>
          <p:nvPr>
            <p:ph type="ftr" sz="quarter" idx="11"/>
          </p:nvPr>
        </p:nvSpPr>
        <p:spPr/>
        <p:txBody>
          <a:bodyPr/>
          <a:lstStyle/>
          <a:p>
            <a:pPr marL="12700">
              <a:lnSpc>
                <a:spcPts val="1425"/>
              </a:lnSpc>
            </a:pPr>
            <a:r>
              <a:rPr lang="en-US"/>
              <a:t>Ths. Phùng Thị </a:t>
            </a:r>
            <a:r>
              <a:rPr lang="en-US" spc="-5"/>
              <a:t>Bích</a:t>
            </a:r>
            <a:r>
              <a:rPr lang="en-US" spc="-135"/>
              <a:t> </a:t>
            </a:r>
            <a:r>
              <a:rPr lang="en-US" spc="-5"/>
              <a:t>Dung</a:t>
            </a:r>
            <a:endParaRPr lang="en-US" spc="-5" dirty="0"/>
          </a:p>
        </p:txBody>
      </p:sp>
      <p:sp>
        <p:nvSpPr>
          <p:cNvPr id="6" name="Slide Number Placeholder 5"/>
          <p:cNvSpPr>
            <a:spLocks noGrp="1"/>
          </p:cNvSpPr>
          <p:nvPr>
            <p:ph type="sldNum" sz="quarter" idx="12"/>
          </p:nvPr>
        </p:nvSpPr>
        <p:spPr/>
        <p:txBody>
          <a:bodyPr/>
          <a:lstStyle/>
          <a:p>
            <a:pPr marL="109855">
              <a:lnSpc>
                <a:spcPts val="1839"/>
              </a:lnSpc>
            </a:pPr>
            <a:fld id="{81D60167-4931-47E6-BA6A-407CBD079E47}" type="slidenum">
              <a:rPr lang="en-US" spc="-5" smtClean="0"/>
              <a:t>‹#›</a:t>
            </a:fld>
            <a:endParaRPr lang="en-US" spc="-5" dirty="0"/>
          </a:p>
        </p:txBody>
      </p:sp>
    </p:spTree>
    <p:extLst>
      <p:ext uri="{BB962C8B-B14F-4D97-AF65-F5344CB8AC3E}">
        <p14:creationId xmlns:p14="http://schemas.microsoft.com/office/powerpoint/2010/main" val="297653008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t>10/25/2021</a:t>
            </a:fld>
            <a:endParaRPr lang="en-US"/>
          </a:p>
        </p:txBody>
      </p:sp>
      <p:sp>
        <p:nvSpPr>
          <p:cNvPr id="5" name="Footer Placeholder 4"/>
          <p:cNvSpPr>
            <a:spLocks noGrp="1"/>
          </p:cNvSpPr>
          <p:nvPr>
            <p:ph type="ftr" sz="quarter" idx="11"/>
          </p:nvPr>
        </p:nvSpPr>
        <p:spPr/>
        <p:txBody>
          <a:bodyPr/>
          <a:lstStyle/>
          <a:p>
            <a:pPr marL="12700">
              <a:lnSpc>
                <a:spcPts val="1425"/>
              </a:lnSpc>
            </a:pPr>
            <a:r>
              <a:rPr lang="en-US"/>
              <a:t>Ths. Phùng Thị </a:t>
            </a:r>
            <a:r>
              <a:rPr lang="en-US" spc="-5"/>
              <a:t>Bích</a:t>
            </a:r>
            <a:r>
              <a:rPr lang="en-US" spc="-135"/>
              <a:t> </a:t>
            </a:r>
            <a:r>
              <a:rPr lang="en-US" spc="-5"/>
              <a:t>Dung</a:t>
            </a:r>
            <a:endParaRPr lang="en-US" spc="-5" dirty="0"/>
          </a:p>
        </p:txBody>
      </p:sp>
      <p:sp>
        <p:nvSpPr>
          <p:cNvPr id="6" name="Slide Number Placeholder 5"/>
          <p:cNvSpPr>
            <a:spLocks noGrp="1"/>
          </p:cNvSpPr>
          <p:nvPr>
            <p:ph type="sldNum" sz="quarter" idx="12"/>
          </p:nvPr>
        </p:nvSpPr>
        <p:spPr/>
        <p:txBody>
          <a:bodyPr/>
          <a:lstStyle/>
          <a:p>
            <a:pPr marL="109855">
              <a:lnSpc>
                <a:spcPts val="1839"/>
              </a:lnSpc>
            </a:pPr>
            <a:fld id="{81D60167-4931-47E6-BA6A-407CBD079E47}" type="slidenum">
              <a:rPr lang="en-US" spc="-5" smtClean="0"/>
              <a:t>‹#›</a:t>
            </a:fld>
            <a:endParaRPr lang="en-US" spc="-5"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53032775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t>10/25/2021</a:t>
            </a:fld>
            <a:endParaRPr lang="en-US"/>
          </a:p>
        </p:txBody>
      </p:sp>
      <p:sp>
        <p:nvSpPr>
          <p:cNvPr id="5" name="Footer Placeholder 4"/>
          <p:cNvSpPr>
            <a:spLocks noGrp="1"/>
          </p:cNvSpPr>
          <p:nvPr>
            <p:ph type="ftr" sz="quarter" idx="11"/>
          </p:nvPr>
        </p:nvSpPr>
        <p:spPr/>
        <p:txBody>
          <a:bodyPr/>
          <a:lstStyle/>
          <a:p>
            <a:pPr marL="12700">
              <a:lnSpc>
                <a:spcPts val="1425"/>
              </a:lnSpc>
            </a:pPr>
            <a:r>
              <a:rPr lang="en-US"/>
              <a:t>Ths. Phùng Thị </a:t>
            </a:r>
            <a:r>
              <a:rPr lang="en-US" spc="-5"/>
              <a:t>Bích</a:t>
            </a:r>
            <a:r>
              <a:rPr lang="en-US" spc="-135"/>
              <a:t> </a:t>
            </a:r>
            <a:r>
              <a:rPr lang="en-US" spc="-5"/>
              <a:t>Dung</a:t>
            </a:r>
            <a:endParaRPr lang="en-US" spc="-5" dirty="0"/>
          </a:p>
        </p:txBody>
      </p:sp>
      <p:sp>
        <p:nvSpPr>
          <p:cNvPr id="6" name="Slide Number Placeholder 5"/>
          <p:cNvSpPr>
            <a:spLocks noGrp="1"/>
          </p:cNvSpPr>
          <p:nvPr>
            <p:ph type="sldNum" sz="quarter" idx="12"/>
          </p:nvPr>
        </p:nvSpPr>
        <p:spPr/>
        <p:txBody>
          <a:bodyPr/>
          <a:lstStyle/>
          <a:p>
            <a:pPr marL="109855">
              <a:lnSpc>
                <a:spcPts val="1839"/>
              </a:lnSpc>
            </a:pPr>
            <a:fld id="{81D60167-4931-47E6-BA6A-407CBD079E47}" type="slidenum">
              <a:rPr lang="en-US" spc="-5" smtClean="0"/>
              <a:t>‹#›</a:t>
            </a:fld>
            <a:endParaRPr lang="en-US" spc="-5" dirty="0"/>
          </a:p>
        </p:txBody>
      </p:sp>
    </p:spTree>
    <p:extLst>
      <p:ext uri="{BB962C8B-B14F-4D97-AF65-F5344CB8AC3E}">
        <p14:creationId xmlns:p14="http://schemas.microsoft.com/office/powerpoint/2010/main" val="213848234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t>10/25/2021</a:t>
            </a:fld>
            <a:endParaRPr lang="en-US"/>
          </a:p>
        </p:txBody>
      </p:sp>
      <p:sp>
        <p:nvSpPr>
          <p:cNvPr id="5" name="Footer Placeholder 4"/>
          <p:cNvSpPr>
            <a:spLocks noGrp="1"/>
          </p:cNvSpPr>
          <p:nvPr>
            <p:ph type="ftr" sz="quarter" idx="11"/>
          </p:nvPr>
        </p:nvSpPr>
        <p:spPr/>
        <p:txBody>
          <a:bodyPr/>
          <a:lstStyle/>
          <a:p>
            <a:pPr marL="12700">
              <a:lnSpc>
                <a:spcPts val="1425"/>
              </a:lnSpc>
            </a:pPr>
            <a:r>
              <a:rPr lang="en-US"/>
              <a:t>Ths. Phùng Thị </a:t>
            </a:r>
            <a:r>
              <a:rPr lang="en-US" spc="-5"/>
              <a:t>Bích</a:t>
            </a:r>
            <a:r>
              <a:rPr lang="en-US" spc="-135"/>
              <a:t> </a:t>
            </a:r>
            <a:r>
              <a:rPr lang="en-US" spc="-5"/>
              <a:t>Dung</a:t>
            </a:r>
            <a:endParaRPr lang="en-US" spc="-5" dirty="0"/>
          </a:p>
        </p:txBody>
      </p:sp>
      <p:sp>
        <p:nvSpPr>
          <p:cNvPr id="6" name="Slide Number Placeholder 5"/>
          <p:cNvSpPr>
            <a:spLocks noGrp="1"/>
          </p:cNvSpPr>
          <p:nvPr>
            <p:ph type="sldNum" sz="quarter" idx="12"/>
          </p:nvPr>
        </p:nvSpPr>
        <p:spPr/>
        <p:txBody>
          <a:bodyPr/>
          <a:lstStyle/>
          <a:p>
            <a:pPr marL="109855">
              <a:lnSpc>
                <a:spcPts val="1839"/>
              </a:lnSpc>
            </a:pPr>
            <a:fld id="{81D60167-4931-47E6-BA6A-407CBD079E47}" type="slidenum">
              <a:rPr lang="en-US" spc="-5" smtClean="0"/>
              <a:t>‹#›</a:t>
            </a:fld>
            <a:endParaRPr lang="en-US" spc="-5" dirty="0"/>
          </a:p>
        </p:txBody>
      </p:sp>
    </p:spTree>
    <p:extLst>
      <p:ext uri="{BB962C8B-B14F-4D97-AF65-F5344CB8AC3E}">
        <p14:creationId xmlns:p14="http://schemas.microsoft.com/office/powerpoint/2010/main" val="53518159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t>10/25/2021</a:t>
            </a:fld>
            <a:endParaRPr lang="en-US"/>
          </a:p>
        </p:txBody>
      </p:sp>
      <p:sp>
        <p:nvSpPr>
          <p:cNvPr id="5" name="Footer Placeholder 4"/>
          <p:cNvSpPr>
            <a:spLocks noGrp="1"/>
          </p:cNvSpPr>
          <p:nvPr>
            <p:ph type="ftr" sz="quarter" idx="11"/>
          </p:nvPr>
        </p:nvSpPr>
        <p:spPr/>
        <p:txBody>
          <a:bodyPr/>
          <a:lstStyle/>
          <a:p>
            <a:pPr marL="12700">
              <a:lnSpc>
                <a:spcPts val="1425"/>
              </a:lnSpc>
            </a:pPr>
            <a:r>
              <a:rPr lang="en-US"/>
              <a:t>Ths. Phùng Thị </a:t>
            </a:r>
            <a:r>
              <a:rPr lang="en-US" spc="-5"/>
              <a:t>Bích</a:t>
            </a:r>
            <a:r>
              <a:rPr lang="en-US" spc="-135"/>
              <a:t> </a:t>
            </a:r>
            <a:r>
              <a:rPr lang="en-US" spc="-5"/>
              <a:t>Dung</a:t>
            </a:r>
            <a:endParaRPr lang="en-US" spc="-5" dirty="0"/>
          </a:p>
        </p:txBody>
      </p:sp>
      <p:sp>
        <p:nvSpPr>
          <p:cNvPr id="6" name="Slide Number Placeholder 5"/>
          <p:cNvSpPr>
            <a:spLocks noGrp="1"/>
          </p:cNvSpPr>
          <p:nvPr>
            <p:ph type="sldNum" sz="quarter" idx="12"/>
          </p:nvPr>
        </p:nvSpPr>
        <p:spPr/>
        <p:txBody>
          <a:bodyPr/>
          <a:lstStyle/>
          <a:p>
            <a:pPr marL="109855">
              <a:lnSpc>
                <a:spcPts val="1839"/>
              </a:lnSpc>
            </a:pPr>
            <a:fld id="{81D60167-4931-47E6-BA6A-407CBD079E47}" type="slidenum">
              <a:rPr lang="en-US" spc="-5" smtClean="0"/>
              <a:t>‹#›</a:t>
            </a:fld>
            <a:endParaRPr lang="en-US" spc="-5" dirty="0"/>
          </a:p>
        </p:txBody>
      </p:sp>
    </p:spTree>
    <p:extLst>
      <p:ext uri="{BB962C8B-B14F-4D97-AF65-F5344CB8AC3E}">
        <p14:creationId xmlns:p14="http://schemas.microsoft.com/office/powerpoint/2010/main" val="412243153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3.xml"/><Relationship Id="rId13" Type="http://schemas.openxmlformats.org/officeDocument/2006/relationships/slideLayout" Target="../slideLayouts/slideLayout18.xml"/><Relationship Id="rId3" Type="http://schemas.openxmlformats.org/officeDocument/2006/relationships/slideLayout" Target="../slideLayouts/slideLayout8.xml"/><Relationship Id="rId7" Type="http://schemas.openxmlformats.org/officeDocument/2006/relationships/slideLayout" Target="../slideLayouts/slideLayout12.xml"/><Relationship Id="rId12" Type="http://schemas.openxmlformats.org/officeDocument/2006/relationships/slideLayout" Target="../slideLayouts/slideLayout17.xml"/><Relationship Id="rId17" Type="http://schemas.openxmlformats.org/officeDocument/2006/relationships/theme" Target="../theme/theme2.xml"/><Relationship Id="rId2" Type="http://schemas.openxmlformats.org/officeDocument/2006/relationships/slideLayout" Target="../slideLayouts/slideLayout7.xml"/><Relationship Id="rId16" Type="http://schemas.openxmlformats.org/officeDocument/2006/relationships/slideLayout" Target="../slideLayouts/slideLayout21.xml"/><Relationship Id="rId1" Type="http://schemas.openxmlformats.org/officeDocument/2006/relationships/slideLayout" Target="../slideLayouts/slideLayout6.xml"/><Relationship Id="rId6" Type="http://schemas.openxmlformats.org/officeDocument/2006/relationships/slideLayout" Target="../slideLayouts/slideLayout11.xml"/><Relationship Id="rId11" Type="http://schemas.openxmlformats.org/officeDocument/2006/relationships/slideLayout" Target="../slideLayouts/slideLayout16.xml"/><Relationship Id="rId5" Type="http://schemas.openxmlformats.org/officeDocument/2006/relationships/slideLayout" Target="../slideLayouts/slideLayout10.xml"/><Relationship Id="rId15" Type="http://schemas.openxmlformats.org/officeDocument/2006/relationships/slideLayout" Target="../slideLayouts/slideLayout20.xml"/><Relationship Id="rId10" Type="http://schemas.openxmlformats.org/officeDocument/2006/relationships/slideLayout" Target="../slideLayouts/slideLayout15.xml"/><Relationship Id="rId4" Type="http://schemas.openxmlformats.org/officeDocument/2006/relationships/slideLayout" Target="../slideLayouts/slideLayout9.xml"/><Relationship Id="rId9" Type="http://schemas.openxmlformats.org/officeDocument/2006/relationships/slideLayout" Target="../slideLayouts/slideLayout14.xml"/><Relationship Id="rId14"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0" y="0"/>
            <a:ext cx="12192000" cy="6857998"/>
          </a:xfrm>
          <a:prstGeom prst="rect">
            <a:avLst/>
          </a:prstGeom>
          <a:blipFill>
            <a:blip r:embed="rId7" cstate="print"/>
            <a:stretch>
              <a:fillRect/>
            </a:stretch>
          </a:blipFill>
        </p:spPr>
        <p:txBody>
          <a:bodyPr wrap="square" lIns="0" tIns="0" rIns="0" bIns="0" rtlCol="0"/>
          <a:lstStyle/>
          <a:p>
            <a:endParaRPr/>
          </a:p>
        </p:txBody>
      </p:sp>
      <p:sp>
        <p:nvSpPr>
          <p:cNvPr id="2" name="Holder 2"/>
          <p:cNvSpPr>
            <a:spLocks noGrp="1"/>
          </p:cNvSpPr>
          <p:nvPr>
            <p:ph type="title"/>
          </p:nvPr>
        </p:nvSpPr>
        <p:spPr>
          <a:xfrm>
            <a:off x="2412238" y="733425"/>
            <a:ext cx="2491104" cy="391159"/>
          </a:xfrm>
          <a:prstGeom prst="rect">
            <a:avLst/>
          </a:prstGeom>
        </p:spPr>
        <p:txBody>
          <a:bodyPr wrap="square" lIns="0" tIns="0" rIns="0" bIns="0">
            <a:spAutoFit/>
          </a:bodyPr>
          <a:lstStyle>
            <a:lvl1pPr>
              <a:defRPr sz="2400" b="1" i="0">
                <a:solidFill>
                  <a:schemeClr val="tx1"/>
                </a:solidFill>
                <a:latin typeface="Arial"/>
                <a:cs typeface="Arial"/>
              </a:defRPr>
            </a:lvl1pPr>
          </a:lstStyle>
          <a:p>
            <a:endParaRPr/>
          </a:p>
        </p:txBody>
      </p:sp>
      <p:sp>
        <p:nvSpPr>
          <p:cNvPr id="3" name="Holder 3"/>
          <p:cNvSpPr>
            <a:spLocks noGrp="1"/>
          </p:cNvSpPr>
          <p:nvPr>
            <p:ph type="body" idx="1"/>
          </p:nvPr>
        </p:nvSpPr>
        <p:spPr>
          <a:xfrm>
            <a:off x="2128520" y="2131567"/>
            <a:ext cx="7545705" cy="2589529"/>
          </a:xfrm>
          <a:prstGeom prst="rect">
            <a:avLst/>
          </a:prstGeom>
        </p:spPr>
        <p:txBody>
          <a:bodyPr wrap="square" lIns="0" tIns="0" rIns="0" bIns="0">
            <a:spAutoFit/>
          </a:bodyPr>
          <a:lstStyle>
            <a:lvl1pPr>
              <a:defRPr sz="2400" b="0" i="0">
                <a:solidFill>
                  <a:schemeClr val="tx1"/>
                </a:solidFill>
                <a:latin typeface="Arial"/>
                <a:cs typeface="Arial"/>
              </a:defRPr>
            </a:lvl1pPr>
          </a:lstStyle>
          <a:p>
            <a:endParaRPr/>
          </a:p>
        </p:txBody>
      </p:sp>
      <p:sp>
        <p:nvSpPr>
          <p:cNvPr id="4" name="Holder 4"/>
          <p:cNvSpPr>
            <a:spLocks noGrp="1"/>
          </p:cNvSpPr>
          <p:nvPr>
            <p:ph type="ftr" sz="quarter" idx="5"/>
          </p:nvPr>
        </p:nvSpPr>
        <p:spPr>
          <a:xfrm>
            <a:off x="5191505" y="6446122"/>
            <a:ext cx="1809115" cy="196215"/>
          </a:xfrm>
          <a:prstGeom prst="rect">
            <a:avLst/>
          </a:prstGeom>
        </p:spPr>
        <p:txBody>
          <a:bodyPr wrap="square" lIns="0" tIns="0" rIns="0" bIns="0">
            <a:spAutoFit/>
          </a:bodyPr>
          <a:lstStyle>
            <a:lvl1pPr>
              <a:defRPr sz="1200" b="0" i="0">
                <a:solidFill>
                  <a:srgbClr val="888888"/>
                </a:solidFill>
                <a:latin typeface="Arial"/>
                <a:cs typeface="Arial"/>
              </a:defRPr>
            </a:lvl1pPr>
          </a:lstStyle>
          <a:p>
            <a:pPr marL="12700">
              <a:lnSpc>
                <a:spcPts val="1425"/>
              </a:lnSpc>
            </a:pPr>
            <a:r>
              <a:rPr dirty="0"/>
              <a:t>Ths. Phùng Thị </a:t>
            </a:r>
            <a:r>
              <a:rPr spc="-5" dirty="0"/>
              <a:t>Bích</a:t>
            </a:r>
            <a:r>
              <a:rPr spc="-135" dirty="0"/>
              <a:t> </a:t>
            </a:r>
            <a:r>
              <a:rPr spc="-5" dirty="0"/>
              <a:t>Dung</a:t>
            </a:r>
          </a:p>
        </p:txBody>
      </p:sp>
      <p:sp>
        <p:nvSpPr>
          <p:cNvPr id="5" name="Holder 5"/>
          <p:cNvSpPr>
            <a:spLocks noGrp="1"/>
          </p:cNvSpPr>
          <p:nvPr>
            <p:ph type="dt" sz="half" idx="6"/>
          </p:nvPr>
        </p:nvSpPr>
        <p:spPr>
          <a:xfrm>
            <a:off x="609600" y="6377940"/>
            <a:ext cx="2804160" cy="34290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10/25/2021</a:t>
            </a:fld>
            <a:endParaRPr lang="en-US"/>
          </a:p>
        </p:txBody>
      </p:sp>
      <p:sp>
        <p:nvSpPr>
          <p:cNvPr id="6" name="Holder 6"/>
          <p:cNvSpPr>
            <a:spLocks noGrp="1"/>
          </p:cNvSpPr>
          <p:nvPr>
            <p:ph type="sldNum" sz="quarter" idx="7"/>
          </p:nvPr>
        </p:nvSpPr>
        <p:spPr>
          <a:xfrm>
            <a:off x="11670030" y="6558303"/>
            <a:ext cx="384175" cy="250190"/>
          </a:xfrm>
          <a:prstGeom prst="rect">
            <a:avLst/>
          </a:prstGeom>
        </p:spPr>
        <p:txBody>
          <a:bodyPr wrap="square" lIns="0" tIns="0" rIns="0" bIns="0">
            <a:spAutoFit/>
          </a:bodyPr>
          <a:lstStyle>
            <a:lvl1pPr>
              <a:defRPr sz="1600" b="0" i="0">
                <a:solidFill>
                  <a:schemeClr val="tx1"/>
                </a:solidFill>
                <a:latin typeface="Times New Roman"/>
                <a:cs typeface="Times New Roman"/>
              </a:defRPr>
            </a:lvl1pPr>
          </a:lstStyle>
          <a:p>
            <a:pPr marL="109855">
              <a:lnSpc>
                <a:spcPts val="1839"/>
              </a:lnSpc>
            </a:pPr>
            <a:fld id="{81D60167-4931-47E6-BA6A-407CBD079E47}" type="slidenum">
              <a:rPr spc="-5" dirty="0"/>
              <a:t>‹#›</a:t>
            </a:fld>
            <a:endParaRPr spc="-5"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1D8BD707-D9CF-40AE-B4C6-C98DA3205C09}" type="datetimeFigureOut">
              <a:rPr lang="en-US" smtClean="0"/>
              <a:t>10/25/2021</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marL="12700">
              <a:lnSpc>
                <a:spcPts val="1425"/>
              </a:lnSpc>
            </a:pPr>
            <a:r>
              <a:rPr lang="en-US"/>
              <a:t>Ths. Phùng Thị </a:t>
            </a:r>
            <a:r>
              <a:rPr lang="en-US" spc="-5"/>
              <a:t>Bích</a:t>
            </a:r>
            <a:r>
              <a:rPr lang="en-US" spc="-135"/>
              <a:t> </a:t>
            </a:r>
            <a:r>
              <a:rPr lang="en-US" spc="-5"/>
              <a:t>Dung</a:t>
            </a:r>
            <a:endParaRPr lang="en-US" spc="-5"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pPr marL="109855">
              <a:lnSpc>
                <a:spcPts val="1839"/>
              </a:lnSpc>
            </a:pPr>
            <a:fld id="{81D60167-4931-47E6-BA6A-407CBD079E47}" type="slidenum">
              <a:rPr lang="en-US" spc="-5" smtClean="0"/>
              <a:t>‹#›</a:t>
            </a:fld>
            <a:endParaRPr lang="en-US" spc="-5" dirty="0"/>
          </a:p>
        </p:txBody>
      </p:sp>
    </p:spTree>
    <p:extLst>
      <p:ext uri="{BB962C8B-B14F-4D97-AF65-F5344CB8AC3E}">
        <p14:creationId xmlns:p14="http://schemas.microsoft.com/office/powerpoint/2010/main" val="1046538870"/>
      </p:ext>
    </p:extLst>
  </p:cSld>
  <p:clrMap bg1="lt1" tx1="dk1" bg2="lt2" tx2="dk2" accent1="accent1" accent2="accent2" accent3="accent3" accent4="accent4" accent5="accent5" accent6="accent6" hlink="hlink" folHlink="folHlink"/>
  <p:sldLayoutIdLst>
    <p:sldLayoutId id="2147483790" r:id="rId1"/>
    <p:sldLayoutId id="2147483791" r:id="rId2"/>
    <p:sldLayoutId id="2147483792" r:id="rId3"/>
    <p:sldLayoutId id="2147483793" r:id="rId4"/>
    <p:sldLayoutId id="2147483794" r:id="rId5"/>
    <p:sldLayoutId id="2147483795" r:id="rId6"/>
    <p:sldLayoutId id="2147483796" r:id="rId7"/>
    <p:sldLayoutId id="2147483797" r:id="rId8"/>
    <p:sldLayoutId id="2147483798" r:id="rId9"/>
    <p:sldLayoutId id="2147483799" r:id="rId10"/>
    <p:sldLayoutId id="2147483800" r:id="rId11"/>
    <p:sldLayoutId id="2147483801" r:id="rId12"/>
    <p:sldLayoutId id="2147483802" r:id="rId13"/>
    <p:sldLayoutId id="2147483803" r:id="rId14"/>
    <p:sldLayoutId id="2147483804" r:id="rId15"/>
    <p:sldLayoutId id="2147483805"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pn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5.xml"/><Relationship Id="rId5" Type="http://schemas.openxmlformats.org/officeDocument/2006/relationships/image" Target="../media/image5.png"/><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1.png"/><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2.png"/><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3.png"/><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4.png"/><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12.xml"/><Relationship Id="rId4" Type="http://schemas.openxmlformats.org/officeDocument/2006/relationships/image" Target="../media/image5.png"/></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7.pn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8.pn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9.png"/><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285749"/>
            <a:ext cx="12192000" cy="6572248"/>
          </a:xfrm>
          <a:prstGeom prst="rect">
            <a:avLst/>
          </a:prstGeom>
          <a:blipFill>
            <a:blip r:embed="rId2" cstate="print"/>
            <a:stretch>
              <a:fillRect/>
            </a:stretch>
          </a:blipFill>
        </p:spPr>
        <p:txBody>
          <a:bodyPr wrap="square" lIns="0" tIns="0" rIns="0" bIns="0" rtlCol="0"/>
          <a:lstStyle/>
          <a:p>
            <a:endParaRPr lang="en-US" dirty="0"/>
          </a:p>
        </p:txBody>
      </p:sp>
      <p:sp>
        <p:nvSpPr>
          <p:cNvPr id="3" name="object 3"/>
          <p:cNvSpPr txBox="1"/>
          <p:nvPr/>
        </p:nvSpPr>
        <p:spPr>
          <a:xfrm>
            <a:off x="1678304" y="332054"/>
            <a:ext cx="10057765" cy="888064"/>
          </a:xfrm>
          <a:prstGeom prst="rect">
            <a:avLst/>
          </a:prstGeom>
        </p:spPr>
        <p:txBody>
          <a:bodyPr vert="horz" wrap="square" lIns="0" tIns="13335" rIns="0" bIns="0" rtlCol="0">
            <a:spAutoFit/>
          </a:bodyPr>
          <a:lstStyle/>
          <a:p>
            <a:pPr marL="2009139" marR="5080" indent="-1997075" algn="ctr">
              <a:lnSpc>
                <a:spcPct val="100000"/>
              </a:lnSpc>
              <a:spcBef>
                <a:spcPts val="105"/>
              </a:spcBef>
            </a:pPr>
            <a:r>
              <a:rPr sz="2800" spc="-20" dirty="0" err="1">
                <a:latin typeface="Times New Roman"/>
                <a:cs typeface="Times New Roman"/>
              </a:rPr>
              <a:t>Trường</a:t>
            </a:r>
            <a:r>
              <a:rPr sz="2800" spc="-20" dirty="0">
                <a:latin typeface="Times New Roman"/>
                <a:cs typeface="Times New Roman"/>
              </a:rPr>
              <a:t> </a:t>
            </a:r>
            <a:r>
              <a:rPr lang="en-US" sz="2800" spc="-20" dirty="0">
                <a:latin typeface="Times New Roman"/>
                <a:cs typeface="Times New Roman"/>
              </a:rPr>
              <a:t>Cao </a:t>
            </a:r>
            <a:r>
              <a:rPr lang="en-US" sz="2800" spc="-20" dirty="0" err="1">
                <a:latin typeface="Times New Roman"/>
                <a:cs typeface="Times New Roman"/>
              </a:rPr>
              <a:t>Đẳng</a:t>
            </a:r>
            <a:r>
              <a:rPr lang="en-US" sz="2800" spc="-20" dirty="0">
                <a:latin typeface="Times New Roman"/>
                <a:cs typeface="Times New Roman"/>
              </a:rPr>
              <a:t> </a:t>
            </a:r>
            <a:r>
              <a:rPr lang="en-US" sz="2800" spc="-20" dirty="0" err="1">
                <a:latin typeface="Times New Roman"/>
                <a:cs typeface="Times New Roman"/>
              </a:rPr>
              <a:t>Lý</a:t>
            </a:r>
            <a:r>
              <a:rPr lang="en-US" sz="2800" spc="-20" dirty="0">
                <a:latin typeface="Times New Roman"/>
                <a:cs typeface="Times New Roman"/>
              </a:rPr>
              <a:t> </a:t>
            </a:r>
            <a:r>
              <a:rPr lang="en-US" sz="2800" spc="-20" dirty="0" err="1">
                <a:latin typeface="Times New Roman"/>
                <a:cs typeface="Times New Roman"/>
              </a:rPr>
              <a:t>Tự</a:t>
            </a:r>
            <a:r>
              <a:rPr lang="en-US" sz="2800" spc="-20" dirty="0">
                <a:latin typeface="Times New Roman"/>
                <a:cs typeface="Times New Roman"/>
              </a:rPr>
              <a:t> </a:t>
            </a:r>
            <a:r>
              <a:rPr lang="en-US" sz="2800" spc="-20" dirty="0" err="1">
                <a:latin typeface="Times New Roman"/>
                <a:cs typeface="Times New Roman"/>
              </a:rPr>
              <a:t>Trọng</a:t>
            </a:r>
            <a:r>
              <a:rPr lang="en-US" sz="2800" spc="-20" dirty="0">
                <a:latin typeface="Times New Roman"/>
                <a:cs typeface="Times New Roman"/>
              </a:rPr>
              <a:t> </a:t>
            </a:r>
            <a:r>
              <a:rPr sz="2800" dirty="0" err="1">
                <a:latin typeface="Times New Roman"/>
                <a:cs typeface="Times New Roman"/>
              </a:rPr>
              <a:t>Thành</a:t>
            </a:r>
            <a:r>
              <a:rPr sz="2800" dirty="0">
                <a:latin typeface="Times New Roman"/>
                <a:cs typeface="Times New Roman"/>
              </a:rPr>
              <a:t> Phố Hồ Chí</a:t>
            </a:r>
            <a:r>
              <a:rPr sz="2800" spc="-235" dirty="0">
                <a:latin typeface="Times New Roman"/>
                <a:cs typeface="Times New Roman"/>
              </a:rPr>
              <a:t> </a:t>
            </a:r>
            <a:r>
              <a:rPr sz="2800" dirty="0">
                <a:latin typeface="Times New Roman"/>
                <a:cs typeface="Times New Roman"/>
              </a:rPr>
              <a:t>Minh </a:t>
            </a:r>
            <a:endParaRPr lang="en-US" sz="2800" dirty="0">
              <a:latin typeface="Times New Roman"/>
              <a:cs typeface="Times New Roman"/>
            </a:endParaRPr>
          </a:p>
          <a:p>
            <a:pPr marL="2009139" marR="5080" indent="-1997075" algn="ctr">
              <a:lnSpc>
                <a:spcPct val="100000"/>
              </a:lnSpc>
              <a:spcBef>
                <a:spcPts val="105"/>
              </a:spcBef>
            </a:pPr>
            <a:r>
              <a:rPr sz="2800" dirty="0">
                <a:latin typeface="Times New Roman"/>
                <a:cs typeface="Times New Roman"/>
              </a:rPr>
              <a:t> Khoa May &amp; Thời</a:t>
            </a:r>
            <a:r>
              <a:rPr sz="2800" spc="-195" dirty="0">
                <a:latin typeface="Times New Roman"/>
                <a:cs typeface="Times New Roman"/>
              </a:rPr>
              <a:t> </a:t>
            </a:r>
            <a:r>
              <a:rPr sz="2800" spc="-20" dirty="0">
                <a:latin typeface="Times New Roman"/>
                <a:cs typeface="Times New Roman"/>
              </a:rPr>
              <a:t>Trang</a:t>
            </a:r>
            <a:endParaRPr sz="2800" dirty="0">
              <a:latin typeface="Times New Roman"/>
              <a:cs typeface="Times New Roman"/>
            </a:endParaRPr>
          </a:p>
        </p:txBody>
      </p:sp>
      <p:sp>
        <p:nvSpPr>
          <p:cNvPr id="4" name="object 4"/>
          <p:cNvSpPr txBox="1">
            <a:spLocks noGrp="1"/>
          </p:cNvSpPr>
          <p:nvPr>
            <p:ph type="title"/>
          </p:nvPr>
        </p:nvSpPr>
        <p:spPr>
          <a:xfrm>
            <a:off x="2438401" y="2002282"/>
            <a:ext cx="7162799" cy="2782813"/>
          </a:xfrm>
          <a:prstGeom prst="rect">
            <a:avLst/>
          </a:prstGeom>
        </p:spPr>
        <p:txBody>
          <a:bodyPr vert="horz" wrap="square" lIns="0" tIns="12700" rIns="0" bIns="0" rtlCol="0">
            <a:spAutoFit/>
          </a:bodyPr>
          <a:lstStyle/>
          <a:p>
            <a:pPr algn="ctr"/>
            <a:r>
              <a:rPr lang="en-US" sz="3200" b="1" dirty="0">
                <a:solidFill>
                  <a:srgbClr val="FF0000"/>
                </a:solidFill>
                <a:effectLst/>
                <a:latin typeface="Times New Roman" panose="02020603050405020304" pitchFamily="18" charset="0"/>
                <a:ea typeface="Times New Roman" panose="02020603050405020304" pitchFamily="18" charset="0"/>
              </a:rPr>
              <a:t>M</a:t>
            </a:r>
            <a:r>
              <a:rPr lang="en-US" sz="3200" dirty="0">
                <a:solidFill>
                  <a:srgbClr val="FF0000"/>
                </a:solidFill>
                <a:latin typeface="Times New Roman" panose="02020603050405020304" pitchFamily="18" charset="0"/>
                <a:ea typeface="Times New Roman" panose="02020603050405020304" pitchFamily="18" charset="0"/>
              </a:rPr>
              <a:t>ÔN HỌC: </a:t>
            </a:r>
            <a:br>
              <a:rPr lang="en-US" sz="3200" dirty="0">
                <a:solidFill>
                  <a:srgbClr val="FF0000"/>
                </a:solidFill>
                <a:latin typeface="Times New Roman" panose="02020603050405020304" pitchFamily="18" charset="0"/>
                <a:ea typeface="Times New Roman" panose="02020603050405020304" pitchFamily="18" charset="0"/>
              </a:rPr>
            </a:br>
            <a:r>
              <a:rPr lang="en-US" sz="3200" dirty="0">
                <a:solidFill>
                  <a:srgbClr val="FF0000"/>
                </a:solidFill>
                <a:latin typeface="Times New Roman" panose="02020603050405020304" pitchFamily="18" charset="0"/>
                <a:ea typeface="Times New Roman" panose="02020603050405020304" pitchFamily="18" charset="0"/>
              </a:rPr>
              <a:t>NGUYÊN PHỤ LIỆU DỆT MAY</a:t>
            </a:r>
            <a:br>
              <a:rPr lang="en-US" sz="3200" b="1" dirty="0">
                <a:solidFill>
                  <a:schemeClr val="tx1">
                    <a:lumMod val="85000"/>
                    <a:lumOff val="15000"/>
                  </a:schemeClr>
                </a:solidFill>
                <a:effectLst/>
                <a:latin typeface="Times New Roman" panose="02020603050405020304" pitchFamily="18" charset="0"/>
                <a:ea typeface="Times New Roman" panose="02020603050405020304" pitchFamily="18" charset="0"/>
              </a:rPr>
            </a:br>
            <a:r>
              <a:rPr lang="en-US" sz="1800" b="1" dirty="0">
                <a:solidFill>
                  <a:schemeClr val="bg2"/>
                </a:solidFill>
                <a:effectLst/>
                <a:latin typeface="Times New Roman" panose="02020603050405020304" pitchFamily="18" charset="0"/>
                <a:ea typeface="Times New Roman" panose="02020603050405020304" pitchFamily="18" charset="0"/>
              </a:rPr>
              <a:t>BẬC ĐÀO TẠO: </a:t>
            </a:r>
            <a:r>
              <a:rPr lang="en-US" sz="1800" dirty="0">
                <a:solidFill>
                  <a:schemeClr val="bg2"/>
                </a:solidFill>
                <a:latin typeface="Times New Roman" panose="02020603050405020304" pitchFamily="18" charset="0"/>
                <a:ea typeface="Times New Roman" panose="02020603050405020304" pitchFamily="18" charset="0"/>
              </a:rPr>
              <a:t>TRUNG CẤP</a:t>
            </a:r>
            <a:br>
              <a:rPr lang="en-US" sz="1800" b="1" dirty="0">
                <a:effectLst/>
                <a:latin typeface="Times New Roman" panose="02020603050405020304" pitchFamily="18" charset="0"/>
                <a:ea typeface="Times New Roman" panose="02020603050405020304" pitchFamily="18" charset="0"/>
              </a:rPr>
            </a:br>
            <a:br>
              <a:rPr lang="en-US" sz="1800" b="1" dirty="0">
                <a:effectLst/>
                <a:latin typeface="Times New Roman" panose="02020603050405020304" pitchFamily="18" charset="0"/>
                <a:ea typeface="Times New Roman" panose="02020603050405020304" pitchFamily="18" charset="0"/>
              </a:rPr>
            </a:br>
            <a:r>
              <a:rPr lang="en-US" sz="2000" b="1" dirty="0" err="1">
                <a:solidFill>
                  <a:srgbClr val="FFFF00"/>
                </a:solidFill>
                <a:effectLst/>
                <a:latin typeface="Times New Roman" panose="02020603050405020304" pitchFamily="18" charset="0"/>
                <a:ea typeface="Times New Roman" panose="02020603050405020304" pitchFamily="18" charset="0"/>
              </a:rPr>
              <a:t>Giảng</a:t>
            </a:r>
            <a:r>
              <a:rPr lang="en-US" sz="2000" b="1" dirty="0">
                <a:solidFill>
                  <a:srgbClr val="FFFF00"/>
                </a:solidFill>
                <a:effectLst/>
                <a:latin typeface="Times New Roman" panose="02020603050405020304" pitchFamily="18" charset="0"/>
                <a:ea typeface="Times New Roman" panose="02020603050405020304" pitchFamily="18" charset="0"/>
              </a:rPr>
              <a:t> </a:t>
            </a:r>
            <a:r>
              <a:rPr lang="en-US" sz="2000" b="1" dirty="0" err="1">
                <a:solidFill>
                  <a:srgbClr val="FFFF00"/>
                </a:solidFill>
                <a:effectLst/>
                <a:latin typeface="Times New Roman" panose="02020603050405020304" pitchFamily="18" charset="0"/>
                <a:ea typeface="Times New Roman" panose="02020603050405020304" pitchFamily="18" charset="0"/>
              </a:rPr>
              <a:t>viên</a:t>
            </a:r>
            <a:r>
              <a:rPr lang="en-US" sz="2000" dirty="0">
                <a:solidFill>
                  <a:srgbClr val="FFFF00"/>
                </a:solidFill>
                <a:latin typeface="Times New Roman" panose="02020603050405020304" pitchFamily="18" charset="0"/>
                <a:ea typeface="Times New Roman" panose="02020603050405020304" pitchFamily="18" charset="0"/>
              </a:rPr>
              <a:t>: </a:t>
            </a:r>
            <a:r>
              <a:rPr lang="en-US" sz="2000" dirty="0" err="1">
                <a:solidFill>
                  <a:srgbClr val="FFFF00"/>
                </a:solidFill>
                <a:latin typeface="Times New Roman" panose="02020603050405020304" pitchFamily="18" charset="0"/>
                <a:ea typeface="Times New Roman" panose="02020603050405020304" pitchFamily="18" charset="0"/>
              </a:rPr>
              <a:t>Ths</a:t>
            </a:r>
            <a:r>
              <a:rPr lang="en-US" sz="2000" dirty="0">
                <a:solidFill>
                  <a:srgbClr val="FFFF00"/>
                </a:solidFill>
                <a:latin typeface="Times New Roman" panose="02020603050405020304" pitchFamily="18" charset="0"/>
                <a:ea typeface="Times New Roman" panose="02020603050405020304" pitchFamily="18" charset="0"/>
              </a:rPr>
              <a:t> </a:t>
            </a:r>
            <a:r>
              <a:rPr lang="en-US" sz="2000" dirty="0" err="1">
                <a:solidFill>
                  <a:srgbClr val="FFFF00"/>
                </a:solidFill>
                <a:latin typeface="Times New Roman" panose="02020603050405020304" pitchFamily="18" charset="0"/>
                <a:ea typeface="Times New Roman" panose="02020603050405020304" pitchFamily="18" charset="0"/>
              </a:rPr>
              <a:t>Nguyễn</a:t>
            </a:r>
            <a:r>
              <a:rPr lang="en-US" sz="2000" dirty="0">
                <a:solidFill>
                  <a:srgbClr val="FFFF00"/>
                </a:solidFill>
                <a:latin typeface="Times New Roman" panose="02020603050405020304" pitchFamily="18" charset="0"/>
                <a:ea typeface="Times New Roman" panose="02020603050405020304" pitchFamily="18" charset="0"/>
              </a:rPr>
              <a:t> </a:t>
            </a:r>
            <a:r>
              <a:rPr lang="en-US" sz="2000" dirty="0" err="1">
                <a:solidFill>
                  <a:srgbClr val="FFFF00"/>
                </a:solidFill>
                <a:latin typeface="Times New Roman" panose="02020603050405020304" pitchFamily="18" charset="0"/>
                <a:ea typeface="Times New Roman" panose="02020603050405020304" pitchFamily="18" charset="0"/>
              </a:rPr>
              <a:t>Bạch</a:t>
            </a:r>
            <a:r>
              <a:rPr lang="en-US" sz="2000" dirty="0">
                <a:solidFill>
                  <a:srgbClr val="FFFF00"/>
                </a:solidFill>
                <a:latin typeface="Times New Roman" panose="02020603050405020304" pitchFamily="18" charset="0"/>
                <a:ea typeface="Times New Roman" panose="02020603050405020304" pitchFamily="18" charset="0"/>
              </a:rPr>
              <a:t> </a:t>
            </a:r>
            <a:r>
              <a:rPr lang="en-US" sz="2000" dirty="0" err="1">
                <a:solidFill>
                  <a:srgbClr val="FFFF00"/>
                </a:solidFill>
                <a:latin typeface="Times New Roman" panose="02020603050405020304" pitchFamily="18" charset="0"/>
                <a:ea typeface="Times New Roman" panose="02020603050405020304" pitchFamily="18" charset="0"/>
              </a:rPr>
              <a:t>Cẩm</a:t>
            </a:r>
            <a:r>
              <a:rPr lang="en-US" sz="2000" dirty="0">
                <a:solidFill>
                  <a:srgbClr val="FFFF00"/>
                </a:solidFill>
                <a:latin typeface="Times New Roman" panose="02020603050405020304" pitchFamily="18" charset="0"/>
                <a:ea typeface="Times New Roman" panose="02020603050405020304" pitchFamily="18" charset="0"/>
              </a:rPr>
              <a:t> Dung</a:t>
            </a:r>
            <a:br>
              <a:rPr lang="en-US" sz="2000" dirty="0">
                <a:solidFill>
                  <a:srgbClr val="FFFF00"/>
                </a:solidFill>
                <a:latin typeface="Times New Roman" panose="02020603050405020304" pitchFamily="18" charset="0"/>
                <a:ea typeface="Times New Roman" panose="02020603050405020304" pitchFamily="18" charset="0"/>
              </a:rPr>
            </a:br>
            <a:r>
              <a:rPr lang="en-US" sz="2000" b="1" dirty="0" err="1">
                <a:solidFill>
                  <a:schemeClr val="tx2">
                    <a:lumMod val="20000"/>
                    <a:lumOff val="80000"/>
                  </a:schemeClr>
                </a:solidFill>
                <a:latin typeface="Times New Roman" panose="02020603050405020304" pitchFamily="18" charset="0"/>
                <a:cs typeface="Times New Roman" panose="02020603050405020304" pitchFamily="18" charset="0"/>
              </a:rPr>
              <a:t>Số</a:t>
            </a:r>
            <a:r>
              <a:rPr lang="en-US" sz="2000" b="1" dirty="0">
                <a:solidFill>
                  <a:schemeClr val="tx2">
                    <a:lumMod val="20000"/>
                    <a:lumOff val="80000"/>
                  </a:schemeClr>
                </a:solidFill>
                <a:latin typeface="Times New Roman" panose="02020603050405020304" pitchFamily="18" charset="0"/>
                <a:cs typeface="Times New Roman" panose="02020603050405020304" pitchFamily="18" charset="0"/>
              </a:rPr>
              <a:t> </a:t>
            </a:r>
            <a:r>
              <a:rPr lang="en-US" sz="2000" b="1" dirty="0" err="1">
                <a:solidFill>
                  <a:schemeClr val="tx2">
                    <a:lumMod val="20000"/>
                    <a:lumOff val="80000"/>
                  </a:schemeClr>
                </a:solidFill>
                <a:latin typeface="Times New Roman" panose="02020603050405020304" pitchFamily="18" charset="0"/>
                <a:cs typeface="Times New Roman" panose="02020603050405020304" pitchFamily="18" charset="0"/>
              </a:rPr>
              <a:t>điện</a:t>
            </a:r>
            <a:r>
              <a:rPr lang="en-US" sz="2000" b="1" dirty="0">
                <a:solidFill>
                  <a:schemeClr val="tx2">
                    <a:lumMod val="20000"/>
                    <a:lumOff val="80000"/>
                  </a:schemeClr>
                </a:solidFill>
                <a:latin typeface="Times New Roman" panose="02020603050405020304" pitchFamily="18" charset="0"/>
                <a:cs typeface="Times New Roman" panose="02020603050405020304" pitchFamily="18" charset="0"/>
              </a:rPr>
              <a:t> </a:t>
            </a:r>
            <a:r>
              <a:rPr lang="en-US" sz="2000" b="1" dirty="0" err="1">
                <a:solidFill>
                  <a:schemeClr val="tx2">
                    <a:lumMod val="20000"/>
                    <a:lumOff val="80000"/>
                  </a:schemeClr>
                </a:solidFill>
                <a:latin typeface="Times New Roman" panose="02020603050405020304" pitchFamily="18" charset="0"/>
                <a:cs typeface="Times New Roman" panose="02020603050405020304" pitchFamily="18" charset="0"/>
              </a:rPr>
              <a:t>thoại</a:t>
            </a:r>
            <a:r>
              <a:rPr lang="en-US" sz="2000" b="1" dirty="0">
                <a:solidFill>
                  <a:schemeClr val="tx2">
                    <a:lumMod val="20000"/>
                    <a:lumOff val="80000"/>
                  </a:schemeClr>
                </a:solidFill>
                <a:latin typeface="Times New Roman" panose="02020603050405020304" pitchFamily="18" charset="0"/>
                <a:cs typeface="Times New Roman" panose="02020603050405020304" pitchFamily="18" charset="0"/>
              </a:rPr>
              <a:t>: 0901 332 377</a:t>
            </a:r>
            <a:br>
              <a:rPr lang="en-US" sz="2000" dirty="0">
                <a:solidFill>
                  <a:schemeClr val="tx2">
                    <a:lumMod val="20000"/>
                    <a:lumOff val="80000"/>
                  </a:schemeClr>
                </a:solidFill>
                <a:latin typeface="Times New Roman" panose="02020603050405020304" pitchFamily="18" charset="0"/>
                <a:cs typeface="Times New Roman" panose="02020603050405020304" pitchFamily="18" charset="0"/>
              </a:rPr>
            </a:br>
            <a:r>
              <a:rPr lang="en-US" sz="2000" b="1" dirty="0">
                <a:solidFill>
                  <a:schemeClr val="tx2">
                    <a:lumMod val="20000"/>
                    <a:lumOff val="80000"/>
                  </a:schemeClr>
                </a:solidFill>
                <a:latin typeface="Times New Roman" panose="02020603050405020304" pitchFamily="18" charset="0"/>
                <a:cs typeface="Times New Roman" panose="02020603050405020304" pitchFamily="18" charset="0"/>
              </a:rPr>
              <a:t>Email: camdungnguyenbach@gmail.com</a:t>
            </a:r>
            <a:br>
              <a:rPr lang="en-US" sz="2000" b="1" dirty="0">
                <a:latin typeface="Times New Roman" panose="02020603050405020304" pitchFamily="18" charset="0"/>
                <a:cs typeface="Times New Roman" panose="02020603050405020304" pitchFamily="18" charset="0"/>
              </a:rPr>
            </a:br>
            <a:endParaRPr lang="en-US" sz="2000" dirty="0">
              <a:solidFill>
                <a:srgbClr val="FFFF00"/>
              </a:solidFill>
              <a:effectLst/>
              <a:latin typeface="Times New Roman" panose="02020603050405020304" pitchFamily="18" charset="0"/>
              <a:ea typeface="Times New Roman" panose="02020603050405020304" pitchFamily="18" charset="0"/>
            </a:endParaRPr>
          </a:p>
        </p:txBody>
      </p:sp>
      <p:sp>
        <p:nvSpPr>
          <p:cNvPr id="7" name="object 7"/>
          <p:cNvSpPr txBox="1"/>
          <p:nvPr/>
        </p:nvSpPr>
        <p:spPr>
          <a:xfrm>
            <a:off x="11827382" y="6558303"/>
            <a:ext cx="182245" cy="250190"/>
          </a:xfrm>
          <a:prstGeom prst="rect">
            <a:avLst/>
          </a:prstGeom>
        </p:spPr>
        <p:txBody>
          <a:bodyPr vert="horz" wrap="square" lIns="0" tIns="0" rIns="0" bIns="0" rtlCol="0">
            <a:spAutoFit/>
          </a:bodyPr>
          <a:lstStyle/>
          <a:p>
            <a:pPr marL="47625">
              <a:lnSpc>
                <a:spcPts val="1839"/>
              </a:lnSpc>
            </a:pPr>
            <a:fld id="{81D60167-4931-47E6-BA6A-407CBD079E47}" type="slidenum">
              <a:rPr sz="1600" spc="-5" dirty="0">
                <a:latin typeface="Times New Roman"/>
                <a:cs typeface="Times New Roman"/>
              </a:rPr>
              <a:t>1</a:t>
            </a:fld>
            <a:endParaRPr sz="1600">
              <a:latin typeface="Times New Roman"/>
              <a:cs typeface="Times New Roman"/>
            </a:endParaRPr>
          </a:p>
        </p:txBody>
      </p:sp>
      <p:pic>
        <p:nvPicPr>
          <p:cNvPr id="8" name="Picture 7">
            <a:extLst>
              <a:ext uri="{FF2B5EF4-FFF2-40B4-BE49-F238E27FC236}">
                <a16:creationId xmlns:a16="http://schemas.microsoft.com/office/drawing/2014/main" id="{B8CBCF6A-98D5-4F6D-87FA-0871D06F1DC9}"/>
              </a:ext>
            </a:extLst>
          </p:cNvPr>
          <p:cNvPicPr>
            <a:picLocks noChangeAspect="1"/>
          </p:cNvPicPr>
          <p:nvPr/>
        </p:nvPicPr>
        <p:blipFill>
          <a:blip r:embed="rId3"/>
          <a:stretch>
            <a:fillRect/>
          </a:stretch>
        </p:blipFill>
        <p:spPr>
          <a:xfrm>
            <a:off x="20471" y="5822"/>
            <a:ext cx="2645241" cy="98477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Content Placeholder 10" descr="A picture containing indoor, wall&#10;&#10;Description automatically generated">
            <a:extLst>
              <a:ext uri="{FF2B5EF4-FFF2-40B4-BE49-F238E27FC236}">
                <a16:creationId xmlns:a16="http://schemas.microsoft.com/office/drawing/2014/main" id="{C010E4A2-2FA2-4D5A-93B5-0922F1C5A94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2001" cy="6851708"/>
          </a:xfrm>
        </p:spPr>
      </p:pic>
      <p:sp>
        <p:nvSpPr>
          <p:cNvPr id="7" name="Rectangle 6">
            <a:extLst>
              <a:ext uri="{FF2B5EF4-FFF2-40B4-BE49-F238E27FC236}">
                <a16:creationId xmlns:a16="http://schemas.microsoft.com/office/drawing/2014/main" id="{810CB89D-4B04-4A63-B531-46A5385707B6}"/>
              </a:ext>
            </a:extLst>
          </p:cNvPr>
          <p:cNvSpPr/>
          <p:nvPr/>
        </p:nvSpPr>
        <p:spPr>
          <a:xfrm>
            <a:off x="4269996" y="771787"/>
            <a:ext cx="1434518" cy="114929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b="1" dirty="0">
              <a:solidFill>
                <a:schemeClr val="tx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4BFBFAA-76DD-4B15-85A0-B750B37B9ABC}"/>
              </a:ext>
            </a:extLst>
          </p:cNvPr>
          <p:cNvSpPr txBox="1"/>
          <p:nvPr/>
        </p:nvSpPr>
        <p:spPr>
          <a:xfrm>
            <a:off x="1371600" y="1676400"/>
            <a:ext cx="10134599" cy="1446550"/>
          </a:xfrm>
          <a:prstGeom prst="rect">
            <a:avLst/>
          </a:prstGeom>
          <a:noFill/>
        </p:spPr>
        <p:txBody>
          <a:bodyPr wrap="square">
            <a:spAutoFit/>
          </a:bodyPr>
          <a:lstStyle/>
          <a:p>
            <a:pPr algn="ctr"/>
            <a:r>
              <a:rPr lang="en-US" sz="4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CHƯƠNG 3: MỘT SỐ LOẠI XƠ</a:t>
            </a:r>
          </a:p>
          <a:p>
            <a:pPr algn="ctr"/>
            <a:r>
              <a:rPr lang="en-US" sz="4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SỢI DỆT</a:t>
            </a:r>
            <a:endParaRPr lang="en-US" sz="4400" dirty="0">
              <a:solidFill>
                <a:srgbClr val="FF0000"/>
              </a:solidFill>
            </a:endParaRPr>
          </a:p>
        </p:txBody>
      </p:sp>
      <p:pic>
        <p:nvPicPr>
          <p:cNvPr id="5" name="Picture 4">
            <a:extLst>
              <a:ext uri="{FF2B5EF4-FFF2-40B4-BE49-F238E27FC236}">
                <a16:creationId xmlns:a16="http://schemas.microsoft.com/office/drawing/2014/main" id="{FD1C976F-E24C-4A41-90C7-8CCBE5F52A50}"/>
              </a:ext>
            </a:extLst>
          </p:cNvPr>
          <p:cNvPicPr>
            <a:picLocks noChangeAspect="1"/>
          </p:cNvPicPr>
          <p:nvPr/>
        </p:nvPicPr>
        <p:blipFill>
          <a:blip r:embed="rId3"/>
          <a:stretch>
            <a:fillRect/>
          </a:stretch>
        </p:blipFill>
        <p:spPr>
          <a:xfrm>
            <a:off x="0" y="0"/>
            <a:ext cx="3083437" cy="1150961"/>
          </a:xfrm>
          <a:prstGeom prst="rect">
            <a:avLst/>
          </a:prstGeom>
        </p:spPr>
      </p:pic>
    </p:spTree>
    <p:extLst>
      <p:ext uri="{BB962C8B-B14F-4D97-AF65-F5344CB8AC3E}">
        <p14:creationId xmlns:p14="http://schemas.microsoft.com/office/powerpoint/2010/main" val="2952826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65E7BC4-F6CF-4CFB-B548-0409CEAEB51C}"/>
              </a:ext>
            </a:extLst>
          </p:cNvPr>
          <p:cNvPicPr>
            <a:picLocks noChangeAspect="1"/>
          </p:cNvPicPr>
          <p:nvPr/>
        </p:nvPicPr>
        <p:blipFill>
          <a:blip r:embed="rId2"/>
          <a:stretch>
            <a:fillRect/>
          </a:stretch>
        </p:blipFill>
        <p:spPr>
          <a:xfrm>
            <a:off x="1" y="1"/>
            <a:ext cx="2286000" cy="853300"/>
          </a:xfrm>
          <a:prstGeom prst="rect">
            <a:avLst/>
          </a:prstGeom>
        </p:spPr>
      </p:pic>
      <p:sp>
        <p:nvSpPr>
          <p:cNvPr id="4" name="TextBox 3">
            <a:extLst>
              <a:ext uri="{FF2B5EF4-FFF2-40B4-BE49-F238E27FC236}">
                <a16:creationId xmlns:a16="http://schemas.microsoft.com/office/drawing/2014/main" id="{C18E8D55-D64C-4F07-8200-01E1B8AD88D6}"/>
              </a:ext>
            </a:extLst>
          </p:cNvPr>
          <p:cNvSpPr txBox="1"/>
          <p:nvPr/>
        </p:nvSpPr>
        <p:spPr>
          <a:xfrm>
            <a:off x="838200" y="1143000"/>
            <a:ext cx="11163300" cy="5016758"/>
          </a:xfrm>
          <a:prstGeom prst="rect">
            <a:avLst/>
          </a:prstGeom>
          <a:noFill/>
        </p:spPr>
        <p:txBody>
          <a:bodyPr wrap="square">
            <a:spAutoFit/>
          </a:bodyPr>
          <a:lstStyle/>
          <a:p>
            <a:pPr algn="just">
              <a:spcBef>
                <a:spcPts val="600"/>
              </a:spcBef>
            </a:pPr>
            <a:r>
              <a:rPr lang="en-US" sz="2000" b="1"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Chương</a:t>
            </a:r>
            <a:r>
              <a:rPr lang="en-US" sz="20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3: </a:t>
            </a:r>
            <a:r>
              <a:rPr lang="en-US" sz="2000" b="1"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Một</a:t>
            </a:r>
            <a:r>
              <a:rPr lang="en-US" sz="20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số</a:t>
            </a:r>
            <a:r>
              <a:rPr lang="en-US" sz="20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loại</a:t>
            </a:r>
            <a:r>
              <a:rPr lang="en-US" sz="20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xơ</a:t>
            </a:r>
            <a:r>
              <a:rPr lang="en-US" sz="20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sợi</a:t>
            </a:r>
            <a:r>
              <a:rPr lang="en-US" sz="20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dệt</a:t>
            </a:r>
            <a:r>
              <a:rPr lang="en-US" sz="20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Thời</a:t>
            </a:r>
            <a:r>
              <a:rPr lang="en-US" sz="20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gian</a:t>
            </a:r>
            <a:r>
              <a:rPr lang="en-US" sz="20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10 </a:t>
            </a:r>
            <a:r>
              <a:rPr lang="en-US" sz="2000"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giờ</a:t>
            </a:r>
            <a:endParaRPr lang="en-US" sz="2000" dirty="0">
              <a:solidFill>
                <a:srgbClr val="FF0000"/>
              </a:solidFill>
              <a:effectLst/>
              <a:latin typeface=".VnTime"/>
              <a:ea typeface="Times New Roman" panose="02020603050405020304" pitchFamily="18" charset="0"/>
              <a:cs typeface="Times New Roman" panose="02020603050405020304" pitchFamily="18" charset="0"/>
            </a:endParaRPr>
          </a:p>
          <a:p>
            <a:pPr indent="180340" algn="just">
              <a:spcBef>
                <a:spcPts val="600"/>
              </a:spcBef>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Mục</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tiêu</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2000" dirty="0">
              <a:effectLst/>
              <a:latin typeface=".VnTime"/>
              <a:ea typeface="Times New Roman" panose="02020603050405020304" pitchFamily="18" charset="0"/>
              <a:cs typeface="Times New Roman" panose="02020603050405020304" pitchFamily="18" charset="0"/>
            </a:endParaRPr>
          </a:p>
          <a:p>
            <a:pPr marL="342900" lvl="0" indent="-342900" algn="just">
              <a:spcBef>
                <a:spcPts val="600"/>
              </a:spcBef>
              <a:spcAft>
                <a:spcPts val="0"/>
              </a:spcAft>
              <a:buFont typeface="Symbol" panose="05050102010706020507" pitchFamily="18" charset="2"/>
              <a:buChar char=""/>
              <a:tabLst>
                <a:tab pos="177800" algn="l"/>
              </a:tabLst>
            </a:pP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Vận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dụng</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các</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kiến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thức</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trên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để</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nhận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biết</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được</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các</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loại</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vải</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trong</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thực</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tế</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2000" dirty="0">
              <a:effectLst/>
              <a:latin typeface=".VnTime"/>
              <a:ea typeface="Times New Roman" panose="02020603050405020304" pitchFamily="18" charset="0"/>
              <a:cs typeface="Times New Roman" panose="02020603050405020304" pitchFamily="18" charset="0"/>
            </a:endParaRPr>
          </a:p>
          <a:p>
            <a:pPr marL="342900" lvl="0" indent="-342900" algn="just">
              <a:spcBef>
                <a:spcPts val="600"/>
              </a:spcBef>
              <a:spcAft>
                <a:spcPts val="0"/>
              </a:spcAft>
              <a:buFont typeface="Symbol" panose="05050102010706020507" pitchFamily="18" charset="2"/>
              <a:buChar char=""/>
              <a:tabLst>
                <a:tab pos="177800" algn="l"/>
              </a:tabLst>
            </a:pP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Lựa</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chọn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bảo</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quản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vật</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liệu</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may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phù</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hợp</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với</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yêu</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cầu</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công</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nghệ</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dirty="0">
              <a:effectLst/>
              <a:latin typeface=".VnTime"/>
              <a:ea typeface="Times New Roman" panose="02020603050405020304" pitchFamily="18" charset="0"/>
              <a:cs typeface="Times New Roman" panose="02020603050405020304" pitchFamily="18" charset="0"/>
            </a:endParaRPr>
          </a:p>
          <a:p>
            <a:pPr marL="342900" lvl="0" indent="-342900" algn="just">
              <a:spcBef>
                <a:spcPts val="600"/>
              </a:spcBef>
              <a:spcAft>
                <a:spcPts val="0"/>
              </a:spcAft>
              <a:buFont typeface="Symbol" panose="05050102010706020507" pitchFamily="18" charset="2"/>
              <a:buChar char=""/>
              <a:tabLst>
                <a:tab pos="177800" algn="l"/>
              </a:tabLst>
            </a:pP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Rèn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luyện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ý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thức</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trách</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nhiệm</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trong</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quá</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trình</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lựa</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chọn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và</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bảo</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quản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vật</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liệu</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ngành</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may.</a:t>
            </a:r>
            <a:endParaRPr lang="en-US" sz="2000" dirty="0">
              <a:effectLst/>
              <a:latin typeface=".VnTime"/>
              <a:ea typeface="Times New Roman" panose="02020603050405020304" pitchFamily="18" charset="0"/>
              <a:cs typeface="Times New Roman" panose="02020603050405020304" pitchFamily="18" charset="0"/>
            </a:endParaRPr>
          </a:p>
          <a:p>
            <a:pPr indent="180340" algn="just">
              <a:spcBef>
                <a:spcPts val="600"/>
              </a:spcBef>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Nội</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dung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chương</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2000" dirty="0">
              <a:effectLst/>
              <a:latin typeface=".VnTime"/>
              <a:ea typeface="Times New Roman" panose="02020603050405020304" pitchFamily="18" charset="0"/>
              <a:cs typeface="Times New Roman" panose="02020603050405020304" pitchFamily="18" charset="0"/>
            </a:endParaRPr>
          </a:p>
          <a:p>
            <a:pPr indent="180340" algn="just">
              <a:spcBef>
                <a:spcPts val="600"/>
              </a:spcBef>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Xơ</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thiên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nhiên</a:t>
            </a:r>
            <a:endParaRPr lang="en-US" sz="2000" dirty="0">
              <a:effectLst/>
              <a:latin typeface=".VnTime"/>
              <a:ea typeface="Times New Roman" panose="02020603050405020304" pitchFamily="18" charset="0"/>
              <a:cs typeface="Times New Roman" panose="02020603050405020304" pitchFamily="18" charset="0"/>
            </a:endParaRPr>
          </a:p>
          <a:p>
            <a:pPr indent="180340" algn="just">
              <a:spcBef>
                <a:spcPts val="600"/>
              </a:spcBef>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2.1.1.Xơ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thiên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nhiên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hữu</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cơ</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gốc</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thực</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vật</a:t>
            </a:r>
            <a:endParaRPr lang="en-US" sz="2000" dirty="0">
              <a:effectLst/>
              <a:latin typeface=".VnTime"/>
              <a:ea typeface="Times New Roman" panose="02020603050405020304" pitchFamily="18" charset="0"/>
              <a:cs typeface="Times New Roman" panose="02020603050405020304" pitchFamily="18" charset="0"/>
            </a:endParaRPr>
          </a:p>
          <a:p>
            <a:pPr indent="180340" algn="just">
              <a:spcBef>
                <a:spcPts val="600"/>
              </a:spcBef>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2.1.2.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Xơ</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thiên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nhiên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hữu</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cơ</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gốc</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động</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vật</a:t>
            </a:r>
            <a:endParaRPr lang="en-US" sz="2000" dirty="0">
              <a:effectLst/>
              <a:latin typeface=".VnTime"/>
              <a:ea typeface="Times New Roman" panose="02020603050405020304" pitchFamily="18" charset="0"/>
              <a:cs typeface="Times New Roman" panose="02020603050405020304" pitchFamily="18" charset="0"/>
            </a:endParaRPr>
          </a:p>
          <a:p>
            <a:pPr indent="180340" algn="just">
              <a:spcBef>
                <a:spcPts val="600"/>
              </a:spcBef>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2.2.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Xơ</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sợi</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hóa</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học</a:t>
            </a:r>
            <a:endParaRPr lang="en-US" sz="2000" dirty="0">
              <a:effectLst/>
              <a:latin typeface=".VnTime"/>
              <a:ea typeface="Times New Roman" panose="02020603050405020304" pitchFamily="18" charset="0"/>
              <a:cs typeface="Times New Roman" panose="02020603050405020304" pitchFamily="18" charset="0"/>
            </a:endParaRPr>
          </a:p>
          <a:p>
            <a:pPr indent="180340" algn="just">
              <a:spcBef>
                <a:spcPts val="600"/>
              </a:spcBef>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2.2.1.Xơ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sợi</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nhân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tạo</a:t>
            </a:r>
            <a:endParaRPr lang="en-US" sz="2000" dirty="0">
              <a:effectLst/>
              <a:latin typeface=".VnTime"/>
              <a:ea typeface="Times New Roman" panose="02020603050405020304" pitchFamily="18" charset="0"/>
              <a:cs typeface="Times New Roman" panose="02020603050405020304" pitchFamily="18" charset="0"/>
            </a:endParaRPr>
          </a:p>
          <a:p>
            <a:pPr indent="180340" algn="just">
              <a:spcBef>
                <a:spcPts val="600"/>
              </a:spcBef>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2.2.2.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Xơ</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sợi</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tổng</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hợp</a:t>
            </a:r>
            <a:endParaRPr lang="en-US" sz="2000" dirty="0">
              <a:effectLst/>
              <a:latin typeface=".VnTime"/>
              <a:ea typeface="Times New Roman" panose="02020603050405020304" pitchFamily="18" charset="0"/>
              <a:cs typeface="Times New Roman" panose="02020603050405020304" pitchFamily="18" charset="0"/>
            </a:endParaRPr>
          </a:p>
          <a:p>
            <a:pPr indent="180340" algn="just">
              <a:spcBef>
                <a:spcPts val="600"/>
              </a:spcBef>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2.3.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Xơ</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sợi</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pha</a:t>
            </a:r>
            <a:endParaRPr lang="en-US" sz="2000" dirty="0">
              <a:effectLst/>
              <a:latin typeface=".VnTime"/>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233389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5DD43FA-1380-4B73-80D3-A42643472845}"/>
              </a:ext>
            </a:extLst>
          </p:cNvPr>
          <p:cNvSpPr txBox="1"/>
          <p:nvPr/>
        </p:nvSpPr>
        <p:spPr>
          <a:xfrm>
            <a:off x="2819400" y="381000"/>
            <a:ext cx="8077200" cy="5186035"/>
          </a:xfrm>
          <a:prstGeom prst="rect">
            <a:avLst/>
          </a:prstGeom>
          <a:noFill/>
        </p:spPr>
        <p:txBody>
          <a:bodyPr wrap="square">
            <a:spAutoFit/>
          </a:bodyPr>
          <a:lstStyle/>
          <a:p>
            <a:pPr>
              <a:spcBef>
                <a:spcPts val="600"/>
              </a:spcBef>
            </a:pP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800" dirty="0">
              <a:effectLst/>
              <a:latin typeface=".VnTime"/>
              <a:ea typeface="Times New Roman" panose="02020603050405020304" pitchFamily="18" charset="0"/>
              <a:cs typeface="Times New Roman" panose="02020603050405020304" pitchFamily="18" charset="0"/>
            </a:endParaRPr>
          </a:p>
          <a:p>
            <a:pPr marL="171450" indent="8890" algn="just">
              <a:spcBef>
                <a:spcPts val="600"/>
              </a:spcBef>
              <a:spcAft>
                <a:spcPts val="0"/>
              </a:spcAft>
            </a:pPr>
            <a:r>
              <a:rPr lang="en-US" sz="3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1. </a:t>
            </a:r>
            <a:r>
              <a:rPr lang="en-US" sz="3200"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Mục</a:t>
            </a:r>
            <a:r>
              <a:rPr lang="en-US" sz="3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tiêu</a:t>
            </a:r>
            <a:r>
              <a:rPr lang="en-US" sz="3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3200" dirty="0">
              <a:solidFill>
                <a:srgbClr val="FF0000"/>
              </a:solidFill>
              <a:effectLst/>
              <a:latin typeface=".VnTime"/>
              <a:ea typeface="Times New Roman" panose="02020603050405020304" pitchFamily="18" charset="0"/>
              <a:cs typeface="Times New Roman" panose="02020603050405020304" pitchFamily="18" charset="0"/>
            </a:endParaRPr>
          </a:p>
          <a:p>
            <a:pPr marL="180340" algn="just">
              <a:spcBef>
                <a:spcPts val="600"/>
              </a:spcBef>
            </a:pPr>
            <a:r>
              <a:rPr lang="en-US" sz="3200"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Về</a:t>
            </a:r>
            <a:r>
              <a:rPr lang="en-US" sz="3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kiến</a:t>
            </a:r>
            <a:r>
              <a:rPr lang="en-US" sz="3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thức:</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Vận</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dụng</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các</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kiến</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thức</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trên</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để</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nhận</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biết</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được</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các</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loại</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vải</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trong</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thực</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tế</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3200" dirty="0">
              <a:latin typeface=".VnTime"/>
              <a:ea typeface="Times New Roman" panose="02020603050405020304" pitchFamily="18" charset="0"/>
              <a:cs typeface="Times New Roman" panose="02020603050405020304" pitchFamily="18" charset="0"/>
            </a:endParaRPr>
          </a:p>
          <a:p>
            <a:pPr marL="180340" algn="just">
              <a:spcBef>
                <a:spcPts val="600"/>
              </a:spcBef>
              <a:spcAft>
                <a:spcPts val="0"/>
              </a:spcAft>
            </a:pPr>
            <a:r>
              <a:rPr lang="en-US" sz="3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Về</a:t>
            </a:r>
            <a:r>
              <a:rPr lang="en-US" sz="3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kỹ</a:t>
            </a:r>
            <a:r>
              <a:rPr lang="en-US" sz="3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năng</a:t>
            </a:r>
            <a:r>
              <a:rPr lang="en-US" sz="3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Lựa</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chọn</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bảo</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quản</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vật</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liệu</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may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phù</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hợp</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với</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yêu</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cầu</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công</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nghệ</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sz="3200" dirty="0">
              <a:latin typeface=".VnTime"/>
              <a:ea typeface="Times New Roman" panose="02020603050405020304" pitchFamily="18" charset="0"/>
              <a:cs typeface="Times New Roman" panose="02020603050405020304" pitchFamily="18" charset="0"/>
            </a:endParaRPr>
          </a:p>
          <a:p>
            <a:pPr marL="180340" algn="just">
              <a:spcBef>
                <a:spcPts val="600"/>
              </a:spcBef>
            </a:pPr>
            <a:r>
              <a:rPr lang="en-US" sz="3200"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Về</a:t>
            </a:r>
            <a:r>
              <a:rPr lang="en-US" sz="3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thái</a:t>
            </a:r>
            <a:r>
              <a:rPr lang="en-US" sz="3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độ:</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Rèn</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luyện</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ý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thức</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trách</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nhiệm</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trong</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quá</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trình</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lựa</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chọn</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bảo</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quản</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vật</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liệu</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ngành</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may.</a:t>
            </a:r>
            <a:endParaRPr lang="en-US" sz="3200" dirty="0">
              <a:latin typeface=".VnTime"/>
              <a:ea typeface="Times New Roman" panose="02020603050405020304" pitchFamily="18" charset="0"/>
              <a:cs typeface="Times New Roman" panose="02020603050405020304" pitchFamily="18" charset="0"/>
            </a:endParaRPr>
          </a:p>
          <a:p>
            <a:pPr marL="180340" algn="just">
              <a:spcBef>
                <a:spcPts val="600"/>
              </a:spcBef>
              <a:spcAft>
                <a:spcPts val="0"/>
              </a:spcAft>
            </a:pPr>
            <a:endParaRPr lang="en-US" sz="3200" dirty="0">
              <a:effectLst/>
              <a:latin typeface=".VnTime"/>
              <a:ea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2FACD5CD-5162-4EF0-8A7C-43259AD1F04B}"/>
              </a:ext>
            </a:extLst>
          </p:cNvPr>
          <p:cNvPicPr>
            <a:picLocks noChangeAspect="1"/>
          </p:cNvPicPr>
          <p:nvPr/>
        </p:nvPicPr>
        <p:blipFill>
          <a:blip r:embed="rId2"/>
          <a:stretch>
            <a:fillRect/>
          </a:stretch>
        </p:blipFill>
        <p:spPr>
          <a:xfrm>
            <a:off x="0" y="0"/>
            <a:ext cx="3083437" cy="1150961"/>
          </a:xfrm>
          <a:prstGeom prst="rect">
            <a:avLst/>
          </a:prstGeom>
        </p:spPr>
      </p:pic>
      <p:pic>
        <p:nvPicPr>
          <p:cNvPr id="5" name="Picture 4">
            <a:extLst>
              <a:ext uri="{FF2B5EF4-FFF2-40B4-BE49-F238E27FC236}">
                <a16:creationId xmlns:a16="http://schemas.microsoft.com/office/drawing/2014/main" id="{2C9655D0-EB81-46C7-BE17-E1093257F392}"/>
              </a:ext>
            </a:extLst>
          </p:cNvPr>
          <p:cNvPicPr>
            <a:picLocks noChangeAspect="1"/>
          </p:cNvPicPr>
          <p:nvPr/>
        </p:nvPicPr>
        <p:blipFill>
          <a:blip r:embed="rId3"/>
          <a:stretch>
            <a:fillRect/>
          </a:stretch>
        </p:blipFill>
        <p:spPr>
          <a:xfrm>
            <a:off x="0" y="1150961"/>
            <a:ext cx="3083437" cy="3276600"/>
          </a:xfrm>
          <a:prstGeom prst="rect">
            <a:avLst/>
          </a:prstGeom>
        </p:spPr>
      </p:pic>
    </p:spTree>
    <p:extLst>
      <p:ext uri="{BB962C8B-B14F-4D97-AF65-F5344CB8AC3E}">
        <p14:creationId xmlns:p14="http://schemas.microsoft.com/office/powerpoint/2010/main" val="37247734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circle(in)">
                                      <p:cBhvr>
                                        <p:cTn id="13"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FACD5CD-5162-4EF0-8A7C-43259AD1F04B}"/>
              </a:ext>
            </a:extLst>
          </p:cNvPr>
          <p:cNvPicPr>
            <a:picLocks noChangeAspect="1"/>
          </p:cNvPicPr>
          <p:nvPr/>
        </p:nvPicPr>
        <p:blipFill>
          <a:blip r:embed="rId2"/>
          <a:stretch>
            <a:fillRect/>
          </a:stretch>
        </p:blipFill>
        <p:spPr>
          <a:xfrm>
            <a:off x="0" y="0"/>
            <a:ext cx="3083437" cy="1150961"/>
          </a:xfrm>
          <a:prstGeom prst="rect">
            <a:avLst/>
          </a:prstGeom>
        </p:spPr>
      </p:pic>
      <p:sp>
        <p:nvSpPr>
          <p:cNvPr id="5" name="TextBox 4">
            <a:extLst>
              <a:ext uri="{FF2B5EF4-FFF2-40B4-BE49-F238E27FC236}">
                <a16:creationId xmlns:a16="http://schemas.microsoft.com/office/drawing/2014/main" id="{E91DD1A6-BE2E-4B75-B192-99FB7BD85285}"/>
              </a:ext>
            </a:extLst>
          </p:cNvPr>
          <p:cNvSpPr txBox="1"/>
          <p:nvPr/>
        </p:nvSpPr>
        <p:spPr>
          <a:xfrm>
            <a:off x="3200400" y="427686"/>
            <a:ext cx="8001000" cy="1031051"/>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wrap="square">
            <a:spAutoFit/>
          </a:bodyPr>
          <a:lstStyle/>
          <a:p>
            <a:pPr indent="180340" algn="just">
              <a:spcBef>
                <a:spcPts val="600"/>
              </a:spcBef>
            </a:pP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Xơ</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thiên</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nhiên</a:t>
            </a:r>
            <a:endParaRPr lang="en-US" sz="2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indent="180340" algn="just">
              <a:spcBef>
                <a:spcPts val="600"/>
              </a:spcBef>
            </a:pP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2.1.1.Xơ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thiên</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nhiên</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hữu</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cơ</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gốc</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thực</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vật</a:t>
            </a:r>
            <a:endParaRPr lang="en-US" sz="28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4B287B97-51B2-4329-8820-36413030A076}"/>
              </a:ext>
            </a:extLst>
          </p:cNvPr>
          <p:cNvSpPr txBox="1"/>
          <p:nvPr/>
        </p:nvSpPr>
        <p:spPr>
          <a:xfrm>
            <a:off x="762000" y="1905000"/>
            <a:ext cx="10439400" cy="1754326"/>
          </a:xfrm>
          <a:prstGeom prst="rect">
            <a:avLst/>
          </a:prstGeom>
          <a:noFill/>
        </p:spPr>
        <p:txBody>
          <a:bodyPr wrap="square">
            <a:spAutoFit/>
          </a:bodyPr>
          <a:lstStyle/>
          <a:p>
            <a:r>
              <a:rPr lang="vi-VN" sz="3600" dirty="0">
                <a:latin typeface="Times New Roman" panose="02020603050405020304" pitchFamily="18" charset="0"/>
                <a:cs typeface="Times New Roman" panose="02020603050405020304" pitchFamily="18" charset="0"/>
              </a:rPr>
              <a:t>Xơ thiên nhiên gốc thực vật có tên chung là xơ xenlulô. Xenlulo là chất hữu cơ cơ bản tạo thành các tế bào thực vật, có khối lượng riêng từ 1,54 - 1,56 g/cm3. </a:t>
            </a:r>
          </a:p>
        </p:txBody>
      </p:sp>
    </p:spTree>
    <p:extLst>
      <p:ext uri="{BB962C8B-B14F-4D97-AF65-F5344CB8AC3E}">
        <p14:creationId xmlns:p14="http://schemas.microsoft.com/office/powerpoint/2010/main" val="14724849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93682" y="1150961"/>
            <a:ext cx="8631318" cy="4893647"/>
          </a:xfrm>
          <a:prstGeom prst="rect">
            <a:avLst/>
          </a:prstGeom>
        </p:spPr>
        <p:txBody>
          <a:bodyPr wrap="square">
            <a:spAutoFit/>
          </a:bodyPr>
          <a:lstStyle/>
          <a:p>
            <a:r>
              <a:rPr lang="vi-VN" sz="4000" b="1" dirty="0">
                <a:solidFill>
                  <a:srgbClr val="FF0000"/>
                </a:solidFill>
                <a:latin typeface="Times New Roman" panose="02020603050405020304" pitchFamily="18" charset="0"/>
                <a:cs typeface="Times New Roman" panose="02020603050405020304" pitchFamily="18" charset="0"/>
              </a:rPr>
              <a:t>Xơ, sợi bông</a:t>
            </a:r>
          </a:p>
          <a:p>
            <a:r>
              <a:rPr lang="vi-VN" sz="4000" b="1" dirty="0">
                <a:solidFill>
                  <a:srgbClr val="FF0000"/>
                </a:solidFill>
                <a:latin typeface="Times New Roman" panose="02020603050405020304" pitchFamily="18" charset="0"/>
                <a:cs typeface="Times New Roman" panose="02020603050405020304" pitchFamily="18" charset="0"/>
              </a:rPr>
              <a:t>Nguồn gốc</a:t>
            </a:r>
          </a:p>
          <a:p>
            <a:r>
              <a:rPr lang="en-US" sz="4000" dirty="0">
                <a:latin typeface="Times New Roman" panose="02020603050405020304" pitchFamily="18" charset="0"/>
                <a:cs typeface="Times New Roman" panose="02020603050405020304" pitchFamily="18" charset="0"/>
              </a:rPr>
              <a:t>- </a:t>
            </a:r>
            <a:r>
              <a:rPr lang="vi-VN" sz="4000" dirty="0">
                <a:latin typeface="Times New Roman" panose="02020603050405020304" pitchFamily="18" charset="0"/>
                <a:cs typeface="Times New Roman" panose="02020603050405020304" pitchFamily="18" charset="0"/>
              </a:rPr>
              <a:t>Xơ bông được dùng rất phổ biến trong ngành dệt, là loại xơ thu được từ quả bông. Mỗi xơ chính là một tế bào mọc xung quanh hạt của quả cây bông.</a:t>
            </a:r>
          </a:p>
          <a:p>
            <a:endParaRPr lang="vi-VN" sz="2400" dirty="0">
              <a:latin typeface="Times New Roman" panose="02020603050405020304" pitchFamily="18" charset="0"/>
              <a:cs typeface="Times New Roman" panose="02020603050405020304" pitchFamily="18" charset="0"/>
            </a:endParaRPr>
          </a:p>
          <a:p>
            <a:endParaRPr lang="vi-VN" sz="2400" dirty="0">
              <a:latin typeface="Times New Roman" panose="02020603050405020304" pitchFamily="18" charset="0"/>
              <a:cs typeface="Times New Roman" panose="02020603050405020304" pitchFamily="18" charset="0"/>
            </a:endParaRPr>
          </a:p>
          <a:p>
            <a:endParaRPr lang="vi-VN" sz="2400" dirty="0">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2"/>
          <a:stretch>
            <a:fillRect/>
          </a:stretch>
        </p:blipFill>
        <p:spPr>
          <a:xfrm>
            <a:off x="9525000" y="1981200"/>
            <a:ext cx="2417681" cy="2170619"/>
          </a:xfrm>
          <a:prstGeom prst="rect">
            <a:avLst/>
          </a:prstGeom>
        </p:spPr>
      </p:pic>
      <p:pic>
        <p:nvPicPr>
          <p:cNvPr id="4" name="Picture 3">
            <a:extLst>
              <a:ext uri="{FF2B5EF4-FFF2-40B4-BE49-F238E27FC236}">
                <a16:creationId xmlns:a16="http://schemas.microsoft.com/office/drawing/2014/main" id="{280E9144-50E4-415F-A2F2-26E008F0907D}"/>
              </a:ext>
            </a:extLst>
          </p:cNvPr>
          <p:cNvPicPr>
            <a:picLocks noChangeAspect="1"/>
          </p:cNvPicPr>
          <p:nvPr/>
        </p:nvPicPr>
        <p:blipFill>
          <a:blip r:embed="rId3"/>
          <a:stretch>
            <a:fillRect/>
          </a:stretch>
        </p:blipFill>
        <p:spPr>
          <a:xfrm>
            <a:off x="0" y="0"/>
            <a:ext cx="3083437" cy="1150961"/>
          </a:xfrm>
          <a:prstGeom prst="rect">
            <a:avLst/>
          </a:prstGeom>
        </p:spPr>
      </p:pic>
    </p:spTree>
    <p:extLst>
      <p:ext uri="{BB962C8B-B14F-4D97-AF65-F5344CB8AC3E}">
        <p14:creationId xmlns:p14="http://schemas.microsoft.com/office/powerpoint/2010/main" val="13664741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85800" y="1143000"/>
            <a:ext cx="10566400" cy="1815882"/>
          </a:xfrm>
          <a:prstGeom prst="rect">
            <a:avLst/>
          </a:prstGeom>
        </p:spPr>
        <p:txBody>
          <a:bodyPr wrap="square">
            <a:spAutoFit/>
          </a:bodyPr>
          <a:lstStyle/>
          <a:p>
            <a:r>
              <a:rPr lang="vi-VN" sz="3600" b="1" dirty="0">
                <a:solidFill>
                  <a:srgbClr val="FF0000"/>
                </a:solidFill>
                <a:latin typeface="Times New Roman" panose="02020603050405020304" pitchFamily="18" charset="0"/>
                <a:cs typeface="Times New Roman" panose="02020603050405020304" pitchFamily="18" charset="0"/>
              </a:rPr>
              <a:t>Thành phần cấu tạo </a:t>
            </a:r>
          </a:p>
          <a:p>
            <a:r>
              <a:rPr lang="vi-VN" sz="4000" dirty="0">
                <a:latin typeface="Times New Roman" panose="02020603050405020304" pitchFamily="18" charset="0"/>
                <a:cs typeface="Times New Roman" panose="02020603050405020304" pitchFamily="18" charset="0"/>
              </a:rPr>
              <a:t>	</a:t>
            </a:r>
            <a:r>
              <a:rPr lang="vi-VN" sz="3600" dirty="0">
                <a:latin typeface="Times New Roman" panose="02020603050405020304" pitchFamily="18" charset="0"/>
                <a:cs typeface="Times New Roman" panose="02020603050405020304" pitchFamily="18" charset="0"/>
              </a:rPr>
              <a:t>Xơ bông được hình thành trong quá trình phát triển của các tế bào bên ngoài hạt quả bông. </a:t>
            </a:r>
            <a:endParaRPr lang="en-US" sz="3600" dirty="0">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2F362D74-959A-4058-8391-F5B5C9C78219}"/>
              </a:ext>
            </a:extLst>
          </p:cNvPr>
          <p:cNvPicPr>
            <a:picLocks noChangeAspect="1"/>
          </p:cNvPicPr>
          <p:nvPr/>
        </p:nvPicPr>
        <p:blipFill>
          <a:blip r:embed="rId2"/>
          <a:stretch>
            <a:fillRect/>
          </a:stretch>
        </p:blipFill>
        <p:spPr>
          <a:xfrm>
            <a:off x="0" y="0"/>
            <a:ext cx="3083437" cy="1150961"/>
          </a:xfrm>
          <a:prstGeom prst="rect">
            <a:avLst/>
          </a:prstGeom>
        </p:spPr>
      </p:pic>
    </p:spTree>
    <p:extLst>
      <p:ext uri="{BB962C8B-B14F-4D97-AF65-F5344CB8AC3E}">
        <p14:creationId xmlns:p14="http://schemas.microsoft.com/office/powerpoint/2010/main" val="24788057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89235" y="1298325"/>
            <a:ext cx="4506765" cy="2719380"/>
          </a:xfrm>
          <a:prstGeom prst="rect">
            <a:avLst/>
          </a:prstGeom>
        </p:spPr>
      </p:pic>
      <p:pic>
        <p:nvPicPr>
          <p:cNvPr id="3" name="Picture 2"/>
          <p:cNvPicPr>
            <a:picLocks noChangeAspect="1"/>
          </p:cNvPicPr>
          <p:nvPr/>
        </p:nvPicPr>
        <p:blipFill>
          <a:blip r:embed="rId3"/>
          <a:stretch>
            <a:fillRect/>
          </a:stretch>
        </p:blipFill>
        <p:spPr>
          <a:xfrm>
            <a:off x="6657320" y="1340613"/>
            <a:ext cx="3945445" cy="2122467"/>
          </a:xfrm>
          <a:prstGeom prst="rect">
            <a:avLst/>
          </a:prstGeom>
        </p:spPr>
      </p:pic>
      <p:pic>
        <p:nvPicPr>
          <p:cNvPr id="4" name="Picture 3"/>
          <p:cNvPicPr>
            <a:picLocks noChangeAspect="1"/>
          </p:cNvPicPr>
          <p:nvPr/>
        </p:nvPicPr>
        <p:blipFill>
          <a:blip r:embed="rId4"/>
          <a:stretch>
            <a:fillRect/>
          </a:stretch>
        </p:blipFill>
        <p:spPr>
          <a:xfrm>
            <a:off x="381000" y="4232126"/>
            <a:ext cx="10844397" cy="1285261"/>
          </a:xfrm>
          <a:prstGeom prst="rect">
            <a:avLst/>
          </a:prstGeom>
        </p:spPr>
      </p:pic>
      <p:pic>
        <p:nvPicPr>
          <p:cNvPr id="5" name="Picture 4">
            <a:extLst>
              <a:ext uri="{FF2B5EF4-FFF2-40B4-BE49-F238E27FC236}">
                <a16:creationId xmlns:a16="http://schemas.microsoft.com/office/drawing/2014/main" id="{10D01D9B-DB55-4836-AF74-4E105556FE08}"/>
              </a:ext>
            </a:extLst>
          </p:cNvPr>
          <p:cNvPicPr>
            <a:picLocks noChangeAspect="1"/>
          </p:cNvPicPr>
          <p:nvPr/>
        </p:nvPicPr>
        <p:blipFill>
          <a:blip r:embed="rId5"/>
          <a:stretch>
            <a:fillRect/>
          </a:stretch>
        </p:blipFill>
        <p:spPr>
          <a:xfrm>
            <a:off x="0" y="0"/>
            <a:ext cx="3083437" cy="1150961"/>
          </a:xfrm>
          <a:prstGeom prst="rect">
            <a:avLst/>
          </a:prstGeom>
        </p:spPr>
      </p:pic>
    </p:spTree>
    <p:extLst>
      <p:ext uri="{BB962C8B-B14F-4D97-AF65-F5344CB8AC3E}">
        <p14:creationId xmlns:p14="http://schemas.microsoft.com/office/powerpoint/2010/main" val="31289410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38200" y="1447800"/>
            <a:ext cx="10363200" cy="2062103"/>
          </a:xfrm>
          <a:prstGeom prst="rect">
            <a:avLst/>
          </a:prstGeom>
        </p:spPr>
        <p:txBody>
          <a:bodyPr wrap="square">
            <a:spAutoFit/>
          </a:bodyPr>
          <a:lstStyle/>
          <a:p>
            <a:r>
              <a:rPr lang="vi-VN" sz="3200" b="1" dirty="0">
                <a:solidFill>
                  <a:srgbClr val="FF0000"/>
                </a:solidFill>
                <a:latin typeface="Times New Roman" panose="02020603050405020304" pitchFamily="18" charset="0"/>
                <a:cs typeface="Times New Roman" panose="02020603050405020304" pitchFamily="18" charset="0"/>
              </a:rPr>
              <a:t>Tính chất </a:t>
            </a:r>
          </a:p>
          <a:p>
            <a:r>
              <a:rPr lang="vi-VN" sz="3200" dirty="0">
                <a:latin typeface="Times New Roman" panose="02020603050405020304" pitchFamily="18" charset="0"/>
                <a:cs typeface="Times New Roman" panose="02020603050405020304" pitchFamily="18" charset="0"/>
              </a:rPr>
              <a:t>Chiều dài của xơ bông khoảng 15-45mm, độ mảnh 12-28µm (hoặc chi số 4000-7000), xơ mềm mại, độ bền cơ học cao (chiều dài tự đứt khoảng 20-23km), độ kéo giãn khoảng 6-7%.</a:t>
            </a:r>
          </a:p>
        </p:txBody>
      </p:sp>
      <p:pic>
        <p:nvPicPr>
          <p:cNvPr id="3" name="Picture 2">
            <a:extLst>
              <a:ext uri="{FF2B5EF4-FFF2-40B4-BE49-F238E27FC236}">
                <a16:creationId xmlns:a16="http://schemas.microsoft.com/office/drawing/2014/main" id="{FB50E064-7B38-4ADB-A369-6CF9CE53AF77}"/>
              </a:ext>
            </a:extLst>
          </p:cNvPr>
          <p:cNvPicPr>
            <a:picLocks noChangeAspect="1"/>
          </p:cNvPicPr>
          <p:nvPr/>
        </p:nvPicPr>
        <p:blipFill>
          <a:blip r:embed="rId2"/>
          <a:stretch>
            <a:fillRect/>
          </a:stretch>
        </p:blipFill>
        <p:spPr>
          <a:xfrm>
            <a:off x="0" y="0"/>
            <a:ext cx="3083437" cy="1150961"/>
          </a:xfrm>
          <a:prstGeom prst="rect">
            <a:avLst/>
          </a:prstGeom>
        </p:spPr>
      </p:pic>
    </p:spTree>
    <p:extLst>
      <p:ext uri="{BB962C8B-B14F-4D97-AF65-F5344CB8AC3E}">
        <p14:creationId xmlns:p14="http://schemas.microsoft.com/office/powerpoint/2010/main" val="35393160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14400" y="1371600"/>
            <a:ext cx="10134600" cy="2246769"/>
          </a:xfrm>
          <a:prstGeom prst="rect">
            <a:avLst/>
          </a:prstGeom>
        </p:spPr>
        <p:txBody>
          <a:bodyPr wrap="square">
            <a:spAutoFit/>
          </a:bodyPr>
          <a:lstStyle/>
          <a:p>
            <a:pPr marL="457200" indent="-457200">
              <a:buFontTx/>
              <a:buChar char="-"/>
            </a:pPr>
            <a:r>
              <a:rPr lang="vi-VN" sz="2800" dirty="0">
                <a:latin typeface="Times New Roman" panose="02020603050405020304" pitchFamily="18" charset="0"/>
                <a:cs typeface="Times New Roman" panose="02020603050405020304" pitchFamily="18" charset="0"/>
              </a:rPr>
              <a:t>Đối với nhiệt khả năng chịu đựng của xơ bông có giới hạn, dưới 110oC cấu trúc của xơ bông không thay đổi, 150</a:t>
            </a:r>
            <a:r>
              <a:rPr lang="en-US" sz="2800" dirty="0">
                <a:latin typeface="Times New Roman" panose="02020603050405020304" pitchFamily="18" charset="0"/>
                <a:cs typeface="Times New Roman" panose="02020603050405020304" pitchFamily="18" charset="0"/>
              </a:rPr>
              <a:t>o</a:t>
            </a:r>
            <a:r>
              <a:rPr lang="vi-VN" sz="2800" dirty="0">
                <a:latin typeface="Times New Roman" panose="02020603050405020304" pitchFamily="18" charset="0"/>
                <a:cs typeface="Times New Roman" panose="02020603050405020304" pitchFamily="18" charset="0"/>
              </a:rPr>
              <a:t>C xơ bắt đầu bị oxy hoá chậm, 170oC cấu trúc xơ bị phân huỷ dần, 390oC bông cháy có ngọn lửa, mùi giấy cháy, còn lại tro màu trắng.</a:t>
            </a:r>
            <a:endParaRPr lang="en-US" sz="2800" dirty="0">
              <a:latin typeface="Times New Roman" panose="02020603050405020304" pitchFamily="18" charset="0"/>
              <a:cs typeface="Times New Roman" panose="02020603050405020304" pitchFamily="18" charset="0"/>
            </a:endParaRPr>
          </a:p>
          <a:p>
            <a:endParaRPr lang="vi-VN" sz="2800" dirty="0">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28391442-EA55-4348-A3FA-B826F1E0CE89}"/>
              </a:ext>
            </a:extLst>
          </p:cNvPr>
          <p:cNvPicPr>
            <a:picLocks noChangeAspect="1"/>
          </p:cNvPicPr>
          <p:nvPr/>
        </p:nvPicPr>
        <p:blipFill>
          <a:blip r:embed="rId2"/>
          <a:stretch>
            <a:fillRect/>
          </a:stretch>
        </p:blipFill>
        <p:spPr>
          <a:xfrm>
            <a:off x="0" y="0"/>
            <a:ext cx="3083437" cy="1150961"/>
          </a:xfrm>
          <a:prstGeom prst="rect">
            <a:avLst/>
          </a:prstGeom>
        </p:spPr>
      </p:pic>
    </p:spTree>
    <p:extLst>
      <p:ext uri="{BB962C8B-B14F-4D97-AF65-F5344CB8AC3E}">
        <p14:creationId xmlns:p14="http://schemas.microsoft.com/office/powerpoint/2010/main" val="20421991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43000" y="838200"/>
            <a:ext cx="10134600" cy="2677656"/>
          </a:xfrm>
          <a:prstGeom prst="rect">
            <a:avLst/>
          </a:prstGeom>
        </p:spPr>
        <p:txBody>
          <a:bodyPr wrap="square">
            <a:spAutoFit/>
          </a:bodyPr>
          <a:lstStyle/>
          <a:p>
            <a:endParaRPr lang="vi-VN" sz="2800" dirty="0">
              <a:latin typeface="Times New Roman" panose="02020603050405020304" pitchFamily="18" charset="0"/>
              <a:cs typeface="Times New Roman" panose="02020603050405020304" pitchFamily="18" charset="0"/>
            </a:endParaRPr>
          </a:p>
          <a:p>
            <a:r>
              <a:rPr lang="en-US" sz="2800" dirty="0">
                <a:latin typeface="Times New Roman" panose="02020603050405020304" pitchFamily="18" charset="0"/>
                <a:cs typeface="Times New Roman" panose="02020603050405020304" pitchFamily="18" charset="0"/>
              </a:rPr>
              <a:t>- </a:t>
            </a:r>
            <a:r>
              <a:rPr lang="vi-VN" sz="2800" dirty="0">
                <a:latin typeface="Times New Roman" panose="02020603050405020304" pitchFamily="18" charset="0"/>
                <a:cs typeface="Times New Roman" panose="02020603050405020304" pitchFamily="18" charset="0"/>
              </a:rPr>
              <a:t>Xơ bông lâu ngày trong không khí và có ánh sáng mặt trời bị ôxy hoá dần bởi oxy của không khí do ảnh hưởng của các tia có bước sóng ngắn (tia tử ngoại). Quá trình ôxy hoá phụ thuộc vào điều kiện của môi trường. Phơi nắng liên tục từ 900-1000 giờ độ bền của xơ giảm 50%.</a:t>
            </a:r>
          </a:p>
        </p:txBody>
      </p:sp>
      <p:pic>
        <p:nvPicPr>
          <p:cNvPr id="3" name="Picture 2">
            <a:extLst>
              <a:ext uri="{FF2B5EF4-FFF2-40B4-BE49-F238E27FC236}">
                <a16:creationId xmlns:a16="http://schemas.microsoft.com/office/drawing/2014/main" id="{3B477561-951F-4AE5-B205-844A5106D7DB}"/>
              </a:ext>
            </a:extLst>
          </p:cNvPr>
          <p:cNvPicPr>
            <a:picLocks noChangeAspect="1"/>
          </p:cNvPicPr>
          <p:nvPr/>
        </p:nvPicPr>
        <p:blipFill>
          <a:blip r:embed="rId2"/>
          <a:stretch>
            <a:fillRect/>
          </a:stretch>
        </p:blipFill>
        <p:spPr>
          <a:xfrm>
            <a:off x="0" y="0"/>
            <a:ext cx="3083437" cy="1150961"/>
          </a:xfrm>
          <a:prstGeom prst="rect">
            <a:avLst/>
          </a:prstGeom>
        </p:spPr>
      </p:pic>
    </p:spTree>
    <p:extLst>
      <p:ext uri="{BB962C8B-B14F-4D97-AF65-F5344CB8AC3E}">
        <p14:creationId xmlns:p14="http://schemas.microsoft.com/office/powerpoint/2010/main" val="335870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43000" y="1219200"/>
            <a:ext cx="9626600" cy="2862322"/>
          </a:xfrm>
          <a:prstGeom prst="rect">
            <a:avLst/>
          </a:prstGeom>
        </p:spPr>
        <p:txBody>
          <a:bodyPr wrap="square">
            <a:spAutoFit/>
          </a:bodyPr>
          <a:lstStyle/>
          <a:p>
            <a:pPr algn="just"/>
            <a:r>
              <a:rPr lang="vi-VN" sz="3600" b="1" dirty="0">
                <a:solidFill>
                  <a:srgbClr val="FF0000"/>
                </a:solidFill>
                <a:latin typeface="Times New Roman" panose="02020603050405020304" pitchFamily="18" charset="0"/>
                <a:cs typeface="Times New Roman" panose="02020603050405020304" pitchFamily="18" charset="0"/>
              </a:rPr>
              <a:t>Ứng dụng </a:t>
            </a:r>
          </a:p>
          <a:p>
            <a:pPr algn="just"/>
            <a:r>
              <a:rPr lang="vi-VN" sz="3600" dirty="0">
                <a:latin typeface="Times New Roman" panose="02020603050405020304" pitchFamily="18" charset="0"/>
                <a:cs typeface="Times New Roman" panose="02020603050405020304" pitchFamily="18" charset="0"/>
              </a:rPr>
              <a:t>Phần lớn xơ bông dùng để kéo sợi dệt vải. Vải bông hút ẩm tốt nên phù hợp để may quần áo mặc lót, quần áo mặc mùa hè, quần áo trẻ em rất hợp vệ sinh. </a:t>
            </a:r>
          </a:p>
        </p:txBody>
      </p:sp>
      <p:pic>
        <p:nvPicPr>
          <p:cNvPr id="3" name="Picture 2">
            <a:extLst>
              <a:ext uri="{FF2B5EF4-FFF2-40B4-BE49-F238E27FC236}">
                <a16:creationId xmlns:a16="http://schemas.microsoft.com/office/drawing/2014/main" id="{139FBDB4-01B9-448E-9A79-A18F0D31F03C}"/>
              </a:ext>
            </a:extLst>
          </p:cNvPr>
          <p:cNvPicPr>
            <a:picLocks noChangeAspect="1"/>
          </p:cNvPicPr>
          <p:nvPr/>
        </p:nvPicPr>
        <p:blipFill>
          <a:blip r:embed="rId2"/>
          <a:stretch>
            <a:fillRect/>
          </a:stretch>
        </p:blipFill>
        <p:spPr>
          <a:xfrm>
            <a:off x="0" y="0"/>
            <a:ext cx="3083437" cy="1150961"/>
          </a:xfrm>
          <a:prstGeom prst="rect">
            <a:avLst/>
          </a:prstGeom>
        </p:spPr>
      </p:pic>
    </p:spTree>
    <p:extLst>
      <p:ext uri="{BB962C8B-B14F-4D97-AF65-F5344CB8AC3E}">
        <p14:creationId xmlns:p14="http://schemas.microsoft.com/office/powerpoint/2010/main" val="5148802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90600" y="1166842"/>
            <a:ext cx="9944100" cy="4524315"/>
          </a:xfrm>
          <a:prstGeom prst="rect">
            <a:avLst/>
          </a:prstGeom>
        </p:spPr>
        <p:txBody>
          <a:bodyPr wrap="square">
            <a:spAutoFit/>
          </a:bodyPr>
          <a:lstStyle/>
          <a:p>
            <a:pPr algn="just"/>
            <a:r>
              <a:rPr lang="vi-VN" sz="3600" b="1" dirty="0">
                <a:solidFill>
                  <a:srgbClr val="FF0000"/>
                </a:solidFill>
                <a:latin typeface="Times New Roman" panose="02020603050405020304" pitchFamily="18" charset="0"/>
                <a:cs typeface="Times New Roman" panose="02020603050405020304" pitchFamily="18" charset="0"/>
              </a:rPr>
              <a:t>Bảo quản</a:t>
            </a:r>
          </a:p>
          <a:p>
            <a:pPr algn="just"/>
            <a:r>
              <a:rPr lang="vi-VN" sz="3600" dirty="0">
                <a:latin typeface="Times New Roman" panose="02020603050405020304" pitchFamily="18" charset="0"/>
                <a:cs typeface="Times New Roman" panose="02020603050405020304" pitchFamily="18" charset="0"/>
              </a:rPr>
              <a:t>Có thể làm sạch vải sợi bông bằng xà phòng thường (xà phòng có chất tẩy), phơi khô ngoài nắng nhưng tránh ánh sáng mặt trời chiếu trực tiếp, ủi ẩm (ủi có hơi nước) để vải dễ phẳng, nhiệt độ ủi 180-2000C, thời gian ủi 30 giây sẽ không ảnh hưởng xấu đến tính chất của xơ bông. Cất giữ nơi khô thoáng để tránh vi khuẩn và nấm mốc phá hoại.</a:t>
            </a:r>
          </a:p>
        </p:txBody>
      </p:sp>
      <p:pic>
        <p:nvPicPr>
          <p:cNvPr id="3" name="Picture 2">
            <a:extLst>
              <a:ext uri="{FF2B5EF4-FFF2-40B4-BE49-F238E27FC236}">
                <a16:creationId xmlns:a16="http://schemas.microsoft.com/office/drawing/2014/main" id="{2C4AAFB6-9636-4828-8B47-77DE77529AD4}"/>
              </a:ext>
            </a:extLst>
          </p:cNvPr>
          <p:cNvPicPr>
            <a:picLocks noChangeAspect="1"/>
          </p:cNvPicPr>
          <p:nvPr/>
        </p:nvPicPr>
        <p:blipFill>
          <a:blip r:embed="rId2"/>
          <a:stretch>
            <a:fillRect/>
          </a:stretch>
        </p:blipFill>
        <p:spPr>
          <a:xfrm>
            <a:off x="0" y="0"/>
            <a:ext cx="3083437" cy="1150961"/>
          </a:xfrm>
          <a:prstGeom prst="rect">
            <a:avLst/>
          </a:prstGeom>
        </p:spPr>
      </p:pic>
    </p:spTree>
    <p:extLst>
      <p:ext uri="{BB962C8B-B14F-4D97-AF65-F5344CB8AC3E}">
        <p14:creationId xmlns:p14="http://schemas.microsoft.com/office/powerpoint/2010/main" val="24532120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87450" y="1143000"/>
            <a:ext cx="9817100" cy="5632311"/>
          </a:xfrm>
          <a:prstGeom prst="rect">
            <a:avLst/>
          </a:prstGeom>
        </p:spPr>
        <p:txBody>
          <a:bodyPr wrap="square">
            <a:spAutoFit/>
          </a:bodyPr>
          <a:lstStyle/>
          <a:p>
            <a:r>
              <a:rPr lang="vi-VN" sz="4000" b="1" dirty="0">
                <a:solidFill>
                  <a:srgbClr val="FF0000"/>
                </a:solidFill>
                <a:latin typeface="Times New Roman" panose="02020603050405020304" pitchFamily="18" charset="0"/>
                <a:cs typeface="Times New Roman" panose="02020603050405020304" pitchFamily="18" charset="0"/>
              </a:rPr>
              <a:t>Nhận biết</a:t>
            </a:r>
          </a:p>
          <a:p>
            <a:r>
              <a:rPr lang="en-US" sz="4000" dirty="0">
                <a:latin typeface="Times New Roman" panose="02020603050405020304" pitchFamily="18" charset="0"/>
                <a:cs typeface="Times New Roman" panose="02020603050405020304" pitchFamily="18" charset="0"/>
              </a:rPr>
              <a:t>-</a:t>
            </a:r>
            <a:r>
              <a:rPr lang="vi-VN" sz="4000" dirty="0">
                <a:latin typeface="Times New Roman" panose="02020603050405020304" pitchFamily="18" charset="0"/>
                <a:cs typeface="Times New Roman" panose="02020603050405020304" pitchFamily="18" charset="0"/>
              </a:rPr>
              <a:t>Phương pháp trực quan: quan sát bề mặt vải, nhận biết trực tiếp bằng các giác quan.</a:t>
            </a:r>
          </a:p>
          <a:p>
            <a:r>
              <a:rPr lang="en-US" sz="4000" dirty="0">
                <a:latin typeface="Times New Roman" panose="02020603050405020304" pitchFamily="18" charset="0"/>
                <a:cs typeface="Times New Roman" panose="02020603050405020304" pitchFamily="18" charset="0"/>
              </a:rPr>
              <a:t>- </a:t>
            </a:r>
            <a:r>
              <a:rPr lang="vi-VN" sz="4000" dirty="0">
                <a:latin typeface="Times New Roman" panose="02020603050405020304" pitchFamily="18" charset="0"/>
                <a:cs typeface="Times New Roman" panose="02020603050405020304" pitchFamily="18" charset="0"/>
              </a:rPr>
              <a:t>Phương pháp nhiệt học: dùng ngọn lửa đốt sợi vải, nhận biết chất liệu qua hiện tượng cháy, tro, mùi.</a:t>
            </a:r>
          </a:p>
          <a:p>
            <a:r>
              <a:rPr lang="en-US" sz="4000" dirty="0">
                <a:latin typeface="Times New Roman" panose="02020603050405020304" pitchFamily="18" charset="0"/>
                <a:cs typeface="Times New Roman" panose="02020603050405020304" pitchFamily="18" charset="0"/>
              </a:rPr>
              <a:t>- </a:t>
            </a:r>
            <a:r>
              <a:rPr lang="vi-VN" sz="4000" dirty="0">
                <a:latin typeface="Times New Roman" panose="02020603050405020304" pitchFamily="18" charset="0"/>
                <a:cs typeface="Times New Roman" panose="02020603050405020304" pitchFamily="18" charset="0"/>
              </a:rPr>
              <a:t>Phương pháp hóa học: dùng hóa chất thử, cho tác dụng với mẫu vải, nhận biết chất liệu qua các phản ứng.</a:t>
            </a:r>
          </a:p>
        </p:txBody>
      </p:sp>
      <p:pic>
        <p:nvPicPr>
          <p:cNvPr id="3" name="Picture 2">
            <a:extLst>
              <a:ext uri="{FF2B5EF4-FFF2-40B4-BE49-F238E27FC236}">
                <a16:creationId xmlns:a16="http://schemas.microsoft.com/office/drawing/2014/main" id="{0BC213B7-3847-446F-8BC3-F17CD5AA296E}"/>
              </a:ext>
            </a:extLst>
          </p:cNvPr>
          <p:cNvPicPr>
            <a:picLocks noChangeAspect="1"/>
          </p:cNvPicPr>
          <p:nvPr/>
        </p:nvPicPr>
        <p:blipFill>
          <a:blip r:embed="rId2"/>
          <a:stretch>
            <a:fillRect/>
          </a:stretch>
        </p:blipFill>
        <p:spPr>
          <a:xfrm>
            <a:off x="0" y="0"/>
            <a:ext cx="3062109" cy="1143000"/>
          </a:xfrm>
          <a:prstGeom prst="rect">
            <a:avLst/>
          </a:prstGeom>
        </p:spPr>
      </p:pic>
    </p:spTree>
    <p:extLst>
      <p:ext uri="{BB962C8B-B14F-4D97-AF65-F5344CB8AC3E}">
        <p14:creationId xmlns:p14="http://schemas.microsoft.com/office/powerpoint/2010/main" val="35868285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54732" y="1219200"/>
            <a:ext cx="10172700" cy="1815882"/>
          </a:xfrm>
          <a:prstGeom prst="rect">
            <a:avLst/>
          </a:prstGeom>
        </p:spPr>
        <p:txBody>
          <a:bodyPr wrap="square">
            <a:spAutoFit/>
          </a:bodyPr>
          <a:lstStyle/>
          <a:p>
            <a:r>
              <a:rPr lang="vi-VN" sz="2800" dirty="0">
                <a:latin typeface="Times New Roman" panose="02020603050405020304" pitchFamily="18" charset="0"/>
                <a:cs typeface="Times New Roman" panose="02020603050405020304" pitchFamily="18" charset="0"/>
              </a:rPr>
              <a:t>Xơ, sợi bông đã được loài người sử dụng từ rất lâu - hàng nghìn năm trước đây và là nguyên liệu chính của ngành dệt trong nhiều thế kỷ. Ngày nay tuy xơ sợi hoá học phát triển mạnh nhưng xơ, sợi bông vẫn là nguyên liệu quan trọng trong ngành dệt của thế giới.</a:t>
            </a:r>
            <a:endParaRPr lang="en-US" sz="2800" dirty="0">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2"/>
          <a:stretch>
            <a:fillRect/>
          </a:stretch>
        </p:blipFill>
        <p:spPr>
          <a:xfrm>
            <a:off x="3429000" y="3200400"/>
            <a:ext cx="4676037" cy="3127519"/>
          </a:xfrm>
          <a:prstGeom prst="rect">
            <a:avLst/>
          </a:prstGeom>
        </p:spPr>
      </p:pic>
      <p:pic>
        <p:nvPicPr>
          <p:cNvPr id="4" name="Picture 3">
            <a:extLst>
              <a:ext uri="{FF2B5EF4-FFF2-40B4-BE49-F238E27FC236}">
                <a16:creationId xmlns:a16="http://schemas.microsoft.com/office/drawing/2014/main" id="{11EA001A-20D9-4592-BEAE-D1B699401671}"/>
              </a:ext>
            </a:extLst>
          </p:cNvPr>
          <p:cNvPicPr>
            <a:picLocks noChangeAspect="1"/>
          </p:cNvPicPr>
          <p:nvPr/>
        </p:nvPicPr>
        <p:blipFill>
          <a:blip r:embed="rId3"/>
          <a:stretch>
            <a:fillRect/>
          </a:stretch>
        </p:blipFill>
        <p:spPr>
          <a:xfrm>
            <a:off x="0" y="0"/>
            <a:ext cx="2243328" cy="837371"/>
          </a:xfrm>
          <a:prstGeom prst="rect">
            <a:avLst/>
          </a:prstGeom>
        </p:spPr>
      </p:pic>
    </p:spTree>
    <p:extLst>
      <p:ext uri="{BB962C8B-B14F-4D97-AF65-F5344CB8AC3E}">
        <p14:creationId xmlns:p14="http://schemas.microsoft.com/office/powerpoint/2010/main" val="13496150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19200" y="1166336"/>
            <a:ext cx="10795000" cy="2862322"/>
          </a:xfrm>
          <a:prstGeom prst="rect">
            <a:avLst/>
          </a:prstGeom>
        </p:spPr>
        <p:txBody>
          <a:bodyPr wrap="square">
            <a:spAutoFit/>
          </a:bodyPr>
          <a:lstStyle/>
          <a:p>
            <a:r>
              <a:rPr lang="vi-VN" sz="3600" dirty="0">
                <a:latin typeface="Times New Roman" panose="02020603050405020304" pitchFamily="18" charset="0"/>
                <a:cs typeface="Times New Roman" panose="02020603050405020304" pitchFamily="18" charset="0"/>
              </a:rPr>
              <a:t>Là những xơ lấy từ thân, lá và vỏ quả của một số cây có sợi. Cây có sợi mọc khá nhiều trong thiên nhiên nhưng chỉ một số ít đạt được hiệu quả kinh tế - kỹ thuật khi khai thác. Ngành dệt đã sử dụng một số loại xơ libe như xơ lanh, xơ đay, xơ gai, xơ dứa …</a:t>
            </a:r>
            <a:endParaRPr lang="en-US" sz="3600" dirty="0">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85D07865-B48E-45E3-8D5B-6A7B5F4E8B73}"/>
              </a:ext>
            </a:extLst>
          </p:cNvPr>
          <p:cNvPicPr>
            <a:picLocks noChangeAspect="1"/>
          </p:cNvPicPr>
          <p:nvPr/>
        </p:nvPicPr>
        <p:blipFill>
          <a:blip r:embed="rId2"/>
          <a:stretch>
            <a:fillRect/>
          </a:stretch>
        </p:blipFill>
        <p:spPr>
          <a:xfrm>
            <a:off x="0" y="0"/>
            <a:ext cx="3083437" cy="1150961"/>
          </a:xfrm>
          <a:prstGeom prst="rect">
            <a:avLst/>
          </a:prstGeom>
        </p:spPr>
      </p:pic>
    </p:spTree>
    <p:extLst>
      <p:ext uri="{BB962C8B-B14F-4D97-AF65-F5344CB8AC3E}">
        <p14:creationId xmlns:p14="http://schemas.microsoft.com/office/powerpoint/2010/main" val="5456771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14400" y="1108839"/>
            <a:ext cx="10756900" cy="2862322"/>
          </a:xfrm>
          <a:prstGeom prst="rect">
            <a:avLst/>
          </a:prstGeom>
        </p:spPr>
        <p:txBody>
          <a:bodyPr wrap="square">
            <a:spAutoFit/>
          </a:bodyPr>
          <a:lstStyle/>
          <a:p>
            <a:r>
              <a:rPr lang="vi-VN" sz="3600" dirty="0">
                <a:latin typeface="Times New Roman" panose="02020603050405020304" pitchFamily="18" charset="0"/>
                <a:cs typeface="Times New Roman" panose="02020603050405020304" pitchFamily="18" charset="0"/>
              </a:rPr>
              <a:t>Phần lớn ở các cây libe, xơ kết thành bó nằm trong thân hoặc lá. Tất cả xơ libe đều có thành sơ cấp và thành thứ cấp. Thành chính yếu là thành thứ cấp gồm những lớp đồng tâm. Thành sơ cấp, so với bông, chứa nhiều xenlulo hơn.</a:t>
            </a:r>
          </a:p>
        </p:txBody>
      </p:sp>
      <p:pic>
        <p:nvPicPr>
          <p:cNvPr id="3" name="Picture 2">
            <a:extLst>
              <a:ext uri="{FF2B5EF4-FFF2-40B4-BE49-F238E27FC236}">
                <a16:creationId xmlns:a16="http://schemas.microsoft.com/office/drawing/2014/main" id="{22FF0E97-D371-445C-AF3D-9CC35673A2D6}"/>
              </a:ext>
            </a:extLst>
          </p:cNvPr>
          <p:cNvPicPr>
            <a:picLocks noChangeAspect="1"/>
          </p:cNvPicPr>
          <p:nvPr/>
        </p:nvPicPr>
        <p:blipFill>
          <a:blip r:embed="rId2"/>
          <a:stretch>
            <a:fillRect/>
          </a:stretch>
        </p:blipFill>
        <p:spPr>
          <a:xfrm>
            <a:off x="0" y="0"/>
            <a:ext cx="3083437" cy="1150961"/>
          </a:xfrm>
          <a:prstGeom prst="rect">
            <a:avLst/>
          </a:prstGeom>
        </p:spPr>
      </p:pic>
    </p:spTree>
    <p:extLst>
      <p:ext uri="{BB962C8B-B14F-4D97-AF65-F5344CB8AC3E}">
        <p14:creationId xmlns:p14="http://schemas.microsoft.com/office/powerpoint/2010/main" val="120523467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87400" y="1153636"/>
            <a:ext cx="10795000" cy="2554545"/>
          </a:xfrm>
          <a:prstGeom prst="rect">
            <a:avLst/>
          </a:prstGeom>
        </p:spPr>
        <p:txBody>
          <a:bodyPr wrap="square">
            <a:spAutoFit/>
          </a:bodyPr>
          <a:lstStyle/>
          <a:p>
            <a:r>
              <a:rPr lang="vi-VN" sz="3200" dirty="0">
                <a:latin typeface="Times New Roman" panose="02020603050405020304" pitchFamily="18" charset="0"/>
                <a:cs typeface="Times New Roman" panose="02020603050405020304" pitchFamily="18" charset="0"/>
              </a:rPr>
              <a:t>Trong các chất đồng hành của xenlulo nằm giữa các bó thớ, ở xơ libe có thêm lignin (xơ bông không có). Một số xơ như đay và xơ lấy từ lá, hàm lượng lignin khá cao. Lignin là chất giữ cho xơ không thối mục, nhưng làm suy giảm tính chất cơ học, xơ trở nên giòn.</a:t>
            </a:r>
          </a:p>
        </p:txBody>
      </p:sp>
      <p:pic>
        <p:nvPicPr>
          <p:cNvPr id="3" name="Picture 2">
            <a:extLst>
              <a:ext uri="{FF2B5EF4-FFF2-40B4-BE49-F238E27FC236}">
                <a16:creationId xmlns:a16="http://schemas.microsoft.com/office/drawing/2014/main" id="{43270F31-2783-4DA2-9C1C-12A672EEC847}"/>
              </a:ext>
            </a:extLst>
          </p:cNvPr>
          <p:cNvPicPr>
            <a:picLocks noChangeAspect="1"/>
          </p:cNvPicPr>
          <p:nvPr/>
        </p:nvPicPr>
        <p:blipFill>
          <a:blip r:embed="rId2"/>
          <a:stretch>
            <a:fillRect/>
          </a:stretch>
        </p:blipFill>
        <p:spPr>
          <a:xfrm>
            <a:off x="0" y="0"/>
            <a:ext cx="3083437" cy="1150961"/>
          </a:xfrm>
          <a:prstGeom prst="rect">
            <a:avLst/>
          </a:prstGeom>
        </p:spPr>
      </p:pic>
    </p:spTree>
    <p:extLst>
      <p:ext uri="{BB962C8B-B14F-4D97-AF65-F5344CB8AC3E}">
        <p14:creationId xmlns:p14="http://schemas.microsoft.com/office/powerpoint/2010/main" val="226441569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0" y="1143000"/>
            <a:ext cx="8534400" cy="2554545"/>
          </a:xfrm>
          <a:prstGeom prst="rect">
            <a:avLst/>
          </a:prstGeom>
        </p:spPr>
        <p:txBody>
          <a:bodyPr wrap="square">
            <a:spAutoFit/>
          </a:bodyPr>
          <a:lstStyle/>
          <a:p>
            <a:r>
              <a:rPr lang="vi-VN" sz="3200" b="1" dirty="0">
                <a:solidFill>
                  <a:srgbClr val="FF0000"/>
                </a:solidFill>
                <a:latin typeface="Times New Roman" panose="02020603050405020304" pitchFamily="18" charset="0"/>
                <a:cs typeface="Times New Roman" panose="02020603050405020304" pitchFamily="18" charset="0"/>
              </a:rPr>
              <a:t>Lanh (Linen)</a:t>
            </a:r>
          </a:p>
          <a:p>
            <a:r>
              <a:rPr lang="vi-VN" sz="3200" dirty="0">
                <a:latin typeface="Times New Roman" panose="02020603050405020304" pitchFamily="18" charset="0"/>
                <a:cs typeface="Times New Roman" panose="02020603050405020304" pitchFamily="18" charset="0"/>
              </a:rPr>
              <a:t>Xơ lanh được lấy từ thân cây lanh – một loại cây lá nhỏ, cao khoảng 90-120cm. Xơ được hình thành từ lớp bì cho đến lớp vỏ và được lấy từ rễ cho đến ngọn. </a:t>
            </a:r>
          </a:p>
        </p:txBody>
      </p:sp>
      <p:pic>
        <p:nvPicPr>
          <p:cNvPr id="3" name="Picture 2"/>
          <p:cNvPicPr>
            <a:picLocks noChangeAspect="1"/>
          </p:cNvPicPr>
          <p:nvPr/>
        </p:nvPicPr>
        <p:blipFill>
          <a:blip r:embed="rId2"/>
          <a:stretch>
            <a:fillRect/>
          </a:stretch>
        </p:blipFill>
        <p:spPr>
          <a:xfrm>
            <a:off x="9677400" y="1447800"/>
            <a:ext cx="1456985" cy="1790281"/>
          </a:xfrm>
          <a:prstGeom prst="rect">
            <a:avLst/>
          </a:prstGeom>
        </p:spPr>
      </p:pic>
      <p:pic>
        <p:nvPicPr>
          <p:cNvPr id="4" name="Picture 3">
            <a:extLst>
              <a:ext uri="{FF2B5EF4-FFF2-40B4-BE49-F238E27FC236}">
                <a16:creationId xmlns:a16="http://schemas.microsoft.com/office/drawing/2014/main" id="{7F08BCDE-F86F-4DED-B6FE-48F112A8FCCE}"/>
              </a:ext>
            </a:extLst>
          </p:cNvPr>
          <p:cNvPicPr>
            <a:picLocks noChangeAspect="1"/>
          </p:cNvPicPr>
          <p:nvPr/>
        </p:nvPicPr>
        <p:blipFill>
          <a:blip r:embed="rId3"/>
          <a:stretch>
            <a:fillRect/>
          </a:stretch>
        </p:blipFill>
        <p:spPr>
          <a:xfrm>
            <a:off x="18288" y="0"/>
            <a:ext cx="2304288" cy="860127"/>
          </a:xfrm>
          <a:prstGeom prst="rect">
            <a:avLst/>
          </a:prstGeom>
        </p:spPr>
      </p:pic>
    </p:spTree>
    <p:extLst>
      <p:ext uri="{BB962C8B-B14F-4D97-AF65-F5344CB8AC3E}">
        <p14:creationId xmlns:p14="http://schemas.microsoft.com/office/powerpoint/2010/main" val="242951204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66800" y="1413063"/>
            <a:ext cx="9677400" cy="4031873"/>
          </a:xfrm>
          <a:prstGeom prst="rect">
            <a:avLst/>
          </a:prstGeom>
        </p:spPr>
        <p:txBody>
          <a:bodyPr wrap="square">
            <a:spAutoFit/>
          </a:bodyPr>
          <a:lstStyle/>
          <a:p>
            <a:r>
              <a:rPr lang="vi-VN" sz="3200" dirty="0">
                <a:latin typeface="Times New Roman" panose="02020603050405020304" pitchFamily="18" charset="0"/>
                <a:cs typeface="Times New Roman" panose="02020603050405020304" pitchFamily="18" charset="0"/>
              </a:rPr>
              <a:t>Xơ lanh cơ bản là những tế bào hình thoi có thành dày, rãnh rất hẹp, hai đầu nhọn và khép kín, mặt cắt ngang hình ngũ giác cạnh không đều. Mặt dọc xơ có nhiều khía màu sẫm nằm ngang. Nó là vết gãy hoặc vết uốn của xơ trong thời kỳ lớn của cây. Rãnh có bề rộng không đổi suốt cả chiều dài xơ. Chiều dài xơ cơ bản trung bình từ 10 – 25mm, độ mảnh 0,12-0,55 tex. Xơ kỹ thuật dài 40-125 cm, độ mảnh 1,5-10 tex.</a:t>
            </a:r>
          </a:p>
        </p:txBody>
      </p:sp>
      <p:pic>
        <p:nvPicPr>
          <p:cNvPr id="3" name="Picture 2">
            <a:extLst>
              <a:ext uri="{FF2B5EF4-FFF2-40B4-BE49-F238E27FC236}">
                <a16:creationId xmlns:a16="http://schemas.microsoft.com/office/drawing/2014/main" id="{FC13A7AA-7A90-42BA-8973-6061968FBDF6}"/>
              </a:ext>
            </a:extLst>
          </p:cNvPr>
          <p:cNvPicPr>
            <a:picLocks noChangeAspect="1"/>
          </p:cNvPicPr>
          <p:nvPr/>
        </p:nvPicPr>
        <p:blipFill>
          <a:blip r:embed="rId2"/>
          <a:stretch>
            <a:fillRect/>
          </a:stretch>
        </p:blipFill>
        <p:spPr>
          <a:xfrm>
            <a:off x="0" y="0"/>
            <a:ext cx="3083437" cy="1150961"/>
          </a:xfrm>
          <a:prstGeom prst="rect">
            <a:avLst/>
          </a:prstGeom>
        </p:spPr>
      </p:pic>
    </p:spTree>
    <p:extLst>
      <p:ext uri="{BB962C8B-B14F-4D97-AF65-F5344CB8AC3E}">
        <p14:creationId xmlns:p14="http://schemas.microsoft.com/office/powerpoint/2010/main" val="129468912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7366001" y="1217363"/>
            <a:ext cx="3612442" cy="5015331"/>
          </a:xfrm>
          <a:prstGeom prst="rect">
            <a:avLst/>
          </a:prstGeom>
        </p:spPr>
      </p:pic>
      <p:sp>
        <p:nvSpPr>
          <p:cNvPr id="3" name="Rectangle 2"/>
          <p:cNvSpPr/>
          <p:nvPr/>
        </p:nvSpPr>
        <p:spPr>
          <a:xfrm>
            <a:off x="927100" y="1215936"/>
            <a:ext cx="6096000" cy="5016758"/>
          </a:xfrm>
          <a:prstGeom prst="rect">
            <a:avLst/>
          </a:prstGeom>
        </p:spPr>
        <p:txBody>
          <a:bodyPr>
            <a:spAutoFit/>
          </a:bodyPr>
          <a:lstStyle/>
          <a:p>
            <a:r>
              <a:rPr lang="vi-VN" sz="4000" dirty="0">
                <a:latin typeface="Times New Roman" panose="02020603050405020304" pitchFamily="18" charset="0"/>
                <a:cs typeface="Times New Roman" panose="02020603050405020304" pitchFamily="18" charset="0"/>
              </a:rPr>
              <a:t>Tới mùa thu hoạch, người ta cắt (hoặc nhổ khỏi mặt đất) những cây lanh, đem phơi khô và ngâm vào trong nước nhiều ngày. Sau đó các sợi được tách ra. Ngưới ta đập sợi cho đến khi mềm, se chúng lại và dệt vải.</a:t>
            </a:r>
          </a:p>
        </p:txBody>
      </p:sp>
      <p:pic>
        <p:nvPicPr>
          <p:cNvPr id="4" name="Picture 3">
            <a:extLst>
              <a:ext uri="{FF2B5EF4-FFF2-40B4-BE49-F238E27FC236}">
                <a16:creationId xmlns:a16="http://schemas.microsoft.com/office/drawing/2014/main" id="{9261A908-3F3A-44B6-80E9-F95A97D8401C}"/>
              </a:ext>
            </a:extLst>
          </p:cNvPr>
          <p:cNvPicPr>
            <a:picLocks noChangeAspect="1"/>
          </p:cNvPicPr>
          <p:nvPr/>
        </p:nvPicPr>
        <p:blipFill>
          <a:blip r:embed="rId3"/>
          <a:stretch>
            <a:fillRect/>
          </a:stretch>
        </p:blipFill>
        <p:spPr>
          <a:xfrm>
            <a:off x="0" y="0"/>
            <a:ext cx="3083437" cy="1150961"/>
          </a:xfrm>
          <a:prstGeom prst="rect">
            <a:avLst/>
          </a:prstGeom>
        </p:spPr>
      </p:pic>
    </p:spTree>
    <p:extLst>
      <p:ext uri="{BB962C8B-B14F-4D97-AF65-F5344CB8AC3E}">
        <p14:creationId xmlns:p14="http://schemas.microsoft.com/office/powerpoint/2010/main" val="125259253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66800" y="990600"/>
            <a:ext cx="10401300" cy="3970318"/>
          </a:xfrm>
          <a:prstGeom prst="rect">
            <a:avLst/>
          </a:prstGeom>
        </p:spPr>
        <p:txBody>
          <a:bodyPr wrap="square">
            <a:spAutoFit/>
          </a:bodyPr>
          <a:lstStyle/>
          <a:p>
            <a:r>
              <a:rPr lang="vi-VN" sz="2800" b="1" dirty="0">
                <a:solidFill>
                  <a:srgbClr val="FF0000"/>
                </a:solidFill>
                <a:latin typeface="+mj-lt"/>
                <a:cs typeface="Times New Roman" panose="02020603050405020304" pitchFamily="18" charset="0"/>
              </a:rPr>
              <a:t>Tính chất </a:t>
            </a:r>
          </a:p>
          <a:p>
            <a:r>
              <a:rPr lang="en-US" sz="2800" dirty="0">
                <a:latin typeface="+mj-lt"/>
              </a:rPr>
              <a:t>- </a:t>
            </a:r>
            <a:r>
              <a:rPr lang="vi-VN" sz="2800" dirty="0">
                <a:latin typeface="+mj-lt"/>
              </a:rPr>
              <a:t>Lanh có độ bền và độ phục hồi đàn hồi tốt hơn bông. Tuy nhiên, lanh có độ mềm mại thấp hơn bông, do xơ lanh có chứa nhiều nhựa.</a:t>
            </a:r>
          </a:p>
          <a:p>
            <a:r>
              <a:rPr lang="en-US" sz="2800" dirty="0">
                <a:latin typeface="+mj-lt"/>
              </a:rPr>
              <a:t>- </a:t>
            </a:r>
            <a:r>
              <a:rPr lang="vi-VN" sz="2800" dirty="0">
                <a:latin typeface="+mj-lt"/>
              </a:rPr>
              <a:t>Lanh mặc cho cảm giác mát, do hấp thu nước nhanh đồng thời cũng khô nhanh.</a:t>
            </a:r>
          </a:p>
          <a:p>
            <a:r>
              <a:rPr lang="en-US" sz="2800" dirty="0">
                <a:latin typeface="+mj-lt"/>
              </a:rPr>
              <a:t>- </a:t>
            </a:r>
            <a:r>
              <a:rPr lang="vi-VN" sz="2800" dirty="0">
                <a:latin typeface="+mj-lt"/>
              </a:rPr>
              <a:t>Vải lanh cũng khá bền khi ướt và chịu được giặt tẩy. Tuy nhiên, nếu tẩy trắng quá mức có thể gây tổn thương xơ.</a:t>
            </a:r>
          </a:p>
          <a:p>
            <a:r>
              <a:rPr lang="vi-VN" sz="2800" dirty="0">
                <a:latin typeface="+mj-lt"/>
              </a:rPr>
              <a:t>Mức độ chịu nhiệt của lanh cao, không bị giảm bền cho tới 1500C.</a:t>
            </a:r>
          </a:p>
          <a:p>
            <a:r>
              <a:rPr lang="en-US" sz="2800" dirty="0">
                <a:latin typeface="+mj-lt"/>
              </a:rPr>
              <a:t>- </a:t>
            </a:r>
            <a:r>
              <a:rPr lang="vi-VN" sz="2800" dirty="0">
                <a:latin typeface="+mj-lt"/>
              </a:rPr>
              <a:t>Lanh chống mối mọt và vi khuẩn tốt hơn bông.</a:t>
            </a:r>
          </a:p>
        </p:txBody>
      </p:sp>
      <p:pic>
        <p:nvPicPr>
          <p:cNvPr id="3" name="Picture 2">
            <a:extLst>
              <a:ext uri="{FF2B5EF4-FFF2-40B4-BE49-F238E27FC236}">
                <a16:creationId xmlns:a16="http://schemas.microsoft.com/office/drawing/2014/main" id="{863F7F86-CDFF-41E4-97DA-62BC7AEF767A}"/>
              </a:ext>
            </a:extLst>
          </p:cNvPr>
          <p:cNvPicPr>
            <a:picLocks noChangeAspect="1"/>
          </p:cNvPicPr>
          <p:nvPr/>
        </p:nvPicPr>
        <p:blipFill>
          <a:blip r:embed="rId2"/>
          <a:stretch>
            <a:fillRect/>
          </a:stretch>
        </p:blipFill>
        <p:spPr>
          <a:xfrm>
            <a:off x="1" y="0"/>
            <a:ext cx="2438400" cy="910187"/>
          </a:xfrm>
          <a:prstGeom prst="rect">
            <a:avLst/>
          </a:prstGeom>
        </p:spPr>
      </p:pic>
    </p:spTree>
    <p:extLst>
      <p:ext uri="{BB962C8B-B14F-4D97-AF65-F5344CB8AC3E}">
        <p14:creationId xmlns:p14="http://schemas.microsoft.com/office/powerpoint/2010/main" val="45214830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65200" y="1265535"/>
            <a:ext cx="10312400" cy="1569660"/>
          </a:xfrm>
          <a:prstGeom prst="rect">
            <a:avLst/>
          </a:prstGeom>
        </p:spPr>
        <p:txBody>
          <a:bodyPr wrap="square">
            <a:spAutoFit/>
          </a:bodyPr>
          <a:lstStyle/>
          <a:p>
            <a:r>
              <a:rPr lang="vi-VN" sz="3200" dirty="0">
                <a:latin typeface="Times New Roman" panose="02020603050405020304" pitchFamily="18" charset="0"/>
                <a:cs typeface="Times New Roman" panose="02020603050405020304" pitchFamily="18" charset="0"/>
              </a:rPr>
              <a:t>Vải lanh có độ bóng cao hơn bông do xơ bông được bao bọc bởi một lớp sáp. Tuy nhiên, độ bóng sẽ bị giảm đi sau khi giặt nhiều lần (do mất dần lớp sáp).</a:t>
            </a:r>
          </a:p>
        </p:txBody>
      </p:sp>
      <p:pic>
        <p:nvPicPr>
          <p:cNvPr id="4" name="Picture 3">
            <a:extLst>
              <a:ext uri="{FF2B5EF4-FFF2-40B4-BE49-F238E27FC236}">
                <a16:creationId xmlns:a16="http://schemas.microsoft.com/office/drawing/2014/main" id="{5B80C803-8256-477B-821B-16CC069627AA}"/>
              </a:ext>
            </a:extLst>
          </p:cNvPr>
          <p:cNvPicPr>
            <a:picLocks noChangeAspect="1"/>
          </p:cNvPicPr>
          <p:nvPr/>
        </p:nvPicPr>
        <p:blipFill>
          <a:blip r:embed="rId2"/>
          <a:stretch>
            <a:fillRect/>
          </a:stretch>
        </p:blipFill>
        <p:spPr>
          <a:xfrm>
            <a:off x="0" y="0"/>
            <a:ext cx="3083437" cy="1150961"/>
          </a:xfrm>
          <a:prstGeom prst="rect">
            <a:avLst/>
          </a:prstGeom>
        </p:spPr>
      </p:pic>
    </p:spTree>
    <p:extLst>
      <p:ext uri="{BB962C8B-B14F-4D97-AF65-F5344CB8AC3E}">
        <p14:creationId xmlns:p14="http://schemas.microsoft.com/office/powerpoint/2010/main" val="416834890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16000" y="1720840"/>
            <a:ext cx="10693400" cy="3323987"/>
          </a:xfrm>
          <a:prstGeom prst="rect">
            <a:avLst/>
          </a:prstGeom>
        </p:spPr>
        <p:txBody>
          <a:bodyPr wrap="square">
            <a:spAutoFit/>
          </a:bodyPr>
          <a:lstStyle/>
          <a:p>
            <a:r>
              <a:rPr lang="vi-VN" sz="3200" dirty="0">
                <a:latin typeface="Times New Roman" panose="02020603050405020304" pitchFamily="18" charset="0"/>
                <a:cs typeface="Times New Roman" panose="02020603050405020304" pitchFamily="18" charset="0"/>
              </a:rPr>
              <a:t>Bảo quản</a:t>
            </a:r>
          </a:p>
          <a:p>
            <a:r>
              <a:rPr lang="vi-VN" sz="3200" dirty="0">
                <a:latin typeface="Times New Roman" panose="02020603050405020304" pitchFamily="18" charset="0"/>
                <a:cs typeface="Times New Roman" panose="02020603050405020304" pitchFamily="18" charset="0"/>
              </a:rPr>
              <a:t>Thời gian làm sạch vết bẩn càng sớm càng tốt, vì càng lâu các vết bẩn sẽ bám chặt vào vải và sẽ khó khăn hơn để làm sạch.</a:t>
            </a:r>
          </a:p>
          <a:p>
            <a:r>
              <a:rPr lang="vi-VN" sz="3200" dirty="0">
                <a:latin typeface="Times New Roman" panose="02020603050405020304" pitchFamily="18" charset="0"/>
                <a:cs typeface="Times New Roman" panose="02020603050405020304" pitchFamily="18" charset="0"/>
              </a:rPr>
              <a:t>Mặc dù hầu hết các chất tẩy nhẹ đều thích hợp cho các loại vải lanh, nhưng các phụ gia giặt khác (nước xả vải) thì không, vì chúng sẽ làm suy giảm tính chất của vải.</a:t>
            </a:r>
          </a:p>
          <a:p>
            <a:r>
              <a:rPr lang="vi-VN" dirty="0"/>
              <a:t>.</a:t>
            </a:r>
          </a:p>
        </p:txBody>
      </p:sp>
      <p:pic>
        <p:nvPicPr>
          <p:cNvPr id="3" name="Picture 2">
            <a:extLst>
              <a:ext uri="{FF2B5EF4-FFF2-40B4-BE49-F238E27FC236}">
                <a16:creationId xmlns:a16="http://schemas.microsoft.com/office/drawing/2014/main" id="{34877FBF-E928-4CCA-B575-94CAEBFF6D96}"/>
              </a:ext>
            </a:extLst>
          </p:cNvPr>
          <p:cNvPicPr>
            <a:picLocks noChangeAspect="1"/>
          </p:cNvPicPr>
          <p:nvPr/>
        </p:nvPicPr>
        <p:blipFill>
          <a:blip r:embed="rId2"/>
          <a:stretch>
            <a:fillRect/>
          </a:stretch>
        </p:blipFill>
        <p:spPr>
          <a:xfrm>
            <a:off x="0" y="0"/>
            <a:ext cx="3083437" cy="1150961"/>
          </a:xfrm>
          <a:prstGeom prst="rect">
            <a:avLst/>
          </a:prstGeom>
        </p:spPr>
      </p:pic>
    </p:spTree>
    <p:extLst>
      <p:ext uri="{BB962C8B-B14F-4D97-AF65-F5344CB8AC3E}">
        <p14:creationId xmlns:p14="http://schemas.microsoft.com/office/powerpoint/2010/main" val="388379481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7440239" y="762000"/>
            <a:ext cx="3336652" cy="4419600"/>
          </a:xfrm>
          <a:prstGeom prst="rect">
            <a:avLst/>
          </a:prstGeom>
        </p:spPr>
      </p:pic>
      <p:sp>
        <p:nvSpPr>
          <p:cNvPr id="3" name="Rectangle 2"/>
          <p:cNvSpPr/>
          <p:nvPr/>
        </p:nvSpPr>
        <p:spPr>
          <a:xfrm>
            <a:off x="838200" y="1150961"/>
            <a:ext cx="6108700" cy="2862322"/>
          </a:xfrm>
          <a:prstGeom prst="rect">
            <a:avLst/>
          </a:prstGeom>
        </p:spPr>
        <p:txBody>
          <a:bodyPr wrap="square">
            <a:spAutoFit/>
          </a:bodyPr>
          <a:lstStyle/>
          <a:p>
            <a:r>
              <a:rPr lang="vi-VN" sz="3600" dirty="0">
                <a:latin typeface="Times New Roman" panose="02020603050405020304" pitchFamily="18" charset="0"/>
                <a:cs typeface="Times New Roman" panose="02020603050405020304" pitchFamily="18" charset="0"/>
              </a:rPr>
              <a:t>Lanh có thể được phơi khô tự nhiên hoặc sấy khô. Tuy nhiên, trước khi làm khô vải không xoắn (vắt) quá mức sẽ làm vải dễ bị nhàu.</a:t>
            </a:r>
          </a:p>
        </p:txBody>
      </p:sp>
      <p:pic>
        <p:nvPicPr>
          <p:cNvPr id="4" name="Picture 3">
            <a:extLst>
              <a:ext uri="{FF2B5EF4-FFF2-40B4-BE49-F238E27FC236}">
                <a16:creationId xmlns:a16="http://schemas.microsoft.com/office/drawing/2014/main" id="{5D47A940-586C-4FEB-92D9-8B4755D3F0F3}"/>
              </a:ext>
            </a:extLst>
          </p:cNvPr>
          <p:cNvPicPr>
            <a:picLocks noChangeAspect="1"/>
          </p:cNvPicPr>
          <p:nvPr/>
        </p:nvPicPr>
        <p:blipFill>
          <a:blip r:embed="rId3"/>
          <a:stretch>
            <a:fillRect/>
          </a:stretch>
        </p:blipFill>
        <p:spPr>
          <a:xfrm>
            <a:off x="0" y="0"/>
            <a:ext cx="3083437" cy="1150961"/>
          </a:xfrm>
          <a:prstGeom prst="rect">
            <a:avLst/>
          </a:prstGeom>
        </p:spPr>
      </p:pic>
    </p:spTree>
    <p:extLst>
      <p:ext uri="{BB962C8B-B14F-4D97-AF65-F5344CB8AC3E}">
        <p14:creationId xmlns:p14="http://schemas.microsoft.com/office/powerpoint/2010/main" val="125865489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C9F701C-FB67-4E03-AACD-93417DAEB9CE}"/>
              </a:ext>
            </a:extLst>
          </p:cNvPr>
          <p:cNvPicPr>
            <a:picLocks noChangeAspect="1"/>
          </p:cNvPicPr>
          <p:nvPr/>
        </p:nvPicPr>
        <p:blipFill>
          <a:blip r:embed="rId2"/>
          <a:stretch>
            <a:fillRect/>
          </a:stretch>
        </p:blipFill>
        <p:spPr>
          <a:xfrm>
            <a:off x="0" y="0"/>
            <a:ext cx="3083437" cy="1150961"/>
          </a:xfrm>
          <a:prstGeom prst="rect">
            <a:avLst/>
          </a:prstGeom>
        </p:spPr>
      </p:pic>
      <p:sp>
        <p:nvSpPr>
          <p:cNvPr id="5" name="TextBox 4">
            <a:extLst>
              <a:ext uri="{FF2B5EF4-FFF2-40B4-BE49-F238E27FC236}">
                <a16:creationId xmlns:a16="http://schemas.microsoft.com/office/drawing/2014/main" id="{137999D2-C83F-47A0-972D-61E37F75787A}"/>
              </a:ext>
            </a:extLst>
          </p:cNvPr>
          <p:cNvSpPr txBox="1"/>
          <p:nvPr/>
        </p:nvSpPr>
        <p:spPr>
          <a:xfrm>
            <a:off x="1371600" y="1150961"/>
            <a:ext cx="6102626" cy="646331"/>
          </a:xfrm>
          <a:prstGeom prst="rect">
            <a:avLst/>
          </a:prstGeom>
          <a:noFill/>
        </p:spPr>
        <p:txBody>
          <a:bodyPr wrap="square">
            <a:spAutoFit/>
          </a:bodyPr>
          <a:lstStyle/>
          <a:p>
            <a:r>
              <a:rPr lang="en-US" sz="3600" b="1"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36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âu</a:t>
            </a:r>
            <a:r>
              <a:rPr lang="en-US" sz="36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6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hỏi</a:t>
            </a:r>
            <a:r>
              <a:rPr lang="en-US" sz="36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6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củng</a:t>
            </a:r>
            <a:r>
              <a:rPr lang="en-US" sz="36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6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cố</a:t>
            </a:r>
            <a:r>
              <a:rPr lang="en-US" sz="36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6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chương</a:t>
            </a:r>
            <a:r>
              <a:rPr lang="en-US" sz="36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3:</a:t>
            </a:r>
            <a:r>
              <a:rPr lang="en-US" sz="36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3600" dirty="0">
              <a:solidFill>
                <a:srgbClr val="FF0000"/>
              </a:solidFill>
            </a:endParaRPr>
          </a:p>
        </p:txBody>
      </p:sp>
      <p:sp>
        <p:nvSpPr>
          <p:cNvPr id="8" name="TextBox 7">
            <a:extLst>
              <a:ext uri="{FF2B5EF4-FFF2-40B4-BE49-F238E27FC236}">
                <a16:creationId xmlns:a16="http://schemas.microsoft.com/office/drawing/2014/main" id="{1236F361-55F9-4E31-AE0F-AF91D0527B66}"/>
              </a:ext>
            </a:extLst>
          </p:cNvPr>
          <p:cNvSpPr txBox="1"/>
          <p:nvPr/>
        </p:nvSpPr>
        <p:spPr>
          <a:xfrm>
            <a:off x="609600" y="1878729"/>
            <a:ext cx="10972800" cy="4108817"/>
          </a:xfrm>
          <a:prstGeom prst="rect">
            <a:avLst/>
          </a:prstGeom>
          <a:noFill/>
        </p:spPr>
        <p:txBody>
          <a:bodyPr wrap="square">
            <a:spAutoFit/>
          </a:bodyPr>
          <a:lstStyle/>
          <a:p>
            <a:pPr marL="514350" indent="-514350">
              <a:buAutoNum type="arabicPeriod"/>
            </a:pPr>
            <a:r>
              <a:rPr lang="en-US" sz="3200" dirty="0" err="1">
                <a:latin typeface="Times New Roman" panose="02020603050405020304" pitchFamily="18" charset="0"/>
                <a:cs typeface="Times New Roman" panose="02020603050405020304" pitchFamily="18" charset="0"/>
              </a:rPr>
              <a:t>Trình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bày</a:t>
            </a:r>
            <a:r>
              <a:rPr lang="en-US" sz="3200" dirty="0">
                <a:latin typeface="Times New Roman" panose="02020603050405020304" pitchFamily="18" charset="0"/>
                <a:cs typeface="Times New Roman" panose="02020603050405020304" pitchFamily="18" charset="0"/>
              </a:rPr>
              <a:t> n</a:t>
            </a:r>
            <a:r>
              <a:rPr lang="vi-VN" sz="3200" dirty="0">
                <a:latin typeface="Times New Roman" panose="02020603050405020304" pitchFamily="18" charset="0"/>
                <a:cs typeface="Times New Roman" panose="02020603050405020304" pitchFamily="18" charset="0"/>
              </a:rPr>
              <a:t>guồn gốc</a:t>
            </a:r>
            <a:r>
              <a:rPr lang="en-US" sz="3200" dirty="0">
                <a:latin typeface="Times New Roman" panose="02020603050405020304" pitchFamily="18" charset="0"/>
                <a:cs typeface="Times New Roman" panose="02020603050405020304" pitchFamily="18" charset="0"/>
              </a:rPr>
              <a:t> x</a:t>
            </a:r>
            <a:r>
              <a:rPr lang="vi-VN" sz="3200" dirty="0">
                <a:latin typeface="Times New Roman" panose="02020603050405020304" pitchFamily="18" charset="0"/>
                <a:cs typeface="Times New Roman" panose="02020603050405020304" pitchFamily="18" charset="0"/>
              </a:rPr>
              <a:t>ơ, sợi bông</a:t>
            </a:r>
            <a:r>
              <a:rPr lang="en-US" sz="3200" dirty="0">
                <a:latin typeface="Times New Roman" panose="02020603050405020304" pitchFamily="18" charset="0"/>
                <a:cs typeface="Times New Roman" panose="02020603050405020304" pitchFamily="18" charset="0"/>
              </a:rPr>
              <a:t>?</a:t>
            </a:r>
          </a:p>
          <a:p>
            <a:pPr marL="514350" indent="-514350">
              <a:buAutoNum type="arabicPeriod"/>
            </a:pPr>
            <a:r>
              <a:rPr lang="en-US" sz="3200" dirty="0" err="1">
                <a:latin typeface="Times New Roman" panose="02020603050405020304" pitchFamily="18" charset="0"/>
                <a:cs typeface="Times New Roman" panose="02020603050405020304" pitchFamily="18" charset="0"/>
              </a:rPr>
              <a:t>Trình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bày</a:t>
            </a:r>
            <a:r>
              <a:rPr lang="en-US" sz="3200" dirty="0">
                <a:latin typeface="Times New Roman" panose="02020603050405020304" pitchFamily="18" charset="0"/>
                <a:cs typeface="Times New Roman" panose="02020603050405020304" pitchFamily="18" charset="0"/>
              </a:rPr>
              <a:t> n</a:t>
            </a:r>
            <a:r>
              <a:rPr lang="vi-VN" sz="3200" dirty="0">
                <a:latin typeface="Times New Roman" panose="02020603050405020304" pitchFamily="18" charset="0"/>
                <a:cs typeface="Times New Roman" panose="02020603050405020304" pitchFamily="18" charset="0"/>
              </a:rPr>
              <a:t>guồn gốc</a:t>
            </a:r>
            <a:r>
              <a:rPr lang="en-US" sz="3200" dirty="0">
                <a:latin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cs typeface="Times New Roman" panose="02020603050405020304" pitchFamily="18" charset="0"/>
              </a:rPr>
              <a:t>x</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ơ</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sợi</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nhân</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tạo</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p>
          <a:p>
            <a:pPr marL="514350" indent="-514350">
              <a:buAutoNum type="arabicPeriod"/>
            </a:pPr>
            <a:r>
              <a:rPr lang="en-US" sz="3200" dirty="0" err="1">
                <a:latin typeface="Times New Roman" panose="02020603050405020304" pitchFamily="18" charset="0"/>
                <a:cs typeface="Times New Roman" panose="02020603050405020304" pitchFamily="18" charset="0"/>
              </a:rPr>
              <a:t>Nêu</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sự</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ảnh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hưởng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của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nước</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với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xơ</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thiên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nhiên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gốc</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thực</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vật</a:t>
            </a:r>
            <a:r>
              <a:rPr lang="en-US" sz="3200" dirty="0">
                <a:latin typeface="Times New Roman" panose="02020603050405020304" pitchFamily="18" charset="0"/>
                <a:cs typeface="Times New Roman" panose="02020603050405020304" pitchFamily="18" charset="0"/>
              </a:rPr>
              <a:t>?</a:t>
            </a:r>
          </a:p>
          <a:p>
            <a:pPr marL="514350" indent="-514350">
              <a:buAutoNum type="arabicPeriod"/>
            </a:pP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Trình</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bày</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nguồn</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gốc</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xơ</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thiên</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nhiên</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hữu</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cơ</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gốc</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động</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vật</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tơ</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tằm</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p>
          <a:p>
            <a:pPr marL="514350" indent="-514350">
              <a:buAutoNum type="arabicPeriod"/>
            </a:pP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Trình</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bày</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nguồn</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gốc</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xơ</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thiên</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nhiên</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hữu</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cơ</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gốc</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thực</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vật</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xơ</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bông</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vi-VN" sz="3200" dirty="0">
              <a:latin typeface="Times New Roman" panose="02020603050405020304" pitchFamily="18" charset="0"/>
              <a:cs typeface="Times New Roman" panose="02020603050405020304" pitchFamily="18" charset="0"/>
            </a:endParaRPr>
          </a:p>
          <a:p>
            <a:pPr marL="171450" indent="8890">
              <a:spcBef>
                <a:spcPts val="600"/>
              </a:spcBef>
              <a:spcAft>
                <a:spcPts val="0"/>
              </a:spcAft>
            </a:pPr>
            <a:r>
              <a:rPr lang="en-US" sz="3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32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273400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arn(inVertic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8">
                                            <p:txEl>
                                              <p:pRg st="0" end="0"/>
                                            </p:txEl>
                                          </p:spTgt>
                                        </p:tgtEl>
                                        <p:attrNameLst>
                                          <p:attrName>style.visibility</p:attrName>
                                        </p:attrNameLst>
                                      </p:cBhvr>
                                      <p:to>
                                        <p:strVal val="visible"/>
                                      </p:to>
                                    </p:set>
                                    <p:animEffect transition="in" filter="barn(inVertical)">
                                      <p:cBhvr>
                                        <p:cTn id="12" dur="500"/>
                                        <p:tgtEl>
                                          <p:spTgt spid="8">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8">
                                            <p:txEl>
                                              <p:pRg st="1" end="1"/>
                                            </p:txEl>
                                          </p:spTgt>
                                        </p:tgtEl>
                                        <p:attrNameLst>
                                          <p:attrName>style.visibility</p:attrName>
                                        </p:attrNameLst>
                                      </p:cBhvr>
                                      <p:to>
                                        <p:strVal val="visible"/>
                                      </p:to>
                                    </p:set>
                                    <p:animEffect transition="in" filter="barn(inVertical)">
                                      <p:cBhvr>
                                        <p:cTn id="17" dur="500"/>
                                        <p:tgtEl>
                                          <p:spTgt spid="8">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8">
                                            <p:txEl>
                                              <p:pRg st="2" end="2"/>
                                            </p:txEl>
                                          </p:spTgt>
                                        </p:tgtEl>
                                        <p:attrNameLst>
                                          <p:attrName>style.visibility</p:attrName>
                                        </p:attrNameLst>
                                      </p:cBhvr>
                                      <p:to>
                                        <p:strVal val="visible"/>
                                      </p:to>
                                    </p:set>
                                    <p:animEffect transition="in" filter="barn(inVertical)">
                                      <p:cBhvr>
                                        <p:cTn id="22" dur="500"/>
                                        <p:tgtEl>
                                          <p:spTgt spid="8">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8">
                                            <p:txEl>
                                              <p:pRg st="3" end="3"/>
                                            </p:txEl>
                                          </p:spTgt>
                                        </p:tgtEl>
                                        <p:attrNameLst>
                                          <p:attrName>style.visibility</p:attrName>
                                        </p:attrNameLst>
                                      </p:cBhvr>
                                      <p:to>
                                        <p:strVal val="visible"/>
                                      </p:to>
                                    </p:set>
                                    <p:animEffect transition="in" filter="barn(inVertical)">
                                      <p:cBhvr>
                                        <p:cTn id="27" dur="500"/>
                                        <p:tgtEl>
                                          <p:spTgt spid="8">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nodeType="clickEffect">
                                  <p:stCondLst>
                                    <p:cond delay="0"/>
                                  </p:stCondLst>
                                  <p:childTnLst>
                                    <p:set>
                                      <p:cBhvr>
                                        <p:cTn id="31" dur="1" fill="hold">
                                          <p:stCondLst>
                                            <p:cond delay="0"/>
                                          </p:stCondLst>
                                        </p:cTn>
                                        <p:tgtEl>
                                          <p:spTgt spid="8">
                                            <p:txEl>
                                              <p:pRg st="4" end="4"/>
                                            </p:txEl>
                                          </p:spTgt>
                                        </p:tgtEl>
                                        <p:attrNameLst>
                                          <p:attrName>style.visibility</p:attrName>
                                        </p:attrNameLst>
                                      </p:cBhvr>
                                      <p:to>
                                        <p:strVal val="visible"/>
                                      </p:to>
                                    </p:set>
                                    <p:animEffect transition="in" filter="barn(inVertical)">
                                      <p:cBhvr>
                                        <p:cTn id="32" dur="500"/>
                                        <p:tgtEl>
                                          <p:spTgt spid="8">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nodeType="clickEffect">
                                  <p:stCondLst>
                                    <p:cond delay="0"/>
                                  </p:stCondLst>
                                  <p:childTnLst>
                                    <p:set>
                                      <p:cBhvr>
                                        <p:cTn id="36" dur="1" fill="hold">
                                          <p:stCondLst>
                                            <p:cond delay="0"/>
                                          </p:stCondLst>
                                        </p:cTn>
                                        <p:tgtEl>
                                          <p:spTgt spid="8">
                                            <p:txEl>
                                              <p:pRg st="5" end="5"/>
                                            </p:txEl>
                                          </p:spTgt>
                                        </p:tgtEl>
                                        <p:attrNameLst>
                                          <p:attrName>style.visibility</p:attrName>
                                        </p:attrNameLst>
                                      </p:cBhvr>
                                      <p:to>
                                        <p:strVal val="visible"/>
                                      </p:to>
                                    </p:set>
                                    <p:animEffect transition="in" filter="barn(inVertical)">
                                      <p:cBhvr>
                                        <p:cTn id="37" dur="500"/>
                                        <p:tgtEl>
                                          <p:spTgt spid="8">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0" y="285749"/>
            <a:ext cx="12192000" cy="6572248"/>
          </a:xfrm>
          <a:prstGeom prst="rect">
            <a:avLst/>
          </a:prstGeom>
          <a:blipFill>
            <a:blip r:embed="rId2" cstate="print"/>
            <a:stretch>
              <a:fillRect/>
            </a:stretch>
          </a:blipFill>
        </p:spPr>
        <p:txBody>
          <a:bodyPr wrap="square" lIns="0" tIns="0" rIns="0" bIns="0" rtlCol="0"/>
          <a:lstStyle/>
          <a:p>
            <a:endParaRPr lang="en-US" dirty="0"/>
          </a:p>
        </p:txBody>
      </p:sp>
      <p:sp>
        <p:nvSpPr>
          <p:cNvPr id="3" name="object 3"/>
          <p:cNvSpPr txBox="1"/>
          <p:nvPr/>
        </p:nvSpPr>
        <p:spPr>
          <a:xfrm>
            <a:off x="1678304" y="332054"/>
            <a:ext cx="10057765" cy="888064"/>
          </a:xfrm>
          <a:prstGeom prst="rect">
            <a:avLst/>
          </a:prstGeom>
        </p:spPr>
        <p:txBody>
          <a:bodyPr vert="horz" wrap="square" lIns="0" tIns="13335" rIns="0" bIns="0" rtlCol="0">
            <a:spAutoFit/>
          </a:bodyPr>
          <a:lstStyle/>
          <a:p>
            <a:pPr marL="2009139" marR="5080" indent="-1997075" algn="ctr">
              <a:lnSpc>
                <a:spcPct val="100000"/>
              </a:lnSpc>
              <a:spcBef>
                <a:spcPts val="105"/>
              </a:spcBef>
            </a:pPr>
            <a:r>
              <a:rPr sz="2800" spc="-20" dirty="0" err="1">
                <a:latin typeface="Times New Roman"/>
                <a:cs typeface="Times New Roman"/>
              </a:rPr>
              <a:t>Trường</a:t>
            </a:r>
            <a:r>
              <a:rPr sz="2800" spc="-20" dirty="0">
                <a:latin typeface="Times New Roman"/>
                <a:cs typeface="Times New Roman"/>
              </a:rPr>
              <a:t> </a:t>
            </a:r>
            <a:r>
              <a:rPr lang="en-US" sz="2800" spc="-20" dirty="0">
                <a:latin typeface="Times New Roman"/>
                <a:cs typeface="Times New Roman"/>
              </a:rPr>
              <a:t>Cao </a:t>
            </a:r>
            <a:r>
              <a:rPr lang="en-US" sz="2800" spc="-20" dirty="0" err="1">
                <a:latin typeface="Times New Roman"/>
                <a:cs typeface="Times New Roman"/>
              </a:rPr>
              <a:t>Đẳng</a:t>
            </a:r>
            <a:r>
              <a:rPr lang="en-US" sz="2800" spc="-20" dirty="0">
                <a:latin typeface="Times New Roman"/>
                <a:cs typeface="Times New Roman"/>
              </a:rPr>
              <a:t> </a:t>
            </a:r>
            <a:r>
              <a:rPr lang="en-US" sz="2800" spc="-20" dirty="0" err="1">
                <a:latin typeface="Times New Roman"/>
                <a:cs typeface="Times New Roman"/>
              </a:rPr>
              <a:t>Lý</a:t>
            </a:r>
            <a:r>
              <a:rPr lang="en-US" sz="2800" spc="-20" dirty="0">
                <a:latin typeface="Times New Roman"/>
                <a:cs typeface="Times New Roman"/>
              </a:rPr>
              <a:t> </a:t>
            </a:r>
            <a:r>
              <a:rPr lang="en-US" sz="2800" spc="-20" dirty="0" err="1">
                <a:latin typeface="Times New Roman"/>
                <a:cs typeface="Times New Roman"/>
              </a:rPr>
              <a:t>Tự</a:t>
            </a:r>
            <a:r>
              <a:rPr lang="en-US" sz="2800" spc="-20" dirty="0">
                <a:latin typeface="Times New Roman"/>
                <a:cs typeface="Times New Roman"/>
              </a:rPr>
              <a:t> </a:t>
            </a:r>
            <a:r>
              <a:rPr lang="en-US" sz="2800" spc="-20" dirty="0" err="1">
                <a:latin typeface="Times New Roman"/>
                <a:cs typeface="Times New Roman"/>
              </a:rPr>
              <a:t>Trọng</a:t>
            </a:r>
            <a:r>
              <a:rPr lang="en-US" sz="2800" spc="-20" dirty="0">
                <a:latin typeface="Times New Roman"/>
                <a:cs typeface="Times New Roman"/>
              </a:rPr>
              <a:t> </a:t>
            </a:r>
            <a:r>
              <a:rPr sz="2800" dirty="0" err="1">
                <a:latin typeface="Times New Roman"/>
                <a:cs typeface="Times New Roman"/>
              </a:rPr>
              <a:t>Thành</a:t>
            </a:r>
            <a:r>
              <a:rPr sz="2800" dirty="0">
                <a:latin typeface="Times New Roman"/>
                <a:cs typeface="Times New Roman"/>
              </a:rPr>
              <a:t> Phố Hồ Chí</a:t>
            </a:r>
            <a:r>
              <a:rPr sz="2800" spc="-235" dirty="0">
                <a:latin typeface="Times New Roman"/>
                <a:cs typeface="Times New Roman"/>
              </a:rPr>
              <a:t> </a:t>
            </a:r>
            <a:r>
              <a:rPr sz="2800" dirty="0">
                <a:latin typeface="Times New Roman"/>
                <a:cs typeface="Times New Roman"/>
              </a:rPr>
              <a:t>Minh </a:t>
            </a:r>
            <a:endParaRPr lang="en-US" sz="2800" dirty="0">
              <a:latin typeface="Times New Roman"/>
              <a:cs typeface="Times New Roman"/>
            </a:endParaRPr>
          </a:p>
          <a:p>
            <a:pPr marL="2009139" marR="5080" indent="-1997075" algn="ctr">
              <a:lnSpc>
                <a:spcPct val="100000"/>
              </a:lnSpc>
              <a:spcBef>
                <a:spcPts val="105"/>
              </a:spcBef>
            </a:pPr>
            <a:r>
              <a:rPr sz="2800" dirty="0">
                <a:latin typeface="Times New Roman"/>
                <a:cs typeface="Times New Roman"/>
              </a:rPr>
              <a:t> Khoa May &amp; Thời</a:t>
            </a:r>
            <a:r>
              <a:rPr sz="2800" spc="-195" dirty="0">
                <a:latin typeface="Times New Roman"/>
                <a:cs typeface="Times New Roman"/>
              </a:rPr>
              <a:t> </a:t>
            </a:r>
            <a:r>
              <a:rPr sz="2800" spc="-20" dirty="0">
                <a:latin typeface="Times New Roman"/>
                <a:cs typeface="Times New Roman"/>
              </a:rPr>
              <a:t>Trang</a:t>
            </a:r>
            <a:endParaRPr sz="2800" dirty="0">
              <a:latin typeface="Times New Roman"/>
              <a:cs typeface="Times New Roman"/>
            </a:endParaRPr>
          </a:p>
        </p:txBody>
      </p:sp>
      <p:sp>
        <p:nvSpPr>
          <p:cNvPr id="4" name="object 4"/>
          <p:cNvSpPr txBox="1">
            <a:spLocks noGrp="1"/>
          </p:cNvSpPr>
          <p:nvPr>
            <p:ph type="title"/>
          </p:nvPr>
        </p:nvSpPr>
        <p:spPr>
          <a:xfrm>
            <a:off x="2438401" y="2002282"/>
            <a:ext cx="7162799" cy="2782813"/>
          </a:xfrm>
          <a:prstGeom prst="rect">
            <a:avLst/>
          </a:prstGeom>
        </p:spPr>
        <p:txBody>
          <a:bodyPr vert="horz" wrap="square" lIns="0" tIns="12700" rIns="0" bIns="0" rtlCol="0">
            <a:spAutoFit/>
          </a:bodyPr>
          <a:lstStyle/>
          <a:p>
            <a:pPr algn="ctr"/>
            <a:r>
              <a:rPr lang="en-US" sz="3200" b="1" dirty="0">
                <a:solidFill>
                  <a:srgbClr val="FF0000"/>
                </a:solidFill>
                <a:effectLst/>
                <a:latin typeface="Times New Roman" panose="02020603050405020304" pitchFamily="18" charset="0"/>
                <a:ea typeface="Times New Roman" panose="02020603050405020304" pitchFamily="18" charset="0"/>
              </a:rPr>
              <a:t>M</a:t>
            </a:r>
            <a:r>
              <a:rPr lang="en-US" sz="3200" dirty="0">
                <a:solidFill>
                  <a:srgbClr val="FF0000"/>
                </a:solidFill>
                <a:latin typeface="Times New Roman" panose="02020603050405020304" pitchFamily="18" charset="0"/>
                <a:ea typeface="Times New Roman" panose="02020603050405020304" pitchFamily="18" charset="0"/>
              </a:rPr>
              <a:t>ÔN HỌC: </a:t>
            </a:r>
            <a:br>
              <a:rPr lang="en-US" sz="3200" dirty="0">
                <a:solidFill>
                  <a:srgbClr val="FF0000"/>
                </a:solidFill>
                <a:latin typeface="Times New Roman" panose="02020603050405020304" pitchFamily="18" charset="0"/>
                <a:ea typeface="Times New Roman" panose="02020603050405020304" pitchFamily="18" charset="0"/>
              </a:rPr>
            </a:br>
            <a:r>
              <a:rPr lang="en-US" sz="3200" dirty="0">
                <a:solidFill>
                  <a:srgbClr val="FF0000"/>
                </a:solidFill>
                <a:latin typeface="Times New Roman" panose="02020603050405020304" pitchFamily="18" charset="0"/>
                <a:ea typeface="Times New Roman" panose="02020603050405020304" pitchFamily="18" charset="0"/>
              </a:rPr>
              <a:t>NGUYÊN PHỤ LIỆU DỆT MAY</a:t>
            </a:r>
            <a:br>
              <a:rPr lang="en-US" sz="3200" b="1" dirty="0">
                <a:solidFill>
                  <a:schemeClr val="tx1">
                    <a:lumMod val="85000"/>
                    <a:lumOff val="15000"/>
                  </a:schemeClr>
                </a:solidFill>
                <a:effectLst/>
                <a:latin typeface="Times New Roman" panose="02020603050405020304" pitchFamily="18" charset="0"/>
                <a:ea typeface="Times New Roman" panose="02020603050405020304" pitchFamily="18" charset="0"/>
              </a:rPr>
            </a:br>
            <a:r>
              <a:rPr lang="en-US" sz="1800" b="1" dirty="0">
                <a:solidFill>
                  <a:schemeClr val="bg2"/>
                </a:solidFill>
                <a:effectLst/>
                <a:latin typeface="Times New Roman" panose="02020603050405020304" pitchFamily="18" charset="0"/>
                <a:ea typeface="Times New Roman" panose="02020603050405020304" pitchFamily="18" charset="0"/>
              </a:rPr>
              <a:t>BẬC ĐÀO TẠO</a:t>
            </a:r>
            <a:r>
              <a:rPr lang="en-US" sz="1800" b="1">
                <a:solidFill>
                  <a:schemeClr val="bg2"/>
                </a:solidFill>
                <a:effectLst/>
                <a:latin typeface="Times New Roman" panose="02020603050405020304" pitchFamily="18" charset="0"/>
                <a:ea typeface="Times New Roman" panose="02020603050405020304" pitchFamily="18" charset="0"/>
              </a:rPr>
              <a:t>: </a:t>
            </a:r>
            <a:r>
              <a:rPr lang="en-US" sz="1800" b="1">
                <a:solidFill>
                  <a:schemeClr val="bg2"/>
                </a:solidFill>
                <a:latin typeface="Times New Roman" panose="02020603050405020304" pitchFamily="18" charset="0"/>
                <a:ea typeface="Times New Roman" panose="02020603050405020304" pitchFamily="18" charset="0"/>
              </a:rPr>
              <a:t>TRUNG CẤP</a:t>
            </a:r>
            <a:br>
              <a:rPr lang="en-US" sz="1800" b="1" dirty="0">
                <a:effectLst/>
                <a:latin typeface="Times New Roman" panose="02020603050405020304" pitchFamily="18" charset="0"/>
                <a:ea typeface="Times New Roman" panose="02020603050405020304" pitchFamily="18" charset="0"/>
              </a:rPr>
            </a:br>
            <a:br>
              <a:rPr lang="en-US" sz="1800" b="1" dirty="0">
                <a:effectLst/>
                <a:latin typeface="Times New Roman" panose="02020603050405020304" pitchFamily="18" charset="0"/>
                <a:ea typeface="Times New Roman" panose="02020603050405020304" pitchFamily="18" charset="0"/>
              </a:rPr>
            </a:br>
            <a:r>
              <a:rPr lang="en-US" sz="2000" b="1" dirty="0" err="1">
                <a:solidFill>
                  <a:srgbClr val="FFFF00"/>
                </a:solidFill>
                <a:effectLst/>
                <a:latin typeface="Times New Roman" panose="02020603050405020304" pitchFamily="18" charset="0"/>
                <a:ea typeface="Times New Roman" panose="02020603050405020304" pitchFamily="18" charset="0"/>
              </a:rPr>
              <a:t>Giảng</a:t>
            </a:r>
            <a:r>
              <a:rPr lang="en-US" sz="2000" b="1" dirty="0">
                <a:solidFill>
                  <a:srgbClr val="FFFF00"/>
                </a:solidFill>
                <a:effectLst/>
                <a:latin typeface="Times New Roman" panose="02020603050405020304" pitchFamily="18" charset="0"/>
                <a:ea typeface="Times New Roman" panose="02020603050405020304" pitchFamily="18" charset="0"/>
              </a:rPr>
              <a:t> </a:t>
            </a:r>
            <a:r>
              <a:rPr lang="en-US" sz="2000" b="1" dirty="0" err="1">
                <a:solidFill>
                  <a:srgbClr val="FFFF00"/>
                </a:solidFill>
                <a:effectLst/>
                <a:latin typeface="Times New Roman" panose="02020603050405020304" pitchFamily="18" charset="0"/>
                <a:ea typeface="Times New Roman" panose="02020603050405020304" pitchFamily="18" charset="0"/>
              </a:rPr>
              <a:t>viên</a:t>
            </a:r>
            <a:r>
              <a:rPr lang="en-US" sz="2000" dirty="0">
                <a:solidFill>
                  <a:srgbClr val="FFFF00"/>
                </a:solidFill>
                <a:latin typeface="Times New Roman" panose="02020603050405020304" pitchFamily="18" charset="0"/>
                <a:ea typeface="Times New Roman" panose="02020603050405020304" pitchFamily="18" charset="0"/>
              </a:rPr>
              <a:t>: </a:t>
            </a:r>
            <a:r>
              <a:rPr lang="en-US" sz="2000" dirty="0" err="1">
                <a:solidFill>
                  <a:srgbClr val="FFFF00"/>
                </a:solidFill>
                <a:latin typeface="Times New Roman" panose="02020603050405020304" pitchFamily="18" charset="0"/>
                <a:ea typeface="Times New Roman" panose="02020603050405020304" pitchFamily="18" charset="0"/>
              </a:rPr>
              <a:t>Ths</a:t>
            </a:r>
            <a:r>
              <a:rPr lang="en-US" sz="2000" dirty="0">
                <a:solidFill>
                  <a:srgbClr val="FFFF00"/>
                </a:solidFill>
                <a:latin typeface="Times New Roman" panose="02020603050405020304" pitchFamily="18" charset="0"/>
                <a:ea typeface="Times New Roman" panose="02020603050405020304" pitchFamily="18" charset="0"/>
              </a:rPr>
              <a:t> </a:t>
            </a:r>
            <a:r>
              <a:rPr lang="en-US" sz="2000" dirty="0" err="1">
                <a:solidFill>
                  <a:srgbClr val="FFFF00"/>
                </a:solidFill>
                <a:latin typeface="Times New Roman" panose="02020603050405020304" pitchFamily="18" charset="0"/>
                <a:ea typeface="Times New Roman" panose="02020603050405020304" pitchFamily="18" charset="0"/>
              </a:rPr>
              <a:t>Nguyễn</a:t>
            </a:r>
            <a:r>
              <a:rPr lang="en-US" sz="2000" dirty="0">
                <a:solidFill>
                  <a:srgbClr val="FFFF00"/>
                </a:solidFill>
                <a:latin typeface="Times New Roman" panose="02020603050405020304" pitchFamily="18" charset="0"/>
                <a:ea typeface="Times New Roman" panose="02020603050405020304" pitchFamily="18" charset="0"/>
              </a:rPr>
              <a:t> </a:t>
            </a:r>
            <a:r>
              <a:rPr lang="en-US" sz="2000" dirty="0" err="1">
                <a:solidFill>
                  <a:srgbClr val="FFFF00"/>
                </a:solidFill>
                <a:latin typeface="Times New Roman" panose="02020603050405020304" pitchFamily="18" charset="0"/>
                <a:ea typeface="Times New Roman" panose="02020603050405020304" pitchFamily="18" charset="0"/>
              </a:rPr>
              <a:t>Bạch</a:t>
            </a:r>
            <a:r>
              <a:rPr lang="en-US" sz="2000" dirty="0">
                <a:solidFill>
                  <a:srgbClr val="FFFF00"/>
                </a:solidFill>
                <a:latin typeface="Times New Roman" panose="02020603050405020304" pitchFamily="18" charset="0"/>
                <a:ea typeface="Times New Roman" panose="02020603050405020304" pitchFamily="18" charset="0"/>
              </a:rPr>
              <a:t> </a:t>
            </a:r>
            <a:r>
              <a:rPr lang="en-US" sz="2000" dirty="0" err="1">
                <a:solidFill>
                  <a:srgbClr val="FFFF00"/>
                </a:solidFill>
                <a:latin typeface="Times New Roman" panose="02020603050405020304" pitchFamily="18" charset="0"/>
                <a:ea typeface="Times New Roman" panose="02020603050405020304" pitchFamily="18" charset="0"/>
              </a:rPr>
              <a:t>Cẩm</a:t>
            </a:r>
            <a:r>
              <a:rPr lang="en-US" sz="2000" dirty="0">
                <a:solidFill>
                  <a:srgbClr val="FFFF00"/>
                </a:solidFill>
                <a:latin typeface="Times New Roman" panose="02020603050405020304" pitchFamily="18" charset="0"/>
                <a:ea typeface="Times New Roman" panose="02020603050405020304" pitchFamily="18" charset="0"/>
              </a:rPr>
              <a:t> Dung</a:t>
            </a:r>
            <a:br>
              <a:rPr lang="en-US" sz="2000" dirty="0">
                <a:solidFill>
                  <a:srgbClr val="FFFF00"/>
                </a:solidFill>
                <a:latin typeface="Times New Roman" panose="02020603050405020304" pitchFamily="18" charset="0"/>
                <a:ea typeface="Times New Roman" panose="02020603050405020304" pitchFamily="18" charset="0"/>
              </a:rPr>
            </a:br>
            <a:r>
              <a:rPr lang="en-US" sz="2000" b="1" dirty="0" err="1">
                <a:solidFill>
                  <a:schemeClr val="tx2">
                    <a:lumMod val="20000"/>
                    <a:lumOff val="80000"/>
                  </a:schemeClr>
                </a:solidFill>
                <a:latin typeface="Times New Roman" panose="02020603050405020304" pitchFamily="18" charset="0"/>
                <a:cs typeface="Times New Roman" panose="02020603050405020304" pitchFamily="18" charset="0"/>
              </a:rPr>
              <a:t>Số</a:t>
            </a:r>
            <a:r>
              <a:rPr lang="en-US" sz="2000" b="1" dirty="0">
                <a:solidFill>
                  <a:schemeClr val="tx2">
                    <a:lumMod val="20000"/>
                    <a:lumOff val="80000"/>
                  </a:schemeClr>
                </a:solidFill>
                <a:latin typeface="Times New Roman" panose="02020603050405020304" pitchFamily="18" charset="0"/>
                <a:cs typeface="Times New Roman" panose="02020603050405020304" pitchFamily="18" charset="0"/>
              </a:rPr>
              <a:t> </a:t>
            </a:r>
            <a:r>
              <a:rPr lang="en-US" sz="2000" b="1" dirty="0" err="1">
                <a:solidFill>
                  <a:schemeClr val="tx2">
                    <a:lumMod val="20000"/>
                    <a:lumOff val="80000"/>
                  </a:schemeClr>
                </a:solidFill>
                <a:latin typeface="Times New Roman" panose="02020603050405020304" pitchFamily="18" charset="0"/>
                <a:cs typeface="Times New Roman" panose="02020603050405020304" pitchFamily="18" charset="0"/>
              </a:rPr>
              <a:t>điện</a:t>
            </a:r>
            <a:r>
              <a:rPr lang="en-US" sz="2000" b="1" dirty="0">
                <a:solidFill>
                  <a:schemeClr val="tx2">
                    <a:lumMod val="20000"/>
                    <a:lumOff val="80000"/>
                  </a:schemeClr>
                </a:solidFill>
                <a:latin typeface="Times New Roman" panose="02020603050405020304" pitchFamily="18" charset="0"/>
                <a:cs typeface="Times New Roman" panose="02020603050405020304" pitchFamily="18" charset="0"/>
              </a:rPr>
              <a:t> </a:t>
            </a:r>
            <a:r>
              <a:rPr lang="en-US" sz="2000" b="1" dirty="0" err="1">
                <a:solidFill>
                  <a:schemeClr val="tx2">
                    <a:lumMod val="20000"/>
                    <a:lumOff val="80000"/>
                  </a:schemeClr>
                </a:solidFill>
                <a:latin typeface="Times New Roman" panose="02020603050405020304" pitchFamily="18" charset="0"/>
                <a:cs typeface="Times New Roman" panose="02020603050405020304" pitchFamily="18" charset="0"/>
              </a:rPr>
              <a:t>thoại</a:t>
            </a:r>
            <a:r>
              <a:rPr lang="en-US" sz="2000" b="1" dirty="0">
                <a:solidFill>
                  <a:schemeClr val="tx2">
                    <a:lumMod val="20000"/>
                    <a:lumOff val="80000"/>
                  </a:schemeClr>
                </a:solidFill>
                <a:latin typeface="Times New Roman" panose="02020603050405020304" pitchFamily="18" charset="0"/>
                <a:cs typeface="Times New Roman" panose="02020603050405020304" pitchFamily="18" charset="0"/>
              </a:rPr>
              <a:t>: 0901 332 377</a:t>
            </a:r>
            <a:br>
              <a:rPr lang="en-US" sz="2000" dirty="0">
                <a:solidFill>
                  <a:schemeClr val="tx2">
                    <a:lumMod val="20000"/>
                    <a:lumOff val="80000"/>
                  </a:schemeClr>
                </a:solidFill>
                <a:latin typeface="Times New Roman" panose="02020603050405020304" pitchFamily="18" charset="0"/>
                <a:cs typeface="Times New Roman" panose="02020603050405020304" pitchFamily="18" charset="0"/>
              </a:rPr>
            </a:br>
            <a:r>
              <a:rPr lang="en-US" sz="2000" b="1" dirty="0">
                <a:solidFill>
                  <a:schemeClr val="tx2">
                    <a:lumMod val="20000"/>
                    <a:lumOff val="80000"/>
                  </a:schemeClr>
                </a:solidFill>
                <a:latin typeface="Times New Roman" panose="02020603050405020304" pitchFamily="18" charset="0"/>
                <a:cs typeface="Times New Roman" panose="02020603050405020304" pitchFamily="18" charset="0"/>
              </a:rPr>
              <a:t>Email: camdungnguyenbach@gmail.com</a:t>
            </a:r>
            <a:br>
              <a:rPr lang="en-US" sz="2000" b="1" dirty="0">
                <a:latin typeface="Times New Roman" panose="02020603050405020304" pitchFamily="18" charset="0"/>
                <a:cs typeface="Times New Roman" panose="02020603050405020304" pitchFamily="18" charset="0"/>
              </a:rPr>
            </a:br>
            <a:endParaRPr lang="en-US" sz="2000" dirty="0">
              <a:solidFill>
                <a:srgbClr val="FFFF00"/>
              </a:solidFill>
              <a:effectLst/>
              <a:latin typeface="Times New Roman" panose="02020603050405020304" pitchFamily="18" charset="0"/>
              <a:ea typeface="Times New Roman" panose="02020603050405020304" pitchFamily="18" charset="0"/>
            </a:endParaRPr>
          </a:p>
        </p:txBody>
      </p:sp>
      <p:sp>
        <p:nvSpPr>
          <p:cNvPr id="7" name="object 7"/>
          <p:cNvSpPr txBox="1"/>
          <p:nvPr/>
        </p:nvSpPr>
        <p:spPr>
          <a:xfrm>
            <a:off x="11827382" y="6558303"/>
            <a:ext cx="182245" cy="250190"/>
          </a:xfrm>
          <a:prstGeom prst="rect">
            <a:avLst/>
          </a:prstGeom>
        </p:spPr>
        <p:txBody>
          <a:bodyPr vert="horz" wrap="square" lIns="0" tIns="0" rIns="0" bIns="0" rtlCol="0">
            <a:spAutoFit/>
          </a:bodyPr>
          <a:lstStyle/>
          <a:p>
            <a:pPr marL="47625">
              <a:lnSpc>
                <a:spcPts val="1839"/>
              </a:lnSpc>
            </a:pPr>
            <a:fld id="{81D60167-4931-47E6-BA6A-407CBD079E47}" type="slidenum">
              <a:rPr sz="1600" spc="-5" dirty="0">
                <a:latin typeface="Times New Roman"/>
                <a:cs typeface="Times New Roman"/>
              </a:rPr>
              <a:t>27</a:t>
            </a:fld>
            <a:endParaRPr sz="1600">
              <a:latin typeface="Times New Roman"/>
              <a:cs typeface="Times New Roman"/>
            </a:endParaRPr>
          </a:p>
        </p:txBody>
      </p:sp>
      <p:pic>
        <p:nvPicPr>
          <p:cNvPr id="8" name="Picture 7">
            <a:extLst>
              <a:ext uri="{FF2B5EF4-FFF2-40B4-BE49-F238E27FC236}">
                <a16:creationId xmlns:a16="http://schemas.microsoft.com/office/drawing/2014/main" id="{B8CBCF6A-98D5-4F6D-87FA-0871D06F1DC9}"/>
              </a:ext>
            </a:extLst>
          </p:cNvPr>
          <p:cNvPicPr>
            <a:picLocks noChangeAspect="1"/>
          </p:cNvPicPr>
          <p:nvPr/>
        </p:nvPicPr>
        <p:blipFill>
          <a:blip r:embed="rId3"/>
          <a:stretch>
            <a:fillRect/>
          </a:stretch>
        </p:blipFill>
        <p:spPr>
          <a:xfrm>
            <a:off x="20471" y="5822"/>
            <a:ext cx="2645241" cy="98477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Content Placeholder 10" descr="A picture containing indoor, wall&#10;&#10;Description automatically generated">
            <a:extLst>
              <a:ext uri="{FF2B5EF4-FFF2-40B4-BE49-F238E27FC236}">
                <a16:creationId xmlns:a16="http://schemas.microsoft.com/office/drawing/2014/main" id="{C010E4A2-2FA2-4D5A-93B5-0922F1C5A94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2001" cy="6851708"/>
          </a:xfrm>
        </p:spPr>
      </p:pic>
      <p:sp>
        <p:nvSpPr>
          <p:cNvPr id="7" name="Rectangle 6">
            <a:extLst>
              <a:ext uri="{FF2B5EF4-FFF2-40B4-BE49-F238E27FC236}">
                <a16:creationId xmlns:a16="http://schemas.microsoft.com/office/drawing/2014/main" id="{810CB89D-4B04-4A63-B531-46A5385707B6}"/>
              </a:ext>
            </a:extLst>
          </p:cNvPr>
          <p:cNvSpPr/>
          <p:nvPr/>
        </p:nvSpPr>
        <p:spPr>
          <a:xfrm>
            <a:off x="4269996" y="771787"/>
            <a:ext cx="1434518" cy="114929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b="1" dirty="0">
              <a:solidFill>
                <a:schemeClr val="tx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4BFBFAA-76DD-4B15-85A0-B750B37B9ABC}"/>
              </a:ext>
            </a:extLst>
          </p:cNvPr>
          <p:cNvSpPr txBox="1"/>
          <p:nvPr/>
        </p:nvSpPr>
        <p:spPr>
          <a:xfrm>
            <a:off x="1371600" y="1676400"/>
            <a:ext cx="10134599" cy="1446550"/>
          </a:xfrm>
          <a:prstGeom prst="rect">
            <a:avLst/>
          </a:prstGeom>
          <a:noFill/>
        </p:spPr>
        <p:txBody>
          <a:bodyPr wrap="square">
            <a:spAutoFit/>
          </a:bodyPr>
          <a:lstStyle/>
          <a:p>
            <a:pPr algn="ctr"/>
            <a:r>
              <a:rPr lang="en-US" sz="4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CHƯƠNG 3: MỘT SỐ LOẠI XƠ</a:t>
            </a:r>
          </a:p>
          <a:p>
            <a:pPr algn="ctr"/>
            <a:r>
              <a:rPr lang="en-US" sz="4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SỢI DỆT</a:t>
            </a:r>
            <a:endParaRPr lang="en-US" sz="4400" dirty="0">
              <a:solidFill>
                <a:srgbClr val="FF0000"/>
              </a:solidFill>
            </a:endParaRPr>
          </a:p>
        </p:txBody>
      </p:sp>
      <p:pic>
        <p:nvPicPr>
          <p:cNvPr id="5" name="Picture 4">
            <a:extLst>
              <a:ext uri="{FF2B5EF4-FFF2-40B4-BE49-F238E27FC236}">
                <a16:creationId xmlns:a16="http://schemas.microsoft.com/office/drawing/2014/main" id="{FD1C976F-E24C-4A41-90C7-8CCBE5F52A50}"/>
              </a:ext>
            </a:extLst>
          </p:cNvPr>
          <p:cNvPicPr>
            <a:picLocks noChangeAspect="1"/>
          </p:cNvPicPr>
          <p:nvPr/>
        </p:nvPicPr>
        <p:blipFill>
          <a:blip r:embed="rId3"/>
          <a:stretch>
            <a:fillRect/>
          </a:stretch>
        </p:blipFill>
        <p:spPr>
          <a:xfrm>
            <a:off x="0" y="0"/>
            <a:ext cx="3083437" cy="1150961"/>
          </a:xfrm>
          <a:prstGeom prst="rect">
            <a:avLst/>
          </a:prstGeom>
        </p:spPr>
      </p:pic>
    </p:spTree>
    <p:extLst>
      <p:ext uri="{BB962C8B-B14F-4D97-AF65-F5344CB8AC3E}">
        <p14:creationId xmlns:p14="http://schemas.microsoft.com/office/powerpoint/2010/main" val="16933686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65E7BC4-F6CF-4CFB-B548-0409CEAEB51C}"/>
              </a:ext>
            </a:extLst>
          </p:cNvPr>
          <p:cNvPicPr>
            <a:picLocks noChangeAspect="1"/>
          </p:cNvPicPr>
          <p:nvPr/>
        </p:nvPicPr>
        <p:blipFill>
          <a:blip r:embed="rId2"/>
          <a:stretch>
            <a:fillRect/>
          </a:stretch>
        </p:blipFill>
        <p:spPr>
          <a:xfrm>
            <a:off x="1" y="1"/>
            <a:ext cx="2286000" cy="853300"/>
          </a:xfrm>
          <a:prstGeom prst="rect">
            <a:avLst/>
          </a:prstGeom>
        </p:spPr>
      </p:pic>
      <p:sp>
        <p:nvSpPr>
          <p:cNvPr id="4" name="TextBox 3">
            <a:extLst>
              <a:ext uri="{FF2B5EF4-FFF2-40B4-BE49-F238E27FC236}">
                <a16:creationId xmlns:a16="http://schemas.microsoft.com/office/drawing/2014/main" id="{C18E8D55-D64C-4F07-8200-01E1B8AD88D6}"/>
              </a:ext>
            </a:extLst>
          </p:cNvPr>
          <p:cNvSpPr txBox="1"/>
          <p:nvPr/>
        </p:nvSpPr>
        <p:spPr>
          <a:xfrm>
            <a:off x="838200" y="1143000"/>
            <a:ext cx="11163300" cy="5016758"/>
          </a:xfrm>
          <a:prstGeom prst="rect">
            <a:avLst/>
          </a:prstGeom>
          <a:noFill/>
        </p:spPr>
        <p:txBody>
          <a:bodyPr wrap="square">
            <a:spAutoFit/>
          </a:bodyPr>
          <a:lstStyle/>
          <a:p>
            <a:pPr algn="just">
              <a:spcBef>
                <a:spcPts val="600"/>
              </a:spcBef>
            </a:pPr>
            <a:r>
              <a:rPr lang="en-US" sz="2000" b="1"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Chương</a:t>
            </a:r>
            <a:r>
              <a:rPr lang="en-US" sz="20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3: </a:t>
            </a:r>
            <a:r>
              <a:rPr lang="en-US" sz="2000" b="1"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Một</a:t>
            </a:r>
            <a:r>
              <a:rPr lang="en-US" sz="20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số</a:t>
            </a:r>
            <a:r>
              <a:rPr lang="en-US" sz="20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loại</a:t>
            </a:r>
            <a:r>
              <a:rPr lang="en-US" sz="20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xơ</a:t>
            </a:r>
            <a:r>
              <a:rPr lang="en-US" sz="20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sợi</a:t>
            </a:r>
            <a:r>
              <a:rPr lang="en-US" sz="20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dệt</a:t>
            </a:r>
            <a:r>
              <a:rPr lang="en-US" sz="20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Thời</a:t>
            </a:r>
            <a:r>
              <a:rPr lang="en-US" sz="20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gian</a:t>
            </a:r>
            <a:r>
              <a:rPr lang="en-US" sz="20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10 </a:t>
            </a:r>
            <a:r>
              <a:rPr lang="en-US" sz="2000"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giờ</a:t>
            </a:r>
            <a:endParaRPr lang="en-US" sz="2000" dirty="0">
              <a:solidFill>
                <a:srgbClr val="FF0000"/>
              </a:solidFill>
              <a:effectLst/>
              <a:latin typeface=".VnTime"/>
              <a:ea typeface="Times New Roman" panose="02020603050405020304" pitchFamily="18" charset="0"/>
              <a:cs typeface="Times New Roman" panose="02020603050405020304" pitchFamily="18" charset="0"/>
            </a:endParaRPr>
          </a:p>
          <a:p>
            <a:pPr indent="180340" algn="just">
              <a:spcBef>
                <a:spcPts val="600"/>
              </a:spcBef>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Mục</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tiêu</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2000" dirty="0">
              <a:effectLst/>
              <a:latin typeface=".VnTime"/>
              <a:ea typeface="Times New Roman" panose="02020603050405020304" pitchFamily="18" charset="0"/>
              <a:cs typeface="Times New Roman" panose="02020603050405020304" pitchFamily="18" charset="0"/>
            </a:endParaRPr>
          </a:p>
          <a:p>
            <a:pPr marL="342900" lvl="0" indent="-342900" algn="just">
              <a:spcBef>
                <a:spcPts val="600"/>
              </a:spcBef>
              <a:spcAft>
                <a:spcPts val="0"/>
              </a:spcAft>
              <a:buFont typeface="Symbol" panose="05050102010706020507" pitchFamily="18" charset="2"/>
              <a:buChar char=""/>
              <a:tabLst>
                <a:tab pos="177800" algn="l"/>
              </a:tabLst>
            </a:pP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Vận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dụng</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các</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kiến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thức</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trên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để</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nhận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biết</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được</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các</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loại</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vải</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trong</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thực</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tế</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2000" dirty="0">
              <a:effectLst/>
              <a:latin typeface=".VnTime"/>
              <a:ea typeface="Times New Roman" panose="02020603050405020304" pitchFamily="18" charset="0"/>
              <a:cs typeface="Times New Roman" panose="02020603050405020304" pitchFamily="18" charset="0"/>
            </a:endParaRPr>
          </a:p>
          <a:p>
            <a:pPr marL="342900" lvl="0" indent="-342900" algn="just">
              <a:spcBef>
                <a:spcPts val="600"/>
              </a:spcBef>
              <a:spcAft>
                <a:spcPts val="0"/>
              </a:spcAft>
              <a:buFont typeface="Symbol" panose="05050102010706020507" pitchFamily="18" charset="2"/>
              <a:buChar char=""/>
              <a:tabLst>
                <a:tab pos="177800" algn="l"/>
              </a:tabLst>
            </a:pP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Lựa</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chọn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bảo</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quản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vật</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liệu</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may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phù</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hợp</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với</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yêu</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cầu</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công</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nghệ</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dirty="0">
              <a:effectLst/>
              <a:latin typeface=".VnTime"/>
              <a:ea typeface="Times New Roman" panose="02020603050405020304" pitchFamily="18" charset="0"/>
              <a:cs typeface="Times New Roman" panose="02020603050405020304" pitchFamily="18" charset="0"/>
            </a:endParaRPr>
          </a:p>
          <a:p>
            <a:pPr marL="342900" lvl="0" indent="-342900" algn="just">
              <a:spcBef>
                <a:spcPts val="600"/>
              </a:spcBef>
              <a:spcAft>
                <a:spcPts val="0"/>
              </a:spcAft>
              <a:buFont typeface="Symbol" panose="05050102010706020507" pitchFamily="18" charset="2"/>
              <a:buChar char=""/>
              <a:tabLst>
                <a:tab pos="177800" algn="l"/>
              </a:tabLst>
            </a:pP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Rèn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luyện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ý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thức</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trách</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nhiệm</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trong</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quá</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trình</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lựa</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chọn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và</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bảo</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quản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vật</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liệu</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ngành</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may.</a:t>
            </a:r>
            <a:endParaRPr lang="en-US" sz="2000" dirty="0">
              <a:effectLst/>
              <a:latin typeface=".VnTime"/>
              <a:ea typeface="Times New Roman" panose="02020603050405020304" pitchFamily="18" charset="0"/>
              <a:cs typeface="Times New Roman" panose="02020603050405020304" pitchFamily="18" charset="0"/>
            </a:endParaRPr>
          </a:p>
          <a:p>
            <a:pPr indent="180340" algn="just">
              <a:spcBef>
                <a:spcPts val="600"/>
              </a:spcBef>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Nội</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dung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chương</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2000" dirty="0">
              <a:effectLst/>
              <a:latin typeface=".VnTime"/>
              <a:ea typeface="Times New Roman" panose="02020603050405020304" pitchFamily="18" charset="0"/>
              <a:cs typeface="Times New Roman" panose="02020603050405020304" pitchFamily="18" charset="0"/>
            </a:endParaRPr>
          </a:p>
          <a:p>
            <a:pPr indent="180340" algn="just">
              <a:spcBef>
                <a:spcPts val="600"/>
              </a:spcBef>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Xơ</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thiên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nhiên</a:t>
            </a:r>
            <a:endParaRPr lang="en-US" sz="2000" dirty="0">
              <a:effectLst/>
              <a:latin typeface=".VnTime"/>
              <a:ea typeface="Times New Roman" panose="02020603050405020304" pitchFamily="18" charset="0"/>
              <a:cs typeface="Times New Roman" panose="02020603050405020304" pitchFamily="18" charset="0"/>
            </a:endParaRPr>
          </a:p>
          <a:p>
            <a:pPr indent="180340" algn="just">
              <a:spcBef>
                <a:spcPts val="600"/>
              </a:spcBef>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2.1.1.Xơ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thiên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nhiên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hữu</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cơ</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gốc</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thực</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vật</a:t>
            </a:r>
            <a:endParaRPr lang="en-US" sz="2000" dirty="0">
              <a:effectLst/>
              <a:latin typeface=".VnTime"/>
              <a:ea typeface="Times New Roman" panose="02020603050405020304" pitchFamily="18" charset="0"/>
              <a:cs typeface="Times New Roman" panose="02020603050405020304" pitchFamily="18" charset="0"/>
            </a:endParaRPr>
          </a:p>
          <a:p>
            <a:pPr indent="180340" algn="just">
              <a:spcBef>
                <a:spcPts val="600"/>
              </a:spcBef>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2.1.2.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Xơ</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thiên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nhiên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hữu</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cơ</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gốc</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động</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vật</a:t>
            </a:r>
            <a:endParaRPr lang="en-US" sz="2000" dirty="0">
              <a:effectLst/>
              <a:latin typeface=".VnTime"/>
              <a:ea typeface="Times New Roman" panose="02020603050405020304" pitchFamily="18" charset="0"/>
              <a:cs typeface="Times New Roman" panose="02020603050405020304" pitchFamily="18" charset="0"/>
            </a:endParaRPr>
          </a:p>
          <a:p>
            <a:pPr indent="180340" algn="just">
              <a:spcBef>
                <a:spcPts val="600"/>
              </a:spcBef>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2.2.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Xơ</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sợi</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hóa</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học</a:t>
            </a:r>
            <a:endParaRPr lang="en-US" sz="2000" dirty="0">
              <a:effectLst/>
              <a:latin typeface=".VnTime"/>
              <a:ea typeface="Times New Roman" panose="02020603050405020304" pitchFamily="18" charset="0"/>
              <a:cs typeface="Times New Roman" panose="02020603050405020304" pitchFamily="18" charset="0"/>
            </a:endParaRPr>
          </a:p>
          <a:p>
            <a:pPr indent="180340" algn="just">
              <a:spcBef>
                <a:spcPts val="600"/>
              </a:spcBef>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2.2.1.Xơ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sợi</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nhân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tạo</a:t>
            </a:r>
            <a:endParaRPr lang="en-US" sz="2000" dirty="0">
              <a:effectLst/>
              <a:latin typeface=".VnTime"/>
              <a:ea typeface="Times New Roman" panose="02020603050405020304" pitchFamily="18" charset="0"/>
              <a:cs typeface="Times New Roman" panose="02020603050405020304" pitchFamily="18" charset="0"/>
            </a:endParaRPr>
          </a:p>
          <a:p>
            <a:pPr indent="180340" algn="just">
              <a:spcBef>
                <a:spcPts val="600"/>
              </a:spcBef>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2.2.2.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Xơ</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sợi</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tổng</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hợp</a:t>
            </a:r>
            <a:endParaRPr lang="en-US" sz="2000" dirty="0">
              <a:effectLst/>
              <a:latin typeface=".VnTime"/>
              <a:ea typeface="Times New Roman" panose="02020603050405020304" pitchFamily="18" charset="0"/>
              <a:cs typeface="Times New Roman" panose="02020603050405020304" pitchFamily="18" charset="0"/>
            </a:endParaRPr>
          </a:p>
          <a:p>
            <a:pPr indent="180340" algn="just">
              <a:spcBef>
                <a:spcPts val="600"/>
              </a:spcBef>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2.3.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Xơ</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sợi</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pha</a:t>
            </a:r>
            <a:endParaRPr lang="en-US" sz="2000" dirty="0">
              <a:effectLst/>
              <a:latin typeface=".VnTime"/>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5738647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5DD43FA-1380-4B73-80D3-A42643472845}"/>
              </a:ext>
            </a:extLst>
          </p:cNvPr>
          <p:cNvSpPr txBox="1"/>
          <p:nvPr/>
        </p:nvSpPr>
        <p:spPr>
          <a:xfrm>
            <a:off x="2819400" y="381000"/>
            <a:ext cx="8077200" cy="5186035"/>
          </a:xfrm>
          <a:prstGeom prst="rect">
            <a:avLst/>
          </a:prstGeom>
          <a:noFill/>
        </p:spPr>
        <p:txBody>
          <a:bodyPr wrap="square">
            <a:spAutoFit/>
          </a:bodyPr>
          <a:lstStyle/>
          <a:p>
            <a:pPr>
              <a:spcBef>
                <a:spcPts val="600"/>
              </a:spcBef>
            </a:pP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800" dirty="0">
              <a:effectLst/>
              <a:latin typeface=".VnTime"/>
              <a:ea typeface="Times New Roman" panose="02020603050405020304" pitchFamily="18" charset="0"/>
              <a:cs typeface="Times New Roman" panose="02020603050405020304" pitchFamily="18" charset="0"/>
            </a:endParaRPr>
          </a:p>
          <a:p>
            <a:pPr marL="171450" indent="8890" algn="just">
              <a:spcBef>
                <a:spcPts val="600"/>
              </a:spcBef>
              <a:spcAft>
                <a:spcPts val="0"/>
              </a:spcAft>
            </a:pPr>
            <a:r>
              <a:rPr lang="en-US" sz="3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1. </a:t>
            </a:r>
            <a:r>
              <a:rPr lang="en-US" sz="3200"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Mục</a:t>
            </a:r>
            <a:r>
              <a:rPr lang="en-US" sz="3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tiêu</a:t>
            </a:r>
            <a:r>
              <a:rPr lang="en-US" sz="3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3200" dirty="0">
              <a:solidFill>
                <a:srgbClr val="FF0000"/>
              </a:solidFill>
              <a:effectLst/>
              <a:latin typeface=".VnTime"/>
              <a:ea typeface="Times New Roman" panose="02020603050405020304" pitchFamily="18" charset="0"/>
              <a:cs typeface="Times New Roman" panose="02020603050405020304" pitchFamily="18" charset="0"/>
            </a:endParaRPr>
          </a:p>
          <a:p>
            <a:pPr marL="180340" algn="just">
              <a:spcBef>
                <a:spcPts val="600"/>
              </a:spcBef>
            </a:pPr>
            <a:r>
              <a:rPr lang="en-US" sz="3200"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Về</a:t>
            </a:r>
            <a:r>
              <a:rPr lang="en-US" sz="3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kiến</a:t>
            </a:r>
            <a:r>
              <a:rPr lang="en-US" sz="3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thức:</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Vận</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dụng</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các</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kiến</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thức</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trên</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để</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nhận</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biết</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được</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các</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loại</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vải</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trong</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thực</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tế</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3200" dirty="0">
              <a:latin typeface=".VnTime"/>
              <a:ea typeface="Times New Roman" panose="02020603050405020304" pitchFamily="18" charset="0"/>
              <a:cs typeface="Times New Roman" panose="02020603050405020304" pitchFamily="18" charset="0"/>
            </a:endParaRPr>
          </a:p>
          <a:p>
            <a:pPr marL="180340" algn="just">
              <a:spcBef>
                <a:spcPts val="600"/>
              </a:spcBef>
              <a:spcAft>
                <a:spcPts val="0"/>
              </a:spcAft>
            </a:pPr>
            <a:r>
              <a:rPr lang="en-US" sz="3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Về</a:t>
            </a:r>
            <a:r>
              <a:rPr lang="en-US" sz="3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kỹ</a:t>
            </a:r>
            <a:r>
              <a:rPr lang="en-US" sz="3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năng</a:t>
            </a:r>
            <a:r>
              <a:rPr lang="en-US" sz="3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Lựa</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chọn</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bảo</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quản</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vật</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liệu</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may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phù</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hợp</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với</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yêu</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cầu</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công</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nghệ</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sz="3200" dirty="0">
              <a:latin typeface=".VnTime"/>
              <a:ea typeface="Times New Roman" panose="02020603050405020304" pitchFamily="18" charset="0"/>
              <a:cs typeface="Times New Roman" panose="02020603050405020304" pitchFamily="18" charset="0"/>
            </a:endParaRPr>
          </a:p>
          <a:p>
            <a:pPr marL="180340" algn="just">
              <a:spcBef>
                <a:spcPts val="600"/>
              </a:spcBef>
            </a:pPr>
            <a:r>
              <a:rPr lang="en-US" sz="3200"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Về</a:t>
            </a:r>
            <a:r>
              <a:rPr lang="en-US" sz="3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thái</a:t>
            </a:r>
            <a:r>
              <a:rPr lang="en-US" sz="3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độ:</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Rèn</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luyện</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ý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thức</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trách</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nhiệm</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trong</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quá</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trình</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lựa</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chọn</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bảo</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quản</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vật</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liệu</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ngành</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may.</a:t>
            </a:r>
            <a:endParaRPr lang="en-US" sz="3200" dirty="0">
              <a:latin typeface=".VnTime"/>
              <a:ea typeface="Times New Roman" panose="02020603050405020304" pitchFamily="18" charset="0"/>
              <a:cs typeface="Times New Roman" panose="02020603050405020304" pitchFamily="18" charset="0"/>
            </a:endParaRPr>
          </a:p>
          <a:p>
            <a:pPr marL="180340" algn="just">
              <a:spcBef>
                <a:spcPts val="600"/>
              </a:spcBef>
              <a:spcAft>
                <a:spcPts val="0"/>
              </a:spcAft>
            </a:pPr>
            <a:endParaRPr lang="en-US" sz="3200" dirty="0">
              <a:effectLst/>
              <a:latin typeface=".VnTime"/>
              <a:ea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2FACD5CD-5162-4EF0-8A7C-43259AD1F04B}"/>
              </a:ext>
            </a:extLst>
          </p:cNvPr>
          <p:cNvPicPr>
            <a:picLocks noChangeAspect="1"/>
          </p:cNvPicPr>
          <p:nvPr/>
        </p:nvPicPr>
        <p:blipFill>
          <a:blip r:embed="rId2"/>
          <a:stretch>
            <a:fillRect/>
          </a:stretch>
        </p:blipFill>
        <p:spPr>
          <a:xfrm>
            <a:off x="0" y="0"/>
            <a:ext cx="3083437" cy="1150961"/>
          </a:xfrm>
          <a:prstGeom prst="rect">
            <a:avLst/>
          </a:prstGeom>
        </p:spPr>
      </p:pic>
      <p:pic>
        <p:nvPicPr>
          <p:cNvPr id="5" name="Picture 4">
            <a:extLst>
              <a:ext uri="{FF2B5EF4-FFF2-40B4-BE49-F238E27FC236}">
                <a16:creationId xmlns:a16="http://schemas.microsoft.com/office/drawing/2014/main" id="{2C9655D0-EB81-46C7-BE17-E1093257F392}"/>
              </a:ext>
            </a:extLst>
          </p:cNvPr>
          <p:cNvPicPr>
            <a:picLocks noChangeAspect="1"/>
          </p:cNvPicPr>
          <p:nvPr/>
        </p:nvPicPr>
        <p:blipFill>
          <a:blip r:embed="rId3"/>
          <a:stretch>
            <a:fillRect/>
          </a:stretch>
        </p:blipFill>
        <p:spPr>
          <a:xfrm>
            <a:off x="0" y="1150961"/>
            <a:ext cx="3083437" cy="3276600"/>
          </a:xfrm>
          <a:prstGeom prst="rect">
            <a:avLst/>
          </a:prstGeom>
        </p:spPr>
      </p:pic>
    </p:spTree>
    <p:extLst>
      <p:ext uri="{BB962C8B-B14F-4D97-AF65-F5344CB8AC3E}">
        <p14:creationId xmlns:p14="http://schemas.microsoft.com/office/powerpoint/2010/main" val="37396034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circle(in)">
                                      <p:cBhvr>
                                        <p:cTn id="13"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FACD5CD-5162-4EF0-8A7C-43259AD1F04B}"/>
              </a:ext>
            </a:extLst>
          </p:cNvPr>
          <p:cNvPicPr>
            <a:picLocks noChangeAspect="1"/>
          </p:cNvPicPr>
          <p:nvPr/>
        </p:nvPicPr>
        <p:blipFill>
          <a:blip r:embed="rId2"/>
          <a:stretch>
            <a:fillRect/>
          </a:stretch>
        </p:blipFill>
        <p:spPr>
          <a:xfrm>
            <a:off x="0" y="0"/>
            <a:ext cx="3083437" cy="1150961"/>
          </a:xfrm>
          <a:prstGeom prst="rect">
            <a:avLst/>
          </a:prstGeom>
        </p:spPr>
      </p:pic>
      <p:sp>
        <p:nvSpPr>
          <p:cNvPr id="5" name="TextBox 4">
            <a:extLst>
              <a:ext uri="{FF2B5EF4-FFF2-40B4-BE49-F238E27FC236}">
                <a16:creationId xmlns:a16="http://schemas.microsoft.com/office/drawing/2014/main" id="{E91DD1A6-BE2E-4B75-B192-99FB7BD85285}"/>
              </a:ext>
            </a:extLst>
          </p:cNvPr>
          <p:cNvSpPr txBox="1"/>
          <p:nvPr/>
        </p:nvSpPr>
        <p:spPr>
          <a:xfrm>
            <a:off x="3200400" y="427686"/>
            <a:ext cx="8001000" cy="1031051"/>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wrap="square">
            <a:spAutoFit/>
          </a:bodyPr>
          <a:lstStyle/>
          <a:p>
            <a:pPr indent="180340" algn="just">
              <a:spcBef>
                <a:spcPts val="600"/>
              </a:spcBef>
            </a:pP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Xơ</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thiên</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nhiên</a:t>
            </a:r>
            <a:endParaRPr lang="en-US" sz="2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indent="180340" algn="just">
              <a:spcBef>
                <a:spcPts val="600"/>
              </a:spcBef>
            </a:pP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2.1.1.Xơ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thiên</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nhiên</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hữu</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cơ</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gốc</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thực</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vật</a:t>
            </a:r>
            <a:endParaRPr lang="en-US" sz="28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4946926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23900" y="1313051"/>
            <a:ext cx="11150600" cy="4524315"/>
          </a:xfrm>
          <a:prstGeom prst="rect">
            <a:avLst/>
          </a:prstGeom>
        </p:spPr>
        <p:txBody>
          <a:bodyPr wrap="square">
            <a:spAutoFit/>
          </a:bodyPr>
          <a:lstStyle/>
          <a:p>
            <a:r>
              <a:rPr lang="vi-VN" sz="3200" b="1" dirty="0">
                <a:solidFill>
                  <a:srgbClr val="FF0000"/>
                </a:solidFill>
                <a:latin typeface="Times New Roman" panose="02020603050405020304" pitchFamily="18" charset="0"/>
                <a:cs typeface="Times New Roman" panose="02020603050405020304" pitchFamily="18" charset="0"/>
              </a:rPr>
              <a:t>Gai</a:t>
            </a:r>
          </a:p>
          <a:p>
            <a:r>
              <a:rPr lang="vi-VN" sz="3200" dirty="0">
                <a:latin typeface="Times New Roman" panose="02020603050405020304" pitchFamily="18" charset="0"/>
                <a:cs typeface="Times New Roman" panose="02020603050405020304" pitchFamily="18" charset="0"/>
              </a:rPr>
              <a:t>Gai họ Tầm ma là loại cây lâu năm, cao khoảng 1-2m ở vùng nhiệt đới và cận nhiệt đới. Trên thế giới, trồng nhiều gai có Ấn Độ, Nhật Bản, Trung Quốc. Ở Việt Nam, gai được trồng ở trung du Bắc bộ và Thanh Hoá.</a:t>
            </a:r>
          </a:p>
          <a:p>
            <a:r>
              <a:rPr lang="vi-VN" sz="3200" dirty="0">
                <a:latin typeface="Times New Roman" panose="02020603050405020304" pitchFamily="18" charset="0"/>
                <a:cs typeface="Times New Roman" panose="02020603050405020304" pitchFamily="18" charset="0"/>
              </a:rPr>
              <a:t>Xơ gai được lấy từ lớp vỏ của thân cây. Người ta thu hoạch gai ngay sau khi bắt đầu ra hoa, vì ở thời điểm này hàm lượng chất xơ đạt được thu hoạch bằng cách cắt thân cây ngay trên rễ hoặc uốn cây để tách vỏ.</a:t>
            </a:r>
          </a:p>
        </p:txBody>
      </p:sp>
      <p:pic>
        <p:nvPicPr>
          <p:cNvPr id="3" name="Picture 2">
            <a:extLst>
              <a:ext uri="{FF2B5EF4-FFF2-40B4-BE49-F238E27FC236}">
                <a16:creationId xmlns:a16="http://schemas.microsoft.com/office/drawing/2014/main" id="{F64028CF-27D5-4ABD-814A-0732764D8B6C}"/>
              </a:ext>
            </a:extLst>
          </p:cNvPr>
          <p:cNvPicPr>
            <a:picLocks noChangeAspect="1"/>
          </p:cNvPicPr>
          <p:nvPr/>
        </p:nvPicPr>
        <p:blipFill>
          <a:blip r:embed="rId2"/>
          <a:stretch>
            <a:fillRect/>
          </a:stretch>
        </p:blipFill>
        <p:spPr>
          <a:xfrm>
            <a:off x="0" y="0"/>
            <a:ext cx="3083437" cy="1150961"/>
          </a:xfrm>
          <a:prstGeom prst="rect">
            <a:avLst/>
          </a:prstGeom>
        </p:spPr>
      </p:pic>
    </p:spTree>
    <p:extLst>
      <p:ext uri="{BB962C8B-B14F-4D97-AF65-F5344CB8AC3E}">
        <p14:creationId xmlns:p14="http://schemas.microsoft.com/office/powerpoint/2010/main" val="408768418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06500" y="1124446"/>
            <a:ext cx="10375900" cy="2062103"/>
          </a:xfrm>
          <a:prstGeom prst="rect">
            <a:avLst/>
          </a:prstGeom>
        </p:spPr>
        <p:txBody>
          <a:bodyPr wrap="square">
            <a:spAutoFit/>
          </a:bodyPr>
          <a:lstStyle/>
          <a:p>
            <a:r>
              <a:rPr lang="vi-VN" sz="3200" dirty="0">
                <a:latin typeface="Times New Roman" panose="02020603050405020304" pitchFamily="18" charset="0"/>
                <a:cs typeface="Times New Roman" panose="02020603050405020304" pitchFamily="18" charset="0"/>
              </a:rPr>
              <a:t>Xơ gai cơ bản có chiều dài trung bình 50-65mm, bề ngang 30-35 </a:t>
            </a:r>
            <a:r>
              <a:rPr lang="en-US" sz="3200" dirty="0">
                <a:latin typeface="Times New Roman" panose="02020603050405020304" pitchFamily="18" charset="0"/>
                <a:cs typeface="Times New Roman" panose="02020603050405020304" pitchFamily="18" charset="0"/>
              </a:rPr>
              <a:t>m</a:t>
            </a:r>
            <a:r>
              <a:rPr lang="vi-VN" sz="3200" dirty="0">
                <a:latin typeface="Times New Roman" panose="02020603050405020304" pitchFamily="18" charset="0"/>
                <a:cs typeface="Times New Roman" panose="02020603050405020304" pitchFamily="18" charset="0"/>
              </a:rPr>
              <a:t>m, độ mảnh 0,4-0,5 tex. Xơ kỹ thuật dài 60-160 cm, độ mảnh 0,6-0,7 tex. Xơ gai bóng như tơ, bền cơ học cao và bền với vi khuẩn</a:t>
            </a:r>
          </a:p>
        </p:txBody>
      </p:sp>
      <p:pic>
        <p:nvPicPr>
          <p:cNvPr id="3" name="Picture 2">
            <a:extLst>
              <a:ext uri="{FF2B5EF4-FFF2-40B4-BE49-F238E27FC236}">
                <a16:creationId xmlns:a16="http://schemas.microsoft.com/office/drawing/2014/main" id="{24BE7D4E-CEB1-4382-9248-686A5BC1A898}"/>
              </a:ext>
            </a:extLst>
          </p:cNvPr>
          <p:cNvPicPr>
            <a:picLocks noChangeAspect="1"/>
          </p:cNvPicPr>
          <p:nvPr/>
        </p:nvPicPr>
        <p:blipFill>
          <a:blip r:embed="rId2"/>
          <a:stretch>
            <a:fillRect/>
          </a:stretch>
        </p:blipFill>
        <p:spPr>
          <a:xfrm>
            <a:off x="0" y="0"/>
            <a:ext cx="3083437" cy="1150961"/>
          </a:xfrm>
          <a:prstGeom prst="rect">
            <a:avLst/>
          </a:prstGeom>
        </p:spPr>
      </p:pic>
    </p:spTree>
    <p:extLst>
      <p:ext uri="{BB962C8B-B14F-4D97-AF65-F5344CB8AC3E}">
        <p14:creationId xmlns:p14="http://schemas.microsoft.com/office/powerpoint/2010/main" val="352458298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85800" y="1305913"/>
            <a:ext cx="7772400" cy="1569660"/>
          </a:xfrm>
          <a:prstGeom prst="rect">
            <a:avLst/>
          </a:prstGeom>
        </p:spPr>
        <p:txBody>
          <a:bodyPr wrap="square">
            <a:spAutoFit/>
          </a:bodyPr>
          <a:lstStyle/>
          <a:p>
            <a:r>
              <a:rPr lang="vi-VN" sz="3200" dirty="0">
                <a:latin typeface="Times New Roman" panose="02020603050405020304" pitchFamily="18" charset="0"/>
                <a:cs typeface="Times New Roman" panose="02020603050405020304" pitchFamily="18" charset="0"/>
              </a:rPr>
              <a:t>Gai xơ có thể kéo thành sợi và thường được pha trộn với các loại sợi khác như bông hoặc len để dệt vải  may mặc mùa hè</a:t>
            </a:r>
          </a:p>
        </p:txBody>
      </p:sp>
      <p:pic>
        <p:nvPicPr>
          <p:cNvPr id="3" name="Picture 2"/>
          <p:cNvPicPr>
            <a:picLocks noChangeAspect="1"/>
          </p:cNvPicPr>
          <p:nvPr/>
        </p:nvPicPr>
        <p:blipFill>
          <a:blip r:embed="rId2"/>
          <a:stretch>
            <a:fillRect/>
          </a:stretch>
        </p:blipFill>
        <p:spPr>
          <a:xfrm>
            <a:off x="9175621" y="2898830"/>
            <a:ext cx="1827659" cy="1831208"/>
          </a:xfrm>
          <a:prstGeom prst="rect">
            <a:avLst/>
          </a:prstGeom>
        </p:spPr>
      </p:pic>
      <p:pic>
        <p:nvPicPr>
          <p:cNvPr id="4" name="Picture 3"/>
          <p:cNvPicPr>
            <a:picLocks noChangeAspect="1"/>
          </p:cNvPicPr>
          <p:nvPr/>
        </p:nvPicPr>
        <p:blipFill>
          <a:blip r:embed="rId3"/>
          <a:stretch>
            <a:fillRect/>
          </a:stretch>
        </p:blipFill>
        <p:spPr>
          <a:xfrm>
            <a:off x="9145141" y="596393"/>
            <a:ext cx="1827659" cy="1827659"/>
          </a:xfrm>
          <a:prstGeom prst="rect">
            <a:avLst/>
          </a:prstGeom>
        </p:spPr>
      </p:pic>
      <p:pic>
        <p:nvPicPr>
          <p:cNvPr id="5" name="Picture 4">
            <a:extLst>
              <a:ext uri="{FF2B5EF4-FFF2-40B4-BE49-F238E27FC236}">
                <a16:creationId xmlns:a16="http://schemas.microsoft.com/office/drawing/2014/main" id="{FEF0ABDA-A694-435F-8E8E-575459077467}"/>
              </a:ext>
            </a:extLst>
          </p:cNvPr>
          <p:cNvPicPr>
            <a:picLocks noChangeAspect="1"/>
          </p:cNvPicPr>
          <p:nvPr/>
        </p:nvPicPr>
        <p:blipFill>
          <a:blip r:embed="rId4"/>
          <a:stretch>
            <a:fillRect/>
          </a:stretch>
        </p:blipFill>
        <p:spPr>
          <a:xfrm>
            <a:off x="0" y="0"/>
            <a:ext cx="3083437" cy="1150961"/>
          </a:xfrm>
          <a:prstGeom prst="rect">
            <a:avLst/>
          </a:prstGeom>
        </p:spPr>
      </p:pic>
    </p:spTree>
    <p:extLst>
      <p:ext uri="{BB962C8B-B14F-4D97-AF65-F5344CB8AC3E}">
        <p14:creationId xmlns:p14="http://schemas.microsoft.com/office/powerpoint/2010/main" val="108757225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98600" y="1225540"/>
            <a:ext cx="10261600" cy="2246769"/>
          </a:xfrm>
          <a:prstGeom prst="rect">
            <a:avLst/>
          </a:prstGeom>
        </p:spPr>
        <p:txBody>
          <a:bodyPr wrap="square">
            <a:spAutoFit/>
          </a:bodyPr>
          <a:lstStyle/>
          <a:p>
            <a:r>
              <a:rPr lang="vi-VN" sz="2800" dirty="0">
                <a:latin typeface="Times New Roman" panose="02020603050405020304" pitchFamily="18" charset="0"/>
                <a:cs typeface="Times New Roman" panose="02020603050405020304" pitchFamily="18" charset="0"/>
              </a:rPr>
              <a:t>Đay</a:t>
            </a:r>
          </a:p>
          <a:p>
            <a:r>
              <a:rPr lang="vi-VN" sz="2800" dirty="0">
                <a:latin typeface="Times New Roman" panose="02020603050405020304" pitchFamily="18" charset="0"/>
                <a:cs typeface="Times New Roman" panose="02020603050405020304" pitchFamily="18" charset="0"/>
              </a:rPr>
              <a:t>Đay là loại cây sống một năm ở miền nhiệt đới. Pakixtan trồng nhiều đay nhất thế giới, sau đó là Ấn Độ, Trung Quốc. Đay ưa nóng, ẩm, đất xốp nhiều màu. Đồng bằng sông Hồng và sông Cửu Long của Việt Nam rất thích hợp với việc trồng đay</a:t>
            </a:r>
          </a:p>
        </p:txBody>
      </p:sp>
      <p:pic>
        <p:nvPicPr>
          <p:cNvPr id="3" name="Picture 2">
            <a:extLst>
              <a:ext uri="{FF2B5EF4-FFF2-40B4-BE49-F238E27FC236}">
                <a16:creationId xmlns:a16="http://schemas.microsoft.com/office/drawing/2014/main" id="{B6721CA0-8F9E-43CF-A0EB-B29C27792EF6}"/>
              </a:ext>
            </a:extLst>
          </p:cNvPr>
          <p:cNvPicPr>
            <a:picLocks noChangeAspect="1"/>
          </p:cNvPicPr>
          <p:nvPr/>
        </p:nvPicPr>
        <p:blipFill>
          <a:blip r:embed="rId2"/>
          <a:stretch>
            <a:fillRect/>
          </a:stretch>
        </p:blipFill>
        <p:spPr>
          <a:xfrm>
            <a:off x="0" y="0"/>
            <a:ext cx="3083437" cy="1150961"/>
          </a:xfrm>
          <a:prstGeom prst="rect">
            <a:avLst/>
          </a:prstGeom>
        </p:spPr>
      </p:pic>
    </p:spTree>
    <p:extLst>
      <p:ext uri="{BB962C8B-B14F-4D97-AF65-F5344CB8AC3E}">
        <p14:creationId xmlns:p14="http://schemas.microsoft.com/office/powerpoint/2010/main" val="59864159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76300" y="1294537"/>
            <a:ext cx="10706100" cy="3416320"/>
          </a:xfrm>
          <a:prstGeom prst="rect">
            <a:avLst/>
          </a:prstGeom>
        </p:spPr>
        <p:txBody>
          <a:bodyPr wrap="square">
            <a:spAutoFit/>
          </a:bodyPr>
          <a:lstStyle/>
          <a:p>
            <a:r>
              <a:rPr lang="vi-VN" sz="3600" dirty="0">
                <a:latin typeface="Times New Roman" panose="02020603050405020304" pitchFamily="18" charset="0"/>
                <a:cs typeface="Times New Roman" panose="02020603050405020304" pitchFamily="18" charset="0"/>
              </a:rPr>
              <a:t>Xơ đay cơ bản dài trung bình 3-4mm, bề ngang 15-20 </a:t>
            </a:r>
            <a:r>
              <a:rPr lang="en-US" sz="3600" dirty="0">
                <a:latin typeface="Times New Roman" panose="02020603050405020304" pitchFamily="18" charset="0"/>
                <a:cs typeface="Times New Roman" panose="02020603050405020304" pitchFamily="18" charset="0"/>
              </a:rPr>
              <a:t>m</a:t>
            </a:r>
            <a:r>
              <a:rPr lang="vi-VN" sz="3600" dirty="0">
                <a:latin typeface="Times New Roman" panose="02020603050405020304" pitchFamily="18" charset="0"/>
                <a:cs typeface="Times New Roman" panose="02020603050405020304" pitchFamily="18" charset="0"/>
              </a:rPr>
              <a:t>m, độ mảnh khoảng 0,2 tex. Xơ kỹ thuật dài 120-300 cm, độ mảnh 2,2-5 tex</a:t>
            </a:r>
          </a:p>
          <a:p>
            <a:r>
              <a:rPr lang="vi-VN" sz="3600" dirty="0">
                <a:latin typeface="Times New Roman" panose="02020603050405020304" pitchFamily="18" charset="0"/>
                <a:cs typeface="Times New Roman" panose="02020603050405020304" pitchFamily="18" charset="0"/>
              </a:rPr>
              <a:t>Đay bẹ bóc từ thân cây ra được ngâm trong nước (hồ, ao, sông ngòi) để vi khuẩn phá hủy các mô liên kết, sau đó giũ, giặt sạch, phơi khô sẽ cho ra đay tơ.</a:t>
            </a:r>
          </a:p>
        </p:txBody>
      </p:sp>
      <p:pic>
        <p:nvPicPr>
          <p:cNvPr id="3" name="Picture 2">
            <a:extLst>
              <a:ext uri="{FF2B5EF4-FFF2-40B4-BE49-F238E27FC236}">
                <a16:creationId xmlns:a16="http://schemas.microsoft.com/office/drawing/2014/main" id="{0FF9D6CE-ADCE-4B82-ADBF-C7D76AFB7D40}"/>
              </a:ext>
            </a:extLst>
          </p:cNvPr>
          <p:cNvPicPr>
            <a:picLocks noChangeAspect="1"/>
          </p:cNvPicPr>
          <p:nvPr/>
        </p:nvPicPr>
        <p:blipFill>
          <a:blip r:embed="rId2"/>
          <a:stretch>
            <a:fillRect/>
          </a:stretch>
        </p:blipFill>
        <p:spPr>
          <a:xfrm>
            <a:off x="0" y="0"/>
            <a:ext cx="3083437" cy="1150961"/>
          </a:xfrm>
          <a:prstGeom prst="rect">
            <a:avLst/>
          </a:prstGeom>
        </p:spPr>
      </p:pic>
    </p:spTree>
    <p:extLst>
      <p:ext uri="{BB962C8B-B14F-4D97-AF65-F5344CB8AC3E}">
        <p14:creationId xmlns:p14="http://schemas.microsoft.com/office/powerpoint/2010/main" val="122765562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38200" y="1443841"/>
            <a:ext cx="11087100" cy="4031873"/>
          </a:xfrm>
          <a:prstGeom prst="rect">
            <a:avLst/>
          </a:prstGeom>
        </p:spPr>
        <p:txBody>
          <a:bodyPr wrap="square">
            <a:spAutoFit/>
          </a:bodyPr>
          <a:lstStyle/>
          <a:p>
            <a:r>
              <a:rPr lang="vi-VN" sz="3200" dirty="0">
                <a:latin typeface="Times New Roman" panose="02020603050405020304" pitchFamily="18" charset="0"/>
                <a:cs typeface="Times New Roman" panose="02020603050405020304" pitchFamily="18" charset="0"/>
              </a:rPr>
              <a:t>Tính chất </a:t>
            </a:r>
          </a:p>
          <a:p>
            <a:r>
              <a:rPr lang="vi-VN" sz="3200" dirty="0">
                <a:latin typeface="Times New Roman" panose="02020603050405020304" pitchFamily="18" charset="0"/>
                <a:cs typeface="Times New Roman" panose="02020603050405020304" pitchFamily="18" charset="0"/>
              </a:rPr>
              <a:t>Độ bền kéo cao (nhưng độ bền sẽ bị giảm khi ướt), cách nhiệt tốt và chống tĩnh điện.</a:t>
            </a:r>
          </a:p>
          <a:p>
            <a:r>
              <a:rPr lang="vi-VN" sz="3200" dirty="0">
                <a:latin typeface="Times New Roman" panose="02020603050405020304" pitchFamily="18" charset="0"/>
                <a:cs typeface="Times New Roman" panose="02020603050405020304" pitchFamily="18" charset="0"/>
              </a:rPr>
              <a:t>Khuyết điểm là độ nhàu cao, giòn và dễ bị oxy hóa trong ánh nắng mặt trời. Đay cũng là đối tượng dễ tấn công của vi sinh vật ở vùng có khí hậu ẩm ướt.</a:t>
            </a:r>
          </a:p>
          <a:p>
            <a:r>
              <a:rPr lang="vi-VN" sz="3200" dirty="0">
                <a:latin typeface="Times New Roman" panose="02020603050405020304" pitchFamily="18" charset="0"/>
                <a:cs typeface="Times New Roman" panose="02020603050405020304" pitchFamily="18" charset="0"/>
              </a:rPr>
              <a:t>Ngoài ra, đay còn là một loại sợi có độ bóng vàng tự nhiên rất đẹp, nhưng sợi đay tốt có thể được làm thành giả tơ tằm.</a:t>
            </a:r>
          </a:p>
        </p:txBody>
      </p:sp>
      <p:pic>
        <p:nvPicPr>
          <p:cNvPr id="3" name="Picture 2">
            <a:extLst>
              <a:ext uri="{FF2B5EF4-FFF2-40B4-BE49-F238E27FC236}">
                <a16:creationId xmlns:a16="http://schemas.microsoft.com/office/drawing/2014/main" id="{B9A15389-979B-486B-B29F-CFA0BA692DA4}"/>
              </a:ext>
            </a:extLst>
          </p:cNvPr>
          <p:cNvPicPr>
            <a:picLocks noChangeAspect="1"/>
          </p:cNvPicPr>
          <p:nvPr/>
        </p:nvPicPr>
        <p:blipFill>
          <a:blip r:embed="rId2"/>
          <a:stretch>
            <a:fillRect/>
          </a:stretch>
        </p:blipFill>
        <p:spPr>
          <a:xfrm>
            <a:off x="0" y="0"/>
            <a:ext cx="3083437" cy="1150961"/>
          </a:xfrm>
          <a:prstGeom prst="rect">
            <a:avLst/>
          </a:prstGeom>
        </p:spPr>
      </p:pic>
    </p:spTree>
    <p:extLst>
      <p:ext uri="{BB962C8B-B14F-4D97-AF65-F5344CB8AC3E}">
        <p14:creationId xmlns:p14="http://schemas.microsoft.com/office/powerpoint/2010/main" val="2032766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334000" y="3793742"/>
            <a:ext cx="1524000" cy="2667001"/>
          </a:xfrm>
          <a:prstGeom prst="rect">
            <a:avLst/>
          </a:prstGeom>
        </p:spPr>
      </p:pic>
      <p:sp>
        <p:nvSpPr>
          <p:cNvPr id="3" name="Rectangle 2"/>
          <p:cNvSpPr/>
          <p:nvPr/>
        </p:nvSpPr>
        <p:spPr>
          <a:xfrm>
            <a:off x="762000" y="874455"/>
            <a:ext cx="10223500" cy="2554545"/>
          </a:xfrm>
          <a:prstGeom prst="rect">
            <a:avLst/>
          </a:prstGeom>
        </p:spPr>
        <p:txBody>
          <a:bodyPr wrap="square">
            <a:spAutoFit/>
          </a:bodyPr>
          <a:lstStyle/>
          <a:p>
            <a:r>
              <a:rPr lang="vi-VN" sz="3200" dirty="0">
                <a:latin typeface="Times New Roman" panose="02020603050405020304" pitchFamily="18" charset="0"/>
                <a:cs typeface="Times New Roman" panose="02020603050405020304" pitchFamily="18" charset="0"/>
              </a:rPr>
              <a:t>Thảm đay được sử dụng để chống xói mòn</a:t>
            </a:r>
            <a:r>
              <a:rPr lang="en-US" sz="3200" dirty="0">
                <a:latin typeface="Times New Roman" panose="02020603050405020304" pitchFamily="18" charset="0"/>
                <a:cs typeface="Times New Roman" panose="02020603050405020304" pitchFamily="18" charset="0"/>
              </a:rPr>
              <a:t> </a:t>
            </a:r>
            <a:r>
              <a:rPr lang="vi-VN" sz="3200" dirty="0">
                <a:latin typeface="Times New Roman" panose="02020603050405020304" pitchFamily="18" charset="0"/>
                <a:cs typeface="Times New Roman" panose="02020603050405020304" pitchFamily="18" charset="0"/>
              </a:rPr>
              <a:t>lũ lụt. Đối với mục đích này, một chất xơ tự nhiên và phân hủy sinh học.</a:t>
            </a:r>
          </a:p>
          <a:p>
            <a:r>
              <a:rPr lang="vi-VN" sz="3200" dirty="0">
                <a:latin typeface="Times New Roman" panose="02020603050405020304" pitchFamily="18" charset="0"/>
                <a:cs typeface="Times New Roman" panose="02020603050405020304" pitchFamily="18" charset="0"/>
              </a:rPr>
              <a:t>Do khả năng ngậm nước của đay rất lớn nên chủ yếu đay dùng để kéo sợi thô dệt bao tải đựng những sản phẩm dễ bị ẩm như đường, muối, đựng ngũ cốc, dệt thảm.</a:t>
            </a:r>
          </a:p>
        </p:txBody>
      </p:sp>
      <p:pic>
        <p:nvPicPr>
          <p:cNvPr id="4" name="Picture 3">
            <a:extLst>
              <a:ext uri="{FF2B5EF4-FFF2-40B4-BE49-F238E27FC236}">
                <a16:creationId xmlns:a16="http://schemas.microsoft.com/office/drawing/2014/main" id="{927CD60B-235D-4574-AEB6-814734F4853E}"/>
              </a:ext>
            </a:extLst>
          </p:cNvPr>
          <p:cNvPicPr>
            <a:picLocks noChangeAspect="1"/>
          </p:cNvPicPr>
          <p:nvPr/>
        </p:nvPicPr>
        <p:blipFill>
          <a:blip r:embed="rId3"/>
          <a:stretch>
            <a:fillRect/>
          </a:stretch>
        </p:blipFill>
        <p:spPr>
          <a:xfrm>
            <a:off x="1" y="0"/>
            <a:ext cx="1981200" cy="739527"/>
          </a:xfrm>
          <a:prstGeom prst="rect">
            <a:avLst/>
          </a:prstGeom>
        </p:spPr>
      </p:pic>
    </p:spTree>
    <p:extLst>
      <p:ext uri="{BB962C8B-B14F-4D97-AF65-F5344CB8AC3E}">
        <p14:creationId xmlns:p14="http://schemas.microsoft.com/office/powerpoint/2010/main" val="245227017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85800" y="1524000"/>
            <a:ext cx="10134600" cy="2554545"/>
          </a:xfrm>
          <a:prstGeom prst="rect">
            <a:avLst/>
          </a:prstGeom>
        </p:spPr>
        <p:txBody>
          <a:bodyPr wrap="square">
            <a:spAutoFit/>
          </a:bodyPr>
          <a:lstStyle/>
          <a:p>
            <a:r>
              <a:rPr lang="vi-VN" sz="3200" dirty="0">
                <a:latin typeface="Times New Roman" panose="02020603050405020304" pitchFamily="18" charset="0"/>
                <a:cs typeface="Times New Roman" panose="02020603050405020304" pitchFamily="18" charset="0"/>
              </a:rPr>
              <a:t>Chuối sợi</a:t>
            </a:r>
          </a:p>
          <a:p>
            <a:r>
              <a:rPr lang="vi-VN" sz="3200" dirty="0">
                <a:latin typeface="Times New Roman" panose="02020603050405020304" pitchFamily="18" charset="0"/>
                <a:cs typeface="Times New Roman" panose="02020603050405020304" pitchFamily="18" charset="0"/>
              </a:rPr>
              <a:t>Chuối sợi là loại cây nhiệt đới sống nhiều năm, được trồng nhiều ở quần đảo Philippin, Ecuador và Costarica. Loại “gai Manila” này có xơ dài từ 2-12 mm, xơ kỹ thuật dài 1-5m. Xơ được lấy ra từ bẹ lá.</a:t>
            </a:r>
          </a:p>
        </p:txBody>
      </p:sp>
      <p:pic>
        <p:nvPicPr>
          <p:cNvPr id="3" name="Picture 2">
            <a:extLst>
              <a:ext uri="{FF2B5EF4-FFF2-40B4-BE49-F238E27FC236}">
                <a16:creationId xmlns:a16="http://schemas.microsoft.com/office/drawing/2014/main" id="{E6F40E91-A6A5-474B-AE4E-C8A6565F1302}"/>
              </a:ext>
            </a:extLst>
          </p:cNvPr>
          <p:cNvPicPr>
            <a:picLocks noChangeAspect="1"/>
          </p:cNvPicPr>
          <p:nvPr/>
        </p:nvPicPr>
        <p:blipFill>
          <a:blip r:embed="rId2"/>
          <a:stretch>
            <a:fillRect/>
          </a:stretch>
        </p:blipFill>
        <p:spPr>
          <a:xfrm>
            <a:off x="0" y="0"/>
            <a:ext cx="3083437" cy="1150961"/>
          </a:xfrm>
          <a:prstGeom prst="rect">
            <a:avLst/>
          </a:prstGeom>
        </p:spPr>
      </p:pic>
    </p:spTree>
    <p:extLst>
      <p:ext uri="{BB962C8B-B14F-4D97-AF65-F5344CB8AC3E}">
        <p14:creationId xmlns:p14="http://schemas.microsoft.com/office/powerpoint/2010/main" val="417200161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38200" y="1371600"/>
            <a:ext cx="10909300" cy="2062103"/>
          </a:xfrm>
          <a:prstGeom prst="rect">
            <a:avLst/>
          </a:prstGeom>
        </p:spPr>
        <p:txBody>
          <a:bodyPr wrap="square">
            <a:spAutoFit/>
          </a:bodyPr>
          <a:lstStyle/>
          <a:p>
            <a:r>
              <a:rPr lang="vi-VN" sz="3200" dirty="0">
                <a:latin typeface="Times New Roman" panose="02020603050405020304" pitchFamily="18" charset="0"/>
                <a:cs typeface="Times New Roman" panose="02020603050405020304" pitchFamily="18" charset="0"/>
              </a:rPr>
              <a:t>Chuối lấy sợi là một loài cây bản địa của Việt Nam. Trong quá khứ, Việt Nam đã từng sản xuất 85% xơ chuối của thế giới, tuy nhiên sản lượng hàng năm đã bị giảm dần do các tác nhân gây bệnh cây trồng tăng lên. </a:t>
            </a:r>
          </a:p>
        </p:txBody>
      </p:sp>
      <p:pic>
        <p:nvPicPr>
          <p:cNvPr id="3" name="Picture 2">
            <a:extLst>
              <a:ext uri="{FF2B5EF4-FFF2-40B4-BE49-F238E27FC236}">
                <a16:creationId xmlns:a16="http://schemas.microsoft.com/office/drawing/2014/main" id="{3870D024-570B-4FAE-BE80-67CA8C57F36B}"/>
              </a:ext>
            </a:extLst>
          </p:cNvPr>
          <p:cNvPicPr>
            <a:picLocks noChangeAspect="1"/>
          </p:cNvPicPr>
          <p:nvPr/>
        </p:nvPicPr>
        <p:blipFill>
          <a:blip r:embed="rId2"/>
          <a:stretch>
            <a:fillRect/>
          </a:stretch>
        </p:blipFill>
        <p:spPr>
          <a:xfrm>
            <a:off x="1" y="1"/>
            <a:ext cx="2743200" cy="1023960"/>
          </a:xfrm>
          <a:prstGeom prst="rect">
            <a:avLst/>
          </a:prstGeom>
        </p:spPr>
      </p:pic>
    </p:spTree>
    <p:extLst>
      <p:ext uri="{BB962C8B-B14F-4D97-AF65-F5344CB8AC3E}">
        <p14:creationId xmlns:p14="http://schemas.microsoft.com/office/powerpoint/2010/main" val="390166285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38200" y="1371600"/>
            <a:ext cx="10909300" cy="2062103"/>
          </a:xfrm>
          <a:prstGeom prst="rect">
            <a:avLst/>
          </a:prstGeom>
        </p:spPr>
        <p:txBody>
          <a:bodyPr wrap="square">
            <a:spAutoFit/>
          </a:bodyPr>
          <a:lstStyle/>
          <a:p>
            <a:r>
              <a:rPr lang="vi-VN" sz="3200" dirty="0">
                <a:latin typeface="Times New Roman" panose="02020603050405020304" pitchFamily="18" charset="0"/>
                <a:cs typeface="Times New Roman" panose="02020603050405020304" pitchFamily="18" charset="0"/>
              </a:rPr>
              <a:t>Chuối lấy sợi là một loài cây bản địa của Việt Nam. Trong quá khứ, Việt Nam đã từng sản xuất 85% xơ chuối của thế giới, tuy nhiên sản lượng hàng năm đã bị giảm dần do các tác nhân gây bệnh cây trồng tăng lên. </a:t>
            </a:r>
          </a:p>
        </p:txBody>
      </p:sp>
      <p:pic>
        <p:nvPicPr>
          <p:cNvPr id="3" name="Picture 2">
            <a:extLst>
              <a:ext uri="{FF2B5EF4-FFF2-40B4-BE49-F238E27FC236}">
                <a16:creationId xmlns:a16="http://schemas.microsoft.com/office/drawing/2014/main" id="{3870D024-570B-4FAE-BE80-67CA8C57F36B}"/>
              </a:ext>
            </a:extLst>
          </p:cNvPr>
          <p:cNvPicPr>
            <a:picLocks noChangeAspect="1"/>
          </p:cNvPicPr>
          <p:nvPr/>
        </p:nvPicPr>
        <p:blipFill>
          <a:blip r:embed="rId2"/>
          <a:stretch>
            <a:fillRect/>
          </a:stretch>
        </p:blipFill>
        <p:spPr>
          <a:xfrm>
            <a:off x="1" y="1"/>
            <a:ext cx="2743200" cy="1023960"/>
          </a:xfrm>
          <a:prstGeom prst="rect">
            <a:avLst/>
          </a:prstGeom>
        </p:spPr>
      </p:pic>
    </p:spTree>
    <p:extLst>
      <p:ext uri="{BB962C8B-B14F-4D97-AF65-F5344CB8AC3E}">
        <p14:creationId xmlns:p14="http://schemas.microsoft.com/office/powerpoint/2010/main" val="206681660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52500" y="1269137"/>
            <a:ext cx="7734300" cy="4031873"/>
          </a:xfrm>
          <a:prstGeom prst="rect">
            <a:avLst/>
          </a:prstGeom>
        </p:spPr>
        <p:txBody>
          <a:bodyPr wrap="square">
            <a:spAutoFit/>
          </a:bodyPr>
          <a:lstStyle/>
          <a:p>
            <a:r>
              <a:rPr lang="vi-VN" sz="3200" dirty="0">
                <a:latin typeface="Times New Roman" panose="02020603050405020304" pitchFamily="18" charset="0"/>
                <a:cs typeface="Times New Roman" panose="02020603050405020304" pitchFamily="18" charset="0"/>
              </a:rPr>
              <a:t>Xơ chuối có độ mảnh đều, bền, hút nước mạnh và bóng, thường dùng để chế biến giấy đặc biệt sử dụng làm các túi lọc trà, túi chân không, tiền tệ... do có khả năng chống thiệt hại từ nước mặn nên xơ chuối cũng thường được làm các loại dây buộc tàu thuyền, lưới đánh cá. Xơ chuối mảnh dùng để kéo sợi dệt vải.</a:t>
            </a:r>
          </a:p>
        </p:txBody>
      </p:sp>
      <p:pic>
        <p:nvPicPr>
          <p:cNvPr id="3" name="Picture 2"/>
          <p:cNvPicPr>
            <a:picLocks noChangeAspect="1"/>
          </p:cNvPicPr>
          <p:nvPr/>
        </p:nvPicPr>
        <p:blipFill>
          <a:blip r:embed="rId2"/>
          <a:stretch>
            <a:fillRect/>
          </a:stretch>
        </p:blipFill>
        <p:spPr>
          <a:xfrm>
            <a:off x="8534400" y="1269136"/>
            <a:ext cx="2823700" cy="3194265"/>
          </a:xfrm>
          <a:prstGeom prst="rect">
            <a:avLst/>
          </a:prstGeom>
        </p:spPr>
      </p:pic>
      <p:pic>
        <p:nvPicPr>
          <p:cNvPr id="4" name="Picture 3">
            <a:extLst>
              <a:ext uri="{FF2B5EF4-FFF2-40B4-BE49-F238E27FC236}">
                <a16:creationId xmlns:a16="http://schemas.microsoft.com/office/drawing/2014/main" id="{575B27D9-192C-409E-9CE9-0C7BFCED9B37}"/>
              </a:ext>
            </a:extLst>
          </p:cNvPr>
          <p:cNvPicPr>
            <a:picLocks noChangeAspect="1"/>
          </p:cNvPicPr>
          <p:nvPr/>
        </p:nvPicPr>
        <p:blipFill>
          <a:blip r:embed="rId3"/>
          <a:stretch>
            <a:fillRect/>
          </a:stretch>
        </p:blipFill>
        <p:spPr>
          <a:xfrm>
            <a:off x="0" y="0"/>
            <a:ext cx="3083437" cy="1150961"/>
          </a:xfrm>
          <a:prstGeom prst="rect">
            <a:avLst/>
          </a:prstGeom>
        </p:spPr>
      </p:pic>
    </p:spTree>
    <p:extLst>
      <p:ext uri="{BB962C8B-B14F-4D97-AF65-F5344CB8AC3E}">
        <p14:creationId xmlns:p14="http://schemas.microsoft.com/office/powerpoint/2010/main" val="246026418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89000" y="1779687"/>
            <a:ext cx="11099800" cy="2862322"/>
          </a:xfrm>
          <a:prstGeom prst="rect">
            <a:avLst/>
          </a:prstGeom>
        </p:spPr>
        <p:txBody>
          <a:bodyPr wrap="square">
            <a:spAutoFit/>
          </a:bodyPr>
          <a:lstStyle/>
          <a:p>
            <a:r>
              <a:rPr lang="vi-VN" sz="3600" dirty="0">
                <a:latin typeface="Times New Roman" panose="02020603050405020304" pitchFamily="18" charset="0"/>
                <a:cs typeface="Times New Roman" panose="02020603050405020304" pitchFamily="18" charset="0"/>
              </a:rPr>
              <a:t>Dứa sợi</a:t>
            </a:r>
          </a:p>
          <a:p>
            <a:r>
              <a:rPr lang="vi-VN" sz="3600" dirty="0">
                <a:latin typeface="Times New Roman" panose="02020603050405020304" pitchFamily="18" charset="0"/>
                <a:cs typeface="Times New Roman" panose="02020603050405020304" pitchFamily="18" charset="0"/>
              </a:rPr>
              <a:t>Là loại cây nhiệt đới, sống nhiều năm ở Inđônêxia, Philipin, Braxin, Mêhicô. Loại dứa có hai mép lá trơn “yaxci” cho chất lượng xơ tốt nhất. Những loại dứa khác hai mép lá có gai nhọn cho chất lượng xơ kém hơn</a:t>
            </a:r>
          </a:p>
        </p:txBody>
      </p:sp>
      <p:pic>
        <p:nvPicPr>
          <p:cNvPr id="3" name="Picture 2">
            <a:extLst>
              <a:ext uri="{FF2B5EF4-FFF2-40B4-BE49-F238E27FC236}">
                <a16:creationId xmlns:a16="http://schemas.microsoft.com/office/drawing/2014/main" id="{0B184ABD-DB3E-4161-8D7E-4FB0FC7B2454}"/>
              </a:ext>
            </a:extLst>
          </p:cNvPr>
          <p:cNvPicPr>
            <a:picLocks noChangeAspect="1"/>
          </p:cNvPicPr>
          <p:nvPr/>
        </p:nvPicPr>
        <p:blipFill>
          <a:blip r:embed="rId2"/>
          <a:stretch>
            <a:fillRect/>
          </a:stretch>
        </p:blipFill>
        <p:spPr>
          <a:xfrm>
            <a:off x="0" y="0"/>
            <a:ext cx="3083437" cy="1150961"/>
          </a:xfrm>
          <a:prstGeom prst="rect">
            <a:avLst/>
          </a:prstGeom>
        </p:spPr>
      </p:pic>
    </p:spTree>
    <p:extLst>
      <p:ext uri="{BB962C8B-B14F-4D97-AF65-F5344CB8AC3E}">
        <p14:creationId xmlns:p14="http://schemas.microsoft.com/office/powerpoint/2010/main" val="425718335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90600" y="1351508"/>
            <a:ext cx="6616700" cy="2800767"/>
          </a:xfrm>
          <a:prstGeom prst="rect">
            <a:avLst/>
          </a:prstGeom>
        </p:spPr>
        <p:txBody>
          <a:bodyPr wrap="square">
            <a:spAutoFit/>
          </a:bodyPr>
          <a:lstStyle/>
          <a:p>
            <a:r>
              <a:rPr lang="vi-VN" sz="4400" dirty="0">
                <a:latin typeface="Times New Roman" panose="02020603050405020304" pitchFamily="18" charset="0"/>
                <a:cs typeface="Times New Roman" panose="02020603050405020304" pitchFamily="18" charset="0"/>
              </a:rPr>
              <a:t>Xơ dứa cơ bản có chiều dài 2-4 mm, bề ngang 20-30 </a:t>
            </a:r>
            <a:r>
              <a:rPr lang="en-US" sz="4400" dirty="0">
                <a:latin typeface="Times New Roman" panose="02020603050405020304" pitchFamily="18" charset="0"/>
                <a:cs typeface="Times New Roman" panose="02020603050405020304" pitchFamily="18" charset="0"/>
              </a:rPr>
              <a:t>m</a:t>
            </a:r>
            <a:r>
              <a:rPr lang="vi-VN" sz="4400" dirty="0">
                <a:latin typeface="Times New Roman" panose="02020603050405020304" pitchFamily="18" charset="0"/>
                <a:cs typeface="Times New Roman" panose="02020603050405020304" pitchFamily="18" charset="0"/>
              </a:rPr>
              <a:t>m. Xơ kỹ thuật dài 70-130 cm</a:t>
            </a:r>
          </a:p>
        </p:txBody>
      </p:sp>
      <p:pic>
        <p:nvPicPr>
          <p:cNvPr id="3" name="Picture 2"/>
          <p:cNvPicPr>
            <a:picLocks noChangeAspect="1"/>
          </p:cNvPicPr>
          <p:nvPr/>
        </p:nvPicPr>
        <p:blipFill>
          <a:blip r:embed="rId2"/>
          <a:stretch>
            <a:fillRect/>
          </a:stretch>
        </p:blipFill>
        <p:spPr>
          <a:xfrm>
            <a:off x="8293100" y="1395181"/>
            <a:ext cx="3256882" cy="3888132"/>
          </a:xfrm>
          <a:prstGeom prst="rect">
            <a:avLst/>
          </a:prstGeom>
        </p:spPr>
      </p:pic>
      <p:pic>
        <p:nvPicPr>
          <p:cNvPr id="4" name="Picture 3">
            <a:extLst>
              <a:ext uri="{FF2B5EF4-FFF2-40B4-BE49-F238E27FC236}">
                <a16:creationId xmlns:a16="http://schemas.microsoft.com/office/drawing/2014/main" id="{8B0275E8-9FCB-4EE2-AD76-43C5BA88929B}"/>
              </a:ext>
            </a:extLst>
          </p:cNvPr>
          <p:cNvPicPr>
            <a:picLocks noChangeAspect="1"/>
          </p:cNvPicPr>
          <p:nvPr/>
        </p:nvPicPr>
        <p:blipFill>
          <a:blip r:embed="rId3"/>
          <a:stretch>
            <a:fillRect/>
          </a:stretch>
        </p:blipFill>
        <p:spPr>
          <a:xfrm>
            <a:off x="0" y="0"/>
            <a:ext cx="3083437" cy="1150961"/>
          </a:xfrm>
          <a:prstGeom prst="rect">
            <a:avLst/>
          </a:prstGeom>
        </p:spPr>
      </p:pic>
    </p:spTree>
    <p:extLst>
      <p:ext uri="{BB962C8B-B14F-4D97-AF65-F5344CB8AC3E}">
        <p14:creationId xmlns:p14="http://schemas.microsoft.com/office/powerpoint/2010/main" val="312098160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C9F701C-FB67-4E03-AACD-93417DAEB9CE}"/>
              </a:ext>
            </a:extLst>
          </p:cNvPr>
          <p:cNvPicPr>
            <a:picLocks noChangeAspect="1"/>
          </p:cNvPicPr>
          <p:nvPr/>
        </p:nvPicPr>
        <p:blipFill>
          <a:blip r:embed="rId2"/>
          <a:stretch>
            <a:fillRect/>
          </a:stretch>
        </p:blipFill>
        <p:spPr>
          <a:xfrm>
            <a:off x="0" y="0"/>
            <a:ext cx="3083437" cy="1150961"/>
          </a:xfrm>
          <a:prstGeom prst="rect">
            <a:avLst/>
          </a:prstGeom>
        </p:spPr>
      </p:pic>
      <p:sp>
        <p:nvSpPr>
          <p:cNvPr id="5" name="TextBox 4">
            <a:extLst>
              <a:ext uri="{FF2B5EF4-FFF2-40B4-BE49-F238E27FC236}">
                <a16:creationId xmlns:a16="http://schemas.microsoft.com/office/drawing/2014/main" id="{137999D2-C83F-47A0-972D-61E37F75787A}"/>
              </a:ext>
            </a:extLst>
          </p:cNvPr>
          <p:cNvSpPr txBox="1"/>
          <p:nvPr/>
        </p:nvSpPr>
        <p:spPr>
          <a:xfrm>
            <a:off x="1371600" y="1150961"/>
            <a:ext cx="6102626" cy="646331"/>
          </a:xfrm>
          <a:prstGeom prst="rect">
            <a:avLst/>
          </a:prstGeom>
          <a:noFill/>
        </p:spPr>
        <p:txBody>
          <a:bodyPr wrap="square">
            <a:spAutoFit/>
          </a:bodyPr>
          <a:lstStyle/>
          <a:p>
            <a:r>
              <a:rPr lang="en-US" sz="3600" b="1"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36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âu</a:t>
            </a:r>
            <a:r>
              <a:rPr lang="en-US" sz="36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6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hỏi</a:t>
            </a:r>
            <a:r>
              <a:rPr lang="en-US" sz="36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6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củng</a:t>
            </a:r>
            <a:r>
              <a:rPr lang="en-US" sz="36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6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cố</a:t>
            </a:r>
            <a:r>
              <a:rPr lang="en-US" sz="36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6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chương</a:t>
            </a:r>
            <a:r>
              <a:rPr lang="en-US" sz="36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3:</a:t>
            </a:r>
            <a:r>
              <a:rPr lang="en-US" sz="36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3600" dirty="0">
              <a:solidFill>
                <a:srgbClr val="FF0000"/>
              </a:solidFill>
            </a:endParaRPr>
          </a:p>
        </p:txBody>
      </p:sp>
      <p:sp>
        <p:nvSpPr>
          <p:cNvPr id="8" name="TextBox 7">
            <a:extLst>
              <a:ext uri="{FF2B5EF4-FFF2-40B4-BE49-F238E27FC236}">
                <a16:creationId xmlns:a16="http://schemas.microsoft.com/office/drawing/2014/main" id="{1236F361-55F9-4E31-AE0F-AF91D0527B66}"/>
              </a:ext>
            </a:extLst>
          </p:cNvPr>
          <p:cNvSpPr txBox="1"/>
          <p:nvPr/>
        </p:nvSpPr>
        <p:spPr>
          <a:xfrm>
            <a:off x="609600" y="1878729"/>
            <a:ext cx="10972800" cy="4108817"/>
          </a:xfrm>
          <a:prstGeom prst="rect">
            <a:avLst/>
          </a:prstGeom>
          <a:noFill/>
        </p:spPr>
        <p:txBody>
          <a:bodyPr wrap="square">
            <a:spAutoFit/>
          </a:bodyPr>
          <a:lstStyle/>
          <a:p>
            <a:pPr marL="514350" indent="-514350">
              <a:buAutoNum type="arabicPeriod"/>
            </a:pPr>
            <a:r>
              <a:rPr lang="en-US" sz="3200" dirty="0" err="1">
                <a:latin typeface="Times New Roman" panose="02020603050405020304" pitchFamily="18" charset="0"/>
                <a:cs typeface="Times New Roman" panose="02020603050405020304" pitchFamily="18" charset="0"/>
              </a:rPr>
              <a:t>Trình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bày</a:t>
            </a:r>
            <a:r>
              <a:rPr lang="en-US" sz="3200" dirty="0">
                <a:latin typeface="Times New Roman" panose="02020603050405020304" pitchFamily="18" charset="0"/>
                <a:cs typeface="Times New Roman" panose="02020603050405020304" pitchFamily="18" charset="0"/>
              </a:rPr>
              <a:t> n</a:t>
            </a:r>
            <a:r>
              <a:rPr lang="vi-VN" sz="3200" dirty="0">
                <a:latin typeface="Times New Roman" panose="02020603050405020304" pitchFamily="18" charset="0"/>
                <a:cs typeface="Times New Roman" panose="02020603050405020304" pitchFamily="18" charset="0"/>
              </a:rPr>
              <a:t>guồn gốc</a:t>
            </a:r>
            <a:r>
              <a:rPr lang="en-US" sz="3200" dirty="0">
                <a:latin typeface="Times New Roman" panose="02020603050405020304" pitchFamily="18" charset="0"/>
                <a:cs typeface="Times New Roman" panose="02020603050405020304" pitchFamily="18" charset="0"/>
              </a:rPr>
              <a:t> x</a:t>
            </a:r>
            <a:r>
              <a:rPr lang="vi-VN" sz="3200" dirty="0">
                <a:latin typeface="Times New Roman" panose="02020603050405020304" pitchFamily="18" charset="0"/>
                <a:cs typeface="Times New Roman" panose="02020603050405020304" pitchFamily="18" charset="0"/>
              </a:rPr>
              <a:t>ơ, sợi bông</a:t>
            </a:r>
            <a:r>
              <a:rPr lang="en-US" sz="3200" dirty="0">
                <a:latin typeface="Times New Roman" panose="02020603050405020304" pitchFamily="18" charset="0"/>
                <a:cs typeface="Times New Roman" panose="02020603050405020304" pitchFamily="18" charset="0"/>
              </a:rPr>
              <a:t>?</a:t>
            </a:r>
          </a:p>
          <a:p>
            <a:pPr marL="514350" indent="-514350">
              <a:buAutoNum type="arabicPeriod"/>
            </a:pPr>
            <a:r>
              <a:rPr lang="en-US" sz="3200" dirty="0" err="1">
                <a:latin typeface="Times New Roman" panose="02020603050405020304" pitchFamily="18" charset="0"/>
                <a:cs typeface="Times New Roman" panose="02020603050405020304" pitchFamily="18" charset="0"/>
              </a:rPr>
              <a:t>Trình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bày</a:t>
            </a:r>
            <a:r>
              <a:rPr lang="en-US" sz="3200" dirty="0">
                <a:latin typeface="Times New Roman" panose="02020603050405020304" pitchFamily="18" charset="0"/>
                <a:cs typeface="Times New Roman" panose="02020603050405020304" pitchFamily="18" charset="0"/>
              </a:rPr>
              <a:t> n</a:t>
            </a:r>
            <a:r>
              <a:rPr lang="vi-VN" sz="3200" dirty="0">
                <a:latin typeface="Times New Roman" panose="02020603050405020304" pitchFamily="18" charset="0"/>
                <a:cs typeface="Times New Roman" panose="02020603050405020304" pitchFamily="18" charset="0"/>
              </a:rPr>
              <a:t>guồn gốc</a:t>
            </a:r>
            <a:r>
              <a:rPr lang="en-US" sz="3200" dirty="0">
                <a:latin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cs typeface="Times New Roman" panose="02020603050405020304" pitchFamily="18" charset="0"/>
              </a:rPr>
              <a:t>x</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ơ</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sợi</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nhân</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tạo</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p>
          <a:p>
            <a:pPr marL="514350" indent="-514350">
              <a:buAutoNum type="arabicPeriod"/>
            </a:pPr>
            <a:r>
              <a:rPr lang="en-US" sz="3200" dirty="0" err="1">
                <a:latin typeface="Times New Roman" panose="02020603050405020304" pitchFamily="18" charset="0"/>
                <a:cs typeface="Times New Roman" panose="02020603050405020304" pitchFamily="18" charset="0"/>
              </a:rPr>
              <a:t>Nêu</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sự</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ảnh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hưởng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của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nước</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với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xơ</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thiên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nhiên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gốc</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thực</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vật</a:t>
            </a:r>
            <a:r>
              <a:rPr lang="en-US" sz="3200" dirty="0">
                <a:latin typeface="Times New Roman" panose="02020603050405020304" pitchFamily="18" charset="0"/>
                <a:cs typeface="Times New Roman" panose="02020603050405020304" pitchFamily="18" charset="0"/>
              </a:rPr>
              <a:t>?</a:t>
            </a:r>
          </a:p>
          <a:p>
            <a:pPr marL="514350" indent="-514350">
              <a:buAutoNum type="arabicPeriod"/>
            </a:pP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Trình</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bày</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nguồn</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gốc</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xơ</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thiên</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nhiên</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hữu</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cơ</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gốc</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động</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vật</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tơ</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tằm</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p>
          <a:p>
            <a:pPr marL="514350" indent="-514350">
              <a:buAutoNum type="arabicPeriod"/>
            </a:pP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Trình</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bày</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nguồn</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gốc</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xơ</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thiên</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nhiên</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hữu</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cơ</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gốc</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thực</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vật</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xơ</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bông</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vi-VN" sz="3200" dirty="0">
              <a:latin typeface="Times New Roman" panose="02020603050405020304" pitchFamily="18" charset="0"/>
              <a:cs typeface="Times New Roman" panose="02020603050405020304" pitchFamily="18" charset="0"/>
            </a:endParaRPr>
          </a:p>
          <a:p>
            <a:pPr marL="171450" indent="8890">
              <a:spcBef>
                <a:spcPts val="600"/>
              </a:spcBef>
              <a:spcAft>
                <a:spcPts val="0"/>
              </a:spcAft>
            </a:pPr>
            <a:r>
              <a:rPr lang="en-US" sz="3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32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34568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arn(inVertic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8">
                                            <p:txEl>
                                              <p:pRg st="0" end="0"/>
                                            </p:txEl>
                                          </p:spTgt>
                                        </p:tgtEl>
                                        <p:attrNameLst>
                                          <p:attrName>style.visibility</p:attrName>
                                        </p:attrNameLst>
                                      </p:cBhvr>
                                      <p:to>
                                        <p:strVal val="visible"/>
                                      </p:to>
                                    </p:set>
                                    <p:animEffect transition="in" filter="barn(inVertical)">
                                      <p:cBhvr>
                                        <p:cTn id="12" dur="500"/>
                                        <p:tgtEl>
                                          <p:spTgt spid="8">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8">
                                            <p:txEl>
                                              <p:pRg st="1" end="1"/>
                                            </p:txEl>
                                          </p:spTgt>
                                        </p:tgtEl>
                                        <p:attrNameLst>
                                          <p:attrName>style.visibility</p:attrName>
                                        </p:attrNameLst>
                                      </p:cBhvr>
                                      <p:to>
                                        <p:strVal val="visible"/>
                                      </p:to>
                                    </p:set>
                                    <p:animEffect transition="in" filter="barn(inVertical)">
                                      <p:cBhvr>
                                        <p:cTn id="17" dur="500"/>
                                        <p:tgtEl>
                                          <p:spTgt spid="8">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8">
                                            <p:txEl>
                                              <p:pRg st="2" end="2"/>
                                            </p:txEl>
                                          </p:spTgt>
                                        </p:tgtEl>
                                        <p:attrNameLst>
                                          <p:attrName>style.visibility</p:attrName>
                                        </p:attrNameLst>
                                      </p:cBhvr>
                                      <p:to>
                                        <p:strVal val="visible"/>
                                      </p:to>
                                    </p:set>
                                    <p:animEffect transition="in" filter="barn(inVertical)">
                                      <p:cBhvr>
                                        <p:cTn id="22" dur="500"/>
                                        <p:tgtEl>
                                          <p:spTgt spid="8">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8">
                                            <p:txEl>
                                              <p:pRg st="3" end="3"/>
                                            </p:txEl>
                                          </p:spTgt>
                                        </p:tgtEl>
                                        <p:attrNameLst>
                                          <p:attrName>style.visibility</p:attrName>
                                        </p:attrNameLst>
                                      </p:cBhvr>
                                      <p:to>
                                        <p:strVal val="visible"/>
                                      </p:to>
                                    </p:set>
                                    <p:animEffect transition="in" filter="barn(inVertical)">
                                      <p:cBhvr>
                                        <p:cTn id="27" dur="500"/>
                                        <p:tgtEl>
                                          <p:spTgt spid="8">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nodeType="clickEffect">
                                  <p:stCondLst>
                                    <p:cond delay="0"/>
                                  </p:stCondLst>
                                  <p:childTnLst>
                                    <p:set>
                                      <p:cBhvr>
                                        <p:cTn id="31" dur="1" fill="hold">
                                          <p:stCondLst>
                                            <p:cond delay="0"/>
                                          </p:stCondLst>
                                        </p:cTn>
                                        <p:tgtEl>
                                          <p:spTgt spid="8">
                                            <p:txEl>
                                              <p:pRg st="4" end="4"/>
                                            </p:txEl>
                                          </p:spTgt>
                                        </p:tgtEl>
                                        <p:attrNameLst>
                                          <p:attrName>style.visibility</p:attrName>
                                        </p:attrNameLst>
                                      </p:cBhvr>
                                      <p:to>
                                        <p:strVal val="visible"/>
                                      </p:to>
                                    </p:set>
                                    <p:animEffect transition="in" filter="barn(inVertical)">
                                      <p:cBhvr>
                                        <p:cTn id="32" dur="500"/>
                                        <p:tgtEl>
                                          <p:spTgt spid="8">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nodeType="clickEffect">
                                  <p:stCondLst>
                                    <p:cond delay="0"/>
                                  </p:stCondLst>
                                  <p:childTnLst>
                                    <p:set>
                                      <p:cBhvr>
                                        <p:cTn id="36" dur="1" fill="hold">
                                          <p:stCondLst>
                                            <p:cond delay="0"/>
                                          </p:stCondLst>
                                        </p:cTn>
                                        <p:tgtEl>
                                          <p:spTgt spid="8">
                                            <p:txEl>
                                              <p:pRg st="5" end="5"/>
                                            </p:txEl>
                                          </p:spTgt>
                                        </p:tgtEl>
                                        <p:attrNameLst>
                                          <p:attrName>style.visibility</p:attrName>
                                        </p:attrNameLst>
                                      </p:cBhvr>
                                      <p:to>
                                        <p:strVal val="visible"/>
                                      </p:to>
                                    </p:set>
                                    <p:animEffect transition="in" filter="barn(inVertical)">
                                      <p:cBhvr>
                                        <p:cTn id="37" dur="500"/>
                                        <p:tgtEl>
                                          <p:spTgt spid="8">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3820</TotalTime>
  <Words>2710</Words>
  <Application>Microsoft Office PowerPoint</Application>
  <PresentationFormat>Widescreen</PresentationFormat>
  <Paragraphs>129</Paragraphs>
  <Slides>45</Slides>
  <Notes>0</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45</vt:i4>
      </vt:variant>
    </vt:vector>
  </HeadingPairs>
  <TitlesOfParts>
    <vt:vector size="54" baseType="lpstr">
      <vt:lpstr>.VnTime</vt:lpstr>
      <vt:lpstr>Arial</vt:lpstr>
      <vt:lpstr>Calibri</vt:lpstr>
      <vt:lpstr>Symbol</vt:lpstr>
      <vt:lpstr>Times New Roman</vt:lpstr>
      <vt:lpstr>Trebuchet MS</vt:lpstr>
      <vt:lpstr>Wingdings 3</vt:lpstr>
      <vt:lpstr>Office Theme</vt:lpstr>
      <vt:lpstr>Facet</vt:lpstr>
      <vt:lpstr>MÔN HỌC:  NGUYÊN PHỤ LIỆU DỆT MAY BẬC ĐÀO TẠO: TRUNG CẤP  Giảng viên: Ths Nguyễn Bạch Cẩm Dung Số điện thoại: 0901 332 377 Email: camdungnguyenbach@gmail.com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MÔN HỌC:  NGUYÊN PHỤ LIỆU DỆT MAY BẬC ĐÀO TẠO: TRUNG CẤP  Giảng viên: Ths Nguyễn Bạch Cẩm Dung Số điện thoại: 0901 332 377 Email: camdungnguyenbach@gmail.com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Bản trình bày PowerPoint</dc:title>
  <dc:creator>Microsoft</dc:creator>
  <cp:lastModifiedBy>set nguyenvan</cp:lastModifiedBy>
  <cp:revision>1380</cp:revision>
  <dcterms:created xsi:type="dcterms:W3CDTF">2019-03-11T02:21:13Z</dcterms:created>
  <dcterms:modified xsi:type="dcterms:W3CDTF">2021-10-25T08:59:29Z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2017-02-13T00:00:00Z</vt:filetime>
  </property>
  <property fmtid="{D5CDD505-2E9C-101B-9397-08002B2CF9AE}" pid="3" name="Creator">
    <vt:lpwstr>Microsoft® PowerPoint® 2010</vt:lpwstr>
  </property>
  <property fmtid="{D5CDD505-2E9C-101B-9397-08002B2CF9AE}" pid="4" name="LastSaved">
    <vt:filetime>2019-03-11T00:00:00Z</vt:filetime>
  </property>
</Properties>
</file>