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4.jpg" ContentType="image/jpeg"/>
  <Override PartName="/ppt/media/image12.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89" r:id="rId2"/>
  </p:sldMasterIdLst>
  <p:notesMasterIdLst>
    <p:notesMasterId r:id="rId87"/>
  </p:notesMasterIdLst>
  <p:sldIdLst>
    <p:sldId id="256" r:id="rId3"/>
    <p:sldId id="845" r:id="rId4"/>
    <p:sldId id="841" r:id="rId5"/>
    <p:sldId id="1109" r:id="rId6"/>
    <p:sldId id="880" r:id="rId7"/>
    <p:sldId id="305" r:id="rId8"/>
    <p:sldId id="306" r:id="rId9"/>
    <p:sldId id="307" r:id="rId10"/>
    <p:sldId id="308" r:id="rId11"/>
    <p:sldId id="350" r:id="rId12"/>
    <p:sldId id="309" r:id="rId13"/>
    <p:sldId id="310" r:id="rId14"/>
    <p:sldId id="311" r:id="rId15"/>
    <p:sldId id="312" r:id="rId16"/>
    <p:sldId id="1110" r:id="rId17"/>
    <p:sldId id="313" r:id="rId18"/>
    <p:sldId id="314" r:id="rId19"/>
    <p:sldId id="315" r:id="rId20"/>
    <p:sldId id="1108" r:id="rId21"/>
    <p:sldId id="1115" r:id="rId22"/>
    <p:sldId id="316" r:id="rId23"/>
    <p:sldId id="317" r:id="rId24"/>
    <p:sldId id="318" r:id="rId25"/>
    <p:sldId id="319" r:id="rId26"/>
    <p:sldId id="320" r:id="rId27"/>
    <p:sldId id="321" r:id="rId28"/>
    <p:sldId id="348" r:id="rId29"/>
    <p:sldId id="322" r:id="rId30"/>
    <p:sldId id="323" r:id="rId31"/>
    <p:sldId id="324" r:id="rId32"/>
    <p:sldId id="325" r:id="rId33"/>
    <p:sldId id="326" r:id="rId34"/>
    <p:sldId id="327" r:id="rId35"/>
    <p:sldId id="328" r:id="rId36"/>
    <p:sldId id="331" r:id="rId37"/>
    <p:sldId id="1116" r:id="rId38"/>
    <p:sldId id="1117" r:id="rId39"/>
    <p:sldId id="1118" r:id="rId40"/>
    <p:sldId id="1119" r:id="rId41"/>
    <p:sldId id="1120" r:id="rId42"/>
    <p:sldId id="332" r:id="rId43"/>
    <p:sldId id="333" r:id="rId44"/>
    <p:sldId id="334" r:id="rId45"/>
    <p:sldId id="335" r:id="rId46"/>
    <p:sldId id="336" r:id="rId47"/>
    <p:sldId id="337" r:id="rId48"/>
    <p:sldId id="338" r:id="rId49"/>
    <p:sldId id="339" r:id="rId50"/>
    <p:sldId id="340" r:id="rId51"/>
    <p:sldId id="341" r:id="rId52"/>
    <p:sldId id="342" r:id="rId53"/>
    <p:sldId id="343" r:id="rId54"/>
    <p:sldId id="344" r:id="rId55"/>
    <p:sldId id="345" r:id="rId56"/>
    <p:sldId id="346" r:id="rId57"/>
    <p:sldId id="347" r:id="rId58"/>
    <p:sldId id="879" r:id="rId59"/>
    <p:sldId id="1023" r:id="rId60"/>
    <p:sldId id="1033" r:id="rId61"/>
    <p:sldId id="925" r:id="rId62"/>
    <p:sldId id="1022" r:id="rId63"/>
    <p:sldId id="1034" r:id="rId64"/>
    <p:sldId id="1035" r:id="rId65"/>
    <p:sldId id="924" r:id="rId66"/>
    <p:sldId id="926" r:id="rId67"/>
    <p:sldId id="1036" r:id="rId68"/>
    <p:sldId id="930" r:id="rId69"/>
    <p:sldId id="929" r:id="rId70"/>
    <p:sldId id="928" r:id="rId71"/>
    <p:sldId id="927" r:id="rId72"/>
    <p:sldId id="931" r:id="rId73"/>
    <p:sldId id="932" r:id="rId74"/>
    <p:sldId id="935" r:id="rId75"/>
    <p:sldId id="938" r:id="rId76"/>
    <p:sldId id="937" r:id="rId77"/>
    <p:sldId id="936" r:id="rId78"/>
    <p:sldId id="1021" r:id="rId79"/>
    <p:sldId id="934" r:id="rId80"/>
    <p:sldId id="942" r:id="rId81"/>
    <p:sldId id="941" r:id="rId82"/>
    <p:sldId id="940" r:id="rId83"/>
    <p:sldId id="939" r:id="rId84"/>
    <p:sldId id="933" r:id="rId85"/>
    <p:sldId id="1121" r:id="rId86"/>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3CD6D7-C6DF-4603-9D61-8ABBFA0A468C}">
          <p14:sldIdLst>
            <p14:sldId id="256"/>
            <p14:sldId id="845"/>
            <p14:sldId id="841"/>
            <p14:sldId id="1109"/>
            <p14:sldId id="880"/>
            <p14:sldId id="305"/>
            <p14:sldId id="306"/>
            <p14:sldId id="307"/>
            <p14:sldId id="308"/>
            <p14:sldId id="350"/>
            <p14:sldId id="309"/>
            <p14:sldId id="310"/>
            <p14:sldId id="311"/>
            <p14:sldId id="312"/>
            <p14:sldId id="1110"/>
            <p14:sldId id="313"/>
            <p14:sldId id="314"/>
            <p14:sldId id="315"/>
            <p14:sldId id="1108"/>
            <p14:sldId id="1115"/>
            <p14:sldId id="316"/>
            <p14:sldId id="317"/>
            <p14:sldId id="318"/>
            <p14:sldId id="319"/>
            <p14:sldId id="320"/>
            <p14:sldId id="321"/>
            <p14:sldId id="348"/>
            <p14:sldId id="322"/>
            <p14:sldId id="323"/>
            <p14:sldId id="324"/>
            <p14:sldId id="325"/>
            <p14:sldId id="326"/>
            <p14:sldId id="327"/>
            <p14:sldId id="328"/>
            <p14:sldId id="331"/>
            <p14:sldId id="1116"/>
            <p14:sldId id="1117"/>
            <p14:sldId id="1118"/>
            <p14:sldId id="1119"/>
            <p14:sldId id="1120"/>
            <p14:sldId id="332"/>
            <p14:sldId id="333"/>
            <p14:sldId id="334"/>
            <p14:sldId id="335"/>
            <p14:sldId id="336"/>
            <p14:sldId id="337"/>
            <p14:sldId id="338"/>
            <p14:sldId id="339"/>
            <p14:sldId id="340"/>
            <p14:sldId id="341"/>
            <p14:sldId id="342"/>
            <p14:sldId id="343"/>
            <p14:sldId id="344"/>
            <p14:sldId id="345"/>
            <p14:sldId id="346"/>
            <p14:sldId id="347"/>
            <p14:sldId id="879"/>
            <p14:sldId id="1023"/>
            <p14:sldId id="1033"/>
            <p14:sldId id="925"/>
            <p14:sldId id="1022"/>
            <p14:sldId id="1034"/>
            <p14:sldId id="1035"/>
            <p14:sldId id="924"/>
            <p14:sldId id="926"/>
            <p14:sldId id="1036"/>
            <p14:sldId id="930"/>
            <p14:sldId id="929"/>
            <p14:sldId id="928"/>
            <p14:sldId id="927"/>
            <p14:sldId id="931"/>
            <p14:sldId id="932"/>
            <p14:sldId id="935"/>
            <p14:sldId id="938"/>
            <p14:sldId id="937"/>
            <p14:sldId id="936"/>
            <p14:sldId id="1021"/>
            <p14:sldId id="934"/>
            <p14:sldId id="942"/>
            <p14:sldId id="941"/>
            <p14:sldId id="940"/>
            <p14:sldId id="939"/>
            <p14:sldId id="933"/>
            <p14:sldId id="1121"/>
          </p14:sldIdLst>
        </p14:section>
      </p14:sectionLst>
    </p:ex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o Trung Nghia" initials="VTN" lastIdx="4" clrIdx="0">
    <p:extLst>
      <p:ext uri="{19B8F6BF-5375-455C-9EA6-DF929625EA0E}">
        <p15:presenceInfo xmlns:p15="http://schemas.microsoft.com/office/powerpoint/2012/main" userId="e0728f26e53e5dda" providerId="Windows Live"/>
      </p:ext>
    </p:extLst>
  </p:cmAuthor>
  <p:cmAuthor id="2" name="khanhtruong" initials="k" lastIdx="5" clrIdx="1">
    <p:extLst>
      <p:ext uri="{19B8F6BF-5375-455C-9EA6-DF929625EA0E}">
        <p15:presenceInfo xmlns:p15="http://schemas.microsoft.com/office/powerpoint/2012/main" userId="khanhtru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41CE"/>
    <a:srgbClr val="68D1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35" autoAdjust="0"/>
    <p:restoredTop sz="77043" autoAdjust="0"/>
  </p:normalViewPr>
  <p:slideViewPr>
    <p:cSldViewPr>
      <p:cViewPr varScale="1">
        <p:scale>
          <a:sx n="56" d="100"/>
          <a:sy n="56" d="100"/>
        </p:scale>
        <p:origin x="960" y="4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commentAuthors" Target="commentAuthors.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51DECBF3-7B25-483E-A8D0-2A562ECC1949}" type="datetimeFigureOut">
              <a:rPr lang="en-US" smtClean="0"/>
              <a:t>10/25/2021</a:t>
            </a:fld>
            <a:endParaRPr lang="en-US"/>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762E9E45-DA12-4873-A57D-1283EC495C5D}" type="slidenum">
              <a:rPr lang="en-US" smtClean="0"/>
              <a:t>‹#›</a:t>
            </a:fld>
            <a:endParaRPr lang="en-US"/>
          </a:p>
        </p:txBody>
      </p:sp>
    </p:spTree>
    <p:extLst>
      <p:ext uri="{BB962C8B-B14F-4D97-AF65-F5344CB8AC3E}">
        <p14:creationId xmlns:p14="http://schemas.microsoft.com/office/powerpoint/2010/main" val="1981687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7" name="Holder 7"/>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5" name="Holder 5"/>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4" name="Holder 4"/>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111369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05646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7233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991635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10/25/2021</a:t>
            </a:fld>
            <a:endParaRPr lang="en-US"/>
          </a:p>
        </p:txBody>
      </p:sp>
      <p:sp>
        <p:nvSpPr>
          <p:cNvPr id="8" name="Footer Placeholder 7"/>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Slide Number Placeholder 8"/>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709057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10/25/2021</a:t>
            </a:fld>
            <a:endParaRPr lang="en-US"/>
          </a:p>
        </p:txBody>
      </p:sp>
      <p:sp>
        <p:nvSpPr>
          <p:cNvPr id="4" name="Footer Placeholder 3"/>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5" name="Slide Number Placeholder 4"/>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836322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10/25/2021</a:t>
            </a:fld>
            <a:endParaRPr lang="en-US"/>
          </a:p>
        </p:txBody>
      </p:sp>
      <p:sp>
        <p:nvSpPr>
          <p:cNvPr id="3" name="Footer Placeholder 2"/>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4" name="Slide Number Placeholder 3"/>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7854875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8178961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388119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265915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376712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9765300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303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138482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5351815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1224315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theme" Target="../theme/theme2.xml"/><Relationship Id="rId2" Type="http://schemas.openxmlformats.org/officeDocument/2006/relationships/slideLayout" Target="../slideLayouts/slideLayout7.xml"/><Relationship Id="rId16" Type="http://schemas.openxmlformats.org/officeDocument/2006/relationships/slideLayout" Target="../slideLayouts/slideLayout21.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2412238" y="733425"/>
            <a:ext cx="2491104" cy="391159"/>
          </a:xfrm>
          <a:prstGeom prst="rect">
            <a:avLst/>
          </a:prstGeom>
        </p:spPr>
        <p:txBody>
          <a:bodyPr wrap="square" lIns="0" tIns="0" rIns="0" bIns="0">
            <a:spAutoFit/>
          </a:bodyPr>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a:xfrm>
            <a:off x="2128520" y="2131567"/>
            <a:ext cx="7545705" cy="2589529"/>
          </a:xfrm>
          <a:prstGeom prst="rect">
            <a:avLst/>
          </a:prstGeom>
        </p:spPr>
        <p:txBody>
          <a:bodyPr wrap="square" lIns="0" tIns="0" rIns="0" bIns="0">
            <a:spAutoFit/>
          </a:bodyPr>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5191505" y="6446122"/>
            <a:ext cx="1809115" cy="196215"/>
          </a:xfrm>
          <a:prstGeom prst="rect">
            <a:avLst/>
          </a:prstGeom>
        </p:spPr>
        <p:txBody>
          <a:bodyPr wrap="square" lIns="0" tIns="0" rIns="0" bIns="0">
            <a:spAutoFit/>
          </a:bodyPr>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a:xfrm>
            <a:off x="11670030" y="6558303"/>
            <a:ext cx="384175" cy="250190"/>
          </a:xfrm>
          <a:prstGeom prst="rect">
            <a:avLst/>
          </a:prstGeom>
        </p:spPr>
        <p:txBody>
          <a:bodyPr wrap="square" lIns="0" tIns="0" rIns="0" bIns="0">
            <a:spAutoFit/>
          </a:bodyPr>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10/25/2021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46538870"/>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21.png"/></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25.png"/></Relationships>
</file>

<file path=ppt/slides/_rels/slide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285749"/>
            <a:ext cx="12192000" cy="6572248"/>
          </a:xfrm>
          <a:prstGeom prst="rect">
            <a:avLst/>
          </a:prstGeom>
          <a:blipFill>
            <a:blip r:embed="rId2" cstate="print"/>
            <a:stretch>
              <a:fillRect/>
            </a:stretch>
          </a:blipFill>
        </p:spPr>
        <p:txBody>
          <a:bodyPr wrap="square" lIns="0" tIns="0" rIns="0" bIns="0" rtlCol="0"/>
          <a:lstStyle/>
          <a:p>
            <a:endParaRPr lang="en-US" dirty="0"/>
          </a:p>
        </p:txBody>
      </p:sp>
      <p:sp>
        <p:nvSpPr>
          <p:cNvPr id="3" name="object 3"/>
          <p:cNvSpPr txBox="1"/>
          <p:nvPr/>
        </p:nvSpPr>
        <p:spPr>
          <a:xfrm>
            <a:off x="1678304" y="332054"/>
            <a:ext cx="10057765" cy="888064"/>
          </a:xfrm>
          <a:prstGeom prst="rect">
            <a:avLst/>
          </a:prstGeom>
        </p:spPr>
        <p:txBody>
          <a:bodyPr vert="horz" wrap="square" lIns="0" tIns="13335" rIns="0" bIns="0" rtlCol="0">
            <a:spAutoFit/>
          </a:bodyPr>
          <a:lstStyle/>
          <a:p>
            <a:pPr marL="2009139" marR="5080" indent="-1997075" algn="ctr">
              <a:lnSpc>
                <a:spcPct val="100000"/>
              </a:lnSpc>
              <a:spcBef>
                <a:spcPts val="105"/>
              </a:spcBef>
            </a:pPr>
            <a:r>
              <a:rPr sz="2800" spc="-20" dirty="0" err="1">
                <a:latin typeface="Times New Roman"/>
                <a:cs typeface="Times New Roman"/>
              </a:rPr>
              <a:t>Trường</a:t>
            </a:r>
            <a:r>
              <a:rPr sz="2800" spc="-20" dirty="0">
                <a:latin typeface="Times New Roman"/>
                <a:cs typeface="Times New Roman"/>
              </a:rPr>
              <a:t> </a:t>
            </a:r>
            <a:r>
              <a:rPr lang="en-US" sz="2800" spc="-20" dirty="0">
                <a:latin typeface="Times New Roman"/>
                <a:cs typeface="Times New Roman"/>
              </a:rPr>
              <a:t>Cao </a:t>
            </a:r>
            <a:r>
              <a:rPr lang="en-US" sz="2800" spc="-20" dirty="0" err="1">
                <a:latin typeface="Times New Roman"/>
                <a:cs typeface="Times New Roman"/>
              </a:rPr>
              <a:t>Đẳng</a:t>
            </a:r>
            <a:r>
              <a:rPr lang="en-US" sz="2800" spc="-20" dirty="0">
                <a:latin typeface="Times New Roman"/>
                <a:cs typeface="Times New Roman"/>
              </a:rPr>
              <a:t> </a:t>
            </a:r>
            <a:r>
              <a:rPr lang="en-US" sz="2800" spc="-20" dirty="0" err="1">
                <a:latin typeface="Times New Roman"/>
                <a:cs typeface="Times New Roman"/>
              </a:rPr>
              <a:t>Lý</a:t>
            </a:r>
            <a:r>
              <a:rPr lang="en-US" sz="2800" spc="-20" dirty="0">
                <a:latin typeface="Times New Roman"/>
                <a:cs typeface="Times New Roman"/>
              </a:rPr>
              <a:t> </a:t>
            </a:r>
            <a:r>
              <a:rPr lang="en-US" sz="2800" spc="-20" dirty="0" err="1">
                <a:latin typeface="Times New Roman"/>
                <a:cs typeface="Times New Roman"/>
              </a:rPr>
              <a:t>Tự</a:t>
            </a:r>
            <a:r>
              <a:rPr lang="en-US" sz="2800" spc="-20" dirty="0">
                <a:latin typeface="Times New Roman"/>
                <a:cs typeface="Times New Roman"/>
              </a:rPr>
              <a:t> </a:t>
            </a:r>
            <a:r>
              <a:rPr lang="en-US" sz="2800" spc="-20" dirty="0" err="1">
                <a:latin typeface="Times New Roman"/>
                <a:cs typeface="Times New Roman"/>
              </a:rPr>
              <a:t>Trọng</a:t>
            </a:r>
            <a:r>
              <a:rPr lang="en-US" sz="2800" spc="-20" dirty="0">
                <a:latin typeface="Times New Roman"/>
                <a:cs typeface="Times New Roman"/>
              </a:rPr>
              <a:t> </a:t>
            </a:r>
            <a:r>
              <a:rPr sz="2800" dirty="0" err="1">
                <a:latin typeface="Times New Roman"/>
                <a:cs typeface="Times New Roman"/>
              </a:rPr>
              <a:t>Thành</a:t>
            </a:r>
            <a:r>
              <a:rPr sz="2800" dirty="0">
                <a:latin typeface="Times New Roman"/>
                <a:cs typeface="Times New Roman"/>
              </a:rPr>
              <a:t> Phố Hồ Chí</a:t>
            </a:r>
            <a:r>
              <a:rPr sz="2800" spc="-235" dirty="0">
                <a:latin typeface="Times New Roman"/>
                <a:cs typeface="Times New Roman"/>
              </a:rPr>
              <a:t> </a:t>
            </a:r>
            <a:r>
              <a:rPr sz="2800" dirty="0">
                <a:latin typeface="Times New Roman"/>
                <a:cs typeface="Times New Roman"/>
              </a:rPr>
              <a:t>Minh </a:t>
            </a:r>
            <a:endParaRPr lang="en-US" sz="2800" dirty="0">
              <a:latin typeface="Times New Roman"/>
              <a:cs typeface="Times New Roman"/>
            </a:endParaRPr>
          </a:p>
          <a:p>
            <a:pPr marL="2009139" marR="5080" indent="-1997075" algn="ctr">
              <a:lnSpc>
                <a:spcPct val="100000"/>
              </a:lnSpc>
              <a:spcBef>
                <a:spcPts val="105"/>
              </a:spcBef>
            </a:pPr>
            <a:r>
              <a:rPr sz="2800" dirty="0">
                <a:latin typeface="Times New Roman"/>
                <a:cs typeface="Times New Roman"/>
              </a:rPr>
              <a:t> Khoa May &amp; Thời</a:t>
            </a:r>
            <a:r>
              <a:rPr sz="2800" spc="-195" dirty="0">
                <a:latin typeface="Times New Roman"/>
                <a:cs typeface="Times New Roman"/>
              </a:rPr>
              <a:t> </a:t>
            </a:r>
            <a:r>
              <a:rPr sz="2800" spc="-20" dirty="0">
                <a:latin typeface="Times New Roman"/>
                <a:cs typeface="Times New Roman"/>
              </a:rPr>
              <a:t>Trang</a:t>
            </a:r>
            <a:endParaRPr sz="2800" dirty="0">
              <a:latin typeface="Times New Roman"/>
              <a:cs typeface="Times New Roman"/>
            </a:endParaRPr>
          </a:p>
        </p:txBody>
      </p:sp>
      <p:sp>
        <p:nvSpPr>
          <p:cNvPr id="4" name="object 4"/>
          <p:cNvSpPr txBox="1">
            <a:spLocks noGrp="1"/>
          </p:cNvSpPr>
          <p:nvPr>
            <p:ph type="title"/>
          </p:nvPr>
        </p:nvSpPr>
        <p:spPr>
          <a:xfrm>
            <a:off x="2438401" y="2002282"/>
            <a:ext cx="7162799" cy="2782813"/>
          </a:xfrm>
          <a:prstGeom prst="rect">
            <a:avLst/>
          </a:prstGeom>
        </p:spPr>
        <p:txBody>
          <a:bodyPr vert="horz" wrap="square" lIns="0" tIns="12700" rIns="0" bIns="0" rtlCol="0">
            <a:spAutoFit/>
          </a:bodyPr>
          <a:lstStyle/>
          <a:p>
            <a:pPr algn="ctr"/>
            <a:r>
              <a:rPr lang="en-US" sz="3200" b="1" dirty="0">
                <a:solidFill>
                  <a:srgbClr val="FF0000"/>
                </a:solidFill>
                <a:effectLst/>
                <a:latin typeface="Times New Roman" panose="02020603050405020304" pitchFamily="18" charset="0"/>
                <a:ea typeface="Times New Roman" panose="02020603050405020304" pitchFamily="18" charset="0"/>
              </a:rPr>
              <a:t>M</a:t>
            </a:r>
            <a:r>
              <a:rPr lang="en-US" sz="3200" dirty="0">
                <a:solidFill>
                  <a:srgbClr val="FF0000"/>
                </a:solidFill>
                <a:latin typeface="Times New Roman" panose="02020603050405020304" pitchFamily="18" charset="0"/>
                <a:ea typeface="Times New Roman" panose="02020603050405020304" pitchFamily="18" charset="0"/>
              </a:rPr>
              <a:t>ÔN HỌC: </a:t>
            </a:r>
            <a:br>
              <a:rPr lang="en-US" sz="3200" dirty="0">
                <a:solidFill>
                  <a:srgbClr val="FF0000"/>
                </a:solidFill>
                <a:latin typeface="Times New Roman" panose="02020603050405020304" pitchFamily="18" charset="0"/>
                <a:ea typeface="Times New Roman" panose="02020603050405020304" pitchFamily="18" charset="0"/>
              </a:rPr>
            </a:br>
            <a:r>
              <a:rPr lang="en-US" sz="3200" dirty="0">
                <a:solidFill>
                  <a:srgbClr val="FF0000"/>
                </a:solidFill>
                <a:latin typeface="Times New Roman" panose="02020603050405020304" pitchFamily="18" charset="0"/>
                <a:ea typeface="Times New Roman" panose="02020603050405020304" pitchFamily="18" charset="0"/>
              </a:rPr>
              <a:t>NGUYÊN PHỤ LIỆU DỆT MAY</a:t>
            </a:r>
            <a:br>
              <a:rPr lang="en-US" sz="3200" b="1" dirty="0">
                <a:solidFill>
                  <a:schemeClr val="tx1">
                    <a:lumMod val="85000"/>
                    <a:lumOff val="15000"/>
                  </a:schemeClr>
                </a:solidFill>
                <a:effectLst/>
                <a:latin typeface="Times New Roman" panose="02020603050405020304" pitchFamily="18" charset="0"/>
                <a:ea typeface="Times New Roman" panose="02020603050405020304" pitchFamily="18" charset="0"/>
              </a:rPr>
            </a:br>
            <a:r>
              <a:rPr lang="en-US" sz="1800" b="1" dirty="0">
                <a:solidFill>
                  <a:schemeClr val="bg2"/>
                </a:solidFill>
                <a:effectLst/>
                <a:latin typeface="Times New Roman" panose="02020603050405020304" pitchFamily="18" charset="0"/>
                <a:ea typeface="Times New Roman" panose="02020603050405020304" pitchFamily="18" charset="0"/>
              </a:rPr>
              <a:t>BẬC ĐÀO TẠO: </a:t>
            </a:r>
            <a:r>
              <a:rPr lang="en-US" sz="1800" dirty="0">
                <a:solidFill>
                  <a:schemeClr val="bg2"/>
                </a:solidFill>
                <a:latin typeface="Times New Roman" panose="02020603050405020304" pitchFamily="18" charset="0"/>
                <a:ea typeface="Times New Roman" panose="02020603050405020304" pitchFamily="18" charset="0"/>
              </a:rPr>
              <a:t>TRUNG CẤP</a:t>
            </a:r>
            <a:br>
              <a:rPr lang="en-US" sz="1800" b="1" dirty="0">
                <a:effectLst/>
                <a:latin typeface="Times New Roman" panose="02020603050405020304" pitchFamily="18" charset="0"/>
                <a:ea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rPr>
            </a:br>
            <a:r>
              <a:rPr lang="en-US" sz="2000" b="1" dirty="0" err="1">
                <a:solidFill>
                  <a:srgbClr val="FFFF00"/>
                </a:solidFill>
                <a:effectLst/>
                <a:latin typeface="Times New Roman" panose="02020603050405020304" pitchFamily="18" charset="0"/>
                <a:ea typeface="Times New Roman" panose="02020603050405020304" pitchFamily="18" charset="0"/>
              </a:rPr>
              <a:t>Giảng</a:t>
            </a:r>
            <a:r>
              <a:rPr lang="en-US" sz="2000" b="1" dirty="0">
                <a:solidFill>
                  <a:srgbClr val="FFFF00"/>
                </a:solidFill>
                <a:effectLst/>
                <a:latin typeface="Times New Roman" panose="02020603050405020304" pitchFamily="18" charset="0"/>
                <a:ea typeface="Times New Roman" panose="02020603050405020304" pitchFamily="18" charset="0"/>
              </a:rPr>
              <a:t> </a:t>
            </a:r>
            <a:r>
              <a:rPr lang="en-US" sz="2000" b="1" dirty="0" err="1">
                <a:solidFill>
                  <a:srgbClr val="FFFF00"/>
                </a:solidFill>
                <a:effectLst/>
                <a:latin typeface="Times New Roman" panose="02020603050405020304" pitchFamily="18" charset="0"/>
                <a:ea typeface="Times New Roman" panose="02020603050405020304" pitchFamily="18" charset="0"/>
              </a:rPr>
              <a:t>viên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Ths</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Nguyễn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Bạch</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Cẩm</a:t>
            </a:r>
            <a:r>
              <a:rPr lang="en-US" sz="2000" dirty="0">
                <a:solidFill>
                  <a:srgbClr val="FFFF00"/>
                </a:solidFill>
                <a:latin typeface="Times New Roman" panose="02020603050405020304" pitchFamily="18" charset="0"/>
                <a:ea typeface="Times New Roman" panose="02020603050405020304" pitchFamily="18" charset="0"/>
              </a:rPr>
              <a:t> Dung</a:t>
            </a:r>
            <a:br>
              <a:rPr lang="en-US" sz="2000" dirty="0">
                <a:solidFill>
                  <a:srgbClr val="FFFF00"/>
                </a:solidFill>
                <a:latin typeface="Times New Roman" panose="02020603050405020304" pitchFamily="18" charset="0"/>
                <a:ea typeface="Times New Roman" panose="02020603050405020304" pitchFamily="18" charset="0"/>
              </a:rPr>
            </a:b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Số</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điện</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thoại</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0901 332 377</a:t>
            </a:r>
            <a:br>
              <a:rPr lang="en-US" sz="2000" dirty="0">
                <a:solidFill>
                  <a:schemeClr val="tx2">
                    <a:lumMod val="20000"/>
                    <a:lumOff val="80000"/>
                  </a:schemeClr>
                </a:solidFill>
                <a:latin typeface="Times New Roman" panose="02020603050405020304" pitchFamily="18" charset="0"/>
                <a:cs typeface="Times New Roman" panose="02020603050405020304" pitchFamily="18" charset="0"/>
              </a:rPr>
            </a:b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Email: camdungnguyenbach@gmail.com</a:t>
            </a:r>
            <a:br>
              <a:rPr lang="en-US" sz="2000" b="1" dirty="0">
                <a:latin typeface="Times New Roman" panose="02020603050405020304" pitchFamily="18" charset="0"/>
                <a:cs typeface="Times New Roman" panose="02020603050405020304" pitchFamily="18" charset="0"/>
              </a:rPr>
            </a:br>
            <a:endParaRPr lang="en-US" sz="2000" dirty="0">
              <a:solidFill>
                <a:srgbClr val="FFFF00"/>
              </a:solidFill>
              <a:effectLst/>
              <a:latin typeface="Times New Roman" panose="02020603050405020304" pitchFamily="18" charset="0"/>
              <a:ea typeface="Times New Roman" panose="02020603050405020304" pitchFamily="18" charset="0"/>
            </a:endParaRPr>
          </a:p>
        </p:txBody>
      </p:sp>
      <p:sp>
        <p:nvSpPr>
          <p:cNvPr id="7" name="object 7"/>
          <p:cNvSpPr txBox="1"/>
          <p:nvPr/>
        </p:nvSpPr>
        <p:spPr>
          <a:xfrm>
            <a:off x="11827382" y="6558303"/>
            <a:ext cx="182245" cy="250190"/>
          </a:xfrm>
          <a:prstGeom prst="rect">
            <a:avLst/>
          </a:prstGeom>
        </p:spPr>
        <p:txBody>
          <a:bodyPr vert="horz" wrap="square" lIns="0" tIns="0" rIns="0" bIns="0" rtlCol="0">
            <a:spAutoFit/>
          </a:bodyPr>
          <a:lstStyle/>
          <a:p>
            <a:pPr marL="47625">
              <a:lnSpc>
                <a:spcPts val="1839"/>
              </a:lnSpc>
            </a:pPr>
            <a:fld id="{81D60167-4931-47E6-BA6A-407CBD079E47}" type="slidenum">
              <a:rPr sz="1600" spc="-5" dirty="0">
                <a:latin typeface="Times New Roman"/>
                <a:cs typeface="Times New Roman"/>
              </a:rPr>
              <a:t>1</a:t>
            </a:fld>
            <a:endParaRPr sz="1600">
              <a:latin typeface="Times New Roman"/>
              <a:cs typeface="Times New Roman"/>
            </a:endParaRPr>
          </a:p>
        </p:txBody>
      </p:sp>
      <p:pic>
        <p:nvPicPr>
          <p:cNvPr id="8" name="Picture 7">
            <a:extLst>
              <a:ext uri="{FF2B5EF4-FFF2-40B4-BE49-F238E27FC236}">
                <a16:creationId xmlns:a16="http://schemas.microsoft.com/office/drawing/2014/main" id="{B8CBCF6A-98D5-4F6D-87FA-0871D06F1DC9}"/>
              </a:ext>
            </a:extLst>
          </p:cNvPr>
          <p:cNvPicPr>
            <a:picLocks noChangeAspect="1"/>
          </p:cNvPicPr>
          <p:nvPr/>
        </p:nvPicPr>
        <p:blipFill>
          <a:blip r:embed="rId3"/>
          <a:stretch>
            <a:fillRect/>
          </a:stretch>
        </p:blipFill>
        <p:spPr>
          <a:xfrm>
            <a:off x="20471" y="5822"/>
            <a:ext cx="2645241" cy="984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indoor, wall&#10;&#10;Description automatically generated">
            <a:extLst>
              <a:ext uri="{FF2B5EF4-FFF2-40B4-BE49-F238E27FC236}">
                <a16:creationId xmlns:a16="http://schemas.microsoft.com/office/drawing/2014/main" id="{C010E4A2-2FA2-4D5A-93B5-0922F1C5A9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1" cy="6851708"/>
          </a:xfrm>
        </p:spPr>
      </p:pic>
      <p:sp>
        <p:nvSpPr>
          <p:cNvPr id="7" name="Rectangle 6">
            <a:extLst>
              <a:ext uri="{FF2B5EF4-FFF2-40B4-BE49-F238E27FC236}">
                <a16:creationId xmlns:a16="http://schemas.microsoft.com/office/drawing/2014/main" id="{810CB89D-4B04-4A63-B531-46A5385707B6}"/>
              </a:ext>
            </a:extLst>
          </p:cNvPr>
          <p:cNvSpPr/>
          <p:nvPr/>
        </p:nvSpPr>
        <p:spPr>
          <a:xfrm>
            <a:off x="4269996" y="771787"/>
            <a:ext cx="1434518" cy="1149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BFBFAA-76DD-4B15-85A0-B750B37B9ABC}"/>
              </a:ext>
            </a:extLst>
          </p:cNvPr>
          <p:cNvSpPr txBox="1"/>
          <p:nvPr/>
        </p:nvSpPr>
        <p:spPr>
          <a:xfrm>
            <a:off x="1371600" y="1676400"/>
            <a:ext cx="10134599" cy="1446550"/>
          </a:xfrm>
          <a:prstGeom prst="rect">
            <a:avLst/>
          </a:prstGeom>
          <a:noFill/>
        </p:spPr>
        <p:txBody>
          <a:bodyPr wrap="square">
            <a:spAutoFit/>
          </a:bodyPr>
          <a:lstStyle/>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 3: MỘT SỐ LOẠI XƠ</a:t>
            </a:r>
          </a:p>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SỢI DỆT</a:t>
            </a:r>
            <a:endParaRPr lang="en-US" sz="4400" dirty="0">
              <a:solidFill>
                <a:srgbClr val="FF0000"/>
              </a:solidFill>
            </a:endParaRPr>
          </a:p>
        </p:txBody>
      </p:sp>
      <p:pic>
        <p:nvPicPr>
          <p:cNvPr id="5" name="Picture 4">
            <a:extLst>
              <a:ext uri="{FF2B5EF4-FFF2-40B4-BE49-F238E27FC236}">
                <a16:creationId xmlns:a16="http://schemas.microsoft.com/office/drawing/2014/main" id="{FD1C976F-E24C-4A41-90C7-8CCBE5F52A50}"/>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952826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5E7BC4-F6CF-4CFB-B548-0409CEAEB51C}"/>
              </a:ext>
            </a:extLst>
          </p:cNvPr>
          <p:cNvPicPr>
            <a:picLocks noChangeAspect="1"/>
          </p:cNvPicPr>
          <p:nvPr/>
        </p:nvPicPr>
        <p:blipFill>
          <a:blip r:embed="rId2"/>
          <a:stretch>
            <a:fillRect/>
          </a:stretch>
        </p:blipFill>
        <p:spPr>
          <a:xfrm>
            <a:off x="1" y="1"/>
            <a:ext cx="2286000" cy="853300"/>
          </a:xfrm>
          <a:prstGeom prst="rect">
            <a:avLst/>
          </a:prstGeom>
        </p:spPr>
      </p:pic>
      <p:sp>
        <p:nvSpPr>
          <p:cNvPr id="4" name="TextBox 3">
            <a:extLst>
              <a:ext uri="{FF2B5EF4-FFF2-40B4-BE49-F238E27FC236}">
                <a16:creationId xmlns:a16="http://schemas.microsoft.com/office/drawing/2014/main" id="{C18E8D55-D64C-4F07-8200-01E1B8AD88D6}"/>
              </a:ext>
            </a:extLst>
          </p:cNvPr>
          <p:cNvSpPr txBox="1"/>
          <p:nvPr/>
        </p:nvSpPr>
        <p:spPr>
          <a:xfrm>
            <a:off x="838200" y="1143000"/>
            <a:ext cx="11163300" cy="5016758"/>
          </a:xfrm>
          <a:prstGeom prst="rect">
            <a:avLst/>
          </a:prstGeom>
          <a:noFill/>
        </p:spPr>
        <p:txBody>
          <a:bodyPr wrap="square">
            <a:spAutoFit/>
          </a:bodyPr>
          <a:lstStyle/>
          <a:p>
            <a:pPr algn="just">
              <a:spcBef>
                <a:spcPts val="600"/>
              </a:spcBef>
            </a:pP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solidFill>
                <a:srgbClr val="FF0000"/>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tế</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phù</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Rèn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luyện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ý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trách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nhiệm</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ngành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Nội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dung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tạo</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pha</a:t>
            </a:r>
            <a:endParaRPr lang="en-US" sz="20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338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D43FA-1380-4B73-80D3-A42643472845}"/>
              </a:ext>
            </a:extLst>
          </p:cNvPr>
          <p:cNvSpPr txBox="1"/>
          <p:nvPr/>
        </p:nvSpPr>
        <p:spPr>
          <a:xfrm>
            <a:off x="2819400" y="381000"/>
            <a:ext cx="8077200" cy="5186035"/>
          </a:xfrm>
          <a:prstGeom prst="rect">
            <a:avLst/>
          </a:prstGeom>
          <a:noFill/>
        </p:spPr>
        <p:txBody>
          <a:bodyPr wrap="square">
            <a:spAutoFit/>
          </a:bodyPr>
          <a:lstStyle/>
          <a:p>
            <a:pPr>
              <a:spcBef>
                <a:spcPts val="600"/>
              </a:spcBef>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171450" indent="889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FF0000"/>
              </a:solidFill>
              <a:effectLst/>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phù</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nghệ</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thái</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Rèn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luyện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trách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endParaRPr lang="en-US" sz="3200" dirty="0">
              <a:effectLst/>
              <a:latin typeface=".VnTime"/>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pic>
        <p:nvPicPr>
          <p:cNvPr id="5" name="Picture 4">
            <a:extLst>
              <a:ext uri="{FF2B5EF4-FFF2-40B4-BE49-F238E27FC236}">
                <a16:creationId xmlns:a16="http://schemas.microsoft.com/office/drawing/2014/main" id="{2C9655D0-EB81-46C7-BE17-E1093257F392}"/>
              </a:ext>
            </a:extLst>
          </p:cNvPr>
          <p:cNvPicPr>
            <a:picLocks noChangeAspect="1"/>
          </p:cNvPicPr>
          <p:nvPr/>
        </p:nvPicPr>
        <p:blipFill>
          <a:blip r:embed="rId3"/>
          <a:stretch>
            <a:fillRect/>
          </a:stretch>
        </p:blipFill>
        <p:spPr>
          <a:xfrm>
            <a:off x="0" y="1150961"/>
            <a:ext cx="3083437" cy="3276600"/>
          </a:xfrm>
          <a:prstGeom prst="rect">
            <a:avLst/>
          </a:prstGeom>
        </p:spPr>
      </p:pic>
    </p:spTree>
    <p:extLst>
      <p:ext uri="{BB962C8B-B14F-4D97-AF65-F5344CB8AC3E}">
        <p14:creationId xmlns:p14="http://schemas.microsoft.com/office/powerpoint/2010/main" val="3739603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E91DD1A6-BE2E-4B75-B192-99FB7BD85285}"/>
              </a:ext>
            </a:extLst>
          </p:cNvPr>
          <p:cNvSpPr txBox="1"/>
          <p:nvPr/>
        </p:nvSpPr>
        <p:spPr>
          <a:xfrm>
            <a:off x="3200400" y="427686"/>
            <a:ext cx="8001000"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2484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23900" y="1313051"/>
            <a:ext cx="11150600" cy="4524315"/>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Gai</a:t>
            </a:r>
          </a:p>
          <a:p>
            <a:r>
              <a:rPr lang="vi-VN" sz="3200" dirty="0">
                <a:latin typeface="Times New Roman" panose="02020603050405020304" pitchFamily="18" charset="0"/>
                <a:cs typeface="Times New Roman" panose="02020603050405020304" pitchFamily="18" charset="0"/>
              </a:rPr>
              <a:t>Gai họ Tầm ma là loại cây lâu năm, cao khoảng 1-2m ở vùng nhiệt đới và cận nhiệt đới. Trên thế giới, trồng nhiều gai có Ấn Độ, Nhật Bản, Trung Quốc. Ở Việt Nam, gai được trồng ở trung du Bắc bộ và Thanh Hoá.</a:t>
            </a:r>
          </a:p>
          <a:p>
            <a:r>
              <a:rPr lang="vi-VN" sz="3200" dirty="0">
                <a:latin typeface="Times New Roman" panose="02020603050405020304" pitchFamily="18" charset="0"/>
                <a:cs typeface="Times New Roman" panose="02020603050405020304" pitchFamily="18" charset="0"/>
              </a:rPr>
              <a:t>Xơ gai được lấy từ lớp vỏ của thân cây. Người ta thu hoạch gai ngay sau khi bắt đầu ra hoa, vì ở thời điểm này hàm lượng chất xơ đạt được thu hoạch bằng cách cắt thân cây ngay trên rễ hoặc uốn cây để tách vỏ.</a:t>
            </a:r>
          </a:p>
        </p:txBody>
      </p:sp>
      <p:pic>
        <p:nvPicPr>
          <p:cNvPr id="3" name="Picture 2">
            <a:extLst>
              <a:ext uri="{FF2B5EF4-FFF2-40B4-BE49-F238E27FC236}">
                <a16:creationId xmlns:a16="http://schemas.microsoft.com/office/drawing/2014/main" id="{F64028CF-27D5-4ABD-814A-0732764D8B6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087684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06500" y="1124446"/>
            <a:ext cx="103759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Xơ gai cơ bản có chiều dài trung bình 50-65mm, bề ngang 30-35 </a:t>
            </a:r>
            <a:r>
              <a:rPr lang="en-US" sz="3200" dirty="0">
                <a:latin typeface="Times New Roman" panose="02020603050405020304" pitchFamily="18" charset="0"/>
                <a:cs typeface="Times New Roman" panose="02020603050405020304" pitchFamily="18" charset="0"/>
              </a:rPr>
              <a:t>m</a:t>
            </a:r>
            <a:r>
              <a:rPr lang="vi-VN" sz="3200" dirty="0">
                <a:latin typeface="Times New Roman" panose="02020603050405020304" pitchFamily="18" charset="0"/>
                <a:cs typeface="Times New Roman" panose="02020603050405020304" pitchFamily="18" charset="0"/>
              </a:rPr>
              <a:t>m, độ mảnh 0,4-0,5 tex. Xơ kỹ thuật dài 60-160 cm, độ mảnh 0,6-0,7 tex. Xơ gai bóng như tơ, bền cơ học cao và bền với vi khuẩn</a:t>
            </a:r>
          </a:p>
        </p:txBody>
      </p:sp>
      <p:pic>
        <p:nvPicPr>
          <p:cNvPr id="3" name="Picture 2">
            <a:extLst>
              <a:ext uri="{FF2B5EF4-FFF2-40B4-BE49-F238E27FC236}">
                <a16:creationId xmlns:a16="http://schemas.microsoft.com/office/drawing/2014/main" id="{24BE7D4E-CEB1-4382-9248-686A5BC1A898}"/>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524582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305913"/>
            <a:ext cx="7772400" cy="156966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Gai xơ có thể kéo thành sợi và thường được pha trộn với các loại sợi khác như bông hoặc len để dệt vải  may mặc mùa hè</a:t>
            </a:r>
          </a:p>
        </p:txBody>
      </p:sp>
      <p:pic>
        <p:nvPicPr>
          <p:cNvPr id="3" name="Picture 2"/>
          <p:cNvPicPr>
            <a:picLocks noChangeAspect="1"/>
          </p:cNvPicPr>
          <p:nvPr/>
        </p:nvPicPr>
        <p:blipFill>
          <a:blip r:embed="rId2"/>
          <a:stretch>
            <a:fillRect/>
          </a:stretch>
        </p:blipFill>
        <p:spPr>
          <a:xfrm>
            <a:off x="9175621" y="2898830"/>
            <a:ext cx="1827659" cy="1831208"/>
          </a:xfrm>
          <a:prstGeom prst="rect">
            <a:avLst/>
          </a:prstGeom>
        </p:spPr>
      </p:pic>
      <p:pic>
        <p:nvPicPr>
          <p:cNvPr id="4" name="Picture 3"/>
          <p:cNvPicPr>
            <a:picLocks noChangeAspect="1"/>
          </p:cNvPicPr>
          <p:nvPr/>
        </p:nvPicPr>
        <p:blipFill>
          <a:blip r:embed="rId3"/>
          <a:stretch>
            <a:fillRect/>
          </a:stretch>
        </p:blipFill>
        <p:spPr>
          <a:xfrm>
            <a:off x="9145141" y="596393"/>
            <a:ext cx="1827659" cy="1827659"/>
          </a:xfrm>
          <a:prstGeom prst="rect">
            <a:avLst/>
          </a:prstGeom>
        </p:spPr>
      </p:pic>
      <p:pic>
        <p:nvPicPr>
          <p:cNvPr id="5" name="Picture 4">
            <a:extLst>
              <a:ext uri="{FF2B5EF4-FFF2-40B4-BE49-F238E27FC236}">
                <a16:creationId xmlns:a16="http://schemas.microsoft.com/office/drawing/2014/main" id="{FEF0ABDA-A694-435F-8E8E-575459077467}"/>
              </a:ext>
            </a:extLst>
          </p:cNvPr>
          <p:cNvPicPr>
            <a:picLocks noChangeAspect="1"/>
          </p:cNvPicPr>
          <p:nvPr/>
        </p:nvPicPr>
        <p:blipFill>
          <a:blip r:embed="rId4"/>
          <a:stretch>
            <a:fillRect/>
          </a:stretch>
        </p:blipFill>
        <p:spPr>
          <a:xfrm>
            <a:off x="0" y="0"/>
            <a:ext cx="3083437" cy="1150961"/>
          </a:xfrm>
          <a:prstGeom prst="rect">
            <a:avLst/>
          </a:prstGeom>
        </p:spPr>
      </p:pic>
    </p:spTree>
    <p:extLst>
      <p:ext uri="{BB962C8B-B14F-4D97-AF65-F5344CB8AC3E}">
        <p14:creationId xmlns:p14="http://schemas.microsoft.com/office/powerpoint/2010/main" val="1087572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8600" y="1225540"/>
            <a:ext cx="10261600" cy="2246769"/>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Đay</a:t>
            </a:r>
          </a:p>
          <a:p>
            <a:r>
              <a:rPr lang="vi-VN" sz="2800" dirty="0">
                <a:latin typeface="Times New Roman" panose="02020603050405020304" pitchFamily="18" charset="0"/>
                <a:cs typeface="Times New Roman" panose="02020603050405020304" pitchFamily="18" charset="0"/>
              </a:rPr>
              <a:t>Đay là loại cây sống một năm ở miền nhiệt đới. Pakixtan trồng nhiều đay nhất thế giới, sau đó là Ấn Độ, Trung Quốc. Đay ưa nóng, ẩm, đất xốp nhiều màu. Đồng bằng sông Hồng và sông Cửu Long của Việt Nam rất thích hợp với việc trồng đay</a:t>
            </a:r>
          </a:p>
        </p:txBody>
      </p:sp>
      <p:pic>
        <p:nvPicPr>
          <p:cNvPr id="3" name="Picture 2">
            <a:extLst>
              <a:ext uri="{FF2B5EF4-FFF2-40B4-BE49-F238E27FC236}">
                <a16:creationId xmlns:a16="http://schemas.microsoft.com/office/drawing/2014/main" id="{B6721CA0-8F9E-43CF-A0EB-B29C27792EF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598641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6300" y="1294537"/>
            <a:ext cx="10706100" cy="3416320"/>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Xơ đay cơ bản dài trung bình 3-4mm, bề ngang 15-20 </a:t>
            </a:r>
            <a:r>
              <a:rPr lang="en-US" sz="3600" dirty="0">
                <a:latin typeface="Times New Roman" panose="02020603050405020304" pitchFamily="18" charset="0"/>
                <a:cs typeface="Times New Roman" panose="02020603050405020304" pitchFamily="18" charset="0"/>
              </a:rPr>
              <a:t>m</a:t>
            </a:r>
            <a:r>
              <a:rPr lang="vi-VN" sz="3600" dirty="0">
                <a:latin typeface="Times New Roman" panose="02020603050405020304" pitchFamily="18" charset="0"/>
                <a:cs typeface="Times New Roman" panose="02020603050405020304" pitchFamily="18" charset="0"/>
              </a:rPr>
              <a:t>m, độ mảnh khoảng 0,2 tex. Xơ kỹ thuật dài 120-300 cm, độ mảnh 2,2-5 tex</a:t>
            </a:r>
          </a:p>
          <a:p>
            <a:r>
              <a:rPr lang="vi-VN" sz="3600" dirty="0">
                <a:latin typeface="Times New Roman" panose="02020603050405020304" pitchFamily="18" charset="0"/>
                <a:cs typeface="Times New Roman" panose="02020603050405020304" pitchFamily="18" charset="0"/>
              </a:rPr>
              <a:t>Đay bẹ bóc từ thân cây ra được ngâm trong nước (hồ, ao, sông ngòi) để vi khuẩn phá hủy các mô liên kết, sau đó giũ, giặt sạch, phơi khô sẽ cho ra đay tơ.</a:t>
            </a:r>
          </a:p>
        </p:txBody>
      </p:sp>
      <p:pic>
        <p:nvPicPr>
          <p:cNvPr id="3" name="Picture 2">
            <a:extLst>
              <a:ext uri="{FF2B5EF4-FFF2-40B4-BE49-F238E27FC236}">
                <a16:creationId xmlns:a16="http://schemas.microsoft.com/office/drawing/2014/main" id="{0FF9D6CE-ADCE-4B82-ADBF-C7D76AFB7D4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227655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443841"/>
            <a:ext cx="11087100" cy="403187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Tính chất </a:t>
            </a:r>
          </a:p>
          <a:p>
            <a:r>
              <a:rPr lang="vi-VN" sz="3200" dirty="0">
                <a:latin typeface="Times New Roman" panose="02020603050405020304" pitchFamily="18" charset="0"/>
                <a:cs typeface="Times New Roman" panose="02020603050405020304" pitchFamily="18" charset="0"/>
              </a:rPr>
              <a:t>Độ bền kéo cao (nhưng độ bền sẽ bị giảm khi ướt), cách nhiệt tốt và chống tĩnh điện.</a:t>
            </a:r>
          </a:p>
          <a:p>
            <a:r>
              <a:rPr lang="vi-VN" sz="3200" dirty="0">
                <a:latin typeface="Times New Roman" panose="02020603050405020304" pitchFamily="18" charset="0"/>
                <a:cs typeface="Times New Roman" panose="02020603050405020304" pitchFamily="18" charset="0"/>
              </a:rPr>
              <a:t>Khuyết điểm là độ nhàu cao, giòn và dễ bị oxy hóa trong ánh nắng mặt trời. Đay cũng là đối tượng dễ tấn công của vi sinh vật ở vùng có khí hậu ẩm ướt.</a:t>
            </a:r>
          </a:p>
          <a:p>
            <a:r>
              <a:rPr lang="vi-VN" sz="3200" dirty="0">
                <a:latin typeface="Times New Roman" panose="02020603050405020304" pitchFamily="18" charset="0"/>
                <a:cs typeface="Times New Roman" panose="02020603050405020304" pitchFamily="18" charset="0"/>
              </a:rPr>
              <a:t>Ngoài ra, đay còn là một loại sợi có độ bóng vàng tự nhiên rất đẹp, nhưng sợi đay tốt có thể được làm thành giả tơ tằm.</a:t>
            </a:r>
          </a:p>
        </p:txBody>
      </p:sp>
      <p:pic>
        <p:nvPicPr>
          <p:cNvPr id="3" name="Picture 2">
            <a:extLst>
              <a:ext uri="{FF2B5EF4-FFF2-40B4-BE49-F238E27FC236}">
                <a16:creationId xmlns:a16="http://schemas.microsoft.com/office/drawing/2014/main" id="{B9A15389-979B-486B-B29F-CFA0BA692DA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03276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34000" y="3793742"/>
            <a:ext cx="1524000" cy="2667001"/>
          </a:xfrm>
          <a:prstGeom prst="rect">
            <a:avLst/>
          </a:prstGeom>
        </p:spPr>
      </p:pic>
      <p:sp>
        <p:nvSpPr>
          <p:cNvPr id="3" name="Rectangle 2"/>
          <p:cNvSpPr/>
          <p:nvPr/>
        </p:nvSpPr>
        <p:spPr>
          <a:xfrm>
            <a:off x="762000" y="874455"/>
            <a:ext cx="10223500" cy="2554545"/>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Thảm đay được sử dụng để chống xói mòn</a:t>
            </a:r>
            <a:r>
              <a:rPr lang="en-US" sz="3200" dirty="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lũ lụt. Đối với mục đích này, một chất xơ tự nhiên và phân hủy sinh học.</a:t>
            </a:r>
          </a:p>
          <a:p>
            <a:r>
              <a:rPr lang="vi-VN" sz="3200" dirty="0">
                <a:latin typeface="Times New Roman" panose="02020603050405020304" pitchFamily="18" charset="0"/>
                <a:cs typeface="Times New Roman" panose="02020603050405020304" pitchFamily="18" charset="0"/>
              </a:rPr>
              <a:t>Do khả năng ngậm nước của đay rất lớn nên chủ yếu đay dùng để kéo sợi thô dệt bao tải đựng những sản phẩm dễ bị ẩm như đường, muối, đựng ngũ cốc, dệt thảm.</a:t>
            </a:r>
          </a:p>
        </p:txBody>
      </p:sp>
      <p:pic>
        <p:nvPicPr>
          <p:cNvPr id="4" name="Picture 3">
            <a:extLst>
              <a:ext uri="{FF2B5EF4-FFF2-40B4-BE49-F238E27FC236}">
                <a16:creationId xmlns:a16="http://schemas.microsoft.com/office/drawing/2014/main" id="{927CD60B-235D-4574-AEB6-814734F4853E}"/>
              </a:ext>
            </a:extLst>
          </p:cNvPr>
          <p:cNvPicPr>
            <a:picLocks noChangeAspect="1"/>
          </p:cNvPicPr>
          <p:nvPr/>
        </p:nvPicPr>
        <p:blipFill>
          <a:blip r:embed="rId3"/>
          <a:stretch>
            <a:fillRect/>
          </a:stretch>
        </p:blipFill>
        <p:spPr>
          <a:xfrm>
            <a:off x="1" y="0"/>
            <a:ext cx="1981200" cy="739527"/>
          </a:xfrm>
          <a:prstGeom prst="rect">
            <a:avLst/>
          </a:prstGeom>
        </p:spPr>
      </p:pic>
    </p:spTree>
    <p:extLst>
      <p:ext uri="{BB962C8B-B14F-4D97-AF65-F5344CB8AC3E}">
        <p14:creationId xmlns:p14="http://schemas.microsoft.com/office/powerpoint/2010/main" val="2452270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24000"/>
            <a:ext cx="10134600" cy="2554545"/>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Chuối sợi</a:t>
            </a:r>
          </a:p>
          <a:p>
            <a:r>
              <a:rPr lang="vi-VN" sz="3200" dirty="0">
                <a:latin typeface="Times New Roman" panose="02020603050405020304" pitchFamily="18" charset="0"/>
                <a:cs typeface="Times New Roman" panose="02020603050405020304" pitchFamily="18" charset="0"/>
              </a:rPr>
              <a:t>Chuối sợi là loại cây nhiệt đới sống nhiều năm, được trồng nhiều ở quần đảo Philippin, Ecuador và Costarica. Loại “gai Manila” này có xơ dài từ 2-12 mm, xơ kỹ thuật dài 1-5m. Xơ được lấy ra từ bẹ lá.</a:t>
            </a:r>
          </a:p>
        </p:txBody>
      </p:sp>
      <p:pic>
        <p:nvPicPr>
          <p:cNvPr id="3" name="Picture 2">
            <a:extLst>
              <a:ext uri="{FF2B5EF4-FFF2-40B4-BE49-F238E27FC236}">
                <a16:creationId xmlns:a16="http://schemas.microsoft.com/office/drawing/2014/main" id="{E6F40E91-A6A5-474B-AE4E-C8A6565F1302}"/>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172001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371600"/>
            <a:ext cx="109093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Chuối lấy sợi là một loài cây bản địa của Việt Nam. Trong quá khứ, Việt Nam đã từng sản xuất 85% xơ chuối của thế giới, tuy nhiên sản lượng hàng năm đã bị giảm dần do các tác nhân gây bệnh cây trồng tăng lên. </a:t>
            </a:r>
          </a:p>
        </p:txBody>
      </p:sp>
      <p:pic>
        <p:nvPicPr>
          <p:cNvPr id="3" name="Picture 2">
            <a:extLst>
              <a:ext uri="{FF2B5EF4-FFF2-40B4-BE49-F238E27FC236}">
                <a16:creationId xmlns:a16="http://schemas.microsoft.com/office/drawing/2014/main" id="{3870D024-570B-4FAE-BE80-67CA8C57F36B}"/>
              </a:ext>
            </a:extLst>
          </p:cNvPr>
          <p:cNvPicPr>
            <a:picLocks noChangeAspect="1"/>
          </p:cNvPicPr>
          <p:nvPr/>
        </p:nvPicPr>
        <p:blipFill>
          <a:blip r:embed="rId2"/>
          <a:stretch>
            <a:fillRect/>
          </a:stretch>
        </p:blipFill>
        <p:spPr>
          <a:xfrm>
            <a:off x="1" y="1"/>
            <a:ext cx="2743200" cy="1023960"/>
          </a:xfrm>
          <a:prstGeom prst="rect">
            <a:avLst/>
          </a:prstGeom>
        </p:spPr>
      </p:pic>
    </p:spTree>
    <p:extLst>
      <p:ext uri="{BB962C8B-B14F-4D97-AF65-F5344CB8AC3E}">
        <p14:creationId xmlns:p14="http://schemas.microsoft.com/office/powerpoint/2010/main" val="3901662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371600"/>
            <a:ext cx="109093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Chuối lấy sợi là một loài cây bản địa của Việt Nam. Trong quá khứ, Việt Nam đã từng sản xuất 85% xơ chuối của thế giới, tuy nhiên sản lượng hàng năm đã bị giảm dần do các tác nhân gây bệnh cây trồng tăng lên. </a:t>
            </a:r>
          </a:p>
        </p:txBody>
      </p:sp>
      <p:pic>
        <p:nvPicPr>
          <p:cNvPr id="3" name="Picture 2">
            <a:extLst>
              <a:ext uri="{FF2B5EF4-FFF2-40B4-BE49-F238E27FC236}">
                <a16:creationId xmlns:a16="http://schemas.microsoft.com/office/drawing/2014/main" id="{3870D024-570B-4FAE-BE80-67CA8C57F36B}"/>
              </a:ext>
            </a:extLst>
          </p:cNvPr>
          <p:cNvPicPr>
            <a:picLocks noChangeAspect="1"/>
          </p:cNvPicPr>
          <p:nvPr/>
        </p:nvPicPr>
        <p:blipFill>
          <a:blip r:embed="rId2"/>
          <a:stretch>
            <a:fillRect/>
          </a:stretch>
        </p:blipFill>
        <p:spPr>
          <a:xfrm>
            <a:off x="1" y="1"/>
            <a:ext cx="2743200" cy="1023960"/>
          </a:xfrm>
          <a:prstGeom prst="rect">
            <a:avLst/>
          </a:prstGeom>
        </p:spPr>
      </p:pic>
    </p:spTree>
    <p:extLst>
      <p:ext uri="{BB962C8B-B14F-4D97-AF65-F5344CB8AC3E}">
        <p14:creationId xmlns:p14="http://schemas.microsoft.com/office/powerpoint/2010/main" val="20668166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2500" y="1269137"/>
            <a:ext cx="7734300" cy="403187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Xơ chuối có độ mảnh đều, bền, hút nước mạnh và bóng, thường dùng để chế biến giấy đặc biệt sử dụng làm các túi lọc trà, túi chân không, tiền tệ... do có khả năng chống thiệt hại từ nước mặn nên xơ chuối cũng thường được làm các loại dây buộc tàu thuyền, lưới đánh cá. Xơ chuối mảnh dùng để kéo sợi dệt vải.</a:t>
            </a:r>
          </a:p>
        </p:txBody>
      </p:sp>
      <p:pic>
        <p:nvPicPr>
          <p:cNvPr id="3" name="Picture 2"/>
          <p:cNvPicPr>
            <a:picLocks noChangeAspect="1"/>
          </p:cNvPicPr>
          <p:nvPr/>
        </p:nvPicPr>
        <p:blipFill>
          <a:blip r:embed="rId2"/>
          <a:stretch>
            <a:fillRect/>
          </a:stretch>
        </p:blipFill>
        <p:spPr>
          <a:xfrm>
            <a:off x="8534400" y="1269136"/>
            <a:ext cx="2823700" cy="3194265"/>
          </a:xfrm>
          <a:prstGeom prst="rect">
            <a:avLst/>
          </a:prstGeom>
        </p:spPr>
      </p:pic>
      <p:pic>
        <p:nvPicPr>
          <p:cNvPr id="4" name="Picture 3">
            <a:extLst>
              <a:ext uri="{FF2B5EF4-FFF2-40B4-BE49-F238E27FC236}">
                <a16:creationId xmlns:a16="http://schemas.microsoft.com/office/drawing/2014/main" id="{575B27D9-192C-409E-9CE9-0C7BFCED9B37}"/>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460264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9000" y="1779687"/>
            <a:ext cx="110998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Dứa sợi</a:t>
            </a:r>
          </a:p>
          <a:p>
            <a:r>
              <a:rPr lang="vi-VN" sz="3600" dirty="0">
                <a:latin typeface="Times New Roman" panose="02020603050405020304" pitchFamily="18" charset="0"/>
                <a:cs typeface="Times New Roman" panose="02020603050405020304" pitchFamily="18" charset="0"/>
              </a:rPr>
              <a:t>Là loại cây nhiệt đới, sống nhiều năm ở Inđônêxia, Philipin, Braxin, Mêhicô. Loại dứa có hai mép lá trơn “yaxci” cho chất lượng xơ tốt nhất. Những loại dứa khác hai mép lá có gai nhọn cho chất lượng xơ kém hơn</a:t>
            </a:r>
          </a:p>
        </p:txBody>
      </p:sp>
      <p:pic>
        <p:nvPicPr>
          <p:cNvPr id="3" name="Picture 2">
            <a:extLst>
              <a:ext uri="{FF2B5EF4-FFF2-40B4-BE49-F238E27FC236}">
                <a16:creationId xmlns:a16="http://schemas.microsoft.com/office/drawing/2014/main" id="{0B184ABD-DB3E-4161-8D7E-4FB0FC7B245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257183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351508"/>
            <a:ext cx="6616700" cy="2800767"/>
          </a:xfrm>
          <a:prstGeom prst="rect">
            <a:avLst/>
          </a:prstGeom>
        </p:spPr>
        <p:txBody>
          <a:bodyPr wrap="square">
            <a:spAutoFit/>
          </a:bodyPr>
          <a:lstStyle/>
          <a:p>
            <a:r>
              <a:rPr lang="vi-VN" sz="4400" dirty="0">
                <a:latin typeface="Times New Roman" panose="02020603050405020304" pitchFamily="18" charset="0"/>
                <a:cs typeface="Times New Roman" panose="02020603050405020304" pitchFamily="18" charset="0"/>
              </a:rPr>
              <a:t>Xơ dứa cơ bản có chiều dài 2-4 mm, bề ngang 20-30 </a:t>
            </a:r>
            <a:r>
              <a:rPr lang="en-US" sz="4400" dirty="0">
                <a:latin typeface="Times New Roman" panose="02020603050405020304" pitchFamily="18" charset="0"/>
                <a:cs typeface="Times New Roman" panose="02020603050405020304" pitchFamily="18" charset="0"/>
              </a:rPr>
              <a:t>m</a:t>
            </a:r>
            <a:r>
              <a:rPr lang="vi-VN" sz="4400" dirty="0">
                <a:latin typeface="Times New Roman" panose="02020603050405020304" pitchFamily="18" charset="0"/>
                <a:cs typeface="Times New Roman" panose="02020603050405020304" pitchFamily="18" charset="0"/>
              </a:rPr>
              <a:t>m. Xơ kỹ thuật dài 70-130 cm</a:t>
            </a:r>
          </a:p>
        </p:txBody>
      </p:sp>
      <p:pic>
        <p:nvPicPr>
          <p:cNvPr id="3" name="Picture 2"/>
          <p:cNvPicPr>
            <a:picLocks noChangeAspect="1"/>
          </p:cNvPicPr>
          <p:nvPr/>
        </p:nvPicPr>
        <p:blipFill>
          <a:blip r:embed="rId2"/>
          <a:stretch>
            <a:fillRect/>
          </a:stretch>
        </p:blipFill>
        <p:spPr>
          <a:xfrm>
            <a:off x="8293100" y="1395181"/>
            <a:ext cx="3256882" cy="3888132"/>
          </a:xfrm>
          <a:prstGeom prst="rect">
            <a:avLst/>
          </a:prstGeom>
        </p:spPr>
      </p:pic>
      <p:pic>
        <p:nvPicPr>
          <p:cNvPr id="4" name="Picture 3">
            <a:extLst>
              <a:ext uri="{FF2B5EF4-FFF2-40B4-BE49-F238E27FC236}">
                <a16:creationId xmlns:a16="http://schemas.microsoft.com/office/drawing/2014/main" id="{8B0275E8-9FCB-4EE2-AD76-43C5BA88929B}"/>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120981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F701C-FB67-4E03-AACD-93417DAEB9CE}"/>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137999D2-C83F-47A0-972D-61E37F75787A}"/>
              </a:ext>
            </a:extLst>
          </p:cNvPr>
          <p:cNvSpPr txBox="1"/>
          <p:nvPr/>
        </p:nvSpPr>
        <p:spPr>
          <a:xfrm>
            <a:off x="1371600" y="1150961"/>
            <a:ext cx="6102626" cy="646331"/>
          </a:xfrm>
          <a:prstGeom prst="rect">
            <a:avLst/>
          </a:prstGeom>
          <a:noFill/>
        </p:spPr>
        <p:txBody>
          <a:bodyPr wrap="square">
            <a:spAutoFit/>
          </a:bodyPr>
          <a:lstStyle/>
          <a:p>
            <a:r>
              <a:rPr lang="en-US" sz="36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âu</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solidFill>
                <a:srgbClr val="FF0000"/>
              </a:solidFill>
            </a:endParaRPr>
          </a:p>
        </p:txBody>
      </p:sp>
      <p:sp>
        <p:nvSpPr>
          <p:cNvPr id="8" name="TextBox 7">
            <a:extLst>
              <a:ext uri="{FF2B5EF4-FFF2-40B4-BE49-F238E27FC236}">
                <a16:creationId xmlns:a16="http://schemas.microsoft.com/office/drawing/2014/main" id="{1236F361-55F9-4E31-AE0F-AF91D0527B66}"/>
              </a:ext>
            </a:extLst>
          </p:cNvPr>
          <p:cNvSpPr txBox="1"/>
          <p:nvPr/>
        </p:nvSpPr>
        <p:spPr>
          <a:xfrm>
            <a:off x="609600" y="1878729"/>
            <a:ext cx="10972800" cy="4108817"/>
          </a:xfrm>
          <a:prstGeom prst="rect">
            <a:avLst/>
          </a:prstGeom>
          <a:noFill/>
        </p:spPr>
        <p:txBody>
          <a:bodyPr wrap="square">
            <a:spAutoFit/>
          </a:bodyPr>
          <a:lstStyle/>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x</a:t>
            </a:r>
            <a:r>
              <a:rPr lang="vi-VN" sz="3200" dirty="0">
                <a:latin typeface="Times New Roman" panose="02020603050405020304" pitchFamily="18" charset="0"/>
                <a:cs typeface="Times New Roman" panose="02020603050405020304" pitchFamily="18" charset="0"/>
              </a:rPr>
              <a:t>ơ, sợi bông</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cs typeface="Times New Roman" panose="02020603050405020304" pitchFamily="18" charset="0"/>
              </a:rPr>
              <a:t>x</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Nêu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ảnh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hưởng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gốc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vật</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tằm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a:p>
            <a:pPr marL="171450" indent="8890">
              <a:spcBef>
                <a:spcPts val="600"/>
              </a:spcBef>
              <a:spcAft>
                <a:spcPts val="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734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arn(inVertic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barn(inVertical)">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barn(inVertical)">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barn(inVertical)">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barn(inVertical)">
                                      <p:cBhvr>
                                        <p:cTn id="3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E91DD1A6-BE2E-4B75-B192-99FB7BD85285}"/>
              </a:ext>
            </a:extLst>
          </p:cNvPr>
          <p:cNvSpPr txBox="1"/>
          <p:nvPr/>
        </p:nvSpPr>
        <p:spPr>
          <a:xfrm>
            <a:off x="3200400" y="427686"/>
            <a:ext cx="8001000"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664F1512-01FD-4938-AEF5-60D78CCA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676" y="2289969"/>
            <a:ext cx="4659237" cy="2831134"/>
          </a:xfrm>
          <a:prstGeom prst="rect">
            <a:avLst/>
          </a:prstGeom>
        </p:spPr>
      </p:pic>
      <p:pic>
        <p:nvPicPr>
          <p:cNvPr id="1026" name="Picture 2" descr="Tiêu chuẩn lựa chọn xơ cho ngành dệt may | Thời trang Mantis">
            <a:extLst>
              <a:ext uri="{FF2B5EF4-FFF2-40B4-BE49-F238E27FC236}">
                <a16:creationId xmlns:a16="http://schemas.microsoft.com/office/drawing/2014/main" id="{615CE9C4-2D45-4FB3-945F-10A2C25330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5925" y="2182630"/>
            <a:ext cx="4724400" cy="3143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253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7100" y="1306036"/>
            <a:ext cx="10553700" cy="2862322"/>
          </a:xfrm>
          <a:prstGeom prst="rect">
            <a:avLst/>
          </a:prstGeom>
        </p:spPr>
        <p:txBody>
          <a:bodyPr wrap="square">
            <a:spAutoFit/>
          </a:bodyPr>
          <a:lstStyle/>
          <a:p>
            <a:r>
              <a:rPr lang="vi-VN" sz="3600" dirty="0">
                <a:solidFill>
                  <a:srgbClr val="FF0000"/>
                </a:solidFill>
                <a:latin typeface="Times New Roman" panose="02020603050405020304" pitchFamily="18" charset="0"/>
                <a:cs typeface="Times New Roman" panose="02020603050405020304" pitchFamily="18" charset="0"/>
              </a:rPr>
              <a:t>2.1.2. Xơ thiên nhiên hữu cơ gốc động vật</a:t>
            </a:r>
          </a:p>
          <a:p>
            <a:r>
              <a:rPr lang="vi-VN" sz="3600" dirty="0">
                <a:latin typeface="Times New Roman" panose="02020603050405020304" pitchFamily="18" charset="0"/>
                <a:cs typeface="Times New Roman" panose="02020603050405020304" pitchFamily="18" charset="0"/>
              </a:rPr>
              <a:t>Xơ thiên nhiên gốc động vật có tên chung là xơ protit. Protit là chất hữu cơ cơ bản tạo thành các tế bào động vật.. Xơ protit có thể được lấy từ lông như lông cừu, dê, thỏ, lạc đà, từ tơ như tơ tằm, tơ nhện …..</a:t>
            </a:r>
          </a:p>
        </p:txBody>
      </p:sp>
      <p:pic>
        <p:nvPicPr>
          <p:cNvPr id="3" name="Picture 2">
            <a:extLst>
              <a:ext uri="{FF2B5EF4-FFF2-40B4-BE49-F238E27FC236}">
                <a16:creationId xmlns:a16="http://schemas.microsoft.com/office/drawing/2014/main" id="{9CC7439B-BFE6-40E5-9889-A10303514FD8}"/>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769991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990600"/>
            <a:ext cx="9829800" cy="2554545"/>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Len</a:t>
            </a:r>
          </a:p>
          <a:p>
            <a:r>
              <a:rPr lang="vi-VN" sz="3200" b="1" dirty="0">
                <a:solidFill>
                  <a:srgbClr val="FF0000"/>
                </a:solidFill>
                <a:latin typeface="Times New Roman" panose="02020603050405020304" pitchFamily="18" charset="0"/>
                <a:cs typeface="Times New Roman" panose="02020603050405020304" pitchFamily="18" charset="0"/>
              </a:rPr>
              <a:t>Nguồn gốc</a:t>
            </a:r>
          </a:p>
          <a:p>
            <a:r>
              <a:rPr lang="vi-VN" sz="3200" dirty="0">
                <a:latin typeface="Times New Roman" panose="02020603050405020304" pitchFamily="18" charset="0"/>
                <a:cs typeface="Times New Roman" panose="02020603050405020304" pitchFamily="18" charset="0"/>
              </a:rPr>
              <a:t>	Len là tên gọi chung của các loại xơ nhận được từ lớp lông phủ của một số loài động vật như cừu, dê, thỏ, lạc đà ... sau khi đã chế biến. </a:t>
            </a:r>
          </a:p>
        </p:txBody>
      </p:sp>
      <p:pic>
        <p:nvPicPr>
          <p:cNvPr id="3" name="Picture 2">
            <a:extLst>
              <a:ext uri="{FF2B5EF4-FFF2-40B4-BE49-F238E27FC236}">
                <a16:creationId xmlns:a16="http://schemas.microsoft.com/office/drawing/2014/main" id="{C12EFD06-AD61-43AD-AED0-7EFBA3E2BD6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952853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000" y="1195338"/>
            <a:ext cx="11176000" cy="1077218"/>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Cừu có nhiều loại: loại chuyên lấy lông, chuyên lấy thịt hoặc chuyên lấy sữa. Giống cừu chuyên lấy lông có lông dài và mịn. </a:t>
            </a:r>
            <a:endParaRPr lang="en-US" sz="32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A5F8D254-EB92-43D7-9713-1FAE91C39BDD}"/>
              </a:ext>
            </a:extLst>
          </p:cNvPr>
          <p:cNvPicPr>
            <a:picLocks noChangeAspect="1"/>
          </p:cNvPicPr>
          <p:nvPr/>
        </p:nvPicPr>
        <p:blipFill>
          <a:blip r:embed="rId2"/>
          <a:stretch>
            <a:fillRect/>
          </a:stretch>
        </p:blipFill>
        <p:spPr>
          <a:xfrm>
            <a:off x="0" y="0"/>
            <a:ext cx="3083437" cy="1150961"/>
          </a:xfrm>
          <a:prstGeom prst="rect">
            <a:avLst/>
          </a:prstGeom>
        </p:spPr>
      </p:pic>
      <p:pic>
        <p:nvPicPr>
          <p:cNvPr id="2050" name="Picture 2" descr="Chi Tiết Quá Trình Sản Xuất Sợi Vải - Aaa Jeans">
            <a:extLst>
              <a:ext uri="{FF2B5EF4-FFF2-40B4-BE49-F238E27FC236}">
                <a16:creationId xmlns:a16="http://schemas.microsoft.com/office/drawing/2014/main" id="{0B3BC154-8C37-444E-8B8D-20CC39C1BF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3437" y="2486024"/>
            <a:ext cx="4222238" cy="3291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0068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76600" y="1018131"/>
            <a:ext cx="5031860" cy="4821738"/>
          </a:xfrm>
          <a:prstGeom prst="rect">
            <a:avLst/>
          </a:prstGeom>
        </p:spPr>
      </p:pic>
      <p:pic>
        <p:nvPicPr>
          <p:cNvPr id="3" name="Picture 2">
            <a:extLst>
              <a:ext uri="{FF2B5EF4-FFF2-40B4-BE49-F238E27FC236}">
                <a16:creationId xmlns:a16="http://schemas.microsoft.com/office/drawing/2014/main" id="{3A90837D-1C59-4DE1-90C2-B26222FB1D8A}"/>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74710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6300" y="1208038"/>
            <a:ext cx="104775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Thành phần cấu tạo</a:t>
            </a:r>
          </a:p>
          <a:p>
            <a:r>
              <a:rPr lang="vi-VN" sz="3200" dirty="0">
                <a:latin typeface="Times New Roman" panose="02020603050405020304" pitchFamily="18" charset="0"/>
                <a:cs typeface="Times New Roman" panose="02020603050405020304" pitchFamily="18" charset="0"/>
              </a:rPr>
              <a:t>Thành phần chủ yếu của xơ len là chất keratin chiếm khoảng 90%, thể hiện các tính chất cơ lý của xơ len, còn lại là các chất khoáng, mỡ …</a:t>
            </a:r>
          </a:p>
        </p:txBody>
      </p:sp>
      <p:pic>
        <p:nvPicPr>
          <p:cNvPr id="3" name="Picture 2">
            <a:extLst>
              <a:ext uri="{FF2B5EF4-FFF2-40B4-BE49-F238E27FC236}">
                <a16:creationId xmlns:a16="http://schemas.microsoft.com/office/drawing/2014/main" id="{2064423A-0C5C-4DF7-87EB-8AD389CC34DA}"/>
              </a:ext>
            </a:extLst>
          </p:cNvPr>
          <p:cNvPicPr>
            <a:picLocks noChangeAspect="1"/>
          </p:cNvPicPr>
          <p:nvPr/>
        </p:nvPicPr>
        <p:blipFill>
          <a:blip r:embed="rId2"/>
          <a:stretch>
            <a:fillRect/>
          </a:stretch>
        </p:blipFill>
        <p:spPr>
          <a:xfrm>
            <a:off x="0" y="0"/>
            <a:ext cx="3083437" cy="1150961"/>
          </a:xfrm>
          <a:prstGeom prst="rect">
            <a:avLst/>
          </a:prstGeom>
        </p:spPr>
      </p:pic>
      <p:pic>
        <p:nvPicPr>
          <p:cNvPr id="3074" name="Picture 2" descr="Nhập khẩu xơ, sợi dệt Việt Nam tăng mạnh">
            <a:extLst>
              <a:ext uri="{FF2B5EF4-FFF2-40B4-BE49-F238E27FC236}">
                <a16:creationId xmlns:a16="http://schemas.microsoft.com/office/drawing/2014/main" id="{665A801E-D32E-4A5F-ADDC-53E0866B8E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0025" y="2997351"/>
            <a:ext cx="4171950" cy="2600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697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7300" y="1224340"/>
            <a:ext cx="10756900" cy="206210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Lớp vẩy bao quanh bên ngoài thân lông và bảo vệ cho lớp xơ đặc bên trong. Lớp vẩy ảnh hưởng đến sự liên kết giữa các xơ, do các tế bào keratin hình dẹt mỏng một phần nhô ra ngoài, một phần nằm trong thân lông tạo thành.</a:t>
            </a:r>
          </a:p>
        </p:txBody>
      </p:sp>
      <p:pic>
        <p:nvPicPr>
          <p:cNvPr id="3" name="Picture 2">
            <a:extLst>
              <a:ext uri="{FF2B5EF4-FFF2-40B4-BE49-F238E27FC236}">
                <a16:creationId xmlns:a16="http://schemas.microsoft.com/office/drawing/2014/main" id="{2FC98049-7AF5-46E8-90D7-D63185F4CE7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700674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9500" y="1397338"/>
            <a:ext cx="10274300" cy="353943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Lớp xơ đặc nằm sát dưới lớp vẩy gồm các tế bào hình con sợi hình thành từ các bó thớ nằm dọc, giữa các tế bào có những khoảng cách trống, vì thế tạo cho xơ len có tính giữ nhiệt tốt.</a:t>
            </a:r>
            <a:endParaRPr lang="en-US" sz="3200" dirty="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a:p>
            <a:r>
              <a:rPr lang="vi-VN" sz="3200" dirty="0">
                <a:latin typeface="Times New Roman" panose="02020603050405020304" pitchFamily="18" charset="0"/>
                <a:cs typeface="Times New Roman" panose="02020603050405020304" pitchFamily="18" charset="0"/>
              </a:rPr>
              <a:t>Lớp lõi trong cùng của xơ gồm các tế bào keratin hình ống sắp xếp lỏng lẻo và giữa chúng có khoảng trống chứa đầy không khí.</a:t>
            </a:r>
          </a:p>
        </p:txBody>
      </p:sp>
      <p:pic>
        <p:nvPicPr>
          <p:cNvPr id="3" name="Picture 2">
            <a:extLst>
              <a:ext uri="{FF2B5EF4-FFF2-40B4-BE49-F238E27FC236}">
                <a16:creationId xmlns:a16="http://schemas.microsoft.com/office/drawing/2014/main" id="{EE1C6007-CF5D-41C7-A059-4AF6A7D6559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085812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65965" y="1041400"/>
            <a:ext cx="8746633" cy="4023451"/>
          </a:xfrm>
          <a:prstGeom prst="rect">
            <a:avLst/>
          </a:prstGeom>
        </p:spPr>
      </p:pic>
      <p:pic>
        <p:nvPicPr>
          <p:cNvPr id="3" name="Picture 2">
            <a:extLst>
              <a:ext uri="{FF2B5EF4-FFF2-40B4-BE49-F238E27FC236}">
                <a16:creationId xmlns:a16="http://schemas.microsoft.com/office/drawing/2014/main" id="{4C785F5E-0ADA-4AC3-815B-DDAC65D8C6AE}"/>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1831809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5200" y="1257638"/>
            <a:ext cx="10795000" cy="2308324"/>
          </a:xfrm>
          <a:prstGeom prst="rect">
            <a:avLst/>
          </a:prstGeom>
        </p:spPr>
        <p:txBody>
          <a:bodyPr wrap="square">
            <a:spAutoFit/>
          </a:bodyPr>
          <a:lstStyle/>
          <a:p>
            <a:r>
              <a:rPr lang="vi-VN" sz="3600" b="1" dirty="0">
                <a:solidFill>
                  <a:srgbClr val="FF0000"/>
                </a:solidFill>
                <a:latin typeface="Times New Roman" panose="02020603050405020304" pitchFamily="18" charset="0"/>
                <a:cs typeface="Times New Roman" panose="02020603050405020304" pitchFamily="18" charset="0"/>
              </a:rPr>
              <a:t>Tính chất</a:t>
            </a:r>
          </a:p>
          <a:p>
            <a:r>
              <a:rPr lang="vi-VN" sz="3600" dirty="0">
                <a:latin typeface="Times New Roman" panose="02020603050405020304" pitchFamily="18" charset="0"/>
                <a:cs typeface="Times New Roman" panose="02020603050405020304" pitchFamily="18" charset="0"/>
              </a:rPr>
              <a:t>Lông cừu có chiều dài 60-100 mm, đường kính 20-30 </a:t>
            </a:r>
            <a:r>
              <a:rPr lang="en-US" sz="3600" dirty="0">
                <a:latin typeface="Times New Roman" panose="02020603050405020304" pitchFamily="18" charset="0"/>
                <a:cs typeface="Times New Roman" panose="02020603050405020304" pitchFamily="18" charset="0"/>
              </a:rPr>
              <a:t>m</a:t>
            </a:r>
            <a:r>
              <a:rPr lang="vi-VN" sz="3600" dirty="0">
                <a:latin typeface="Times New Roman" panose="02020603050405020304" pitchFamily="18" charset="0"/>
                <a:cs typeface="Times New Roman" panose="02020603050405020304" pitchFamily="18" charset="0"/>
              </a:rPr>
              <a:t>m, màu trắng và màu nâu nhạt. Chiều dài tự đứt trung bình 10-20 km. </a:t>
            </a:r>
          </a:p>
        </p:txBody>
      </p:sp>
      <p:pic>
        <p:nvPicPr>
          <p:cNvPr id="3" name="Picture 2">
            <a:extLst>
              <a:ext uri="{FF2B5EF4-FFF2-40B4-BE49-F238E27FC236}">
                <a16:creationId xmlns:a16="http://schemas.microsoft.com/office/drawing/2014/main" id="{4AC34944-FDCD-445F-9A0C-6EB3D3CC7C43}"/>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245031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0" y="1223139"/>
            <a:ext cx="11163300" cy="1200329"/>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Khối lượng riêng của xơ len 1,3-1,32 g/cm3, len là vật liệu xốp và nhẹ nhất trong các loại xơ, sợi thiên nhiên.</a:t>
            </a:r>
          </a:p>
        </p:txBody>
      </p:sp>
      <p:pic>
        <p:nvPicPr>
          <p:cNvPr id="3" name="Picture 2">
            <a:extLst>
              <a:ext uri="{FF2B5EF4-FFF2-40B4-BE49-F238E27FC236}">
                <a16:creationId xmlns:a16="http://schemas.microsoft.com/office/drawing/2014/main" id="{61E26F16-2865-4EE6-9CD4-309D01A35D3B}"/>
              </a:ext>
            </a:extLst>
          </p:cNvPr>
          <p:cNvPicPr>
            <a:picLocks noChangeAspect="1"/>
          </p:cNvPicPr>
          <p:nvPr/>
        </p:nvPicPr>
        <p:blipFill>
          <a:blip r:embed="rId2"/>
          <a:stretch>
            <a:fillRect/>
          </a:stretch>
        </p:blipFill>
        <p:spPr>
          <a:xfrm>
            <a:off x="0" y="0"/>
            <a:ext cx="3083437" cy="1150961"/>
          </a:xfrm>
          <a:prstGeom prst="rect">
            <a:avLst/>
          </a:prstGeom>
        </p:spPr>
      </p:pic>
      <p:pic>
        <p:nvPicPr>
          <p:cNvPr id="4098" name="Picture 2" descr="Dệt may có thêm nguồn cung xơ sợi nội | PIMD">
            <a:extLst>
              <a:ext uri="{FF2B5EF4-FFF2-40B4-BE49-F238E27FC236}">
                <a16:creationId xmlns:a16="http://schemas.microsoft.com/office/drawing/2014/main" id="{5A8EF743-4E85-4EC9-AAA8-AFE558C44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2817664"/>
            <a:ext cx="4877112" cy="3233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449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5200" y="3708400"/>
            <a:ext cx="10591800" cy="1200329"/>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Đối với axit xơ len chịu đựng tốt. Trừ các loại axit vô cơ nồng độ đậm và có nhiệt độ cao.</a:t>
            </a:r>
            <a:endParaRPr lang="en-US" sz="3600" dirty="0">
              <a:latin typeface="Times New Roman" panose="02020603050405020304" pitchFamily="18" charset="0"/>
              <a:cs typeface="Times New Roman" panose="02020603050405020304" pitchFamily="18" charset="0"/>
            </a:endParaRPr>
          </a:p>
        </p:txBody>
      </p:sp>
      <p:sp>
        <p:nvSpPr>
          <p:cNvPr id="3" name="Rectangle 2"/>
          <p:cNvSpPr/>
          <p:nvPr/>
        </p:nvSpPr>
        <p:spPr>
          <a:xfrm>
            <a:off x="965200" y="1203236"/>
            <a:ext cx="10502900" cy="2308324"/>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Len không chịu được tác dụng của kiềm, nếu đun len trong dung dịch NaOH nồng độ 2% thì chỉ ít phút sau len bị phá huỷ. Nhiệt độ càng cao và nồng độ dung dịch càng lớn sự phá huỷ xơ len càng nhanh.</a:t>
            </a:r>
          </a:p>
        </p:txBody>
      </p:sp>
      <p:pic>
        <p:nvPicPr>
          <p:cNvPr id="4" name="Picture 3">
            <a:extLst>
              <a:ext uri="{FF2B5EF4-FFF2-40B4-BE49-F238E27FC236}">
                <a16:creationId xmlns:a16="http://schemas.microsoft.com/office/drawing/2014/main" id="{0E902535-972E-45AD-A13D-71DA15CBF762}"/>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620410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5200" y="1358037"/>
            <a:ext cx="10617200" cy="3416320"/>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Ứng dụng</a:t>
            </a:r>
          </a:p>
          <a:p>
            <a:r>
              <a:rPr lang="vi-VN" sz="3600" dirty="0">
                <a:latin typeface="Times New Roman" panose="02020603050405020304" pitchFamily="18" charset="0"/>
                <a:cs typeface="Times New Roman" panose="02020603050405020304" pitchFamily="18" charset="0"/>
              </a:rPr>
              <a:t>Do có khả năng giữ nhiệt tốt, xơ len thường dùng để dệt vải may quần áo mặc mùa đông, làm khăn quàng, bít tất. Xơ len ngắn dùng để làm vải không dệt (nỉ, dạ nén), làm thảm và pha với các loại xơ, sợi hoá học khác để dệt vải may mặc</a:t>
            </a:r>
          </a:p>
        </p:txBody>
      </p:sp>
      <p:pic>
        <p:nvPicPr>
          <p:cNvPr id="3" name="Picture 2">
            <a:extLst>
              <a:ext uri="{FF2B5EF4-FFF2-40B4-BE49-F238E27FC236}">
                <a16:creationId xmlns:a16="http://schemas.microsoft.com/office/drawing/2014/main" id="{B58056DA-84C7-4D29-BB82-24ACC271580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711497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1157238"/>
            <a:ext cx="10655300" cy="4031873"/>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Bảo quản</a:t>
            </a:r>
          </a:p>
          <a:p>
            <a:r>
              <a:rPr lang="vi-VN" sz="3200" dirty="0">
                <a:latin typeface="Times New Roman" panose="02020603050405020304" pitchFamily="18" charset="0"/>
                <a:cs typeface="Times New Roman" panose="02020603050405020304" pitchFamily="18" charset="0"/>
              </a:rPr>
              <a:t>Quần áo bằng vài len dễ bị thiệt hại từ sâu bướm và các loại côn trùng. Làm sạch quần áo sau mỗi lần mặc hoặc trước khi cất giữ là cách tốt nhất để bảo vệ quần áo thoát khỏi sự phá hoại của chúng.</a:t>
            </a:r>
          </a:p>
          <a:p>
            <a:r>
              <a:rPr lang="vi-VN" sz="3200" dirty="0">
                <a:latin typeface="Times New Roman" panose="02020603050405020304" pitchFamily="18" charset="0"/>
                <a:cs typeface="Times New Roman" panose="02020603050405020304" pitchFamily="18" charset="0"/>
              </a:rPr>
              <a:t>Hãy loại bỏ vết bẩn ngay lập tức để ngăn cản nó thấm sâu vào vải, bằng cách sử dụng một bàn chải để loại bỏ đất và bụi lên trên bề mặt quần áo len trước khi giặt.</a:t>
            </a:r>
          </a:p>
        </p:txBody>
      </p:sp>
      <p:pic>
        <p:nvPicPr>
          <p:cNvPr id="3" name="Picture 2">
            <a:extLst>
              <a:ext uri="{FF2B5EF4-FFF2-40B4-BE49-F238E27FC236}">
                <a16:creationId xmlns:a16="http://schemas.microsoft.com/office/drawing/2014/main" id="{83113EB5-1962-4ECB-95C8-C98E109493EF}"/>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6217161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1900" y="1180237"/>
            <a:ext cx="10147300" cy="3046988"/>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Do len kém bền với kiềm nên khi giặt cần dùng xà phòng trung tính, bằng nước lạnh không bao giờ sử dụng nước nóng. Bóp nhẹ nhàng để loại bỏ nước thừa, không vắt quần áo. Không bao giờ đặt quần áo len vào máy sấy, sự kết hợp của ma sát, nhiệt và áp suất sẽ làm tổn thương vải len. Phơi khô nơi râm mát, thoáng gió. </a:t>
            </a:r>
            <a:endParaRPr lang="en-US" sz="32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A22E84F-5CB1-46B7-8CA7-8D6AC5D0D213}"/>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6079546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66800" y="1169938"/>
            <a:ext cx="10452100" cy="4031873"/>
          </a:xfrm>
          <a:prstGeom prst="rect">
            <a:avLst/>
          </a:prstGeom>
        </p:spPr>
        <p:txBody>
          <a:bodyPr wrap="square">
            <a:spAutoFit/>
          </a:bodyPr>
          <a:lstStyle/>
          <a:p>
            <a:r>
              <a:rPr lang="en-US" sz="3200" dirty="0" err="1">
                <a:latin typeface="Times New Roman" panose="02020603050405020304" pitchFamily="18" charset="0"/>
                <a:cs typeface="Times New Roman" panose="02020603050405020304" pitchFamily="18" charset="0"/>
              </a:rPr>
              <a:t>Nhận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biết</a:t>
            </a:r>
            <a:endParaRPr lang="en-US" sz="3200" dirty="0">
              <a:latin typeface="Times New Roman" panose="02020603050405020304" pitchFamily="18" charset="0"/>
              <a:cs typeface="Times New Roman" panose="02020603050405020304" pitchFamily="18" charset="0"/>
            </a:endParaRPr>
          </a:p>
          <a:p>
            <a:r>
              <a:rPr lang="en-US" sz="3200" dirty="0" err="1">
                <a:latin typeface="Times New Roman" panose="02020603050405020304" pitchFamily="18" charset="0"/>
                <a:cs typeface="Times New Roman" panose="02020603050405020304" pitchFamily="18" charset="0"/>
              </a:rPr>
              <a:t>Mặt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len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mịn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xù</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cầm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thấy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xốp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ấm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lửa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cháy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tắt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ngay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rút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khỏi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ngọn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lửa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mùi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tóc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cháy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đầu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kết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thành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cục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tròn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đen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hoặc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nâu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bóp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vụn</a:t>
            </a:r>
            <a:r>
              <a:rPr lang="en-US" sz="3200" dirty="0">
                <a:latin typeface="Times New Roman" panose="02020603050405020304" pitchFamily="18" charset="0"/>
                <a:cs typeface="Times New Roman" panose="02020603050405020304" pitchFamily="18" charset="0"/>
              </a:rPr>
              <a:t>.</a:t>
            </a:r>
          </a:p>
          <a:p>
            <a:r>
              <a:rPr lang="en-US" sz="3200" dirty="0" err="1">
                <a:latin typeface="Times New Roman" panose="02020603050405020304" pitchFamily="18" charset="0"/>
                <a:cs typeface="Times New Roman" panose="02020603050405020304" pitchFamily="18" charset="0"/>
              </a:rPr>
              <a:t>Hoà</a:t>
            </a:r>
            <a:r>
              <a:rPr lang="en-US" sz="3200" dirty="0">
                <a:latin typeface="Times New Roman" panose="02020603050405020304" pitchFamily="18" charset="0"/>
                <a:cs typeface="Times New Roman" panose="02020603050405020304" pitchFamily="18" charset="0"/>
              </a:rPr>
              <a:t> tan </a:t>
            </a:r>
            <a:r>
              <a:rPr lang="en-US" sz="3200" dirty="0" err="1">
                <a:latin typeface="Times New Roman" panose="02020603050405020304" pitchFamily="18" charset="0"/>
                <a:cs typeface="Times New Roman" panose="02020603050405020304" pitchFamily="18" charset="0"/>
              </a:rPr>
              <a:t>len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vào</a:t>
            </a:r>
            <a:r>
              <a:rPr lang="en-US" sz="3200" dirty="0">
                <a:latin typeface="Times New Roman" panose="02020603050405020304" pitchFamily="18" charset="0"/>
                <a:cs typeface="Times New Roman" panose="02020603050405020304" pitchFamily="18" charset="0"/>
              </a:rPr>
              <a:t> dung </a:t>
            </a:r>
            <a:r>
              <a:rPr lang="en-US" sz="3200" dirty="0" err="1">
                <a:latin typeface="Times New Roman" panose="02020603050405020304" pitchFamily="18" charset="0"/>
                <a:cs typeface="Times New Roman" panose="02020603050405020304" pitchFamily="18" charset="0"/>
              </a:rPr>
              <a:t>dịch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kiềm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nếu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thêm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một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axit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nào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chì</a:t>
            </a:r>
            <a:r>
              <a:rPr lang="en-US" sz="3200" dirty="0">
                <a:latin typeface="Times New Roman" panose="02020603050405020304" pitchFamily="18" charset="0"/>
                <a:cs typeface="Times New Roman" panose="02020603050405020304" pitchFamily="18" charset="0"/>
              </a:rPr>
              <a:t>, dung </a:t>
            </a:r>
            <a:r>
              <a:rPr lang="en-US" sz="3200" dirty="0" err="1">
                <a:latin typeface="Times New Roman" panose="02020603050405020304" pitchFamily="18" charset="0"/>
                <a:cs typeface="Times New Roman" panose="02020603050405020304" pitchFamily="18" charset="0"/>
              </a:rPr>
              <a:t>dịch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sẽ</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có</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phê</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sữa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màu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chì</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sunfua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SPb</a:t>
            </a:r>
            <a:r>
              <a:rPr lang="en-US" sz="3200" dirty="0">
                <a:latin typeface="Times New Roman" panose="02020603050405020304" pitchFamily="18" charset="0"/>
                <a:cs typeface="Times New Roman" panose="02020603050405020304" pitchFamily="18" charset="0"/>
              </a:rPr>
              <a:t>).</a:t>
            </a:r>
          </a:p>
        </p:txBody>
      </p:sp>
      <p:pic>
        <p:nvPicPr>
          <p:cNvPr id="4" name="Picture 3">
            <a:extLst>
              <a:ext uri="{FF2B5EF4-FFF2-40B4-BE49-F238E27FC236}">
                <a16:creationId xmlns:a16="http://schemas.microsoft.com/office/drawing/2014/main" id="{24D65CFA-0A13-41E5-B6B9-3DF8880EAD22}"/>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6220513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F701C-FB67-4E03-AACD-93417DAEB9CE}"/>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137999D2-C83F-47A0-972D-61E37F75787A}"/>
              </a:ext>
            </a:extLst>
          </p:cNvPr>
          <p:cNvSpPr txBox="1"/>
          <p:nvPr/>
        </p:nvSpPr>
        <p:spPr>
          <a:xfrm>
            <a:off x="1371600" y="1150961"/>
            <a:ext cx="6102626" cy="646331"/>
          </a:xfrm>
          <a:prstGeom prst="rect">
            <a:avLst/>
          </a:prstGeom>
          <a:noFill/>
        </p:spPr>
        <p:txBody>
          <a:bodyPr wrap="square">
            <a:spAutoFit/>
          </a:bodyPr>
          <a:lstStyle/>
          <a:p>
            <a:r>
              <a:rPr lang="en-US" sz="36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âu</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solidFill>
                <a:srgbClr val="FF0000"/>
              </a:solidFill>
            </a:endParaRPr>
          </a:p>
        </p:txBody>
      </p:sp>
      <p:sp>
        <p:nvSpPr>
          <p:cNvPr id="8" name="TextBox 7">
            <a:extLst>
              <a:ext uri="{FF2B5EF4-FFF2-40B4-BE49-F238E27FC236}">
                <a16:creationId xmlns:a16="http://schemas.microsoft.com/office/drawing/2014/main" id="{1236F361-55F9-4E31-AE0F-AF91D0527B66}"/>
              </a:ext>
            </a:extLst>
          </p:cNvPr>
          <p:cNvSpPr txBox="1"/>
          <p:nvPr/>
        </p:nvSpPr>
        <p:spPr>
          <a:xfrm>
            <a:off x="609600" y="1878729"/>
            <a:ext cx="10972800" cy="4108817"/>
          </a:xfrm>
          <a:prstGeom prst="rect">
            <a:avLst/>
          </a:prstGeom>
          <a:noFill/>
        </p:spPr>
        <p:txBody>
          <a:bodyPr wrap="square">
            <a:spAutoFit/>
          </a:bodyPr>
          <a:lstStyle/>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x</a:t>
            </a:r>
            <a:r>
              <a:rPr lang="vi-VN" sz="3200" dirty="0">
                <a:latin typeface="Times New Roman" panose="02020603050405020304" pitchFamily="18" charset="0"/>
                <a:cs typeface="Times New Roman" panose="02020603050405020304" pitchFamily="18" charset="0"/>
              </a:rPr>
              <a:t>ơ, sợi bông</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cs typeface="Times New Roman" panose="02020603050405020304" pitchFamily="18" charset="0"/>
              </a:rPr>
              <a:t>x</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Nêu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ảnh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hưởng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gốc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vật</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tằm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a:p>
            <a:pPr marL="171450" indent="8890">
              <a:spcBef>
                <a:spcPts val="600"/>
              </a:spcBef>
              <a:spcAft>
                <a:spcPts val="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348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arn(inVertic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barn(inVertical)">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barn(inVertical)">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barn(inVertical)">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barn(inVertical)">
                                      <p:cBhvr>
                                        <p:cTn id="3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85749"/>
            <a:ext cx="12192000" cy="6572248"/>
          </a:xfrm>
          <a:prstGeom prst="rect">
            <a:avLst/>
          </a:prstGeom>
          <a:blipFill>
            <a:blip r:embed="rId2" cstate="print"/>
            <a:stretch>
              <a:fillRect/>
            </a:stretch>
          </a:blipFill>
        </p:spPr>
        <p:txBody>
          <a:bodyPr wrap="square" lIns="0" tIns="0" rIns="0" bIns="0" rtlCol="0"/>
          <a:lstStyle/>
          <a:p>
            <a:endParaRPr lang="en-US" dirty="0"/>
          </a:p>
        </p:txBody>
      </p:sp>
      <p:sp>
        <p:nvSpPr>
          <p:cNvPr id="3" name="object 3"/>
          <p:cNvSpPr txBox="1"/>
          <p:nvPr/>
        </p:nvSpPr>
        <p:spPr>
          <a:xfrm>
            <a:off x="1678304" y="332054"/>
            <a:ext cx="10057765" cy="888064"/>
          </a:xfrm>
          <a:prstGeom prst="rect">
            <a:avLst/>
          </a:prstGeom>
        </p:spPr>
        <p:txBody>
          <a:bodyPr vert="horz" wrap="square" lIns="0" tIns="13335" rIns="0" bIns="0" rtlCol="0">
            <a:spAutoFit/>
          </a:bodyPr>
          <a:lstStyle/>
          <a:p>
            <a:pPr marL="2009139" marR="5080" indent="-1997075" algn="ctr">
              <a:lnSpc>
                <a:spcPct val="100000"/>
              </a:lnSpc>
              <a:spcBef>
                <a:spcPts val="105"/>
              </a:spcBef>
            </a:pPr>
            <a:r>
              <a:rPr sz="2800" spc="-20" dirty="0" err="1">
                <a:latin typeface="Times New Roman"/>
                <a:cs typeface="Times New Roman"/>
              </a:rPr>
              <a:t>Trường</a:t>
            </a:r>
            <a:r>
              <a:rPr sz="2800" spc="-20" dirty="0">
                <a:latin typeface="Times New Roman"/>
                <a:cs typeface="Times New Roman"/>
              </a:rPr>
              <a:t> </a:t>
            </a:r>
            <a:r>
              <a:rPr lang="en-US" sz="2800" spc="-20" dirty="0">
                <a:latin typeface="Times New Roman"/>
                <a:cs typeface="Times New Roman"/>
              </a:rPr>
              <a:t>Cao </a:t>
            </a:r>
            <a:r>
              <a:rPr lang="en-US" sz="2800" spc="-20" dirty="0" err="1">
                <a:latin typeface="Times New Roman"/>
                <a:cs typeface="Times New Roman"/>
              </a:rPr>
              <a:t>Đẳng</a:t>
            </a:r>
            <a:r>
              <a:rPr lang="en-US" sz="2800" spc="-20" dirty="0">
                <a:latin typeface="Times New Roman"/>
                <a:cs typeface="Times New Roman"/>
              </a:rPr>
              <a:t> </a:t>
            </a:r>
            <a:r>
              <a:rPr lang="en-US" sz="2800" spc="-20" dirty="0" err="1">
                <a:latin typeface="Times New Roman"/>
                <a:cs typeface="Times New Roman"/>
              </a:rPr>
              <a:t>Lý</a:t>
            </a:r>
            <a:r>
              <a:rPr lang="en-US" sz="2800" spc="-20" dirty="0">
                <a:latin typeface="Times New Roman"/>
                <a:cs typeface="Times New Roman"/>
              </a:rPr>
              <a:t> </a:t>
            </a:r>
            <a:r>
              <a:rPr lang="en-US" sz="2800" spc="-20" dirty="0" err="1">
                <a:latin typeface="Times New Roman"/>
                <a:cs typeface="Times New Roman"/>
              </a:rPr>
              <a:t>Tự</a:t>
            </a:r>
            <a:r>
              <a:rPr lang="en-US" sz="2800" spc="-20" dirty="0">
                <a:latin typeface="Times New Roman"/>
                <a:cs typeface="Times New Roman"/>
              </a:rPr>
              <a:t> </a:t>
            </a:r>
            <a:r>
              <a:rPr lang="en-US" sz="2800" spc="-20" dirty="0" err="1">
                <a:latin typeface="Times New Roman"/>
                <a:cs typeface="Times New Roman"/>
              </a:rPr>
              <a:t>Trọng</a:t>
            </a:r>
            <a:r>
              <a:rPr lang="en-US" sz="2800" spc="-20" dirty="0">
                <a:latin typeface="Times New Roman"/>
                <a:cs typeface="Times New Roman"/>
              </a:rPr>
              <a:t> </a:t>
            </a:r>
            <a:r>
              <a:rPr sz="2800" dirty="0" err="1">
                <a:latin typeface="Times New Roman"/>
                <a:cs typeface="Times New Roman"/>
              </a:rPr>
              <a:t>Thành</a:t>
            </a:r>
            <a:r>
              <a:rPr sz="2800" dirty="0">
                <a:latin typeface="Times New Roman"/>
                <a:cs typeface="Times New Roman"/>
              </a:rPr>
              <a:t> Phố Hồ Chí</a:t>
            </a:r>
            <a:r>
              <a:rPr sz="2800" spc="-235" dirty="0">
                <a:latin typeface="Times New Roman"/>
                <a:cs typeface="Times New Roman"/>
              </a:rPr>
              <a:t> </a:t>
            </a:r>
            <a:r>
              <a:rPr sz="2800" dirty="0">
                <a:latin typeface="Times New Roman"/>
                <a:cs typeface="Times New Roman"/>
              </a:rPr>
              <a:t>Minh </a:t>
            </a:r>
            <a:endParaRPr lang="en-US" sz="2800" dirty="0">
              <a:latin typeface="Times New Roman"/>
              <a:cs typeface="Times New Roman"/>
            </a:endParaRPr>
          </a:p>
          <a:p>
            <a:pPr marL="2009139" marR="5080" indent="-1997075" algn="ctr">
              <a:lnSpc>
                <a:spcPct val="100000"/>
              </a:lnSpc>
              <a:spcBef>
                <a:spcPts val="105"/>
              </a:spcBef>
            </a:pPr>
            <a:r>
              <a:rPr sz="2800" dirty="0">
                <a:latin typeface="Times New Roman"/>
                <a:cs typeface="Times New Roman"/>
              </a:rPr>
              <a:t> Khoa May &amp; Thời</a:t>
            </a:r>
            <a:r>
              <a:rPr sz="2800" spc="-195" dirty="0">
                <a:latin typeface="Times New Roman"/>
                <a:cs typeface="Times New Roman"/>
              </a:rPr>
              <a:t> </a:t>
            </a:r>
            <a:r>
              <a:rPr sz="2800" spc="-20" dirty="0">
                <a:latin typeface="Times New Roman"/>
                <a:cs typeface="Times New Roman"/>
              </a:rPr>
              <a:t>Trang</a:t>
            </a:r>
            <a:endParaRPr sz="2800" dirty="0">
              <a:latin typeface="Times New Roman"/>
              <a:cs typeface="Times New Roman"/>
            </a:endParaRPr>
          </a:p>
        </p:txBody>
      </p:sp>
      <p:sp>
        <p:nvSpPr>
          <p:cNvPr id="4" name="object 4"/>
          <p:cNvSpPr txBox="1">
            <a:spLocks noGrp="1"/>
          </p:cNvSpPr>
          <p:nvPr>
            <p:ph type="title"/>
          </p:nvPr>
        </p:nvSpPr>
        <p:spPr>
          <a:xfrm>
            <a:off x="2438401" y="2002282"/>
            <a:ext cx="7162799" cy="2782813"/>
          </a:xfrm>
          <a:prstGeom prst="rect">
            <a:avLst/>
          </a:prstGeom>
        </p:spPr>
        <p:txBody>
          <a:bodyPr vert="horz" wrap="square" lIns="0" tIns="12700" rIns="0" bIns="0" rtlCol="0">
            <a:spAutoFit/>
          </a:bodyPr>
          <a:lstStyle/>
          <a:p>
            <a:pPr algn="ctr"/>
            <a:r>
              <a:rPr lang="en-US" sz="3200" b="1" dirty="0">
                <a:solidFill>
                  <a:srgbClr val="FF0000"/>
                </a:solidFill>
                <a:effectLst/>
                <a:latin typeface="Times New Roman" panose="02020603050405020304" pitchFamily="18" charset="0"/>
                <a:ea typeface="Times New Roman" panose="02020603050405020304" pitchFamily="18" charset="0"/>
              </a:rPr>
              <a:t>M</a:t>
            </a:r>
            <a:r>
              <a:rPr lang="en-US" sz="3200" dirty="0">
                <a:solidFill>
                  <a:srgbClr val="FF0000"/>
                </a:solidFill>
                <a:latin typeface="Times New Roman" panose="02020603050405020304" pitchFamily="18" charset="0"/>
                <a:ea typeface="Times New Roman" panose="02020603050405020304" pitchFamily="18" charset="0"/>
              </a:rPr>
              <a:t>ÔN HỌC: </a:t>
            </a:r>
            <a:br>
              <a:rPr lang="en-US" sz="3200" dirty="0">
                <a:solidFill>
                  <a:srgbClr val="FF0000"/>
                </a:solidFill>
                <a:latin typeface="Times New Roman" panose="02020603050405020304" pitchFamily="18" charset="0"/>
                <a:ea typeface="Times New Roman" panose="02020603050405020304" pitchFamily="18" charset="0"/>
              </a:rPr>
            </a:br>
            <a:r>
              <a:rPr lang="en-US" sz="3200" dirty="0">
                <a:solidFill>
                  <a:srgbClr val="FF0000"/>
                </a:solidFill>
                <a:latin typeface="Times New Roman" panose="02020603050405020304" pitchFamily="18" charset="0"/>
                <a:ea typeface="Times New Roman" panose="02020603050405020304" pitchFamily="18" charset="0"/>
              </a:rPr>
              <a:t>NGUYÊN PHỤ LIỆU DỆT MAY</a:t>
            </a:r>
            <a:br>
              <a:rPr lang="en-US" sz="3200" b="1" dirty="0">
                <a:solidFill>
                  <a:schemeClr val="tx1">
                    <a:lumMod val="85000"/>
                    <a:lumOff val="15000"/>
                  </a:schemeClr>
                </a:solidFill>
                <a:effectLst/>
                <a:latin typeface="Times New Roman" panose="02020603050405020304" pitchFamily="18" charset="0"/>
                <a:ea typeface="Times New Roman" panose="02020603050405020304" pitchFamily="18" charset="0"/>
              </a:rPr>
            </a:br>
            <a:r>
              <a:rPr lang="en-US" sz="1800" b="1" dirty="0">
                <a:solidFill>
                  <a:schemeClr val="bg2"/>
                </a:solidFill>
                <a:effectLst/>
                <a:latin typeface="Times New Roman" panose="02020603050405020304" pitchFamily="18" charset="0"/>
                <a:ea typeface="Times New Roman" panose="02020603050405020304" pitchFamily="18" charset="0"/>
              </a:rPr>
              <a:t>BẬC ĐÀO TẠO</a:t>
            </a:r>
            <a:r>
              <a:rPr lang="en-US" sz="1800" b="1">
                <a:solidFill>
                  <a:schemeClr val="bg2"/>
                </a:solidFill>
                <a:effectLst/>
                <a:latin typeface="Times New Roman" panose="02020603050405020304" pitchFamily="18" charset="0"/>
                <a:ea typeface="Times New Roman" panose="02020603050405020304" pitchFamily="18" charset="0"/>
              </a:rPr>
              <a:t>: </a:t>
            </a:r>
            <a:r>
              <a:rPr lang="en-US" sz="1800" b="1">
                <a:solidFill>
                  <a:schemeClr val="bg2"/>
                </a:solidFill>
                <a:latin typeface="Times New Roman" panose="02020603050405020304" pitchFamily="18" charset="0"/>
                <a:ea typeface="Times New Roman" panose="02020603050405020304" pitchFamily="18" charset="0"/>
              </a:rPr>
              <a:t>TRUNG CẤP</a:t>
            </a:r>
            <a:br>
              <a:rPr lang="en-US" sz="1800" b="1" dirty="0">
                <a:effectLst/>
                <a:latin typeface="Times New Roman" panose="02020603050405020304" pitchFamily="18" charset="0"/>
                <a:ea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rPr>
            </a:br>
            <a:r>
              <a:rPr lang="en-US" sz="2000" b="1" dirty="0" err="1">
                <a:solidFill>
                  <a:srgbClr val="FFFF00"/>
                </a:solidFill>
                <a:effectLst/>
                <a:latin typeface="Times New Roman" panose="02020603050405020304" pitchFamily="18" charset="0"/>
                <a:ea typeface="Times New Roman" panose="02020603050405020304" pitchFamily="18" charset="0"/>
              </a:rPr>
              <a:t>Giảng</a:t>
            </a:r>
            <a:r>
              <a:rPr lang="en-US" sz="2000" b="1" dirty="0">
                <a:solidFill>
                  <a:srgbClr val="FFFF00"/>
                </a:solidFill>
                <a:effectLst/>
                <a:latin typeface="Times New Roman" panose="02020603050405020304" pitchFamily="18" charset="0"/>
                <a:ea typeface="Times New Roman" panose="02020603050405020304" pitchFamily="18" charset="0"/>
              </a:rPr>
              <a:t> </a:t>
            </a:r>
            <a:r>
              <a:rPr lang="en-US" sz="2000" b="1" dirty="0" err="1">
                <a:solidFill>
                  <a:srgbClr val="FFFF00"/>
                </a:solidFill>
                <a:effectLst/>
                <a:latin typeface="Times New Roman" panose="02020603050405020304" pitchFamily="18" charset="0"/>
                <a:ea typeface="Times New Roman" panose="02020603050405020304" pitchFamily="18" charset="0"/>
              </a:rPr>
              <a:t>viên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Ths</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Nguyễn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Bạch</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Cẩm</a:t>
            </a:r>
            <a:r>
              <a:rPr lang="en-US" sz="2000" dirty="0">
                <a:solidFill>
                  <a:srgbClr val="FFFF00"/>
                </a:solidFill>
                <a:latin typeface="Times New Roman" panose="02020603050405020304" pitchFamily="18" charset="0"/>
                <a:ea typeface="Times New Roman" panose="02020603050405020304" pitchFamily="18" charset="0"/>
              </a:rPr>
              <a:t> Dung</a:t>
            </a:r>
            <a:br>
              <a:rPr lang="en-US" sz="2000" dirty="0">
                <a:solidFill>
                  <a:srgbClr val="FFFF00"/>
                </a:solidFill>
                <a:latin typeface="Times New Roman" panose="02020603050405020304" pitchFamily="18" charset="0"/>
                <a:ea typeface="Times New Roman" panose="02020603050405020304" pitchFamily="18" charset="0"/>
              </a:rPr>
            </a:b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Số</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điện</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thoại</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0901 332 377</a:t>
            </a:r>
            <a:br>
              <a:rPr lang="en-US" sz="2000" dirty="0">
                <a:solidFill>
                  <a:schemeClr val="tx2">
                    <a:lumMod val="20000"/>
                    <a:lumOff val="80000"/>
                  </a:schemeClr>
                </a:solidFill>
                <a:latin typeface="Times New Roman" panose="02020603050405020304" pitchFamily="18" charset="0"/>
                <a:cs typeface="Times New Roman" panose="02020603050405020304" pitchFamily="18" charset="0"/>
              </a:rPr>
            </a:b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Email: camdungnguyenbach@gmail.com</a:t>
            </a:r>
            <a:br>
              <a:rPr lang="en-US" sz="2000" b="1" dirty="0">
                <a:latin typeface="Times New Roman" panose="02020603050405020304" pitchFamily="18" charset="0"/>
                <a:cs typeface="Times New Roman" panose="02020603050405020304" pitchFamily="18" charset="0"/>
              </a:rPr>
            </a:br>
            <a:endParaRPr lang="en-US" sz="2000" dirty="0">
              <a:solidFill>
                <a:srgbClr val="FFFF00"/>
              </a:solidFill>
              <a:effectLst/>
              <a:latin typeface="Times New Roman" panose="02020603050405020304" pitchFamily="18" charset="0"/>
              <a:ea typeface="Times New Roman" panose="02020603050405020304" pitchFamily="18" charset="0"/>
            </a:endParaRPr>
          </a:p>
        </p:txBody>
      </p:sp>
      <p:sp>
        <p:nvSpPr>
          <p:cNvPr id="7" name="object 7"/>
          <p:cNvSpPr txBox="1"/>
          <p:nvPr/>
        </p:nvSpPr>
        <p:spPr>
          <a:xfrm>
            <a:off x="11827382" y="6558303"/>
            <a:ext cx="182245" cy="250190"/>
          </a:xfrm>
          <a:prstGeom prst="rect">
            <a:avLst/>
          </a:prstGeom>
        </p:spPr>
        <p:txBody>
          <a:bodyPr vert="horz" wrap="square" lIns="0" tIns="0" rIns="0" bIns="0" rtlCol="0">
            <a:spAutoFit/>
          </a:bodyPr>
          <a:lstStyle/>
          <a:p>
            <a:pPr marL="47625">
              <a:lnSpc>
                <a:spcPts val="1839"/>
              </a:lnSpc>
            </a:pPr>
            <a:fld id="{81D60167-4931-47E6-BA6A-407CBD079E47}" type="slidenum">
              <a:rPr sz="1600" spc="-5" dirty="0">
                <a:latin typeface="Times New Roman"/>
                <a:cs typeface="Times New Roman"/>
              </a:rPr>
              <a:t>37</a:t>
            </a:fld>
            <a:endParaRPr sz="1600">
              <a:latin typeface="Times New Roman"/>
              <a:cs typeface="Times New Roman"/>
            </a:endParaRPr>
          </a:p>
        </p:txBody>
      </p:sp>
      <p:pic>
        <p:nvPicPr>
          <p:cNvPr id="8" name="Picture 7">
            <a:extLst>
              <a:ext uri="{FF2B5EF4-FFF2-40B4-BE49-F238E27FC236}">
                <a16:creationId xmlns:a16="http://schemas.microsoft.com/office/drawing/2014/main" id="{B8CBCF6A-98D5-4F6D-87FA-0871D06F1DC9}"/>
              </a:ext>
            </a:extLst>
          </p:cNvPr>
          <p:cNvPicPr>
            <a:picLocks noChangeAspect="1"/>
          </p:cNvPicPr>
          <p:nvPr/>
        </p:nvPicPr>
        <p:blipFill>
          <a:blip r:embed="rId3"/>
          <a:stretch>
            <a:fillRect/>
          </a:stretch>
        </p:blipFill>
        <p:spPr>
          <a:xfrm>
            <a:off x="20471" y="5822"/>
            <a:ext cx="2645241" cy="984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indoor, wall&#10;&#10;Description automatically generated">
            <a:extLst>
              <a:ext uri="{FF2B5EF4-FFF2-40B4-BE49-F238E27FC236}">
                <a16:creationId xmlns:a16="http://schemas.microsoft.com/office/drawing/2014/main" id="{C010E4A2-2FA2-4D5A-93B5-0922F1C5A9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1" cy="6851708"/>
          </a:xfrm>
        </p:spPr>
      </p:pic>
      <p:sp>
        <p:nvSpPr>
          <p:cNvPr id="7" name="Rectangle 6">
            <a:extLst>
              <a:ext uri="{FF2B5EF4-FFF2-40B4-BE49-F238E27FC236}">
                <a16:creationId xmlns:a16="http://schemas.microsoft.com/office/drawing/2014/main" id="{810CB89D-4B04-4A63-B531-46A5385707B6}"/>
              </a:ext>
            </a:extLst>
          </p:cNvPr>
          <p:cNvSpPr/>
          <p:nvPr/>
        </p:nvSpPr>
        <p:spPr>
          <a:xfrm>
            <a:off x="4269996" y="771787"/>
            <a:ext cx="1434518" cy="1149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BFBFAA-76DD-4B15-85A0-B750B37B9ABC}"/>
              </a:ext>
            </a:extLst>
          </p:cNvPr>
          <p:cNvSpPr txBox="1"/>
          <p:nvPr/>
        </p:nvSpPr>
        <p:spPr>
          <a:xfrm>
            <a:off x="1371600" y="1676400"/>
            <a:ext cx="10134599" cy="1446550"/>
          </a:xfrm>
          <a:prstGeom prst="rect">
            <a:avLst/>
          </a:prstGeom>
          <a:noFill/>
        </p:spPr>
        <p:txBody>
          <a:bodyPr wrap="square">
            <a:spAutoFit/>
          </a:bodyPr>
          <a:lstStyle/>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 3: MỘT SỐ LOẠI XƠ</a:t>
            </a:r>
          </a:p>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SỢI DỆT</a:t>
            </a:r>
            <a:endParaRPr lang="en-US" sz="4400" dirty="0">
              <a:solidFill>
                <a:srgbClr val="FF0000"/>
              </a:solidFill>
            </a:endParaRPr>
          </a:p>
        </p:txBody>
      </p:sp>
      <p:pic>
        <p:nvPicPr>
          <p:cNvPr id="5" name="Picture 4">
            <a:extLst>
              <a:ext uri="{FF2B5EF4-FFF2-40B4-BE49-F238E27FC236}">
                <a16:creationId xmlns:a16="http://schemas.microsoft.com/office/drawing/2014/main" id="{FD1C976F-E24C-4A41-90C7-8CCBE5F52A50}"/>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62818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5E7BC4-F6CF-4CFB-B548-0409CEAEB51C}"/>
              </a:ext>
            </a:extLst>
          </p:cNvPr>
          <p:cNvPicPr>
            <a:picLocks noChangeAspect="1"/>
          </p:cNvPicPr>
          <p:nvPr/>
        </p:nvPicPr>
        <p:blipFill>
          <a:blip r:embed="rId2"/>
          <a:stretch>
            <a:fillRect/>
          </a:stretch>
        </p:blipFill>
        <p:spPr>
          <a:xfrm>
            <a:off x="1" y="1"/>
            <a:ext cx="2286000" cy="853300"/>
          </a:xfrm>
          <a:prstGeom prst="rect">
            <a:avLst/>
          </a:prstGeom>
        </p:spPr>
      </p:pic>
      <p:sp>
        <p:nvSpPr>
          <p:cNvPr id="4" name="TextBox 3">
            <a:extLst>
              <a:ext uri="{FF2B5EF4-FFF2-40B4-BE49-F238E27FC236}">
                <a16:creationId xmlns:a16="http://schemas.microsoft.com/office/drawing/2014/main" id="{C18E8D55-D64C-4F07-8200-01E1B8AD88D6}"/>
              </a:ext>
            </a:extLst>
          </p:cNvPr>
          <p:cNvSpPr txBox="1"/>
          <p:nvPr/>
        </p:nvSpPr>
        <p:spPr>
          <a:xfrm>
            <a:off x="838200" y="1143000"/>
            <a:ext cx="11163300" cy="5016758"/>
          </a:xfrm>
          <a:prstGeom prst="rect">
            <a:avLst/>
          </a:prstGeom>
          <a:noFill/>
        </p:spPr>
        <p:txBody>
          <a:bodyPr wrap="square">
            <a:spAutoFit/>
          </a:bodyPr>
          <a:lstStyle/>
          <a:p>
            <a:pPr algn="just">
              <a:spcBef>
                <a:spcPts val="600"/>
              </a:spcBef>
            </a:pP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10 </a:t>
            </a:r>
            <a:r>
              <a:rPr lang="en-US" sz="20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000" dirty="0">
              <a:solidFill>
                <a:srgbClr val="FF0000"/>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tế</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phù</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yêu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nghệ</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Rèn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luyện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ý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trách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nhiệm</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bảo</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ngành</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Nội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dung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thực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2.2.1.Xơ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tạo</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hợp</a:t>
            </a:r>
            <a:endParaRPr lang="en-US" sz="20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2.3.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pha</a:t>
            </a:r>
            <a:endParaRPr lang="en-US" sz="20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43012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D43FA-1380-4B73-80D3-A42643472845}"/>
              </a:ext>
            </a:extLst>
          </p:cNvPr>
          <p:cNvSpPr txBox="1"/>
          <p:nvPr/>
        </p:nvSpPr>
        <p:spPr>
          <a:xfrm>
            <a:off x="2819400" y="381000"/>
            <a:ext cx="8077200" cy="5186035"/>
          </a:xfrm>
          <a:prstGeom prst="rect">
            <a:avLst/>
          </a:prstGeom>
          <a:noFill/>
        </p:spPr>
        <p:txBody>
          <a:bodyPr wrap="square">
            <a:spAutoFit/>
          </a:bodyPr>
          <a:lstStyle/>
          <a:p>
            <a:pPr>
              <a:spcBef>
                <a:spcPts val="600"/>
              </a:spcBef>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171450" indent="889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FF0000"/>
              </a:solidFill>
              <a:effectLst/>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tế</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phù</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nghệ</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thái</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Rèn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luyện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trách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nhiệm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ngành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endParaRPr lang="en-US" sz="3200" dirty="0">
              <a:effectLst/>
              <a:latin typeface=".VnTime"/>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pic>
        <p:nvPicPr>
          <p:cNvPr id="5" name="Picture 4">
            <a:extLst>
              <a:ext uri="{FF2B5EF4-FFF2-40B4-BE49-F238E27FC236}">
                <a16:creationId xmlns:a16="http://schemas.microsoft.com/office/drawing/2014/main" id="{2C9655D0-EB81-46C7-BE17-E1093257F392}"/>
              </a:ext>
            </a:extLst>
          </p:cNvPr>
          <p:cNvPicPr>
            <a:picLocks noChangeAspect="1"/>
          </p:cNvPicPr>
          <p:nvPr/>
        </p:nvPicPr>
        <p:blipFill>
          <a:blip r:embed="rId3"/>
          <a:stretch>
            <a:fillRect/>
          </a:stretch>
        </p:blipFill>
        <p:spPr>
          <a:xfrm>
            <a:off x="0" y="1150961"/>
            <a:ext cx="3083437" cy="3276600"/>
          </a:xfrm>
          <a:prstGeom prst="rect">
            <a:avLst/>
          </a:prstGeom>
        </p:spPr>
      </p:pic>
    </p:spTree>
    <p:extLst>
      <p:ext uri="{BB962C8B-B14F-4D97-AF65-F5344CB8AC3E}">
        <p14:creationId xmlns:p14="http://schemas.microsoft.com/office/powerpoint/2010/main" val="3670579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000" y="1270338"/>
            <a:ext cx="10947400" cy="3970318"/>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Tơ tằm</a:t>
            </a:r>
          </a:p>
          <a:p>
            <a:r>
              <a:rPr lang="vi-VN" sz="3600" dirty="0">
                <a:latin typeface="Times New Roman" panose="02020603050405020304" pitchFamily="18" charset="0"/>
                <a:cs typeface="Times New Roman" panose="02020603050405020304" pitchFamily="18" charset="0"/>
              </a:rPr>
              <a:t>Nguồn gốc</a:t>
            </a:r>
          </a:p>
          <a:p>
            <a:r>
              <a:rPr lang="vi-VN" sz="3600" dirty="0">
                <a:latin typeface="Times New Roman" panose="02020603050405020304" pitchFamily="18" charset="0"/>
                <a:cs typeface="Times New Roman" panose="02020603050405020304" pitchFamily="18" charset="0"/>
              </a:rPr>
              <a:t>Tơ tằm là sợi do một loại sâu nhả ra trong quá trình làm tổ. Sâu ăn lá dâu gọi là tằm dâu cho tơ nhiều nhất. Ngoài ra còn có các loại sâu ăn nhiều thứ lá khác như lá thầu dầu, lá sắn, lá sồi … mang nhiều nét hoang dã gọi là tằm dại cho tơ chất lượng thấp.</a:t>
            </a:r>
          </a:p>
        </p:txBody>
      </p:sp>
      <p:pic>
        <p:nvPicPr>
          <p:cNvPr id="3" name="Picture 2">
            <a:extLst>
              <a:ext uri="{FF2B5EF4-FFF2-40B4-BE49-F238E27FC236}">
                <a16:creationId xmlns:a16="http://schemas.microsoft.com/office/drawing/2014/main" id="{5C540722-5F11-4A9B-B6B4-CC5439A46AC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254606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0900" y="1246138"/>
            <a:ext cx="10998200" cy="353943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Nghề nuôi tằm lấy tơ có từ thời xa xưa và mang tính truyền thống ở một số nước như Trung Quốc, Nhật Bản, Triều Tiên … Việt Nam có điều kiện thuận lợi để trồng dâu nuôi tằm. Bảo Lộc (Lâm Đồng) đang được quy hoạch làm nơi trồng dâu nuôi tằm điển hình của cả nước với sản lượng và chất lượng cao. Trên thị trường thế giới hiện nay, tơ tằm dâu là loại sợi có giá thành cao nhất trong các loại sợi dệt.</a:t>
            </a:r>
            <a:endParaRPr lang="en-US" sz="32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524C34E-368C-4756-9409-2AF7A02229F9}"/>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624355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5400" y="1143000"/>
            <a:ext cx="9893300" cy="353943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Theo số lứa có thể nuôi trong một năm, người ta chia ra:</a:t>
            </a:r>
          </a:p>
          <a:p>
            <a:r>
              <a:rPr lang="vi-VN" sz="3200" dirty="0">
                <a:latin typeface="Times New Roman" panose="02020603050405020304" pitchFamily="18" charset="0"/>
                <a:cs typeface="Times New Roman" panose="02020603050405020304" pitchFamily="18" charset="0"/>
              </a:rPr>
              <a:t>Tằm độc hệ (1 lứa/1 năm) thích nghi với xứ lạnh, cho kén to, sợi có thể dài 2400 mét</a:t>
            </a:r>
          </a:p>
          <a:p>
            <a:r>
              <a:rPr lang="vi-VN" sz="3200" dirty="0">
                <a:latin typeface="Times New Roman" panose="02020603050405020304" pitchFamily="18" charset="0"/>
                <a:cs typeface="Times New Roman" panose="02020603050405020304" pitchFamily="18" charset="0"/>
              </a:rPr>
              <a:t>Tằm lưỡng hệ (2 lứa/1 năm) phù hợp với khí hậu mát và ít ẩm, cho kén trung bình, sợi tơ dài 800-1200 mét</a:t>
            </a:r>
          </a:p>
          <a:p>
            <a:r>
              <a:rPr lang="vi-VN" sz="3200" dirty="0">
                <a:latin typeface="Times New Roman" panose="02020603050405020304" pitchFamily="18" charset="0"/>
                <a:cs typeface="Times New Roman" panose="02020603050405020304" pitchFamily="18" charset="0"/>
              </a:rPr>
              <a:t>Tằm đa hệ (nhiều lứa/1 năm) chịu được khí hậu nóng ẩm, cho kén nhỏ, tơ ngắn khoảng 450 mét.</a:t>
            </a:r>
          </a:p>
        </p:txBody>
      </p:sp>
      <p:pic>
        <p:nvPicPr>
          <p:cNvPr id="3" name="Picture 2">
            <a:extLst>
              <a:ext uri="{FF2B5EF4-FFF2-40B4-BE49-F238E27FC236}">
                <a16:creationId xmlns:a16="http://schemas.microsoft.com/office/drawing/2014/main" id="{153CE64D-BA01-44AD-85BB-0A3A7B76DEC8}"/>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3246556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71145" y="581576"/>
            <a:ext cx="3358574" cy="2532365"/>
          </a:xfrm>
          <a:prstGeom prst="rect">
            <a:avLst/>
          </a:prstGeom>
        </p:spPr>
      </p:pic>
      <p:pic>
        <p:nvPicPr>
          <p:cNvPr id="3" name="Picture 2"/>
          <p:cNvPicPr>
            <a:picLocks noChangeAspect="1"/>
          </p:cNvPicPr>
          <p:nvPr/>
        </p:nvPicPr>
        <p:blipFill>
          <a:blip r:embed="rId3"/>
          <a:stretch>
            <a:fillRect/>
          </a:stretch>
        </p:blipFill>
        <p:spPr>
          <a:xfrm>
            <a:off x="7217428" y="914400"/>
            <a:ext cx="3231996" cy="3806383"/>
          </a:xfrm>
          <a:prstGeom prst="rect">
            <a:avLst/>
          </a:prstGeom>
        </p:spPr>
      </p:pic>
      <p:pic>
        <p:nvPicPr>
          <p:cNvPr id="4" name="Picture 3"/>
          <p:cNvPicPr>
            <a:picLocks noChangeAspect="1"/>
          </p:cNvPicPr>
          <p:nvPr/>
        </p:nvPicPr>
        <p:blipFill>
          <a:blip r:embed="rId4"/>
          <a:stretch>
            <a:fillRect/>
          </a:stretch>
        </p:blipFill>
        <p:spPr>
          <a:xfrm>
            <a:off x="3578664" y="3500176"/>
            <a:ext cx="2791818" cy="2846426"/>
          </a:xfrm>
          <a:prstGeom prst="rect">
            <a:avLst/>
          </a:prstGeom>
        </p:spPr>
      </p:pic>
      <p:pic>
        <p:nvPicPr>
          <p:cNvPr id="5" name="Picture 4">
            <a:extLst>
              <a:ext uri="{FF2B5EF4-FFF2-40B4-BE49-F238E27FC236}">
                <a16:creationId xmlns:a16="http://schemas.microsoft.com/office/drawing/2014/main" id="{00411939-5F53-43E7-8FDE-AAA0BF06E4FB}"/>
              </a:ext>
            </a:extLst>
          </p:cNvPr>
          <p:cNvPicPr>
            <a:picLocks noChangeAspect="1"/>
          </p:cNvPicPr>
          <p:nvPr/>
        </p:nvPicPr>
        <p:blipFill>
          <a:blip r:embed="rId5"/>
          <a:stretch>
            <a:fillRect/>
          </a:stretch>
        </p:blipFill>
        <p:spPr>
          <a:xfrm>
            <a:off x="0" y="0"/>
            <a:ext cx="3083437" cy="1150961"/>
          </a:xfrm>
          <a:prstGeom prst="rect">
            <a:avLst/>
          </a:prstGeom>
        </p:spPr>
      </p:pic>
    </p:spTree>
    <p:extLst>
      <p:ext uri="{BB962C8B-B14F-4D97-AF65-F5344CB8AC3E}">
        <p14:creationId xmlns:p14="http://schemas.microsoft.com/office/powerpoint/2010/main" val="18898647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524000"/>
            <a:ext cx="9944100" cy="3539430"/>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Sau khi trứng nở, tằm ăn lá dâu và lớn nhanh. Tằm chín bắt đầu nhả tơ làm tổ, tổ của nó gọi là kén. Có kén, mấy ngày sau phải kéo tơ cho hết, nếu không sâu sẽ hoá nhộng rồi biến thành bướm đục tổ chui ra. Khi đó, tơ sẽ bị đứt đoạn, không ươm được. Bởi vậy, muốn giữ kén được lâu để ươm tơ quanh năm, phải giết nhộng. Đồng thời, còn phải làm khô kén và giữ gìn cẩn thận để chuột bọ không phá hoại và tránh kén bị mốc ảnh hưởng xấu tới chất lượng tơ sau này. Hiện nay, phương pháp làm khô phổ biến là đưa kén đi sấy.</a:t>
            </a:r>
            <a:endParaRPr lang="en-US"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70B3240-E153-47DC-88F9-762C9AC244B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5697727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300" y="1239441"/>
            <a:ext cx="10033000" cy="3108543"/>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Về màu sắc, có hai loại kén thường gặp là kén trắng và kén màu vàng. Khác với kén trắng, kén vàng có chứa sắc tố.</a:t>
            </a:r>
          </a:p>
          <a:p>
            <a:r>
              <a:rPr lang="vi-VN" sz="2800" dirty="0">
                <a:latin typeface="Times New Roman" panose="02020603050405020304" pitchFamily="18" charset="0"/>
                <a:cs typeface="Times New Roman" panose="02020603050405020304" pitchFamily="18" charset="0"/>
              </a:rPr>
              <a:t>Ươm tơ là một quá trình tở sợi tơ ra khỏi kén. Trong quá trình ươm tơ, nhiều sợi tơ kén sẽ được gộp lại để cho một sợi tơ sống có đủ độ bền khi se chỉ, dệt vải. Quá trình ươm cơ giới bao gồm các giai đoạn: phân loại kén, bóc áo kén, nấu kén, giũ mối, ghép mối kéo tơ, guồng lại và cuối cùng là chỉnh lý, đóng gói.</a:t>
            </a:r>
          </a:p>
        </p:txBody>
      </p:sp>
      <p:pic>
        <p:nvPicPr>
          <p:cNvPr id="3" name="Picture 2">
            <a:extLst>
              <a:ext uri="{FF2B5EF4-FFF2-40B4-BE49-F238E27FC236}">
                <a16:creationId xmlns:a16="http://schemas.microsoft.com/office/drawing/2014/main" id="{642C7A68-9373-43F6-86A5-60F64660C4A4}"/>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8403057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43800" y="838200"/>
            <a:ext cx="3888518" cy="4392447"/>
          </a:xfrm>
          <a:prstGeom prst="rect">
            <a:avLst/>
          </a:prstGeom>
        </p:spPr>
      </p:pic>
      <p:sp>
        <p:nvSpPr>
          <p:cNvPr id="3" name="Rectangle 2"/>
          <p:cNvSpPr/>
          <p:nvPr/>
        </p:nvSpPr>
        <p:spPr>
          <a:xfrm>
            <a:off x="990600" y="1143000"/>
            <a:ext cx="6096000" cy="2677656"/>
          </a:xfrm>
          <a:prstGeom prst="rect">
            <a:avLst/>
          </a:prstGeom>
        </p:spPr>
        <p:txBody>
          <a:bodyPr>
            <a:spAutoFit/>
          </a:bodyPr>
          <a:lstStyle/>
          <a:p>
            <a:r>
              <a:rPr lang="vi-VN" sz="2800" dirty="0">
                <a:latin typeface="+mj-lt"/>
              </a:rPr>
              <a:t>Trong ươm tơ thủ công của ta, sản phẩm ngành ươm gồm có: tơ sồi (gọi là tơ nái) kéo từ lớp áo kén khi nấu, tơ nõn dùng để dệt lụa, tơ đũi kéo từ kén thủng và nhộng (một loại thực phẩm ngon và bổ dưỡng cho người và gia súc).</a:t>
            </a:r>
          </a:p>
        </p:txBody>
      </p:sp>
      <p:pic>
        <p:nvPicPr>
          <p:cNvPr id="4" name="Picture 3">
            <a:extLst>
              <a:ext uri="{FF2B5EF4-FFF2-40B4-BE49-F238E27FC236}">
                <a16:creationId xmlns:a16="http://schemas.microsoft.com/office/drawing/2014/main" id="{C3254136-020B-4352-B873-E2D795A37DF5}"/>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3612308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66800"/>
            <a:ext cx="10858500" cy="353943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Thành phần cấu tạo					</a:t>
            </a:r>
          </a:p>
          <a:p>
            <a:r>
              <a:rPr lang="vi-VN" sz="3200" dirty="0">
                <a:latin typeface="Times New Roman" panose="02020603050405020304" pitchFamily="18" charset="0"/>
                <a:cs typeface="Times New Roman" panose="02020603050405020304" pitchFamily="18" charset="0"/>
              </a:rPr>
              <a:t>Sợi tơ có thành phần chính của tơ tằm là fibroin chiếm 72 ÷ 78%	và chất keo xerixin chiếm 20 ÷ 28%. Ngoài ra còn một ít nitơ và chất béo.		                          </a:t>
            </a:r>
          </a:p>
          <a:p>
            <a:r>
              <a:rPr lang="vi-VN" sz="3200" dirty="0">
                <a:latin typeface="Times New Roman" panose="02020603050405020304" pitchFamily="18" charset="0"/>
                <a:cs typeface="Times New Roman" panose="02020603050405020304" pitchFamily="18" charset="0"/>
              </a:rPr>
              <a:t>Fibroin và xerixin đều là những chất do protit tạo nên, nhưng do những loại axit amin không giống nhau và với tỷ lệ khác nhau mà xerixin là chất keo dính bao quanh tơ.</a:t>
            </a:r>
          </a:p>
        </p:txBody>
      </p:sp>
      <p:pic>
        <p:nvPicPr>
          <p:cNvPr id="3" name="Picture 2">
            <a:extLst>
              <a:ext uri="{FF2B5EF4-FFF2-40B4-BE49-F238E27FC236}">
                <a16:creationId xmlns:a16="http://schemas.microsoft.com/office/drawing/2014/main" id="{2E71C597-4287-4A11-AA35-C896EAE79E2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3750243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8700" y="1313240"/>
            <a:ext cx="11163300" cy="3970318"/>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Tính chất</a:t>
            </a:r>
          </a:p>
          <a:p>
            <a:r>
              <a:rPr lang="vi-VN" sz="2800" dirty="0">
                <a:latin typeface="Times New Roman" panose="02020603050405020304" pitchFamily="18" charset="0"/>
                <a:cs typeface="Times New Roman" panose="02020603050405020304" pitchFamily="18" charset="0"/>
              </a:rPr>
              <a:t>Tuỳ theo giống tằm và điều kiện sinh trưởng, chiều dài của tơ tằm có thể từ 300 ÷ 2500 mét, đường kính trung bình từ 20 ÷ 32 m. Độ bền cao hơn xơ bông, chiều dài tự đứt 30 ÷ 35 km. Độ kéo giãn 14 ÷ 20%, độ đàn hồi 3 ÷ 4%.</a:t>
            </a:r>
          </a:p>
          <a:p>
            <a:r>
              <a:rPr lang="vi-VN" sz="2800" dirty="0">
                <a:latin typeface="Times New Roman" panose="02020603050405020304" pitchFamily="18" charset="0"/>
                <a:cs typeface="Times New Roman" panose="02020603050405020304" pitchFamily="18" charset="0"/>
              </a:rPr>
              <a:t>Sợi tơ tằm có hình dáng bên ngoài đẹp, nhẹ, óng ả, bóng mịn, khối lượng riêng 1,3 g/cm3. Tơ tằm hút ẩm và thải ẩm tốt, trong môi trường không khí độ hút ẩm đạt W = 11%, vì vậy vải tơ tằm mặc thoáng mát, hợp vệ sinh, dễ in hoa nhuộm màu</a:t>
            </a:r>
          </a:p>
        </p:txBody>
      </p:sp>
      <p:pic>
        <p:nvPicPr>
          <p:cNvPr id="3" name="Picture 2">
            <a:extLst>
              <a:ext uri="{FF2B5EF4-FFF2-40B4-BE49-F238E27FC236}">
                <a16:creationId xmlns:a16="http://schemas.microsoft.com/office/drawing/2014/main" id="{392DEE08-3E34-45DF-8942-0535E29D5C7B}"/>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6878088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8900" y="1320800"/>
            <a:ext cx="99314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Khi tiếp xúc với nhiệt, đặc tính của tơ tằm thay đổi. Ở 1700C tơ tằm bị phá huỷ nhanh</a:t>
            </a:r>
          </a:p>
          <a:p>
            <a:r>
              <a:rPr lang="vi-VN" sz="3600" dirty="0">
                <a:latin typeface="Times New Roman" panose="02020603050405020304" pitchFamily="18" charset="0"/>
                <a:cs typeface="Times New Roman" panose="02020603050405020304" pitchFamily="18" charset="0"/>
              </a:rPr>
              <a:t>Dưới ánh sáng trực tiếp của mặt trời fibroin dễ bị oxy hoá bởi oxy của không khí, vải dễ bị ngả màu ố vàng.</a:t>
            </a:r>
          </a:p>
        </p:txBody>
      </p:sp>
      <p:pic>
        <p:nvPicPr>
          <p:cNvPr id="3" name="Picture 2">
            <a:extLst>
              <a:ext uri="{FF2B5EF4-FFF2-40B4-BE49-F238E27FC236}">
                <a16:creationId xmlns:a16="http://schemas.microsoft.com/office/drawing/2014/main" id="{046C613B-580F-41C4-8654-9DA28024717F}"/>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5145090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5700" y="1235839"/>
            <a:ext cx="10210800" cy="3970318"/>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Tơ tằm chịu đựng kiềm kém. Ngay dung dịch kiềm loãng cũng làm tơ nở to, cấu trúc biến đổi, tính chất cơ học và tính ăn màu giảm sút. Kết hợp đun nóng, những dung dịch kiềm loãng như xút 5% cũng phá huỷ protit dễ dàng trong vài phút. Dung dịch kiềm đậm phá huỷ protit ngay ở nhiệt độ thấp.</a:t>
            </a:r>
          </a:p>
          <a:p>
            <a:r>
              <a:rPr lang="vi-VN" sz="2800" dirty="0">
                <a:latin typeface="Times New Roman" panose="02020603050405020304" pitchFamily="18" charset="0"/>
                <a:cs typeface="Times New Roman" panose="02020603050405020304" pitchFamily="18" charset="0"/>
              </a:rPr>
              <a:t>Tơ tằm có tạo tĩnh điện nhẹ. Vải tơ tằm mặc ấm vào mùa đông, mát vào mùa hè nên rất phù hợp với sinh lý con người. Đây là một tính chất sử dụng quý, chính vì thế mà tơ tằm được phong là “hoàng hậu” của vải sợi.</a:t>
            </a:r>
          </a:p>
        </p:txBody>
      </p:sp>
      <p:pic>
        <p:nvPicPr>
          <p:cNvPr id="3" name="Picture 2">
            <a:extLst>
              <a:ext uri="{FF2B5EF4-FFF2-40B4-BE49-F238E27FC236}">
                <a16:creationId xmlns:a16="http://schemas.microsoft.com/office/drawing/2014/main" id="{828AFBB1-C05F-43E7-A5B0-98A609B3312B}"/>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700371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012954"/>
            <a:ext cx="11303000" cy="4832092"/>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Ứng dụng</a:t>
            </a:r>
          </a:p>
          <a:p>
            <a:r>
              <a:rPr lang="vi-VN" sz="2800" dirty="0">
                <a:latin typeface="Times New Roman" panose="02020603050405020304" pitchFamily="18" charset="0"/>
                <a:cs typeface="Times New Roman" panose="02020603050405020304" pitchFamily="18" charset="0"/>
              </a:rPr>
              <a:t>Tơ tằm có nhiều tính chất sử dụng quý, đáp ứng được hầu hết các yêu cầu về may mặc nhưng do sản lượng thấp, công sức bỏ ra để có được sản phẩm từ tơ tằm nhiều nên giá thành còn cao. Tơ tằm khó bảo quản, không thuận tiện trong sử dụng nên ở một số lĩnh vực về may mặc, vải tơ tằm bị thay thế bằng loại tơ sợi hoá học có hiệu quả kinh tế cao hơn. Tốt nhất nên sử dụng trang phục may bằng vải sợi tơ tằm cho những dịp đặc biệt.</a:t>
            </a:r>
          </a:p>
          <a:p>
            <a:r>
              <a:rPr lang="vi-VN" sz="2800" dirty="0">
                <a:latin typeface="Times New Roman" panose="02020603050405020304" pitchFamily="18" charset="0"/>
                <a:cs typeface="Times New Roman" panose="02020603050405020304" pitchFamily="18" charset="0"/>
              </a:rPr>
              <a:t>Ngoài ra, sợi tơ tằm còn được dùng để pha với những loại sợi khác trong quá trình dệt nhằm nâng cao hiệu quả sử dụng vải, hạ giá thành sản phẩm. Đối với những tơ phế phẩm được đưa vào kéo sợi để dệt bít tất, đăng ten, hàng trang trí …                             </a:t>
            </a:r>
          </a:p>
        </p:txBody>
      </p:sp>
      <p:pic>
        <p:nvPicPr>
          <p:cNvPr id="3" name="Picture 2">
            <a:extLst>
              <a:ext uri="{FF2B5EF4-FFF2-40B4-BE49-F238E27FC236}">
                <a16:creationId xmlns:a16="http://schemas.microsoft.com/office/drawing/2014/main" id="{77FFA014-6732-4E5D-A073-5E6B1B22B8A5}"/>
              </a:ext>
            </a:extLst>
          </p:cNvPr>
          <p:cNvPicPr>
            <a:picLocks noChangeAspect="1"/>
          </p:cNvPicPr>
          <p:nvPr/>
        </p:nvPicPr>
        <p:blipFill>
          <a:blip r:embed="rId2"/>
          <a:stretch>
            <a:fillRect/>
          </a:stretch>
        </p:blipFill>
        <p:spPr>
          <a:xfrm>
            <a:off x="1" y="1"/>
            <a:ext cx="1828800" cy="682640"/>
          </a:xfrm>
          <a:prstGeom prst="rect">
            <a:avLst/>
          </a:prstGeom>
        </p:spPr>
      </p:pic>
    </p:spTree>
    <p:extLst>
      <p:ext uri="{BB962C8B-B14F-4D97-AF65-F5344CB8AC3E}">
        <p14:creationId xmlns:p14="http://schemas.microsoft.com/office/powerpoint/2010/main" val="27686283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600" y="1130301"/>
            <a:ext cx="10629900" cy="2554545"/>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Bảo quản</a:t>
            </a:r>
          </a:p>
          <a:p>
            <a:r>
              <a:rPr lang="vi-VN" sz="3200" dirty="0">
                <a:latin typeface="Times New Roman" panose="02020603050405020304" pitchFamily="18" charset="0"/>
                <a:cs typeface="Times New Roman" panose="02020603050405020304" pitchFamily="18" charset="0"/>
              </a:rPr>
              <a:t>Do kém bền với kiềm nên khi giặt vải tơ tằm phải dùng xà phòng trung tính hoặc chanh, giặt trong nước ấm.</a:t>
            </a:r>
          </a:p>
          <a:p>
            <a:r>
              <a:rPr lang="vi-VN" sz="3200" dirty="0">
                <a:latin typeface="Times New Roman" panose="02020603050405020304" pitchFamily="18" charset="0"/>
                <a:cs typeface="Times New Roman" panose="02020603050405020304" pitchFamily="18" charset="0"/>
              </a:rPr>
              <a:t>Nên phơi tơ tằm trong bóng râm, chỗ thoáng gió để tránh ánh nắng mặt trời chiếu trực tiếp tơ sẽ bị ngả màu ố vàng.</a:t>
            </a:r>
          </a:p>
        </p:txBody>
      </p:sp>
      <p:pic>
        <p:nvPicPr>
          <p:cNvPr id="3" name="Picture 2">
            <a:extLst>
              <a:ext uri="{FF2B5EF4-FFF2-40B4-BE49-F238E27FC236}">
                <a16:creationId xmlns:a16="http://schemas.microsoft.com/office/drawing/2014/main" id="{C45D8857-B980-4F61-B8BB-F143BB7AB4E8}"/>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68236501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1400" y="1406436"/>
            <a:ext cx="9855200" cy="2554545"/>
          </a:xfrm>
          <a:prstGeom prst="rect">
            <a:avLst/>
          </a:prstGeom>
        </p:spPr>
        <p:txBody>
          <a:bodyPr wrap="square">
            <a:spAutoFit/>
          </a:bodyPr>
          <a:lstStyle/>
          <a:p>
            <a:r>
              <a:rPr lang="vi-VN" sz="4000" dirty="0">
                <a:latin typeface="Times New Roman" panose="02020603050405020304" pitchFamily="18" charset="0"/>
                <a:cs typeface="Times New Roman" panose="02020603050405020304" pitchFamily="18" charset="0"/>
              </a:rPr>
              <a:t>Ủi tơ tằm ở chế độ ẩm, nhiệt độ thấp hơn 1500C vì tơ tằm kém bền nhiệt.</a:t>
            </a:r>
          </a:p>
          <a:p>
            <a:r>
              <a:rPr lang="vi-VN" sz="4000" dirty="0">
                <a:latin typeface="Times New Roman" panose="02020603050405020304" pitchFamily="18" charset="0"/>
                <a:cs typeface="Times New Roman" panose="02020603050405020304" pitchFamily="18" charset="0"/>
              </a:rPr>
              <a:t>Cất giữ sản phẩm tơ tằm ở nơi khô thoáng để tránh bị nấm mốc và vi sinh vật phá hoại.</a:t>
            </a:r>
          </a:p>
        </p:txBody>
      </p:sp>
      <p:pic>
        <p:nvPicPr>
          <p:cNvPr id="3" name="Picture 2">
            <a:extLst>
              <a:ext uri="{FF2B5EF4-FFF2-40B4-BE49-F238E27FC236}">
                <a16:creationId xmlns:a16="http://schemas.microsoft.com/office/drawing/2014/main" id="{455F4427-D5C2-4273-87B2-8E61B4446891}"/>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1938904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7900" y="1437839"/>
            <a:ext cx="10464800" cy="3108543"/>
          </a:xfrm>
          <a:prstGeom prst="rect">
            <a:avLst/>
          </a:prstGeom>
        </p:spPr>
        <p:txBody>
          <a:bodyPr wrap="square">
            <a:spAutoFit/>
          </a:bodyPr>
          <a:lstStyle/>
          <a:p>
            <a:r>
              <a:rPr lang="vi-VN" sz="2800" dirty="0">
                <a:latin typeface="+mj-lt"/>
              </a:rPr>
              <a:t>Nhận biết</a:t>
            </a:r>
          </a:p>
          <a:p>
            <a:r>
              <a:rPr lang="vi-VN" sz="2800" dirty="0">
                <a:latin typeface="+mj-lt"/>
              </a:rPr>
              <a:t>Vải tơ tằm cầm thấy mát tay, nhẹ, mịn; rút một đoạn sợi kéo đứt thấy sợi dai, mối đứt gọn, không xù long.</a:t>
            </a:r>
          </a:p>
          <a:p>
            <a:r>
              <a:rPr lang="vi-VN" sz="2800" dirty="0">
                <a:latin typeface="+mj-lt"/>
              </a:rPr>
              <a:t>Đốt sợi vải cháy chậm, có mùi như tóc cháy, khi ra khỏi ngọn lửa hông tiếp tục cháy, tro màu đen, xốp, vón cục tròn, bóp vỡ vụn.</a:t>
            </a:r>
          </a:p>
          <a:p>
            <a:r>
              <a:rPr lang="vi-VN" sz="2800" dirty="0">
                <a:latin typeface="+mj-lt"/>
              </a:rPr>
              <a:t>Dùng dung dịch kiềm để hoà tan, sau đó cho thêm một muối axit nào đó của chì, dung dịch sẽ có màu trắng sữa nếu chất hoà tan là tơ tằm.</a:t>
            </a:r>
          </a:p>
        </p:txBody>
      </p:sp>
      <p:pic>
        <p:nvPicPr>
          <p:cNvPr id="3" name="Picture 2">
            <a:extLst>
              <a:ext uri="{FF2B5EF4-FFF2-40B4-BE49-F238E27FC236}">
                <a16:creationId xmlns:a16="http://schemas.microsoft.com/office/drawing/2014/main" id="{8208380D-AEC7-4C41-B9E8-CC432E6A8D9A}"/>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4447479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99475" y="762000"/>
            <a:ext cx="3214647" cy="2331390"/>
          </a:xfrm>
          <a:prstGeom prst="rect">
            <a:avLst/>
          </a:prstGeom>
        </p:spPr>
      </p:pic>
      <p:pic>
        <p:nvPicPr>
          <p:cNvPr id="3" name="Picture 2"/>
          <p:cNvPicPr>
            <a:picLocks noChangeAspect="1"/>
          </p:cNvPicPr>
          <p:nvPr/>
        </p:nvPicPr>
        <p:blipFill>
          <a:blip r:embed="rId3"/>
          <a:stretch>
            <a:fillRect/>
          </a:stretch>
        </p:blipFill>
        <p:spPr>
          <a:xfrm>
            <a:off x="6303510" y="762000"/>
            <a:ext cx="2447949" cy="2447949"/>
          </a:xfrm>
          <a:prstGeom prst="rect">
            <a:avLst/>
          </a:prstGeom>
        </p:spPr>
      </p:pic>
      <p:pic>
        <p:nvPicPr>
          <p:cNvPr id="4" name="Picture 3"/>
          <p:cNvPicPr>
            <a:picLocks noChangeAspect="1"/>
          </p:cNvPicPr>
          <p:nvPr/>
        </p:nvPicPr>
        <p:blipFill>
          <a:blip r:embed="rId4"/>
          <a:stretch>
            <a:fillRect/>
          </a:stretch>
        </p:blipFill>
        <p:spPr>
          <a:xfrm>
            <a:off x="2286000" y="3764611"/>
            <a:ext cx="2829459" cy="2331389"/>
          </a:xfrm>
          <a:prstGeom prst="rect">
            <a:avLst/>
          </a:prstGeom>
        </p:spPr>
      </p:pic>
      <p:pic>
        <p:nvPicPr>
          <p:cNvPr id="5" name="Picture 4"/>
          <p:cNvPicPr>
            <a:picLocks noChangeAspect="1"/>
          </p:cNvPicPr>
          <p:nvPr/>
        </p:nvPicPr>
        <p:blipFill>
          <a:blip r:embed="rId5"/>
          <a:stretch>
            <a:fillRect/>
          </a:stretch>
        </p:blipFill>
        <p:spPr>
          <a:xfrm>
            <a:off x="6096000" y="3429000"/>
            <a:ext cx="3089714" cy="3089714"/>
          </a:xfrm>
          <a:prstGeom prst="rect">
            <a:avLst/>
          </a:prstGeom>
        </p:spPr>
      </p:pic>
      <p:pic>
        <p:nvPicPr>
          <p:cNvPr id="6" name="Picture 5">
            <a:extLst>
              <a:ext uri="{FF2B5EF4-FFF2-40B4-BE49-F238E27FC236}">
                <a16:creationId xmlns:a16="http://schemas.microsoft.com/office/drawing/2014/main" id="{BF1C3272-EC49-4070-BE8D-0E6DCB0473A2}"/>
              </a:ext>
            </a:extLst>
          </p:cNvPr>
          <p:cNvPicPr>
            <a:picLocks noChangeAspect="1"/>
          </p:cNvPicPr>
          <p:nvPr/>
        </p:nvPicPr>
        <p:blipFill>
          <a:blip r:embed="rId6"/>
          <a:stretch>
            <a:fillRect/>
          </a:stretch>
        </p:blipFill>
        <p:spPr>
          <a:xfrm>
            <a:off x="1" y="1"/>
            <a:ext cx="2286000" cy="853300"/>
          </a:xfrm>
          <a:prstGeom prst="rect">
            <a:avLst/>
          </a:prstGeom>
        </p:spPr>
      </p:pic>
    </p:spTree>
    <p:extLst>
      <p:ext uri="{BB962C8B-B14F-4D97-AF65-F5344CB8AC3E}">
        <p14:creationId xmlns:p14="http://schemas.microsoft.com/office/powerpoint/2010/main" val="2057968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691C281-F718-4CD7-A42C-318668DB7B36}"/>
              </a:ext>
            </a:extLst>
          </p:cNvPr>
          <p:cNvSpPr txBox="1"/>
          <p:nvPr/>
        </p:nvSpPr>
        <p:spPr>
          <a:xfrm>
            <a:off x="76200" y="1516994"/>
            <a:ext cx="11582400" cy="2837956"/>
          </a:xfrm>
          <a:prstGeom prst="rect">
            <a:avLst/>
          </a:prstGeom>
          <a:noFill/>
        </p:spPr>
        <p:txBody>
          <a:bodyPr wrap="square">
            <a:spAutoFit/>
          </a:bodyPr>
          <a:lstStyle/>
          <a:p>
            <a:pPr lvl="2" algn="just">
              <a:lnSpc>
                <a:spcPct val="115000"/>
              </a:lnSpc>
              <a:spcBef>
                <a:spcPts val="600"/>
              </a:spcBef>
              <a:spcAft>
                <a:spcPts val="6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Xơ</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len</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15000"/>
              </a:lnSpc>
              <a:spcBef>
                <a:spcPts val="600"/>
              </a:spcBef>
              <a:spcAft>
                <a:spcPts val="600"/>
              </a:spcAft>
            </a:pPr>
            <a:r>
              <a:rPr lang="en-US" sz="2800" b="1" dirty="0" err="1">
                <a:effectLst/>
                <a:latin typeface="Times New Roman" panose="02020603050405020304" pitchFamily="18" charset="0"/>
                <a:ea typeface="Calibri" panose="020F0502020204030204" pitchFamily="34" charset="0"/>
              </a:rPr>
              <a:t>Nguồn</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gốc</a:t>
            </a:r>
            <a:endParaRPr lang="en-US" sz="2800" b="1" dirty="0">
              <a:effectLst/>
              <a:latin typeface="Times New Roman" panose="02020603050405020304" pitchFamily="18" charset="0"/>
              <a:ea typeface="Calibri" panose="020F0502020204030204" pitchFamily="34" charset="0"/>
            </a:endParaRPr>
          </a:p>
          <a:p>
            <a:pPr marL="457200" indent="540385" algn="just">
              <a:lnSpc>
                <a:spcPct val="115000"/>
              </a:lnSpc>
              <a:spcBef>
                <a:spcPts val="600"/>
              </a:spcBef>
              <a:spcAft>
                <a:spcPts val="600"/>
              </a:spcAft>
            </a:pPr>
            <a:r>
              <a:rPr lang="en-US" sz="2800" b="0" dirty="0">
                <a:effectLst/>
                <a:latin typeface="Times New Roman" panose="02020603050405020304" pitchFamily="18" charset="0"/>
                <a:ea typeface="Calibri" panose="020F0502020204030204" pitchFamily="34" charset="0"/>
              </a:rPr>
              <a:t>Len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loại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có</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nguồn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gốc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từ</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động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vật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đầu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tiên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sử</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dụng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quần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áo</a:t>
            </a:r>
            <a:r>
              <a:rPr lang="en-US" sz="2800" b="0" dirty="0">
                <a:effectLst/>
                <a:latin typeface="Times New Roman" panose="02020603050405020304" pitchFamily="18" charset="0"/>
                <a:ea typeface="Calibri" panose="020F0502020204030204" pitchFamily="34" charset="0"/>
              </a:rPr>
              <a:t>. Len </a:t>
            </a:r>
            <a:r>
              <a:rPr lang="en-US" sz="2800" b="0" dirty="0" err="1">
                <a:effectLst/>
                <a:latin typeface="Times New Roman" panose="02020603050405020304" pitchFamily="18" charset="0"/>
                <a:ea typeface="Calibri" panose="020F0502020204030204" pitchFamily="34" charset="0"/>
              </a:rPr>
              <a:t>có</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nguồn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gốc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từ</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nhiều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loại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động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vật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có</a:t>
            </a:r>
            <a:r>
              <a:rPr lang="en-US" sz="2800" b="0" dirty="0">
                <a:effectLst/>
                <a:latin typeface="Times New Roman" panose="02020603050405020304" pitchFamily="18" charset="0"/>
                <a:ea typeface="Calibri" panose="020F0502020204030204" pitchFamily="34" charset="0"/>
              </a:rPr>
              <a:t> long, </a:t>
            </a:r>
            <a:r>
              <a:rPr lang="en-US" sz="2800" b="0" dirty="0" err="1">
                <a:effectLst/>
                <a:latin typeface="Times New Roman" panose="02020603050405020304" pitchFamily="18" charset="0"/>
                <a:ea typeface="Calibri" panose="020F0502020204030204" pitchFamily="34" charset="0"/>
              </a:rPr>
              <a:t>tuy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nhiên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khi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nhắc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đến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len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người</a:t>
            </a:r>
            <a:r>
              <a:rPr lang="en-US" sz="2800" b="0" dirty="0">
                <a:effectLst/>
                <a:latin typeface="Times New Roman" panose="02020603050405020304" pitchFamily="18" charset="0"/>
                <a:ea typeface="Calibri" panose="020F0502020204030204" pitchFamily="34" charset="0"/>
              </a:rPr>
              <a:t> ta </a:t>
            </a:r>
            <a:r>
              <a:rPr lang="en-US" sz="2800" b="0" dirty="0" err="1">
                <a:effectLst/>
                <a:latin typeface="Times New Roman" panose="02020603050405020304" pitchFamily="18" charset="0"/>
                <a:ea typeface="Calibri" panose="020F0502020204030204" pitchFamily="34" charset="0"/>
              </a:rPr>
              <a:t>thường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nhắc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đến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cừu</a:t>
            </a:r>
            <a:r>
              <a:rPr lang="en-US" sz="2800" b="0" dirty="0">
                <a:effectLst/>
                <a:latin typeface="Times New Roman" panose="02020603050405020304" pitchFamily="18" charset="0"/>
                <a:ea typeface="Calibri" panose="020F0502020204030204" pitchFamily="34" charset="0"/>
              </a:rPr>
              <a:t> do </a:t>
            </a:r>
            <a:r>
              <a:rPr lang="en-US" sz="2800" b="0" dirty="0" err="1">
                <a:effectLst/>
                <a:latin typeface="Times New Roman" panose="02020603050405020304" pitchFamily="18" charset="0"/>
                <a:ea typeface="Calibri" panose="020F0502020204030204" pitchFamily="34" charset="0"/>
              </a:rPr>
              <a:t>tỷ</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trọng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chiếm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đa</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số</a:t>
            </a:r>
            <a:endParaRPr lang="en-US" sz="2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571977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691C281-F718-4CD7-A42C-318668DB7B36}"/>
              </a:ext>
            </a:extLst>
          </p:cNvPr>
          <p:cNvSpPr txBox="1"/>
          <p:nvPr/>
        </p:nvSpPr>
        <p:spPr>
          <a:xfrm>
            <a:off x="76200" y="1516994"/>
            <a:ext cx="11582400" cy="3795141"/>
          </a:xfrm>
          <a:prstGeom prst="rect">
            <a:avLst/>
          </a:prstGeom>
          <a:noFill/>
        </p:spPr>
        <p:txBody>
          <a:bodyPr wrap="square">
            <a:spAutoFit/>
          </a:bodyPr>
          <a:lstStyle/>
          <a:p>
            <a:pPr lvl="2" algn="just">
              <a:lnSpc>
                <a:spcPct val="115000"/>
              </a:lnSpc>
              <a:spcBef>
                <a:spcPts val="600"/>
              </a:spcBef>
              <a:spcAft>
                <a:spcPts val="6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Xơ</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len</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a:p>
            <a:pPr lvl="1" algn="just">
              <a:lnSpc>
                <a:spcPct val="115000"/>
              </a:lnSpc>
              <a:spcBef>
                <a:spcPts val="600"/>
              </a:spcBef>
              <a:spcAft>
                <a:spcPts val="600"/>
              </a:spcAft>
            </a:pPr>
            <a:r>
              <a:rPr lang="en-US" sz="2800" b="1" dirty="0" err="1">
                <a:effectLst/>
                <a:latin typeface="Times New Roman" panose="02020603050405020304" pitchFamily="18" charset="0"/>
                <a:ea typeface="Calibri" panose="020F0502020204030204" pitchFamily="34" charset="0"/>
              </a:rPr>
              <a:t>Nguồn</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gốc</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a:effectLst/>
                <a:latin typeface="Times New Roman" panose="02020603050405020304" pitchFamily="18" charset="0"/>
                <a:ea typeface="MS Mincho" panose="02020609040205080304" pitchFamily="49" charset="-128"/>
              </a:rPr>
              <a:t>Len </a:t>
            </a:r>
            <a:r>
              <a:rPr lang="en-US" sz="2800" b="0" dirty="0" err="1">
                <a:effectLst/>
                <a:latin typeface="Times New Roman" panose="02020603050405020304" pitchFamily="18" charset="0"/>
                <a:ea typeface="MS Mincho" panose="02020609040205080304" pitchFamily="49" charset="-128"/>
              </a:rPr>
              <a:t>cừu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chiếm</a:t>
            </a:r>
            <a:r>
              <a:rPr lang="en-US" sz="2800" b="0" dirty="0">
                <a:effectLst/>
                <a:latin typeface="Times New Roman" panose="02020603050405020304" pitchFamily="18" charset="0"/>
                <a:ea typeface="MS Mincho" panose="02020609040205080304" pitchFamily="49" charset="-128"/>
              </a:rPr>
              <a:t> 96 -97%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giống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như</a:t>
            </a:r>
            <a:r>
              <a:rPr lang="en-US" sz="2800" b="0" dirty="0">
                <a:effectLst/>
                <a:latin typeface="Times New Roman" panose="02020603050405020304" pitchFamily="18" charset="0"/>
                <a:ea typeface="MS Mincho" panose="02020609040205080304" pitchFamily="49" charset="-128"/>
              </a:rPr>
              <a:t> Merino, </a:t>
            </a:r>
            <a:r>
              <a:rPr lang="en-US" sz="2800" b="0" dirty="0" err="1">
                <a:effectLst/>
                <a:latin typeface="Times New Roman" panose="02020603050405020304" pitchFamily="18" charset="0"/>
                <a:ea typeface="MS Mincho" panose="02020609040205080304" pitchFamily="49" charset="-128"/>
              </a:rPr>
              <a:t>Lincohn</a:t>
            </a:r>
            <a:r>
              <a:rPr lang="en-US" sz="2800" b="0" dirty="0">
                <a:effectLst/>
                <a:latin typeface="Times New Roman" panose="02020603050405020304" pitchFamily="18" charset="0"/>
                <a:ea typeface="MS Mincho" panose="02020609040205080304" pitchFamily="49" charset="-128"/>
              </a:rPr>
              <a:t>…</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a:effectLst/>
                <a:latin typeface="Times New Roman" panose="02020603050405020304" pitchFamily="18" charset="0"/>
                <a:ea typeface="MS Mincho" panose="02020609040205080304" pitchFamily="49" charset="-128"/>
              </a:rPr>
              <a:t>Len </a:t>
            </a:r>
            <a:r>
              <a:rPr lang="en-US" sz="2800" b="0" dirty="0" err="1">
                <a:effectLst/>
                <a:latin typeface="Times New Roman" panose="02020603050405020304" pitchFamily="18" charset="0"/>
                <a:ea typeface="MS Mincho" panose="02020609040205080304" pitchFamily="49" charset="-128"/>
              </a:rPr>
              <a:t>dê</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chiếm</a:t>
            </a:r>
            <a:r>
              <a:rPr lang="en-US" sz="2800" b="0" dirty="0">
                <a:effectLst/>
                <a:latin typeface="Times New Roman" panose="02020603050405020304" pitchFamily="18" charset="0"/>
                <a:ea typeface="MS Mincho" panose="02020609040205080304" pitchFamily="49" charset="-128"/>
              </a:rPr>
              <a:t> 2%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giống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như</a:t>
            </a:r>
            <a:r>
              <a:rPr lang="en-US" sz="2800" b="0" dirty="0">
                <a:effectLst/>
                <a:latin typeface="Times New Roman" panose="02020603050405020304" pitchFamily="18" charset="0"/>
                <a:ea typeface="MS Mincho" panose="02020609040205080304" pitchFamily="49" charset="-128"/>
              </a:rPr>
              <a:t> Cashmere, angora</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a:effectLst/>
                <a:latin typeface="Times New Roman" panose="02020603050405020304" pitchFamily="18" charset="0"/>
                <a:ea typeface="MS Mincho" panose="02020609040205080304" pitchFamily="49" charset="-128"/>
              </a:rPr>
              <a:t>Len </a:t>
            </a:r>
            <a:r>
              <a:rPr lang="en-US" sz="2800" b="0" dirty="0" err="1">
                <a:effectLst/>
                <a:latin typeface="Times New Roman" panose="02020603050405020304" pitchFamily="18" charset="0"/>
                <a:ea typeface="MS Mincho" panose="02020609040205080304" pitchFamily="49" charset="-128"/>
              </a:rPr>
              <a:t>lạc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chiếm</a:t>
            </a:r>
            <a:r>
              <a:rPr lang="en-US" sz="2800" b="0" dirty="0">
                <a:effectLst/>
                <a:latin typeface="Times New Roman" panose="02020603050405020304" pitchFamily="18" charset="0"/>
                <a:ea typeface="MS Mincho" panose="02020609040205080304" pitchFamily="49" charset="-128"/>
              </a:rPr>
              <a:t> 1%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giống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như</a:t>
            </a:r>
            <a:r>
              <a:rPr lang="en-US" sz="2800" b="0" dirty="0">
                <a:effectLst/>
                <a:latin typeface="Times New Roman" panose="02020603050405020304" pitchFamily="18" charset="0"/>
                <a:ea typeface="MS Mincho" panose="02020609040205080304" pitchFamily="49" charset="-128"/>
              </a:rPr>
              <a:t> Llama, Alpaca, Vicuna</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a:effectLst/>
                <a:latin typeface="Times New Roman" panose="02020603050405020304" pitchFamily="18" charset="0"/>
                <a:ea typeface="MS Mincho" panose="02020609040205080304" pitchFamily="49" charset="-128"/>
              </a:rPr>
              <a:t>Len </a:t>
            </a:r>
            <a:r>
              <a:rPr lang="en-US" sz="2800" b="0" dirty="0" err="1">
                <a:effectLst/>
                <a:latin typeface="Times New Roman" panose="02020603050405020304" pitchFamily="18" charset="0"/>
                <a:ea typeface="MS Mincho" panose="02020609040205080304" pitchFamily="49" charset="-128"/>
              </a:rPr>
              <a:t>khác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từ</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thỏ</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chồn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sóc</a:t>
            </a:r>
            <a:r>
              <a:rPr lang="en-US" sz="2800" b="0" dirty="0">
                <a:effectLst/>
                <a:latin typeface="Times New Roman" panose="02020603050405020304" pitchFamily="18" charset="0"/>
                <a:ea typeface="MS Mincho" panose="02020609040205080304" pitchFamily="49" charset="-128"/>
              </a:rPr>
              <a:t>….</a:t>
            </a:r>
            <a:r>
              <a:rPr lang="en-US" sz="2800" b="0" dirty="0" err="1">
                <a:effectLst/>
                <a:latin typeface="Times New Roman" panose="02020603050405020304" pitchFamily="18" charset="0"/>
                <a:ea typeface="MS Mincho" panose="02020609040205080304" pitchFamily="49" charset="-128"/>
              </a:rPr>
              <a:t>chiếm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tỷ</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lệ</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rất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thấp</a:t>
            </a:r>
            <a:endParaRPr lang="en-US" sz="28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23358166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9CC5487-AEFF-4D5D-AFD1-B76464BFE5A1}"/>
              </a:ext>
            </a:extLst>
          </p:cNvPr>
          <p:cNvSpPr txBox="1"/>
          <p:nvPr/>
        </p:nvSpPr>
        <p:spPr>
          <a:xfrm>
            <a:off x="152400" y="1765342"/>
            <a:ext cx="10896600" cy="4654800"/>
          </a:xfrm>
          <a:prstGeom prst="rect">
            <a:avLst/>
          </a:prstGeom>
          <a:noFill/>
        </p:spPr>
        <p:txBody>
          <a:bodyPr wrap="square">
            <a:spAutoFit/>
          </a:bodyPr>
          <a:lstStyle/>
          <a:p>
            <a:pPr lvl="1" algn="just">
              <a:lnSpc>
                <a:spcPct val="115000"/>
              </a:lnSpc>
              <a:spcBef>
                <a:spcPts val="600"/>
              </a:spcBef>
              <a:spcAft>
                <a:spcPts val="600"/>
              </a:spcAft>
            </a:pPr>
            <a:r>
              <a:rPr lang="en-US" sz="3600" b="1" dirty="0" err="1">
                <a:effectLst/>
                <a:latin typeface="Times New Roman" panose="02020603050405020304" pitchFamily="18" charset="0"/>
                <a:ea typeface="Calibri" panose="020F0502020204030204" pitchFamily="34" charset="0"/>
              </a:rPr>
              <a:t>Chế</a:t>
            </a:r>
            <a:r>
              <a:rPr lang="en-US" sz="3600" b="1" dirty="0">
                <a:effectLst/>
                <a:latin typeface="Times New Roman" panose="02020603050405020304" pitchFamily="18" charset="0"/>
                <a:ea typeface="Calibri" panose="020F0502020204030204" pitchFamily="34" charset="0"/>
              </a:rPr>
              <a:t> </a:t>
            </a:r>
            <a:r>
              <a:rPr lang="en-US" sz="3600" b="1" dirty="0" err="1">
                <a:effectLst/>
                <a:latin typeface="Times New Roman" panose="02020603050405020304" pitchFamily="18" charset="0"/>
                <a:ea typeface="Calibri" panose="020F0502020204030204" pitchFamily="34" charset="0"/>
              </a:rPr>
              <a:t>biến</a:t>
            </a:r>
            <a:r>
              <a:rPr lang="en-US" sz="3600" b="1" dirty="0">
                <a:effectLst/>
                <a:latin typeface="Times New Roman" panose="02020603050405020304" pitchFamily="18" charset="0"/>
                <a:ea typeface="Calibri" panose="020F0502020204030204" pitchFamily="34" charset="0"/>
              </a:rPr>
              <a:t> </a:t>
            </a:r>
            <a:r>
              <a:rPr lang="en-US" sz="3600" b="1" dirty="0" err="1">
                <a:effectLst/>
                <a:latin typeface="Times New Roman" panose="02020603050405020304" pitchFamily="18" charset="0"/>
                <a:ea typeface="Calibri" panose="020F0502020204030204" pitchFamily="34" charset="0"/>
              </a:rPr>
              <a:t>và</a:t>
            </a:r>
            <a:r>
              <a:rPr lang="en-US" sz="3600" b="1" dirty="0">
                <a:effectLst/>
                <a:latin typeface="Times New Roman" panose="02020603050405020304" pitchFamily="18" charset="0"/>
                <a:ea typeface="Calibri" panose="020F0502020204030204" pitchFamily="34" charset="0"/>
              </a:rPr>
              <a:t> </a:t>
            </a:r>
            <a:r>
              <a:rPr lang="en-US" sz="3600" b="1" dirty="0" err="1">
                <a:effectLst/>
                <a:latin typeface="Times New Roman" panose="02020603050405020304" pitchFamily="18" charset="0"/>
                <a:ea typeface="Calibri" panose="020F0502020204030204" pitchFamily="34" charset="0"/>
              </a:rPr>
              <a:t>sản</a:t>
            </a:r>
            <a:r>
              <a:rPr lang="en-US" sz="3600" b="1" dirty="0">
                <a:effectLst/>
                <a:latin typeface="Times New Roman" panose="02020603050405020304" pitchFamily="18" charset="0"/>
                <a:ea typeface="Calibri" panose="020F0502020204030204" pitchFamily="34" charset="0"/>
              </a:rPr>
              <a:t> </a:t>
            </a:r>
            <a:r>
              <a:rPr lang="en-US" sz="3600" b="1" dirty="0" err="1">
                <a:effectLst/>
                <a:latin typeface="Times New Roman" panose="02020603050405020304" pitchFamily="18" charset="0"/>
                <a:ea typeface="Calibri" panose="020F0502020204030204" pitchFamily="34" charset="0"/>
              </a:rPr>
              <a:t>xuất</a:t>
            </a:r>
            <a:r>
              <a:rPr lang="en-US" sz="3600" b="1" dirty="0">
                <a:effectLst/>
                <a:latin typeface="Times New Roman" panose="02020603050405020304" pitchFamily="18" charset="0"/>
                <a:ea typeface="Calibri" panose="020F0502020204030204" pitchFamily="34" charset="0"/>
              </a:rPr>
              <a:t> </a:t>
            </a:r>
            <a:r>
              <a:rPr lang="en-US" sz="3600" b="1" dirty="0" err="1">
                <a:effectLst/>
                <a:latin typeface="Times New Roman" panose="02020603050405020304" pitchFamily="18" charset="0"/>
                <a:ea typeface="Calibri" panose="020F0502020204030204" pitchFamily="34" charset="0"/>
              </a:rPr>
              <a:t>len</a:t>
            </a:r>
            <a:r>
              <a:rPr lang="en-US" sz="3600" b="1" dirty="0">
                <a:effectLst/>
                <a:latin typeface="Times New Roman" panose="02020603050405020304" pitchFamily="18" charset="0"/>
                <a:ea typeface="Calibri" panose="020F0502020204030204" pitchFamily="34" charset="0"/>
              </a:rPr>
              <a:t> </a:t>
            </a:r>
            <a:r>
              <a:rPr lang="en-US" sz="3600" b="1" dirty="0" err="1">
                <a:effectLst/>
                <a:latin typeface="Times New Roman" panose="02020603050405020304" pitchFamily="18" charset="0"/>
                <a:ea typeface="Calibri" panose="020F0502020204030204" pitchFamily="34" charset="0"/>
              </a:rPr>
              <a:t>cừu</a:t>
            </a:r>
            <a:endParaRPr lang="en-US" sz="3600" b="1" dirty="0">
              <a:effectLst/>
              <a:latin typeface="Times New Roman" panose="02020603050405020304" pitchFamily="18" charset="0"/>
              <a:ea typeface="Calibri" panose="020F0502020204030204" pitchFamily="34" charset="0"/>
            </a:endParaRPr>
          </a:p>
          <a:p>
            <a:pPr marL="457200" indent="450215" algn="just">
              <a:lnSpc>
                <a:spcPct val="115000"/>
              </a:lnSpc>
              <a:spcBef>
                <a:spcPts val="600"/>
              </a:spcBef>
              <a:spcAft>
                <a:spcPts val="600"/>
              </a:spcAft>
            </a:pPr>
            <a:r>
              <a:rPr lang="en-US" sz="3600" b="0" dirty="0" err="1">
                <a:effectLst/>
                <a:latin typeface="Times New Roman" panose="02020603050405020304" pitchFamily="18" charset="0"/>
                <a:ea typeface="Calibri" panose="020F0502020204030204" pitchFamily="34" charset="0"/>
              </a:rPr>
              <a:t>Cừu</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có</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tên</a:t>
            </a:r>
            <a:r>
              <a:rPr lang="en-US" sz="3600" b="0" dirty="0">
                <a:effectLst/>
                <a:latin typeface="Times New Roman" panose="02020603050405020304" pitchFamily="18" charset="0"/>
                <a:ea typeface="Calibri" panose="020F0502020204030204" pitchFamily="34" charset="0"/>
              </a:rPr>
              <a:t> khoa </a:t>
            </a:r>
            <a:r>
              <a:rPr lang="en-US" sz="3600" b="0" dirty="0" err="1">
                <a:effectLst/>
                <a:latin typeface="Times New Roman" panose="02020603050405020304" pitchFamily="18" charset="0"/>
                <a:ea typeface="Calibri" panose="020F0502020204030204" pitchFamily="34" charset="0"/>
              </a:rPr>
              <a:t>học</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là</a:t>
            </a:r>
            <a:r>
              <a:rPr lang="en-US" sz="3600" b="0" dirty="0">
                <a:effectLst/>
                <a:latin typeface="Times New Roman" panose="02020603050405020304" pitchFamily="18" charset="0"/>
                <a:ea typeface="Calibri" panose="020F0502020204030204" pitchFamily="34" charset="0"/>
              </a:rPr>
              <a:t> Avis Aries, </a:t>
            </a:r>
            <a:r>
              <a:rPr lang="en-US" sz="3600" b="0" dirty="0" err="1">
                <a:effectLst/>
                <a:latin typeface="Times New Roman" panose="02020603050405020304" pitchFamily="18" charset="0"/>
                <a:ea typeface="Calibri" panose="020F0502020204030204" pitchFamily="34" charset="0"/>
              </a:rPr>
              <a:t>có</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khoảng</a:t>
            </a:r>
            <a:r>
              <a:rPr lang="en-US" sz="3600" b="0" dirty="0">
                <a:effectLst/>
                <a:latin typeface="Times New Roman" panose="02020603050405020304" pitchFamily="18" charset="0"/>
                <a:ea typeface="Calibri" panose="020F0502020204030204" pitchFamily="34" charset="0"/>
              </a:rPr>
              <a:t> 40 </a:t>
            </a:r>
            <a:r>
              <a:rPr lang="en-US" sz="3600" b="0" dirty="0" err="1">
                <a:effectLst/>
                <a:latin typeface="Times New Roman" panose="02020603050405020304" pitchFamily="18" charset="0"/>
                <a:ea typeface="Calibri" panose="020F0502020204030204" pitchFamily="34" charset="0"/>
              </a:rPr>
              <a:t>giống</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cừu</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với</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khoảng</a:t>
            </a:r>
            <a:r>
              <a:rPr lang="en-US" sz="3600" b="0" dirty="0">
                <a:effectLst/>
                <a:latin typeface="Times New Roman" panose="02020603050405020304" pitchFamily="18" charset="0"/>
                <a:ea typeface="Calibri" panose="020F0502020204030204" pitchFamily="34" charset="0"/>
              </a:rPr>
              <a:t> 200 </a:t>
            </a:r>
            <a:r>
              <a:rPr lang="en-US" sz="3600" b="0" dirty="0" err="1">
                <a:effectLst/>
                <a:latin typeface="Times New Roman" panose="02020603050405020304" pitchFamily="18" charset="0"/>
                <a:ea typeface="Calibri" panose="020F0502020204030204" pitchFamily="34" charset="0"/>
              </a:rPr>
              <a:t>loại</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len</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khác</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nhau</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Năm</a:t>
            </a:r>
            <a:r>
              <a:rPr lang="en-US" sz="3600" b="0" dirty="0">
                <a:effectLst/>
                <a:latin typeface="Times New Roman" panose="02020603050405020304" pitchFamily="18" charset="0"/>
                <a:ea typeface="Calibri" panose="020F0502020204030204" pitchFamily="34" charset="0"/>
              </a:rPr>
              <a:t> 40 </a:t>
            </a:r>
            <a:r>
              <a:rPr lang="en-US" sz="3600" b="0" dirty="0" err="1">
                <a:effectLst/>
                <a:latin typeface="Times New Roman" panose="02020603050405020304" pitchFamily="18" charset="0"/>
                <a:ea typeface="Calibri" panose="020F0502020204030204" pitchFamily="34" charset="0"/>
              </a:rPr>
              <a:t>sau</a:t>
            </a:r>
            <a:r>
              <a:rPr lang="en-US" sz="3600" b="0" dirty="0">
                <a:effectLst/>
                <a:latin typeface="Times New Roman" panose="02020603050405020304" pitchFamily="18" charset="0"/>
                <a:ea typeface="Calibri" panose="020F0502020204030204" pitchFamily="34" charset="0"/>
              </a:rPr>
              <a:t> CN, </a:t>
            </a:r>
            <a:r>
              <a:rPr lang="en-US" sz="3600" b="0" dirty="0" err="1">
                <a:effectLst/>
                <a:latin typeface="Times New Roman" panose="02020603050405020304" pitchFamily="18" charset="0"/>
                <a:ea typeface="Calibri" panose="020F0502020204030204" pitchFamily="34" charset="0"/>
              </a:rPr>
              <a:t>đế</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chế</a:t>
            </a:r>
            <a:r>
              <a:rPr lang="en-US" sz="3600" b="0" dirty="0">
                <a:effectLst/>
                <a:latin typeface="Times New Roman" panose="02020603050405020304" pitchFamily="18" charset="0"/>
                <a:ea typeface="Calibri" panose="020F0502020204030204" pitchFamily="34" charset="0"/>
              </a:rPr>
              <a:t> Roma </a:t>
            </a:r>
            <a:r>
              <a:rPr lang="en-US" sz="3600" b="0" dirty="0" err="1">
                <a:effectLst/>
                <a:latin typeface="Times New Roman" panose="02020603050405020304" pitchFamily="18" charset="0"/>
                <a:ea typeface="Calibri" panose="020F0502020204030204" pitchFamily="34" charset="0"/>
              </a:rPr>
              <a:t>mở</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công</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xưởng</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len</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đàu</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tiên</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tại</a:t>
            </a:r>
            <a:r>
              <a:rPr lang="en-US" sz="3600" b="0" dirty="0">
                <a:effectLst/>
                <a:latin typeface="Times New Roman" panose="02020603050405020304" pitchFamily="18" charset="0"/>
                <a:ea typeface="Calibri" panose="020F0502020204030204" pitchFamily="34" charset="0"/>
              </a:rPr>
              <a:t> Anh, </a:t>
            </a:r>
            <a:r>
              <a:rPr lang="en-US" sz="3600" b="0" dirty="0" err="1">
                <a:effectLst/>
                <a:latin typeface="Times New Roman" panose="02020603050405020304" pitchFamily="18" charset="0"/>
                <a:ea typeface="Calibri" panose="020F0502020204030204" pitchFamily="34" charset="0"/>
              </a:rPr>
              <a:t>đến</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năm</a:t>
            </a:r>
            <a:r>
              <a:rPr lang="en-US" sz="3600" b="0" dirty="0">
                <a:effectLst/>
                <a:latin typeface="Times New Roman" panose="02020603050405020304" pitchFamily="18" charset="0"/>
                <a:ea typeface="Calibri" panose="020F0502020204030204" pitchFamily="34" charset="0"/>
              </a:rPr>
              <a:t> 1797 </a:t>
            </a:r>
            <a:r>
              <a:rPr lang="en-US" sz="3600" b="0" dirty="0" err="1">
                <a:effectLst/>
                <a:latin typeface="Times New Roman" panose="02020603050405020304" pitchFamily="18" charset="0"/>
                <a:ea typeface="Calibri" panose="020F0502020204030204" pitchFamily="34" charset="0"/>
              </a:rPr>
              <a:t>nước</a:t>
            </a:r>
            <a:r>
              <a:rPr lang="en-US" sz="3600" b="0" dirty="0">
                <a:effectLst/>
                <a:latin typeface="Times New Roman" panose="02020603050405020304" pitchFamily="18" charset="0"/>
                <a:ea typeface="Calibri" panose="020F0502020204030204" pitchFamily="34" charset="0"/>
              </a:rPr>
              <a:t> Anh </a:t>
            </a:r>
            <a:r>
              <a:rPr lang="en-US" sz="3600" b="0" dirty="0" err="1">
                <a:effectLst/>
                <a:latin typeface="Times New Roman" panose="02020603050405020304" pitchFamily="18" charset="0"/>
                <a:ea typeface="Calibri" panose="020F0502020204030204" pitchFamily="34" charset="0"/>
              </a:rPr>
              <a:t>mua</a:t>
            </a:r>
            <a:r>
              <a:rPr lang="en-US" sz="3600" b="0" dirty="0">
                <a:effectLst/>
                <a:latin typeface="Times New Roman" panose="02020603050405020304" pitchFamily="18" charset="0"/>
                <a:ea typeface="Calibri" panose="020F0502020204030204" pitchFamily="34" charset="0"/>
              </a:rPr>
              <a:t> 13 con </a:t>
            </a:r>
            <a:r>
              <a:rPr lang="en-US" sz="3600" b="0" dirty="0" err="1">
                <a:effectLst/>
                <a:latin typeface="Times New Roman" panose="02020603050405020304" pitchFamily="18" charset="0"/>
                <a:ea typeface="Calibri" panose="020F0502020204030204" pitchFamily="34" charset="0"/>
              </a:rPr>
              <a:t>cừu</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giống</a:t>
            </a:r>
            <a:r>
              <a:rPr lang="en-US" sz="3600" b="0" dirty="0">
                <a:effectLst/>
                <a:latin typeface="Times New Roman" panose="02020603050405020304" pitchFamily="18" charset="0"/>
                <a:ea typeface="Calibri" panose="020F0502020204030204" pitchFamily="34" charset="0"/>
              </a:rPr>
              <a:t> Merino </a:t>
            </a:r>
            <a:r>
              <a:rPr lang="en-US" sz="3600" b="0" dirty="0" err="1">
                <a:effectLst/>
                <a:latin typeface="Times New Roman" panose="02020603050405020304" pitchFamily="18" charset="0"/>
                <a:ea typeface="Calibri" panose="020F0502020204030204" pitchFamily="34" charset="0"/>
              </a:rPr>
              <a:t>từ</a:t>
            </a:r>
            <a:r>
              <a:rPr lang="en-US" sz="3600" b="0" dirty="0">
                <a:effectLst/>
                <a:latin typeface="Times New Roman" panose="02020603050405020304" pitchFamily="18" charset="0"/>
                <a:ea typeface="Calibri" panose="020F0502020204030204" pitchFamily="34" charset="0"/>
              </a:rPr>
              <a:t> Australia </a:t>
            </a:r>
            <a:r>
              <a:rPr lang="en-US" sz="3600" b="0" dirty="0" err="1">
                <a:effectLst/>
                <a:latin typeface="Times New Roman" panose="02020603050405020304" pitchFamily="18" charset="0"/>
                <a:ea typeface="Calibri" panose="020F0502020204030204" pitchFamily="34" charset="0"/>
              </a:rPr>
              <a:t>và</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bắt</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đầu</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công</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nghiệp</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sản</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xuất</a:t>
            </a:r>
            <a:r>
              <a:rPr lang="en-US" sz="3600" b="0" dirty="0">
                <a:effectLst/>
                <a:latin typeface="Times New Roman" panose="02020603050405020304" pitchFamily="18" charset="0"/>
                <a:ea typeface="Calibri" panose="020F0502020204030204" pitchFamily="34" charset="0"/>
              </a:rPr>
              <a:t> </a:t>
            </a:r>
            <a:r>
              <a:rPr lang="en-US" sz="3600" b="0" dirty="0" err="1">
                <a:effectLst/>
                <a:latin typeface="Times New Roman" panose="02020603050405020304" pitchFamily="18" charset="0"/>
                <a:ea typeface="Calibri" panose="020F0502020204030204" pitchFamily="34" charset="0"/>
              </a:rPr>
              <a:t>len</a:t>
            </a:r>
            <a:r>
              <a:rPr lang="en-US" sz="3600" b="0" dirty="0">
                <a:effectLst/>
                <a:latin typeface="Times New Roman" panose="02020603050405020304" pitchFamily="18" charset="0"/>
                <a:ea typeface="Calibri" panose="020F0502020204030204" pitchFamily="34" charset="0"/>
              </a:rPr>
              <a:t>.</a:t>
            </a:r>
            <a:endParaRPr lang="en-US" sz="36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867914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9CC5487-AEFF-4D5D-AFD1-B76464BFE5A1}"/>
              </a:ext>
            </a:extLst>
          </p:cNvPr>
          <p:cNvSpPr txBox="1"/>
          <p:nvPr/>
        </p:nvSpPr>
        <p:spPr>
          <a:xfrm>
            <a:off x="152400" y="1765342"/>
            <a:ext cx="10896600" cy="3598677"/>
          </a:xfrm>
          <a:prstGeom prst="rect">
            <a:avLst/>
          </a:prstGeom>
          <a:noFill/>
        </p:spPr>
        <p:txBody>
          <a:bodyPr wrap="square">
            <a:spAutoFit/>
          </a:bodyPr>
          <a:lstStyle/>
          <a:p>
            <a:pPr lvl="1">
              <a:lnSpc>
                <a:spcPct val="115000"/>
              </a:lnSpc>
              <a:spcBef>
                <a:spcPts val="600"/>
              </a:spcBef>
              <a:spcAft>
                <a:spcPts val="600"/>
              </a:spcAft>
            </a:pPr>
            <a:r>
              <a:rPr lang="en-US" sz="3200" b="1" dirty="0" err="1">
                <a:effectLst/>
                <a:latin typeface="Times New Roman" panose="02020603050405020304" pitchFamily="18" charset="0"/>
                <a:ea typeface="Calibri" panose="020F0502020204030204" pitchFamily="34" charset="0"/>
              </a:rPr>
              <a:t>Chế</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biến</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và</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sản</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xuất</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len</a:t>
            </a:r>
            <a:r>
              <a:rPr lang="en-US" sz="3200" b="1" dirty="0">
                <a:effectLst/>
                <a:latin typeface="Times New Roman" panose="02020603050405020304" pitchFamily="18" charset="0"/>
                <a:ea typeface="Calibri" panose="020F0502020204030204" pitchFamily="34" charset="0"/>
              </a:rPr>
              <a:t> </a:t>
            </a:r>
            <a:r>
              <a:rPr lang="en-US" sz="3200" b="1" dirty="0" err="1">
                <a:effectLst/>
                <a:latin typeface="Times New Roman" panose="02020603050405020304" pitchFamily="18" charset="0"/>
                <a:ea typeface="Calibri" panose="020F0502020204030204" pitchFamily="34" charset="0"/>
              </a:rPr>
              <a:t>cừu</a:t>
            </a:r>
            <a:endParaRPr lang="en-US" sz="3200" b="1" dirty="0">
              <a:effectLst/>
              <a:latin typeface="Times New Roman" panose="02020603050405020304" pitchFamily="18" charset="0"/>
              <a:ea typeface="Calibri" panose="020F0502020204030204" pitchFamily="34" charset="0"/>
            </a:endParaRPr>
          </a:p>
          <a:p>
            <a:pPr marL="457200" indent="450215">
              <a:lnSpc>
                <a:spcPct val="115000"/>
              </a:lnSpc>
              <a:spcBef>
                <a:spcPts val="600"/>
              </a:spcBef>
              <a:spcAft>
                <a:spcPts val="600"/>
              </a:spcAft>
            </a:pPr>
            <a:r>
              <a:rPr lang="en-US" sz="3200" b="0" dirty="0" err="1">
                <a:effectLst/>
                <a:latin typeface="Times New Roman" panose="02020603050405020304" pitchFamily="18" charset="0"/>
                <a:ea typeface="Calibri" panose="020F0502020204030204" pitchFamily="34" charset="0"/>
              </a:rPr>
              <a:t>Cừu</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được</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nuôi</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nhiều</a:t>
            </a:r>
            <a:r>
              <a:rPr lang="en-US" sz="3200" b="0" dirty="0">
                <a:effectLst/>
                <a:latin typeface="Times New Roman" panose="02020603050405020304" pitchFamily="18" charset="0"/>
                <a:ea typeface="Calibri" panose="020F0502020204030204" pitchFamily="34" charset="0"/>
              </a:rPr>
              <a:t> ở </a:t>
            </a:r>
            <a:r>
              <a:rPr lang="en-US" sz="3200" b="0" dirty="0" err="1">
                <a:effectLst/>
                <a:latin typeface="Times New Roman" panose="02020603050405020304" pitchFamily="18" charset="0"/>
                <a:ea typeface="Calibri" panose="020F0502020204030204" pitchFamily="34" charset="0"/>
              </a:rPr>
              <a:t>xứ</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lạnh</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như</a:t>
            </a:r>
            <a:r>
              <a:rPr lang="en-US" sz="3200" b="0" dirty="0">
                <a:effectLst/>
                <a:latin typeface="Times New Roman" panose="02020603050405020304" pitchFamily="18" charset="0"/>
                <a:ea typeface="Calibri" panose="020F0502020204030204" pitchFamily="34" charset="0"/>
              </a:rPr>
              <a:t> Nga, </a:t>
            </a:r>
            <a:r>
              <a:rPr lang="en-US" sz="3200" b="0" dirty="0" err="1">
                <a:effectLst/>
                <a:latin typeface="Times New Roman" panose="02020603050405020304" pitchFamily="18" charset="0"/>
                <a:ea typeface="Calibri" panose="020F0502020204030204" pitchFamily="34" charset="0"/>
              </a:rPr>
              <a:t>Mỹ</a:t>
            </a:r>
            <a:r>
              <a:rPr lang="en-US" sz="3200" b="0" dirty="0">
                <a:effectLst/>
                <a:latin typeface="Times New Roman" panose="02020603050405020304" pitchFamily="18" charset="0"/>
                <a:ea typeface="Calibri" panose="020F0502020204030204" pitchFamily="34" charset="0"/>
              </a:rPr>
              <a:t> Argentina….</a:t>
            </a:r>
            <a:r>
              <a:rPr lang="en-US" sz="3200" b="0" dirty="0" err="1">
                <a:effectLst/>
                <a:latin typeface="Times New Roman" panose="02020603050405020304" pitchFamily="18" charset="0"/>
                <a:ea typeface="Calibri" panose="020F0502020204030204" pitchFamily="34" charset="0"/>
              </a:rPr>
              <a:t>gồm</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các</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giống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lông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tốt</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như</a:t>
            </a:r>
            <a:r>
              <a:rPr lang="en-US" sz="3200" b="0" dirty="0">
                <a:effectLst/>
                <a:latin typeface="Times New Roman" panose="02020603050405020304" pitchFamily="18" charset="0"/>
                <a:ea typeface="Calibri" panose="020F0502020204030204" pitchFamily="34" charset="0"/>
              </a:rPr>
              <a:t> (Merino, </a:t>
            </a:r>
            <a:r>
              <a:rPr lang="en-US" sz="3200" b="0" dirty="0" err="1">
                <a:effectLst/>
                <a:latin typeface="Times New Roman" panose="02020603050405020304" pitchFamily="18" charset="0"/>
                <a:ea typeface="Calibri" panose="020F0502020204030204" pitchFamily="34" charset="0"/>
              </a:rPr>
              <a:t>Rambouilet</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lông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trung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bình</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Hamphire</a:t>
            </a:r>
            <a:r>
              <a:rPr lang="en-US" sz="3200" b="0" dirty="0">
                <a:effectLst/>
                <a:latin typeface="Times New Roman" panose="02020603050405020304" pitchFamily="18" charset="0"/>
                <a:ea typeface="Calibri" panose="020F0502020204030204" pitchFamily="34" charset="0"/>
              </a:rPr>
              <a:t>, Oxford…), </a:t>
            </a:r>
            <a:r>
              <a:rPr lang="en-US" sz="3200" b="0" dirty="0" err="1">
                <a:effectLst/>
                <a:latin typeface="Times New Roman" panose="02020603050405020304" pitchFamily="18" charset="0"/>
                <a:ea typeface="Calibri" panose="020F0502020204030204" pitchFamily="34" charset="0"/>
              </a:rPr>
              <a:t>lông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dài</a:t>
            </a:r>
            <a:r>
              <a:rPr lang="en-US" sz="3200" b="0" dirty="0">
                <a:effectLst/>
                <a:latin typeface="Times New Roman" panose="02020603050405020304" pitchFamily="18" charset="0"/>
                <a:ea typeface="Calibri" panose="020F0502020204030204" pitchFamily="34" charset="0"/>
              </a:rPr>
              <a:t> ( Cheviot, Lincoln…), </a:t>
            </a:r>
            <a:r>
              <a:rPr lang="en-US" sz="3200" b="0" dirty="0" err="1">
                <a:effectLst/>
                <a:latin typeface="Times New Roman" panose="02020603050405020304" pitchFamily="18" charset="0"/>
                <a:ea typeface="Calibri" panose="020F0502020204030204" pitchFamily="34" charset="0"/>
              </a:rPr>
              <a:t>lông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tạp</a:t>
            </a:r>
            <a:r>
              <a:rPr lang="en-US" sz="3200" b="0" dirty="0">
                <a:effectLst/>
                <a:latin typeface="Times New Roman" panose="02020603050405020304" pitchFamily="18" charset="0"/>
                <a:ea typeface="Calibri" panose="020F0502020204030204" pitchFamily="34" charset="0"/>
              </a:rPr>
              <a:t> (Blackface, </a:t>
            </a:r>
            <a:r>
              <a:rPr lang="en-US" sz="3200" b="0" dirty="0" err="1">
                <a:effectLst/>
                <a:latin typeface="Times New Roman" panose="02020603050405020304" pitchFamily="18" charset="0"/>
                <a:ea typeface="Calibri" panose="020F0502020204030204" pitchFamily="34" charset="0"/>
              </a:rPr>
              <a:t>Karakule</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lông</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dài</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và</a:t>
            </a:r>
            <a:r>
              <a:rPr lang="en-US" sz="3200" b="0" dirty="0">
                <a:effectLst/>
                <a:latin typeface="Times New Roman" panose="02020603050405020304" pitchFamily="18" charset="0"/>
                <a:ea typeface="Calibri" panose="020F0502020204030204" pitchFamily="34" charset="0"/>
              </a:rPr>
              <a:t> </a:t>
            </a:r>
            <a:r>
              <a:rPr lang="en-US" sz="3200" b="0" dirty="0" err="1">
                <a:effectLst/>
                <a:latin typeface="Times New Roman" panose="02020603050405020304" pitchFamily="18" charset="0"/>
                <a:ea typeface="Calibri" panose="020F0502020204030204" pitchFamily="34" charset="0"/>
              </a:rPr>
              <a:t>mịn</a:t>
            </a:r>
            <a:r>
              <a:rPr lang="en-US" sz="3200" b="0" dirty="0">
                <a:effectLst/>
                <a:latin typeface="Times New Roman" panose="02020603050405020304" pitchFamily="18" charset="0"/>
                <a:ea typeface="Calibri" panose="020F0502020204030204" pitchFamily="34" charset="0"/>
              </a:rPr>
              <a:t> (Corriedale, </a:t>
            </a:r>
            <a:r>
              <a:rPr lang="en-US" sz="3200" b="0" dirty="0" err="1">
                <a:effectLst/>
                <a:latin typeface="Times New Roman" panose="02020603050405020304" pitchFamily="18" charset="0"/>
                <a:ea typeface="Calibri" panose="020F0502020204030204" pitchFamily="34" charset="0"/>
              </a:rPr>
              <a:t>Targee</a:t>
            </a:r>
            <a:r>
              <a:rPr lang="en-US" sz="3200" b="0" dirty="0">
                <a:effectLst/>
                <a:latin typeface="Times New Roman" panose="02020603050405020304" pitchFamily="18" charset="0"/>
                <a:ea typeface="Calibri" panose="020F0502020204030204" pitchFamily="34" charset="0"/>
              </a:rPr>
              <a:t>…). </a:t>
            </a:r>
            <a:endParaRPr lang="en-US" sz="32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81683967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9CC5487-AEFF-4D5D-AFD1-B76464BFE5A1}"/>
              </a:ext>
            </a:extLst>
          </p:cNvPr>
          <p:cNvSpPr txBox="1"/>
          <p:nvPr/>
        </p:nvSpPr>
        <p:spPr>
          <a:xfrm>
            <a:off x="533400" y="1793051"/>
            <a:ext cx="10896600" cy="3179588"/>
          </a:xfrm>
          <a:prstGeom prst="rect">
            <a:avLst/>
          </a:prstGeom>
          <a:noFill/>
        </p:spPr>
        <p:txBody>
          <a:bodyPr wrap="square">
            <a:spAutoFit/>
          </a:bodyPr>
          <a:lstStyle/>
          <a:p>
            <a:pPr marL="457200" indent="457200">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rPr>
              <a:t>Gần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đây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họ</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đã</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dùng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hóa</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chất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cừu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rụng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loại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này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dài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it </a:t>
            </a:r>
            <a:r>
              <a:rPr lang="en-US" sz="2800" b="0" dirty="0" err="1">
                <a:effectLst/>
                <a:latin typeface="Times New Roman" panose="02020603050405020304" pitchFamily="18" charset="0"/>
                <a:ea typeface="Calibri" panose="020F0502020204030204" pitchFamily="34" charset="0"/>
              </a:rPr>
              <a:t>bị</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hư</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hơn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xén</a:t>
            </a:r>
            <a:r>
              <a:rPr lang="en-US" sz="2800" b="0" dirty="0">
                <a:effectLst/>
                <a:latin typeface="Times New Roman" panose="02020603050405020304" pitchFamily="18" charset="0"/>
                <a:ea typeface="Calibri" panose="020F0502020204030204" pitchFamily="34" charset="0"/>
              </a:rPr>
              <a:t>. </a:t>
            </a:r>
            <a:endParaRPr lang="en-US" sz="2800" b="1" dirty="0">
              <a:effectLst/>
              <a:latin typeface="Times New Roman" panose="02020603050405020304" pitchFamily="18" charset="0"/>
              <a:ea typeface="Calibri" panose="020F0502020204030204" pitchFamily="34" charset="0"/>
            </a:endParaRPr>
          </a:p>
          <a:p>
            <a:pPr marL="457200" indent="457200">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được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xén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nguyên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bộ</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cuôn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đóng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gói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túi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mang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bán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việc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phân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loại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len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luôn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khi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còn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nguyên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bộ</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yếu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tố</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quyết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định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việc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phân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loại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len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độ</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dài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đường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kính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tuổi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cừu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màu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sắc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điều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kiện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nuôi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Người</a:t>
            </a:r>
            <a:r>
              <a:rPr lang="en-US" sz="2800" b="0" dirty="0">
                <a:effectLst/>
                <a:latin typeface="Times New Roman" panose="02020603050405020304" pitchFamily="18" charset="0"/>
                <a:ea typeface="Calibri" panose="020F0502020204030204" pitchFamily="34" charset="0"/>
              </a:rPr>
              <a:t> ta </a:t>
            </a:r>
            <a:r>
              <a:rPr lang="en-US" sz="2800" b="0" dirty="0" err="1">
                <a:effectLst/>
                <a:latin typeface="Times New Roman" panose="02020603050405020304" pitchFamily="18" charset="0"/>
                <a:ea typeface="Calibri" panose="020F0502020204030204" pitchFamily="34" charset="0"/>
              </a:rPr>
              <a:t>phân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loại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len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thành</a:t>
            </a:r>
            <a:r>
              <a:rPr lang="en-US" sz="2800" b="0" dirty="0">
                <a:effectLst/>
                <a:latin typeface="Times New Roman" panose="02020603050405020304" pitchFamily="18" charset="0"/>
                <a:ea typeface="Calibri" panose="020F0502020204030204" pitchFamily="34" charset="0"/>
              </a:rPr>
              <a:t>:</a:t>
            </a:r>
            <a:endParaRPr lang="en-US" sz="2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837444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9CC5487-AEFF-4D5D-AFD1-B76464BFE5A1}"/>
              </a:ext>
            </a:extLst>
          </p:cNvPr>
          <p:cNvSpPr txBox="1"/>
          <p:nvPr/>
        </p:nvSpPr>
        <p:spPr>
          <a:xfrm>
            <a:off x="533400" y="1793051"/>
            <a:ext cx="10896600" cy="3340145"/>
          </a:xfrm>
          <a:prstGeom prst="rect">
            <a:avLst/>
          </a:prstGeom>
          <a:noFill/>
        </p:spPr>
        <p:txBody>
          <a:bodyPr wrap="square">
            <a:spAutoFit/>
          </a:bodyPr>
          <a:lstStyle/>
          <a:p>
            <a:pPr marL="342900" lvl="0" indent="-342900">
              <a:lnSpc>
                <a:spcPct val="115000"/>
              </a:lnSpc>
              <a:spcBef>
                <a:spcPts val="600"/>
              </a:spcBef>
              <a:spcAft>
                <a:spcPts val="600"/>
              </a:spcAft>
              <a:buFont typeface="Times New Roman" panose="02020603050405020304" pitchFamily="18" charset="0"/>
              <a:buChar char="-"/>
            </a:pPr>
            <a:r>
              <a:rPr lang="en-US" sz="3200" b="0" dirty="0">
                <a:effectLst/>
                <a:latin typeface="Times New Roman" panose="02020603050405020304" pitchFamily="18" charset="0"/>
                <a:ea typeface="MS Mincho" panose="02020609040205080304" pitchFamily="49" charset="-128"/>
              </a:rPr>
              <a:t>Len </a:t>
            </a:r>
            <a:r>
              <a:rPr lang="en-US" sz="3200" b="0" dirty="0" err="1">
                <a:effectLst/>
                <a:latin typeface="Times New Roman" panose="02020603050405020304" pitchFamily="18" charset="0"/>
                <a:ea typeface="MS Mincho" panose="02020609040205080304" pitchFamily="49" charset="-128"/>
              </a:rPr>
              <a:t>mịn</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là</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tơ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có</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đường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kính</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đồng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nhất</a:t>
            </a:r>
            <a:endParaRPr lang="en-US" sz="3200" b="1" dirty="0">
              <a:effectLst/>
              <a:latin typeface="Times New Roman" panose="02020603050405020304" pitchFamily="18" charset="0"/>
              <a:ea typeface="MS Mincho" panose="02020609040205080304" pitchFamily="49" charset="-128"/>
            </a:endParaRPr>
          </a:p>
          <a:p>
            <a:pPr marL="342900" lvl="0" indent="-342900">
              <a:lnSpc>
                <a:spcPct val="115000"/>
              </a:lnSpc>
              <a:spcBef>
                <a:spcPts val="600"/>
              </a:spcBef>
              <a:spcAft>
                <a:spcPts val="600"/>
              </a:spcAft>
              <a:buFont typeface="Times New Roman" panose="02020603050405020304" pitchFamily="18" charset="0"/>
              <a:buChar char="-"/>
            </a:pPr>
            <a:r>
              <a:rPr lang="en-US" sz="3200" b="0" dirty="0">
                <a:effectLst/>
                <a:latin typeface="Times New Roman" panose="02020603050405020304" pitchFamily="18" charset="0"/>
                <a:ea typeface="MS Mincho" panose="02020609040205080304" pitchFamily="49" charset="-128"/>
              </a:rPr>
              <a:t>Len </a:t>
            </a:r>
            <a:r>
              <a:rPr lang="en-US" sz="3200" b="0" dirty="0" err="1">
                <a:effectLst/>
                <a:latin typeface="Times New Roman" panose="02020603050405020304" pitchFamily="18" charset="0"/>
                <a:ea typeface="MS Mincho" panose="02020609040205080304" pitchFamily="49" charset="-128"/>
              </a:rPr>
              <a:t>nửa</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mịn</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gồm</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tơ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và</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đồng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nhất</a:t>
            </a:r>
            <a:endParaRPr lang="en-US" sz="3200" b="1" dirty="0">
              <a:effectLst/>
              <a:latin typeface="Times New Roman" panose="02020603050405020304" pitchFamily="18" charset="0"/>
              <a:ea typeface="MS Mincho" panose="02020609040205080304" pitchFamily="49" charset="-128"/>
            </a:endParaRPr>
          </a:p>
          <a:p>
            <a:pPr marL="342900" lvl="0" indent="-342900">
              <a:lnSpc>
                <a:spcPct val="115000"/>
              </a:lnSpc>
              <a:spcBef>
                <a:spcPts val="600"/>
              </a:spcBef>
              <a:spcAft>
                <a:spcPts val="600"/>
              </a:spcAft>
              <a:buFont typeface="Times New Roman" panose="02020603050405020304" pitchFamily="18" charset="0"/>
              <a:buChar char="-"/>
            </a:pPr>
            <a:r>
              <a:rPr lang="en-US" sz="3200" b="0" dirty="0">
                <a:effectLst/>
                <a:latin typeface="Times New Roman" panose="02020603050405020304" pitchFamily="18" charset="0"/>
                <a:ea typeface="MS Mincho" panose="02020609040205080304" pitchFamily="49" charset="-128"/>
              </a:rPr>
              <a:t>Len </a:t>
            </a:r>
            <a:r>
              <a:rPr lang="en-US" sz="3200" b="0" dirty="0" err="1">
                <a:effectLst/>
                <a:latin typeface="Times New Roman" panose="02020603050405020304" pitchFamily="18" charset="0"/>
                <a:ea typeface="MS Mincho" panose="02020609040205080304" pitchFamily="49" charset="-128"/>
              </a:rPr>
              <a:t>nửa</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thô</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gồm</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tơ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và</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một</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phần</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nhỏ</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kích</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thước</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không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đồng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nhất</a:t>
            </a:r>
            <a:endParaRPr lang="en-US" sz="3200" b="1" dirty="0">
              <a:effectLst/>
              <a:latin typeface="Times New Roman" panose="02020603050405020304" pitchFamily="18" charset="0"/>
              <a:ea typeface="MS Mincho" panose="02020609040205080304" pitchFamily="49" charset="-128"/>
            </a:endParaRPr>
          </a:p>
          <a:p>
            <a:pPr marL="342900" lvl="0" indent="-342900">
              <a:lnSpc>
                <a:spcPct val="115000"/>
              </a:lnSpc>
              <a:spcBef>
                <a:spcPts val="600"/>
              </a:spcBef>
              <a:spcAft>
                <a:spcPts val="600"/>
              </a:spcAft>
              <a:buFont typeface="Times New Roman" panose="02020603050405020304" pitchFamily="18" charset="0"/>
              <a:buChar char="-"/>
            </a:pPr>
            <a:r>
              <a:rPr lang="en-US" sz="3200" b="0" dirty="0">
                <a:effectLst/>
                <a:latin typeface="Times New Roman" panose="02020603050405020304" pitchFamily="18" charset="0"/>
                <a:ea typeface="MS Mincho" panose="02020609040205080304" pitchFamily="49" charset="-128"/>
              </a:rPr>
              <a:t>Len </a:t>
            </a:r>
            <a:r>
              <a:rPr lang="en-US" sz="3200" b="0" dirty="0" err="1">
                <a:effectLst/>
                <a:latin typeface="Times New Roman" panose="02020603050405020304" pitchFamily="18" charset="0"/>
                <a:ea typeface="MS Mincho" panose="02020609040205080304" pitchFamily="49" charset="-128"/>
              </a:rPr>
              <a:t>thô</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là</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loại</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len</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hỗn</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hợp</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tơ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nhỡ</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lông</a:t>
            </a:r>
            <a:r>
              <a:rPr lang="en-US" sz="3200" b="0" dirty="0">
                <a:effectLst/>
                <a:latin typeface="Times New Roman" panose="02020603050405020304" pitchFamily="18" charset="0"/>
                <a:ea typeface="MS Mincho" panose="02020609040205080304" pitchFamily="49" charset="-128"/>
              </a:rPr>
              <a:t> </a:t>
            </a:r>
            <a:r>
              <a:rPr lang="en-US" sz="3200" b="0" dirty="0" err="1">
                <a:effectLst/>
                <a:latin typeface="Times New Roman" panose="02020603050405020304" pitchFamily="18" charset="0"/>
                <a:ea typeface="MS Mincho" panose="02020609040205080304" pitchFamily="49" charset="-128"/>
              </a:rPr>
              <a:t>chết</a:t>
            </a:r>
            <a:endParaRPr lang="en-US" sz="32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42229994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6" y="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A29A1E6-2CBF-43F5-8541-0C1BC98D6BC4}"/>
              </a:ext>
            </a:extLst>
          </p:cNvPr>
          <p:cNvSpPr txBox="1"/>
          <p:nvPr/>
        </p:nvSpPr>
        <p:spPr>
          <a:xfrm>
            <a:off x="533400" y="1524000"/>
            <a:ext cx="10363201" cy="4324517"/>
          </a:xfrm>
          <a:prstGeom prst="rect">
            <a:avLst/>
          </a:prstGeom>
          <a:noFill/>
        </p:spPr>
        <p:txBody>
          <a:bodyPr wrap="square">
            <a:spAutoFit/>
          </a:bodyPr>
          <a:lstStyle/>
          <a:p>
            <a:pPr lvl="1" algn="just">
              <a:lnSpc>
                <a:spcPct val="115000"/>
              </a:lnSpc>
              <a:spcBef>
                <a:spcPts val="600"/>
              </a:spcBef>
              <a:spcAft>
                <a:spcPts val="600"/>
              </a:spcAft>
            </a:pPr>
            <a:r>
              <a:rPr lang="en-US" sz="2800" b="1" dirty="0" err="1">
                <a:effectLst/>
                <a:latin typeface="Times New Roman" panose="02020603050405020304" pitchFamily="18" charset="0"/>
                <a:ea typeface="Calibri" panose="020F0502020204030204" pitchFamily="34" charset="0"/>
              </a:rPr>
              <a:t>Thành</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phần</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cấu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trúc</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Wingdings" panose="05000000000000000000" pitchFamily="2" charset="2"/>
              <a:buChar char=""/>
            </a:pPr>
            <a:r>
              <a:rPr lang="en-US" sz="2800" b="1" dirty="0" err="1">
                <a:effectLst/>
                <a:latin typeface="Times New Roman" panose="02020603050405020304" pitchFamily="18" charset="0"/>
                <a:ea typeface="Calibri" panose="020F0502020204030204" pitchFamily="34" charset="0"/>
              </a:rPr>
              <a:t>Cấu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trúc</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vĩ</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mô</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a:effectLst/>
                <a:latin typeface="Times New Roman" panose="02020603050405020304" pitchFamily="18" charset="0"/>
                <a:ea typeface="MS Mincho" panose="02020609040205080304" pitchFamily="49" charset="-128"/>
              </a:rPr>
              <a:t>Len </a:t>
            </a:r>
            <a:r>
              <a:rPr lang="en-US" sz="2800" b="0" dirty="0" err="1">
                <a:effectLst/>
                <a:latin typeface="Times New Roman" panose="02020603050405020304" pitchFamily="18" charset="0"/>
                <a:ea typeface="MS Mincho" panose="02020609040205080304" pitchFamily="49" charset="-128"/>
              </a:rPr>
              <a:t>săn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ba</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chiều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mảnh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xoắn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khoảng</a:t>
            </a:r>
            <a:r>
              <a:rPr lang="en-US" sz="2800" b="0" dirty="0">
                <a:effectLst/>
                <a:latin typeface="Times New Roman" panose="02020603050405020304" pitchFamily="18" charset="0"/>
                <a:ea typeface="MS Mincho" panose="02020609040205080304" pitchFamily="49" charset="-128"/>
              </a:rPr>
              <a:t> 10 </a:t>
            </a:r>
            <a:r>
              <a:rPr lang="en-US" sz="2800" b="0" dirty="0" err="1">
                <a:effectLst/>
                <a:latin typeface="Times New Roman" panose="02020603050405020304" pitchFamily="18" charset="0"/>
                <a:ea typeface="MS Mincho" panose="02020609040205080304" pitchFamily="49" charset="-128"/>
              </a:rPr>
              <a:t>vòng</a:t>
            </a:r>
            <a:r>
              <a:rPr lang="en-US" sz="2800" b="0" dirty="0">
                <a:effectLst/>
                <a:latin typeface="Times New Roman" panose="02020603050405020304" pitchFamily="18" charset="0"/>
                <a:ea typeface="MS Mincho" panose="02020609040205080304" pitchFamily="49" charset="-128"/>
              </a:rPr>
              <a:t>/cm,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thô</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khoảng</a:t>
            </a:r>
            <a:r>
              <a:rPr lang="en-US" sz="2800" b="0" dirty="0">
                <a:effectLst/>
                <a:latin typeface="Times New Roman" panose="02020603050405020304" pitchFamily="18" charset="0"/>
                <a:ea typeface="MS Mincho" panose="02020609040205080304" pitchFamily="49" charset="-128"/>
              </a:rPr>
              <a:t> 4 </a:t>
            </a:r>
            <a:r>
              <a:rPr lang="en-US" sz="2800" b="0" dirty="0" err="1">
                <a:effectLst/>
                <a:latin typeface="Times New Roman" panose="02020603050405020304" pitchFamily="18" charset="0"/>
                <a:ea typeface="MS Mincho" panose="02020609040205080304" pitchFamily="49" charset="-128"/>
              </a:rPr>
              <a:t>vòng</a:t>
            </a:r>
            <a:r>
              <a:rPr lang="en-US" sz="2800" b="0" dirty="0">
                <a:effectLst/>
                <a:latin typeface="Times New Roman" panose="02020603050405020304" pitchFamily="18" charset="0"/>
                <a:ea typeface="MS Mincho" panose="02020609040205080304" pitchFamily="49" charset="-128"/>
              </a:rPr>
              <a:t>/cm. </a:t>
            </a:r>
            <a:r>
              <a:rPr lang="en-US" sz="2800" b="0" dirty="0" err="1">
                <a:effectLst/>
                <a:latin typeface="Times New Roman" panose="02020603050405020304" pitchFamily="18" charset="0"/>
                <a:ea typeface="MS Mincho" panose="02020609040205080304" pitchFamily="49" charset="-128"/>
              </a:rPr>
              <a:t>Chiều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dài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từ</a:t>
            </a:r>
            <a:r>
              <a:rPr lang="en-US" sz="2800" b="0" dirty="0">
                <a:effectLst/>
                <a:latin typeface="Times New Roman" panose="02020603050405020304" pitchFamily="18" charset="0"/>
                <a:ea typeface="MS Mincho" panose="02020609040205080304" pitchFamily="49" charset="-128"/>
              </a:rPr>
              <a:t> 3,8 – 38cm,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quần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áo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khoảng</a:t>
            </a:r>
            <a:r>
              <a:rPr lang="en-US" sz="2800" b="0" dirty="0">
                <a:effectLst/>
                <a:latin typeface="Times New Roman" panose="02020603050405020304" pitchFamily="18" charset="0"/>
                <a:ea typeface="MS Mincho" panose="02020609040205080304" pitchFamily="49" charset="-128"/>
              </a:rPr>
              <a:t> 5-12cm, </a:t>
            </a:r>
            <a:r>
              <a:rPr lang="en-US" sz="2800" b="0" dirty="0" err="1">
                <a:effectLst/>
                <a:latin typeface="Times New Roman" panose="02020603050405020304" pitchFamily="18" charset="0"/>
                <a:ea typeface="MS Mincho" panose="02020609040205080304" pitchFamily="49" charset="-128"/>
              </a:rPr>
              <a:t>đường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kính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từ</a:t>
            </a:r>
            <a:r>
              <a:rPr lang="en-US" sz="2800" b="0" dirty="0">
                <a:effectLst/>
                <a:latin typeface="Times New Roman" panose="02020603050405020304" pitchFamily="18" charset="0"/>
                <a:ea typeface="MS Mincho" panose="02020609040205080304" pitchFamily="49" charset="-128"/>
              </a:rPr>
              <a:t> 14-45µm. Len </a:t>
            </a:r>
            <a:r>
              <a:rPr lang="en-US" sz="2800" b="0" dirty="0" err="1">
                <a:effectLst/>
                <a:latin typeface="Times New Roman" panose="02020603050405020304" pitchFamily="18" charset="0"/>
                <a:ea typeface="MS Mincho" panose="02020609040205080304" pitchFamily="49" charset="-128"/>
              </a:rPr>
              <a:t>thô</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đường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kính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khoảng</a:t>
            </a:r>
            <a:r>
              <a:rPr lang="en-US" sz="2800" b="0" dirty="0">
                <a:effectLst/>
                <a:latin typeface="Times New Roman" panose="02020603050405020304" pitchFamily="18" charset="0"/>
                <a:ea typeface="MS Mincho" panose="02020609040205080304" pitchFamily="49" charset="-128"/>
              </a:rPr>
              <a:t> 70 µm. </a:t>
            </a:r>
            <a:r>
              <a:rPr lang="en-US" sz="2800" b="0" dirty="0" err="1">
                <a:effectLst/>
                <a:latin typeface="Times New Roman" panose="02020603050405020304" pitchFamily="18" charset="0"/>
                <a:ea typeface="MS Mincho" panose="02020609040205080304" pitchFamily="49" charset="-128"/>
              </a:rPr>
              <a:t>Trong</a:t>
            </a:r>
            <a:r>
              <a:rPr lang="en-US" sz="2800" b="0" dirty="0">
                <a:effectLst/>
                <a:latin typeface="Times New Roman" panose="02020603050405020304" pitchFamily="18" charset="0"/>
                <a:ea typeface="MS Mincho" panose="02020609040205080304" pitchFamily="49" charset="-128"/>
              </a:rPr>
              <a:t> may </a:t>
            </a:r>
            <a:r>
              <a:rPr lang="en-US" sz="2800" b="0" dirty="0" err="1">
                <a:effectLst/>
                <a:latin typeface="Times New Roman" panose="02020603050405020304" pitchFamily="18" charset="0"/>
                <a:ea typeface="MS Mincho" panose="02020609040205080304" pitchFamily="49" charset="-128"/>
              </a:rPr>
              <a:t>mặc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mảnh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dài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gọi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chải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kỹ</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lượng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tốt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trong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sản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xuất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thảm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dài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thô</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lượng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tốt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Lông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được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phân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thành</a:t>
            </a:r>
            <a:r>
              <a:rPr lang="en-US" sz="2800" b="0" dirty="0">
                <a:effectLst/>
                <a:latin typeface="Times New Roman" panose="02020603050405020304" pitchFamily="18" charset="0"/>
                <a:ea typeface="MS Mincho" panose="02020609040205080304" pitchFamily="49" charset="-128"/>
              </a:rPr>
              <a:t> 4 </a:t>
            </a:r>
            <a:r>
              <a:rPr lang="en-US" sz="2800" b="0" dirty="0" err="1">
                <a:effectLst/>
                <a:latin typeface="Times New Roman" panose="02020603050405020304" pitchFamily="18" charset="0"/>
                <a:ea typeface="MS Mincho" panose="02020609040205080304" pitchFamily="49" charset="-128"/>
              </a:rPr>
              <a:t>loại</a:t>
            </a:r>
            <a:r>
              <a:rPr lang="en-US" sz="2800" b="0" dirty="0">
                <a:effectLst/>
                <a:latin typeface="Times New Roman" panose="02020603050405020304" pitchFamily="18" charset="0"/>
                <a:ea typeface="MS Mincho" panose="02020609040205080304" pitchFamily="49" charset="-128"/>
              </a:rPr>
              <a:t>:</a:t>
            </a:r>
            <a:endParaRPr lang="en-US" sz="28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8662246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6" y="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A29A1E6-2CBF-43F5-8541-0C1BC98D6BC4}"/>
              </a:ext>
            </a:extLst>
          </p:cNvPr>
          <p:cNvSpPr txBox="1"/>
          <p:nvPr/>
        </p:nvSpPr>
        <p:spPr>
          <a:xfrm>
            <a:off x="665017" y="1447800"/>
            <a:ext cx="10579545" cy="4290662"/>
          </a:xfrm>
          <a:prstGeom prst="rect">
            <a:avLst/>
          </a:prstGeom>
          <a:noFill/>
        </p:spPr>
        <p:txBody>
          <a:bodyPr wrap="square">
            <a:spAutoFit/>
          </a:bodyPr>
          <a:lstStyle/>
          <a:p>
            <a:pPr lvl="1" algn="just">
              <a:lnSpc>
                <a:spcPct val="115000"/>
              </a:lnSpc>
              <a:spcBef>
                <a:spcPts val="600"/>
              </a:spcBef>
              <a:spcAft>
                <a:spcPts val="600"/>
              </a:spcAft>
            </a:pPr>
            <a:r>
              <a:rPr lang="en-US" sz="2800" b="1" dirty="0" err="1">
                <a:effectLst/>
                <a:latin typeface="Times New Roman" panose="02020603050405020304" pitchFamily="18" charset="0"/>
                <a:ea typeface="Calibri" panose="020F0502020204030204" pitchFamily="34" charset="0"/>
              </a:rPr>
              <a:t>Thành</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phần</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cấu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trúc</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Wingdings" panose="05000000000000000000" pitchFamily="2" charset="2"/>
              <a:buChar char=""/>
            </a:pPr>
            <a:r>
              <a:rPr lang="en-US" sz="2800" b="1" dirty="0" err="1">
                <a:effectLst/>
                <a:latin typeface="Times New Roman" panose="02020603050405020304" pitchFamily="18" charset="0"/>
                <a:ea typeface="Calibri" panose="020F0502020204030204" pitchFamily="34" charset="0"/>
              </a:rPr>
              <a:t>Cấu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trúc</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vĩ</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mô</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có</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vảy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trong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đặc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mảnh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xoắn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nhiều</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trung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gian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giữa</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thô</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có</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lõi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không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liên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tục</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thô</a:t>
            </a:r>
            <a:r>
              <a:rPr lang="en-US" sz="2800" b="0" dirty="0">
                <a:effectLst/>
                <a:latin typeface="Times New Roman" panose="02020603050405020304" pitchFamily="18" charset="0"/>
                <a:ea typeface="Calibri" panose="020F0502020204030204" pitchFamily="34" charset="0"/>
              </a:rPr>
              <a:t>: to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thô</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800" b="0" dirty="0" err="1">
                <a:effectLst/>
                <a:latin typeface="Times New Roman" panose="02020603050405020304" pitchFamily="18" charset="0"/>
                <a:ea typeface="Calibri" panose="020F0502020204030204" pitchFamily="34" charset="0"/>
              </a:rPr>
              <a:t>Lông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chết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thô</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mặt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cắt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ngang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không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tròn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cứng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giòn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không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bền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kém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ăn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màu</a:t>
            </a:r>
            <a:endParaRPr lang="en-US" sz="2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158046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8DF4D3-4077-4D1E-ABCF-BE157F949A2E}"/>
              </a:ext>
            </a:extLst>
          </p:cNvPr>
          <p:cNvSpPr txBox="1"/>
          <p:nvPr/>
        </p:nvSpPr>
        <p:spPr>
          <a:xfrm>
            <a:off x="457200" y="1676401"/>
            <a:ext cx="10972800" cy="3179588"/>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800" b="1" dirty="0" err="1">
                <a:effectLst/>
                <a:latin typeface="Times New Roman" panose="02020603050405020304" pitchFamily="18" charset="0"/>
                <a:ea typeface="Calibri" panose="020F0502020204030204" pitchFamily="34" charset="0"/>
              </a:rPr>
              <a:t>Cấu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trúc</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tế</a:t>
            </a:r>
            <a:r>
              <a:rPr lang="en-US" sz="2800" b="1" dirty="0">
                <a:effectLst/>
                <a:latin typeface="Times New Roman" panose="02020603050405020304" pitchFamily="18" charset="0"/>
                <a:ea typeface="Calibri" panose="020F0502020204030204" pitchFamily="34" charset="0"/>
              </a:rPr>
              <a:t> vi</a:t>
            </a: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rPr>
              <a:t>Bề</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mặt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gồm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lớp</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tế</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bào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xếp</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chồng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lên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nhau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gọi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lướp</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vảy</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khoảng</a:t>
            </a:r>
            <a:r>
              <a:rPr lang="en-US" sz="2800" b="0" dirty="0">
                <a:effectLst/>
                <a:latin typeface="Times New Roman" panose="02020603050405020304" pitchFamily="18" charset="0"/>
                <a:ea typeface="MS Mincho" panose="02020609040205080304" pitchFamily="49" charset="-128"/>
              </a:rPr>
              <a:t> 700 </a:t>
            </a:r>
            <a:r>
              <a:rPr lang="en-US" sz="2800" b="0" dirty="0" err="1">
                <a:effectLst/>
                <a:latin typeface="Times New Roman" panose="02020603050405020304" pitchFamily="18" charset="0"/>
                <a:ea typeface="MS Mincho" panose="02020609040205080304" pitchFamily="49" charset="-128"/>
              </a:rPr>
              <a:t>vảy</a:t>
            </a:r>
            <a:r>
              <a:rPr lang="en-US" sz="2800" b="0" dirty="0">
                <a:effectLst/>
                <a:latin typeface="Times New Roman" panose="02020603050405020304" pitchFamily="18" charset="0"/>
                <a:ea typeface="MS Mincho" panose="02020609040205080304" pitchFamily="49" charset="-128"/>
              </a:rPr>
              <a:t>/cm </a:t>
            </a:r>
            <a:r>
              <a:rPr lang="en-US" sz="2800" b="0" dirty="0" err="1">
                <a:effectLst/>
                <a:latin typeface="Times New Roman" panose="02020603050405020304" pitchFamily="18" charset="0"/>
                <a:ea typeface="MS Mincho" panose="02020609040205080304" pitchFamily="49" charset="-128"/>
              </a:rPr>
              <a:t>cho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mảnh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thô</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khoảng</a:t>
            </a:r>
            <a:r>
              <a:rPr lang="en-US" sz="2800" b="0" dirty="0">
                <a:effectLst/>
                <a:latin typeface="Times New Roman" panose="02020603050405020304" pitchFamily="18" charset="0"/>
                <a:ea typeface="MS Mincho" panose="02020609040205080304" pitchFamily="49" charset="-128"/>
              </a:rPr>
              <a:t> 270 </a:t>
            </a:r>
            <a:r>
              <a:rPr lang="en-US" sz="2800" b="0" dirty="0" err="1">
                <a:effectLst/>
                <a:latin typeface="Times New Roman" panose="02020603050405020304" pitchFamily="18" charset="0"/>
                <a:ea typeface="MS Mincho" panose="02020609040205080304" pitchFamily="49" charset="-128"/>
              </a:rPr>
              <a:t>vảy</a:t>
            </a:r>
            <a:r>
              <a:rPr lang="en-US" sz="2800" b="0" dirty="0">
                <a:effectLst/>
                <a:latin typeface="Times New Roman" panose="02020603050405020304" pitchFamily="18" charset="0"/>
                <a:ea typeface="MS Mincho" panose="02020609040205080304" pitchFamily="49" charset="-128"/>
              </a:rPr>
              <a:t>/cm. </a:t>
            </a:r>
            <a:r>
              <a:rPr lang="en-US" sz="2800" b="0" dirty="0" err="1">
                <a:effectLst/>
                <a:latin typeface="Times New Roman" panose="02020603050405020304" pitchFamily="18" charset="0"/>
                <a:ea typeface="MS Mincho" panose="02020609040205080304" pitchFamily="49" charset="-128"/>
              </a:rPr>
              <a:t>Tất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cả</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vảy</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cấu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tạo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từ</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biểu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bì</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lõi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với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khe</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rỗng</a:t>
            </a:r>
            <a:r>
              <a:rPr lang="en-US" sz="2800" b="0" dirty="0">
                <a:effectLst/>
                <a:latin typeface="Times New Roman" panose="02020603050405020304" pitchFamily="18" charset="0"/>
                <a:ea typeface="MS Mincho" panose="02020609040205080304" pitchFamily="49" charset="-128"/>
              </a:rPr>
              <a:t> ở </a:t>
            </a:r>
            <a:r>
              <a:rPr lang="en-US" sz="2800" b="0" dirty="0" err="1">
                <a:effectLst/>
                <a:latin typeface="Times New Roman" panose="02020603050405020304" pitchFamily="18" charset="0"/>
                <a:ea typeface="MS Mincho" panose="02020609040205080304" pitchFamily="49" charset="-128"/>
              </a:rPr>
              <a:t>tâm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thô</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lõi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thể</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chiếm</a:t>
            </a:r>
            <a:r>
              <a:rPr lang="en-US" sz="2800" b="0" dirty="0">
                <a:effectLst/>
                <a:latin typeface="Times New Roman" panose="02020603050405020304" pitchFamily="18" charset="0"/>
                <a:ea typeface="MS Mincho" panose="02020609040205080304" pitchFamily="49" charset="-128"/>
              </a:rPr>
              <a:t> 90% </a:t>
            </a:r>
            <a:r>
              <a:rPr lang="en-US" sz="2800" b="0" dirty="0" err="1">
                <a:effectLst/>
                <a:latin typeface="Times New Roman" panose="02020603050405020304" pitchFamily="18" charset="0"/>
                <a:ea typeface="MS Mincho" panose="02020609040205080304" pitchFamily="49" charset="-128"/>
              </a:rPr>
              <a:t>tiết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diện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ngang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phần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lớn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tiết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diện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ngang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hình</a:t>
            </a:r>
            <a:r>
              <a:rPr lang="en-US" sz="2800" b="0" dirty="0">
                <a:effectLst/>
                <a:latin typeface="Times New Roman" panose="02020603050405020304" pitchFamily="18" charset="0"/>
                <a:ea typeface="MS Mincho" panose="02020609040205080304" pitchFamily="49" charset="-128"/>
              </a:rPr>
              <a:t> oval </a:t>
            </a:r>
            <a:r>
              <a:rPr lang="en-US" sz="2800" b="0" dirty="0" err="1">
                <a:effectLst/>
                <a:latin typeface="Times New Roman" panose="02020603050405020304" pitchFamily="18" charset="0"/>
                <a:ea typeface="MS Mincho" panose="02020609040205080304" pitchFamily="49" charset="-128"/>
              </a:rPr>
              <a:t>hoặc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elip</a:t>
            </a:r>
            <a:endParaRPr lang="en-US" sz="28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20752226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0EB601B-9FAC-435C-986A-5DA079513875}"/>
              </a:ext>
            </a:extLst>
          </p:cNvPr>
          <p:cNvSpPr txBox="1"/>
          <p:nvPr/>
        </p:nvSpPr>
        <p:spPr>
          <a:xfrm>
            <a:off x="762000" y="1412051"/>
            <a:ext cx="9982200" cy="4188647"/>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400" b="1" dirty="0" err="1">
                <a:effectLst/>
                <a:latin typeface="Times New Roman" panose="02020603050405020304" pitchFamily="18" charset="0"/>
                <a:ea typeface="Calibri" panose="020F0502020204030204" pitchFamily="34" charset="0"/>
              </a:rPr>
              <a:t>Cấu</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trúc</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siêu</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tế</a:t>
            </a:r>
            <a:r>
              <a:rPr lang="en-US" sz="2400" b="1" dirty="0">
                <a:effectLst/>
                <a:latin typeface="Times New Roman" panose="02020603050405020304" pitchFamily="18" charset="0"/>
                <a:ea typeface="Calibri" panose="020F0502020204030204" pitchFamily="34" charset="0"/>
              </a:rPr>
              <a:t> vi</a:t>
            </a: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Lớp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sừng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hợp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chất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giống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sáp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phủ</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lớp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vảy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vô</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số</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lỗ</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chân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tính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mao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dẫn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dễ</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dàng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loại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bổ</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quá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trình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sử</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dụng</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Vỏ</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chiếm</a:t>
            </a:r>
            <a:r>
              <a:rPr lang="en-US" sz="2400" b="0" dirty="0">
                <a:effectLst/>
                <a:latin typeface="Times New Roman" panose="02020603050405020304" pitchFamily="18" charset="0"/>
                <a:ea typeface="MS Mincho" panose="02020609040205080304" pitchFamily="49" charset="-128"/>
              </a:rPr>
              <a:t> 90%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tích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gồm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vô</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số</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tế</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bào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hình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suôn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dài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tế</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bào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được</a:t>
            </a:r>
            <a:r>
              <a:rPr lang="en-US" sz="2400" b="0" dirty="0">
                <a:effectLst/>
                <a:latin typeface="Times New Roman" panose="02020603050405020304" pitchFamily="18" charset="0"/>
                <a:ea typeface="MS Mincho" panose="02020609040205080304" pitchFamily="49" charset="-128"/>
              </a:rPr>
              <a:t> bao </a:t>
            </a:r>
            <a:r>
              <a:rPr lang="en-US" sz="2400" b="0" dirty="0" err="1">
                <a:effectLst/>
                <a:latin typeface="Times New Roman" panose="02020603050405020304" pitchFamily="18" charset="0"/>
                <a:ea typeface="MS Mincho" panose="02020609040205080304" pitchFamily="49" charset="-128"/>
              </a:rPr>
              <a:t>bọc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lớp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màng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kết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dính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nhau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bằng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lớp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keo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Vỏ</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được</a:t>
            </a:r>
            <a:r>
              <a:rPr lang="en-US" sz="2400" b="0" dirty="0">
                <a:effectLst/>
                <a:latin typeface="Times New Roman" panose="02020603050405020304" pitchFamily="18" charset="0"/>
                <a:ea typeface="MS Mincho" panose="02020609040205080304" pitchFamily="49" charset="-128"/>
              </a:rPr>
              <a:t> chia </a:t>
            </a:r>
            <a:r>
              <a:rPr lang="en-US" sz="2400" b="0" dirty="0" err="1">
                <a:effectLst/>
                <a:latin typeface="Times New Roman" panose="02020603050405020304" pitchFamily="18" charset="0"/>
                <a:ea typeface="MS Mincho" panose="02020609040205080304" pitchFamily="49" charset="-128"/>
              </a:rPr>
              <a:t>thành</a:t>
            </a:r>
            <a:r>
              <a:rPr lang="en-US" sz="2400" b="0" dirty="0">
                <a:effectLst/>
                <a:latin typeface="Times New Roman" panose="02020603050405020304" pitchFamily="18" charset="0"/>
                <a:ea typeface="MS Mincho" panose="02020609040205080304" pitchFamily="49" charset="-128"/>
              </a:rPr>
              <a:t> 2 </a:t>
            </a:r>
            <a:r>
              <a:rPr lang="en-US" sz="2400" b="0" dirty="0" err="1">
                <a:effectLst/>
                <a:latin typeface="Times New Roman" panose="02020603050405020304" pitchFamily="18" charset="0"/>
                <a:ea typeface="MS Mincho" panose="02020609040205080304" pitchFamily="49" charset="-128"/>
              </a:rPr>
              <a:t>lớp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riêng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ngoại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bì</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nội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bì</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phản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ứng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kgacs</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nhau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ẩm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Mỗi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lớp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voe</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gồm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nhiều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thớ</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vĩ</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mô</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thớ</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vĩ</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mô</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chứa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nhiều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thớ</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nguyên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sinh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xoắn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nhau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mối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nguyên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sinh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chứa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nhiều</a:t>
            </a:r>
            <a:r>
              <a:rPr lang="en-US" sz="2400" b="0" dirty="0">
                <a:effectLst/>
                <a:latin typeface="Times New Roman" panose="02020603050405020304" pitchFamily="18" charset="0"/>
                <a:ea typeface="MS Mincho" panose="02020609040205080304" pitchFamily="49" charset="-128"/>
              </a:rPr>
              <a:t> keratin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cũng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xoắn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nhau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Chính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sự</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sắp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xếp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này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tính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đàn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hồi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bền</a:t>
            </a:r>
            <a:endParaRPr lang="en-US" sz="24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5380072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0EB601B-9FAC-435C-986A-5DA079513875}"/>
              </a:ext>
            </a:extLst>
          </p:cNvPr>
          <p:cNvSpPr txBox="1"/>
          <p:nvPr/>
        </p:nvSpPr>
        <p:spPr>
          <a:xfrm>
            <a:off x="762000" y="1412051"/>
            <a:ext cx="9982200" cy="2991845"/>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800" b="1" dirty="0" err="1">
                <a:effectLst/>
                <a:latin typeface="Times New Roman" panose="02020603050405020304" pitchFamily="18" charset="0"/>
                <a:ea typeface="Calibri" panose="020F0502020204030204" pitchFamily="34" charset="0"/>
              </a:rPr>
              <a:t>Cấu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trúc</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siêu</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tế</a:t>
            </a:r>
            <a:r>
              <a:rPr lang="en-US" sz="2800" b="1" dirty="0">
                <a:effectLst/>
                <a:latin typeface="Times New Roman" panose="02020603050405020304" pitchFamily="18" charset="0"/>
                <a:ea typeface="Calibri" panose="020F0502020204030204" pitchFamily="34" charset="0"/>
              </a:rPr>
              <a:t> vi</a:t>
            </a: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rPr>
              <a:t>Thành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phần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chính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trong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tế</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bào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len</a:t>
            </a:r>
            <a:r>
              <a:rPr lang="en-US" sz="2800" b="0" dirty="0">
                <a:effectLst/>
                <a:latin typeface="Times New Roman" panose="02020603050405020304" pitchFamily="18" charset="0"/>
                <a:ea typeface="MS Mincho" panose="02020609040205080304" pitchFamily="49" charset="-128"/>
              </a:rPr>
              <a:t>:</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Symbol" panose="05050102010706020507" pitchFamily="18" charset="2"/>
              <a:buChar char=""/>
            </a:pPr>
            <a:r>
              <a:rPr lang="en-US" sz="2800" b="0" dirty="0">
                <a:effectLst/>
                <a:latin typeface="Times New Roman" panose="02020603050405020304" pitchFamily="18" charset="0"/>
                <a:ea typeface="Calibri" panose="020F0502020204030204" pitchFamily="34" charset="0"/>
              </a:rPr>
              <a:t>Keratin :</a:t>
            </a:r>
            <a:r>
              <a:rPr lang="en-US" sz="2800" b="0" dirty="0" err="1">
                <a:effectLst/>
                <a:latin typeface="Times New Roman" panose="02020603050405020304" pitchFamily="18" charset="0"/>
                <a:ea typeface="Calibri" panose="020F0502020204030204" pitchFamily="34" charset="0"/>
              </a:rPr>
              <a:t>chiếm</a:t>
            </a:r>
            <a:r>
              <a:rPr lang="en-US" sz="2800" b="0" dirty="0">
                <a:effectLst/>
                <a:latin typeface="Times New Roman" panose="02020603050405020304" pitchFamily="18" charset="0"/>
                <a:ea typeface="Calibri" panose="020F0502020204030204" pitchFamily="34" charset="0"/>
              </a:rPr>
              <a:t> 90 -93%có </a:t>
            </a:r>
            <a:r>
              <a:rPr lang="en-US" sz="2800" b="0" dirty="0" err="1">
                <a:effectLst/>
                <a:latin typeface="Times New Roman" panose="02020603050405020304" pitchFamily="18" charset="0"/>
                <a:ea typeface="Calibri" panose="020F0502020204030204" pitchFamily="34" charset="0"/>
              </a:rPr>
              <a:t>dạng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hình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xoắn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ốc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gồm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các</a:t>
            </a:r>
            <a:r>
              <a:rPr lang="en-US" sz="2800" b="0" dirty="0">
                <a:effectLst/>
                <a:latin typeface="Times New Roman" panose="02020603050405020304" pitchFamily="18" charset="0"/>
                <a:ea typeface="Calibri" panose="020F0502020204030204" pitchFamily="34" charset="0"/>
              </a:rPr>
              <a:t> amino acid</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800" b="0" dirty="0" err="1">
                <a:effectLst/>
                <a:latin typeface="Times New Roman" panose="02020603050405020304" pitchFamily="18" charset="0"/>
                <a:ea typeface="Calibri" panose="020F0502020204030204" pitchFamily="34" charset="0"/>
              </a:rPr>
              <a:t>Nonkeratin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thành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phần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phụ</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trong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len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như</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sáp</a:t>
            </a:r>
            <a:r>
              <a:rPr lang="en-US" sz="2800" b="0" dirty="0">
                <a:effectLst/>
                <a:latin typeface="Times New Roman" panose="02020603050405020304" pitchFamily="18" charset="0"/>
                <a:ea typeface="Calibri" panose="020F0502020204030204" pitchFamily="34" charset="0"/>
              </a:rPr>
              <a:t>…</a:t>
            </a:r>
            <a:r>
              <a:rPr lang="en-US" sz="2800" b="0" dirty="0" err="1">
                <a:effectLst/>
                <a:latin typeface="Times New Roman" panose="02020603050405020304" pitchFamily="18" charset="0"/>
                <a:ea typeface="Calibri" panose="020F0502020204030204" pitchFamily="34" charset="0"/>
              </a:rPr>
              <a:t>càn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được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sạch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để</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nâng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cao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phẩm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chất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len</a:t>
            </a:r>
            <a:r>
              <a:rPr lang="en-US" sz="2800" b="0" dirty="0">
                <a:effectLst/>
                <a:latin typeface="Times New Roman" panose="02020603050405020304" pitchFamily="18" charset="0"/>
                <a:ea typeface="Calibri" panose="020F0502020204030204" pitchFamily="34" charset="0"/>
              </a:rPr>
              <a:t>.</a:t>
            </a:r>
            <a:endParaRPr lang="en-US" sz="2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716600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D876055-6D4F-4195-916C-AA99C7C708E0}"/>
              </a:ext>
            </a:extLst>
          </p:cNvPr>
          <p:cNvSpPr txBox="1"/>
          <p:nvPr/>
        </p:nvSpPr>
        <p:spPr>
          <a:xfrm>
            <a:off x="762000" y="1517323"/>
            <a:ext cx="9982200" cy="4524315"/>
          </a:xfrm>
          <a:prstGeom prst="rect">
            <a:avLst/>
          </a:prstGeom>
          <a:noFill/>
        </p:spPr>
        <p:txBody>
          <a:bodyPr wrap="square">
            <a:spAutoFit/>
          </a:bodyPr>
          <a:lstStyle/>
          <a:p>
            <a:pPr marL="742950" lvl="1" indent="-285750" algn="jus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Tính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chất</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Font typeface="Wingdings" panose="05000000000000000000" pitchFamily="2" charset="2"/>
              <a:buChar char=""/>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bền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Xơ</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len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không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bền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nhưng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do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vải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len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có</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cấu</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trúc</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dài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săn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có</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vảy</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giúp</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dính</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kết</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các</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sợi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lại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với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nhau</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Độ</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bền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len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thấp</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do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mức</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độ</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tinh</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thể</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và</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độ</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định</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hướng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thấp</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và</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tương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đối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ít</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các</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liên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kết</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hydro.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Tuy</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nhiên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độ</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kém</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bền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của</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len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được</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bù</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lại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bởi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độ</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giãn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và</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độ</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đàn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hồi</a:t>
            </a:r>
            <a:endParaRPr lang="en-US" sz="2400" b="1"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Khả</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năng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biến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dạng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cao</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thể</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hiện</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qua 4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trạng</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0" dirty="0" err="1">
                <a:effectLst/>
                <a:latin typeface="Times New Roman" panose="02020603050405020304" pitchFamily="18" charset="0"/>
                <a:ea typeface="MS Mincho" panose="02020609040205080304" pitchFamily="49" charset="-128"/>
                <a:cs typeface="Times New Roman" panose="02020603050405020304" pitchFamily="18" charset="0"/>
              </a:rPr>
              <a:t>thái</a:t>
            </a:r>
            <a:r>
              <a:rPr lang="en-US" sz="2400" b="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en-US" sz="2400" b="1"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Biến</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dạng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thuận</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nghịch</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khả</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năng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phục</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hồi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lại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vị</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trí</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ban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đầu</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Biến</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dạng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tạm</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khả</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năng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bị</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giãn</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trong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sôi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hoặc</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hơi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sau</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đó</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phục</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hồi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lại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vị</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trí</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ban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đầu</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Tự</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co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khả</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năng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co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trong</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hơi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bão</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hòa</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ở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gian</a:t>
            </a: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dirty="0" err="1">
                <a:effectLst/>
                <a:latin typeface="Times New Roman" panose="02020603050405020304" pitchFamily="18" charset="0"/>
                <a:ea typeface="Calibri" panose="020F0502020204030204" pitchFamily="34" charset="0"/>
                <a:cs typeface="Times New Roman" panose="02020603050405020304" pitchFamily="18" charset="0"/>
              </a:rPr>
              <a:t>ngắn</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Cố</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định</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hoàn</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toàn</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là</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khả</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năng</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co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trong</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hơi</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nước</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bão</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hòa</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ở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thời</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gian</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dài</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57188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32EF18B-EF1E-4E1B-88B4-76CD8A5B6B7B}"/>
              </a:ext>
            </a:extLst>
          </p:cNvPr>
          <p:cNvSpPr txBox="1"/>
          <p:nvPr/>
        </p:nvSpPr>
        <p:spPr>
          <a:xfrm>
            <a:off x="685800" y="1759408"/>
            <a:ext cx="10210800" cy="3339184"/>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400" b="1" dirty="0" err="1">
                <a:effectLst/>
                <a:latin typeface="Times New Roman" panose="02020603050405020304" pitchFamily="18" charset="0"/>
                <a:ea typeface="Calibri" panose="020F0502020204030204" pitchFamily="34" charset="0"/>
              </a:rPr>
              <a:t>Ảnh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hưởng</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của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nước</a:t>
            </a:r>
            <a:endParaRPr lang="en-US" sz="24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hấp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lượng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nước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lớn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nước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xâm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nhập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vùng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vô</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định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hình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bị</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hút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bởi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liên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kết</a:t>
            </a:r>
            <a:r>
              <a:rPr lang="en-US" sz="2400" b="0" dirty="0">
                <a:effectLst/>
                <a:latin typeface="Times New Roman" panose="02020603050405020304" pitchFamily="18" charset="0"/>
                <a:ea typeface="MS Mincho" panose="02020609040205080304" pitchFamily="49" charset="-128"/>
              </a:rPr>
              <a:t> peptide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muối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hút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nước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thực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tế</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của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rất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cao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hàm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ẩm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khoảng</a:t>
            </a:r>
            <a:r>
              <a:rPr lang="en-US" sz="2400" b="0" dirty="0">
                <a:effectLst/>
                <a:latin typeface="Times New Roman" panose="02020603050405020304" pitchFamily="18" charset="0"/>
                <a:ea typeface="MS Mincho" panose="02020609040205080304" pitchFamily="49" charset="-128"/>
              </a:rPr>
              <a:t> 13-15%,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hấp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thụ</a:t>
            </a:r>
            <a:r>
              <a:rPr lang="en-US" sz="2400" b="0" dirty="0">
                <a:effectLst/>
                <a:latin typeface="Times New Roman" panose="02020603050405020304" pitchFamily="18" charset="0"/>
                <a:ea typeface="MS Mincho" panose="02020609040205080304" pitchFamily="49" charset="-128"/>
              </a:rPr>
              <a:t> 30-35% </a:t>
            </a:r>
            <a:r>
              <a:rPr lang="en-US" sz="2400" b="0" dirty="0" err="1">
                <a:effectLst/>
                <a:latin typeface="Times New Roman" panose="02020603050405020304" pitchFamily="18" charset="0"/>
                <a:ea typeface="MS Mincho" panose="02020609040205080304" pitchFamily="49" charset="-128"/>
              </a:rPr>
              <a:t>hơi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nước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khi</a:t>
            </a:r>
            <a:r>
              <a:rPr lang="en-US" sz="2400" b="0" dirty="0">
                <a:effectLst/>
                <a:latin typeface="Times New Roman" panose="02020603050405020304" pitchFamily="18" charset="0"/>
                <a:ea typeface="MS Mincho" panose="02020609040205080304" pitchFamily="49" charset="-128"/>
              </a:rPr>
              <a:t> ở </a:t>
            </a:r>
            <a:r>
              <a:rPr lang="en-US" sz="2400" b="0" dirty="0" err="1">
                <a:effectLst/>
                <a:latin typeface="Times New Roman" panose="02020603050405020304" pitchFamily="18" charset="0"/>
                <a:ea typeface="MS Mincho" panose="02020609040205080304" pitchFamily="49" charset="-128"/>
              </a:rPr>
              <a:t>khối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lượng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khô</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môi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trường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nước</a:t>
            </a:r>
            <a:r>
              <a:rPr lang="en-US" sz="2400" b="0" dirty="0">
                <a:effectLst/>
                <a:latin typeface="Times New Roman" panose="02020603050405020304" pitchFamily="18" charset="0"/>
                <a:ea typeface="MS Mincho" panose="02020609040205080304" pitchFamily="49" charset="-128"/>
              </a:rPr>
              <a:t> 100</a:t>
            </a:r>
            <a:r>
              <a:rPr lang="en-US" sz="2400" b="0" baseline="30000" dirty="0">
                <a:effectLst/>
                <a:latin typeface="Times New Roman" panose="02020603050405020304" pitchFamily="18" charset="0"/>
                <a:ea typeface="MS Mincho" panose="02020609040205080304" pitchFamily="49" charset="-128"/>
              </a:rPr>
              <a:t>o</a:t>
            </a:r>
            <a:r>
              <a:rPr lang="en-US" sz="2400" b="0" dirty="0">
                <a:effectLst/>
                <a:latin typeface="Times New Roman" panose="02020603050405020304" pitchFamily="18" charset="0"/>
                <a:ea typeface="MS Mincho" panose="02020609040205080304" pitchFamily="49" charset="-128"/>
              </a:rPr>
              <a:t>C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bền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giảm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đáng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phụ</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thuộc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thời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gian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dụng</a:t>
            </a:r>
            <a:endParaRPr lang="en-US" sz="24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366308340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65E9C6E-B46A-4BC7-BB96-E6D4E2F651B1}"/>
              </a:ext>
            </a:extLst>
          </p:cNvPr>
          <p:cNvSpPr txBox="1"/>
          <p:nvPr/>
        </p:nvSpPr>
        <p:spPr>
          <a:xfrm>
            <a:off x="381000" y="1538888"/>
            <a:ext cx="10972800" cy="4496424"/>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400" b="1" dirty="0" err="1">
                <a:effectLst/>
                <a:latin typeface="Times New Roman" panose="02020603050405020304" pitchFamily="18" charset="0"/>
                <a:ea typeface="Calibri" panose="020F0502020204030204" pitchFamily="34" charset="0"/>
              </a:rPr>
              <a:t>Ảnh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hưởng</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của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nhiệt</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độ</a:t>
            </a:r>
            <a:endParaRPr lang="en-US" sz="24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a:effectLst/>
                <a:latin typeface="Times New Roman" panose="02020603050405020304" pitchFamily="18" charset="0"/>
                <a:ea typeface="MS Mincho" panose="02020609040205080304" pitchFamily="49" charset="-128"/>
              </a:rPr>
              <a:t>Ở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130-140</a:t>
            </a:r>
            <a:r>
              <a:rPr lang="en-US" sz="2400" b="0" baseline="30000" dirty="0">
                <a:effectLst/>
                <a:latin typeface="Times New Roman" panose="02020603050405020304" pitchFamily="18" charset="0"/>
                <a:ea typeface="MS Mincho" panose="02020609040205080304" pitchFamily="49" charset="-128"/>
              </a:rPr>
              <a:t>o</a:t>
            </a:r>
            <a:r>
              <a:rPr lang="en-US" sz="2400" b="0" dirty="0">
                <a:effectLst/>
                <a:latin typeface="Times New Roman" panose="02020603050405020304" pitchFamily="18" charset="0"/>
                <a:ea typeface="MS Mincho" panose="02020609040205080304" pitchFamily="49" charset="-128"/>
              </a:rPr>
              <a:t>C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thời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gian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ngắn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tính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chất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của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bị</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thay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đổi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Nhưng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nếu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sấy</a:t>
            </a:r>
            <a:r>
              <a:rPr lang="en-US" sz="2400" b="0" dirty="0">
                <a:effectLst/>
                <a:latin typeface="Times New Roman" panose="02020603050405020304" pitchFamily="18" charset="0"/>
                <a:ea typeface="MS Mincho" panose="02020609040205080304" pitchFamily="49" charset="-128"/>
              </a:rPr>
              <a:t> ở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80-100</a:t>
            </a:r>
            <a:r>
              <a:rPr lang="en-US" sz="2400" b="0" baseline="30000" dirty="0">
                <a:effectLst/>
                <a:latin typeface="Times New Roman" panose="02020603050405020304" pitchFamily="18" charset="0"/>
                <a:ea typeface="MS Mincho" panose="02020609040205080304" pitchFamily="49" charset="-128"/>
              </a:rPr>
              <a:t>o</a:t>
            </a:r>
            <a:r>
              <a:rPr lang="en-US" sz="2400" b="0" dirty="0">
                <a:effectLst/>
                <a:latin typeface="Times New Roman" panose="02020603050405020304" pitchFamily="18" charset="0"/>
                <a:ea typeface="MS Mincho" panose="02020609040205080304" pitchFamily="49" charset="-128"/>
              </a:rPr>
              <a:t>C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thời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gian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dài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thì</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sẽ</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cứng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giòn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giảm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bền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giãn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giảm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màu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sắc</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a:effectLst/>
                <a:latin typeface="Times New Roman" panose="02020603050405020304" pitchFamily="18" charset="0"/>
                <a:ea typeface="MS Mincho" panose="02020609040205080304" pitchFamily="49" charset="-128"/>
              </a:rPr>
              <a:t>Ở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170-200</a:t>
            </a:r>
            <a:r>
              <a:rPr lang="en-US" sz="2400" b="0" baseline="30000" dirty="0">
                <a:effectLst/>
                <a:latin typeface="Times New Roman" panose="02020603050405020304" pitchFamily="18" charset="0"/>
                <a:ea typeface="MS Mincho" panose="02020609040205080304" pitchFamily="49" charset="-128"/>
              </a:rPr>
              <a:t>o</a:t>
            </a:r>
            <a:r>
              <a:rPr lang="en-US" sz="2400" b="0" dirty="0">
                <a:effectLst/>
                <a:latin typeface="Times New Roman" panose="02020603050405020304" pitchFamily="18" charset="0"/>
                <a:ea typeface="MS Mincho" panose="02020609040205080304" pitchFamily="49" charset="-128"/>
              </a:rPr>
              <a:t>C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bị</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Wingdings" panose="05000000000000000000" pitchFamily="2" charset="2"/>
              <a:buChar char=""/>
            </a:pPr>
            <a:r>
              <a:rPr lang="en-US" sz="2400" b="1" dirty="0" err="1">
                <a:effectLst/>
                <a:latin typeface="Times New Roman" panose="02020603050405020304" pitchFamily="18" charset="0"/>
                <a:ea typeface="Calibri" panose="020F0502020204030204" pitchFamily="34" charset="0"/>
              </a:rPr>
              <a:t>Ảnh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hưởng</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của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hóa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chất</a:t>
            </a:r>
            <a:endParaRPr lang="en-US" sz="24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Tương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tự</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như</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tằm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bền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của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giảm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đáng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dưới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dụng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của</a:t>
            </a:r>
            <a:r>
              <a:rPr lang="en-US" sz="2400" b="0" dirty="0">
                <a:effectLst/>
                <a:latin typeface="Times New Roman" panose="02020603050405020304" pitchFamily="18" charset="0"/>
                <a:ea typeface="MS Mincho" panose="02020609040205080304" pitchFamily="49" charset="-128"/>
              </a:rPr>
              <a:t> acid </a:t>
            </a:r>
            <a:r>
              <a:rPr lang="en-US" sz="2400" b="0" dirty="0" err="1">
                <a:effectLst/>
                <a:latin typeface="Times New Roman" panose="02020603050405020304" pitchFamily="18" charset="0"/>
                <a:ea typeface="MS Mincho" panose="02020609040205080304" pitchFamily="49" charset="-128"/>
              </a:rPr>
              <a:t>vô</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yếu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acid </a:t>
            </a:r>
            <a:r>
              <a:rPr lang="en-US" sz="2400" b="0" dirty="0" err="1">
                <a:effectLst/>
                <a:latin typeface="Times New Roman" panose="02020603050405020304" pitchFamily="18" charset="0"/>
                <a:ea typeface="MS Mincho" panose="02020609040205080304" pitchFamily="49" charset="-128"/>
              </a:rPr>
              <a:t>hữu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nồng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trung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bình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Nếu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tăng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acid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dung </a:t>
            </a:r>
            <a:r>
              <a:rPr lang="en-US" sz="2400" b="0" dirty="0" err="1">
                <a:effectLst/>
                <a:latin typeface="Times New Roman" panose="02020603050405020304" pitchFamily="18" charset="0"/>
                <a:ea typeface="MS Mincho" panose="02020609040205080304" pitchFamily="49" charset="-128"/>
              </a:rPr>
              <a:t>dịch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thì</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bị</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endParaRPr lang="en-US" sz="24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57893066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1DF2F27-0A0C-41C7-8983-C43325C1135F}"/>
              </a:ext>
            </a:extLst>
          </p:cNvPr>
          <p:cNvSpPr txBox="1"/>
          <p:nvPr/>
        </p:nvSpPr>
        <p:spPr>
          <a:xfrm>
            <a:off x="609600" y="1531961"/>
            <a:ext cx="10972800" cy="2760564"/>
          </a:xfrm>
          <a:prstGeom prst="rect">
            <a:avLst/>
          </a:prstGeom>
          <a:noFill/>
        </p:spPr>
        <p:txBody>
          <a:bodyPr wrap="square">
            <a:spAutoFit/>
          </a:bodyPr>
          <a:lstStyle/>
          <a:p>
            <a:pPr marL="342900" lvl="0" indent="-342900" algn="just">
              <a:lnSpc>
                <a:spcPct val="115000"/>
              </a:lnSpc>
              <a:spcBef>
                <a:spcPts val="600"/>
              </a:spcBef>
              <a:spcAft>
                <a:spcPts val="600"/>
              </a:spcAft>
              <a:buFont typeface="Times New Roman" panose="02020603050405020304" pitchFamily="18" charset="0"/>
              <a:buChar char="-"/>
            </a:pPr>
            <a:r>
              <a:rPr lang="en-US" sz="2400" b="0" dirty="0">
                <a:effectLst/>
                <a:latin typeface="Times New Roman" panose="02020603050405020304" pitchFamily="18" charset="0"/>
                <a:ea typeface="MS Mincho" panose="02020609040205080304" pitchFamily="49" charset="-128"/>
              </a:rPr>
              <a:t>Len </a:t>
            </a:r>
            <a:r>
              <a:rPr lang="en-US" sz="2400" b="0" dirty="0" err="1">
                <a:effectLst/>
                <a:latin typeface="Times New Roman" panose="02020603050405020304" pitchFamily="18" charset="0"/>
                <a:ea typeface="MS Mincho" panose="02020609040205080304" pitchFamily="49" charset="-128"/>
              </a:rPr>
              <a:t>dễ</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bị</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môi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trường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kiềm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mức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tùy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thuộc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hoạt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tính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của</a:t>
            </a:r>
            <a:r>
              <a:rPr lang="en-US" sz="2400" b="0" dirty="0">
                <a:effectLst/>
                <a:latin typeface="Times New Roman" panose="02020603050405020304" pitchFamily="18" charset="0"/>
                <a:ea typeface="MS Mincho" panose="02020609040205080304" pitchFamily="49" charset="-128"/>
              </a:rPr>
              <a:t> dung </a:t>
            </a:r>
            <a:r>
              <a:rPr lang="en-US" sz="2400" b="0" dirty="0" err="1">
                <a:effectLst/>
                <a:latin typeface="Times New Roman" panose="02020603050405020304" pitchFamily="18" charset="0"/>
                <a:ea typeface="MS Mincho" panose="02020609040205080304" pitchFamily="49" charset="-128"/>
              </a:rPr>
              <a:t>dịch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kiềm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nếu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đun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dung </a:t>
            </a:r>
            <a:r>
              <a:rPr lang="en-US" sz="2400" b="0" dirty="0" err="1">
                <a:effectLst/>
                <a:latin typeface="Times New Roman" panose="02020603050405020304" pitchFamily="18" charset="0"/>
                <a:ea typeface="MS Mincho" panose="02020609040205080304" pitchFamily="49" charset="-128"/>
              </a:rPr>
              <a:t>dịch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kiềm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nồng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5% </a:t>
            </a:r>
            <a:r>
              <a:rPr lang="en-US" sz="2400" b="0" dirty="0" err="1">
                <a:effectLst/>
                <a:latin typeface="Times New Roman" panose="02020603050405020304" pitchFamily="18" charset="0"/>
                <a:ea typeface="MS Mincho" panose="02020609040205080304" pitchFamily="49" charset="-128"/>
              </a:rPr>
              <a:t>thì</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sẽ</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bị</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phút</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chất</a:t>
            </a:r>
            <a:r>
              <a:rPr lang="en-US" sz="2400" b="0" dirty="0">
                <a:effectLst/>
                <a:latin typeface="Times New Roman" panose="02020603050405020304" pitchFamily="18" charset="0"/>
                <a:ea typeface="MS Mincho" panose="02020609040205080304" pitchFamily="49" charset="-128"/>
              </a:rPr>
              <a:t> oxy </a:t>
            </a:r>
            <a:r>
              <a:rPr lang="en-US" sz="2400" b="0" dirty="0" err="1">
                <a:effectLst/>
                <a:latin typeface="Times New Roman" panose="02020603050405020304" pitchFamily="18" charset="0"/>
                <a:ea typeface="MS Mincho" panose="02020609040205080304" pitchFamily="49" charset="-128"/>
              </a:rPr>
              <a:t>hóa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như</a:t>
            </a:r>
            <a:r>
              <a:rPr lang="en-US" sz="2400" b="0" dirty="0">
                <a:effectLst/>
                <a:latin typeface="Times New Roman" panose="02020603050405020304" pitchFamily="18" charset="0"/>
                <a:ea typeface="MS Mincho" panose="02020609040205080304" pitchFamily="49" charset="-128"/>
              </a:rPr>
              <a:t> H</a:t>
            </a:r>
            <a:r>
              <a:rPr lang="en-US" sz="2400" b="0" baseline="-25000" dirty="0">
                <a:effectLst/>
                <a:latin typeface="Times New Roman" panose="02020603050405020304" pitchFamily="18" charset="0"/>
                <a:ea typeface="MS Mincho" panose="02020609040205080304" pitchFamily="49" charset="-128"/>
              </a:rPr>
              <a:t>2</a:t>
            </a:r>
            <a:r>
              <a:rPr lang="en-US" sz="2400" b="0" dirty="0">
                <a:effectLst/>
                <a:latin typeface="Times New Roman" panose="02020603050405020304" pitchFamily="18" charset="0"/>
                <a:ea typeface="MS Mincho" panose="02020609040205080304" pitchFamily="49" charset="-128"/>
              </a:rPr>
              <a:t>O</a:t>
            </a:r>
            <a:r>
              <a:rPr lang="en-US" sz="2400" b="0" baseline="-25000" dirty="0">
                <a:effectLst/>
                <a:latin typeface="Times New Roman" panose="02020603050405020304" pitchFamily="18" charset="0"/>
                <a:ea typeface="MS Mincho" panose="02020609040205080304" pitchFamily="49" charset="-128"/>
              </a:rPr>
              <a:t>2</a:t>
            </a:r>
            <a:r>
              <a:rPr lang="en-US" sz="2400" b="0" dirty="0">
                <a:effectLst/>
                <a:latin typeface="Times New Roman" panose="02020603050405020304" pitchFamily="18" charset="0"/>
                <a:ea typeface="MS Mincho" panose="02020609040205080304" pitchFamily="49" charset="-128"/>
              </a:rPr>
              <a:t>, Na</a:t>
            </a:r>
            <a:r>
              <a:rPr lang="en-US" sz="2400" b="0" baseline="-25000" dirty="0">
                <a:effectLst/>
                <a:latin typeface="Times New Roman" panose="02020603050405020304" pitchFamily="18" charset="0"/>
                <a:ea typeface="MS Mincho" panose="02020609040205080304" pitchFamily="49" charset="-128"/>
              </a:rPr>
              <a:t>2</a:t>
            </a:r>
            <a:r>
              <a:rPr lang="en-US" sz="2400" b="0" dirty="0">
                <a:effectLst/>
                <a:latin typeface="Times New Roman" panose="02020603050405020304" pitchFamily="18" charset="0"/>
                <a:ea typeface="MS Mincho" panose="02020609040205080304" pitchFamily="49" charset="-128"/>
              </a:rPr>
              <a:t>O</a:t>
            </a:r>
            <a:r>
              <a:rPr lang="en-US" sz="2400" b="0" baseline="-25000" dirty="0">
                <a:effectLst/>
                <a:latin typeface="Times New Roman" panose="02020603050405020304" pitchFamily="18" charset="0"/>
                <a:ea typeface="MS Mincho" panose="02020609040205080304" pitchFamily="49" charset="-128"/>
              </a:rPr>
              <a:t>2…..</a:t>
            </a:r>
            <a:r>
              <a:rPr lang="en-US" sz="2400" b="0" dirty="0" err="1">
                <a:effectLst/>
                <a:latin typeface="Times New Roman" panose="02020603050405020304" pitchFamily="18" charset="0"/>
                <a:ea typeface="MS Mincho" panose="02020609040205080304" pitchFamily="49" charset="-128"/>
              </a:rPr>
              <a:t>sử</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dụng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gia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vải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sẽ</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chất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màu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hiện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dụng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làm</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trắng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sự</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diễn</a:t>
            </a:r>
            <a:r>
              <a:rPr lang="en-US" sz="2400" b="0" dirty="0">
                <a:effectLst/>
                <a:latin typeface="Times New Roman" panose="02020603050405020304" pitchFamily="18" charset="0"/>
                <a:ea typeface="MS Mincho" panose="02020609040205080304" pitchFamily="49" charset="-128"/>
              </a:rPr>
              <a:t> ra </a:t>
            </a:r>
            <a:r>
              <a:rPr lang="en-US" sz="2400" b="0" dirty="0" err="1">
                <a:effectLst/>
                <a:latin typeface="Times New Roman" panose="02020603050405020304" pitchFamily="18" charset="0"/>
                <a:ea typeface="MS Mincho" panose="02020609040205080304" pitchFamily="49" charset="-128"/>
              </a:rPr>
              <a:t>nhanh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tăng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nhiệt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độ</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dụng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kéo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dài</a:t>
            </a:r>
            <a:r>
              <a:rPr lang="en-US" sz="2400" b="0" dirty="0">
                <a:effectLst/>
                <a:latin typeface="Times New Roman" panose="02020603050405020304" pitchFamily="18" charset="0"/>
                <a:ea typeface="MS Mincho" panose="02020609040205080304" pitchFamily="49" charset="-128"/>
              </a:rPr>
              <a:t>.</a:t>
            </a:r>
            <a:endParaRPr lang="en-US" sz="24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82432689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6F58402-8A6F-4B8C-8824-880738A4200A}"/>
              </a:ext>
            </a:extLst>
          </p:cNvPr>
          <p:cNvSpPr txBox="1"/>
          <p:nvPr/>
        </p:nvSpPr>
        <p:spPr>
          <a:xfrm>
            <a:off x="381000" y="1552743"/>
            <a:ext cx="10363200" cy="2760564"/>
          </a:xfrm>
          <a:prstGeom prst="rect">
            <a:avLst/>
          </a:prstGeom>
          <a:noFill/>
        </p:spPr>
        <p:txBody>
          <a:bodyPr wrap="square">
            <a:spAutoFit/>
          </a:bodyPr>
          <a:lstStyle/>
          <a:p>
            <a:pPr lvl="1" algn="just">
              <a:lnSpc>
                <a:spcPct val="115000"/>
              </a:lnSpc>
              <a:spcBef>
                <a:spcPts val="600"/>
              </a:spcBef>
              <a:spcAft>
                <a:spcPts val="600"/>
              </a:spcAft>
            </a:pPr>
            <a:r>
              <a:rPr lang="en-US" sz="2400" b="1" dirty="0" err="1">
                <a:effectLst/>
                <a:latin typeface="Times New Roman" panose="02020603050405020304" pitchFamily="18" charset="0"/>
                <a:ea typeface="Calibri" panose="020F0502020204030204" pitchFamily="34" charset="0"/>
              </a:rPr>
              <a:t>Phạm</a:t>
            </a:r>
            <a:r>
              <a:rPr lang="en-US" sz="2400" b="1" dirty="0">
                <a:effectLst/>
                <a:latin typeface="Times New Roman" panose="02020603050405020304" pitchFamily="18" charset="0"/>
                <a:ea typeface="Calibri" panose="020F0502020204030204" pitchFamily="34" charset="0"/>
              </a:rPr>
              <a:t> vi </a:t>
            </a:r>
            <a:r>
              <a:rPr lang="en-US" sz="2400" b="1" dirty="0" err="1">
                <a:effectLst/>
                <a:latin typeface="Times New Roman" panose="02020603050405020304" pitchFamily="18" charset="0"/>
                <a:ea typeface="Calibri" panose="020F0502020204030204" pitchFamily="34" charset="0"/>
              </a:rPr>
              <a:t>sử</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dụng</a:t>
            </a:r>
            <a:endParaRPr lang="en-US" sz="2400" b="1" dirty="0">
              <a:effectLst/>
              <a:latin typeface="Times New Roman" panose="02020603050405020304" pitchFamily="18" charset="0"/>
              <a:ea typeface="Calibri" panose="020F0502020204030204" pitchFamily="34" charset="0"/>
            </a:endParaRPr>
          </a:p>
          <a:p>
            <a:pPr marL="457200" indent="630555"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Len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bền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cao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nhưng</a:t>
            </a:r>
            <a:r>
              <a:rPr lang="en-US" sz="2400" b="0" dirty="0">
                <a:effectLst/>
                <a:latin typeface="Times New Roman" panose="02020603050405020304" pitchFamily="18" charset="0"/>
                <a:ea typeface="Calibri" panose="020F0502020204030204" pitchFamily="34" charset="0"/>
              </a:rPr>
              <a:t> co </a:t>
            </a:r>
            <a:r>
              <a:rPr lang="en-US" sz="2400" b="0" dirty="0" err="1">
                <a:effectLst/>
                <a:latin typeface="Times New Roman" panose="02020603050405020304" pitchFamily="18" charset="0"/>
                <a:ea typeface="Calibri" panose="020F0502020204030204" pitchFamily="34" charset="0"/>
              </a:rPr>
              <a:t>giãn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đàn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hồi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quần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áo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len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giữ</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nếp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ủi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Ngoài</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len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cũng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khả</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năng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hút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ẩm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tốt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đồng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thời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cách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tốt</a:t>
            </a:r>
            <a:r>
              <a:rPr lang="en-US" sz="2400" b="0" dirty="0">
                <a:effectLst/>
                <a:latin typeface="Times New Roman" panose="02020603050405020304" pitchFamily="18" charset="0"/>
                <a:ea typeface="Calibri" panose="020F0502020204030204" pitchFamily="34" charset="0"/>
              </a:rPr>
              <a:t> do </a:t>
            </a:r>
            <a:r>
              <a:rPr lang="en-US" sz="2400" b="0" dirty="0" err="1">
                <a:effectLst/>
                <a:latin typeface="Times New Roman" panose="02020603050405020304" pitchFamily="18" charset="0"/>
                <a:ea typeface="Calibri" panose="020F0502020204030204" pitchFamily="34" charset="0"/>
              </a:rPr>
              <a:t>đó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len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để</a:t>
            </a:r>
            <a:r>
              <a:rPr lang="en-US" sz="2400" b="0" dirty="0">
                <a:effectLst/>
                <a:latin typeface="Times New Roman" panose="02020603050405020304" pitchFamily="18" charset="0"/>
                <a:ea typeface="Calibri" panose="020F0502020204030204" pitchFamily="34" charset="0"/>
              </a:rPr>
              <a:t> may </a:t>
            </a:r>
            <a:r>
              <a:rPr lang="en-US" sz="2400" b="0" dirty="0" err="1">
                <a:effectLst/>
                <a:latin typeface="Times New Roman" panose="02020603050405020304" pitchFamily="18" charset="0"/>
                <a:ea typeface="Calibri" panose="020F0502020204030204" pitchFamily="34" charset="0"/>
              </a:rPr>
              <a:t>quần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áo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ấm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khăn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quàng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mũ</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bít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tất</a:t>
            </a:r>
            <a:r>
              <a:rPr lang="en-US" sz="2400" b="0" dirty="0">
                <a:effectLst/>
                <a:latin typeface="Times New Roman" panose="02020603050405020304" pitchFamily="18" charset="0"/>
                <a:ea typeface="Calibri" panose="020F0502020204030204" pitchFamily="34" charset="0"/>
              </a:rPr>
              <a:t>….Len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sử</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dụng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nguyên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hoặc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bông</a:t>
            </a:r>
            <a:r>
              <a:rPr lang="en-US" sz="2400" b="0" dirty="0">
                <a:effectLst/>
                <a:latin typeface="Times New Roman" panose="02020603050405020304" pitchFamily="18" charset="0"/>
                <a:ea typeface="Calibri" panose="020F0502020204030204" pitchFamily="34" charset="0"/>
              </a:rPr>
              <a:t> hay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hóa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học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thoi</a:t>
            </a:r>
            <a:r>
              <a:rPr lang="en-US" sz="2400" b="0" dirty="0">
                <a:effectLst/>
                <a:latin typeface="Times New Roman" panose="02020603050405020304" pitchFamily="18" charset="0"/>
                <a:ea typeface="Calibri" panose="020F0502020204030204" pitchFamily="34" charset="0"/>
              </a:rPr>
              <a:t> hay </a:t>
            </a:r>
            <a:r>
              <a:rPr lang="en-US" sz="2400" b="0" dirty="0" err="1">
                <a:effectLst/>
                <a:latin typeface="Times New Roman" panose="02020603050405020304" pitchFamily="18" charset="0"/>
                <a:ea typeface="Calibri" panose="020F0502020204030204" pitchFamily="34" charset="0"/>
              </a:rPr>
              <a:t>dệt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kim</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6723985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515F091-0F8E-4C56-AF90-EF3784B0FB0C}"/>
              </a:ext>
            </a:extLst>
          </p:cNvPr>
          <p:cNvSpPr txBox="1"/>
          <p:nvPr/>
        </p:nvSpPr>
        <p:spPr>
          <a:xfrm>
            <a:off x="498764" y="1512113"/>
            <a:ext cx="10655745" cy="4154984"/>
          </a:xfrm>
          <a:prstGeom prst="rect">
            <a:avLst/>
          </a:prstGeom>
          <a:noFill/>
        </p:spPr>
        <p:txBody>
          <a:bodyPr wrap="square">
            <a:spAutoFit/>
          </a:bodyPr>
          <a:lstStyle/>
          <a:p>
            <a:pPr lvl="2" algn="just"/>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2.Xơ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tơ</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tằm</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tabLst>
                <a:tab pos="571500" algn="l"/>
              </a:tabLst>
            </a:pPr>
            <a:r>
              <a:rPr lang="en-US" sz="2400" b="1" dirty="0" err="1">
                <a:effectLst/>
                <a:latin typeface="Times New Roman" panose="02020603050405020304" pitchFamily="18" charset="0"/>
                <a:ea typeface="Calibri" panose="020F0502020204030204" pitchFamily="34" charset="0"/>
              </a:rPr>
              <a:t>Nguồn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gốc</a:t>
            </a:r>
            <a:endParaRPr lang="en-US" sz="2400" b="1" dirty="0">
              <a:effectLst/>
              <a:latin typeface="Times New Roman" panose="02020603050405020304" pitchFamily="18" charset="0"/>
              <a:ea typeface="Calibri" panose="020F0502020204030204" pitchFamily="34" charset="0"/>
            </a:endParaRPr>
          </a:p>
          <a:p>
            <a:pPr marL="457200" indent="457200" algn="just"/>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sinh</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ấu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loài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côn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sử</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dụng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tổ</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lớn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thiên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hiện</a:t>
            </a:r>
            <a:r>
              <a:rPr lang="en-US" sz="2400" b="0" dirty="0">
                <a:effectLst/>
                <a:latin typeface="Times New Roman" panose="02020603050405020304" pitchFamily="18" charset="0"/>
                <a:ea typeface="Calibri" panose="020F0502020204030204" pitchFamily="34" charset="0"/>
              </a:rPr>
              <a:t> nay </a:t>
            </a:r>
            <a:r>
              <a:rPr lang="en-US" sz="2400" b="0" dirty="0" err="1">
                <a:effectLst/>
                <a:latin typeface="Times New Roman" panose="02020603050405020304" pitchFamily="18" charset="0"/>
                <a:ea typeface="Calibri" panose="020F0502020204030204" pitchFamily="34" charset="0"/>
              </a:rPr>
              <a:t>để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a:p>
            <a:pPr marL="457200" indent="457200" algn="just"/>
            <a:r>
              <a:rPr lang="en-US" sz="2400" b="0" dirty="0">
                <a:effectLst/>
                <a:latin typeface="Times New Roman" panose="02020603050405020304" pitchFamily="18" charset="0"/>
                <a:ea typeface="Calibri" panose="020F0502020204030204" pitchFamily="34" charset="0"/>
              </a:rPr>
              <a:t>Ở </a:t>
            </a:r>
            <a:r>
              <a:rPr lang="en-US" sz="2400" b="0" dirty="0" err="1">
                <a:effectLst/>
                <a:latin typeface="Times New Roman" panose="02020603050405020304" pitchFamily="18" charset="0"/>
                <a:ea typeface="Calibri" panose="020F0502020204030204" pitchFamily="34" charset="0"/>
              </a:rPr>
              <a:t>Việt</a:t>
            </a:r>
            <a:r>
              <a:rPr lang="en-US" sz="2400" b="0" dirty="0">
                <a:effectLst/>
                <a:latin typeface="Times New Roman" panose="02020603050405020304" pitchFamily="18" charset="0"/>
                <a:ea typeface="Calibri" panose="020F0502020204030204" pitchFamily="34" charset="0"/>
              </a:rPr>
              <a:t> Nam, </a:t>
            </a:r>
            <a:r>
              <a:rPr lang="en-US" sz="2400" b="0" dirty="0" err="1">
                <a:effectLst/>
                <a:latin typeface="Times New Roman" panose="02020603050405020304" pitchFamily="18" charset="0"/>
                <a:ea typeface="Calibri" panose="020F0502020204030204" pitchFamily="34" charset="0"/>
              </a:rPr>
              <a:t>bà</a:t>
            </a:r>
            <a:r>
              <a:rPr lang="en-US" sz="2400" b="0" dirty="0">
                <a:effectLst/>
                <a:latin typeface="Times New Roman" panose="02020603050405020304" pitchFamily="18" charset="0"/>
                <a:ea typeface="Calibri" panose="020F0502020204030204" pitchFamily="34" charset="0"/>
              </a:rPr>
              <a:t> Ý Lan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mệnh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danh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cô</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thôn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nữ</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cánh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đồng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Bắc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Ninh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đức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vua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Nhân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nhân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dân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tôn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vinh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đã</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mở</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nghiệp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trồng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nuôi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lãnh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thổ</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Việt</a:t>
            </a:r>
            <a:r>
              <a:rPr lang="en-US" sz="2400" b="0" dirty="0">
                <a:effectLst/>
                <a:latin typeface="Times New Roman" panose="02020603050405020304" pitchFamily="18" charset="0"/>
                <a:ea typeface="Calibri" panose="020F0502020204030204" pitchFamily="34" charset="0"/>
              </a:rPr>
              <a:t> Nam. </a:t>
            </a:r>
            <a:r>
              <a:rPr lang="en-US" sz="2400" b="0" dirty="0" err="1">
                <a:effectLst/>
                <a:latin typeface="Times New Roman" panose="02020603050405020304" pitchFamily="18" charset="0"/>
                <a:ea typeface="Calibri" panose="020F0502020204030204" pitchFamily="34" charset="0"/>
              </a:rPr>
              <a:t>Hiên</a:t>
            </a:r>
            <a:r>
              <a:rPr lang="en-US" sz="2400" b="0" dirty="0">
                <a:effectLst/>
                <a:latin typeface="Times New Roman" panose="02020603050405020304" pitchFamily="18" charset="0"/>
                <a:ea typeface="Calibri" panose="020F0502020204030204" pitchFamily="34" charset="0"/>
              </a:rPr>
              <a:t> nay </a:t>
            </a:r>
            <a:r>
              <a:rPr lang="en-US" sz="2400" b="0" dirty="0" err="1">
                <a:effectLst/>
                <a:latin typeface="Times New Roman" panose="02020603050405020304" pitchFamily="18" charset="0"/>
                <a:ea typeface="Calibri" panose="020F0502020204030204" pitchFamily="34" charset="0"/>
              </a:rPr>
              <a:t>nghề</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trồng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nuôi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xuất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hiện</a:t>
            </a:r>
            <a:r>
              <a:rPr lang="en-US" sz="2400" b="0" dirty="0">
                <a:effectLst/>
                <a:latin typeface="Times New Roman" panose="02020603050405020304" pitchFamily="18" charset="0"/>
                <a:ea typeface="Calibri" panose="020F0502020204030204" pitchFamily="34" charset="0"/>
              </a:rPr>
              <a:t> ở </a:t>
            </a:r>
            <a:r>
              <a:rPr lang="en-US" sz="2400" b="0" dirty="0" err="1">
                <a:effectLst/>
                <a:latin typeface="Times New Roman" panose="02020603050405020304" pitchFamily="18" charset="0"/>
                <a:ea typeface="Calibri" panose="020F0502020204030204" pitchFamily="34" charset="0"/>
              </a:rPr>
              <a:t>các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tỉnh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như</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Tây</a:t>
            </a:r>
            <a:r>
              <a:rPr lang="en-US" sz="2400" b="0" dirty="0">
                <a:effectLst/>
                <a:latin typeface="Times New Roman" panose="02020603050405020304" pitchFamily="18" charset="0"/>
                <a:ea typeface="Calibri" panose="020F0502020204030204" pitchFamily="34" charset="0"/>
              </a:rPr>
              <a:t>, Nam </a:t>
            </a:r>
            <a:r>
              <a:rPr lang="en-US" sz="2400" b="0" dirty="0" err="1">
                <a:effectLst/>
                <a:latin typeface="Times New Roman" panose="02020603050405020304" pitchFamily="18" charset="0"/>
                <a:ea typeface="Calibri" panose="020F0502020204030204" pitchFamily="34" charset="0"/>
              </a:rPr>
              <a:t>Định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ở </a:t>
            </a:r>
            <a:r>
              <a:rPr lang="en-US" sz="2400" b="0" dirty="0" err="1">
                <a:effectLst/>
                <a:latin typeface="Times New Roman" panose="02020603050405020304" pitchFamily="18" charset="0"/>
                <a:ea typeface="Calibri" panose="020F0502020204030204" pitchFamily="34" charset="0"/>
              </a:rPr>
              <a:t>Bảo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Lộc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Lâm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Đồng</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a:p>
            <a:pPr marL="457200" indent="457200" algn="just"/>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lấy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một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ăn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 con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ăn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gọi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còn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ăn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như</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thầu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dầu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sắn</a:t>
            </a:r>
            <a:r>
              <a:rPr lang="en-US" sz="2400" b="0" dirty="0">
                <a:effectLst/>
                <a:latin typeface="Times New Roman" panose="02020603050405020304" pitchFamily="18" charset="0"/>
                <a:ea typeface="Calibri" panose="020F0502020204030204" pitchFamily="34" charset="0"/>
              </a:rPr>
              <a:t>…</a:t>
            </a:r>
            <a:r>
              <a:rPr lang="en-US" sz="2400" b="0" dirty="0" err="1">
                <a:effectLst/>
                <a:latin typeface="Times New Roman" panose="02020603050405020304" pitchFamily="18" charset="0"/>
                <a:ea typeface="Calibri" panose="020F0502020204030204" pitchFamily="34" charset="0"/>
              </a:rPr>
              <a:t>gọi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dại</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1872580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4620F24-C19E-4876-9E04-F9C70259A5C9}"/>
              </a:ext>
            </a:extLst>
          </p:cNvPr>
          <p:cNvSpPr txBox="1"/>
          <p:nvPr/>
        </p:nvSpPr>
        <p:spPr>
          <a:xfrm>
            <a:off x="762000" y="1531961"/>
            <a:ext cx="6934200" cy="830997"/>
          </a:xfrm>
          <a:prstGeom prst="rect">
            <a:avLst/>
          </a:prstGeom>
          <a:noFill/>
        </p:spPr>
        <p:txBody>
          <a:bodyPr wrap="square">
            <a:spAutoFit/>
          </a:bodyPr>
          <a:lstStyle/>
          <a:p>
            <a:pPr lvl="0" algn="just">
              <a:tabLst>
                <a:tab pos="628650" algn="l"/>
              </a:tabLst>
            </a:pPr>
            <a:r>
              <a:rPr lang="en-US" sz="2400" b="1" dirty="0" err="1">
                <a:effectLst/>
                <a:latin typeface="Times New Roman" panose="02020603050405020304" pitchFamily="18" charset="0"/>
                <a:ea typeface="Calibri" panose="020F0502020204030204" pitchFamily="34" charset="0"/>
              </a:rPr>
              <a:t>Sản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xuất</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tơ</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tằm</a:t>
            </a:r>
            <a:endParaRPr lang="en-US" sz="2400" b="1" dirty="0">
              <a:effectLst/>
              <a:latin typeface="Times New Roman" panose="02020603050405020304" pitchFamily="18" charset="0"/>
              <a:ea typeface="Calibri" panose="020F0502020204030204" pitchFamily="34" charset="0"/>
            </a:endParaRPr>
          </a:p>
          <a:p>
            <a:pPr marL="457200" algn="just">
              <a:tabLst>
                <a:tab pos="628650" algn="l"/>
              </a:tabLst>
            </a:pPr>
            <a:r>
              <a:rPr lang="en-US" sz="2400" b="0" dirty="0" err="1">
                <a:effectLst/>
                <a:latin typeface="Times New Roman" panose="02020603050405020304" pitchFamily="18" charset="0"/>
                <a:ea typeface="Calibri" panose="020F0502020204030204" pitchFamily="34" charset="0"/>
              </a:rPr>
              <a:t>Vòng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đời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sinh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trưởng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con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endParaRPr lang="en-US" sz="2400" b="1" dirty="0">
              <a:effectLst/>
              <a:latin typeface="Times New Roman" panose="02020603050405020304" pitchFamily="18" charset="0"/>
              <a:ea typeface="Calibri" panose="020F0502020204030204" pitchFamily="34" charset="0"/>
            </a:endParaRPr>
          </a:p>
        </p:txBody>
      </p:sp>
      <p:pic>
        <p:nvPicPr>
          <p:cNvPr id="9" name="Picture 8">
            <a:extLst>
              <a:ext uri="{FF2B5EF4-FFF2-40B4-BE49-F238E27FC236}">
                <a16:creationId xmlns:a16="http://schemas.microsoft.com/office/drawing/2014/main" id="{D7AA1BE5-9A78-40C3-9027-474049344831}"/>
              </a:ext>
            </a:extLst>
          </p:cNvPr>
          <p:cNvPicPr/>
          <p:nvPr/>
        </p:nvPicPr>
        <p:blipFill>
          <a:blip r:embed="rId3" cstate="print"/>
          <a:srcRect/>
          <a:stretch>
            <a:fillRect/>
          </a:stretch>
        </p:blipFill>
        <p:spPr>
          <a:xfrm>
            <a:off x="8229600" y="1828869"/>
            <a:ext cx="3200400" cy="2114001"/>
          </a:xfrm>
          <a:prstGeom prst="rect">
            <a:avLst/>
          </a:prstGeom>
          <a:noFill/>
          <a:ln w="9525">
            <a:noFill/>
            <a:miter lim="800000"/>
            <a:headEnd/>
            <a:tailEnd/>
          </a:ln>
        </p:spPr>
      </p:pic>
      <p:sp>
        <p:nvSpPr>
          <p:cNvPr id="11" name="TextBox 10">
            <a:extLst>
              <a:ext uri="{FF2B5EF4-FFF2-40B4-BE49-F238E27FC236}">
                <a16:creationId xmlns:a16="http://schemas.microsoft.com/office/drawing/2014/main" id="{E2FC8435-963E-4E95-AC4E-2887C3C5CA4B}"/>
              </a:ext>
            </a:extLst>
          </p:cNvPr>
          <p:cNvSpPr txBox="1"/>
          <p:nvPr/>
        </p:nvSpPr>
        <p:spPr>
          <a:xfrm>
            <a:off x="114300" y="2510577"/>
            <a:ext cx="7848600" cy="3403304"/>
          </a:xfrm>
          <a:prstGeom prst="rect">
            <a:avLst/>
          </a:prstGeom>
          <a:noFill/>
        </p:spPr>
        <p:txBody>
          <a:bodyPr wrap="square">
            <a:spAutoFit/>
          </a:bodyPr>
          <a:lstStyle/>
          <a:p>
            <a:pPr marL="457200" algn="just">
              <a:lnSpc>
                <a:spcPct val="115000"/>
              </a:lnSpc>
              <a:spcBef>
                <a:spcPts val="600"/>
              </a:spcBef>
              <a:spcAft>
                <a:spcPts val="600"/>
              </a:spcAft>
            </a:pPr>
            <a:r>
              <a:rPr lang="en-US" sz="2000" b="0" dirty="0" err="1">
                <a:effectLst/>
                <a:latin typeface="Times New Roman" panose="02020603050405020304" pitchFamily="18" charset="0"/>
                <a:ea typeface="Calibri" panose="020F0502020204030204" pitchFamily="34" charset="0"/>
              </a:rPr>
              <a:t>Ươm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là</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quá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trình</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sợi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ra </a:t>
            </a:r>
            <a:r>
              <a:rPr lang="en-US" sz="2000" b="0" dirty="0" err="1">
                <a:effectLst/>
                <a:latin typeface="Times New Roman" panose="02020603050405020304" pitchFamily="18" charset="0"/>
                <a:ea typeface="Calibri" panose="020F0502020204030204" pitchFamily="34" charset="0"/>
              </a:rPr>
              <a:t>khỏi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kén</a:t>
            </a:r>
            <a:r>
              <a:rPr lang="en-US" sz="2000" b="0" dirty="0">
                <a:effectLst/>
                <a:latin typeface="Times New Roman" panose="02020603050405020304" pitchFamily="18" charset="0"/>
                <a:ea typeface="Calibri" panose="020F0502020204030204" pitchFamily="34" charset="0"/>
              </a:rPr>
              <a:t> bao </a:t>
            </a:r>
            <a:r>
              <a:rPr lang="en-US" sz="2000" b="0" dirty="0" err="1">
                <a:effectLst/>
                <a:latin typeface="Times New Roman" panose="02020603050405020304" pitchFamily="18" charset="0"/>
                <a:ea typeface="Calibri" panose="020F0502020204030204" pitchFamily="34" charset="0"/>
              </a:rPr>
              <a:t>gồm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các</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giai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đoạn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như</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phân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loại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bóc</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áo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nấu</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giữ</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mối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ghép</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mối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guồng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lại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chỉnh</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lý</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đóng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gói</a:t>
            </a:r>
            <a:r>
              <a:rPr lang="en-US" sz="2000" b="0" dirty="0">
                <a:effectLst/>
                <a:latin typeface="Times New Roman" panose="02020603050405020304" pitchFamily="18" charset="0"/>
                <a:ea typeface="Calibri" panose="020F0502020204030204" pitchFamily="34" charset="0"/>
              </a:rPr>
              <a:t>.</a:t>
            </a:r>
            <a:endParaRPr lang="en-US" sz="2000" b="1" dirty="0">
              <a:effectLst/>
              <a:latin typeface="Times New Roman" panose="02020603050405020304" pitchFamily="18" charset="0"/>
              <a:ea typeface="Calibri" panose="020F0502020204030204" pitchFamily="34" charset="0"/>
            </a:endParaRPr>
          </a:p>
          <a:p>
            <a:pPr marL="457200" algn="just">
              <a:lnSpc>
                <a:spcPct val="115000"/>
              </a:lnSpc>
              <a:spcBef>
                <a:spcPts val="600"/>
              </a:spcBef>
              <a:spcAft>
                <a:spcPts val="600"/>
              </a:spcAft>
            </a:pP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Sản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phẩm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của</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quá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trình</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ươm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bao </a:t>
            </a:r>
            <a:r>
              <a:rPr lang="en-US" sz="2000" b="0" dirty="0" err="1">
                <a:effectLst/>
                <a:latin typeface="Times New Roman" panose="02020603050405020304" pitchFamily="18" charset="0"/>
                <a:ea typeface="Calibri" panose="020F0502020204030204" pitchFamily="34" charset="0"/>
              </a:rPr>
              <a:t>gồm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sồi</a:t>
            </a:r>
            <a:r>
              <a:rPr lang="en-US" sz="2000" b="0" dirty="0">
                <a:effectLst/>
                <a:latin typeface="Times New Roman" panose="02020603050405020304" pitchFamily="18" charset="0"/>
                <a:ea typeface="Calibri" panose="020F0502020204030204" pitchFamily="34" charset="0"/>
              </a:rPr>
              <a:t> (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nái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càng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từ</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áo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khi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nấu</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chất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lượng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không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tốt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cứng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thô</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nhiều</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keo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chủ</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yếu</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dùng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dệt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lụa</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gốc</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hoặc</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đan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lưới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nõn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chất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lượng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tốt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mảnh</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mịn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dùng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để</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dệt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lụa</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đũi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từ</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thủng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chất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lượng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không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tốt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dùng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để</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dệt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thảm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nhộng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là</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loại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thực</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phẩm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rất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béo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ngon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dùng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cho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người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và</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gia</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súc</a:t>
            </a:r>
            <a:endParaRPr lang="en-US" sz="20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8408668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4F7CD90-0660-4A5A-9C31-87049DA25895}"/>
              </a:ext>
            </a:extLst>
          </p:cNvPr>
          <p:cNvSpPr txBox="1"/>
          <p:nvPr/>
        </p:nvSpPr>
        <p:spPr>
          <a:xfrm>
            <a:off x="673545" y="1656963"/>
            <a:ext cx="10515600" cy="3763916"/>
          </a:xfrm>
          <a:prstGeom prst="rect">
            <a:avLst/>
          </a:prstGeom>
          <a:noFill/>
        </p:spPr>
        <p:txBody>
          <a:bodyPr wrap="square">
            <a:spAutoFit/>
          </a:bodyPr>
          <a:lstStyle/>
          <a:p>
            <a:pPr lvl="0" algn="just">
              <a:lnSpc>
                <a:spcPct val="115000"/>
              </a:lnSpc>
              <a:spcBef>
                <a:spcPts val="600"/>
              </a:spcBef>
              <a:spcAft>
                <a:spcPts val="600"/>
              </a:spcAft>
              <a:tabLst>
                <a:tab pos="628650" algn="l"/>
              </a:tabLst>
            </a:pPr>
            <a:r>
              <a:rPr lang="en-US" sz="2400" b="1" dirty="0" err="1">
                <a:effectLst/>
                <a:latin typeface="Times New Roman" panose="02020603050405020304" pitchFamily="18" charset="0"/>
                <a:ea typeface="Calibri" panose="020F0502020204030204" pitchFamily="34" charset="0"/>
              </a:rPr>
              <a:t>Cấu</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trúc</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tơ</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tằm</a:t>
            </a:r>
            <a:endParaRPr lang="en-US" sz="2400" b="1" dirty="0">
              <a:effectLst/>
              <a:latin typeface="Times New Roman" panose="02020603050405020304" pitchFamily="18" charset="0"/>
              <a:ea typeface="Calibri" panose="020F0502020204030204" pitchFamily="34" charset="0"/>
            </a:endParaRPr>
          </a:p>
          <a:p>
            <a:pPr marL="457200" indent="270510"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dạng</a:t>
            </a:r>
            <a:r>
              <a:rPr lang="en-US" sz="2400" b="0" dirty="0">
                <a:effectLst/>
                <a:latin typeface="Times New Roman" panose="02020603050405020304" pitchFamily="18" charset="0"/>
                <a:ea typeface="Calibri" panose="020F0502020204030204" pitchFamily="34" charset="0"/>
              </a:rPr>
              <a:t> filament </a:t>
            </a:r>
            <a:r>
              <a:rPr lang="en-US" sz="2400" b="0" dirty="0" err="1">
                <a:effectLst/>
                <a:latin typeface="Times New Roman" panose="02020603050405020304" pitchFamily="18" charset="0"/>
                <a:ea typeface="Calibri" panose="020F0502020204030204" pitchFamily="34" charset="0"/>
              </a:rPr>
              <a:t>dài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tới</a:t>
            </a:r>
            <a:r>
              <a:rPr lang="en-US" sz="2400" b="0" dirty="0">
                <a:effectLst/>
                <a:latin typeface="Times New Roman" panose="02020603050405020304" pitchFamily="18" charset="0"/>
                <a:ea typeface="Calibri" panose="020F0502020204030204" pitchFamily="34" charset="0"/>
              </a:rPr>
              <a:t> 600m (TB 300m),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kính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rất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mảnh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12-30µm, </a:t>
            </a:r>
            <a:r>
              <a:rPr lang="en-US" sz="2400" b="0" dirty="0" err="1">
                <a:effectLst/>
                <a:latin typeface="Times New Roman" panose="02020603050405020304" pitchFamily="18" charset="0"/>
                <a:ea typeface="Calibri" panose="020F0502020204030204" pitchFamily="34" charset="0"/>
              </a:rPr>
              <a:t>kích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này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phụ</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thuộc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sức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khỏe</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chế</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ăn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hoàn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cảnh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nuôi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endParaRPr lang="en-US" sz="2400" b="1" dirty="0">
              <a:effectLst/>
              <a:latin typeface="Times New Roman" panose="02020603050405020304" pitchFamily="18" charset="0"/>
              <a:ea typeface="Calibri" panose="020F0502020204030204" pitchFamily="34" charset="0"/>
            </a:endParaRPr>
          </a:p>
          <a:p>
            <a:pPr marL="457200" indent="270510"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vỏ</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bọc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ngoài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nhộng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do </a:t>
            </a:r>
            <a:r>
              <a:rPr lang="en-US" sz="2400" b="0" dirty="0" err="1">
                <a:effectLst/>
                <a:latin typeface="Times New Roman" panose="02020603050405020304" pitchFamily="18" charset="0"/>
                <a:ea typeface="Calibri" panose="020F0502020204030204" pitchFamily="34" charset="0"/>
              </a:rPr>
              <a:t>những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tạo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protein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chín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giúp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chống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kiện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cảnh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kẻ</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thù</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bị</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mềm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nóng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kéo</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những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mảnh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chắc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dai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đồng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sản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suất</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đẹp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bền</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5999212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BA6C2A9-B510-47FD-8D04-8E334462E78D}"/>
              </a:ext>
            </a:extLst>
          </p:cNvPr>
          <p:cNvSpPr txBox="1"/>
          <p:nvPr/>
        </p:nvSpPr>
        <p:spPr>
          <a:xfrm>
            <a:off x="685800" y="1793051"/>
            <a:ext cx="10210800" cy="3763916"/>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tabLst>
                <a:tab pos="628650" algn="l"/>
              </a:tabLst>
            </a:pPr>
            <a:r>
              <a:rPr lang="en-US" sz="2400" b="1" dirty="0" err="1">
                <a:effectLst/>
                <a:latin typeface="Times New Roman" panose="02020603050405020304" pitchFamily="18" charset="0"/>
                <a:ea typeface="Calibri" panose="020F0502020204030204" pitchFamily="34" charset="0"/>
              </a:rPr>
              <a:t>Cấu</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trúc</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tế</a:t>
            </a:r>
            <a:r>
              <a:rPr lang="en-US" sz="2400" b="1" dirty="0">
                <a:effectLst/>
                <a:latin typeface="Times New Roman" panose="02020603050405020304" pitchFamily="18" charset="0"/>
                <a:ea typeface="Calibri" panose="020F0502020204030204" pitchFamily="34" charset="0"/>
              </a:rPr>
              <a:t> vi</a:t>
            </a:r>
          </a:p>
          <a:p>
            <a:pPr marL="457200" indent="630555"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trực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tiếp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kén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gồm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hai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filament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kính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nhẵn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tiết</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cặp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tuyến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con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Lớp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phủ</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bề</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gọi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sericine</a:t>
            </a:r>
            <a:r>
              <a:rPr lang="en-US" sz="2400" b="0" dirty="0">
                <a:effectLst/>
                <a:latin typeface="Times New Roman" panose="02020603050405020304" pitchFamily="18" charset="0"/>
                <a:ea typeface="Calibri" panose="020F0502020204030204" pitchFamily="34" charset="0"/>
              </a:rPr>
              <a:t>  (silk glue), </a:t>
            </a:r>
            <a:r>
              <a:rPr lang="en-US" sz="2400" b="0" dirty="0" err="1">
                <a:effectLst/>
                <a:latin typeface="Times New Roman" panose="02020603050405020304" pitchFamily="18" charset="0"/>
                <a:ea typeface="Calibri" panose="020F0502020204030204" pitchFamily="34" charset="0"/>
              </a:rPr>
              <a:t>chiếm</a:t>
            </a:r>
            <a:r>
              <a:rPr lang="en-US" sz="2400" b="0" dirty="0">
                <a:effectLst/>
                <a:latin typeface="Times New Roman" panose="02020603050405020304" pitchFamily="18" charset="0"/>
                <a:ea typeface="Calibri" panose="020F0502020204030204" pitchFamily="34" charset="0"/>
              </a:rPr>
              <a:t> 20-30% </a:t>
            </a:r>
            <a:r>
              <a:rPr lang="en-US" sz="2400" b="0" dirty="0" err="1">
                <a:effectLst/>
                <a:latin typeface="Times New Roman" panose="02020603050405020304" pitchFamily="18" charset="0"/>
                <a:ea typeface="Calibri" panose="020F0502020204030204" pitchFamily="34" charset="0"/>
              </a:rPr>
              <a:t>giúp</a:t>
            </a:r>
            <a:r>
              <a:rPr lang="en-US" sz="2400" b="0" dirty="0">
                <a:effectLst/>
                <a:latin typeface="Times New Roman" panose="02020603050405020304" pitchFamily="18" charset="0"/>
                <a:ea typeface="Calibri" panose="020F0502020204030204" pitchFamily="34" charset="0"/>
              </a:rPr>
              <a:t> 2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filament </a:t>
            </a:r>
            <a:r>
              <a:rPr lang="en-US" sz="2400" b="0" dirty="0" err="1">
                <a:effectLst/>
                <a:latin typeface="Times New Roman" panose="02020603050405020304" pitchFamily="18" charset="0"/>
                <a:ea typeface="Calibri" panose="020F0502020204030204" pitchFamily="34" charset="0"/>
              </a:rPr>
              <a:t>dính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nhau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khi</a:t>
            </a:r>
            <a:r>
              <a:rPr lang="en-US" sz="2400" b="0" dirty="0">
                <a:effectLst/>
                <a:latin typeface="Times New Roman" panose="02020603050405020304" pitchFamily="18" charset="0"/>
                <a:ea typeface="Calibri" panose="020F0502020204030204" pitchFamily="34" charset="0"/>
              </a:rPr>
              <a:t> tan </a:t>
            </a:r>
            <a:r>
              <a:rPr lang="en-US" sz="2400" b="0" dirty="0" err="1">
                <a:effectLst/>
                <a:latin typeface="Times New Roman" panose="02020603050405020304" pitchFamily="18" charset="0"/>
                <a:ea typeface="Calibri" panose="020F0502020204030204" pitchFamily="34" charset="0"/>
              </a:rPr>
              <a:t>hai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tách</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Sericine</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bỏ</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giảm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trọng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lượng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thô</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cứng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endParaRPr lang="en-US" sz="2400" b="1" dirty="0">
              <a:effectLst/>
              <a:latin typeface="Times New Roman" panose="02020603050405020304" pitchFamily="18" charset="0"/>
              <a:ea typeface="Calibri" panose="020F0502020204030204" pitchFamily="34" charset="0"/>
            </a:endParaRPr>
          </a:p>
          <a:p>
            <a:pPr marL="457200" indent="914400" algn="just">
              <a:lnSpc>
                <a:spcPct val="115000"/>
              </a:lnSpc>
              <a:spcBef>
                <a:spcPts val="600"/>
              </a:spcBef>
              <a:spcAft>
                <a:spcPts val="600"/>
              </a:spcAft>
            </a:pPr>
            <a:r>
              <a:rPr lang="en-US" sz="2400" b="0" dirty="0" err="1">
                <a:effectLst/>
                <a:latin typeface="Times New Roman" panose="02020603050405020304" pitchFamily="18" charset="0"/>
                <a:ea typeface="Calibri" panose="020F0502020204030204" pitchFamily="34" charset="0"/>
              </a:rPr>
              <a:t>Đường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kính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theo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dài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nuôi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tiết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diện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ngang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hình</a:t>
            </a:r>
            <a:r>
              <a:rPr lang="en-US" sz="2400" b="0" dirty="0">
                <a:effectLst/>
                <a:latin typeface="Times New Roman" panose="02020603050405020304" pitchFamily="18" charset="0"/>
                <a:ea typeface="Calibri" panose="020F0502020204030204" pitchFamily="34" charset="0"/>
              </a:rPr>
              <a:t> tam </a:t>
            </a:r>
            <a:r>
              <a:rPr lang="en-US" sz="2400" b="0" dirty="0" err="1">
                <a:effectLst/>
                <a:latin typeface="Times New Roman" panose="02020603050405020304" pitchFamily="18" charset="0"/>
                <a:ea typeface="Calibri" panose="020F0502020204030204" pitchFamily="34" charset="0"/>
              </a:rPr>
              <a:t>giác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góc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tròn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tự</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hình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chữ</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nhật</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12810478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BA6C2A9-B510-47FD-8D04-8E334462E78D}"/>
              </a:ext>
            </a:extLst>
          </p:cNvPr>
          <p:cNvSpPr txBox="1"/>
          <p:nvPr/>
        </p:nvSpPr>
        <p:spPr>
          <a:xfrm>
            <a:off x="685800" y="1676400"/>
            <a:ext cx="10210800" cy="4071692"/>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400" b="1" dirty="0" err="1">
                <a:effectLst/>
                <a:latin typeface="Times New Roman" panose="02020603050405020304" pitchFamily="18" charset="0"/>
                <a:ea typeface="Calibri" panose="020F0502020204030204" pitchFamily="34" charset="0"/>
              </a:rPr>
              <a:t>Cấu</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trúc</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siêu</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hiển</a:t>
            </a:r>
            <a:r>
              <a:rPr lang="en-US" sz="2400" b="1" dirty="0">
                <a:effectLst/>
                <a:latin typeface="Times New Roman" panose="02020603050405020304" pitchFamily="18" charset="0"/>
                <a:ea typeface="Calibri" panose="020F0502020204030204" pitchFamily="34" charset="0"/>
              </a:rPr>
              <a:t> vi</a:t>
            </a:r>
          </a:p>
          <a:p>
            <a:pPr marL="457200" indent="450215" algn="just">
              <a:lnSpc>
                <a:spcPct val="115000"/>
              </a:lnSpc>
              <a:spcBef>
                <a:spcPts val="600"/>
              </a:spcBef>
              <a:spcAft>
                <a:spcPts val="600"/>
              </a:spcAft>
            </a:pP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nhận</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các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lớp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hợp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protein </a:t>
            </a:r>
            <a:r>
              <a:rPr lang="en-US" sz="2400" b="0" dirty="0" err="1">
                <a:effectLst/>
                <a:latin typeface="Times New Roman" panose="02020603050405020304" pitchFamily="18" charset="0"/>
                <a:ea typeface="Calibri" panose="020F0502020204030204" pitchFamily="34" charset="0"/>
              </a:rPr>
              <a:t>mảnh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dưới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cấp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này</a:t>
            </a:r>
            <a:endParaRPr lang="en-US" sz="2400" b="1" dirty="0">
              <a:effectLst/>
              <a:latin typeface="Times New Roman" panose="02020603050405020304" pitchFamily="18" charset="0"/>
              <a:ea typeface="Calibri" panose="020F0502020204030204" pitchFamily="34" charset="0"/>
            </a:endParaRPr>
          </a:p>
          <a:p>
            <a:pPr marL="457200" indent="450215"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Polyme</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gồm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một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chuỗi</a:t>
            </a:r>
            <a:r>
              <a:rPr lang="en-US" sz="2400" b="0" dirty="0">
                <a:effectLst/>
                <a:latin typeface="Times New Roman" panose="02020603050405020304" pitchFamily="18" charset="0"/>
                <a:ea typeface="Calibri" panose="020F0502020204030204" pitchFamily="34" charset="0"/>
              </a:rPr>
              <a:t> amino acid </a:t>
            </a:r>
            <a:r>
              <a:rPr lang="en-US" sz="2400" b="0" dirty="0" err="1">
                <a:effectLst/>
                <a:latin typeface="Times New Roman" panose="02020603050405020304" pitchFamily="18" charset="0"/>
                <a:ea typeface="Calibri" panose="020F0502020204030204" pitchFamily="34" charset="0"/>
              </a:rPr>
              <a:t>hình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thành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nên</a:t>
            </a:r>
            <a:r>
              <a:rPr lang="en-US" sz="2400" b="0" dirty="0">
                <a:effectLst/>
                <a:latin typeface="Times New Roman" panose="02020603050405020304" pitchFamily="18" charset="0"/>
                <a:ea typeface="Calibri" panose="020F0502020204030204" pitchFamily="34" charset="0"/>
              </a:rPr>
              <a:t> protein </a:t>
            </a:r>
            <a:r>
              <a:rPr lang="en-US" sz="2400" b="0" dirty="0" err="1">
                <a:effectLst/>
                <a:latin typeface="Times New Roman" panose="02020603050405020304" pitchFamily="18" charset="0"/>
                <a:ea typeface="Calibri" panose="020F0502020204030204" pitchFamily="34" charset="0"/>
              </a:rPr>
              <a:t>gọi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fibroin</a:t>
            </a:r>
            <a:endParaRPr lang="en-US" sz="2400" b="1" dirty="0">
              <a:effectLst/>
              <a:latin typeface="Times New Roman" panose="02020603050405020304" pitchFamily="18" charset="0"/>
              <a:ea typeface="Calibri" panose="020F0502020204030204" pitchFamily="34" charset="0"/>
            </a:endParaRPr>
          </a:p>
          <a:p>
            <a:pPr marL="457200" indent="450215"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thiên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mạch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thẳng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cấu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trúc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đồng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hợp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chứa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nhóm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cực</a:t>
            </a:r>
            <a:r>
              <a:rPr lang="en-US" sz="2400" b="0" dirty="0">
                <a:effectLst/>
                <a:latin typeface="Times New Roman" panose="02020603050405020304" pitchFamily="18" charset="0"/>
                <a:ea typeface="Calibri" panose="020F0502020204030204" pitchFamily="34" charset="0"/>
              </a:rPr>
              <a:t> (-COOH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–NH</a:t>
            </a:r>
            <a:r>
              <a:rPr lang="en-US" sz="2400" b="0" baseline="-25000" dirty="0">
                <a:effectLst/>
                <a:latin typeface="Times New Roman" panose="02020603050405020304" pitchFamily="18" charset="0"/>
                <a:ea typeface="Calibri" panose="020F0502020204030204" pitchFamily="34" charset="0"/>
              </a:rPr>
              <a:t>2</a:t>
            </a:r>
            <a:r>
              <a:rPr lang="en-US" sz="2400" b="0" dirty="0">
                <a:effectLst/>
                <a:latin typeface="Times New Roman" panose="02020603050405020304" pitchFamily="18" charset="0"/>
                <a:ea typeface="Calibri" panose="020F0502020204030204" pitchFamily="34" charset="0"/>
              </a:rPr>
              <a:t> ) do </a:t>
            </a:r>
            <a:r>
              <a:rPr lang="en-US" sz="2400" b="0" dirty="0" err="1">
                <a:effectLst/>
                <a:latin typeface="Times New Roman" panose="02020603050405020304" pitchFamily="18" charset="0"/>
                <a:ea typeface="Calibri" panose="020F0502020204030204" pitchFamily="34" charset="0"/>
              </a:rPr>
              <a:t>vậy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đây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vật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liệu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lưỡng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tính</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a:p>
            <a:pPr marL="457200" indent="450215"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Ngoài</a:t>
            </a:r>
            <a:r>
              <a:rPr lang="en-US" sz="2400" b="0" dirty="0">
                <a:effectLst/>
                <a:latin typeface="Times New Roman" panose="02020603050405020304" pitchFamily="18" charset="0"/>
                <a:ea typeface="Calibri" panose="020F0502020204030204" pitchFamily="34" charset="0"/>
              </a:rPr>
              <a:t> fibroin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sericine</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còn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thành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tạp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như</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béo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sáp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muối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khoáng</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1247187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5DB5B58-10F2-4EE0-BA5F-7EF0038DFFF2}"/>
              </a:ext>
            </a:extLst>
          </p:cNvPr>
          <p:cNvSpPr txBox="1"/>
          <p:nvPr/>
        </p:nvSpPr>
        <p:spPr>
          <a:xfrm>
            <a:off x="685800" y="1793051"/>
            <a:ext cx="10363200" cy="4136773"/>
          </a:xfrm>
          <a:prstGeom prst="rect">
            <a:avLst/>
          </a:prstGeom>
          <a:noFill/>
        </p:spPr>
        <p:txBody>
          <a:bodyPr wrap="square">
            <a:spAutoFit/>
          </a:bodyPr>
          <a:lstStyle/>
          <a:p>
            <a:pPr lvl="0" algn="just">
              <a:lnSpc>
                <a:spcPct val="115000"/>
              </a:lnSpc>
              <a:spcBef>
                <a:spcPts val="600"/>
              </a:spcBef>
              <a:spcAft>
                <a:spcPts val="600"/>
              </a:spcAft>
              <a:tabLst>
                <a:tab pos="628650" algn="l"/>
              </a:tabLst>
            </a:pPr>
            <a:r>
              <a:rPr lang="en-US" sz="2800" b="1" dirty="0" err="1">
                <a:effectLst/>
                <a:latin typeface="Times New Roman" panose="02020603050405020304" pitchFamily="18" charset="0"/>
                <a:ea typeface="Calibri" panose="020F0502020204030204" pitchFamily="34" charset="0"/>
              </a:rPr>
              <a:t>Tính</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chất</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tơ</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tằm</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Wingdings" panose="05000000000000000000" pitchFamily="2" charset="2"/>
              <a:buChar char=""/>
              <a:tabLst>
                <a:tab pos="628650" algn="l"/>
              </a:tabLst>
            </a:pPr>
            <a:r>
              <a:rPr lang="en-US" sz="2800" b="1" dirty="0" err="1">
                <a:effectLst/>
                <a:latin typeface="Times New Roman" panose="02020603050405020304" pitchFamily="18" charset="0"/>
                <a:ea typeface="Calibri" panose="020F0502020204030204" pitchFamily="34" charset="0"/>
              </a:rPr>
              <a:t>Độ</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bền</a:t>
            </a:r>
            <a:endParaRPr lang="en-US" sz="28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800" b="0" dirty="0" err="1">
                <a:effectLst/>
                <a:latin typeface="Times New Roman" panose="02020603050405020304" pitchFamily="18" charset="0"/>
                <a:ea typeface="MS Mincho" panose="02020609040205080304" pitchFamily="49" charset="-128"/>
              </a:rPr>
              <a:t>Tơ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tằm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độ</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bền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cao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trong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protein </a:t>
            </a:r>
            <a:r>
              <a:rPr lang="en-US" sz="2800" b="0" dirty="0" err="1">
                <a:effectLst/>
                <a:latin typeface="Times New Roman" panose="02020603050405020304" pitchFamily="18" charset="0"/>
                <a:ea typeface="MS Mincho" panose="02020609040205080304" pitchFamily="49" charset="-128"/>
              </a:rPr>
              <a:t>nhưng</a:t>
            </a:r>
            <a:r>
              <a:rPr lang="en-US" sz="2800" b="0" dirty="0">
                <a:effectLst/>
                <a:latin typeface="Times New Roman" panose="02020603050405020304" pitchFamily="18" charset="0"/>
                <a:ea typeface="MS Mincho" panose="02020609040205080304" pitchFamily="49" charset="-128"/>
              </a:rPr>
              <a:t> so </a:t>
            </a:r>
            <a:r>
              <a:rPr lang="en-US" sz="2800" b="0" dirty="0" err="1">
                <a:effectLst/>
                <a:latin typeface="Times New Roman" panose="02020603050405020304" pitchFamily="18" charset="0"/>
                <a:ea typeface="MS Mincho" panose="02020609040205080304" pitchFamily="49" charset="-128"/>
              </a:rPr>
              <a:t>với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nói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chung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thì</a:t>
            </a:r>
            <a:r>
              <a:rPr lang="en-US" sz="2800" b="0" dirty="0">
                <a:effectLst/>
                <a:latin typeface="Times New Roman" panose="02020603050405020304" pitchFamily="18" charset="0"/>
                <a:ea typeface="MS Mincho" panose="02020609040205080304" pitchFamily="49" charset="-128"/>
              </a:rPr>
              <a:t> ở </a:t>
            </a:r>
            <a:r>
              <a:rPr lang="en-US" sz="2800" b="0" dirty="0" err="1">
                <a:effectLst/>
                <a:latin typeface="Times New Roman" panose="02020603050405020304" pitchFamily="18" charset="0"/>
                <a:ea typeface="MS Mincho" panose="02020609040205080304" pitchFamily="49" charset="-128"/>
              </a:rPr>
              <a:t>mức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trung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bình</a:t>
            </a:r>
            <a:r>
              <a:rPr lang="en-US" sz="2800" b="0" dirty="0">
                <a:effectLst/>
                <a:latin typeface="Times New Roman" panose="02020603050405020304" pitchFamily="18" charset="0"/>
                <a:ea typeface="MS Mincho" panose="02020609040205080304" pitchFamily="49" charset="-128"/>
              </a:rPr>
              <a:t>.</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800" b="0" dirty="0" err="1">
                <a:effectLst/>
                <a:latin typeface="Times New Roman" panose="02020603050405020304" pitchFamily="18" charset="0"/>
                <a:ea typeface="MS Mincho" panose="02020609040205080304" pitchFamily="49" charset="-128"/>
              </a:rPr>
              <a:t>Tơ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tằm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độ</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giãn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trung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bình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độ</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đàn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hồi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cao</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800" b="0" dirty="0" err="1">
                <a:effectLst/>
                <a:latin typeface="Times New Roman" panose="02020603050405020304" pitchFamily="18" charset="0"/>
                <a:ea typeface="MS Mincho" panose="02020609040205080304" pitchFamily="49" charset="-128"/>
              </a:rPr>
              <a:t>Tơ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tằm</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chống</a:t>
            </a:r>
            <a:r>
              <a:rPr lang="en-US" sz="2800" b="0" dirty="0">
                <a:effectLst/>
                <a:latin typeface="Times New Roman" panose="02020603050405020304" pitchFamily="18" charset="0"/>
                <a:ea typeface="MS Mincho" panose="02020609040205080304" pitchFamily="49" charset="-128"/>
              </a:rPr>
              <a:t> ma </a:t>
            </a:r>
            <a:r>
              <a:rPr lang="en-US" sz="2800" b="0" dirty="0" err="1">
                <a:effectLst/>
                <a:latin typeface="Times New Roman" panose="02020603050405020304" pitchFamily="18" charset="0"/>
                <a:ea typeface="MS Mincho" panose="02020609040205080304" pitchFamily="49" charset="-128"/>
              </a:rPr>
              <a:t>sát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vừa</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phải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tuy</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nhiên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trong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sử</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dụng</a:t>
            </a:r>
            <a:r>
              <a:rPr lang="en-US" sz="2800" b="0" dirty="0">
                <a:effectLst/>
                <a:latin typeface="Times New Roman" panose="02020603050405020304" pitchFamily="18" charset="0"/>
                <a:ea typeface="MS Mincho" panose="02020609040205080304" pitchFamily="49" charset="-128"/>
              </a:rPr>
              <a:t> ma </a:t>
            </a:r>
            <a:r>
              <a:rPr lang="en-US" sz="2800" b="0" dirty="0" err="1">
                <a:effectLst/>
                <a:latin typeface="Times New Roman" panose="02020603050405020304" pitchFamily="18" charset="0"/>
                <a:ea typeface="MS Mincho" panose="02020609040205080304" pitchFamily="49" charset="-128"/>
              </a:rPr>
              <a:t>sát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không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phải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vấn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đề</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lớn</a:t>
            </a:r>
            <a:endParaRPr lang="en-US" sz="28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279173112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C3195D3-551C-4E20-AD9F-1548E7823562}"/>
              </a:ext>
            </a:extLst>
          </p:cNvPr>
          <p:cNvSpPr txBox="1"/>
          <p:nvPr/>
        </p:nvSpPr>
        <p:spPr>
          <a:xfrm>
            <a:off x="457200" y="1558557"/>
            <a:ext cx="10896600" cy="4342535"/>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tabLst>
                <a:tab pos="628650" algn="l"/>
              </a:tabLst>
            </a:pPr>
            <a:r>
              <a:rPr lang="en-US" sz="2400" b="1" dirty="0" err="1">
                <a:effectLst/>
                <a:latin typeface="Times New Roman" panose="02020603050405020304" pitchFamily="18" charset="0"/>
                <a:ea typeface="Calibri" panose="020F0502020204030204" pitchFamily="34" charset="0"/>
              </a:rPr>
              <a:t>Ảnh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hưởng</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của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nước</a:t>
            </a:r>
            <a:endParaRPr lang="en-US" sz="2400" b="1" dirty="0">
              <a:effectLst/>
              <a:latin typeface="Times New Roman" panose="02020603050405020304" pitchFamily="18" charset="0"/>
              <a:ea typeface="Calibri" panose="020F0502020204030204" pitchFamily="34" charset="0"/>
            </a:endParaRPr>
          </a:p>
          <a:p>
            <a:pPr marL="457200"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hấp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thụ</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lượng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1/3 </a:t>
            </a:r>
            <a:r>
              <a:rPr lang="en-US" sz="2400" b="0" dirty="0" err="1">
                <a:effectLst/>
                <a:latin typeface="Times New Roman" panose="02020603050405020304" pitchFamily="18" charset="0"/>
                <a:ea typeface="Calibri" panose="020F0502020204030204" pitchFamily="34" charset="0"/>
              </a:rPr>
              <a:t>khố</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lượng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cảm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ướt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tiếp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xúc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ẩm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đến</a:t>
            </a:r>
            <a:r>
              <a:rPr lang="en-US" sz="2400" b="0" dirty="0">
                <a:effectLst/>
                <a:latin typeface="Times New Roman" panose="02020603050405020304" pitchFamily="18" charset="0"/>
                <a:ea typeface="Calibri" panose="020F0502020204030204" pitchFamily="34" charset="0"/>
              </a:rPr>
              <a:t> 9-11%. Khi </a:t>
            </a:r>
            <a:r>
              <a:rPr lang="en-US" sz="2400" b="0" dirty="0" err="1">
                <a:effectLst/>
                <a:latin typeface="Times New Roman" panose="02020603050405020304" pitchFamily="18" charset="0"/>
                <a:ea typeface="Calibri" panose="020F0502020204030204" pitchFamily="34" charset="0"/>
              </a:rPr>
              <a:t>cơ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thoát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mồ</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sẽ</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hấp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thụ</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bởi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vì</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vậy</a:t>
            </a:r>
            <a:r>
              <a:rPr lang="en-US" sz="2400" b="0" dirty="0">
                <a:effectLst/>
                <a:latin typeface="Times New Roman" panose="02020603050405020304" pitchFamily="18" charset="0"/>
                <a:ea typeface="Calibri" panose="020F0502020204030204" pitchFamily="34" charset="0"/>
              </a:rPr>
              <a:t> da </a:t>
            </a:r>
            <a:r>
              <a:rPr lang="en-US" sz="2400" b="0" dirty="0" err="1">
                <a:effectLst/>
                <a:latin typeface="Times New Roman" panose="02020603050405020304" pitchFamily="18" charset="0"/>
                <a:ea typeface="Calibri" panose="020F0502020204030204" pitchFamily="34" charset="0"/>
              </a:rPr>
              <a:t>duy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trì</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cảm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a:t>
            </a:r>
            <a:endParaRPr lang="en-US" sz="2400" b="1" dirty="0">
              <a:effectLst/>
              <a:latin typeface="Times New Roman" panose="02020603050405020304" pitchFamily="18" charset="0"/>
              <a:ea typeface="Calibri" panose="020F0502020204030204" pitchFamily="34" charset="0"/>
            </a:endParaRPr>
          </a:p>
          <a:p>
            <a:pPr marL="457200" algn="just">
              <a:lnSpc>
                <a:spcPct val="115000"/>
              </a:lnSpc>
              <a:spcBef>
                <a:spcPts val="600"/>
              </a:spcBef>
              <a:spcAft>
                <a:spcPts val="600"/>
              </a:spcAft>
            </a:pP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mềm</a:t>
            </a:r>
            <a:r>
              <a:rPr lang="en-US" sz="2400" b="0" dirty="0">
                <a:effectLst/>
                <a:latin typeface="Times New Roman" panose="02020603050405020304" pitchFamily="18" charset="0"/>
                <a:ea typeface="Calibri" panose="020F0502020204030204" pitchFamily="34" charset="0"/>
              </a:rPr>
              <a:t> ra, </a:t>
            </a:r>
            <a:r>
              <a:rPr lang="en-US" sz="2400" b="0" dirty="0" err="1">
                <a:effectLst/>
                <a:latin typeface="Times New Roman" panose="02020603050405020304" pitchFamily="18" charset="0"/>
                <a:ea typeface="Calibri" panose="020F0502020204030204" pitchFamily="34" charset="0"/>
              </a:rPr>
              <a:t>trương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nở</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đàn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hồi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hơn</a:t>
            </a:r>
            <a:r>
              <a:rPr lang="en-US" sz="2400" b="0" dirty="0">
                <a:effectLst/>
                <a:latin typeface="Times New Roman" panose="02020603050405020304" pitchFamily="18" charset="0"/>
                <a:ea typeface="Calibri" panose="020F0502020204030204" pitchFamily="34" charset="0"/>
              </a:rPr>
              <a:t>. ở </a:t>
            </a:r>
            <a:r>
              <a:rPr lang="en-US" sz="2400" b="0" dirty="0" err="1">
                <a:effectLst/>
                <a:latin typeface="Times New Roman" panose="02020603050405020304" pitchFamily="18" charset="0"/>
                <a:ea typeface="Calibri" panose="020F0502020204030204" pitchFamily="34" charset="0"/>
              </a:rPr>
              <a:t>nhiệt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25</a:t>
            </a:r>
            <a:r>
              <a:rPr lang="en-US" sz="2400" b="0" baseline="30000" dirty="0">
                <a:effectLst/>
                <a:latin typeface="Times New Roman" panose="02020603050405020304" pitchFamily="18" charset="0"/>
                <a:ea typeface="Calibri" panose="020F0502020204030204" pitchFamily="34" charset="0"/>
              </a:rPr>
              <a:t>o</a:t>
            </a:r>
            <a:r>
              <a:rPr lang="en-US" sz="2400" b="0" dirty="0">
                <a:effectLst/>
                <a:latin typeface="Times New Roman" panose="02020603050405020304" pitchFamily="18" charset="0"/>
                <a:ea typeface="Calibri" panose="020F0502020204030204" pitchFamily="34" charset="0"/>
              </a:rPr>
              <a:t>C,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sẽ</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nở</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ngang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từ</a:t>
            </a:r>
            <a:r>
              <a:rPr lang="en-US" sz="2400" b="0" dirty="0">
                <a:effectLst/>
                <a:latin typeface="Times New Roman" panose="02020603050405020304" pitchFamily="18" charset="0"/>
                <a:ea typeface="Calibri" panose="020F0502020204030204" pitchFamily="34" charset="0"/>
              </a:rPr>
              <a:t> 16-20%, </a:t>
            </a:r>
            <a:r>
              <a:rPr lang="en-US" sz="2400" b="0" dirty="0" err="1">
                <a:effectLst/>
                <a:latin typeface="Times New Roman" panose="02020603050405020304" pitchFamily="18" charset="0"/>
                <a:ea typeface="Calibri" panose="020F0502020204030204" pitchFamily="34" charset="0"/>
              </a:rPr>
              <a:t>chiều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dài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chỉ</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tăng</a:t>
            </a:r>
            <a:r>
              <a:rPr lang="en-US" sz="2400" b="0" dirty="0">
                <a:effectLst/>
                <a:latin typeface="Times New Roman" panose="02020603050405020304" pitchFamily="18" charset="0"/>
                <a:ea typeface="Calibri" panose="020F0502020204030204" pitchFamily="34" charset="0"/>
              </a:rPr>
              <a:t> 1-2%.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ẩm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tương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đối</a:t>
            </a:r>
            <a:r>
              <a:rPr lang="en-US" sz="2400" b="0" dirty="0">
                <a:effectLst/>
                <a:latin typeface="Times New Roman" panose="02020603050405020304" pitchFamily="18" charset="0"/>
                <a:ea typeface="Calibri" panose="020F0502020204030204" pitchFamily="34" charset="0"/>
              </a:rPr>
              <a:t> 90% </a:t>
            </a:r>
            <a:r>
              <a:rPr lang="en-US" sz="2400" b="0" dirty="0" err="1">
                <a:effectLst/>
                <a:latin typeface="Times New Roman" panose="02020603050405020304" pitchFamily="18" charset="0"/>
                <a:ea typeface="Calibri" panose="020F0502020204030204" pitchFamily="34" charset="0"/>
              </a:rPr>
              <a:t>lúc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kính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tăng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lên</a:t>
            </a:r>
            <a:r>
              <a:rPr lang="en-US" sz="2400" b="0" dirty="0">
                <a:effectLst/>
                <a:latin typeface="Times New Roman" panose="02020603050405020304" pitchFamily="18" charset="0"/>
                <a:ea typeface="Calibri" panose="020F0502020204030204" pitchFamily="34" charset="0"/>
              </a:rPr>
              <a:t> 9% </a:t>
            </a:r>
            <a:endParaRPr lang="en-US" sz="2400" b="1" dirty="0">
              <a:effectLst/>
              <a:latin typeface="Times New Roman" panose="02020603050405020304" pitchFamily="18" charset="0"/>
              <a:ea typeface="Calibri" panose="020F0502020204030204" pitchFamily="34" charset="0"/>
            </a:endParaRPr>
          </a:p>
          <a:p>
            <a:pPr marL="457200" indent="914400" algn="just">
              <a:lnSpc>
                <a:spcPct val="115000"/>
              </a:lnSpc>
              <a:spcBef>
                <a:spcPts val="600"/>
              </a:spcBef>
              <a:spcAft>
                <a:spcPts val="600"/>
              </a:spcAft>
            </a:pPr>
            <a:r>
              <a:rPr lang="en-US" sz="2400" b="0" dirty="0" err="1">
                <a:effectLst/>
                <a:latin typeface="Times New Roman" panose="02020603050405020304" pitchFamily="18" charset="0"/>
                <a:ea typeface="Calibri" panose="020F0502020204030204" pitchFamily="34" charset="0"/>
              </a:rPr>
              <a:t>Đối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secirine</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môi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trường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110</a:t>
            </a:r>
            <a:r>
              <a:rPr lang="en-US" sz="2400" b="0" baseline="30000" dirty="0">
                <a:effectLst/>
                <a:latin typeface="Times New Roman" panose="02020603050405020304" pitchFamily="18" charset="0"/>
                <a:ea typeface="Calibri" panose="020F0502020204030204" pitchFamily="34" charset="0"/>
              </a:rPr>
              <a:t>o</a:t>
            </a:r>
            <a:r>
              <a:rPr lang="en-US" sz="2400" b="0" dirty="0">
                <a:effectLst/>
                <a:latin typeface="Times New Roman" panose="02020603050405020304" pitchFamily="18" charset="0"/>
                <a:ea typeface="Calibri" panose="020F0502020204030204" pitchFamily="34" charset="0"/>
              </a:rPr>
              <a:t>C </a:t>
            </a:r>
            <a:r>
              <a:rPr lang="en-US" sz="2400" b="0" dirty="0" err="1">
                <a:effectLst/>
                <a:latin typeface="Times New Roman" panose="02020603050405020304" pitchFamily="18" charset="0"/>
                <a:ea typeface="Calibri" panose="020F0502020204030204" pitchFamily="34" charset="0"/>
              </a:rPr>
              <a:t>bị</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hòa</a:t>
            </a:r>
            <a:r>
              <a:rPr lang="en-US" sz="2400" b="0" dirty="0">
                <a:effectLst/>
                <a:latin typeface="Times New Roman" panose="02020603050405020304" pitchFamily="18" charset="0"/>
                <a:ea typeface="Calibri" panose="020F0502020204030204" pitchFamily="34" charset="0"/>
              </a:rPr>
              <a:t> tan </a:t>
            </a:r>
            <a:r>
              <a:rPr lang="en-US" sz="2400" b="0" dirty="0" err="1">
                <a:effectLst/>
                <a:latin typeface="Times New Roman" panose="02020603050405020304" pitchFamily="18" charset="0"/>
                <a:ea typeface="Calibri" panose="020F0502020204030204" pitchFamily="34" charset="0"/>
              </a:rPr>
              <a:t>hoàn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toàn</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110348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C9E3FC6-A052-405D-A82E-2A706FF89E24}"/>
              </a:ext>
            </a:extLst>
          </p:cNvPr>
          <p:cNvSpPr txBox="1"/>
          <p:nvPr/>
        </p:nvSpPr>
        <p:spPr>
          <a:xfrm>
            <a:off x="457200" y="1799978"/>
            <a:ext cx="10896600" cy="3487365"/>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tabLst>
                <a:tab pos="628650" algn="l"/>
              </a:tabLst>
            </a:pPr>
            <a:r>
              <a:rPr lang="en-US" sz="2800" b="1" dirty="0" err="1">
                <a:effectLst/>
                <a:latin typeface="Times New Roman" panose="02020603050405020304" pitchFamily="18" charset="0"/>
                <a:ea typeface="Calibri" panose="020F0502020204030204" pitchFamily="34" charset="0"/>
              </a:rPr>
              <a:t>Ảnh</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hưởng</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của</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nhiệt</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độ</a:t>
            </a:r>
            <a:endParaRPr lang="en-US" sz="2800" b="1" dirty="0">
              <a:effectLst/>
              <a:latin typeface="Times New Roman" panose="02020603050405020304" pitchFamily="18" charset="0"/>
              <a:ea typeface="Calibri" panose="020F0502020204030204" pitchFamily="34" charset="0"/>
            </a:endParaRPr>
          </a:p>
          <a:p>
            <a:pPr marL="457200" indent="914400" algn="just">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rPr>
              <a:t>Đối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với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nhiệt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đô</a:t>
            </a:r>
            <a:r>
              <a:rPr lang="en-US" sz="2800" b="0" dirty="0">
                <a:effectLst/>
                <a:latin typeface="Times New Roman" panose="02020603050405020304" pitchFamily="18" charset="0"/>
                <a:ea typeface="Calibri" panose="020F0502020204030204" pitchFamily="34" charset="0"/>
              </a:rPr>
              <a:t> 130 - 140</a:t>
            </a:r>
            <a:r>
              <a:rPr lang="en-US" sz="2800" b="0" baseline="30000" dirty="0">
                <a:effectLst/>
                <a:latin typeface="Times New Roman" panose="02020603050405020304" pitchFamily="18" charset="0"/>
                <a:ea typeface="Calibri" panose="020F0502020204030204" pitchFamily="34" charset="0"/>
              </a:rPr>
              <a:t>o</a:t>
            </a:r>
            <a:r>
              <a:rPr lang="en-US" sz="2800" b="0" dirty="0">
                <a:effectLst/>
                <a:latin typeface="Times New Roman" panose="02020603050405020304" pitchFamily="18" charset="0"/>
                <a:ea typeface="Calibri" panose="020F0502020204030204" pitchFamily="34" charset="0"/>
              </a:rPr>
              <a:t>C </a:t>
            </a:r>
            <a:r>
              <a:rPr lang="en-US" sz="2800" b="0" dirty="0" err="1">
                <a:effectLst/>
                <a:latin typeface="Times New Roman" panose="02020603050405020304" pitchFamily="18" charset="0"/>
                <a:ea typeface="Calibri" panose="020F0502020204030204" pitchFamily="34" charset="0"/>
              </a:rPr>
              <a:t>tác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dụng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trong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thời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gian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ngắn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không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thay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đổi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tính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chất</a:t>
            </a:r>
            <a:endParaRPr lang="en-US" sz="2800" b="1" dirty="0">
              <a:effectLst/>
              <a:latin typeface="Times New Roman" panose="02020603050405020304" pitchFamily="18" charset="0"/>
              <a:ea typeface="Calibri" panose="020F0502020204030204" pitchFamily="34" charset="0"/>
            </a:endParaRPr>
          </a:p>
          <a:p>
            <a:pPr marL="457200" indent="914400" algn="just">
              <a:lnSpc>
                <a:spcPct val="115000"/>
              </a:lnSpc>
              <a:spcBef>
                <a:spcPts val="600"/>
              </a:spcBef>
              <a:spcAft>
                <a:spcPts val="600"/>
              </a:spcAft>
            </a:pPr>
            <a:r>
              <a:rPr lang="en-US" sz="2800" b="0" dirty="0">
                <a:effectLst/>
                <a:latin typeface="Times New Roman" panose="02020603050405020304" pitchFamily="18" charset="0"/>
                <a:ea typeface="Calibri" panose="020F0502020204030204" pitchFamily="34" charset="0"/>
              </a:rPr>
              <a:t>Khi </a:t>
            </a:r>
            <a:r>
              <a:rPr lang="en-US" sz="2800" b="0" dirty="0" err="1">
                <a:effectLst/>
                <a:latin typeface="Times New Roman" panose="02020603050405020304" pitchFamily="18" charset="0"/>
                <a:ea typeface="Calibri" panose="020F0502020204030204" pitchFamily="34" charset="0"/>
              </a:rPr>
              <a:t>đốt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nóng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kéo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dài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thậm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chí</a:t>
            </a:r>
            <a:r>
              <a:rPr lang="en-US" sz="2800" b="0" dirty="0">
                <a:effectLst/>
                <a:latin typeface="Times New Roman" panose="02020603050405020304" pitchFamily="18" charset="0"/>
                <a:ea typeface="Calibri" panose="020F0502020204030204" pitchFamily="34" charset="0"/>
              </a:rPr>
              <a:t> ở </a:t>
            </a:r>
            <a:r>
              <a:rPr lang="en-US" sz="2800" b="0" dirty="0" err="1">
                <a:effectLst/>
                <a:latin typeface="Times New Roman" panose="02020603050405020304" pitchFamily="18" charset="0"/>
                <a:ea typeface="Calibri" panose="020F0502020204030204" pitchFamily="34" charset="0"/>
              </a:rPr>
              <a:t>nhiệt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độ</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thấp</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cũng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bị</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cứng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gòn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thay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đổi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màu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sắc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giảm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tính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chất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lý</a:t>
            </a:r>
            <a:endParaRPr lang="en-US" sz="2800" b="1" dirty="0">
              <a:effectLst/>
              <a:latin typeface="Times New Roman" panose="02020603050405020304" pitchFamily="18" charset="0"/>
              <a:ea typeface="Calibri" panose="020F0502020204030204" pitchFamily="34" charset="0"/>
            </a:endParaRPr>
          </a:p>
          <a:p>
            <a:pPr marL="457200" indent="914400" algn="just">
              <a:lnSpc>
                <a:spcPct val="115000"/>
              </a:lnSpc>
              <a:spcBef>
                <a:spcPts val="600"/>
              </a:spcBef>
              <a:spcAft>
                <a:spcPts val="600"/>
              </a:spcAft>
            </a:pPr>
            <a:r>
              <a:rPr lang="en-US" sz="2800" b="0" dirty="0">
                <a:effectLst/>
                <a:latin typeface="Times New Roman" panose="02020603050405020304" pitchFamily="18" charset="0"/>
                <a:ea typeface="Calibri" panose="020F0502020204030204" pitchFamily="34" charset="0"/>
              </a:rPr>
              <a:t>Ở </a:t>
            </a:r>
            <a:r>
              <a:rPr lang="en-US" sz="2800" b="0" dirty="0" err="1">
                <a:effectLst/>
                <a:latin typeface="Times New Roman" panose="02020603050405020304" pitchFamily="18" charset="0"/>
                <a:ea typeface="Calibri" panose="020F0502020204030204" pitchFamily="34" charset="0"/>
              </a:rPr>
              <a:t>nhiệt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độ</a:t>
            </a:r>
            <a:r>
              <a:rPr lang="en-US" sz="2800" b="0" dirty="0">
                <a:effectLst/>
                <a:latin typeface="Times New Roman" panose="02020603050405020304" pitchFamily="18" charset="0"/>
                <a:ea typeface="Calibri" panose="020F0502020204030204" pitchFamily="34" charset="0"/>
              </a:rPr>
              <a:t> 170</a:t>
            </a:r>
            <a:r>
              <a:rPr lang="en-US" sz="2800" b="0" baseline="30000" dirty="0">
                <a:effectLst/>
                <a:latin typeface="Times New Roman" panose="02020603050405020304" pitchFamily="18" charset="0"/>
                <a:ea typeface="Calibri" panose="020F0502020204030204" pitchFamily="34" charset="0"/>
              </a:rPr>
              <a:t> </a:t>
            </a:r>
            <a:r>
              <a:rPr lang="en-US" sz="2800" b="0" baseline="30000" dirty="0" err="1">
                <a:effectLst/>
                <a:latin typeface="Times New Roman" panose="02020603050405020304" pitchFamily="18" charset="0"/>
                <a:ea typeface="Calibri" panose="020F0502020204030204" pitchFamily="34" charset="0"/>
              </a:rPr>
              <a:t>o</a:t>
            </a:r>
            <a:r>
              <a:rPr lang="en-US" sz="2800" b="0" dirty="0" err="1">
                <a:effectLst/>
                <a:latin typeface="Times New Roman" panose="02020603050405020304" pitchFamily="18" charset="0"/>
                <a:ea typeface="Calibri" panose="020F0502020204030204" pitchFamily="34" charset="0"/>
              </a:rPr>
              <a:t>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bị</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hủy</a:t>
            </a:r>
            <a:endParaRPr lang="en-US" sz="2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2380419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D1F4D5C-8566-4C88-8936-1153AFD74218}"/>
              </a:ext>
            </a:extLst>
          </p:cNvPr>
          <p:cNvSpPr txBox="1"/>
          <p:nvPr/>
        </p:nvSpPr>
        <p:spPr>
          <a:xfrm>
            <a:off x="457200" y="1981201"/>
            <a:ext cx="10896600" cy="3333477"/>
          </a:xfrm>
          <a:prstGeom prst="rect">
            <a:avLst/>
          </a:prstGeom>
          <a:noFill/>
        </p:spPr>
        <p:txBody>
          <a:bodyPr wrap="square">
            <a:spAutoFit/>
          </a:bodyPr>
          <a:lstStyle/>
          <a:p>
            <a:pPr marL="342900" lvl="0" indent="-342900" algn="just">
              <a:lnSpc>
                <a:spcPct val="115000"/>
              </a:lnSpc>
              <a:spcBef>
                <a:spcPts val="600"/>
              </a:spcBef>
              <a:spcAft>
                <a:spcPts val="600"/>
              </a:spcAft>
              <a:buFont typeface="Wingdings" panose="05000000000000000000" pitchFamily="2" charset="2"/>
              <a:buChar char=""/>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Ảnh</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hưởng</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hóa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chất</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914400" algn="just">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acid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vô</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yếu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acid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hữu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có</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nồng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trung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bình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làm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giảm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không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đáng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kể</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bền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xơ.Nếu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tăng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nồng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dung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dịch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đốt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nóng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thì</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quá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trình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hủy</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xơ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diễn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ra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rất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nhanh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914400" algn="just">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Trong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môi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trường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kiềm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dễ</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bị</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hủy</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mức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hủy</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tùy</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thuộc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vào</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nhiệt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nồng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dung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dịch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kiềm</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796897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EAC9DE4-BD96-4556-A254-B1F21AE9F681}"/>
              </a:ext>
            </a:extLst>
          </p:cNvPr>
          <p:cNvSpPr txBox="1"/>
          <p:nvPr/>
        </p:nvSpPr>
        <p:spPr>
          <a:xfrm>
            <a:off x="647700" y="1793051"/>
            <a:ext cx="10896600" cy="4613379"/>
          </a:xfrm>
          <a:prstGeom prst="rect">
            <a:avLst/>
          </a:prstGeom>
          <a:noFill/>
        </p:spPr>
        <p:txBody>
          <a:bodyPr wrap="square">
            <a:spAutoFit/>
          </a:bodyPr>
          <a:lstStyle/>
          <a:p>
            <a:pPr lvl="0" algn="just">
              <a:lnSpc>
                <a:spcPct val="115000"/>
              </a:lnSpc>
              <a:spcBef>
                <a:spcPts val="600"/>
              </a:spcBef>
              <a:spcAft>
                <a:spcPts val="600"/>
              </a:spcAft>
              <a:tabLst>
                <a:tab pos="628650" algn="l"/>
              </a:tabLst>
            </a:pPr>
            <a:r>
              <a:rPr lang="en-US" sz="2400" b="1" dirty="0" err="1">
                <a:effectLst/>
                <a:latin typeface="Times New Roman" panose="02020603050405020304" pitchFamily="18" charset="0"/>
                <a:ea typeface="Calibri" panose="020F0502020204030204" pitchFamily="34" charset="0"/>
              </a:rPr>
              <a:t>Bảo</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quản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tơ</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tằm</a:t>
            </a:r>
            <a:endParaRPr lang="en-US" sz="2400" b="1" dirty="0">
              <a:effectLst/>
              <a:latin typeface="Times New Roman" panose="02020603050405020304" pitchFamily="18" charset="0"/>
              <a:ea typeface="Calibri" panose="020F0502020204030204" pitchFamily="34" charset="0"/>
            </a:endParaRPr>
          </a:p>
          <a:p>
            <a:pPr marL="457200" indent="457200" algn="just">
              <a:lnSpc>
                <a:spcPct val="115000"/>
              </a:lnSpc>
              <a:spcBef>
                <a:spcPts val="600"/>
              </a:spcBef>
              <a:spcAft>
                <a:spcPts val="600"/>
              </a:spcAft>
            </a:pP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giảm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bền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bởi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kiềm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nhẹ</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oxy </a:t>
            </a:r>
            <a:r>
              <a:rPr lang="en-US" sz="2400" b="0" dirty="0" err="1">
                <a:effectLst/>
                <a:latin typeface="Times New Roman" panose="02020603050405020304" pitchFamily="18" charset="0"/>
                <a:ea typeface="Calibri" panose="020F0502020204030204" pitchFamily="34" charset="0"/>
              </a:rPr>
              <a:t>hóa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kiềm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ngả</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mờ</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lâu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dẫn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đến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thủy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phân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mạch</a:t>
            </a:r>
            <a:r>
              <a:rPr lang="en-US" sz="2400" b="0" dirty="0">
                <a:effectLst/>
                <a:latin typeface="Times New Roman" panose="02020603050405020304" pitchFamily="18" charset="0"/>
                <a:ea typeface="Calibri" panose="020F0502020204030204" pitchFamily="34" charset="0"/>
              </a:rPr>
              <a:t> polypeptide. </a:t>
            </a:r>
            <a:r>
              <a:rPr lang="en-US" sz="2400" b="0" dirty="0" err="1">
                <a:effectLst/>
                <a:latin typeface="Times New Roman" panose="02020603050405020304" pitchFamily="18" charset="0"/>
                <a:ea typeface="Calibri" panose="020F0502020204030204" pitchFamily="34" charset="0"/>
              </a:rPr>
              <a:t>Phơi</a:t>
            </a:r>
            <a:r>
              <a:rPr lang="en-US" sz="2400" b="0" dirty="0">
                <a:effectLst/>
                <a:latin typeface="Times New Roman" panose="02020603050405020304" pitchFamily="18" charset="0"/>
                <a:ea typeface="Calibri" panose="020F0502020204030204" pitchFamily="34" charset="0"/>
              </a:rPr>
              <a:t> ở </a:t>
            </a:r>
            <a:r>
              <a:rPr lang="en-US" sz="2400" b="0" dirty="0" err="1">
                <a:effectLst/>
                <a:latin typeface="Times New Roman" panose="02020603050405020304" pitchFamily="18" charset="0"/>
                <a:ea typeface="Calibri" panose="020F0502020204030204" pitchFamily="34" charset="0"/>
              </a:rPr>
              <a:t>nhiệt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độ</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cao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biến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màu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cháy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xém</a:t>
            </a:r>
            <a:endParaRPr lang="en-US" sz="2400" b="1" dirty="0">
              <a:effectLst/>
              <a:latin typeface="Times New Roman" panose="02020603050405020304" pitchFamily="18" charset="0"/>
              <a:ea typeface="Calibri" panose="020F0502020204030204" pitchFamily="34" charset="0"/>
            </a:endParaRPr>
          </a:p>
          <a:p>
            <a:pPr marL="457200" indent="457200" algn="just">
              <a:lnSpc>
                <a:spcPct val="115000"/>
              </a:lnSpc>
              <a:spcBef>
                <a:spcPts val="600"/>
              </a:spcBef>
              <a:spcAft>
                <a:spcPts val="600"/>
              </a:spcAft>
            </a:pPr>
            <a:r>
              <a:rPr lang="en-US" sz="2400" b="0" dirty="0" err="1">
                <a:effectLst/>
                <a:latin typeface="Times New Roman" panose="02020603050405020304" pitchFamily="18" charset="0"/>
                <a:ea typeface="Calibri" panose="020F0502020204030204" pitchFamily="34" charset="0"/>
              </a:rPr>
              <a:t>Vải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tốt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phương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pháp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duy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trì</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các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tính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Nếu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tay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chú</a:t>
            </a:r>
            <a:r>
              <a:rPr lang="en-US" sz="2400" b="0" dirty="0">
                <a:effectLst/>
                <a:latin typeface="Times New Roman" panose="02020603050405020304" pitchFamily="18" charset="0"/>
                <a:ea typeface="Calibri" panose="020F0502020204030204" pitchFamily="34" charset="0"/>
              </a:rPr>
              <a:t> ý </a:t>
            </a:r>
            <a:r>
              <a:rPr lang="en-US" sz="2400" b="0" dirty="0" err="1">
                <a:effectLst/>
                <a:latin typeface="Times New Roman" panose="02020603050405020304" pitchFamily="18" charset="0"/>
                <a:ea typeface="Calibri" panose="020F0502020204030204" pitchFamily="34" charset="0"/>
              </a:rPr>
              <a:t>giặt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lạnh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phòn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hoặc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tẩy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nhẹ</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rũ</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nước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lạnh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treo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trong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bóng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râm</a:t>
            </a:r>
            <a:r>
              <a:rPr lang="en-US" sz="2400" b="0" dirty="0">
                <a:effectLst/>
                <a:latin typeface="Times New Roman" panose="02020603050405020304" pitchFamily="18" charset="0"/>
                <a:ea typeface="Calibri" panose="020F0502020204030204" pitchFamily="34" charset="0"/>
              </a:rPr>
              <a:t>. Khi </a:t>
            </a:r>
            <a:r>
              <a:rPr lang="en-US" sz="2400" b="0" dirty="0" err="1">
                <a:effectLst/>
                <a:latin typeface="Times New Roman" panose="02020603050405020304" pitchFamily="18" charset="0"/>
                <a:ea typeface="Calibri" panose="020F0502020204030204" pitchFamily="34" charset="0"/>
              </a:rPr>
              <a:t>ủi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thì</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ủi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phía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mặt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ủi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mạt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thì</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phủ</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một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lớp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vải</a:t>
            </a:r>
            <a:r>
              <a:rPr lang="en-US" sz="2400" b="0" dirty="0">
                <a:effectLst/>
                <a:latin typeface="Times New Roman" panose="02020603050405020304" pitchFamily="18" charset="0"/>
                <a:ea typeface="Calibri" panose="020F0502020204030204" pitchFamily="34" charset="0"/>
              </a:rPr>
              <a:t> cotton </a:t>
            </a:r>
            <a:r>
              <a:rPr lang="en-US" sz="2400" b="0" dirty="0" err="1">
                <a:effectLst/>
                <a:latin typeface="Times New Roman" panose="02020603050405020304" pitchFamily="18" charset="0"/>
                <a:ea typeface="Calibri" panose="020F0502020204030204" pitchFamily="34" charset="0"/>
              </a:rPr>
              <a:t>lên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Muốn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tẩy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trắng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chỉ</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amoni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chứ</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dùng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chất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tẩy</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trắng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nào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Để</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bỏ</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sự</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ngả</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vàng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của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tằm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cách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cho</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một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ít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giấm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trăng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khi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giặt</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89542783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C0157F84-7C48-4EEC-9AA5-4DA1684CBD7B}"/>
              </a:ext>
            </a:extLst>
          </p:cNvPr>
          <p:cNvSpPr txBox="1"/>
          <p:nvPr/>
        </p:nvSpPr>
        <p:spPr>
          <a:xfrm>
            <a:off x="3083437" y="381000"/>
            <a:ext cx="8105708" cy="103105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hữu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129E3FE-55EF-48D4-8B04-5497B4CCCBA6}"/>
              </a:ext>
            </a:extLst>
          </p:cNvPr>
          <p:cNvSpPr txBox="1"/>
          <p:nvPr/>
        </p:nvSpPr>
        <p:spPr>
          <a:xfrm>
            <a:off x="609600" y="1600200"/>
            <a:ext cx="10363200" cy="4326634"/>
          </a:xfrm>
          <a:prstGeom prst="rect">
            <a:avLst/>
          </a:prstGeom>
          <a:noFill/>
        </p:spPr>
        <p:txBody>
          <a:bodyPr wrap="square">
            <a:spAutoFit/>
          </a:bodyPr>
          <a:lstStyle/>
          <a:p>
            <a:pPr lvl="0" algn="just">
              <a:lnSpc>
                <a:spcPct val="115000"/>
              </a:lnSpc>
              <a:spcBef>
                <a:spcPts val="600"/>
              </a:spcBef>
              <a:spcAft>
                <a:spcPts val="600"/>
              </a:spcAft>
              <a:tabLst>
                <a:tab pos="628650" algn="l"/>
              </a:tabLst>
            </a:pPr>
            <a:r>
              <a:rPr lang="en-US" sz="2000" b="1" dirty="0" err="1">
                <a:effectLst/>
                <a:latin typeface="Times New Roman" panose="02020603050405020304" pitchFamily="18" charset="0"/>
                <a:ea typeface="Calibri" panose="020F0502020204030204" pitchFamily="34" charset="0"/>
              </a:rPr>
              <a:t>Phạm</a:t>
            </a:r>
            <a:r>
              <a:rPr lang="en-US" sz="2000" b="1" dirty="0">
                <a:effectLst/>
                <a:latin typeface="Times New Roman" panose="02020603050405020304" pitchFamily="18" charset="0"/>
                <a:ea typeface="Calibri" panose="020F0502020204030204" pitchFamily="34" charset="0"/>
              </a:rPr>
              <a:t> vi </a:t>
            </a:r>
            <a:r>
              <a:rPr lang="en-US" sz="2000" b="1" dirty="0" err="1">
                <a:effectLst/>
                <a:latin typeface="Times New Roman" panose="02020603050405020304" pitchFamily="18" charset="0"/>
                <a:ea typeface="Calibri" panose="020F0502020204030204" pitchFamily="34" charset="0"/>
              </a:rPr>
              <a:t>sử</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dụng</a:t>
            </a:r>
            <a:endParaRPr lang="en-US" sz="2000" b="1" dirty="0">
              <a:effectLst/>
              <a:latin typeface="Times New Roman" panose="02020603050405020304" pitchFamily="18" charset="0"/>
              <a:ea typeface="Calibri" panose="020F0502020204030204" pitchFamily="34" charset="0"/>
            </a:endParaRPr>
          </a:p>
          <a:p>
            <a:pPr marL="457200" algn="just">
              <a:lnSpc>
                <a:spcPct val="115000"/>
              </a:lnSpc>
              <a:spcBef>
                <a:spcPts val="600"/>
              </a:spcBef>
              <a:spcAft>
                <a:spcPts val="600"/>
              </a:spcAft>
              <a:tabLst>
                <a:tab pos="628650" algn="l"/>
              </a:tabLst>
            </a:pPr>
            <a:r>
              <a:rPr lang="en-US" sz="2000" b="0" dirty="0" err="1">
                <a:effectLst/>
                <a:latin typeface="Times New Roman" panose="02020603050405020304" pitchFamily="18" charset="0"/>
                <a:ea typeface="Calibri" panose="020F0502020204030204" pitchFamily="34" charset="0"/>
              </a:rPr>
              <a:t>Các</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mặt</a:t>
            </a:r>
            <a:r>
              <a:rPr lang="en-US" sz="2000" b="0" dirty="0">
                <a:effectLst/>
                <a:latin typeface="Times New Roman" panose="02020603050405020304" pitchFamily="18" charset="0"/>
                <a:ea typeface="Calibri" panose="020F0502020204030204" pitchFamily="34" charset="0"/>
              </a:rPr>
              <a:t> hang </a:t>
            </a:r>
            <a:r>
              <a:rPr lang="en-US" sz="2000" b="0" dirty="0" err="1">
                <a:effectLst/>
                <a:latin typeface="Times New Roman" panose="02020603050405020304" pitchFamily="18" charset="0"/>
                <a:ea typeface="Calibri" panose="020F0502020204030204" pitchFamily="34" charset="0"/>
              </a:rPr>
              <a:t>xơ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gồm</a:t>
            </a:r>
            <a:r>
              <a:rPr lang="en-US" sz="2000" b="0" dirty="0">
                <a:effectLst/>
                <a:latin typeface="Times New Roman" panose="02020603050405020304" pitchFamily="18" charset="0"/>
                <a:ea typeface="Calibri" panose="020F0502020204030204" pitchFamily="34" charset="0"/>
              </a:rPr>
              <a:t>:</a:t>
            </a:r>
            <a:endParaRPr lang="en-US" sz="20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000" b="0" dirty="0" err="1">
                <a:effectLst/>
                <a:latin typeface="Times New Roman" panose="02020603050405020304" pitchFamily="18" charset="0"/>
                <a:ea typeface="MS Mincho" panose="02020609040205080304" pitchFamily="49" charset="-128"/>
              </a:rPr>
              <a:t>Tơ</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sồi</a:t>
            </a:r>
            <a:r>
              <a:rPr lang="en-US" sz="2000" b="0" dirty="0">
                <a:effectLst/>
                <a:latin typeface="Times New Roman" panose="02020603050405020304" pitchFamily="18" charset="0"/>
                <a:ea typeface="MS Mincho" panose="02020609040205080304" pitchFamily="49" charset="-128"/>
              </a:rPr>
              <a:t> ( </a:t>
            </a:r>
            <a:r>
              <a:rPr lang="en-US" sz="2000" b="0" dirty="0" err="1">
                <a:effectLst/>
                <a:latin typeface="Times New Roman" panose="02020603050405020304" pitchFamily="18" charset="0"/>
                <a:ea typeface="MS Mincho" panose="02020609040205080304" pitchFamily="49" charset="-128"/>
              </a:rPr>
              <a:t>đũi</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nái</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sần</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sùi</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có</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cục</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thô</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nhưng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bền</a:t>
            </a:r>
            <a:endParaRPr lang="en-US" sz="20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000" b="0" dirty="0" err="1">
                <a:effectLst/>
                <a:latin typeface="Times New Roman" panose="02020603050405020304" pitchFamily="18" charset="0"/>
                <a:ea typeface="MS Mincho" panose="02020609040205080304" pitchFamily="49" charset="-128"/>
              </a:rPr>
              <a:t>Lĩnh</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là</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loại</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lụa</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dệt</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dày</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sau</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đó</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được</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phết</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hồ</a:t>
            </a:r>
            <a:endParaRPr lang="en-US" sz="20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000" b="0" dirty="0" err="1">
                <a:effectLst/>
                <a:latin typeface="Times New Roman" panose="02020603050405020304" pitchFamily="18" charset="0"/>
                <a:ea typeface="MS Mincho" panose="02020609040205080304" pitchFamily="49" charset="-128"/>
              </a:rPr>
              <a:t>Đoạn</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giống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lĩnh</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nhưng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dày</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hơn</a:t>
            </a:r>
            <a:endParaRPr lang="en-US" sz="20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000" b="0" dirty="0">
                <a:effectLst/>
                <a:latin typeface="Times New Roman" panose="02020603050405020304" pitchFamily="18" charset="0"/>
                <a:ea typeface="MS Mincho" panose="02020609040205080304" pitchFamily="49" charset="-128"/>
              </a:rPr>
              <a:t>The (</a:t>
            </a:r>
            <a:r>
              <a:rPr lang="en-US" sz="2000" b="0" dirty="0" err="1">
                <a:effectLst/>
                <a:latin typeface="Times New Roman" panose="02020603050405020304" pitchFamily="18" charset="0"/>
                <a:ea typeface="MS Mincho" panose="02020609040205080304" pitchFamily="49" charset="-128"/>
              </a:rPr>
              <a:t>sa</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là</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hàng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dệt</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dùng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sợi</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mỏng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và</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dệt</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thưa</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có</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thể</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nhìn</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xuyên</a:t>
            </a:r>
            <a:r>
              <a:rPr lang="en-US" sz="2000" b="0" dirty="0">
                <a:effectLst/>
                <a:latin typeface="Times New Roman" panose="02020603050405020304" pitchFamily="18" charset="0"/>
                <a:ea typeface="MS Mincho" panose="02020609040205080304" pitchFamily="49" charset="-128"/>
              </a:rPr>
              <a:t> qua </a:t>
            </a:r>
            <a:r>
              <a:rPr lang="en-US" sz="2000" b="0" dirty="0" err="1">
                <a:effectLst/>
                <a:latin typeface="Times New Roman" panose="02020603050405020304" pitchFamily="18" charset="0"/>
                <a:ea typeface="MS Mincho" panose="02020609040205080304" pitchFamily="49" charset="-128"/>
              </a:rPr>
              <a:t>được</a:t>
            </a:r>
            <a:endParaRPr lang="en-US" sz="20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tabLst>
                <a:tab pos="628650" algn="l"/>
              </a:tabLst>
            </a:pPr>
            <a:r>
              <a:rPr lang="en-US" sz="2000" b="0" dirty="0" err="1">
                <a:effectLst/>
                <a:latin typeface="Times New Roman" panose="02020603050405020304" pitchFamily="18" charset="0"/>
                <a:ea typeface="MS Mincho" panose="02020609040205080304" pitchFamily="49" charset="-128"/>
              </a:rPr>
              <a:t>Xuyến</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gần</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giống</a:t>
            </a:r>
            <a:r>
              <a:rPr lang="en-US" sz="2000" b="0" dirty="0">
                <a:effectLst/>
                <a:latin typeface="Times New Roman" panose="02020603050405020304" pitchFamily="18" charset="0"/>
                <a:ea typeface="MS Mincho" panose="02020609040205080304" pitchFamily="49" charset="-128"/>
              </a:rPr>
              <a:t> the </a:t>
            </a:r>
            <a:r>
              <a:rPr lang="en-US" sz="2000" b="0" dirty="0" err="1">
                <a:effectLst/>
                <a:latin typeface="Times New Roman" panose="02020603050405020304" pitchFamily="18" charset="0"/>
                <a:ea typeface="MS Mincho" panose="02020609040205080304" pitchFamily="49" charset="-128"/>
              </a:rPr>
              <a:t>nhưng</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dệt</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thưa</a:t>
            </a:r>
            <a:r>
              <a:rPr lang="en-US" sz="2000" b="0" dirty="0">
                <a:effectLst/>
                <a:latin typeface="Times New Roman" panose="02020603050405020304" pitchFamily="18" charset="0"/>
                <a:ea typeface="MS Mincho" panose="02020609040205080304" pitchFamily="49" charset="-128"/>
              </a:rPr>
              <a:t> </a:t>
            </a:r>
            <a:r>
              <a:rPr lang="en-US" sz="2000" b="0" dirty="0" err="1">
                <a:effectLst/>
                <a:latin typeface="Times New Roman" panose="02020603050405020304" pitchFamily="18" charset="0"/>
                <a:ea typeface="MS Mincho" panose="02020609040205080304" pitchFamily="49" charset="-128"/>
              </a:rPr>
              <a:t>dày</a:t>
            </a:r>
            <a:r>
              <a:rPr lang="en-US" sz="2000" b="0" dirty="0">
                <a:effectLst/>
                <a:latin typeface="Times New Roman" panose="02020603050405020304" pitchFamily="18" charset="0"/>
                <a:ea typeface="MS Mincho" panose="02020609040205080304" pitchFamily="49" charset="-128"/>
              </a:rPr>
              <a:t> xen </a:t>
            </a:r>
            <a:r>
              <a:rPr lang="en-US" sz="2000" b="0" dirty="0" err="1">
                <a:effectLst/>
                <a:latin typeface="Times New Roman" panose="02020603050405020304" pitchFamily="18" charset="0"/>
                <a:ea typeface="MS Mincho" panose="02020609040205080304" pitchFamily="49" charset="-128"/>
              </a:rPr>
              <a:t>lẫn</a:t>
            </a:r>
            <a:endParaRPr lang="en-US" sz="2000" b="1" dirty="0">
              <a:effectLst/>
              <a:latin typeface="Times New Roman" panose="02020603050405020304" pitchFamily="18" charset="0"/>
              <a:ea typeface="MS Mincho" panose="02020609040205080304" pitchFamily="49" charset="-128"/>
            </a:endParaRPr>
          </a:p>
          <a:p>
            <a:pPr marL="457200" algn="just">
              <a:lnSpc>
                <a:spcPct val="115000"/>
              </a:lnSpc>
              <a:spcBef>
                <a:spcPts val="600"/>
              </a:spcBef>
              <a:spcAft>
                <a:spcPts val="600"/>
              </a:spcAft>
              <a:tabLst>
                <a:tab pos="628650" algn="l"/>
              </a:tabLst>
            </a:pPr>
            <a:r>
              <a:rPr lang="en-US" sz="2000" b="0" dirty="0" err="1">
                <a:effectLst/>
                <a:latin typeface="Times New Roman" panose="02020603050405020304" pitchFamily="18" charset="0"/>
                <a:ea typeface="Calibri" panose="020F0502020204030204" pitchFamily="34" charset="0"/>
              </a:rPr>
              <a:t>Quần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áo</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tằm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thích</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hợp</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với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thời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tiết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nóng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là</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lạnh</a:t>
            </a:r>
            <a:r>
              <a:rPr lang="en-US" sz="2000" b="0" dirty="0">
                <a:effectLst/>
                <a:latin typeface="Times New Roman" panose="02020603050405020304" pitchFamily="18" charset="0"/>
                <a:ea typeface="Calibri" panose="020F0502020204030204" pitchFamily="34" charset="0"/>
              </a:rPr>
              <a:t> do </a:t>
            </a:r>
            <a:r>
              <a:rPr lang="en-US" sz="2000" b="0" dirty="0" err="1">
                <a:effectLst/>
                <a:latin typeface="Times New Roman" panose="02020603050405020304" pitchFamily="18" charset="0"/>
                <a:ea typeface="Calibri" panose="020F0502020204030204" pitchFamily="34" charset="0"/>
              </a:rPr>
              <a:t>dễ</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thấm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mồ</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hôi</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và</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dẫn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nhiệt</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kém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Lụa</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tơ</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tằm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có</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vẻ</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đẹp</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óng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ánh</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trang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nhã</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dùng</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làm</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màn</a:t>
            </a:r>
            <a:r>
              <a:rPr lang="en-US" sz="2000" b="0" dirty="0">
                <a:effectLst/>
                <a:latin typeface="Times New Roman" panose="02020603050405020304" pitchFamily="18" charset="0"/>
                <a:ea typeface="Calibri" panose="020F0502020204030204" pitchFamily="34" charset="0"/>
              </a:rPr>
              <a:t>, </a:t>
            </a:r>
            <a:r>
              <a:rPr lang="en-US" sz="2000" b="0" dirty="0" err="1">
                <a:effectLst/>
                <a:latin typeface="Times New Roman" panose="02020603050405020304" pitchFamily="18" charset="0"/>
                <a:ea typeface="Calibri" panose="020F0502020204030204" pitchFamily="34" charset="0"/>
              </a:rPr>
              <a:t>rèm</a:t>
            </a:r>
            <a:r>
              <a:rPr lang="en-US" sz="2000" b="0" dirty="0">
                <a:effectLst/>
                <a:latin typeface="Times New Roman" panose="02020603050405020304" pitchFamily="18" charset="0"/>
                <a:ea typeface="Calibri" panose="020F0502020204030204" pitchFamily="34" charset="0"/>
              </a:rPr>
              <a:t>….</a:t>
            </a:r>
            <a:endParaRPr lang="en-US" sz="20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63539824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F701C-FB67-4E03-AACD-93417DAEB9CE}"/>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137999D2-C83F-47A0-972D-61E37F75787A}"/>
              </a:ext>
            </a:extLst>
          </p:cNvPr>
          <p:cNvSpPr txBox="1"/>
          <p:nvPr/>
        </p:nvSpPr>
        <p:spPr>
          <a:xfrm>
            <a:off x="1371600" y="1150961"/>
            <a:ext cx="6102626" cy="646331"/>
          </a:xfrm>
          <a:prstGeom prst="rect">
            <a:avLst/>
          </a:prstGeom>
          <a:noFill/>
        </p:spPr>
        <p:txBody>
          <a:bodyPr wrap="square">
            <a:spAutoFit/>
          </a:bodyPr>
          <a:lstStyle/>
          <a:p>
            <a:r>
              <a:rPr lang="en-US" sz="36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âu</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3:</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solidFill>
                <a:srgbClr val="FF0000"/>
              </a:solidFill>
            </a:endParaRPr>
          </a:p>
        </p:txBody>
      </p:sp>
      <p:sp>
        <p:nvSpPr>
          <p:cNvPr id="8" name="TextBox 7">
            <a:extLst>
              <a:ext uri="{FF2B5EF4-FFF2-40B4-BE49-F238E27FC236}">
                <a16:creationId xmlns:a16="http://schemas.microsoft.com/office/drawing/2014/main" id="{1236F361-55F9-4E31-AE0F-AF91D0527B66}"/>
              </a:ext>
            </a:extLst>
          </p:cNvPr>
          <p:cNvSpPr txBox="1"/>
          <p:nvPr/>
        </p:nvSpPr>
        <p:spPr>
          <a:xfrm>
            <a:off x="609600" y="1878729"/>
            <a:ext cx="10972800" cy="4108817"/>
          </a:xfrm>
          <a:prstGeom prst="rect">
            <a:avLst/>
          </a:prstGeom>
          <a:noFill/>
        </p:spPr>
        <p:txBody>
          <a:bodyPr wrap="square">
            <a:spAutoFit/>
          </a:bodyPr>
          <a:lstStyle/>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x</a:t>
            </a:r>
            <a:r>
              <a:rPr lang="vi-VN" sz="3200" dirty="0">
                <a:latin typeface="Times New Roman" panose="02020603050405020304" pitchFamily="18" charset="0"/>
                <a:cs typeface="Times New Roman" panose="02020603050405020304" pitchFamily="18" charset="0"/>
              </a:rPr>
              <a:t>ơ, sợi bông</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Trình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bày</a:t>
            </a:r>
            <a:r>
              <a:rPr lang="en-US" sz="3200" dirty="0">
                <a:latin typeface="Times New Roman" panose="02020603050405020304" pitchFamily="18" charset="0"/>
                <a:cs typeface="Times New Roman" panose="02020603050405020304" pitchFamily="18" charset="0"/>
              </a:rPr>
              <a:t> n</a:t>
            </a:r>
            <a:r>
              <a:rPr lang="vi-VN" sz="3200" dirty="0">
                <a:latin typeface="Times New Roman" panose="02020603050405020304" pitchFamily="18" charset="0"/>
                <a:cs typeface="Times New Roman" panose="02020603050405020304" pitchFamily="18" charset="0"/>
              </a:rPr>
              <a:t>guồn gốc</a:t>
            </a:r>
            <a:r>
              <a:rPr lang="en-US" sz="3200" dirty="0">
                <a:latin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cs typeface="Times New Roman" panose="02020603050405020304" pitchFamily="18" charset="0"/>
              </a:rPr>
              <a:t>x</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latin typeface="Times New Roman" panose="02020603050405020304" pitchFamily="18" charset="0"/>
                <a:cs typeface="Times New Roman" panose="02020603050405020304" pitchFamily="18" charset="0"/>
              </a:rPr>
              <a:t>Nêu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ảnh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hưởng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nước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xơ</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nhiên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gốc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thực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vật</a:t>
            </a:r>
            <a:r>
              <a:rPr lang="en-US" sz="3200" dirty="0">
                <a:latin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tằm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514350" indent="-514350">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nhiên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gốc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bông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a:p>
            <a:pPr marL="171450" indent="8890">
              <a:spcBef>
                <a:spcPts val="600"/>
              </a:spcBef>
              <a:spcAft>
                <a:spcPts val="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178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arn(inVertic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barn(inVertical)">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barn(inVertical)">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8">
                                            <p:txEl>
                                              <p:pRg st="4" end="4"/>
                                            </p:txEl>
                                          </p:spTgt>
                                        </p:tgtEl>
                                        <p:attrNameLst>
                                          <p:attrName>style.visibility</p:attrName>
                                        </p:attrNameLst>
                                      </p:cBhvr>
                                      <p:to>
                                        <p:strVal val="visible"/>
                                      </p:to>
                                    </p:set>
                                    <p:animEffect transition="in" filter="barn(inVertical)">
                                      <p:cBhvr>
                                        <p:cTn id="32" dur="500"/>
                                        <p:tgtEl>
                                          <p:spTgt spid="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barn(inVertical)">
                                      <p:cBhvr>
                                        <p:cTn id="3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3821</TotalTime>
  <Words>6690</Words>
  <Application>Microsoft Office PowerPoint</Application>
  <PresentationFormat>Widescreen</PresentationFormat>
  <Paragraphs>314</Paragraphs>
  <Slides>84</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84</vt:i4>
      </vt:variant>
    </vt:vector>
  </HeadingPairs>
  <TitlesOfParts>
    <vt:vector size="95" baseType="lpstr">
      <vt:lpstr>.VnTime</vt:lpstr>
      <vt:lpstr>Arial</vt:lpstr>
      <vt:lpstr>Calibri</vt:lpstr>
      <vt:lpstr>Symbol</vt:lpstr>
      <vt:lpstr>Tahoma</vt:lpstr>
      <vt:lpstr>Times New Roman</vt:lpstr>
      <vt:lpstr>Trebuchet MS</vt:lpstr>
      <vt:lpstr>Wingdings</vt:lpstr>
      <vt:lpstr>Wingdings 3</vt:lpstr>
      <vt:lpstr>Office Theme</vt:lpstr>
      <vt:lpstr>Facet</vt:lpstr>
      <vt:lpstr>MÔN HỌC:  NGUYÊN PHỤ LIỆU DỆT MAY BẬC ĐÀO TẠO: TRUNG CẤP  Giảng viên: Ths Nguyễn Bạch Cẩm Dung Số điện thoại: 0901 332 377 Email: camdungnguyenbach@gmail.com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MÔN HỌC:  NGUYÊN PHỤ LIỆU DỆT MAY BẬC ĐÀO TẠO: TRUNG CẤP  Giảng viên: Ths Nguyễn Bạch Cẩm Dung Số điện thoại: 0901 332 377 Email: camdungnguyenbach@gmail.com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Microsoft</dc:creator>
  <cp:lastModifiedBy>set nguyenvan</cp:lastModifiedBy>
  <cp:revision>1383</cp:revision>
  <dcterms:created xsi:type="dcterms:W3CDTF">2019-03-11T02:21:13Z</dcterms:created>
  <dcterms:modified xsi:type="dcterms:W3CDTF">2021-10-25T08:59:10Z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2017-02-13T00:00:00Z</vt:filetime>
  </property>
  <property fmtid="{D5CDD505-2E9C-101B-9397-08002B2CF9AE}" pid="3" name="Creator">
    <vt:lpwstr>Microsoft® PowerPoint® 2010</vt:lpwstr>
  </property>
  <property fmtid="{D5CDD505-2E9C-101B-9397-08002B2CF9AE}" pid="4" name="LastSaved">
    <vt:filetime>2019-03-11T00:00:00Z</vt:filetime>
  </property>
</Properties>
</file>