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mp3" ContentType="audio/m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43" autoAdjust="0"/>
    <p:restoredTop sz="94660"/>
  </p:normalViewPr>
  <p:slideViewPr>
    <p:cSldViewPr>
      <p:cViewPr varScale="1">
        <p:scale>
          <a:sx n="79" d="100"/>
          <a:sy n="79" d="100"/>
        </p:scale>
        <p:origin x="92" y="3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23"/>
            <a:ext cx="7772400" cy="110251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0DFAE-58B0-47BA-BD11-53F2931789AF}" type="datetimeFigureOut">
              <a:rPr lang="en-US" smtClean="0"/>
              <a:t>10/13/2021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458AA-AF95-4E81-A47C-F186660D8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65343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0DFAE-58B0-47BA-BD11-53F2931789AF}" type="datetimeFigureOut">
              <a:rPr lang="en-US" smtClean="0"/>
              <a:t>10/13/2021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458AA-AF95-4E81-A47C-F186660D8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67862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0DFAE-58B0-47BA-BD11-53F2931789AF}" type="datetimeFigureOut">
              <a:rPr lang="en-US" smtClean="0"/>
              <a:t>10/13/2021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458AA-AF95-4E81-A47C-F186660D8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26990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0DFAE-58B0-47BA-BD11-53F2931789AF}" type="datetimeFigureOut">
              <a:rPr lang="en-US" smtClean="0"/>
              <a:t>10/13/2021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458AA-AF95-4E81-A47C-F186660D8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80122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2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2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9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9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0DFAE-58B0-47BA-BD11-53F2931789AF}" type="datetimeFigureOut">
              <a:rPr lang="en-US" smtClean="0"/>
              <a:t>10/13/2021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458AA-AF95-4E81-A47C-F186660D8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2368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0DFAE-58B0-47BA-BD11-53F2931789AF}" type="datetimeFigureOut">
              <a:rPr lang="en-US" smtClean="0"/>
              <a:t>10/13/2021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458AA-AF95-4E81-A47C-F186660D8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32303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0DFAE-58B0-47BA-BD11-53F2931789AF}" type="datetimeFigureOut">
              <a:rPr lang="en-US" smtClean="0"/>
              <a:t>10/13/2021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458AA-AF95-4E81-A47C-F186660D8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02810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4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04792"/>
            <a:ext cx="5111751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4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0DFAE-58B0-47BA-BD11-53F2931789AF}" type="datetimeFigureOut">
              <a:rPr lang="en-US" smtClean="0"/>
              <a:t>10/13/2021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458AA-AF95-4E81-A47C-F186660D8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72056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7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0DFAE-58B0-47BA-BD11-53F2931789AF}" type="datetimeFigureOut">
              <a:rPr lang="en-US" smtClean="0"/>
              <a:t>10/13/2021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458AA-AF95-4E81-A47C-F186660D8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54807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0DFAE-58B0-47BA-BD11-53F2931789AF}" type="datetimeFigureOut">
              <a:rPr lang="en-US" smtClean="0"/>
              <a:t>10/13/2021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458AA-AF95-4E81-A47C-F186660D8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151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0DFAE-58B0-47BA-BD11-53F2931789AF}" type="datetimeFigureOut">
              <a:rPr lang="en-US" smtClean="0"/>
              <a:t>10/13/2021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458AA-AF95-4E81-A47C-F186660D8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38560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70DFAE-58B0-47BA-BD11-53F2931789AF}" type="datetimeFigureOut">
              <a:rPr lang="en-US" smtClean="0"/>
              <a:t>10/13/2021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D458AA-AF95-4E81-A47C-F186660D8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54123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slide" Target="slide6.xml"/><Relationship Id="rId18" Type="http://schemas.openxmlformats.org/officeDocument/2006/relationships/slide" Target="slide11.xml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gif"/><Relationship Id="rId12" Type="http://schemas.openxmlformats.org/officeDocument/2006/relationships/slide" Target="slide5.xml"/><Relationship Id="rId17" Type="http://schemas.openxmlformats.org/officeDocument/2006/relationships/slide" Target="slide10.xml"/><Relationship Id="rId2" Type="http://schemas.microsoft.com/office/2007/relationships/media" Target="../media/media1.WAV"/><Relationship Id="rId16" Type="http://schemas.openxmlformats.org/officeDocument/2006/relationships/slide" Target="slide9.xml"/><Relationship Id="rId1" Type="http://schemas.openxmlformats.org/officeDocument/2006/relationships/audio" Target="NULL" TargetMode="External"/><Relationship Id="rId6" Type="http://schemas.openxmlformats.org/officeDocument/2006/relationships/slide" Target="slide12.xml"/><Relationship Id="rId11" Type="http://schemas.openxmlformats.org/officeDocument/2006/relationships/slide" Target="slide4.xml"/><Relationship Id="rId5" Type="http://schemas.openxmlformats.org/officeDocument/2006/relationships/image" Target="../media/image3.gif"/><Relationship Id="rId15" Type="http://schemas.openxmlformats.org/officeDocument/2006/relationships/slide" Target="slide8.xml"/><Relationship Id="rId10" Type="http://schemas.openxmlformats.org/officeDocument/2006/relationships/slide" Target="slide3.xml"/><Relationship Id="rId4" Type="http://schemas.openxmlformats.org/officeDocument/2006/relationships/image" Target="../media/image2.gif"/><Relationship Id="rId9" Type="http://schemas.openxmlformats.org/officeDocument/2006/relationships/slide" Target="slide2.xml"/><Relationship Id="rId14" Type="http://schemas.openxmlformats.org/officeDocument/2006/relationships/slide" Target="slide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NULL" TargetMode="External"/><Relationship Id="rId7" Type="http://schemas.openxmlformats.org/officeDocument/2006/relationships/slide" Target="slide1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audio" Target="../media/audio1.wav"/><Relationship Id="rId5" Type="http://schemas.openxmlformats.org/officeDocument/2006/relationships/slideLayout" Target="../slideLayouts/slideLayout2.xml"/><Relationship Id="rId4" Type="http://schemas.microsoft.com/office/2007/relationships/media" Target="../media/media3.mp3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NULL" TargetMode="External"/><Relationship Id="rId7" Type="http://schemas.openxmlformats.org/officeDocument/2006/relationships/slide" Target="slide1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audio" Target="../media/audio2.wav"/><Relationship Id="rId5" Type="http://schemas.openxmlformats.org/officeDocument/2006/relationships/slideLayout" Target="../slideLayouts/slideLayout2.xml"/><Relationship Id="rId4" Type="http://schemas.microsoft.com/office/2007/relationships/media" Target="../media/media3.mp3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NULL" TargetMode="External"/><Relationship Id="rId7" Type="http://schemas.openxmlformats.org/officeDocument/2006/relationships/slide" Target="slide1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audio" Target="../media/audio3.wav"/><Relationship Id="rId5" Type="http://schemas.openxmlformats.org/officeDocument/2006/relationships/slideLayout" Target="../slideLayouts/slideLayout2.xml"/><Relationship Id="rId4" Type="http://schemas.microsoft.com/office/2007/relationships/media" Target="../media/media3.mp3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NULL" TargetMode="External"/><Relationship Id="rId7" Type="http://schemas.openxmlformats.org/officeDocument/2006/relationships/slide" Target="slide1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audio" Target="../media/audio4.wav"/><Relationship Id="rId5" Type="http://schemas.openxmlformats.org/officeDocument/2006/relationships/slideLayout" Target="../slideLayouts/slideLayout2.xml"/><Relationship Id="rId4" Type="http://schemas.microsoft.com/office/2007/relationships/media" Target="../media/media3.mp3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NULL" TargetMode="External"/><Relationship Id="rId7" Type="http://schemas.openxmlformats.org/officeDocument/2006/relationships/slide" Target="slide1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audio" Target="../media/audio5.wav"/><Relationship Id="rId5" Type="http://schemas.openxmlformats.org/officeDocument/2006/relationships/slideLayout" Target="../slideLayouts/slideLayout2.xml"/><Relationship Id="rId4" Type="http://schemas.microsoft.com/office/2007/relationships/media" Target="../media/media3.mp3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NULL" TargetMode="External"/><Relationship Id="rId7" Type="http://schemas.openxmlformats.org/officeDocument/2006/relationships/slide" Target="slide1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audio" Target="../media/audio6.wav"/><Relationship Id="rId5" Type="http://schemas.openxmlformats.org/officeDocument/2006/relationships/slideLayout" Target="../slideLayouts/slideLayout2.xml"/><Relationship Id="rId4" Type="http://schemas.microsoft.com/office/2007/relationships/media" Target="../media/media3.mp3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NULL" TargetMode="External"/><Relationship Id="rId7" Type="http://schemas.openxmlformats.org/officeDocument/2006/relationships/slide" Target="slide1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audio" Target="../media/audio2.wav"/><Relationship Id="rId5" Type="http://schemas.openxmlformats.org/officeDocument/2006/relationships/slideLayout" Target="../slideLayouts/slideLayout2.xml"/><Relationship Id="rId4" Type="http://schemas.microsoft.com/office/2007/relationships/media" Target="../media/media3.mp3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NULL" TargetMode="External"/><Relationship Id="rId7" Type="http://schemas.openxmlformats.org/officeDocument/2006/relationships/slide" Target="slide1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audio" Target="../media/audio7.wav"/><Relationship Id="rId5" Type="http://schemas.openxmlformats.org/officeDocument/2006/relationships/slideLayout" Target="../slideLayouts/slideLayout2.xml"/><Relationship Id="rId4" Type="http://schemas.microsoft.com/office/2007/relationships/media" Target="../media/media3.mp3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NULL" TargetMode="External"/><Relationship Id="rId7" Type="http://schemas.openxmlformats.org/officeDocument/2006/relationships/slide" Target="slide1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audio" Target="../media/audio2.wav"/><Relationship Id="rId5" Type="http://schemas.openxmlformats.org/officeDocument/2006/relationships/slideLayout" Target="../slideLayouts/slideLayout2.xml"/><Relationship Id="rId4" Type="http://schemas.microsoft.com/office/2007/relationships/media" Target="../media/media3.mp3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3.mp3"/><Relationship Id="rId7" Type="http://schemas.openxmlformats.org/officeDocument/2006/relationships/slide" Target="slide1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audio" Target="../media/audio8.wav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3.mp3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audio" Target="../media/audio9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angle 39"/>
          <p:cNvSpPr/>
          <p:nvPr/>
        </p:nvSpPr>
        <p:spPr>
          <a:xfrm>
            <a:off x="1524000" y="977692"/>
            <a:ext cx="1219200" cy="173736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/>
              <a:t>1</a:t>
            </a:r>
          </a:p>
        </p:txBody>
      </p:sp>
      <p:sp>
        <p:nvSpPr>
          <p:cNvPr id="32" name="Rectangle 31"/>
          <p:cNvSpPr/>
          <p:nvPr/>
        </p:nvSpPr>
        <p:spPr>
          <a:xfrm>
            <a:off x="1679318" y="17487"/>
            <a:ext cx="568008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3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VÒNG 3: TỰ HÀO TIẾP BƯỚC</a:t>
            </a:r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1994" y="146870"/>
            <a:ext cx="495300" cy="43815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2396" y="538442"/>
            <a:ext cx="495300" cy="43815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7500" y="146870"/>
            <a:ext cx="495300" cy="438150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9448" y="538442"/>
            <a:ext cx="495300" cy="438150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326" y="547671"/>
            <a:ext cx="4228206" cy="232231"/>
          </a:xfrm>
          <a:prstGeom prst="rect">
            <a:avLst/>
          </a:prstGeom>
        </p:spPr>
      </p:pic>
      <p:pic>
        <p:nvPicPr>
          <p:cNvPr id="43" name="Picture 42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800" y="4096114"/>
            <a:ext cx="1009650" cy="904875"/>
          </a:xfrm>
          <a:prstGeom prst="rect">
            <a:avLst/>
          </a:prstGeom>
        </p:spPr>
      </p:pic>
      <p:pic>
        <p:nvPicPr>
          <p:cNvPr id="4" name="VUIDEHOC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5450.1804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279876" y="5467350"/>
            <a:ext cx="609600" cy="609600"/>
          </a:xfrm>
          <a:prstGeom prst="rect">
            <a:avLst/>
          </a:prstGeom>
        </p:spPr>
      </p:pic>
      <p:sp>
        <p:nvSpPr>
          <p:cNvPr id="7" name="Rectangle 6">
            <a:hlinkClick r:id="rId9" action="ppaction://hlinksldjump"/>
          </p:cNvPr>
          <p:cNvSpPr/>
          <p:nvPr/>
        </p:nvSpPr>
        <p:spPr>
          <a:xfrm>
            <a:off x="1524000" y="977692"/>
            <a:ext cx="1219200" cy="1737360"/>
          </a:xfrm>
          <a:prstGeom prst="rect">
            <a:avLst/>
          </a:prstGeom>
          <a:solidFill>
            <a:srgbClr val="FF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/>
              <a:t>1</a:t>
            </a:r>
          </a:p>
        </p:txBody>
      </p:sp>
      <p:sp>
        <p:nvSpPr>
          <p:cNvPr id="41" name="Rectangle 40"/>
          <p:cNvSpPr/>
          <p:nvPr/>
        </p:nvSpPr>
        <p:spPr>
          <a:xfrm>
            <a:off x="2743200" y="977692"/>
            <a:ext cx="1219200" cy="173736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/>
              <a:t>2</a:t>
            </a:r>
          </a:p>
        </p:txBody>
      </p:sp>
      <p:sp>
        <p:nvSpPr>
          <p:cNvPr id="42" name="Rectangle 41">
            <a:hlinkClick r:id="rId10" action="ppaction://hlinksldjump"/>
          </p:cNvPr>
          <p:cNvSpPr/>
          <p:nvPr/>
        </p:nvSpPr>
        <p:spPr>
          <a:xfrm>
            <a:off x="2743200" y="977692"/>
            <a:ext cx="1219200" cy="1737360"/>
          </a:xfrm>
          <a:prstGeom prst="rect">
            <a:avLst/>
          </a:prstGeom>
          <a:solidFill>
            <a:srgbClr val="FF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/>
              <a:t>2</a:t>
            </a:r>
          </a:p>
        </p:txBody>
      </p:sp>
      <p:sp>
        <p:nvSpPr>
          <p:cNvPr id="44" name="Rectangle 43"/>
          <p:cNvSpPr/>
          <p:nvPr/>
        </p:nvSpPr>
        <p:spPr>
          <a:xfrm>
            <a:off x="3962400" y="977692"/>
            <a:ext cx="1219200" cy="173736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/>
              <a:t>3</a:t>
            </a:r>
          </a:p>
        </p:txBody>
      </p:sp>
      <p:sp>
        <p:nvSpPr>
          <p:cNvPr id="45" name="Rectangle 44">
            <a:hlinkClick r:id="rId11" action="ppaction://hlinksldjump"/>
          </p:cNvPr>
          <p:cNvSpPr/>
          <p:nvPr/>
        </p:nvSpPr>
        <p:spPr>
          <a:xfrm>
            <a:off x="3962400" y="977692"/>
            <a:ext cx="1219200" cy="1737360"/>
          </a:xfrm>
          <a:prstGeom prst="rect">
            <a:avLst/>
          </a:prstGeom>
          <a:solidFill>
            <a:srgbClr val="FF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/>
              <a:t>3</a:t>
            </a:r>
          </a:p>
        </p:txBody>
      </p:sp>
      <p:sp>
        <p:nvSpPr>
          <p:cNvPr id="46" name="Rectangle 45"/>
          <p:cNvSpPr/>
          <p:nvPr/>
        </p:nvSpPr>
        <p:spPr>
          <a:xfrm>
            <a:off x="5181600" y="977692"/>
            <a:ext cx="1219200" cy="173736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/>
              <a:t>4</a:t>
            </a:r>
          </a:p>
        </p:txBody>
      </p:sp>
      <p:sp>
        <p:nvSpPr>
          <p:cNvPr id="47" name="Rectangle 46">
            <a:hlinkClick r:id="rId12" action="ppaction://hlinksldjump"/>
          </p:cNvPr>
          <p:cNvSpPr/>
          <p:nvPr/>
        </p:nvSpPr>
        <p:spPr>
          <a:xfrm>
            <a:off x="5181600" y="977692"/>
            <a:ext cx="1219200" cy="1737360"/>
          </a:xfrm>
          <a:prstGeom prst="rect">
            <a:avLst/>
          </a:prstGeom>
          <a:solidFill>
            <a:srgbClr val="FF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/>
              <a:t>4</a:t>
            </a:r>
          </a:p>
        </p:txBody>
      </p:sp>
      <p:sp>
        <p:nvSpPr>
          <p:cNvPr id="48" name="Rectangle 47"/>
          <p:cNvSpPr/>
          <p:nvPr/>
        </p:nvSpPr>
        <p:spPr>
          <a:xfrm>
            <a:off x="6400800" y="977692"/>
            <a:ext cx="1219200" cy="173736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/>
              <a:t>5</a:t>
            </a:r>
          </a:p>
        </p:txBody>
      </p:sp>
      <p:sp>
        <p:nvSpPr>
          <p:cNvPr id="49" name="Rectangle 48">
            <a:hlinkClick r:id="rId13" action="ppaction://hlinksldjump"/>
          </p:cNvPr>
          <p:cNvSpPr/>
          <p:nvPr/>
        </p:nvSpPr>
        <p:spPr>
          <a:xfrm>
            <a:off x="6400800" y="977692"/>
            <a:ext cx="1219200" cy="1737360"/>
          </a:xfrm>
          <a:prstGeom prst="rect">
            <a:avLst/>
          </a:prstGeom>
          <a:solidFill>
            <a:srgbClr val="FF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/>
              <a:t>5</a:t>
            </a:r>
          </a:p>
        </p:txBody>
      </p:sp>
      <p:sp>
        <p:nvSpPr>
          <p:cNvPr id="60" name="Rectangle 59"/>
          <p:cNvSpPr/>
          <p:nvPr/>
        </p:nvSpPr>
        <p:spPr>
          <a:xfrm>
            <a:off x="1524000" y="2715052"/>
            <a:ext cx="1219200" cy="173736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/>
              <a:t>6</a:t>
            </a:r>
          </a:p>
        </p:txBody>
      </p:sp>
      <p:sp>
        <p:nvSpPr>
          <p:cNvPr id="61" name="Rectangle 60">
            <a:hlinkClick r:id="rId14" action="ppaction://hlinksldjump"/>
          </p:cNvPr>
          <p:cNvSpPr/>
          <p:nvPr/>
        </p:nvSpPr>
        <p:spPr>
          <a:xfrm>
            <a:off x="1524000" y="2715052"/>
            <a:ext cx="1219200" cy="1737360"/>
          </a:xfrm>
          <a:prstGeom prst="rect">
            <a:avLst/>
          </a:prstGeom>
          <a:solidFill>
            <a:srgbClr val="FF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/>
              <a:t>6</a:t>
            </a:r>
          </a:p>
        </p:txBody>
      </p:sp>
      <p:sp>
        <p:nvSpPr>
          <p:cNvPr id="62" name="Rectangle 61"/>
          <p:cNvSpPr/>
          <p:nvPr/>
        </p:nvSpPr>
        <p:spPr>
          <a:xfrm>
            <a:off x="2743200" y="2715052"/>
            <a:ext cx="1219200" cy="173736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/>
              <a:t>7</a:t>
            </a:r>
          </a:p>
        </p:txBody>
      </p:sp>
      <p:sp>
        <p:nvSpPr>
          <p:cNvPr id="63" name="Rectangle 62">
            <a:hlinkClick r:id="rId15" action="ppaction://hlinksldjump"/>
          </p:cNvPr>
          <p:cNvSpPr/>
          <p:nvPr/>
        </p:nvSpPr>
        <p:spPr>
          <a:xfrm>
            <a:off x="2743200" y="2715052"/>
            <a:ext cx="1219200" cy="1737360"/>
          </a:xfrm>
          <a:prstGeom prst="rect">
            <a:avLst/>
          </a:prstGeom>
          <a:solidFill>
            <a:srgbClr val="FF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/>
              <a:t>7</a:t>
            </a:r>
          </a:p>
        </p:txBody>
      </p:sp>
      <p:sp>
        <p:nvSpPr>
          <p:cNvPr id="64" name="Rectangle 63"/>
          <p:cNvSpPr/>
          <p:nvPr/>
        </p:nvSpPr>
        <p:spPr>
          <a:xfrm>
            <a:off x="3962400" y="2715052"/>
            <a:ext cx="1219200" cy="173736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/>
              <a:t>8</a:t>
            </a:r>
          </a:p>
        </p:txBody>
      </p:sp>
      <p:sp>
        <p:nvSpPr>
          <p:cNvPr id="65" name="Rectangle 64">
            <a:hlinkClick r:id="rId16" action="ppaction://hlinksldjump"/>
          </p:cNvPr>
          <p:cNvSpPr/>
          <p:nvPr/>
        </p:nvSpPr>
        <p:spPr>
          <a:xfrm>
            <a:off x="3962400" y="2715052"/>
            <a:ext cx="1219200" cy="1737360"/>
          </a:xfrm>
          <a:prstGeom prst="rect">
            <a:avLst/>
          </a:prstGeom>
          <a:solidFill>
            <a:srgbClr val="FF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/>
              <a:t>8</a:t>
            </a:r>
          </a:p>
        </p:txBody>
      </p:sp>
      <p:sp>
        <p:nvSpPr>
          <p:cNvPr id="66" name="Rectangle 65"/>
          <p:cNvSpPr/>
          <p:nvPr/>
        </p:nvSpPr>
        <p:spPr>
          <a:xfrm>
            <a:off x="5181600" y="2715052"/>
            <a:ext cx="1219200" cy="173736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/>
              <a:t>9</a:t>
            </a:r>
          </a:p>
        </p:txBody>
      </p:sp>
      <p:sp>
        <p:nvSpPr>
          <p:cNvPr id="67" name="Rectangle 66">
            <a:hlinkClick r:id="rId17" action="ppaction://hlinksldjump"/>
          </p:cNvPr>
          <p:cNvSpPr/>
          <p:nvPr/>
        </p:nvSpPr>
        <p:spPr>
          <a:xfrm>
            <a:off x="5181600" y="2715052"/>
            <a:ext cx="1219200" cy="1737360"/>
          </a:xfrm>
          <a:prstGeom prst="rect">
            <a:avLst/>
          </a:prstGeom>
          <a:solidFill>
            <a:srgbClr val="FF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/>
              <a:t>9</a:t>
            </a:r>
          </a:p>
        </p:txBody>
      </p:sp>
      <p:sp>
        <p:nvSpPr>
          <p:cNvPr id="68" name="Rectangle 67"/>
          <p:cNvSpPr/>
          <p:nvPr/>
        </p:nvSpPr>
        <p:spPr>
          <a:xfrm>
            <a:off x="6400800" y="2715052"/>
            <a:ext cx="1219200" cy="173736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/>
              <a:t>10</a:t>
            </a:r>
          </a:p>
        </p:txBody>
      </p:sp>
      <p:sp>
        <p:nvSpPr>
          <p:cNvPr id="69" name="Rectangle 68">
            <a:hlinkClick r:id="rId18" action="ppaction://hlinksldjump"/>
          </p:cNvPr>
          <p:cNvSpPr/>
          <p:nvPr/>
        </p:nvSpPr>
        <p:spPr>
          <a:xfrm>
            <a:off x="6400800" y="2715052"/>
            <a:ext cx="1219200" cy="1737360"/>
          </a:xfrm>
          <a:prstGeom prst="rect">
            <a:avLst/>
          </a:prstGeom>
          <a:solidFill>
            <a:srgbClr val="FF66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/>
              <a:t>10</a:t>
            </a:r>
          </a:p>
        </p:txBody>
      </p:sp>
      <p:sp>
        <p:nvSpPr>
          <p:cNvPr id="6" name="5-Point Star 5"/>
          <p:cNvSpPr/>
          <p:nvPr/>
        </p:nvSpPr>
        <p:spPr>
          <a:xfrm>
            <a:off x="119942" y="74148"/>
            <a:ext cx="533400" cy="533400"/>
          </a:xfrm>
          <a:prstGeom prst="star5">
            <a:avLst>
              <a:gd name="adj" fmla="val 25914"/>
              <a:gd name="hf" fmla="val 105146"/>
              <a:gd name="vf" fmla="val 110557"/>
            </a:avLst>
          </a:prstGeom>
          <a:solidFill>
            <a:srgbClr val="FF0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0974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8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109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0" fill="hold">
                      <p:stCondLst>
                        <p:cond delay="0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115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6" fill="hold">
                      <p:stCondLst>
                        <p:cond delay="0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13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4" fill="hold">
                      <p:stCondLst>
                        <p:cond delay="0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8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0" grpId="0" animBg="1"/>
      <p:bldP spid="32" grpId="0"/>
      <p:bldP spid="7" grpId="0" animBg="1"/>
      <p:bldP spid="41" grpId="0" animBg="1"/>
      <p:bldP spid="42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09549"/>
            <a:ext cx="8458200" cy="1535705"/>
          </a:xfrm>
          <a:prstGeom prst="rect">
            <a:avLst/>
          </a:prstGeom>
          <a:solidFill>
            <a:srgbClr val="92D05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>
                <a:solidFill>
                  <a:schemeClr val="bg1"/>
                </a:solidFill>
              </a:rPr>
              <a:t>Câu</a:t>
            </a:r>
            <a:r>
              <a:rPr lang="en-US" sz="3200" dirty="0">
                <a:solidFill>
                  <a:schemeClr val="bg1"/>
                </a:solidFill>
              </a:rPr>
              <a:t> 1: </a:t>
            </a:r>
            <a:r>
              <a:rPr lang="vi-VN" sz="3200" dirty="0">
                <a:solidFill>
                  <a:schemeClr val="bg1"/>
                </a:solidFill>
              </a:rPr>
              <a:t>Hãy nêu các chuẩn mực đạo đức cách mạng theo tư tưởng của Hồ Chí Minh?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677724" y="1884625"/>
            <a:ext cx="6762750" cy="2037201"/>
          </a:xfrm>
          <a:prstGeom prst="rect">
            <a:avLst/>
          </a:prstGeom>
          <a:solidFill>
            <a:srgbClr val="C00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vi-VN" sz="2800" dirty="0">
                <a:solidFill>
                  <a:schemeClr val="bg1"/>
                </a:solidFill>
              </a:rPr>
              <a:t>"- Trung với nước, hiếu với dân;</a:t>
            </a:r>
          </a:p>
          <a:p>
            <a:r>
              <a:rPr lang="vi-VN" sz="2800" dirty="0">
                <a:solidFill>
                  <a:schemeClr val="bg1"/>
                </a:solidFill>
              </a:rPr>
              <a:t>-Cần, kiệm, liêm, chính, chí công vô tư</a:t>
            </a:r>
          </a:p>
          <a:p>
            <a:r>
              <a:rPr lang="vi-VN" sz="2800" dirty="0">
                <a:solidFill>
                  <a:schemeClr val="bg1"/>
                </a:solidFill>
              </a:rPr>
              <a:t>-Yêu thương con người; </a:t>
            </a:r>
          </a:p>
          <a:p>
            <a:r>
              <a:rPr lang="vi-VN" sz="2800" dirty="0">
                <a:solidFill>
                  <a:schemeClr val="bg1"/>
                </a:solidFill>
              </a:rPr>
              <a:t>-Có tinh thần quốc tế trong sáng"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6" name="Pentagon 5">
            <a:hlinkClick r:id="rId7" action="ppaction://hlinksldjump"/>
          </p:cNvPr>
          <p:cNvSpPr/>
          <p:nvPr/>
        </p:nvSpPr>
        <p:spPr>
          <a:xfrm flipH="1">
            <a:off x="7029450" y="4248150"/>
            <a:ext cx="1905000" cy="685800"/>
          </a:xfrm>
          <a:prstGeom prst="homePlate">
            <a:avLst/>
          </a:prstGeom>
          <a:solidFill>
            <a:srgbClr val="C00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>
                <a:solidFill>
                  <a:srgbClr val="FFFF00"/>
                </a:solidFill>
              </a:rPr>
              <a:t>Quay về</a:t>
            </a:r>
          </a:p>
        </p:txBody>
      </p:sp>
      <p:sp>
        <p:nvSpPr>
          <p:cNvPr id="3" name="Oval 2"/>
          <p:cNvSpPr/>
          <p:nvPr/>
        </p:nvSpPr>
        <p:spPr>
          <a:xfrm>
            <a:off x="653143" y="3398245"/>
            <a:ext cx="1524000" cy="1524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707572" y="3452674"/>
            <a:ext cx="1415143" cy="1415143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het gi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0343" y="5238750"/>
            <a:ext cx="609600" cy="6096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793819" y="3929412"/>
            <a:ext cx="12426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HẾT GIỜ</a:t>
            </a:r>
          </a:p>
        </p:txBody>
      </p:sp>
      <p:pic>
        <p:nvPicPr>
          <p:cNvPr id="2" name="Tieng-dong-ho-tich-tac.mp4">
            <a:hlinkClick r:id="" action="ppaction://media"/>
            <a:extLst>
              <a:ext uri="{FF2B5EF4-FFF2-40B4-BE49-F238E27FC236}">
                <a16:creationId xmlns:a16="http://schemas.microsoft.com/office/drawing/2014/main" id="{F032ADF1-5C80-4A6F-8601-3BAD3511590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end="29904.9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29800" y="2170112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7902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009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3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965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2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3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 animBg="1"/>
      <p:bldP spid="5" grpId="0" animBg="1"/>
      <p:bldP spid="6" grpId="0" animBg="1"/>
      <p:bldP spid="13" grpId="0" animBg="1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09550"/>
            <a:ext cx="8458200" cy="1752600"/>
          </a:xfrm>
          <a:prstGeom prst="rect">
            <a:avLst/>
          </a:prstGeom>
          <a:solidFill>
            <a:srgbClr val="00B05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</a:rPr>
              <a:t>Câu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</a:rPr>
              <a:t> </a:t>
            </a:r>
            <a:r>
              <a:rPr lang="en-US" sz="2800" dirty="0">
                <a:solidFill>
                  <a:schemeClr val="bg1"/>
                </a:solidFill>
                <a:latin typeface="Calibri"/>
              </a:rPr>
              <a:t>2: </a:t>
            </a:r>
            <a:r>
              <a:rPr lang="vi-VN" sz="2800" dirty="0">
                <a:solidFill>
                  <a:schemeClr val="bg1"/>
                </a:solidFill>
                <a:latin typeface="Calibri"/>
              </a:rPr>
              <a:t>Em hãy cho biết trong các nguồn gốc hình thành tư tưởng Hồ Chí Minh, nguồn gốc nào giữ vai trò quyết định đến bản chất tư tưởng Hồ Chí Minh?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38200" y="2041484"/>
            <a:ext cx="6896100" cy="1219200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 err="1">
                <a:solidFill>
                  <a:srgbClr val="002060"/>
                </a:solidFill>
                <a:latin typeface="Calibri"/>
              </a:rPr>
              <a:t>Chủ</a:t>
            </a:r>
            <a:r>
              <a:rPr lang="en-US" sz="3200" dirty="0">
                <a:solidFill>
                  <a:srgbClr val="002060"/>
                </a:solidFill>
                <a:latin typeface="Calibri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Calibri"/>
              </a:rPr>
              <a:t>nghĩa</a:t>
            </a:r>
            <a:r>
              <a:rPr lang="en-US" sz="3200" dirty="0">
                <a:solidFill>
                  <a:srgbClr val="002060"/>
                </a:solidFill>
                <a:latin typeface="Calibri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Calibri"/>
              </a:rPr>
              <a:t>Mác</a:t>
            </a:r>
            <a:r>
              <a:rPr lang="en-US" sz="3200" dirty="0">
                <a:solidFill>
                  <a:srgbClr val="002060"/>
                </a:solidFill>
                <a:latin typeface="Calibri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Calibri"/>
              </a:rPr>
              <a:t>Lênin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Pentagon 5">
            <a:hlinkClick r:id="rId7" action="ppaction://hlinksldjump"/>
          </p:cNvPr>
          <p:cNvSpPr/>
          <p:nvPr/>
        </p:nvSpPr>
        <p:spPr>
          <a:xfrm flipH="1">
            <a:off x="7029450" y="4248150"/>
            <a:ext cx="1905000" cy="685800"/>
          </a:xfrm>
          <a:prstGeom prst="homePlate">
            <a:avLst/>
          </a:pr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Quay về</a:t>
            </a:r>
          </a:p>
        </p:txBody>
      </p:sp>
      <p:sp>
        <p:nvSpPr>
          <p:cNvPr id="7" name="Oval 6"/>
          <p:cNvSpPr/>
          <p:nvPr/>
        </p:nvSpPr>
        <p:spPr>
          <a:xfrm>
            <a:off x="653143" y="3398245"/>
            <a:ext cx="1524000" cy="1524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707572" y="3452674"/>
            <a:ext cx="1415143" cy="1415143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het gi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5228" y="5306225"/>
            <a:ext cx="609600" cy="6096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93819" y="3929412"/>
            <a:ext cx="12426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>
                <a:solidFill>
                  <a:schemeClr val="bg1"/>
                </a:solidFill>
              </a:rPr>
              <a:t>HẾT GIỜ</a:t>
            </a:r>
          </a:p>
        </p:txBody>
      </p:sp>
      <p:pic>
        <p:nvPicPr>
          <p:cNvPr id="2" name="Tieng-dong-ho-tich-tac.mp4">
            <a:hlinkClick r:id="" action="ppaction://media"/>
            <a:extLst>
              <a:ext uri="{FF2B5EF4-FFF2-40B4-BE49-F238E27FC236}">
                <a16:creationId xmlns:a16="http://schemas.microsoft.com/office/drawing/2014/main" id="{7481EDAF-06BC-42A2-A0B6-2EDD67552E6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end="29864.9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533900" y="5611025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672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013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3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96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09550"/>
            <a:ext cx="8458200" cy="1143000"/>
          </a:xfrm>
          <a:prstGeom prst="rect">
            <a:avLst/>
          </a:prstGeom>
          <a:solidFill>
            <a:schemeClr val="bg1">
              <a:lumMod val="9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Câu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lang="en-US" sz="3200" dirty="0">
                <a:solidFill>
                  <a:srgbClr val="002060"/>
                </a:solidFill>
              </a:rPr>
              <a:t>3: </a:t>
            </a:r>
            <a:r>
              <a:rPr lang="en-US" sz="3200" dirty="0" err="1">
                <a:solidFill>
                  <a:srgbClr val="002060"/>
                </a:solidFill>
              </a:rPr>
              <a:t>Tác</a:t>
            </a:r>
            <a:r>
              <a:rPr lang="en-US" sz="3200" dirty="0">
                <a:solidFill>
                  <a:srgbClr val="002060"/>
                </a:solidFill>
              </a:rPr>
              <a:t> </a:t>
            </a:r>
            <a:r>
              <a:rPr lang="en-US" sz="3200" dirty="0" err="1">
                <a:solidFill>
                  <a:srgbClr val="002060"/>
                </a:solidFill>
              </a:rPr>
              <a:t>giả</a:t>
            </a:r>
            <a:r>
              <a:rPr lang="en-US" sz="3200" dirty="0">
                <a:solidFill>
                  <a:srgbClr val="002060"/>
                </a:solidFill>
              </a:rPr>
              <a:t> </a:t>
            </a:r>
            <a:r>
              <a:rPr lang="en-US" sz="3200" dirty="0" err="1">
                <a:solidFill>
                  <a:srgbClr val="002060"/>
                </a:solidFill>
              </a:rPr>
              <a:t>của</a:t>
            </a:r>
            <a:r>
              <a:rPr lang="en-US" sz="3200" dirty="0">
                <a:solidFill>
                  <a:srgbClr val="002060"/>
                </a:solidFill>
              </a:rPr>
              <a:t> </a:t>
            </a:r>
            <a:r>
              <a:rPr lang="en-US" sz="3200" dirty="0" err="1">
                <a:solidFill>
                  <a:srgbClr val="002060"/>
                </a:solidFill>
              </a:rPr>
              <a:t>bài</a:t>
            </a:r>
            <a:r>
              <a:rPr lang="en-US" sz="3200" dirty="0">
                <a:solidFill>
                  <a:srgbClr val="002060"/>
                </a:solidFill>
              </a:rPr>
              <a:t> </a:t>
            </a:r>
            <a:r>
              <a:rPr lang="en-US" sz="3200" dirty="0" err="1">
                <a:solidFill>
                  <a:srgbClr val="002060"/>
                </a:solidFill>
              </a:rPr>
              <a:t>Quốc</a:t>
            </a:r>
            <a:r>
              <a:rPr lang="en-US" sz="3200" dirty="0">
                <a:solidFill>
                  <a:srgbClr val="002060"/>
                </a:solidFill>
              </a:rPr>
              <a:t> ca </a:t>
            </a:r>
            <a:r>
              <a:rPr lang="en-US" sz="3200" dirty="0" err="1">
                <a:solidFill>
                  <a:srgbClr val="002060"/>
                </a:solidFill>
              </a:rPr>
              <a:t>của</a:t>
            </a:r>
            <a:r>
              <a:rPr lang="en-US" sz="3200" dirty="0">
                <a:solidFill>
                  <a:srgbClr val="002060"/>
                </a:solidFill>
              </a:rPr>
              <a:t> </a:t>
            </a:r>
            <a:r>
              <a:rPr lang="en-US" sz="3200" dirty="0" err="1">
                <a:solidFill>
                  <a:srgbClr val="002060"/>
                </a:solidFill>
              </a:rPr>
              <a:t>Việt</a:t>
            </a:r>
            <a:r>
              <a:rPr lang="en-US" sz="3200" dirty="0">
                <a:solidFill>
                  <a:srgbClr val="002060"/>
                </a:solidFill>
              </a:rPr>
              <a:t> Nam </a:t>
            </a:r>
            <a:r>
              <a:rPr lang="en-US" sz="3200" dirty="0" err="1">
                <a:solidFill>
                  <a:srgbClr val="002060"/>
                </a:solidFill>
              </a:rPr>
              <a:t>là</a:t>
            </a:r>
            <a:r>
              <a:rPr lang="en-US" sz="3200" dirty="0">
                <a:solidFill>
                  <a:srgbClr val="002060"/>
                </a:solidFill>
              </a:rPr>
              <a:t> ai?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85850" y="2114550"/>
            <a:ext cx="6896100" cy="1219200"/>
          </a:xfrm>
          <a:prstGeom prst="rect">
            <a:avLst/>
          </a:prstGeom>
          <a:solidFill>
            <a:srgbClr val="FF0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b="1" dirty="0" err="1">
                <a:solidFill>
                  <a:schemeClr val="bg1"/>
                </a:solidFill>
                <a:latin typeface="Calibri"/>
              </a:rPr>
              <a:t>Cố</a:t>
            </a:r>
            <a:r>
              <a:rPr lang="en-US" sz="3200" b="1" dirty="0">
                <a:solidFill>
                  <a:schemeClr val="bg1"/>
                </a:solidFill>
                <a:latin typeface="Calibri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Calibri"/>
              </a:rPr>
              <a:t>nhạc</a:t>
            </a:r>
            <a:r>
              <a:rPr lang="en-US" sz="3200" b="1" dirty="0">
                <a:solidFill>
                  <a:schemeClr val="bg1"/>
                </a:solidFill>
                <a:latin typeface="Calibri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Calibri"/>
              </a:rPr>
              <a:t>sĩ</a:t>
            </a:r>
            <a:r>
              <a:rPr lang="en-US" sz="3200" b="1" dirty="0">
                <a:solidFill>
                  <a:schemeClr val="bg1"/>
                </a:solidFill>
                <a:latin typeface="Calibri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Calibri"/>
              </a:rPr>
              <a:t>Văn</a:t>
            </a:r>
            <a:r>
              <a:rPr lang="en-US" sz="3200" b="1" dirty="0">
                <a:solidFill>
                  <a:schemeClr val="bg1"/>
                </a:solidFill>
                <a:latin typeface="Calibri"/>
              </a:rPr>
              <a:t> Cao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6" name="Pentagon 5">
            <a:hlinkClick r:id="rId7" action="ppaction://hlinksldjump"/>
          </p:cNvPr>
          <p:cNvSpPr/>
          <p:nvPr/>
        </p:nvSpPr>
        <p:spPr>
          <a:xfrm flipH="1">
            <a:off x="7029450" y="4248150"/>
            <a:ext cx="1905000" cy="685800"/>
          </a:xfrm>
          <a:prstGeom prst="homePlate">
            <a:avLst/>
          </a:pr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Quay về</a:t>
            </a:r>
          </a:p>
        </p:txBody>
      </p:sp>
      <p:sp>
        <p:nvSpPr>
          <p:cNvPr id="7" name="Oval 6"/>
          <p:cNvSpPr/>
          <p:nvPr/>
        </p:nvSpPr>
        <p:spPr>
          <a:xfrm>
            <a:off x="653143" y="3398245"/>
            <a:ext cx="1524000" cy="1524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707572" y="3452674"/>
            <a:ext cx="1415143" cy="1415143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het gi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0343" y="5280060"/>
            <a:ext cx="609600" cy="6096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93819" y="3929412"/>
            <a:ext cx="12426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>
                <a:solidFill>
                  <a:schemeClr val="bg1"/>
                </a:solidFill>
              </a:rPr>
              <a:t>HẾT GIỜ</a:t>
            </a:r>
          </a:p>
        </p:txBody>
      </p:sp>
      <p:pic>
        <p:nvPicPr>
          <p:cNvPr id="2" name="Tieng-dong-ho-tich-tac.mp4">
            <a:hlinkClick r:id="" action="ppaction://media"/>
            <a:extLst>
              <a:ext uri="{FF2B5EF4-FFF2-40B4-BE49-F238E27FC236}">
                <a16:creationId xmlns:a16="http://schemas.microsoft.com/office/drawing/2014/main" id="{088FF4FA-0834-44E8-97A6-8BA38D7DFCF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end="29775.9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638800" y="548326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833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022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3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96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 vol="97000"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09550"/>
            <a:ext cx="8458200" cy="1752600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Câu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lang="en-US" sz="3200" dirty="0">
                <a:solidFill>
                  <a:srgbClr val="002060"/>
                </a:solidFill>
              </a:rPr>
              <a:t>4: </a:t>
            </a:r>
            <a:r>
              <a:rPr lang="en-US" sz="3200" dirty="0" err="1">
                <a:solidFill>
                  <a:srgbClr val="002060"/>
                </a:solidFill>
              </a:rPr>
              <a:t>Hãy</a:t>
            </a:r>
            <a:r>
              <a:rPr lang="en-US" sz="3200" dirty="0">
                <a:solidFill>
                  <a:srgbClr val="002060"/>
                </a:solidFill>
              </a:rPr>
              <a:t> </a:t>
            </a:r>
            <a:r>
              <a:rPr lang="en-US" sz="3200" dirty="0" err="1">
                <a:solidFill>
                  <a:srgbClr val="002060"/>
                </a:solidFill>
              </a:rPr>
              <a:t>kể</a:t>
            </a:r>
            <a:r>
              <a:rPr lang="en-US" sz="3200" dirty="0">
                <a:solidFill>
                  <a:srgbClr val="002060"/>
                </a:solidFill>
              </a:rPr>
              <a:t> </a:t>
            </a:r>
            <a:r>
              <a:rPr lang="en-US" sz="3200" dirty="0" err="1">
                <a:solidFill>
                  <a:srgbClr val="002060"/>
                </a:solidFill>
              </a:rPr>
              <a:t>tên</a:t>
            </a:r>
            <a:r>
              <a:rPr lang="en-US" sz="3200" dirty="0">
                <a:solidFill>
                  <a:srgbClr val="002060"/>
                </a:solidFill>
              </a:rPr>
              <a:t> 1 </a:t>
            </a:r>
            <a:r>
              <a:rPr lang="en-US" sz="3200" dirty="0" err="1">
                <a:solidFill>
                  <a:srgbClr val="002060"/>
                </a:solidFill>
              </a:rPr>
              <a:t>vài</a:t>
            </a:r>
            <a:r>
              <a:rPr lang="en-US" sz="3200" dirty="0">
                <a:solidFill>
                  <a:srgbClr val="002060"/>
                </a:solidFill>
              </a:rPr>
              <a:t> </a:t>
            </a:r>
            <a:r>
              <a:rPr lang="en-US" sz="3200" dirty="0" err="1">
                <a:solidFill>
                  <a:srgbClr val="002060"/>
                </a:solidFill>
              </a:rPr>
              <a:t>tác</a:t>
            </a:r>
            <a:r>
              <a:rPr lang="en-US" sz="3200" dirty="0">
                <a:solidFill>
                  <a:srgbClr val="002060"/>
                </a:solidFill>
              </a:rPr>
              <a:t> </a:t>
            </a:r>
            <a:r>
              <a:rPr lang="en-US" sz="3200" dirty="0" err="1">
                <a:solidFill>
                  <a:srgbClr val="002060"/>
                </a:solidFill>
              </a:rPr>
              <a:t>phẩm</a:t>
            </a:r>
            <a:r>
              <a:rPr lang="en-US" sz="3200" dirty="0">
                <a:solidFill>
                  <a:srgbClr val="002060"/>
                </a:solidFill>
              </a:rPr>
              <a:t> </a:t>
            </a:r>
            <a:r>
              <a:rPr lang="en-US" sz="3200" dirty="0" err="1">
                <a:solidFill>
                  <a:srgbClr val="002060"/>
                </a:solidFill>
              </a:rPr>
              <a:t>trở</a:t>
            </a:r>
            <a:r>
              <a:rPr lang="en-US" sz="3200" dirty="0">
                <a:solidFill>
                  <a:srgbClr val="002060"/>
                </a:solidFill>
              </a:rPr>
              <a:t>  </a:t>
            </a:r>
            <a:r>
              <a:rPr lang="en-US" sz="3200" dirty="0" err="1">
                <a:solidFill>
                  <a:srgbClr val="002060"/>
                </a:solidFill>
              </a:rPr>
              <a:t>thành</a:t>
            </a:r>
            <a:r>
              <a:rPr lang="en-US" sz="3200" dirty="0">
                <a:solidFill>
                  <a:srgbClr val="002060"/>
                </a:solidFill>
              </a:rPr>
              <a:t> “</a:t>
            </a:r>
            <a:r>
              <a:rPr lang="en-US" sz="3200" dirty="0" err="1">
                <a:solidFill>
                  <a:srgbClr val="002060"/>
                </a:solidFill>
              </a:rPr>
              <a:t>bảo</a:t>
            </a:r>
            <a:r>
              <a:rPr lang="en-US" sz="3200" dirty="0">
                <a:solidFill>
                  <a:srgbClr val="002060"/>
                </a:solidFill>
              </a:rPr>
              <a:t> </a:t>
            </a:r>
            <a:r>
              <a:rPr lang="en-US" sz="3200" dirty="0" err="1">
                <a:solidFill>
                  <a:srgbClr val="002060"/>
                </a:solidFill>
              </a:rPr>
              <a:t>vật</a:t>
            </a:r>
            <a:r>
              <a:rPr lang="en-US" sz="3200" dirty="0">
                <a:solidFill>
                  <a:srgbClr val="002060"/>
                </a:solidFill>
              </a:rPr>
              <a:t> </a:t>
            </a:r>
            <a:r>
              <a:rPr lang="en-US" sz="3200" dirty="0" err="1">
                <a:solidFill>
                  <a:srgbClr val="002060"/>
                </a:solidFill>
              </a:rPr>
              <a:t>quốc</a:t>
            </a:r>
            <a:r>
              <a:rPr lang="en-US" sz="3200" dirty="0">
                <a:solidFill>
                  <a:srgbClr val="002060"/>
                </a:solidFill>
              </a:rPr>
              <a:t> </a:t>
            </a:r>
            <a:r>
              <a:rPr lang="en-US" sz="3200" dirty="0" err="1">
                <a:solidFill>
                  <a:srgbClr val="002060"/>
                </a:solidFill>
              </a:rPr>
              <a:t>gia”của</a:t>
            </a:r>
            <a:r>
              <a:rPr lang="en-US" sz="3200" dirty="0">
                <a:solidFill>
                  <a:srgbClr val="002060"/>
                </a:solidFill>
              </a:rPr>
              <a:t> </a:t>
            </a:r>
            <a:r>
              <a:rPr lang="en-US" sz="3200" dirty="0" err="1">
                <a:solidFill>
                  <a:srgbClr val="002060"/>
                </a:solidFill>
              </a:rPr>
              <a:t>Hồ</a:t>
            </a:r>
            <a:r>
              <a:rPr lang="en-US" sz="3200" dirty="0">
                <a:solidFill>
                  <a:srgbClr val="002060"/>
                </a:solidFill>
              </a:rPr>
              <a:t> </a:t>
            </a:r>
            <a:r>
              <a:rPr lang="en-US" sz="3200" dirty="0" err="1">
                <a:solidFill>
                  <a:srgbClr val="002060"/>
                </a:solidFill>
              </a:rPr>
              <a:t>Chí</a:t>
            </a:r>
            <a:r>
              <a:rPr lang="en-US" sz="3200" dirty="0">
                <a:solidFill>
                  <a:srgbClr val="002060"/>
                </a:solidFill>
              </a:rPr>
              <a:t> Minh?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95500" y="2045526"/>
            <a:ext cx="5829300" cy="2092971"/>
          </a:xfrm>
          <a:prstGeom prst="rect">
            <a:avLst/>
          </a:prstGeom>
          <a:solidFill>
            <a:srgbClr val="C00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vi-VN" sz="2800" dirty="0">
                <a:solidFill>
                  <a:schemeClr val="bg1"/>
                </a:solidFill>
                <a:latin typeface="Calibri"/>
              </a:rPr>
              <a:t>1.Đường kách mệnh</a:t>
            </a:r>
          </a:p>
          <a:p>
            <a:pPr lvl="0">
              <a:defRPr/>
            </a:pPr>
            <a:r>
              <a:rPr lang="vi-VN" sz="2800" dirty="0">
                <a:solidFill>
                  <a:schemeClr val="bg1"/>
                </a:solidFill>
                <a:latin typeface="Calibri"/>
              </a:rPr>
              <a:t>2.Nhật ký trong tù</a:t>
            </a:r>
          </a:p>
          <a:p>
            <a:pPr lvl="0">
              <a:defRPr/>
            </a:pPr>
            <a:r>
              <a:rPr lang="vi-VN" sz="2800" dirty="0">
                <a:solidFill>
                  <a:schemeClr val="bg1"/>
                </a:solidFill>
                <a:latin typeface="Calibri"/>
              </a:rPr>
              <a:t>3.Lời kêu gọi toàn quốc kháng chiến</a:t>
            </a:r>
            <a:endParaRPr lang="en-US" sz="2800" dirty="0">
              <a:solidFill>
                <a:schemeClr val="bg1"/>
              </a:solidFill>
              <a:latin typeface="Calibri"/>
            </a:endParaRPr>
          </a:p>
          <a:p>
            <a:pPr lvl="0">
              <a:defRPr/>
            </a:pPr>
            <a:r>
              <a:rPr lang="vi-VN" sz="2800" dirty="0">
                <a:solidFill>
                  <a:schemeClr val="bg1"/>
                </a:solidFill>
                <a:latin typeface="Calibri"/>
              </a:rPr>
              <a:t>4.Di chúc</a:t>
            </a:r>
          </a:p>
        </p:txBody>
      </p:sp>
      <p:sp>
        <p:nvSpPr>
          <p:cNvPr id="6" name="Pentagon 5">
            <a:hlinkClick r:id="rId7" action="ppaction://hlinksldjump"/>
          </p:cNvPr>
          <p:cNvSpPr/>
          <p:nvPr/>
        </p:nvSpPr>
        <p:spPr>
          <a:xfrm flipH="1">
            <a:off x="7029450" y="4248150"/>
            <a:ext cx="1905000" cy="685800"/>
          </a:xfrm>
          <a:prstGeom prst="homePlate">
            <a:avLst/>
          </a:pr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Quay về</a:t>
            </a:r>
          </a:p>
        </p:txBody>
      </p:sp>
      <p:sp>
        <p:nvSpPr>
          <p:cNvPr id="7" name="Oval 6"/>
          <p:cNvSpPr/>
          <p:nvPr/>
        </p:nvSpPr>
        <p:spPr>
          <a:xfrm>
            <a:off x="653143" y="3398245"/>
            <a:ext cx="1524000" cy="1524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707572" y="3452674"/>
            <a:ext cx="1415143" cy="1415143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het gi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0343" y="5238750"/>
            <a:ext cx="609600" cy="6096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93819" y="3929412"/>
            <a:ext cx="12426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>
                <a:solidFill>
                  <a:schemeClr val="bg1"/>
                </a:solidFill>
              </a:rPr>
              <a:t>HẾT GIỜ</a:t>
            </a:r>
          </a:p>
        </p:txBody>
      </p:sp>
      <p:pic>
        <p:nvPicPr>
          <p:cNvPr id="2" name="Tieng-dong-ho-tich-tac.mp4">
            <a:hlinkClick r:id="" action="ppaction://media"/>
            <a:extLst>
              <a:ext uri="{FF2B5EF4-FFF2-40B4-BE49-F238E27FC236}">
                <a16:creationId xmlns:a16="http://schemas.microsoft.com/office/drawing/2014/main" id="{0F6079D9-673A-4CF1-A933-9984C9D0158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end="29410.9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257800" y="5543550"/>
            <a:ext cx="2032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955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059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30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3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96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09550"/>
            <a:ext cx="8458200" cy="1752600"/>
          </a:xfrm>
          <a:prstGeom prst="rect">
            <a:avLst/>
          </a:prstGeom>
          <a:solidFill>
            <a:srgbClr val="FFFF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Câu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5: </a:t>
            </a:r>
            <a:r>
              <a:rPr lang="vi-VN" sz="3200" dirty="0">
                <a:solidFill>
                  <a:srgbClr val="002060"/>
                </a:solidFill>
                <a:latin typeface="Calibri"/>
              </a:rPr>
              <a:t>Người Đoàn viên thanh niên Cộng sản đầu tiên ở nước ta là ai?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85850" y="2114550"/>
            <a:ext cx="6896100" cy="1219200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dirty="0">
                <a:solidFill>
                  <a:srgbClr val="002060"/>
                </a:solidFill>
              </a:rPr>
              <a:t>Lê </a:t>
            </a:r>
            <a:r>
              <a:rPr lang="en-US" sz="3200" dirty="0" err="1">
                <a:solidFill>
                  <a:srgbClr val="002060"/>
                </a:solidFill>
              </a:rPr>
              <a:t>Hữu</a:t>
            </a:r>
            <a:r>
              <a:rPr lang="en-US" sz="3200" dirty="0">
                <a:solidFill>
                  <a:srgbClr val="002060"/>
                </a:solidFill>
              </a:rPr>
              <a:t> </a:t>
            </a:r>
            <a:r>
              <a:rPr lang="en-US" sz="3200" dirty="0" err="1">
                <a:solidFill>
                  <a:srgbClr val="002060"/>
                </a:solidFill>
              </a:rPr>
              <a:t>Trọng</a:t>
            </a:r>
            <a:r>
              <a:rPr lang="en-US" sz="3200" dirty="0">
                <a:solidFill>
                  <a:srgbClr val="002060"/>
                </a:solidFill>
              </a:rPr>
              <a:t> (</a:t>
            </a:r>
            <a:r>
              <a:rPr lang="en-US" sz="3200" dirty="0" err="1">
                <a:solidFill>
                  <a:srgbClr val="002060"/>
                </a:solidFill>
              </a:rPr>
              <a:t>Lý</a:t>
            </a:r>
            <a:r>
              <a:rPr lang="en-US" sz="3200" dirty="0">
                <a:solidFill>
                  <a:srgbClr val="002060"/>
                </a:solidFill>
              </a:rPr>
              <a:t> </a:t>
            </a:r>
            <a:r>
              <a:rPr lang="en-US" sz="3200" dirty="0" err="1">
                <a:solidFill>
                  <a:srgbClr val="002060"/>
                </a:solidFill>
              </a:rPr>
              <a:t>Tự</a:t>
            </a:r>
            <a:r>
              <a:rPr lang="en-US" sz="3200" dirty="0">
                <a:solidFill>
                  <a:srgbClr val="002060"/>
                </a:solidFill>
              </a:rPr>
              <a:t> </a:t>
            </a:r>
            <a:r>
              <a:rPr lang="en-US" sz="3200" dirty="0" err="1">
                <a:solidFill>
                  <a:srgbClr val="002060"/>
                </a:solidFill>
              </a:rPr>
              <a:t>Trọng</a:t>
            </a:r>
            <a:r>
              <a:rPr lang="en-US" sz="3200" dirty="0">
                <a:solidFill>
                  <a:srgbClr val="002060"/>
                </a:solidFill>
              </a:rPr>
              <a:t>)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Pentagon 5">
            <a:hlinkClick r:id="rId7" action="ppaction://hlinksldjump"/>
          </p:cNvPr>
          <p:cNvSpPr/>
          <p:nvPr/>
        </p:nvSpPr>
        <p:spPr>
          <a:xfrm flipH="1">
            <a:off x="7029450" y="4248150"/>
            <a:ext cx="1905000" cy="685800"/>
          </a:xfrm>
          <a:prstGeom prst="homePlate">
            <a:avLst/>
          </a:pr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Quay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về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Oval 6"/>
          <p:cNvSpPr/>
          <p:nvPr/>
        </p:nvSpPr>
        <p:spPr>
          <a:xfrm>
            <a:off x="653143" y="3398245"/>
            <a:ext cx="1524000" cy="1524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707572" y="3452674"/>
            <a:ext cx="1415143" cy="1415143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het gi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0343" y="5238750"/>
            <a:ext cx="609600" cy="6096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93819" y="3929412"/>
            <a:ext cx="12426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HẾT GIỜ</a:t>
            </a:r>
          </a:p>
        </p:txBody>
      </p:sp>
      <p:pic>
        <p:nvPicPr>
          <p:cNvPr id="11" name="Tieng-dong-ho-tich-tac.mp4">
            <a:hlinkClick r:id="" action="ppaction://media"/>
            <a:extLst>
              <a:ext uri="{FF2B5EF4-FFF2-40B4-BE49-F238E27FC236}">
                <a16:creationId xmlns:a16="http://schemas.microsoft.com/office/drawing/2014/main" id="{2C4E58FE-060E-46DD-9BEB-B44234F6998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end="29665.9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 flipV="1">
            <a:off x="4191000" y="5086350"/>
            <a:ext cx="1154462" cy="1154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199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0338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30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5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96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4" grpId="0" animBg="1"/>
      <p:bldP spid="4" grpId="1" animBg="1"/>
      <p:bldP spid="5" grpId="0" animBg="1"/>
      <p:bldP spid="6" grpId="0" animBg="1"/>
      <p:bldP spid="8" grpId="0" animBg="1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09550"/>
            <a:ext cx="8458200" cy="1752600"/>
          </a:xfrm>
          <a:prstGeom prst="rect">
            <a:avLst/>
          </a:prstGeom>
          <a:solidFill>
            <a:schemeClr val="accent2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Câu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lang="en-US" sz="3200" dirty="0">
                <a:solidFill>
                  <a:schemeClr val="bg1"/>
                </a:solidFill>
                <a:latin typeface="Calibri"/>
              </a:rPr>
              <a:t>6: </a:t>
            </a:r>
            <a:r>
              <a:rPr lang="vi-VN" sz="3200" dirty="0">
                <a:solidFill>
                  <a:schemeClr val="bg1"/>
                </a:solidFill>
                <a:latin typeface="Calibri"/>
              </a:rPr>
              <a:t>Theo quy định của pháp luật lao động Việt Nam, độ tuổi được phép tham gia lao động là bao nhiêu tuổi?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85850" y="2114550"/>
            <a:ext cx="6896100" cy="1219200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dirty="0" err="1">
                <a:solidFill>
                  <a:srgbClr val="002060"/>
                </a:solidFill>
              </a:rPr>
              <a:t>Từ</a:t>
            </a:r>
            <a:r>
              <a:rPr lang="en-US" sz="3200" dirty="0">
                <a:solidFill>
                  <a:srgbClr val="002060"/>
                </a:solidFill>
              </a:rPr>
              <a:t> </a:t>
            </a:r>
            <a:r>
              <a:rPr lang="en-US" sz="3200" dirty="0" err="1">
                <a:solidFill>
                  <a:srgbClr val="002060"/>
                </a:solidFill>
              </a:rPr>
              <a:t>đủ</a:t>
            </a:r>
            <a:r>
              <a:rPr lang="en-US" sz="3200" dirty="0">
                <a:solidFill>
                  <a:srgbClr val="002060"/>
                </a:solidFill>
              </a:rPr>
              <a:t> 15 </a:t>
            </a:r>
            <a:r>
              <a:rPr lang="en-US" sz="3200" dirty="0" err="1">
                <a:solidFill>
                  <a:srgbClr val="002060"/>
                </a:solidFill>
              </a:rPr>
              <a:t>tuổi</a:t>
            </a:r>
            <a:r>
              <a:rPr lang="en-US" sz="3200" dirty="0">
                <a:solidFill>
                  <a:srgbClr val="002060"/>
                </a:solidFill>
              </a:rPr>
              <a:t> (</a:t>
            </a:r>
            <a:r>
              <a:rPr lang="en-US" sz="3200" dirty="0" err="1">
                <a:solidFill>
                  <a:srgbClr val="002060"/>
                </a:solidFill>
              </a:rPr>
              <a:t>Đủ</a:t>
            </a:r>
            <a:r>
              <a:rPr lang="en-US" sz="3200" dirty="0">
                <a:solidFill>
                  <a:srgbClr val="002060"/>
                </a:solidFill>
              </a:rPr>
              <a:t> 15 </a:t>
            </a:r>
            <a:r>
              <a:rPr lang="en-US" sz="3200" dirty="0" err="1">
                <a:solidFill>
                  <a:srgbClr val="002060"/>
                </a:solidFill>
              </a:rPr>
              <a:t>tuổi</a:t>
            </a:r>
            <a:r>
              <a:rPr lang="en-US" sz="3200" dirty="0">
                <a:solidFill>
                  <a:srgbClr val="002060"/>
                </a:solidFill>
              </a:rPr>
              <a:t>) (</a:t>
            </a:r>
            <a:r>
              <a:rPr lang="en-US" sz="3200" dirty="0" err="1">
                <a:solidFill>
                  <a:srgbClr val="002060"/>
                </a:solidFill>
              </a:rPr>
              <a:t>Đủ</a:t>
            </a:r>
            <a:r>
              <a:rPr lang="en-US" sz="3200" dirty="0">
                <a:solidFill>
                  <a:srgbClr val="002060"/>
                </a:solidFill>
              </a:rPr>
              <a:t> 15 </a:t>
            </a:r>
            <a:r>
              <a:rPr lang="en-US" sz="3200" dirty="0" err="1">
                <a:solidFill>
                  <a:srgbClr val="002060"/>
                </a:solidFill>
              </a:rPr>
              <a:t>tuổi</a:t>
            </a:r>
            <a:r>
              <a:rPr lang="en-US" sz="3200" dirty="0">
                <a:solidFill>
                  <a:srgbClr val="002060"/>
                </a:solidFill>
              </a:rPr>
              <a:t> </a:t>
            </a:r>
            <a:r>
              <a:rPr lang="en-US" sz="3200" dirty="0" err="1">
                <a:solidFill>
                  <a:srgbClr val="002060"/>
                </a:solidFill>
              </a:rPr>
              <a:t>trở</a:t>
            </a:r>
            <a:r>
              <a:rPr lang="en-US" sz="3200" dirty="0">
                <a:solidFill>
                  <a:srgbClr val="002060"/>
                </a:solidFill>
              </a:rPr>
              <a:t> </a:t>
            </a:r>
            <a:r>
              <a:rPr lang="en-US" sz="3200" dirty="0" err="1">
                <a:solidFill>
                  <a:srgbClr val="002060"/>
                </a:solidFill>
              </a:rPr>
              <a:t>lên</a:t>
            </a:r>
            <a:r>
              <a:rPr lang="en-US" sz="3200" dirty="0">
                <a:solidFill>
                  <a:srgbClr val="002060"/>
                </a:solidFill>
              </a:rPr>
              <a:t>)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Pentagon 5">
            <a:hlinkClick r:id="rId7" action="ppaction://hlinksldjump"/>
          </p:cNvPr>
          <p:cNvSpPr/>
          <p:nvPr/>
        </p:nvSpPr>
        <p:spPr>
          <a:xfrm flipH="1">
            <a:off x="7029450" y="4248150"/>
            <a:ext cx="1905000" cy="685800"/>
          </a:xfrm>
          <a:prstGeom prst="homePlate">
            <a:avLst/>
          </a:pr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Quay về</a:t>
            </a:r>
          </a:p>
        </p:txBody>
      </p:sp>
      <p:sp>
        <p:nvSpPr>
          <p:cNvPr id="7" name="Oval 6"/>
          <p:cNvSpPr/>
          <p:nvPr/>
        </p:nvSpPr>
        <p:spPr>
          <a:xfrm>
            <a:off x="653143" y="3398245"/>
            <a:ext cx="1524000" cy="1524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707572" y="3452674"/>
            <a:ext cx="1415143" cy="1415143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het gi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0343" y="5238750"/>
            <a:ext cx="609600" cy="6096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93819" y="3929412"/>
            <a:ext cx="12426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>
                <a:solidFill>
                  <a:schemeClr val="bg1"/>
                </a:solidFill>
              </a:rPr>
              <a:t>HẾT GIỜ</a:t>
            </a:r>
          </a:p>
        </p:txBody>
      </p:sp>
      <p:pic>
        <p:nvPicPr>
          <p:cNvPr id="2" name="Tieng-dong-ho-tich-tac.mp4">
            <a:hlinkClick r:id="" action="ppaction://media"/>
            <a:extLst>
              <a:ext uri="{FF2B5EF4-FFF2-40B4-BE49-F238E27FC236}">
                <a16:creationId xmlns:a16="http://schemas.microsoft.com/office/drawing/2014/main" id="{4E180EE5-AC96-4B06-878B-439C833090D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end="29989.9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584812" y="523875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035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001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309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9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96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09550"/>
            <a:ext cx="8458200" cy="1752600"/>
          </a:xfrm>
          <a:prstGeom prst="rect">
            <a:avLst/>
          </a:prstGeom>
          <a:solidFill>
            <a:schemeClr val="accent3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dirty="0" err="1">
                <a:solidFill>
                  <a:schemeClr val="bg1"/>
                </a:solidFill>
                <a:latin typeface="Calibri"/>
              </a:rPr>
              <a:t>Câu</a:t>
            </a:r>
            <a:r>
              <a:rPr lang="en-US" sz="3200" dirty="0">
                <a:solidFill>
                  <a:schemeClr val="bg1"/>
                </a:solidFill>
                <a:latin typeface="Calibri"/>
              </a:rPr>
              <a:t> 7: </a:t>
            </a:r>
            <a:r>
              <a:rPr lang="vi-VN" sz="3200" dirty="0">
                <a:solidFill>
                  <a:schemeClr val="bg1"/>
                </a:solidFill>
                <a:latin typeface="Calibri"/>
              </a:rPr>
              <a:t>Quá trình vận động tiến lên từ thấp đến cao, từ đơn giản đến phức tạp, từ kém hoàn thiện đến hoàn thiện hơn được gọi là gì?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333625" y="2450307"/>
            <a:ext cx="4476750" cy="762000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 err="1">
                <a:solidFill>
                  <a:srgbClr val="002060"/>
                </a:solidFill>
                <a:latin typeface="Calibri"/>
              </a:rPr>
              <a:t>Phát</a:t>
            </a:r>
            <a:r>
              <a:rPr lang="en-US" sz="3200" dirty="0">
                <a:solidFill>
                  <a:srgbClr val="002060"/>
                </a:solidFill>
                <a:latin typeface="Calibri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Calibri"/>
              </a:rPr>
              <a:t>triển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Pentagon 5">
            <a:hlinkClick r:id="rId7" action="ppaction://hlinksldjump"/>
          </p:cNvPr>
          <p:cNvSpPr/>
          <p:nvPr/>
        </p:nvSpPr>
        <p:spPr>
          <a:xfrm flipH="1">
            <a:off x="7029450" y="4248150"/>
            <a:ext cx="1905000" cy="685800"/>
          </a:xfrm>
          <a:prstGeom prst="homePlate">
            <a:avLst/>
          </a:pr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Quay về</a:t>
            </a:r>
          </a:p>
        </p:txBody>
      </p:sp>
      <p:sp>
        <p:nvSpPr>
          <p:cNvPr id="7" name="Oval 6"/>
          <p:cNvSpPr/>
          <p:nvPr/>
        </p:nvSpPr>
        <p:spPr>
          <a:xfrm>
            <a:off x="653143" y="3398245"/>
            <a:ext cx="1524000" cy="1524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707572" y="3452674"/>
            <a:ext cx="1415143" cy="1415143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het gi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0343" y="5238750"/>
            <a:ext cx="609600" cy="6096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93819" y="3929412"/>
            <a:ext cx="12426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>
                <a:solidFill>
                  <a:schemeClr val="bg1"/>
                </a:solidFill>
              </a:rPr>
              <a:t>HẾT GIỜ</a:t>
            </a:r>
          </a:p>
        </p:txBody>
      </p:sp>
      <p:pic>
        <p:nvPicPr>
          <p:cNvPr id="2" name="Tieng-dong-ho-tich-tac.mp4">
            <a:hlinkClick r:id="" action="ppaction://media"/>
            <a:extLst>
              <a:ext uri="{FF2B5EF4-FFF2-40B4-BE49-F238E27FC236}">
                <a16:creationId xmlns:a16="http://schemas.microsoft.com/office/drawing/2014/main" id="{FEE68D3E-3DC3-4130-B08C-21F1EDCBE82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end="29738.9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724400" y="534035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6032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026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306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6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96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09550"/>
            <a:ext cx="8458200" cy="1752600"/>
          </a:xfrm>
          <a:prstGeom prst="rect">
            <a:avLst/>
          </a:prstGeom>
          <a:solidFill>
            <a:srgbClr val="C00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dirty="0" err="1">
                <a:solidFill>
                  <a:schemeClr val="bg1"/>
                </a:solidFill>
              </a:rPr>
              <a:t>Câu</a:t>
            </a:r>
            <a:r>
              <a:rPr lang="en-US" sz="3200" dirty="0">
                <a:solidFill>
                  <a:schemeClr val="bg1"/>
                </a:solidFill>
              </a:rPr>
              <a:t> 8: </a:t>
            </a:r>
            <a:r>
              <a:rPr lang="en-US" sz="3200" dirty="0" err="1">
                <a:solidFill>
                  <a:schemeClr val="bg1"/>
                </a:solidFill>
              </a:rPr>
              <a:t>Nguyễn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Tất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Thành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lấy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tên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là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Nguyễn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Ái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Quốc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vào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thời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gian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nào</a:t>
            </a:r>
            <a:r>
              <a:rPr lang="en-US" sz="3200" dirty="0">
                <a:solidFill>
                  <a:schemeClr val="bg1"/>
                </a:solidFill>
              </a:rPr>
              <a:t>?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85850" y="2114550"/>
            <a:ext cx="6896100" cy="1219200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dirty="0" err="1">
                <a:solidFill>
                  <a:srgbClr val="002060"/>
                </a:solidFill>
              </a:rPr>
              <a:t>Tại</a:t>
            </a:r>
            <a:r>
              <a:rPr lang="en-US" sz="3200" dirty="0">
                <a:solidFill>
                  <a:srgbClr val="002060"/>
                </a:solidFill>
              </a:rPr>
              <a:t> </a:t>
            </a:r>
            <a:r>
              <a:rPr lang="en-US" sz="3200" dirty="0" err="1">
                <a:solidFill>
                  <a:srgbClr val="002060"/>
                </a:solidFill>
              </a:rPr>
              <a:t>Hội</a:t>
            </a:r>
            <a:r>
              <a:rPr lang="en-US" sz="3200" dirty="0">
                <a:solidFill>
                  <a:srgbClr val="002060"/>
                </a:solidFill>
              </a:rPr>
              <a:t> </a:t>
            </a:r>
            <a:r>
              <a:rPr lang="en-US" sz="3200" dirty="0" err="1">
                <a:solidFill>
                  <a:srgbClr val="002060"/>
                </a:solidFill>
              </a:rPr>
              <a:t>nghị</a:t>
            </a:r>
            <a:r>
              <a:rPr lang="en-US" sz="3200" dirty="0">
                <a:solidFill>
                  <a:srgbClr val="002060"/>
                </a:solidFill>
              </a:rPr>
              <a:t> </a:t>
            </a:r>
            <a:r>
              <a:rPr lang="en-US" sz="3200" dirty="0" err="1">
                <a:solidFill>
                  <a:srgbClr val="002060"/>
                </a:solidFill>
              </a:rPr>
              <a:t>Vécxây</a:t>
            </a:r>
            <a:r>
              <a:rPr lang="en-US" sz="3200" dirty="0">
                <a:solidFill>
                  <a:srgbClr val="002060"/>
                </a:solidFill>
              </a:rPr>
              <a:t> (</a:t>
            </a:r>
            <a:r>
              <a:rPr lang="en-US" sz="3200" dirty="0" err="1">
                <a:solidFill>
                  <a:srgbClr val="002060"/>
                </a:solidFill>
              </a:rPr>
              <a:t>Pháp</a:t>
            </a:r>
            <a:r>
              <a:rPr lang="en-US" sz="3200" dirty="0">
                <a:solidFill>
                  <a:srgbClr val="002060"/>
                </a:solidFill>
              </a:rPr>
              <a:t>) </a:t>
            </a:r>
            <a:r>
              <a:rPr lang="en-US" sz="3200" dirty="0" err="1">
                <a:solidFill>
                  <a:srgbClr val="002060"/>
                </a:solidFill>
              </a:rPr>
              <a:t>ngày</a:t>
            </a:r>
            <a:r>
              <a:rPr lang="en-US" sz="3200" dirty="0">
                <a:solidFill>
                  <a:srgbClr val="002060"/>
                </a:solidFill>
              </a:rPr>
              <a:t> 18/6/1919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Pentagon 5">
            <a:hlinkClick r:id="rId7" action="ppaction://hlinksldjump"/>
          </p:cNvPr>
          <p:cNvSpPr/>
          <p:nvPr/>
        </p:nvSpPr>
        <p:spPr>
          <a:xfrm flipH="1">
            <a:off x="7029450" y="4248150"/>
            <a:ext cx="1905000" cy="685800"/>
          </a:xfrm>
          <a:prstGeom prst="homePlate">
            <a:avLst/>
          </a:pr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Quay về</a:t>
            </a:r>
          </a:p>
        </p:txBody>
      </p:sp>
      <p:sp>
        <p:nvSpPr>
          <p:cNvPr id="7" name="Oval 6"/>
          <p:cNvSpPr/>
          <p:nvPr/>
        </p:nvSpPr>
        <p:spPr>
          <a:xfrm>
            <a:off x="653143" y="3398245"/>
            <a:ext cx="1524000" cy="1524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707572" y="3452674"/>
            <a:ext cx="1415143" cy="1415143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het gi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2474" y="5238750"/>
            <a:ext cx="609600" cy="6096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93819" y="3929412"/>
            <a:ext cx="12426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HẾT GIỜ</a:t>
            </a:r>
          </a:p>
        </p:txBody>
      </p:sp>
      <p:pic>
        <p:nvPicPr>
          <p:cNvPr id="2" name="Tieng-dong-ho-tich-tac.mp4">
            <a:hlinkClick r:id="" action="ppaction://media"/>
            <a:extLst>
              <a:ext uri="{FF2B5EF4-FFF2-40B4-BE49-F238E27FC236}">
                <a16:creationId xmlns:a16="http://schemas.microsoft.com/office/drawing/2014/main" id="{87BFBC56-A638-41AC-A499-B915B44E9DB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end="29440.9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533900" y="527095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47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056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1563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8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96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09550"/>
            <a:ext cx="8458200" cy="1752600"/>
          </a:xfrm>
          <a:prstGeom prst="rect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Câu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9: </a:t>
            </a:r>
            <a:r>
              <a:rPr lang="vi-VN" sz="3200" dirty="0">
                <a:solidFill>
                  <a:schemeClr val="bg1"/>
                </a:solidFill>
                <a:latin typeface="Calibri"/>
              </a:rPr>
              <a:t>Theo tháp nhu cầu của Maslow, nhu cầu nào của con người biểu hiện mức độ thỏa mãn cao nhất</a:t>
            </a:r>
            <a:r>
              <a:rPr lang="en-US" sz="3200" dirty="0">
                <a:solidFill>
                  <a:schemeClr val="bg1"/>
                </a:solidFill>
                <a:latin typeface="Calibri"/>
              </a:rPr>
              <a:t>?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362200" y="2160202"/>
            <a:ext cx="5063218" cy="990600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dirty="0" err="1">
                <a:solidFill>
                  <a:srgbClr val="002060"/>
                </a:solidFill>
              </a:rPr>
              <a:t>Nhu</a:t>
            </a:r>
            <a:r>
              <a:rPr lang="en-US" sz="3200" dirty="0">
                <a:solidFill>
                  <a:srgbClr val="002060"/>
                </a:solidFill>
              </a:rPr>
              <a:t> </a:t>
            </a:r>
            <a:r>
              <a:rPr lang="en-US" sz="3200" dirty="0" err="1">
                <a:solidFill>
                  <a:srgbClr val="002060"/>
                </a:solidFill>
              </a:rPr>
              <a:t>cầu</a:t>
            </a:r>
            <a:r>
              <a:rPr lang="en-US" sz="3200" dirty="0">
                <a:solidFill>
                  <a:srgbClr val="002060"/>
                </a:solidFill>
              </a:rPr>
              <a:t> “</a:t>
            </a:r>
            <a:r>
              <a:rPr lang="en-US" sz="3200" dirty="0" err="1">
                <a:solidFill>
                  <a:srgbClr val="002060"/>
                </a:solidFill>
              </a:rPr>
              <a:t>Tự</a:t>
            </a:r>
            <a:r>
              <a:rPr lang="en-US" sz="3200" dirty="0">
                <a:solidFill>
                  <a:srgbClr val="002060"/>
                </a:solidFill>
              </a:rPr>
              <a:t> </a:t>
            </a:r>
            <a:r>
              <a:rPr lang="en-US" sz="3200" dirty="0" err="1">
                <a:solidFill>
                  <a:srgbClr val="002060"/>
                </a:solidFill>
              </a:rPr>
              <a:t>thể</a:t>
            </a:r>
            <a:r>
              <a:rPr lang="en-US" sz="3200" dirty="0">
                <a:solidFill>
                  <a:srgbClr val="002060"/>
                </a:solidFill>
              </a:rPr>
              <a:t> </a:t>
            </a:r>
            <a:r>
              <a:rPr lang="en-US" sz="3200" dirty="0" err="1">
                <a:solidFill>
                  <a:srgbClr val="002060"/>
                </a:solidFill>
              </a:rPr>
              <a:t>hiện</a:t>
            </a:r>
            <a:r>
              <a:rPr lang="en-US" sz="3200" dirty="0">
                <a:solidFill>
                  <a:srgbClr val="002060"/>
                </a:solidFill>
              </a:rPr>
              <a:t>”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Pentagon 5">
            <a:hlinkClick r:id="rId7" action="ppaction://hlinksldjump"/>
          </p:cNvPr>
          <p:cNvSpPr/>
          <p:nvPr/>
        </p:nvSpPr>
        <p:spPr>
          <a:xfrm flipH="1">
            <a:off x="7029450" y="4248150"/>
            <a:ext cx="1905000" cy="685800"/>
          </a:xfrm>
          <a:prstGeom prst="homePlate">
            <a:avLst/>
          </a:pr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Quay về</a:t>
            </a:r>
          </a:p>
        </p:txBody>
      </p:sp>
      <p:sp>
        <p:nvSpPr>
          <p:cNvPr id="7" name="Oval 6"/>
          <p:cNvSpPr/>
          <p:nvPr/>
        </p:nvSpPr>
        <p:spPr>
          <a:xfrm>
            <a:off x="653143" y="3398245"/>
            <a:ext cx="1524000" cy="1524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707572" y="3452674"/>
            <a:ext cx="1415143" cy="1415143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het gi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0343" y="5238750"/>
            <a:ext cx="609600" cy="6096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93819" y="3929412"/>
            <a:ext cx="12426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HẾT GIỜ</a:t>
            </a:r>
          </a:p>
        </p:txBody>
      </p:sp>
      <p:pic>
        <p:nvPicPr>
          <p:cNvPr id="2" name="Tieng-dong-ho-tich-tac.mp4">
            <a:hlinkClick r:id="" action="ppaction://media"/>
            <a:extLst>
              <a:ext uri="{FF2B5EF4-FFF2-40B4-BE49-F238E27FC236}">
                <a16:creationId xmlns:a16="http://schemas.microsoft.com/office/drawing/2014/main" id="{3B091992-681A-43FD-B292-F4AA859C885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end="29987.9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158857" y="523875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238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001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308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8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96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09550"/>
            <a:ext cx="8458200" cy="1752600"/>
          </a:xfrm>
          <a:prstGeom prst="rect">
            <a:avLst/>
          </a:prstGeom>
          <a:solidFill>
            <a:schemeClr val="accent3">
              <a:lumMod val="40000"/>
              <a:lumOff val="6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Câu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lang="en-US" sz="3200" dirty="0">
                <a:solidFill>
                  <a:srgbClr val="002060"/>
                </a:solidFill>
                <a:latin typeface="Calibri"/>
              </a:rPr>
              <a:t>10: </a:t>
            </a:r>
            <a:r>
              <a:rPr lang="vi-VN" sz="3200" dirty="0">
                <a:solidFill>
                  <a:srgbClr val="002060"/>
                </a:solidFill>
                <a:latin typeface="Calibri"/>
              </a:rPr>
              <a:t>Nhà nước do giai cấp thống trị lập nên để bảo vệ quyền và lợi ích của giai cấp mình là quan điểm của học thuyết nào?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600200" y="2107266"/>
            <a:ext cx="5543550" cy="894862"/>
          </a:xfrm>
          <a:prstGeom prst="rect">
            <a:avLst/>
          </a:prstGeom>
          <a:solidFill>
            <a:srgbClr val="C00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dirty="0" err="1">
                <a:solidFill>
                  <a:schemeClr val="bg1"/>
                </a:solidFill>
              </a:rPr>
              <a:t>Học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thuyết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Mác</a:t>
            </a:r>
            <a:r>
              <a:rPr lang="en-US" sz="3200" dirty="0">
                <a:solidFill>
                  <a:schemeClr val="bg1"/>
                </a:solidFill>
              </a:rPr>
              <a:t> – </a:t>
            </a:r>
            <a:r>
              <a:rPr lang="en-US" sz="3200" dirty="0" err="1">
                <a:solidFill>
                  <a:schemeClr val="bg1"/>
                </a:solidFill>
              </a:rPr>
              <a:t>Lênin</a:t>
            </a:r>
            <a:r>
              <a:rPr lang="en-US" sz="3200" dirty="0">
                <a:solidFill>
                  <a:schemeClr val="bg1"/>
                </a:solidFill>
              </a:rPr>
              <a:t>.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6" name="Pentagon 5">
            <a:hlinkClick r:id="rId7" action="ppaction://hlinksldjump"/>
          </p:cNvPr>
          <p:cNvSpPr/>
          <p:nvPr/>
        </p:nvSpPr>
        <p:spPr>
          <a:xfrm flipH="1">
            <a:off x="7010400" y="4236445"/>
            <a:ext cx="1905000" cy="685800"/>
          </a:xfrm>
          <a:prstGeom prst="homePlate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Quay về</a:t>
            </a:r>
          </a:p>
        </p:txBody>
      </p:sp>
      <p:sp>
        <p:nvSpPr>
          <p:cNvPr id="7" name="Oval 6"/>
          <p:cNvSpPr/>
          <p:nvPr/>
        </p:nvSpPr>
        <p:spPr>
          <a:xfrm>
            <a:off x="653143" y="3398245"/>
            <a:ext cx="1524000" cy="1524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707572" y="3452674"/>
            <a:ext cx="1415143" cy="1415143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het gi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0343" y="5238750"/>
            <a:ext cx="609600" cy="6096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93819" y="3929412"/>
            <a:ext cx="12426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>
                <a:solidFill>
                  <a:schemeClr val="bg1"/>
                </a:solidFill>
              </a:rPr>
              <a:t>HẾT GIỜ</a:t>
            </a:r>
          </a:p>
        </p:txBody>
      </p:sp>
      <p:pic>
        <p:nvPicPr>
          <p:cNvPr id="2" name="Tieng-dong-ho-tich-tac.mp4">
            <a:hlinkClick r:id="" action="ppaction://media"/>
            <a:extLst>
              <a:ext uri="{FF2B5EF4-FFF2-40B4-BE49-F238E27FC236}">
                <a16:creationId xmlns:a16="http://schemas.microsoft.com/office/drawing/2014/main" id="{E02DDB26-FDE5-425C-97AE-0FF80A6F5C0B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583351" y="534035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539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6000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304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4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96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ảnh gif hoa">
            <a:extLst>
              <a:ext uri="{FF2B5EF4-FFF2-40B4-BE49-F238E27FC236}">
                <a16:creationId xmlns:a16="http://schemas.microsoft.com/office/drawing/2014/main" id="{7ECF2F93-CF89-4ED2-B077-7FC35818F4A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516"/>
            <a:ext cx="9131862" cy="5082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914400" y="1581150"/>
            <a:ext cx="7602979" cy="83099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Cảm</a:t>
            </a:r>
            <a:r>
              <a:rPr lang="en-US" sz="4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US" sz="4800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ơn</a:t>
            </a:r>
            <a:r>
              <a:rPr lang="en-US" sz="4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US" sz="4800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các</a:t>
            </a:r>
            <a:r>
              <a:rPr lang="en-US" sz="4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US" sz="4800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bạn</a:t>
            </a:r>
            <a:r>
              <a:rPr lang="en-US" sz="4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US" sz="4800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đã</a:t>
            </a:r>
            <a:r>
              <a:rPr lang="en-US" sz="4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US" sz="4800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tham</a:t>
            </a:r>
            <a:r>
              <a:rPr lang="en-US" sz="4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en-US" sz="4800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gia</a:t>
            </a:r>
            <a:r>
              <a:rPr lang="en-US" sz="4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!</a:t>
            </a:r>
            <a:endParaRPr lang="en-US" sz="48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026" name="Picture 2" descr="ảnh động gif ngộ nghĩnh">
            <a:extLst>
              <a:ext uri="{FF2B5EF4-FFF2-40B4-BE49-F238E27FC236}">
                <a16:creationId xmlns:a16="http://schemas.microsoft.com/office/drawing/2014/main" id="{54B42909-3D26-4086-807B-18EED2146B6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3790950"/>
            <a:ext cx="1458686" cy="1276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0474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6" accel="20000" decel="2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539</TotalTime>
  <Words>439</Words>
  <Application>Microsoft Office PowerPoint</Application>
  <PresentationFormat>On-screen Show (16:9)</PresentationFormat>
  <Paragraphs>68</Paragraphs>
  <Slides>12</Slides>
  <Notes>0</Notes>
  <HiddenSlides>0</HiddenSlides>
  <MMClips>21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vvxel</dc:creator>
  <cp:lastModifiedBy>huyen dinh</cp:lastModifiedBy>
  <cp:revision>79</cp:revision>
  <dcterms:created xsi:type="dcterms:W3CDTF">2018-01-11T15:19:09Z</dcterms:created>
  <dcterms:modified xsi:type="dcterms:W3CDTF">2021-10-13T10:27:08Z</dcterms:modified>
</cp:coreProperties>
</file>