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60" r:id="rId4"/>
    <p:sldId id="264" r:id="rId5"/>
    <p:sldId id="281" r:id="rId6"/>
    <p:sldId id="282" r:id="rId7"/>
    <p:sldId id="263" r:id="rId8"/>
    <p:sldId id="273" r:id="rId9"/>
    <p:sldId id="269" r:id="rId10"/>
    <p:sldId id="268" r:id="rId11"/>
    <p:sldId id="275" r:id="rId12"/>
    <p:sldId id="271" r:id="rId13"/>
    <p:sldId id="279" r:id="rId14"/>
    <p:sldId id="283" r:id="rId15"/>
    <p:sldId id="277" r:id="rId16"/>
    <p:sldId id="280" r:id="rId17"/>
    <p:sldId id="278" r:id="rId18"/>
    <p:sldId id="284" r:id="rId19"/>
    <p:sldId id="270" r:id="rId20"/>
    <p:sldId id="261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83F0CEC-2401-4A53-9085-56EEE80918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59E478-F553-4CCF-9E3A-4565B966B51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9195C3-B42F-43B0-8CF9-2EBA647E8251}" type="datetimeFigureOut">
              <a:rPr lang="en-US" smtClean="0"/>
              <a:t>12/11/2021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EB0A5C-A81C-478E-8132-6C5B0F63D2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740758-9A18-4307-B38D-A79E65658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D1C102-6992-49C0-A993-6014F1506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49517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3ABBC9-23A7-447D-8C83-8E592F5B4672}" type="datetimeFigureOut">
              <a:rPr lang="en-US" smtClean="0"/>
              <a:t>12/11/2021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F49CF0-5A37-4A74-92CF-5903FB2C1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61850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738AF-28EF-483A-A58D-B27D9A3ED4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230BFC-B818-4AC9-8874-8D6A0BD5E8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22B5C6-581F-449A-9321-A16315C37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D29DE-C523-40A7-B7B9-52A9696F0496}" type="datetime1">
              <a:rPr lang="en-US" smtClean="0"/>
              <a:t>12/11/2021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608D03-66C7-49A4-B9E4-1362727DA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365EA5-3BF5-4BB0-88B2-586EB7471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116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B566E-EA45-4C70-A216-74B3F0BC5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A6219-4104-4E76-88E8-B8FDDBD648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6643E0-9EDF-4436-9B26-83AAC6EBD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E51F3-83CC-466E-BF92-4A0DEBD7639E}" type="datetime1">
              <a:rPr lang="en-US" smtClean="0"/>
              <a:t>12/11/2021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E284C-0258-416D-A6AF-81F7B6FAA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970191-02F5-4639-93A3-488323955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311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810C4-066B-4A5A-BCC6-7FBB79944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8FE505-B469-4DB0-8FDA-944A61B8B5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C4177C-F638-4394-80BF-F2B592263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A26CF-B784-4D94-AF3A-783225062934}" type="datetime1">
              <a:rPr lang="en-US" smtClean="0"/>
              <a:t>12/11/2021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041927-FDC1-474A-8B19-6123F15E8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6B3995-F709-4F99-B33A-1DEF75A38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879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623BE-E4A9-41E9-B735-B64F16C76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24C80A-9BAD-474E-A30E-EFCB5ABCE7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B321EA-B535-4365-BC9F-33AF754E2D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6B52A2-1423-4E9A-8CAE-37D2B3D71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73789-9313-4256-BEBD-DAFE74724806}" type="datetime1">
              <a:rPr lang="en-US" smtClean="0"/>
              <a:t>12/11/2021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E6A4AE-7FA0-47B2-8B82-C9E815C89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46E991-A267-4EAE-A214-2A786A3AD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271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2FD7C-4963-460B-8B34-7E3A7A1F1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B43520-F02E-485A-A8D8-B38D0F50B7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1DCE85-287F-454F-A143-E638B2BDD5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67B543-5039-4D8E-A220-92450D2ED1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FDC47B-6569-48EA-887C-7BED91BAFC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AAF66CB-57C1-49AF-89E0-58CEE8861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45DC38-E92B-489D-A72C-51D28D362E4D}" type="datetime1">
              <a:rPr lang="en-US" smtClean="0"/>
              <a:t>12/11/2021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A3631C-F69A-4824-9608-8A6D4F88B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1D1123-63AD-4B37-800A-0A5D25304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023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F6EC8-7DA2-4ED2-B12B-225C2C2EA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D9D58B-4C6D-425C-80B6-CC2071E2D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00891-C1DC-45B8-8B52-5002EC25B3D1}" type="datetime1">
              <a:rPr lang="en-US" smtClean="0"/>
              <a:t>12/11/2021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9DCE71-AC87-4821-A237-EB57CB350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945400-54F8-443D-BDB8-4626CDD40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593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825908-9A9C-4BC5-9154-AD936E5C2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DCA36-AA77-4C27-A885-E17E0BFCD839}" type="datetime1">
              <a:rPr lang="en-US" smtClean="0"/>
              <a:t>12/11/2021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BCEA10-227B-4445-B887-6C3F6830B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8009A2-F1A0-4A79-9DD3-8C36A7E60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470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395C5-4262-4054-8BF5-2809E98DD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59801-3B74-49F7-A2A6-1A584A57DB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02D969-6A9C-4AAE-B0D9-27D9DEB3B6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7444A3-5975-46B0-A3BC-0619E7C1F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30629-1F15-49B2-9785-5FE6FDE2F3FA}" type="datetime1">
              <a:rPr lang="en-US" smtClean="0"/>
              <a:t>12/11/2021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209527-FBCA-4C0A-805B-B9D45A04D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F10AB4-F0A8-4076-9F1C-72E8C7070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754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B9AA6-F5BA-4D46-A339-4F17E7C10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471687-7921-4ED2-8BA7-AD49089AA0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D80B56-CD97-4F8A-901E-64FFBAD1FE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13F0A5-B81A-46E0-A125-A540309DF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39F1A-7224-4CC8-80EF-8F53F1653B97}" type="datetime1">
              <a:rPr lang="en-US" smtClean="0"/>
              <a:t>12/11/2021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F19336-E52F-4DB9-AD37-AA57DB772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7B24EE-D372-4DB0-A063-A235179A3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791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CD56B-7C07-402B-9610-230C33E63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425B7D-AA2F-4900-B517-F73D2CDB3D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D5DD79-735A-40BE-A831-0834A94AD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7F6D7-A3B3-45CF-A23D-D3E5B67755A9}" type="datetime1">
              <a:rPr lang="en-US" smtClean="0"/>
              <a:t>12/11/2021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D2A82-BAF0-49F5-9A8D-FAF940A4D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046390-E4EC-477E-8FAA-801169B02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257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8A0AD6-5026-4FEA-9276-D553EDB161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B73FF9-B4F0-4B9E-99AA-73C3FEFD2F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356153-8BAE-43CA-B1C0-5C99ADF44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DE887-A985-46F0-811D-25193E1875F2}" type="datetime1">
              <a:rPr lang="en-US" smtClean="0"/>
              <a:t>12/11/2021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707604-E30D-400A-BEBA-CC6C63928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20B05-A16E-4E6F-BFD5-89AB4A0B7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803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A0FC55-A801-4816-8FD5-0850691D4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1312C-247B-472A-A53B-853CA309B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E5B433-C972-4207-BA8A-38F008012A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BA767-49EF-4EF5-B959-718A4DEC4C59}" type="datetime1">
              <a:rPr lang="en-US" smtClean="0"/>
              <a:t>12/11/2021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63D70-CF54-494E-A31B-8A8E4B9502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C0414D-29A1-480B-A6F0-DF1130A5AE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748E5-E118-46FF-8BE0-02F97A908E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562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7715" y="21800"/>
            <a:ext cx="643657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731B33-2CE8-4DC8-BA62-8BEB9B9F153C}"/>
              </a:ext>
            </a:extLst>
          </p:cNvPr>
          <p:cNvSpPr txBox="1"/>
          <p:nvPr/>
        </p:nvSpPr>
        <p:spPr>
          <a:xfrm>
            <a:off x="4323866" y="5114102"/>
            <a:ext cx="5738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HỌC VIÊN: LÊ THỊ MAI HƯỜNG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E4DEFC-930A-44A8-B47C-039FF9D01BC8}"/>
              </a:ext>
            </a:extLst>
          </p:cNvPr>
          <p:cNvSpPr txBox="1"/>
          <p:nvPr/>
        </p:nvSpPr>
        <p:spPr>
          <a:xfrm>
            <a:off x="2896286" y="3108497"/>
            <a:ext cx="7506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BÁO CÁO ĐỀ C</a:t>
            </a:r>
            <a:r>
              <a:rPr lang="vi-V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ƠNG DỰ THI NGHIÊN CỨU SINH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10B0C76-0CD4-4605-9764-79747213B7B9}"/>
              </a:ext>
            </a:extLst>
          </p:cNvPr>
          <p:cNvSpPr txBox="1"/>
          <p:nvPr/>
        </p:nvSpPr>
        <p:spPr>
          <a:xfrm>
            <a:off x="3227594" y="3751474"/>
            <a:ext cx="7506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CHUYÊN NGÀNH: QUẢN TRỊ KINH DOANH</a:t>
            </a:r>
          </a:p>
        </p:txBody>
      </p:sp>
      <p:pic>
        <p:nvPicPr>
          <p:cNvPr id="2052" name="Picture 4" descr="Tập tin:Logo DH Mở TPHCM.png – Wikipedia tiếng Việt">
            <a:extLst>
              <a:ext uri="{FF2B5EF4-FFF2-40B4-BE49-F238E27FC236}">
                <a16:creationId xmlns:a16="http://schemas.microsoft.com/office/drawing/2014/main" id="{3E647A68-47E8-48AA-B41D-B375B1955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037" y="1231762"/>
            <a:ext cx="219392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B76011-7952-4314-AAE5-FE0C6E871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3831-4453-44C8-992A-8EC4F51A03FD}" type="datetime1">
              <a:rPr lang="en-US" smtClean="0"/>
              <a:t>12/11/2021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F79BC6-2B31-455E-A4F6-9CA7D3EAA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42685" y="6407462"/>
            <a:ext cx="2743200" cy="365125"/>
          </a:xfrm>
        </p:spPr>
        <p:txBody>
          <a:bodyPr/>
          <a:lstStyle/>
          <a:p>
            <a:fld id="{F12748E5-E118-46FF-8BE0-02F97A908E1A}" type="slidenum">
              <a:rPr lang="en-US" sz="2000" b="1" smtClean="0">
                <a:solidFill>
                  <a:srgbClr val="0070C0"/>
                </a:solidFill>
              </a:rPr>
              <a:t>1</a:t>
            </a:fld>
            <a:endParaRPr lang="en-US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408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7715" y="21800"/>
            <a:ext cx="643657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C34FFE-F9F9-4E23-B377-8EE394FE8E2F}"/>
              </a:ext>
            </a:extLst>
          </p:cNvPr>
          <p:cNvSpPr txBox="1"/>
          <p:nvPr/>
        </p:nvSpPr>
        <p:spPr>
          <a:xfrm>
            <a:off x="2224371" y="2645953"/>
            <a:ext cx="81368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ĐỀ TÀI:</a:t>
            </a: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NÂNG CAO NĂNG LỰC CẠNH TRANH CỦA CÁC DOANH NGHIỆP VỪA VÀ NHỎ TRÊN THỊ TRƯỜNG THƯƠNG MẠI ĐIỆN TỬ:  NGHIÊN CỨU THỰC TIỄN TẠI VIỆT NAM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4" descr="Tập tin:Logo DH Mở TPHCM.png – Wikipedia tiếng Việt">
            <a:extLst>
              <a:ext uri="{FF2B5EF4-FFF2-40B4-BE49-F238E27FC236}">
                <a16:creationId xmlns:a16="http://schemas.microsoft.com/office/drawing/2014/main" id="{DF20704B-CD15-44FA-AB40-EF593D528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103" y="1012947"/>
            <a:ext cx="1775794" cy="1405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C51524-A45E-425D-826E-23D7D8A75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C47C-0B82-448C-A255-962297389D0C}" type="datetime1">
              <a:rPr lang="en-US" smtClean="0"/>
              <a:t>12/11/2021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42512F-B0B2-419E-B61A-0E3551B09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352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252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7715" y="21800"/>
            <a:ext cx="643657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F3F7AE-BB19-4B2C-9EDC-75C7C7C9D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A133C-CDCA-4764-9C9D-84B3FC7D6744}" type="datetime1">
              <a:rPr lang="en-US" smtClean="0"/>
              <a:t>12/11/2021</a:t>
            </a:fld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24CCB1-F6BC-4028-8A17-C603C5AB0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49138" y="6356350"/>
            <a:ext cx="2743200" cy="365125"/>
          </a:xfrm>
        </p:spPr>
        <p:txBody>
          <a:bodyPr/>
          <a:lstStyle/>
          <a:p>
            <a:fld id="{F12748E5-E118-46FF-8BE0-02F97A908E1A}" type="slidenum">
              <a:rPr lang="en-US" sz="1800" smtClean="0">
                <a:solidFill>
                  <a:srgbClr val="0070C0"/>
                </a:solidFill>
              </a:rPr>
              <a:t>3</a:t>
            </a:fld>
            <a:endParaRPr lang="en-US" sz="1800" dirty="0">
              <a:solidFill>
                <a:srgbClr val="0070C0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AAFB52F-CAEF-44C4-B1BE-AFE8259B9B33}"/>
              </a:ext>
            </a:extLst>
          </p:cNvPr>
          <p:cNvSpPr/>
          <p:nvPr/>
        </p:nvSpPr>
        <p:spPr>
          <a:xfrm>
            <a:off x="4191000" y="2020224"/>
            <a:ext cx="4820478" cy="104369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GIỚI THIỆU NGHIÊN CỨU SINH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D1F8D4D-9917-49D5-943C-4CAE2C8588C4}"/>
              </a:ext>
            </a:extLst>
          </p:cNvPr>
          <p:cNvSpPr/>
          <p:nvPr/>
        </p:nvSpPr>
        <p:spPr>
          <a:xfrm>
            <a:off x="4191000" y="4252984"/>
            <a:ext cx="4820478" cy="104369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NỘI DUNG ĐỀ C</a:t>
            </a:r>
            <a:r>
              <a:rPr lang="vi-VN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 NGHIÊN CỨU</a:t>
            </a: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4848700A-7FC4-42DA-AC6F-F13DC813E7EA}"/>
              </a:ext>
            </a:extLst>
          </p:cNvPr>
          <p:cNvSpPr/>
          <p:nvPr/>
        </p:nvSpPr>
        <p:spPr>
          <a:xfrm>
            <a:off x="1010479" y="2667510"/>
            <a:ext cx="2993336" cy="210732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BÁO CÁO</a:t>
            </a: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71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52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7715" y="21800"/>
            <a:ext cx="643657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C6E757-C4C0-42C8-9B85-9D2FCE3AD872}"/>
              </a:ext>
            </a:extLst>
          </p:cNvPr>
          <p:cNvSpPr txBox="1"/>
          <p:nvPr/>
        </p:nvSpPr>
        <p:spPr>
          <a:xfrm>
            <a:off x="286109" y="1490636"/>
            <a:ext cx="7504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GIỚI THIỆU NGHIÊN CỨU SINH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354627-EB69-416C-8B9E-818CF4E5A3B9}"/>
              </a:ext>
            </a:extLst>
          </p:cNvPr>
          <p:cNvSpPr txBox="1"/>
          <p:nvPr/>
        </p:nvSpPr>
        <p:spPr>
          <a:xfrm>
            <a:off x="322054" y="1781674"/>
            <a:ext cx="88507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Lê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1984</a:t>
            </a:r>
          </a:p>
          <a:p>
            <a:pPr lvl="0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Tp. HCM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C672C-D78F-456D-83C5-BF0517049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4F21E-9B0C-4487-BDF6-F07C74023EFF}" type="datetime1">
              <a:rPr lang="en-US" smtClean="0"/>
              <a:t>12/11/2021</a:t>
            </a:fld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6B7B9FE-1B11-44F5-94D7-7999A295F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4</a:t>
            </a:fld>
            <a:endParaRPr lang="en-US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6DFC68A-249D-4BAE-AAF7-EB585B1C30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2481389"/>
              </p:ext>
            </p:extLst>
          </p:nvPr>
        </p:nvGraphicFramePr>
        <p:xfrm>
          <a:off x="372760" y="2893310"/>
          <a:ext cx="10981040" cy="34630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{72833802-FEF1-4C79-8D5D-14CF1EAF98D9}</a:tableStyleId>
              </a:tblPr>
              <a:tblGrid>
                <a:gridCol w="2370274">
                  <a:extLst>
                    <a:ext uri="{9D8B030D-6E8A-4147-A177-3AD203B41FA5}">
                      <a16:colId xmlns:a16="http://schemas.microsoft.com/office/drawing/2014/main" val="769983569"/>
                    </a:ext>
                  </a:extLst>
                </a:gridCol>
                <a:gridCol w="2340532">
                  <a:extLst>
                    <a:ext uri="{9D8B030D-6E8A-4147-A177-3AD203B41FA5}">
                      <a16:colId xmlns:a16="http://schemas.microsoft.com/office/drawing/2014/main" val="3523469668"/>
                    </a:ext>
                  </a:extLst>
                </a:gridCol>
                <a:gridCol w="2008071">
                  <a:extLst>
                    <a:ext uri="{9D8B030D-6E8A-4147-A177-3AD203B41FA5}">
                      <a16:colId xmlns:a16="http://schemas.microsoft.com/office/drawing/2014/main" val="1770829375"/>
                    </a:ext>
                  </a:extLst>
                </a:gridCol>
                <a:gridCol w="1841840">
                  <a:extLst>
                    <a:ext uri="{9D8B030D-6E8A-4147-A177-3AD203B41FA5}">
                      <a16:colId xmlns:a16="http://schemas.microsoft.com/office/drawing/2014/main" val="1877908907"/>
                    </a:ext>
                  </a:extLst>
                </a:gridCol>
                <a:gridCol w="2420323">
                  <a:extLst>
                    <a:ext uri="{9D8B030D-6E8A-4147-A177-3AD203B41FA5}">
                      <a16:colId xmlns:a16="http://schemas.microsoft.com/office/drawing/2014/main" val="3471608716"/>
                    </a:ext>
                  </a:extLst>
                </a:gridCol>
              </a:tblGrid>
              <a:tr h="1039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err="1">
                          <a:effectLst/>
                        </a:rPr>
                        <a:t>Tên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GB" sz="2400" dirty="0" err="1">
                          <a:effectLst/>
                        </a:rPr>
                        <a:t>trường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err="1">
                          <a:effectLst/>
                        </a:rPr>
                        <a:t>Chuyên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GB" sz="2400" dirty="0" err="1">
                          <a:effectLst/>
                        </a:rPr>
                        <a:t>ngành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GB" sz="24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 dirty="0" err="1">
                          <a:effectLst/>
                        </a:rPr>
                        <a:t>Thờ</a:t>
                      </a:r>
                      <a:r>
                        <a:rPr lang="en-US" sz="2400" dirty="0" err="1">
                          <a:effectLst/>
                        </a:rPr>
                        <a:t>i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gian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đào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tạo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Hình thức đào tạo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Văn bằng, chứng chỉ, trình độ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54767382"/>
                  </a:ext>
                </a:extLst>
              </a:tr>
              <a:tr h="771010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dirty="0" err="1">
                          <a:effectLst/>
                        </a:rPr>
                        <a:t>Đại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GB" sz="2400" dirty="0" err="1">
                          <a:effectLst/>
                        </a:rPr>
                        <a:t>học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GB" sz="2400" dirty="0" err="1">
                          <a:effectLst/>
                        </a:rPr>
                        <a:t>Kinh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GB" sz="2400" dirty="0" err="1">
                          <a:effectLst/>
                        </a:rPr>
                        <a:t>tế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dirty="0">
                          <a:effectLst/>
                        </a:rPr>
                        <a:t>TP. </a:t>
                      </a:r>
                      <a:r>
                        <a:rPr lang="en-GB" sz="2400" dirty="0" err="1">
                          <a:effectLst/>
                        </a:rPr>
                        <a:t>Hồ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GB" sz="2400" dirty="0" err="1">
                          <a:effectLst/>
                        </a:rPr>
                        <a:t>Chí</a:t>
                      </a:r>
                      <a:r>
                        <a:rPr lang="en-GB" sz="2400" dirty="0">
                          <a:effectLst/>
                        </a:rPr>
                        <a:t> Minh</a:t>
                      </a:r>
                      <a:endParaRPr lang="en-US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>
                          <a:effectLst/>
                        </a:rPr>
                        <a:t>Kinh tế chính trị</a:t>
                      </a:r>
                      <a:endParaRPr lang="en-US" sz="2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dirty="0">
                          <a:effectLst/>
                        </a:rPr>
                        <a:t>2003 – 2007</a:t>
                      </a:r>
                      <a:endParaRPr lang="en-US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>
                          <a:effectLst/>
                        </a:rPr>
                        <a:t>Chính quy</a:t>
                      </a:r>
                      <a:endParaRPr lang="en-US" sz="2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b="0" dirty="0" err="1">
                          <a:effectLst/>
                        </a:rPr>
                        <a:t>Đại</a:t>
                      </a:r>
                      <a:r>
                        <a:rPr lang="en-GB" sz="2400" b="0" dirty="0">
                          <a:effectLst/>
                        </a:rPr>
                        <a:t> </a:t>
                      </a:r>
                      <a:r>
                        <a:rPr lang="en-GB" sz="2400" b="0" dirty="0" err="1">
                          <a:effectLst/>
                        </a:rPr>
                        <a:t>học</a:t>
                      </a:r>
                      <a:endParaRPr lang="en-US" sz="2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4546422"/>
                  </a:ext>
                </a:extLst>
              </a:tr>
              <a:tr h="771010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dirty="0" err="1">
                          <a:effectLst/>
                        </a:rPr>
                        <a:t>Đại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GB" sz="2400" dirty="0" err="1">
                          <a:effectLst/>
                        </a:rPr>
                        <a:t>học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GB" sz="2400" dirty="0" err="1">
                          <a:effectLst/>
                        </a:rPr>
                        <a:t>Mở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dirty="0">
                          <a:effectLst/>
                        </a:rPr>
                        <a:t>TP. </a:t>
                      </a:r>
                      <a:r>
                        <a:rPr lang="en-GB" sz="2400" dirty="0" err="1">
                          <a:effectLst/>
                        </a:rPr>
                        <a:t>Hồ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GB" sz="2400" dirty="0" err="1">
                          <a:effectLst/>
                        </a:rPr>
                        <a:t>Chí</a:t>
                      </a:r>
                      <a:r>
                        <a:rPr lang="en-GB" sz="2400" dirty="0">
                          <a:effectLst/>
                        </a:rPr>
                        <a:t> Minh</a:t>
                      </a:r>
                      <a:endParaRPr lang="en-US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>
                          <a:effectLst/>
                        </a:rPr>
                        <a:t>Kinh tế học</a:t>
                      </a:r>
                      <a:endParaRPr lang="en-US" sz="2400" b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dirty="0">
                          <a:effectLst/>
                        </a:rPr>
                        <a:t>2011 – 2015</a:t>
                      </a:r>
                      <a:endParaRPr lang="en-US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dirty="0" err="1">
                          <a:effectLst/>
                        </a:rPr>
                        <a:t>Chính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GB" sz="2400" dirty="0" err="1">
                          <a:effectLst/>
                        </a:rPr>
                        <a:t>quy</a:t>
                      </a:r>
                      <a:endParaRPr lang="en-US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b="0" dirty="0" err="1">
                          <a:effectLst/>
                        </a:rPr>
                        <a:t>Thạc</a:t>
                      </a:r>
                      <a:r>
                        <a:rPr lang="en-GB" sz="2400" b="0" dirty="0">
                          <a:effectLst/>
                        </a:rPr>
                        <a:t> </a:t>
                      </a:r>
                      <a:r>
                        <a:rPr lang="en-GB" sz="2400" b="0" dirty="0" err="1">
                          <a:effectLst/>
                        </a:rPr>
                        <a:t>sĩ</a:t>
                      </a:r>
                      <a:endParaRPr lang="en-US" sz="2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50875586"/>
                  </a:ext>
                </a:extLst>
              </a:tr>
              <a:tr h="771010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dirty="0" err="1">
                          <a:effectLst/>
                        </a:rPr>
                        <a:t>Đại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GB" sz="2400" dirty="0" err="1">
                          <a:effectLst/>
                        </a:rPr>
                        <a:t>học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GB" sz="2400" dirty="0" err="1">
                          <a:effectLst/>
                        </a:rPr>
                        <a:t>Mở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</a:p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dirty="0">
                          <a:effectLst/>
                        </a:rPr>
                        <a:t>TP. </a:t>
                      </a:r>
                      <a:r>
                        <a:rPr lang="en-GB" sz="2400" dirty="0" err="1">
                          <a:effectLst/>
                        </a:rPr>
                        <a:t>Hồ</a:t>
                      </a:r>
                      <a:r>
                        <a:rPr lang="en-GB" sz="2400" dirty="0">
                          <a:effectLst/>
                        </a:rPr>
                        <a:t> </a:t>
                      </a:r>
                      <a:r>
                        <a:rPr lang="en-GB" sz="2400" dirty="0" err="1">
                          <a:effectLst/>
                        </a:rPr>
                        <a:t>Chí</a:t>
                      </a:r>
                      <a:r>
                        <a:rPr lang="en-GB" sz="2400" dirty="0">
                          <a:effectLst/>
                        </a:rPr>
                        <a:t> Minh</a:t>
                      </a:r>
                      <a:endParaRPr lang="en-US" sz="24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b="0" dirty="0" err="1">
                          <a:effectLst/>
                        </a:rPr>
                        <a:t>Ngôn</a:t>
                      </a:r>
                      <a:r>
                        <a:rPr lang="en-GB" sz="2400" b="0" dirty="0">
                          <a:effectLst/>
                        </a:rPr>
                        <a:t> </a:t>
                      </a:r>
                      <a:r>
                        <a:rPr lang="en-GB" sz="2400" b="0" dirty="0" err="1">
                          <a:effectLst/>
                        </a:rPr>
                        <a:t>ngữ</a:t>
                      </a:r>
                      <a:r>
                        <a:rPr lang="en-GB" sz="2400" b="0" dirty="0">
                          <a:effectLst/>
                        </a:rPr>
                        <a:t> </a:t>
                      </a:r>
                      <a:r>
                        <a:rPr lang="en-GB" sz="2400" b="0" dirty="0" err="1">
                          <a:effectLst/>
                        </a:rPr>
                        <a:t>anh</a:t>
                      </a:r>
                      <a:endParaRPr lang="en-US" sz="2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b="0" dirty="0">
                          <a:effectLst/>
                        </a:rPr>
                        <a:t>2014- 2018</a:t>
                      </a:r>
                      <a:endParaRPr lang="en-US" sz="2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b="0" dirty="0">
                          <a:effectLst/>
                        </a:rPr>
                        <a:t>VB2</a:t>
                      </a:r>
                      <a:endParaRPr lang="en-US" sz="2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2400" b="0" dirty="0" err="1">
                          <a:effectLst/>
                        </a:rPr>
                        <a:t>Đại</a:t>
                      </a:r>
                      <a:r>
                        <a:rPr lang="en-GB" sz="2400" b="0" dirty="0">
                          <a:effectLst/>
                        </a:rPr>
                        <a:t> </a:t>
                      </a:r>
                      <a:r>
                        <a:rPr lang="en-GB" sz="2400" b="0" dirty="0" err="1">
                          <a:effectLst/>
                        </a:rPr>
                        <a:t>học</a:t>
                      </a:r>
                      <a:endParaRPr lang="en-US" sz="2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953554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56835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7715" y="21800"/>
            <a:ext cx="643657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304B5E0-A7E7-4C6C-BFCC-B1804A252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2498203"/>
              </p:ext>
            </p:extLst>
          </p:nvPr>
        </p:nvGraphicFramePr>
        <p:xfrm>
          <a:off x="545911" y="1968708"/>
          <a:ext cx="10235820" cy="4267200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717070">
                  <a:extLst>
                    <a:ext uri="{9D8B030D-6E8A-4147-A177-3AD203B41FA5}">
                      <a16:colId xmlns:a16="http://schemas.microsoft.com/office/drawing/2014/main" val="2811911806"/>
                    </a:ext>
                  </a:extLst>
                </a:gridCol>
                <a:gridCol w="5184400">
                  <a:extLst>
                    <a:ext uri="{9D8B030D-6E8A-4147-A177-3AD203B41FA5}">
                      <a16:colId xmlns:a16="http://schemas.microsoft.com/office/drawing/2014/main" val="1509323485"/>
                    </a:ext>
                  </a:extLst>
                </a:gridCol>
                <a:gridCol w="2955926">
                  <a:extLst>
                    <a:ext uri="{9D8B030D-6E8A-4147-A177-3AD203B41FA5}">
                      <a16:colId xmlns:a16="http://schemas.microsoft.com/office/drawing/2014/main" val="1611968574"/>
                    </a:ext>
                  </a:extLst>
                </a:gridCol>
                <a:gridCol w="1378424">
                  <a:extLst>
                    <a:ext uri="{9D8B030D-6E8A-4147-A177-3AD203B41FA5}">
                      <a16:colId xmlns:a16="http://schemas.microsoft.com/office/drawing/2014/main" val="509476403"/>
                    </a:ext>
                  </a:extLst>
                </a:gridCol>
              </a:tblGrid>
              <a:tr h="7317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TÊN BÀI BÁO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TÊN TẠP CHÍ/NHÀ XUẤT BẢN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NĂM ĐƯỢC CÔNG BỐ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1730291"/>
                  </a:ext>
                </a:extLst>
              </a:tr>
              <a:tr h="9230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Phát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huy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trò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của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vừa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nhỏ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với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là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một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lực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trong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phát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triển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kinh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tế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Việt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Nam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nay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Tạp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Giáo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dục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Lý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luận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số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324 6/2021  (ISSN 0608-3492)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25908580"/>
                  </a:ext>
                </a:extLst>
              </a:tr>
              <a:tr h="11402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hội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thách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thức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cảu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giảng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viên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giảng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dạy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trường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cao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đẳng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Lý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Tự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Trọng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trong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việc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chuyển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đổi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mô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hình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trường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thông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minh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Hội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thào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quốc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tế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COSS2020 -ISBN: 978-604-79-2499-8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NXBTài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86872840"/>
                  </a:ext>
                </a:extLst>
              </a:tr>
              <a:tr h="9470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Một số thành tựu và thách thức Trong bảo đảm an sinh xã hội ở việt nam thời kỳ đổi mới     </a:t>
                      </a:r>
                      <a:endParaRPr lang="en-US" sz="2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Tạp chí Giáo dục Lý luận số 314 10/2021  (ISSN 0608-3492)</a:t>
                      </a:r>
                      <a:endParaRPr lang="en-US" sz="2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4239497"/>
                  </a:ext>
                </a:extLst>
              </a:tr>
            </a:tbl>
          </a:graphicData>
        </a:graphic>
      </p:graphicFrame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EC7D1021-1A70-4B8A-9481-E920545D7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2DB5-3993-484F-8411-C5DB9BECD60D}" type="datetime1">
              <a:rPr lang="en-US" smtClean="0"/>
              <a:t>12/11/2021</a:t>
            </a:fld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AC39B759-12E8-4A26-9A36-DA19D0485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5</a:t>
            </a:fld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8A1A571-89A4-4643-8319-6A033095770A}"/>
              </a:ext>
            </a:extLst>
          </p:cNvPr>
          <p:cNvSpPr txBox="1"/>
          <p:nvPr/>
        </p:nvSpPr>
        <p:spPr>
          <a:xfrm>
            <a:off x="286109" y="1490636"/>
            <a:ext cx="7504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GIỚI THIỆU NGHIÊN CỨU SINH</a:t>
            </a:r>
          </a:p>
        </p:txBody>
      </p:sp>
    </p:spTree>
    <p:extLst>
      <p:ext uri="{BB962C8B-B14F-4D97-AF65-F5344CB8AC3E}">
        <p14:creationId xmlns:p14="http://schemas.microsoft.com/office/powerpoint/2010/main" val="36004831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80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7715" y="21800"/>
            <a:ext cx="643657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C6E757-C4C0-42C8-9B85-9D2FCE3AD872}"/>
              </a:ext>
            </a:extLst>
          </p:cNvPr>
          <p:cNvSpPr txBox="1"/>
          <p:nvPr/>
        </p:nvSpPr>
        <p:spPr>
          <a:xfrm>
            <a:off x="1921565" y="1133753"/>
            <a:ext cx="7504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GIỚI THIỆU NGHIÊN CỨU SINH</a:t>
            </a:r>
          </a:p>
        </p:txBody>
      </p:sp>
      <p:sp>
        <p:nvSpPr>
          <p:cNvPr id="3" name="AutoShape 4" descr="Các phương pháp giúp tạo động lực trong học tập">
            <a:extLst>
              <a:ext uri="{FF2B5EF4-FFF2-40B4-BE49-F238E27FC236}">
                <a16:creationId xmlns:a16="http://schemas.microsoft.com/office/drawing/2014/main" id="{63830E2E-DEFC-40BB-9B09-FC5BDB77B6A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AutoShape 28">
            <a:extLst>
              <a:ext uri="{FF2B5EF4-FFF2-40B4-BE49-F238E27FC236}">
                <a16:creationId xmlns:a16="http://schemas.microsoft.com/office/drawing/2014/main" id="{B6E686C7-952C-44F5-A8DC-08740F7425A3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2283538" y="1222616"/>
            <a:ext cx="5880100" cy="5334000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1" name="AutoShape 29">
            <a:extLst>
              <a:ext uri="{FF2B5EF4-FFF2-40B4-BE49-F238E27FC236}">
                <a16:creationId xmlns:a16="http://schemas.microsoft.com/office/drawing/2014/main" id="{D15E9EB2-28AA-4326-B54D-09C58333C530}"/>
              </a:ext>
            </a:extLst>
          </p:cNvPr>
          <p:cNvSpPr>
            <a:spLocks noChangeArrowheads="1"/>
          </p:cNvSpPr>
          <p:nvPr/>
        </p:nvSpPr>
        <p:spPr bwMode="gray">
          <a:xfrm>
            <a:off x="1902538" y="1984616"/>
            <a:ext cx="4800600" cy="15240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2">
                  <a:gamma/>
                  <a:tint val="69804"/>
                  <a:invGamma/>
                </a:schemeClr>
              </a:gs>
              <a:gs pos="100000">
                <a:schemeClr val="accent2"/>
              </a:gs>
            </a:gsLst>
            <a:lin ang="2700000" scaled="1"/>
          </a:gradFill>
          <a:ln w="25400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AutoShape 30">
            <a:extLst>
              <a:ext uri="{FF2B5EF4-FFF2-40B4-BE49-F238E27FC236}">
                <a16:creationId xmlns:a16="http://schemas.microsoft.com/office/drawing/2014/main" id="{5649A340-B7AD-4240-9528-30CACD8EB8D3}"/>
              </a:ext>
            </a:extLst>
          </p:cNvPr>
          <p:cNvSpPr>
            <a:spLocks noChangeArrowheads="1"/>
          </p:cNvSpPr>
          <p:nvPr/>
        </p:nvSpPr>
        <p:spPr bwMode="gray">
          <a:xfrm>
            <a:off x="1902538" y="4042016"/>
            <a:ext cx="4876800" cy="15240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69804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 w="25400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endParaRPr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AutoShape 32">
            <a:extLst>
              <a:ext uri="{FF2B5EF4-FFF2-40B4-BE49-F238E27FC236}">
                <a16:creationId xmlns:a16="http://schemas.microsoft.com/office/drawing/2014/main" id="{8BBAB644-AC89-497E-9C6D-E941AEB9F0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3278" y="2926312"/>
            <a:ext cx="2438400" cy="17526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</a:ln>
          <a:effectLst/>
        </p:spPr>
        <p:txBody>
          <a:bodyPr anchor="ctr"/>
          <a:lstStyle/>
          <a:p>
            <a:pPr algn="ctr"/>
            <a:r>
              <a:rPr lang="en-US" sz="3000" b="1" dirty="0">
                <a:solidFill>
                  <a:srgbClr val="00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ĐỘNG LỰC</a:t>
            </a:r>
            <a:endParaRPr sz="3000" b="1" dirty="0">
              <a:solidFill>
                <a:srgbClr val="003399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4" name="Date Placeholder 23">
            <a:extLst>
              <a:ext uri="{FF2B5EF4-FFF2-40B4-BE49-F238E27FC236}">
                <a16:creationId xmlns:a16="http://schemas.microsoft.com/office/drawing/2014/main" id="{81DA3FAA-DADC-4706-811D-1E3E6B5E7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40471-0F89-428A-9AD5-B457E9D3F1D9}" type="datetime1">
              <a:rPr lang="en-US" smtClean="0"/>
              <a:t>12/11/2021</a:t>
            </a:fld>
            <a:endParaRPr lang="en-US"/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77CFD974-A640-400A-A80F-70FB8EAF7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107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6" name="Text Box 73">
            <a:extLst>
              <a:ext uri="{FF2B5EF4-FFF2-40B4-BE49-F238E27FC236}">
                <a16:creationId xmlns:a16="http://schemas.microsoft.com/office/drawing/2014/main" id="{C3D7F350-34EA-4590-80C1-3C6E4A26F2AB}"/>
              </a:ext>
            </a:extLst>
          </p:cNvPr>
          <p:cNvSpPr txBox="1"/>
          <p:nvPr/>
        </p:nvSpPr>
        <p:spPr>
          <a:xfrm>
            <a:off x="3565559" y="1168240"/>
            <a:ext cx="5791200" cy="430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sz="2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</a:t>
            </a:r>
          </a:p>
        </p:txBody>
      </p:sp>
      <p:grpSp>
        <p:nvGrpSpPr>
          <p:cNvPr id="47" name="Group 306">
            <a:extLst>
              <a:ext uri="{FF2B5EF4-FFF2-40B4-BE49-F238E27FC236}">
                <a16:creationId xmlns:a16="http://schemas.microsoft.com/office/drawing/2014/main" id="{F195EEBB-9D7A-4DF6-8679-3B98CAC61E79}"/>
              </a:ext>
            </a:extLst>
          </p:cNvPr>
          <p:cNvGrpSpPr/>
          <p:nvPr/>
        </p:nvGrpSpPr>
        <p:grpSpPr>
          <a:xfrm>
            <a:off x="2252308" y="1814216"/>
            <a:ext cx="762000" cy="665162"/>
            <a:chOff x="1110" y="2656"/>
            <a:chExt cx="1549" cy="1351"/>
          </a:xfrm>
        </p:grpSpPr>
        <p:sp>
          <p:nvSpPr>
            <p:cNvPr id="48" name="AutoShape 307">
              <a:extLst>
                <a:ext uri="{FF2B5EF4-FFF2-40B4-BE49-F238E27FC236}">
                  <a16:creationId xmlns:a16="http://schemas.microsoft.com/office/drawing/2014/main" id="{F691E511-0B1C-4963-BABF-EF4524C6349E}"/>
                </a:ext>
              </a:extLst>
            </p:cNvPr>
            <p:cNvSpPr/>
            <p:nvPr/>
          </p:nvSpPr>
          <p:spPr>
            <a:xfrm>
              <a:off x="1123" y="2679"/>
              <a:ext cx="1536" cy="1328"/>
            </a:xfrm>
            <a:prstGeom prst="hexagon">
              <a:avLst>
                <a:gd name="adj" fmla="val 28915"/>
                <a:gd name="vf" fmla="val 115470"/>
              </a:avLst>
            </a:prstGeom>
            <a:solidFill>
              <a:srgbClr val="808080"/>
            </a:solidFill>
            <a:ln w="9525">
              <a:noFill/>
            </a:ln>
          </p:spPr>
          <p:txBody>
            <a:bodyPr wrap="none" anchor="ctr"/>
            <a:lstStyle/>
            <a:p>
              <a:endParaRPr sz="2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AutoShape 308">
              <a:extLst>
                <a:ext uri="{FF2B5EF4-FFF2-40B4-BE49-F238E27FC236}">
                  <a16:creationId xmlns:a16="http://schemas.microsoft.com/office/drawing/2014/main" id="{92D1A2B1-6E1D-461E-8803-2B0C283AAB14}"/>
                </a:ext>
              </a:extLst>
            </p:cNvPr>
            <p:cNvSpPr/>
            <p:nvPr/>
          </p:nvSpPr>
          <p:spPr>
            <a:xfrm>
              <a:off x="1110" y="2656"/>
              <a:ext cx="1536" cy="1328"/>
            </a:xfrm>
            <a:prstGeom prst="hexagon">
              <a:avLst>
                <a:gd name="adj" fmla="val 28915"/>
                <a:gd name="vf" fmla="val 115470"/>
              </a:avLst>
            </a:prstGeom>
            <a:gradFill rotWithShape="1">
              <a:gsLst>
                <a:gs pos="0">
                  <a:srgbClr val="E6E6E6">
                    <a:alpha val="100000"/>
                  </a:srgbClr>
                </a:gs>
                <a:gs pos="7500">
                  <a:srgbClr val="7D8496">
                    <a:alpha val="100000"/>
                  </a:srgbClr>
                </a:gs>
                <a:gs pos="26500">
                  <a:srgbClr val="E6E6E6">
                    <a:alpha val="100000"/>
                  </a:srgbClr>
                </a:gs>
                <a:gs pos="34000">
                  <a:srgbClr val="7D8496">
                    <a:alpha val="100000"/>
                  </a:srgbClr>
                </a:gs>
                <a:gs pos="46500">
                  <a:srgbClr val="E6E6E6">
                    <a:alpha val="100000"/>
                  </a:srgbClr>
                </a:gs>
                <a:gs pos="50000">
                  <a:srgbClr val="FFFFFF">
                    <a:alpha val="100000"/>
                  </a:srgbClr>
                </a:gs>
                <a:gs pos="53500">
                  <a:srgbClr val="E6E6E6">
                    <a:alpha val="100000"/>
                  </a:srgbClr>
                </a:gs>
                <a:gs pos="66000">
                  <a:srgbClr val="7D8496">
                    <a:alpha val="100000"/>
                  </a:srgbClr>
                </a:gs>
                <a:gs pos="73500">
                  <a:srgbClr val="E6E6E6">
                    <a:alpha val="100000"/>
                  </a:srgbClr>
                </a:gs>
                <a:gs pos="92500">
                  <a:srgbClr val="7D8496">
                    <a:alpha val="100000"/>
                  </a:srgbClr>
                </a:gs>
                <a:gs pos="100000">
                  <a:srgbClr val="E6E6E6">
                    <a:alpha val="100000"/>
                  </a:srgbClr>
                </a:gs>
              </a:gsLst>
              <a:lin ang="2700000" scaled="1"/>
              <a:tileRect/>
            </a:gra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sz="2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0" name="AutoShape 309">
              <a:extLst>
                <a:ext uri="{FF2B5EF4-FFF2-40B4-BE49-F238E27FC236}">
                  <a16:creationId xmlns:a16="http://schemas.microsoft.com/office/drawing/2014/main" id="{D634EFA9-655C-4CE5-AF25-4DD96024E75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1" name="Group 310">
            <a:extLst>
              <a:ext uri="{FF2B5EF4-FFF2-40B4-BE49-F238E27FC236}">
                <a16:creationId xmlns:a16="http://schemas.microsoft.com/office/drawing/2014/main" id="{B8C0F2D6-786B-47B8-A5BD-0E623F9427F7}"/>
              </a:ext>
            </a:extLst>
          </p:cNvPr>
          <p:cNvGrpSpPr/>
          <p:nvPr/>
        </p:nvGrpSpPr>
        <p:grpSpPr>
          <a:xfrm>
            <a:off x="2202612" y="2877905"/>
            <a:ext cx="762000" cy="665163"/>
            <a:chOff x="3174" y="2656"/>
            <a:chExt cx="1549" cy="1351"/>
          </a:xfrm>
        </p:grpSpPr>
        <p:sp>
          <p:nvSpPr>
            <p:cNvPr id="52" name="AutoShape 311">
              <a:extLst>
                <a:ext uri="{FF2B5EF4-FFF2-40B4-BE49-F238E27FC236}">
                  <a16:creationId xmlns:a16="http://schemas.microsoft.com/office/drawing/2014/main" id="{E780DD08-5046-4154-B9D5-7796FC3103A8}"/>
                </a:ext>
              </a:extLst>
            </p:cNvPr>
            <p:cNvSpPr/>
            <p:nvPr/>
          </p:nvSpPr>
          <p:spPr>
            <a:xfrm>
              <a:off x="3187" y="2679"/>
              <a:ext cx="1536" cy="1328"/>
            </a:xfrm>
            <a:prstGeom prst="hexagon">
              <a:avLst>
                <a:gd name="adj" fmla="val 28915"/>
                <a:gd name="vf" fmla="val 115470"/>
              </a:avLst>
            </a:prstGeom>
            <a:solidFill>
              <a:srgbClr val="808080"/>
            </a:solidFill>
            <a:ln w="9525">
              <a:noFill/>
            </a:ln>
          </p:spPr>
          <p:txBody>
            <a:bodyPr wrap="none" anchor="ctr"/>
            <a:lstStyle/>
            <a:p>
              <a:endParaRPr sz="2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3" name="AutoShape 312">
              <a:extLst>
                <a:ext uri="{FF2B5EF4-FFF2-40B4-BE49-F238E27FC236}">
                  <a16:creationId xmlns:a16="http://schemas.microsoft.com/office/drawing/2014/main" id="{5C2A7252-E1A3-495D-BC49-E765CF49B9EF}"/>
                </a:ext>
              </a:extLst>
            </p:cNvPr>
            <p:cNvSpPr/>
            <p:nvPr/>
          </p:nvSpPr>
          <p:spPr>
            <a:xfrm>
              <a:off x="3174" y="2656"/>
              <a:ext cx="1536" cy="1328"/>
            </a:xfrm>
            <a:prstGeom prst="hexagon">
              <a:avLst>
                <a:gd name="adj" fmla="val 28915"/>
                <a:gd name="vf" fmla="val 115470"/>
              </a:avLst>
            </a:prstGeom>
            <a:gradFill rotWithShape="1">
              <a:gsLst>
                <a:gs pos="0">
                  <a:srgbClr val="E6E6E6">
                    <a:alpha val="100000"/>
                  </a:srgbClr>
                </a:gs>
                <a:gs pos="7500">
                  <a:srgbClr val="7D8496">
                    <a:alpha val="100000"/>
                  </a:srgbClr>
                </a:gs>
                <a:gs pos="26500">
                  <a:srgbClr val="E6E6E6">
                    <a:alpha val="100000"/>
                  </a:srgbClr>
                </a:gs>
                <a:gs pos="34000">
                  <a:srgbClr val="7D8496">
                    <a:alpha val="100000"/>
                  </a:srgbClr>
                </a:gs>
                <a:gs pos="46500">
                  <a:srgbClr val="E6E6E6">
                    <a:alpha val="100000"/>
                  </a:srgbClr>
                </a:gs>
                <a:gs pos="50000">
                  <a:srgbClr val="FFFFFF">
                    <a:alpha val="100000"/>
                  </a:srgbClr>
                </a:gs>
                <a:gs pos="53500">
                  <a:srgbClr val="E6E6E6">
                    <a:alpha val="100000"/>
                  </a:srgbClr>
                </a:gs>
                <a:gs pos="66000">
                  <a:srgbClr val="7D8496">
                    <a:alpha val="100000"/>
                  </a:srgbClr>
                </a:gs>
                <a:gs pos="73500">
                  <a:srgbClr val="E6E6E6">
                    <a:alpha val="100000"/>
                  </a:srgbClr>
                </a:gs>
                <a:gs pos="92500">
                  <a:srgbClr val="7D8496">
                    <a:alpha val="100000"/>
                  </a:srgbClr>
                </a:gs>
                <a:gs pos="100000">
                  <a:srgbClr val="E6E6E6">
                    <a:alpha val="100000"/>
                  </a:srgbClr>
                </a:gs>
              </a:gsLst>
              <a:lin ang="2700000" scaled="1"/>
              <a:tileRect/>
            </a:gra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sz="2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AutoShape 313">
              <a:extLst>
                <a:ext uri="{FF2B5EF4-FFF2-40B4-BE49-F238E27FC236}">
                  <a16:creationId xmlns:a16="http://schemas.microsoft.com/office/drawing/2014/main" id="{E9136F40-FC17-41BD-A643-B7FD10102FF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5" name="Line 314">
            <a:extLst>
              <a:ext uri="{FF2B5EF4-FFF2-40B4-BE49-F238E27FC236}">
                <a16:creationId xmlns:a16="http://schemas.microsoft.com/office/drawing/2014/main" id="{E4AF4E7A-7D0B-4F4D-A1F4-1A97E39C0FAF}"/>
              </a:ext>
            </a:extLst>
          </p:cNvPr>
          <p:cNvSpPr/>
          <p:nvPr/>
        </p:nvSpPr>
        <p:spPr>
          <a:xfrm>
            <a:off x="2861908" y="2423816"/>
            <a:ext cx="66294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ysDot"/>
            <a:headEnd type="none" w="med" len="med"/>
            <a:tailEnd type="oval" w="med" len="med"/>
          </a:ln>
        </p:spPr>
      </p:sp>
      <p:sp>
        <p:nvSpPr>
          <p:cNvPr id="56" name="Text Box 315">
            <a:extLst>
              <a:ext uri="{FF2B5EF4-FFF2-40B4-BE49-F238E27FC236}">
                <a16:creationId xmlns:a16="http://schemas.microsoft.com/office/drawing/2014/main" id="{73D61FB5-3F8A-4695-865C-0841E5803AD3}"/>
              </a:ext>
            </a:extLst>
          </p:cNvPr>
          <p:cNvSpPr txBox="1"/>
          <p:nvPr/>
        </p:nvSpPr>
        <p:spPr>
          <a:xfrm>
            <a:off x="3014308" y="1847553"/>
            <a:ext cx="3990195" cy="430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sz="22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 do chọn lĩnh vực nghiên cứu</a:t>
            </a:r>
          </a:p>
        </p:txBody>
      </p:sp>
      <p:sp>
        <p:nvSpPr>
          <p:cNvPr id="57" name="Text Box 316">
            <a:extLst>
              <a:ext uri="{FF2B5EF4-FFF2-40B4-BE49-F238E27FC236}">
                <a16:creationId xmlns:a16="http://schemas.microsoft.com/office/drawing/2014/main" id="{C21605D2-A876-42FA-9F2F-9E1FCC3BD1DC}"/>
              </a:ext>
            </a:extLst>
          </p:cNvPr>
          <p:cNvSpPr txBox="1"/>
          <p:nvPr/>
        </p:nvSpPr>
        <p:spPr>
          <a:xfrm>
            <a:off x="2485524" y="1912641"/>
            <a:ext cx="325730" cy="430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sz="22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58" name="Line 317">
            <a:extLst>
              <a:ext uri="{FF2B5EF4-FFF2-40B4-BE49-F238E27FC236}">
                <a16:creationId xmlns:a16="http://schemas.microsoft.com/office/drawing/2014/main" id="{5B10C21B-0437-4AD7-8EE2-8370D94E6B09}"/>
              </a:ext>
            </a:extLst>
          </p:cNvPr>
          <p:cNvSpPr/>
          <p:nvPr/>
        </p:nvSpPr>
        <p:spPr>
          <a:xfrm>
            <a:off x="2812212" y="3563705"/>
            <a:ext cx="66294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ysDot"/>
            <a:headEnd type="none" w="med" len="med"/>
            <a:tailEnd type="oval" w="med" len="med"/>
          </a:ln>
        </p:spPr>
      </p:sp>
      <p:sp>
        <p:nvSpPr>
          <p:cNvPr id="59" name="Text Box 318">
            <a:extLst>
              <a:ext uri="{FF2B5EF4-FFF2-40B4-BE49-F238E27FC236}">
                <a16:creationId xmlns:a16="http://schemas.microsoft.com/office/drawing/2014/main" id="{41E47074-CEF5-48DA-80FE-47682F84B8B3}"/>
              </a:ext>
            </a:extLst>
          </p:cNvPr>
          <p:cNvSpPr txBox="1"/>
          <p:nvPr/>
        </p:nvSpPr>
        <p:spPr>
          <a:xfrm>
            <a:off x="3040812" y="2987443"/>
            <a:ext cx="5668539" cy="430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sz="22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 tiêu nghiên cứu và mong muốn đạt được</a:t>
            </a:r>
          </a:p>
        </p:txBody>
      </p:sp>
      <p:sp>
        <p:nvSpPr>
          <p:cNvPr id="60" name="Text Box 319">
            <a:extLst>
              <a:ext uri="{FF2B5EF4-FFF2-40B4-BE49-F238E27FC236}">
                <a16:creationId xmlns:a16="http://schemas.microsoft.com/office/drawing/2014/main" id="{0801E08B-16BE-4713-B6DD-ADAC69D80E37}"/>
              </a:ext>
            </a:extLst>
          </p:cNvPr>
          <p:cNvSpPr txBox="1"/>
          <p:nvPr/>
        </p:nvSpPr>
        <p:spPr>
          <a:xfrm>
            <a:off x="2435828" y="2976330"/>
            <a:ext cx="325730" cy="430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sz="22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grpSp>
        <p:nvGrpSpPr>
          <p:cNvPr id="61" name="Group 320">
            <a:extLst>
              <a:ext uri="{FF2B5EF4-FFF2-40B4-BE49-F238E27FC236}">
                <a16:creationId xmlns:a16="http://schemas.microsoft.com/office/drawing/2014/main" id="{BF4E8854-17A5-4000-A1B6-2260B1C20345}"/>
              </a:ext>
            </a:extLst>
          </p:cNvPr>
          <p:cNvGrpSpPr/>
          <p:nvPr/>
        </p:nvGrpSpPr>
        <p:grpSpPr>
          <a:xfrm>
            <a:off x="2278812" y="3922280"/>
            <a:ext cx="762000" cy="665162"/>
            <a:chOff x="1110" y="2656"/>
            <a:chExt cx="1549" cy="1351"/>
          </a:xfrm>
        </p:grpSpPr>
        <p:sp>
          <p:nvSpPr>
            <p:cNvPr id="62" name="AutoShape 321">
              <a:extLst>
                <a:ext uri="{FF2B5EF4-FFF2-40B4-BE49-F238E27FC236}">
                  <a16:creationId xmlns:a16="http://schemas.microsoft.com/office/drawing/2014/main" id="{5B8F8AA9-8D86-4B37-BA83-35A125A76458}"/>
                </a:ext>
              </a:extLst>
            </p:cNvPr>
            <p:cNvSpPr/>
            <p:nvPr/>
          </p:nvSpPr>
          <p:spPr>
            <a:xfrm>
              <a:off x="1123" y="2679"/>
              <a:ext cx="1536" cy="1328"/>
            </a:xfrm>
            <a:prstGeom prst="hexagon">
              <a:avLst>
                <a:gd name="adj" fmla="val 28915"/>
                <a:gd name="vf" fmla="val 115470"/>
              </a:avLst>
            </a:prstGeom>
            <a:solidFill>
              <a:srgbClr val="808080"/>
            </a:solidFill>
            <a:ln w="9525">
              <a:noFill/>
            </a:ln>
          </p:spPr>
          <p:txBody>
            <a:bodyPr wrap="none" anchor="ctr"/>
            <a:lstStyle/>
            <a:p>
              <a:endParaRPr sz="2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3" name="AutoShape 322">
              <a:extLst>
                <a:ext uri="{FF2B5EF4-FFF2-40B4-BE49-F238E27FC236}">
                  <a16:creationId xmlns:a16="http://schemas.microsoft.com/office/drawing/2014/main" id="{96634BE7-1EDF-48FF-9007-86A0643C3ED1}"/>
                </a:ext>
              </a:extLst>
            </p:cNvPr>
            <p:cNvSpPr/>
            <p:nvPr/>
          </p:nvSpPr>
          <p:spPr>
            <a:xfrm>
              <a:off x="1110" y="2656"/>
              <a:ext cx="1536" cy="1328"/>
            </a:xfrm>
            <a:prstGeom prst="hexagon">
              <a:avLst>
                <a:gd name="adj" fmla="val 28915"/>
                <a:gd name="vf" fmla="val 115470"/>
              </a:avLst>
            </a:prstGeom>
            <a:gradFill rotWithShape="1">
              <a:gsLst>
                <a:gs pos="0">
                  <a:srgbClr val="E6E6E6">
                    <a:alpha val="100000"/>
                  </a:srgbClr>
                </a:gs>
                <a:gs pos="7500">
                  <a:srgbClr val="7D8496">
                    <a:alpha val="100000"/>
                  </a:srgbClr>
                </a:gs>
                <a:gs pos="26500">
                  <a:srgbClr val="E6E6E6">
                    <a:alpha val="100000"/>
                  </a:srgbClr>
                </a:gs>
                <a:gs pos="34000">
                  <a:srgbClr val="7D8496">
                    <a:alpha val="100000"/>
                  </a:srgbClr>
                </a:gs>
                <a:gs pos="46500">
                  <a:srgbClr val="E6E6E6">
                    <a:alpha val="100000"/>
                  </a:srgbClr>
                </a:gs>
                <a:gs pos="50000">
                  <a:srgbClr val="FFFFFF">
                    <a:alpha val="100000"/>
                  </a:srgbClr>
                </a:gs>
                <a:gs pos="53500">
                  <a:srgbClr val="E6E6E6">
                    <a:alpha val="100000"/>
                  </a:srgbClr>
                </a:gs>
                <a:gs pos="66000">
                  <a:srgbClr val="7D8496">
                    <a:alpha val="100000"/>
                  </a:srgbClr>
                </a:gs>
                <a:gs pos="73500">
                  <a:srgbClr val="E6E6E6">
                    <a:alpha val="100000"/>
                  </a:srgbClr>
                </a:gs>
                <a:gs pos="92500">
                  <a:srgbClr val="7D8496">
                    <a:alpha val="100000"/>
                  </a:srgbClr>
                </a:gs>
                <a:gs pos="100000">
                  <a:srgbClr val="E6E6E6">
                    <a:alpha val="100000"/>
                  </a:srgbClr>
                </a:gs>
              </a:gsLst>
              <a:lin ang="2700000" scaled="1"/>
              <a:tileRect/>
            </a:gra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sz="2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4" name="AutoShape 323">
              <a:extLst>
                <a:ext uri="{FF2B5EF4-FFF2-40B4-BE49-F238E27FC236}">
                  <a16:creationId xmlns:a16="http://schemas.microsoft.com/office/drawing/2014/main" id="{87069A0D-A100-4354-BEF0-AC8AB027BC5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65" name="Line 328">
            <a:extLst>
              <a:ext uri="{FF2B5EF4-FFF2-40B4-BE49-F238E27FC236}">
                <a16:creationId xmlns:a16="http://schemas.microsoft.com/office/drawing/2014/main" id="{0184DE4B-7B0D-4A24-9ACB-449A50467EF1}"/>
              </a:ext>
            </a:extLst>
          </p:cNvPr>
          <p:cNvSpPr/>
          <p:nvPr/>
        </p:nvSpPr>
        <p:spPr>
          <a:xfrm>
            <a:off x="2888412" y="4531880"/>
            <a:ext cx="66294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ysDot"/>
            <a:headEnd type="none" w="med" len="med"/>
            <a:tailEnd type="oval" w="med" len="med"/>
          </a:ln>
        </p:spPr>
      </p:sp>
      <p:sp>
        <p:nvSpPr>
          <p:cNvPr id="66" name="Text Box 329">
            <a:extLst>
              <a:ext uri="{FF2B5EF4-FFF2-40B4-BE49-F238E27FC236}">
                <a16:creationId xmlns:a16="http://schemas.microsoft.com/office/drawing/2014/main" id="{3A84F886-35F4-415C-840F-6337E74253DE}"/>
              </a:ext>
            </a:extLst>
          </p:cNvPr>
          <p:cNvSpPr txBox="1"/>
          <p:nvPr/>
        </p:nvSpPr>
        <p:spPr>
          <a:xfrm>
            <a:off x="3117012" y="3977842"/>
            <a:ext cx="2699778" cy="430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sz="22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nghiên cứu</a:t>
            </a:r>
          </a:p>
        </p:txBody>
      </p:sp>
      <p:sp>
        <p:nvSpPr>
          <p:cNvPr id="67" name="Text Box 330">
            <a:extLst>
              <a:ext uri="{FF2B5EF4-FFF2-40B4-BE49-F238E27FC236}">
                <a16:creationId xmlns:a16="http://schemas.microsoft.com/office/drawing/2014/main" id="{B9062417-4A1A-43B3-83BF-49503F9DB854}"/>
              </a:ext>
            </a:extLst>
          </p:cNvPr>
          <p:cNvSpPr txBox="1"/>
          <p:nvPr/>
        </p:nvSpPr>
        <p:spPr>
          <a:xfrm>
            <a:off x="2512028" y="4020705"/>
            <a:ext cx="325730" cy="430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sz="22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grpSp>
        <p:nvGrpSpPr>
          <p:cNvPr id="68" name="Group 310">
            <a:extLst>
              <a:ext uri="{FF2B5EF4-FFF2-40B4-BE49-F238E27FC236}">
                <a16:creationId xmlns:a16="http://schemas.microsoft.com/office/drawing/2014/main" id="{48D948C7-B374-4E9B-B3D8-9A26CF905A00}"/>
              </a:ext>
            </a:extLst>
          </p:cNvPr>
          <p:cNvGrpSpPr/>
          <p:nvPr/>
        </p:nvGrpSpPr>
        <p:grpSpPr>
          <a:xfrm>
            <a:off x="2253412" y="4846960"/>
            <a:ext cx="762000" cy="665163"/>
            <a:chOff x="3174" y="2656"/>
            <a:chExt cx="1549" cy="1351"/>
          </a:xfrm>
        </p:grpSpPr>
        <p:sp>
          <p:nvSpPr>
            <p:cNvPr id="69" name="AutoShape 311">
              <a:extLst>
                <a:ext uri="{FF2B5EF4-FFF2-40B4-BE49-F238E27FC236}">
                  <a16:creationId xmlns:a16="http://schemas.microsoft.com/office/drawing/2014/main" id="{134804EF-6584-44BB-AF39-7AB4E84643C4}"/>
                </a:ext>
              </a:extLst>
            </p:cNvPr>
            <p:cNvSpPr/>
            <p:nvPr/>
          </p:nvSpPr>
          <p:spPr>
            <a:xfrm>
              <a:off x="3187" y="2679"/>
              <a:ext cx="1536" cy="1328"/>
            </a:xfrm>
            <a:prstGeom prst="hexagon">
              <a:avLst>
                <a:gd name="adj" fmla="val 28915"/>
                <a:gd name="vf" fmla="val 115470"/>
              </a:avLst>
            </a:prstGeom>
            <a:solidFill>
              <a:srgbClr val="808080"/>
            </a:solidFill>
            <a:ln w="9525">
              <a:noFill/>
            </a:ln>
          </p:spPr>
          <p:txBody>
            <a:bodyPr wrap="none" anchor="ctr"/>
            <a:lstStyle/>
            <a:p>
              <a:endParaRPr sz="2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0" name="AutoShape 312">
              <a:extLst>
                <a:ext uri="{FF2B5EF4-FFF2-40B4-BE49-F238E27FC236}">
                  <a16:creationId xmlns:a16="http://schemas.microsoft.com/office/drawing/2014/main" id="{A45CE9FE-5B07-4D45-86EE-BFD5A7C0506F}"/>
                </a:ext>
              </a:extLst>
            </p:cNvPr>
            <p:cNvSpPr/>
            <p:nvPr/>
          </p:nvSpPr>
          <p:spPr>
            <a:xfrm>
              <a:off x="3174" y="2656"/>
              <a:ext cx="1536" cy="1328"/>
            </a:xfrm>
            <a:prstGeom prst="hexagon">
              <a:avLst>
                <a:gd name="adj" fmla="val 28915"/>
                <a:gd name="vf" fmla="val 115470"/>
              </a:avLst>
            </a:prstGeom>
            <a:gradFill rotWithShape="1">
              <a:gsLst>
                <a:gs pos="0">
                  <a:srgbClr val="E6E6E6">
                    <a:alpha val="100000"/>
                  </a:srgbClr>
                </a:gs>
                <a:gs pos="7500">
                  <a:srgbClr val="7D8496">
                    <a:alpha val="100000"/>
                  </a:srgbClr>
                </a:gs>
                <a:gs pos="26500">
                  <a:srgbClr val="E6E6E6">
                    <a:alpha val="100000"/>
                  </a:srgbClr>
                </a:gs>
                <a:gs pos="34000">
                  <a:srgbClr val="7D8496">
                    <a:alpha val="100000"/>
                  </a:srgbClr>
                </a:gs>
                <a:gs pos="46500">
                  <a:srgbClr val="E6E6E6">
                    <a:alpha val="100000"/>
                  </a:srgbClr>
                </a:gs>
                <a:gs pos="50000">
                  <a:srgbClr val="FFFFFF">
                    <a:alpha val="100000"/>
                  </a:srgbClr>
                </a:gs>
                <a:gs pos="53500">
                  <a:srgbClr val="E6E6E6">
                    <a:alpha val="100000"/>
                  </a:srgbClr>
                </a:gs>
                <a:gs pos="66000">
                  <a:srgbClr val="7D8496">
                    <a:alpha val="100000"/>
                  </a:srgbClr>
                </a:gs>
                <a:gs pos="73500">
                  <a:srgbClr val="E6E6E6">
                    <a:alpha val="100000"/>
                  </a:srgbClr>
                </a:gs>
                <a:gs pos="92500">
                  <a:srgbClr val="7D8496">
                    <a:alpha val="100000"/>
                  </a:srgbClr>
                </a:gs>
                <a:gs pos="100000">
                  <a:srgbClr val="E6E6E6">
                    <a:alpha val="100000"/>
                  </a:srgbClr>
                </a:gs>
              </a:gsLst>
              <a:lin ang="2700000" scaled="1"/>
              <a:tileRect/>
            </a:gra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sz="2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" name="AutoShape 313">
              <a:extLst>
                <a:ext uri="{FF2B5EF4-FFF2-40B4-BE49-F238E27FC236}">
                  <a16:creationId xmlns:a16="http://schemas.microsoft.com/office/drawing/2014/main" id="{062380C5-1562-43D4-80B8-65ED681967B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2" name="Line 317">
            <a:extLst>
              <a:ext uri="{FF2B5EF4-FFF2-40B4-BE49-F238E27FC236}">
                <a16:creationId xmlns:a16="http://schemas.microsoft.com/office/drawing/2014/main" id="{3C9874E2-ECE5-43CC-83A5-2C90AF3209A5}"/>
              </a:ext>
            </a:extLst>
          </p:cNvPr>
          <p:cNvSpPr/>
          <p:nvPr/>
        </p:nvSpPr>
        <p:spPr>
          <a:xfrm>
            <a:off x="2863012" y="5572516"/>
            <a:ext cx="66294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ysDot"/>
            <a:headEnd type="none" w="med" len="med"/>
            <a:tailEnd type="oval" w="med" len="med"/>
          </a:ln>
        </p:spPr>
      </p:sp>
      <p:sp>
        <p:nvSpPr>
          <p:cNvPr id="73" name="Text Box 318">
            <a:extLst>
              <a:ext uri="{FF2B5EF4-FFF2-40B4-BE49-F238E27FC236}">
                <a16:creationId xmlns:a16="http://schemas.microsoft.com/office/drawing/2014/main" id="{1FCF9B98-79FC-4DC0-A2EB-CF70C040DBC2}"/>
              </a:ext>
            </a:extLst>
          </p:cNvPr>
          <p:cNvSpPr txBox="1"/>
          <p:nvPr/>
        </p:nvSpPr>
        <p:spPr>
          <a:xfrm>
            <a:off x="3091612" y="4956498"/>
            <a:ext cx="3496470" cy="430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2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 kiến kế hoạch thực hiện</a:t>
            </a:r>
          </a:p>
        </p:txBody>
      </p:sp>
      <p:sp>
        <p:nvSpPr>
          <p:cNvPr id="74" name="Text Box 319">
            <a:extLst>
              <a:ext uri="{FF2B5EF4-FFF2-40B4-BE49-F238E27FC236}">
                <a16:creationId xmlns:a16="http://schemas.microsoft.com/office/drawing/2014/main" id="{DC2CA50D-C21D-4866-9F88-1B18526B026D}"/>
              </a:ext>
            </a:extLst>
          </p:cNvPr>
          <p:cNvSpPr txBox="1"/>
          <p:nvPr/>
        </p:nvSpPr>
        <p:spPr>
          <a:xfrm>
            <a:off x="2486628" y="4905629"/>
            <a:ext cx="325730" cy="430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22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grpSp>
        <p:nvGrpSpPr>
          <p:cNvPr id="75" name="Group 320">
            <a:extLst>
              <a:ext uri="{FF2B5EF4-FFF2-40B4-BE49-F238E27FC236}">
                <a16:creationId xmlns:a16="http://schemas.microsoft.com/office/drawing/2014/main" id="{E13613BF-5BB8-4260-834E-4C471C833CE7}"/>
              </a:ext>
            </a:extLst>
          </p:cNvPr>
          <p:cNvGrpSpPr/>
          <p:nvPr/>
        </p:nvGrpSpPr>
        <p:grpSpPr>
          <a:xfrm>
            <a:off x="2253412" y="5848262"/>
            <a:ext cx="762000" cy="665162"/>
            <a:chOff x="1110" y="2656"/>
            <a:chExt cx="1549" cy="1351"/>
          </a:xfrm>
        </p:grpSpPr>
        <p:sp>
          <p:nvSpPr>
            <p:cNvPr id="76" name="AutoShape 321">
              <a:extLst>
                <a:ext uri="{FF2B5EF4-FFF2-40B4-BE49-F238E27FC236}">
                  <a16:creationId xmlns:a16="http://schemas.microsoft.com/office/drawing/2014/main" id="{24AA3851-7C04-438D-B47D-CAC9F3C5B08B}"/>
                </a:ext>
              </a:extLst>
            </p:cNvPr>
            <p:cNvSpPr/>
            <p:nvPr/>
          </p:nvSpPr>
          <p:spPr>
            <a:xfrm>
              <a:off x="1123" y="2679"/>
              <a:ext cx="1536" cy="1328"/>
            </a:xfrm>
            <a:prstGeom prst="hexagon">
              <a:avLst>
                <a:gd name="adj" fmla="val 28915"/>
                <a:gd name="vf" fmla="val 115470"/>
              </a:avLst>
            </a:prstGeom>
            <a:solidFill>
              <a:srgbClr val="808080"/>
            </a:solidFill>
            <a:ln w="9525">
              <a:noFill/>
            </a:ln>
          </p:spPr>
          <p:txBody>
            <a:bodyPr wrap="none" anchor="ctr"/>
            <a:lstStyle/>
            <a:p>
              <a:endParaRPr sz="2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7" name="AutoShape 322">
              <a:extLst>
                <a:ext uri="{FF2B5EF4-FFF2-40B4-BE49-F238E27FC236}">
                  <a16:creationId xmlns:a16="http://schemas.microsoft.com/office/drawing/2014/main" id="{668AADB6-FDB3-4918-A148-13D36916A604}"/>
                </a:ext>
              </a:extLst>
            </p:cNvPr>
            <p:cNvSpPr/>
            <p:nvPr/>
          </p:nvSpPr>
          <p:spPr>
            <a:xfrm>
              <a:off x="1110" y="2656"/>
              <a:ext cx="1536" cy="1328"/>
            </a:xfrm>
            <a:prstGeom prst="hexagon">
              <a:avLst>
                <a:gd name="adj" fmla="val 28915"/>
                <a:gd name="vf" fmla="val 115470"/>
              </a:avLst>
            </a:prstGeom>
            <a:gradFill rotWithShape="1">
              <a:gsLst>
                <a:gs pos="0">
                  <a:srgbClr val="E6E6E6">
                    <a:alpha val="100000"/>
                  </a:srgbClr>
                </a:gs>
                <a:gs pos="7500">
                  <a:srgbClr val="7D8496">
                    <a:alpha val="100000"/>
                  </a:srgbClr>
                </a:gs>
                <a:gs pos="26500">
                  <a:srgbClr val="E6E6E6">
                    <a:alpha val="100000"/>
                  </a:srgbClr>
                </a:gs>
                <a:gs pos="34000">
                  <a:srgbClr val="7D8496">
                    <a:alpha val="100000"/>
                  </a:srgbClr>
                </a:gs>
                <a:gs pos="46500">
                  <a:srgbClr val="E6E6E6">
                    <a:alpha val="100000"/>
                  </a:srgbClr>
                </a:gs>
                <a:gs pos="50000">
                  <a:srgbClr val="FFFFFF">
                    <a:alpha val="100000"/>
                  </a:srgbClr>
                </a:gs>
                <a:gs pos="53500">
                  <a:srgbClr val="E6E6E6">
                    <a:alpha val="100000"/>
                  </a:srgbClr>
                </a:gs>
                <a:gs pos="66000">
                  <a:srgbClr val="7D8496">
                    <a:alpha val="100000"/>
                  </a:srgbClr>
                </a:gs>
                <a:gs pos="73500">
                  <a:srgbClr val="E6E6E6">
                    <a:alpha val="100000"/>
                  </a:srgbClr>
                </a:gs>
                <a:gs pos="92500">
                  <a:srgbClr val="7D8496">
                    <a:alpha val="100000"/>
                  </a:srgbClr>
                </a:gs>
                <a:gs pos="100000">
                  <a:srgbClr val="E6E6E6">
                    <a:alpha val="100000"/>
                  </a:srgbClr>
                </a:gs>
              </a:gsLst>
              <a:lin ang="2700000" scaled="1"/>
              <a:tileRect/>
            </a:gra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sz="2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8" name="AutoShape 323">
              <a:extLst>
                <a:ext uri="{FF2B5EF4-FFF2-40B4-BE49-F238E27FC236}">
                  <a16:creationId xmlns:a16="http://schemas.microsoft.com/office/drawing/2014/main" id="{1A6A78B8-E2B7-4090-AB70-2D59508728C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2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9" name="Line 328">
            <a:extLst>
              <a:ext uri="{FF2B5EF4-FFF2-40B4-BE49-F238E27FC236}">
                <a16:creationId xmlns:a16="http://schemas.microsoft.com/office/drawing/2014/main" id="{4B7C92D6-5DB2-431E-AD65-A13CFBF0CA39}"/>
              </a:ext>
            </a:extLst>
          </p:cNvPr>
          <p:cNvSpPr/>
          <p:nvPr/>
        </p:nvSpPr>
        <p:spPr>
          <a:xfrm>
            <a:off x="2863012" y="6457862"/>
            <a:ext cx="66294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ysDot"/>
            <a:headEnd type="none" w="med" len="med"/>
            <a:tailEnd type="oval" w="med" len="med"/>
          </a:ln>
        </p:spPr>
      </p:sp>
      <p:sp>
        <p:nvSpPr>
          <p:cNvPr id="80" name="Text Box 329">
            <a:extLst>
              <a:ext uri="{FF2B5EF4-FFF2-40B4-BE49-F238E27FC236}">
                <a16:creationId xmlns:a16="http://schemas.microsoft.com/office/drawing/2014/main" id="{901B957E-5219-44B8-B47C-62839D7DBBF0}"/>
              </a:ext>
            </a:extLst>
          </p:cNvPr>
          <p:cNvSpPr txBox="1"/>
          <p:nvPr/>
        </p:nvSpPr>
        <p:spPr>
          <a:xfrm>
            <a:off x="3091612" y="5903824"/>
            <a:ext cx="2467342" cy="430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2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 liệu tham khảo</a:t>
            </a:r>
          </a:p>
        </p:txBody>
      </p:sp>
      <p:sp>
        <p:nvSpPr>
          <p:cNvPr id="81" name="Text Box 330">
            <a:extLst>
              <a:ext uri="{FF2B5EF4-FFF2-40B4-BE49-F238E27FC236}">
                <a16:creationId xmlns:a16="http://schemas.microsoft.com/office/drawing/2014/main" id="{98F2EE2B-7AE9-4546-9DEB-12B80E28F030}"/>
              </a:ext>
            </a:extLst>
          </p:cNvPr>
          <p:cNvSpPr txBox="1"/>
          <p:nvPr/>
        </p:nvSpPr>
        <p:spPr>
          <a:xfrm>
            <a:off x="2486628" y="5946687"/>
            <a:ext cx="325730" cy="430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22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39" name="Rectangle 2">
            <a:extLst>
              <a:ext uri="{FF2B5EF4-FFF2-40B4-BE49-F238E27FC236}">
                <a16:creationId xmlns:a16="http://schemas.microsoft.com/office/drawing/2014/main" id="{CCC70392-5C89-4283-9519-05AD83FE8F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8473" y="67966"/>
            <a:ext cx="581505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D9EF5A-4AFB-4488-9CD1-DA72D1BC3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95501-78BA-4DEF-AF13-41837D928477}" type="datetime1"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12/11/2021</a:t>
            </a:fld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A3B503-AFF9-4DAA-A889-BD0DF2CF3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z="2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fld>
            <a:endParaRPr lang="en-US" sz="2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55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9" grpId="0"/>
      <p:bldP spid="60" grpId="0"/>
      <p:bldP spid="66" grpId="0"/>
      <p:bldP spid="67" grpId="0"/>
      <p:bldP spid="73" grpId="0"/>
      <p:bldP spid="74" grpId="0"/>
      <p:bldP spid="80" grpId="0"/>
      <p:bldP spid="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8473" y="67966"/>
            <a:ext cx="581505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AutoShape 28">
            <a:extLst>
              <a:ext uri="{FF2B5EF4-FFF2-40B4-BE49-F238E27FC236}">
                <a16:creationId xmlns:a16="http://schemas.microsoft.com/office/drawing/2014/main" id="{52BB9C0D-C540-4D90-B6FB-4F1AB2B73009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2363879" y="990600"/>
            <a:ext cx="5880100" cy="5334000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AutoShape 29">
            <a:extLst>
              <a:ext uri="{FF2B5EF4-FFF2-40B4-BE49-F238E27FC236}">
                <a16:creationId xmlns:a16="http://schemas.microsoft.com/office/drawing/2014/main" id="{3E8A36DE-1BD5-420E-B3FB-29CF2FB7DBCC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35490" y="1093398"/>
            <a:ext cx="5369442" cy="15240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2">
                  <a:gamma/>
                  <a:tint val="69804"/>
                  <a:invGamma/>
                </a:schemeClr>
              </a:gs>
              <a:gs pos="100000">
                <a:schemeClr val="accent2"/>
              </a:gs>
            </a:gsLst>
            <a:lin ang="2700000" scaled="1"/>
          </a:gradFill>
          <a:ln w="25400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DNNVV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nền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AutoShape 30">
            <a:extLst>
              <a:ext uri="{FF2B5EF4-FFF2-40B4-BE49-F238E27FC236}">
                <a16:creationId xmlns:a16="http://schemas.microsoft.com/office/drawing/2014/main" id="{90BB9C71-D6D7-4EFA-A1CE-1FEB689EEA31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77896" y="2948796"/>
            <a:ext cx="5454876" cy="15240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69804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 w="25400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DN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nòng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TMĐT</a:t>
            </a:r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F6B94621-7879-4D31-8059-DAC275AE4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5379" y="2667000"/>
            <a:ext cx="2438400" cy="1752600"/>
          </a:xfrm>
          <a:prstGeom prst="roundRect">
            <a:avLst>
              <a:gd name="adj" fmla="val 9106"/>
            </a:avLst>
          </a:prstGeom>
          <a:noFill/>
          <a:ln w="25400">
            <a:noFill/>
            <a:round/>
          </a:ln>
          <a:effectLst/>
        </p:spPr>
        <p:txBody>
          <a:bodyPr anchor="ctr"/>
          <a:lstStyle/>
          <a:p>
            <a:pPr algn="ctr"/>
            <a:r>
              <a:rPr sz="3000" b="1" dirty="0">
                <a:solidFill>
                  <a:srgbClr val="00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Lý do</a:t>
            </a:r>
          </a:p>
          <a:p>
            <a:pPr algn="ctr"/>
            <a:r>
              <a:rPr sz="3000" b="1" dirty="0">
                <a:solidFill>
                  <a:srgbClr val="00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chọn lĩnh vực nghiên cứu</a:t>
            </a:r>
          </a:p>
        </p:txBody>
      </p:sp>
      <p:sp>
        <p:nvSpPr>
          <p:cNvPr id="12" name="AutoShape 29">
            <a:extLst>
              <a:ext uri="{FF2B5EF4-FFF2-40B4-BE49-F238E27FC236}">
                <a16:creationId xmlns:a16="http://schemas.microsoft.com/office/drawing/2014/main" id="{D5ABCD31-1A08-4878-BB73-B742E2362442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86928" y="4902702"/>
            <a:ext cx="5369644" cy="15240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2">
                  <a:gamma/>
                  <a:tint val="69804"/>
                  <a:invGamma/>
                </a:schemeClr>
              </a:gs>
              <a:gs pos="100000">
                <a:schemeClr val="accent2"/>
              </a:gs>
            </a:gsLst>
            <a:lin ang="2700000" scaled="1"/>
          </a:gradFill>
          <a:ln w="25400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TMĐT </a:t>
            </a:r>
          </a:p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DD86BD-4680-42F9-9C27-866EE5FCE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45251-1C7F-4055-B2F3-2CE3D867E2FA}" type="datetime1">
              <a:rPr lang="en-US" smtClean="0"/>
              <a:t>12/11/2021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79C7AD-5E22-4375-BBD1-D36D48808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002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7715" y="21800"/>
            <a:ext cx="643657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16" descr="C:\Users\VoTanDung\Pictures\Microsoft Clip Organizer\j0431512.png">
            <a:extLst>
              <a:ext uri="{FF2B5EF4-FFF2-40B4-BE49-F238E27FC236}">
                <a16:creationId xmlns:a16="http://schemas.microsoft.com/office/drawing/2014/main" id="{7B1F0C6D-3DE2-4421-86E4-E70D959FD5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895600"/>
            <a:ext cx="1600200" cy="16002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" name="Group 14">
            <a:extLst>
              <a:ext uri="{FF2B5EF4-FFF2-40B4-BE49-F238E27FC236}">
                <a16:creationId xmlns:a16="http://schemas.microsoft.com/office/drawing/2014/main" id="{8D031608-1C2A-43C4-83C0-F71C39EAD7F5}"/>
              </a:ext>
            </a:extLst>
          </p:cNvPr>
          <p:cNvGrpSpPr/>
          <p:nvPr/>
        </p:nvGrpSpPr>
        <p:grpSpPr>
          <a:xfrm>
            <a:off x="2039938" y="1768807"/>
            <a:ext cx="520700" cy="479425"/>
            <a:chOff x="1296" y="1124"/>
            <a:chExt cx="328" cy="302"/>
          </a:xfrm>
        </p:grpSpPr>
        <p:sp>
          <p:nvSpPr>
            <p:cNvPr id="9" name="Rectangle 15">
              <a:extLst>
                <a:ext uri="{FF2B5EF4-FFF2-40B4-BE49-F238E27FC236}">
                  <a16:creationId xmlns:a16="http://schemas.microsoft.com/office/drawing/2014/main" id="{71C24A24-5E20-4DF5-951F-70DCE8AFFB5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309" y="1111"/>
              <a:ext cx="302" cy="328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0" name="Text Box 16">
              <a:extLst>
                <a:ext uri="{FF2B5EF4-FFF2-40B4-BE49-F238E27FC236}">
                  <a16:creationId xmlns:a16="http://schemas.microsoft.com/office/drawing/2014/main" id="{E5F31E6B-74D2-4C0B-BDC0-A3E4B77404F9}"/>
                </a:ext>
              </a:extLst>
            </p:cNvPr>
            <p:cNvSpPr txBox="1"/>
            <p:nvPr/>
          </p:nvSpPr>
          <p:spPr>
            <a:xfrm>
              <a:off x="1344" y="1138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sz="2400" b="1" dirty="0">
                  <a:solidFill>
                    <a:srgbClr val="FFFFFF"/>
                  </a:solidFill>
                  <a:latin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11" name="Group 18">
            <a:extLst>
              <a:ext uri="{FF2B5EF4-FFF2-40B4-BE49-F238E27FC236}">
                <a16:creationId xmlns:a16="http://schemas.microsoft.com/office/drawing/2014/main" id="{9A47CA11-A514-483F-A6AA-ED8FDA48A2A2}"/>
              </a:ext>
            </a:extLst>
          </p:cNvPr>
          <p:cNvGrpSpPr/>
          <p:nvPr/>
        </p:nvGrpSpPr>
        <p:grpSpPr>
          <a:xfrm>
            <a:off x="2032794" y="3567315"/>
            <a:ext cx="520700" cy="479425"/>
            <a:chOff x="1296" y="1652"/>
            <a:chExt cx="328" cy="302"/>
          </a:xfrm>
        </p:grpSpPr>
        <p:sp>
          <p:nvSpPr>
            <p:cNvPr id="13" name="Rectangle 19">
              <a:extLst>
                <a:ext uri="{FF2B5EF4-FFF2-40B4-BE49-F238E27FC236}">
                  <a16:creationId xmlns:a16="http://schemas.microsoft.com/office/drawing/2014/main" id="{3BBBD348-71F1-4603-985A-8E53402C2D3B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309" y="1639"/>
              <a:ext cx="302" cy="32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" name="Text Box 20">
              <a:extLst>
                <a:ext uri="{FF2B5EF4-FFF2-40B4-BE49-F238E27FC236}">
                  <a16:creationId xmlns:a16="http://schemas.microsoft.com/office/drawing/2014/main" id="{AF4E7B1F-C887-45CC-BF00-0C9FC6817E49}"/>
                </a:ext>
              </a:extLst>
            </p:cNvPr>
            <p:cNvSpPr txBox="1"/>
            <p:nvPr/>
          </p:nvSpPr>
          <p:spPr>
            <a:xfrm>
              <a:off x="1344" y="1666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sz="2400" b="1" dirty="0">
                  <a:solidFill>
                    <a:srgbClr val="FFFFFF"/>
                  </a:solidFill>
                  <a:latin typeface="Arial" panose="020B0604020202020204" pitchFamily="34" charset="0"/>
                </a:rPr>
                <a:t>2</a:t>
              </a:r>
            </a:p>
          </p:txBody>
        </p:sp>
      </p:grpSp>
      <p:sp>
        <p:nvSpPr>
          <p:cNvPr id="15" name="Rectangle 23">
            <a:extLst>
              <a:ext uri="{FF2B5EF4-FFF2-40B4-BE49-F238E27FC236}">
                <a16:creationId xmlns:a16="http://schemas.microsoft.com/office/drawing/2014/main" id="{B56440DB-F00E-45AE-B840-45D5A8BD4DC7}"/>
              </a:ext>
            </a:extLst>
          </p:cNvPr>
          <p:cNvSpPr/>
          <p:nvPr/>
        </p:nvSpPr>
        <p:spPr>
          <a:xfrm>
            <a:off x="2877715" y="2979577"/>
            <a:ext cx="7370057" cy="156966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22">
            <a:extLst>
              <a:ext uri="{FF2B5EF4-FFF2-40B4-BE49-F238E27FC236}">
                <a16:creationId xmlns:a16="http://schemas.microsoft.com/office/drawing/2014/main" id="{D75C67DC-497E-4AC8-89EF-B38CBA8C96D7}"/>
              </a:ext>
            </a:extLst>
          </p:cNvPr>
          <p:cNvSpPr/>
          <p:nvPr/>
        </p:nvSpPr>
        <p:spPr>
          <a:xfrm>
            <a:off x="2877715" y="1223690"/>
            <a:ext cx="7315200" cy="1569660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2" name="Group 14">
            <a:extLst>
              <a:ext uri="{FF2B5EF4-FFF2-40B4-BE49-F238E27FC236}">
                <a16:creationId xmlns:a16="http://schemas.microsoft.com/office/drawing/2014/main" id="{1746D047-3917-43AA-ACB5-A3D6F4DEEA34}"/>
              </a:ext>
            </a:extLst>
          </p:cNvPr>
          <p:cNvGrpSpPr/>
          <p:nvPr/>
        </p:nvGrpSpPr>
        <p:grpSpPr>
          <a:xfrm>
            <a:off x="1976933" y="5575837"/>
            <a:ext cx="520700" cy="484188"/>
            <a:chOff x="1296" y="1124"/>
            <a:chExt cx="328" cy="305"/>
          </a:xfrm>
        </p:grpSpPr>
        <p:sp>
          <p:nvSpPr>
            <p:cNvPr id="23" name="Rectangle 15">
              <a:extLst>
                <a:ext uri="{FF2B5EF4-FFF2-40B4-BE49-F238E27FC236}">
                  <a16:creationId xmlns:a16="http://schemas.microsoft.com/office/drawing/2014/main" id="{897470A5-3192-4A23-9906-36A9F92BD056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309" y="1111"/>
              <a:ext cx="302" cy="328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4" name="Text Box 16">
              <a:extLst>
                <a:ext uri="{FF2B5EF4-FFF2-40B4-BE49-F238E27FC236}">
                  <a16:creationId xmlns:a16="http://schemas.microsoft.com/office/drawing/2014/main" id="{CDA9DA64-62EC-4B4B-ADD7-829D150B6594}"/>
                </a:ext>
              </a:extLst>
            </p:cNvPr>
            <p:cNvSpPr txBox="1"/>
            <p:nvPr/>
          </p:nvSpPr>
          <p:spPr>
            <a:xfrm>
              <a:off x="1343" y="1138"/>
              <a:ext cx="224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 dirty="0">
                  <a:solidFill>
                    <a:srgbClr val="FFFFFF"/>
                  </a:solidFill>
                  <a:latin typeface="Arial" panose="020B0604020202020204" pitchFamily="34" charset="0"/>
                </a:rPr>
                <a:t>3</a:t>
              </a:r>
              <a:endParaRPr sz="2400" b="1" dirty="0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25" name="Rectangle 23">
            <a:extLst>
              <a:ext uri="{FF2B5EF4-FFF2-40B4-BE49-F238E27FC236}">
                <a16:creationId xmlns:a16="http://schemas.microsoft.com/office/drawing/2014/main" id="{E0352003-7ED6-4CEC-B06D-5ECD95C025F7}"/>
              </a:ext>
            </a:extLst>
          </p:cNvPr>
          <p:cNvSpPr/>
          <p:nvPr/>
        </p:nvSpPr>
        <p:spPr>
          <a:xfrm>
            <a:off x="2933577" y="4941674"/>
            <a:ext cx="7370057" cy="156966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anchor="ctr">
            <a:spAutoFit/>
          </a:bodyPr>
          <a:lstStyle/>
          <a:p>
            <a:pPr algn="just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nâng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3BA062-44ED-42C4-9A77-A781D3CA8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D9085-5A58-4EE9-B3A5-7551ABBB8A1E}" type="datetime1">
              <a:rPr lang="en-US" smtClean="0"/>
              <a:t>12/11/2021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3F1F40-1293-4954-95F5-85B811665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17B5E6-1A52-4EB7-BD88-F8C43983F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090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7715" y="21800"/>
            <a:ext cx="643657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22">
            <a:extLst>
              <a:ext uri="{FF2B5EF4-FFF2-40B4-BE49-F238E27FC236}">
                <a16:creationId xmlns:a16="http://schemas.microsoft.com/office/drawing/2014/main" id="{FBE8AEB9-75C9-49B2-AE77-FE4204F7A293}"/>
              </a:ext>
            </a:extLst>
          </p:cNvPr>
          <p:cNvSpPr/>
          <p:nvPr/>
        </p:nvSpPr>
        <p:spPr>
          <a:xfrm>
            <a:off x="1164805" y="1108822"/>
            <a:ext cx="6096000" cy="699230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000" dirty="0">
                <a:ln>
                  <a:solidFill>
                    <a:srgbClr val="000099"/>
                  </a:solidFill>
                </a:ln>
                <a:solidFill>
                  <a:srgbClr val="000099"/>
                </a:solidFill>
                <a:latin typeface="Arial" panose="020B0604020202020204" pitchFamily="34" charset="0"/>
              </a:rPr>
              <a:t>Để giải </a:t>
            </a:r>
            <a:r>
              <a:rPr lang="en-US" sz="3000" dirty="0" err="1">
                <a:ln>
                  <a:solidFill>
                    <a:srgbClr val="000099"/>
                  </a:solidFill>
                </a:ln>
                <a:solidFill>
                  <a:srgbClr val="000099"/>
                </a:solidFill>
                <a:latin typeface="Arial" panose="020B0604020202020204" pitchFamily="34" charset="0"/>
              </a:rPr>
              <a:t>quyết</a:t>
            </a:r>
            <a:r>
              <a:rPr lang="en-US" sz="3000" dirty="0">
                <a:ln>
                  <a:solidFill>
                    <a:srgbClr val="000099"/>
                  </a:solidFill>
                </a:ln>
                <a:solidFill>
                  <a:srgbClr val="000099"/>
                </a:solidFill>
                <a:latin typeface="Arial" panose="020B0604020202020204" pitchFamily="34" charset="0"/>
              </a:rPr>
              <a:t> </a:t>
            </a:r>
            <a:r>
              <a:rPr lang="en-US" sz="3000" dirty="0" err="1">
                <a:ln>
                  <a:solidFill>
                    <a:srgbClr val="000099"/>
                  </a:solidFill>
                </a:ln>
                <a:solidFill>
                  <a:srgbClr val="000099"/>
                </a:solidFill>
                <a:latin typeface="Arial" panose="020B0604020202020204" pitchFamily="34" charset="0"/>
              </a:rPr>
              <a:t>các</a:t>
            </a:r>
            <a:r>
              <a:rPr lang="en-US" sz="3000" dirty="0">
                <a:ln>
                  <a:solidFill>
                    <a:srgbClr val="000099"/>
                  </a:solidFill>
                </a:ln>
                <a:solidFill>
                  <a:srgbClr val="000099"/>
                </a:solidFill>
                <a:latin typeface="Arial" panose="020B0604020202020204" pitchFamily="34" charset="0"/>
              </a:rPr>
              <a:t> mục tiêu trên:</a:t>
            </a:r>
          </a:p>
        </p:txBody>
      </p:sp>
      <p:grpSp>
        <p:nvGrpSpPr>
          <p:cNvPr id="16" name="Group 14">
            <a:extLst>
              <a:ext uri="{FF2B5EF4-FFF2-40B4-BE49-F238E27FC236}">
                <a16:creationId xmlns:a16="http://schemas.microsoft.com/office/drawing/2014/main" id="{35503028-0328-471B-8934-D0948F657ED6}"/>
              </a:ext>
            </a:extLst>
          </p:cNvPr>
          <p:cNvGrpSpPr/>
          <p:nvPr/>
        </p:nvGrpSpPr>
        <p:grpSpPr>
          <a:xfrm>
            <a:off x="1155280" y="2568575"/>
            <a:ext cx="520700" cy="479425"/>
            <a:chOff x="1296" y="1124"/>
            <a:chExt cx="328" cy="302"/>
          </a:xfrm>
        </p:grpSpPr>
        <p:sp>
          <p:nvSpPr>
            <p:cNvPr id="17" name="Rectangle 15">
              <a:extLst>
                <a:ext uri="{FF2B5EF4-FFF2-40B4-BE49-F238E27FC236}">
                  <a16:creationId xmlns:a16="http://schemas.microsoft.com/office/drawing/2014/main" id="{89A46CEF-12A9-440C-9AE5-AE43FD59D482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309" y="1111"/>
              <a:ext cx="302" cy="328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id="{E21172BB-34D5-4B92-A762-BF3881381D32}"/>
                </a:ext>
              </a:extLst>
            </p:cNvPr>
            <p:cNvSpPr txBox="1"/>
            <p:nvPr/>
          </p:nvSpPr>
          <p:spPr>
            <a:xfrm>
              <a:off x="1344" y="1138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sz="2400" b="1" dirty="0">
                  <a:solidFill>
                    <a:srgbClr val="FFFFFF"/>
                  </a:solidFill>
                  <a:latin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7B8610B-113C-4228-996B-163B5215C7A1}"/>
              </a:ext>
            </a:extLst>
          </p:cNvPr>
          <p:cNvGrpSpPr/>
          <p:nvPr/>
        </p:nvGrpSpPr>
        <p:grpSpPr>
          <a:xfrm>
            <a:off x="1198460" y="3923983"/>
            <a:ext cx="520700" cy="479425"/>
            <a:chOff x="1296" y="1652"/>
            <a:chExt cx="328" cy="302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5E29B4F-DDFA-4E43-8C95-24E8F6362655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309" y="1639"/>
              <a:ext cx="302" cy="32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1" name="Text Box 20">
              <a:extLst>
                <a:ext uri="{FF2B5EF4-FFF2-40B4-BE49-F238E27FC236}">
                  <a16:creationId xmlns:a16="http://schemas.microsoft.com/office/drawing/2014/main" id="{EC65284B-AEA9-4087-A933-77B77C751685}"/>
                </a:ext>
              </a:extLst>
            </p:cNvPr>
            <p:cNvSpPr txBox="1"/>
            <p:nvPr/>
          </p:nvSpPr>
          <p:spPr>
            <a:xfrm>
              <a:off x="1344" y="1666"/>
              <a:ext cx="22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sz="2400" b="1" dirty="0">
                  <a:solidFill>
                    <a:srgbClr val="FFFFFF"/>
                  </a:solidFill>
                  <a:latin typeface="Arial" panose="020B0604020202020204" pitchFamily="34" charset="0"/>
                </a:rPr>
                <a:t>2</a:t>
              </a:r>
            </a:p>
          </p:txBody>
        </p:sp>
      </p:grpSp>
      <p:sp>
        <p:nvSpPr>
          <p:cNvPr id="22" name="Rectangle 12">
            <a:extLst>
              <a:ext uri="{FF2B5EF4-FFF2-40B4-BE49-F238E27FC236}">
                <a16:creationId xmlns:a16="http://schemas.microsoft.com/office/drawing/2014/main" id="{6DF0D792-EB87-462E-8AC1-8B16C508ACF2}"/>
              </a:ext>
            </a:extLst>
          </p:cNvPr>
          <p:cNvSpPr/>
          <p:nvPr/>
        </p:nvSpPr>
        <p:spPr>
          <a:xfrm>
            <a:off x="1968715" y="2390951"/>
            <a:ext cx="8075449" cy="95410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tồn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3" name="Rectangle 12">
            <a:extLst>
              <a:ext uri="{FF2B5EF4-FFF2-40B4-BE49-F238E27FC236}">
                <a16:creationId xmlns:a16="http://schemas.microsoft.com/office/drawing/2014/main" id="{F255A718-2089-4FD2-B10F-8C53BC4F12CA}"/>
              </a:ext>
            </a:extLst>
          </p:cNvPr>
          <p:cNvSpPr/>
          <p:nvPr/>
        </p:nvSpPr>
        <p:spPr>
          <a:xfrm>
            <a:off x="2100795" y="3613785"/>
            <a:ext cx="7872642" cy="95410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tồn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4" name="Rectangle 12">
            <a:extLst>
              <a:ext uri="{FF2B5EF4-FFF2-40B4-BE49-F238E27FC236}">
                <a16:creationId xmlns:a16="http://schemas.microsoft.com/office/drawing/2014/main" id="{FA6E6DAD-F81F-497C-AB0E-66473C4DC674}"/>
              </a:ext>
            </a:extLst>
          </p:cNvPr>
          <p:cNvSpPr/>
          <p:nvPr/>
        </p:nvSpPr>
        <p:spPr>
          <a:xfrm>
            <a:off x="2100794" y="5006340"/>
            <a:ext cx="7943370" cy="95410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grpSp>
        <p:nvGrpSpPr>
          <p:cNvPr id="25" name="Group 14">
            <a:extLst>
              <a:ext uri="{FF2B5EF4-FFF2-40B4-BE49-F238E27FC236}">
                <a16:creationId xmlns:a16="http://schemas.microsoft.com/office/drawing/2014/main" id="{D338AA4F-4064-44A6-95FB-F63B45A3BDAD}"/>
              </a:ext>
            </a:extLst>
          </p:cNvPr>
          <p:cNvGrpSpPr/>
          <p:nvPr/>
        </p:nvGrpSpPr>
        <p:grpSpPr>
          <a:xfrm>
            <a:off x="1274660" y="5224145"/>
            <a:ext cx="520700" cy="482600"/>
            <a:chOff x="1296" y="1124"/>
            <a:chExt cx="328" cy="304"/>
          </a:xfrm>
        </p:grpSpPr>
        <p:sp>
          <p:nvSpPr>
            <p:cNvPr id="26" name="Rectangle 15">
              <a:extLst>
                <a:ext uri="{FF2B5EF4-FFF2-40B4-BE49-F238E27FC236}">
                  <a16:creationId xmlns:a16="http://schemas.microsoft.com/office/drawing/2014/main" id="{1870E616-CAA5-427D-8194-85E5B92D2B08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309" y="1111"/>
              <a:ext cx="302" cy="328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" name="Text Box 16">
              <a:extLst>
                <a:ext uri="{FF2B5EF4-FFF2-40B4-BE49-F238E27FC236}">
                  <a16:creationId xmlns:a16="http://schemas.microsoft.com/office/drawing/2014/main" id="{AF8EBD6B-95D8-4733-B7D8-5E0F0C57C97E}"/>
                </a:ext>
              </a:extLst>
            </p:cNvPr>
            <p:cNvSpPr txBox="1"/>
            <p:nvPr/>
          </p:nvSpPr>
          <p:spPr>
            <a:xfrm>
              <a:off x="1345" y="1138"/>
              <a:ext cx="222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 b="1" dirty="0">
                  <a:solidFill>
                    <a:srgbClr val="FFFFFF"/>
                  </a:solidFill>
                  <a:latin typeface="Arial" panose="020B0604020202020204" pitchFamily="34" charset="0"/>
                </a:rPr>
                <a:t>3</a:t>
              </a:r>
            </a:p>
          </p:txBody>
        </p: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4F78BC-5C2C-4AFB-BE88-ACC51E617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0C873-FD8A-4CED-93A8-52512A771521}" type="datetime1">
              <a:rPr lang="en-US" smtClean="0"/>
              <a:t>12/11/2021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755E1E-6626-4333-8781-DAA11AE1F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4DCDE1-013A-4E8F-965E-784FA8C72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733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2" grpId="0"/>
      <p:bldP spid="22" grpId="1"/>
      <p:bldP spid="23" grpId="0"/>
      <p:bldP spid="23" grpId="1"/>
      <p:bldP spid="24" grpId="0"/>
      <p:bldP spid="2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7715" y="21800"/>
            <a:ext cx="643657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989BF5-90B8-4BA0-8626-9595279501A0}"/>
              </a:ext>
            </a:extLst>
          </p:cNvPr>
          <p:cNvSpPr txBox="1">
            <a:spLocks/>
          </p:cNvSpPr>
          <p:nvPr/>
        </p:nvSpPr>
        <p:spPr>
          <a:xfrm>
            <a:off x="8494143" y="6477000"/>
            <a:ext cx="21336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eaLnBrk="1" hangingPunct="1"/>
            <a:fld id="{9A0DB2DC-4C9A-4742-B13C-FB6460FD3503}" type="slidenum">
              <a:rPr lang="en-US" sz="1400" smtClean="0">
                <a:solidFill>
                  <a:srgbClr val="003366"/>
                </a:solidFill>
                <a:latin typeface="Times New Roman" panose="02020603050405020304" pitchFamily="18" charset="0"/>
              </a:rPr>
              <a:pPr algn="r" eaLnBrk="1" hangingPunct="1"/>
              <a:t>11</a:t>
            </a:fld>
            <a:endParaRPr lang="en-US" sz="1400" dirty="0">
              <a:solidFill>
                <a:srgbClr val="0033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8F5913EA-5CD3-444A-A834-5CB45BC1CBBD}"/>
              </a:ext>
            </a:extLst>
          </p:cNvPr>
          <p:cNvSpPr/>
          <p:nvPr/>
        </p:nvSpPr>
        <p:spPr>
          <a:xfrm>
            <a:off x="1483743" y="3328988"/>
            <a:ext cx="9144000" cy="0"/>
          </a:xfrm>
          <a:prstGeom prst="rect">
            <a:avLst/>
          </a:prstGeom>
          <a:noFill/>
          <a:ln w="28575">
            <a:noFill/>
          </a:ln>
        </p:spPr>
        <p:txBody>
          <a:bodyPr wrap="none" anchor="ctr">
            <a:spAutoFit/>
          </a:bodyPr>
          <a:lstStyle/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6486E46B-9852-44A6-B4E6-FFA630AC7A87}"/>
              </a:ext>
            </a:extLst>
          </p:cNvPr>
          <p:cNvSpPr/>
          <p:nvPr/>
        </p:nvSpPr>
        <p:spPr>
          <a:xfrm>
            <a:off x="1483743" y="3300413"/>
            <a:ext cx="9144000" cy="0"/>
          </a:xfrm>
          <a:prstGeom prst="rect">
            <a:avLst/>
          </a:prstGeom>
          <a:noFill/>
          <a:ln w="28575">
            <a:noFill/>
          </a:ln>
        </p:spPr>
        <p:txBody>
          <a:bodyPr wrap="none" anchor="ctr">
            <a:spAutoFit/>
          </a:bodyPr>
          <a:lstStyle/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12" name="Rectangle 12">
            <a:extLst>
              <a:ext uri="{FF2B5EF4-FFF2-40B4-BE49-F238E27FC236}">
                <a16:creationId xmlns:a16="http://schemas.microsoft.com/office/drawing/2014/main" id="{B80EEB74-2858-4007-9DB1-255DC196DB30}"/>
              </a:ext>
            </a:extLst>
          </p:cNvPr>
          <p:cNvSpPr/>
          <p:nvPr/>
        </p:nvSpPr>
        <p:spPr>
          <a:xfrm>
            <a:off x="1483743" y="1835077"/>
            <a:ext cx="9144000" cy="1200329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thập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2015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2021</a:t>
            </a:r>
          </a:p>
        </p:txBody>
      </p:sp>
      <p:sp>
        <p:nvSpPr>
          <p:cNvPr id="13" name="Rectangle 23">
            <a:extLst>
              <a:ext uri="{FF2B5EF4-FFF2-40B4-BE49-F238E27FC236}">
                <a16:creationId xmlns:a16="http://schemas.microsoft.com/office/drawing/2014/main" id="{CC71CF13-A3F7-4AC1-A8C5-5F41A3ABB8C0}"/>
              </a:ext>
            </a:extLst>
          </p:cNvPr>
          <p:cNvSpPr/>
          <p:nvPr/>
        </p:nvSpPr>
        <p:spPr>
          <a:xfrm>
            <a:off x="492338" y="1278078"/>
            <a:ext cx="4953000" cy="646112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99"/>
                </a:solidFill>
                <a:latin typeface="Arial" panose="020B0604020202020204" pitchFamily="34" charset="0"/>
                <a:ea typeface="굴림" charset="-127"/>
              </a:rPr>
              <a:t>Đối tượng và phạm vi nghiên cứu</a:t>
            </a:r>
            <a:endParaRPr lang="en-US" altLang="ko-KR" sz="2200" dirty="0">
              <a:solidFill>
                <a:srgbClr val="000099"/>
              </a:solidFill>
              <a:latin typeface="Arial" panose="020B0604020202020204" pitchFamily="34" charset="0"/>
              <a:ea typeface="굴림" charset="-127"/>
            </a:endParaRPr>
          </a:p>
        </p:txBody>
      </p:sp>
      <p:sp>
        <p:nvSpPr>
          <p:cNvPr id="14" name="Text Box 8">
            <a:extLst>
              <a:ext uri="{FF2B5EF4-FFF2-40B4-BE49-F238E27FC236}">
                <a16:creationId xmlns:a16="http://schemas.microsoft.com/office/drawing/2014/main" id="{502F346A-84DC-435E-9923-E05EF6B5F3C9}"/>
              </a:ext>
            </a:extLst>
          </p:cNvPr>
          <p:cNvSpPr txBox="1"/>
          <p:nvPr/>
        </p:nvSpPr>
        <p:spPr>
          <a:xfrm>
            <a:off x="-3206323" y="942304"/>
            <a:ext cx="68580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Nội dung nghiên cứu</a:t>
            </a:r>
            <a:endParaRPr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5803A6-DDB5-45AE-80DB-96C5682BF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3BECA-837D-4360-8B1F-927DBE8E229E}" type="datetime1">
              <a:rPr lang="en-US" smtClean="0"/>
              <a:t>12/11/2021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2F3D643-E3E2-4870-A362-98E1866D7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7C6D22-E84E-40E9-AA6B-38601FA12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75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7715" y="21800"/>
            <a:ext cx="643657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2">
            <a:extLst>
              <a:ext uri="{FF2B5EF4-FFF2-40B4-BE49-F238E27FC236}">
                <a16:creationId xmlns:a16="http://schemas.microsoft.com/office/drawing/2014/main" id="{A93D189D-0892-4862-88A7-964B0CF4E383}"/>
              </a:ext>
            </a:extLst>
          </p:cNvPr>
          <p:cNvSpPr/>
          <p:nvPr/>
        </p:nvSpPr>
        <p:spPr>
          <a:xfrm>
            <a:off x="1088089" y="1049752"/>
            <a:ext cx="7939405" cy="579967"/>
          </a:xfrm>
          <a:prstGeom prst="rect">
            <a:avLst/>
          </a:prstGeom>
          <a:noFill/>
          <a:ln w="28575">
            <a:noFill/>
          </a:ln>
        </p:spPr>
        <p:txBody>
          <a:bodyPr wrap="square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Ý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khoa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ý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ko-KR" sz="2400" dirty="0">
              <a:solidFill>
                <a:srgbClr val="0070C0"/>
              </a:solidFill>
              <a:latin typeface="Times New Roman" panose="02020603050405020304" pitchFamily="18" charset="0"/>
              <a:ea typeface="굴림" charset="-127"/>
              <a:cs typeface="Times New Roman" panose="02020603050405020304" pitchFamily="18" charset="0"/>
            </a:endParaRPr>
          </a:p>
        </p:txBody>
      </p:sp>
      <p:grpSp>
        <p:nvGrpSpPr>
          <p:cNvPr id="9" name="Group 14">
            <a:extLst>
              <a:ext uri="{FF2B5EF4-FFF2-40B4-BE49-F238E27FC236}">
                <a16:creationId xmlns:a16="http://schemas.microsoft.com/office/drawing/2014/main" id="{9FAE4194-A999-4DF4-A139-519B6C008BE1}"/>
              </a:ext>
            </a:extLst>
          </p:cNvPr>
          <p:cNvGrpSpPr/>
          <p:nvPr/>
        </p:nvGrpSpPr>
        <p:grpSpPr>
          <a:xfrm>
            <a:off x="1129348" y="2547856"/>
            <a:ext cx="520700" cy="484188"/>
            <a:chOff x="1296" y="1124"/>
            <a:chExt cx="328" cy="305"/>
          </a:xfrm>
        </p:grpSpPr>
        <p:sp>
          <p:nvSpPr>
            <p:cNvPr id="10" name="Rectangle 15">
              <a:extLst>
                <a:ext uri="{FF2B5EF4-FFF2-40B4-BE49-F238E27FC236}">
                  <a16:creationId xmlns:a16="http://schemas.microsoft.com/office/drawing/2014/main" id="{90A78956-5EE4-4E06-8841-39B007662D53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309" y="1111"/>
              <a:ext cx="302" cy="328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 Box 16">
              <a:extLst>
                <a:ext uri="{FF2B5EF4-FFF2-40B4-BE49-F238E27FC236}">
                  <a16:creationId xmlns:a16="http://schemas.microsoft.com/office/drawing/2014/main" id="{69C054C8-A007-4AD2-903B-723E5F89C4C3}"/>
                </a:ext>
              </a:extLst>
            </p:cNvPr>
            <p:cNvSpPr txBox="1"/>
            <p:nvPr/>
          </p:nvSpPr>
          <p:spPr>
            <a:xfrm>
              <a:off x="1349" y="1138"/>
              <a:ext cx="213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sz="2400" b="1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</a:p>
          </p:txBody>
        </p:sp>
      </p:grpSp>
      <p:grpSp>
        <p:nvGrpSpPr>
          <p:cNvPr id="13" name="Group 18">
            <a:extLst>
              <a:ext uri="{FF2B5EF4-FFF2-40B4-BE49-F238E27FC236}">
                <a16:creationId xmlns:a16="http://schemas.microsoft.com/office/drawing/2014/main" id="{6D95F0D8-2BA6-4585-A703-C210202E2D9A}"/>
              </a:ext>
            </a:extLst>
          </p:cNvPr>
          <p:cNvGrpSpPr/>
          <p:nvPr/>
        </p:nvGrpSpPr>
        <p:grpSpPr>
          <a:xfrm>
            <a:off x="1219835" y="4442225"/>
            <a:ext cx="520700" cy="484188"/>
            <a:chOff x="1296" y="1652"/>
            <a:chExt cx="328" cy="305"/>
          </a:xfrm>
        </p:grpSpPr>
        <p:sp>
          <p:nvSpPr>
            <p:cNvPr id="14" name="Rectangle 19">
              <a:extLst>
                <a:ext uri="{FF2B5EF4-FFF2-40B4-BE49-F238E27FC236}">
                  <a16:creationId xmlns:a16="http://schemas.microsoft.com/office/drawing/2014/main" id="{D41A2BFF-ECBB-400D-BBE0-2B651043077A}"/>
                </a:ext>
              </a:extLst>
            </p:cNvPr>
            <p:cNvSpPr>
              <a:spLocks noChangeArrowheads="1"/>
            </p:cNvSpPr>
            <p:nvPr/>
          </p:nvSpPr>
          <p:spPr bwMode="gray">
            <a:xfrm rot="3419336">
              <a:off x="1309" y="1639"/>
              <a:ext cx="302" cy="328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20">
              <a:extLst>
                <a:ext uri="{FF2B5EF4-FFF2-40B4-BE49-F238E27FC236}">
                  <a16:creationId xmlns:a16="http://schemas.microsoft.com/office/drawing/2014/main" id="{78E80885-D67E-4623-9717-635C40AD247C}"/>
                </a:ext>
              </a:extLst>
            </p:cNvPr>
            <p:cNvSpPr txBox="1"/>
            <p:nvPr/>
          </p:nvSpPr>
          <p:spPr>
            <a:xfrm>
              <a:off x="1349" y="1666"/>
              <a:ext cx="213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sz="2400" b="1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</a:p>
          </p:txBody>
        </p:sp>
      </p:grpSp>
      <p:sp>
        <p:nvSpPr>
          <p:cNvPr id="16" name="Rectangle 12">
            <a:extLst>
              <a:ext uri="{FF2B5EF4-FFF2-40B4-BE49-F238E27FC236}">
                <a16:creationId xmlns:a16="http://schemas.microsoft.com/office/drawing/2014/main" id="{8AFC4E49-D280-44C9-812C-B49A44459CFB}"/>
              </a:ext>
            </a:extLst>
          </p:cNvPr>
          <p:cNvSpPr/>
          <p:nvPr/>
        </p:nvSpPr>
        <p:spPr>
          <a:xfrm>
            <a:off x="1990090" y="2270839"/>
            <a:ext cx="7939405" cy="15696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Ý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khoa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Nam.</a:t>
            </a:r>
          </a:p>
        </p:txBody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id="{CE332895-8735-4C62-82F6-263C5D27A335}"/>
              </a:ext>
            </a:extLst>
          </p:cNvPr>
          <p:cNvSpPr/>
          <p:nvPr/>
        </p:nvSpPr>
        <p:spPr>
          <a:xfrm>
            <a:off x="2122170" y="4132024"/>
            <a:ext cx="7740015" cy="193899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Ý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DNVVN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sàn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E824CD-FA51-4B60-BDA0-8AFE4BA0B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9F9CA-D6D7-4BE0-B478-F411D2ABB12C}" type="datetime1">
              <a:rPr lang="en-US" smtClean="0"/>
              <a:t>12/11/2021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DC2968-1CCB-4B1A-BAF1-6491D78DE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D3D315-573A-46D0-A3F4-05259A6DE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034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6" grpId="0"/>
      <p:bldP spid="16" grpId="1"/>
      <p:bldP spid="17" grpId="0"/>
      <p:bldP spid="17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8473" y="67966"/>
            <a:ext cx="581505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F6B94621-7879-4D31-8059-DAC275AE4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" y="623052"/>
            <a:ext cx="4598505" cy="622852"/>
          </a:xfrm>
          <a:prstGeom prst="roundRect">
            <a:avLst>
              <a:gd name="adj" fmla="val 9106"/>
            </a:avLst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Phương</a:t>
            </a:r>
            <a:r>
              <a:rPr lang="en-US" altLang="ko-KR" sz="3200" dirty="0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pháp</a:t>
            </a:r>
            <a:r>
              <a:rPr lang="en-US" altLang="ko-KR" sz="3200" dirty="0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nghiên</a:t>
            </a:r>
            <a:r>
              <a:rPr lang="en-US" altLang="ko-KR" sz="3200" dirty="0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cứu</a:t>
            </a:r>
            <a:endParaRPr lang="en-US" altLang="ko-KR" sz="3200" dirty="0">
              <a:solidFill>
                <a:srgbClr val="000099"/>
              </a:solidFill>
              <a:latin typeface="Times New Roman" panose="02020603050405020304" pitchFamily="18" charset="0"/>
              <a:ea typeface="굴림" charset="-127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C2E2016-2548-44C9-88EB-3FEDA2EDFC01}"/>
              </a:ext>
            </a:extLst>
          </p:cNvPr>
          <p:cNvSpPr/>
          <p:nvPr/>
        </p:nvSpPr>
        <p:spPr>
          <a:xfrm>
            <a:off x="4444779" y="1062141"/>
            <a:ext cx="5077612" cy="750263"/>
          </a:xfrm>
          <a:prstGeom prst="roundRect">
            <a:avLst>
              <a:gd name="adj" fmla="val 23732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vi-VN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Vấn đề nghiên cứu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446F1FB-F05F-4C65-B1B0-5E45C8DBCC45}"/>
              </a:ext>
            </a:extLst>
          </p:cNvPr>
          <p:cNvSpPr/>
          <p:nvPr/>
        </p:nvSpPr>
        <p:spPr>
          <a:xfrm>
            <a:off x="4444778" y="3047061"/>
            <a:ext cx="5077614" cy="750263"/>
          </a:xfrm>
          <a:prstGeom prst="roundRect">
            <a:avLst>
              <a:gd name="adj" fmla="val 23732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vi-VN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Xây dựng mô hình nghiên cứu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A5D25A4-C9D2-4CCC-A5CB-A37975D3378C}"/>
              </a:ext>
            </a:extLst>
          </p:cNvPr>
          <p:cNvSpPr/>
          <p:nvPr/>
        </p:nvSpPr>
        <p:spPr>
          <a:xfrm>
            <a:off x="4392745" y="4003903"/>
            <a:ext cx="5135568" cy="750263"/>
          </a:xfrm>
          <a:prstGeom prst="roundRect">
            <a:avLst>
              <a:gd name="adj" fmla="val 23732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vi-VN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 định mô hình nghiên cứu 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FD455E66-1D0C-41A1-9DBD-9814FC76EE94}"/>
              </a:ext>
            </a:extLst>
          </p:cNvPr>
          <p:cNvSpPr/>
          <p:nvPr/>
        </p:nvSpPr>
        <p:spPr>
          <a:xfrm>
            <a:off x="4444779" y="2018983"/>
            <a:ext cx="5077612" cy="750263"/>
          </a:xfrm>
          <a:prstGeom prst="roundRect">
            <a:avLst>
              <a:gd name="adj" fmla="val 23732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7970">
              <a:spcBef>
                <a:spcPts val="360"/>
              </a:spcBef>
              <a:spcAft>
                <a:spcPts val="0"/>
              </a:spcAft>
            </a:pP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vi-VN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 sở khoa học của nghiên cứu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D6846EBC-7270-45A1-A32D-DC5571ED0586}"/>
              </a:ext>
            </a:extLst>
          </p:cNvPr>
          <p:cNvSpPr/>
          <p:nvPr/>
        </p:nvSpPr>
        <p:spPr>
          <a:xfrm>
            <a:off x="4392745" y="5000067"/>
            <a:ext cx="5135568" cy="750263"/>
          </a:xfrm>
          <a:prstGeom prst="roundRect">
            <a:avLst>
              <a:gd name="adj" fmla="val 23732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vi-VN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sở thực tiễn hoạch định giải pháp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61531FBC-1406-443D-9D73-AD6315A7185C}"/>
              </a:ext>
            </a:extLst>
          </p:cNvPr>
          <p:cNvSpPr/>
          <p:nvPr/>
        </p:nvSpPr>
        <p:spPr>
          <a:xfrm>
            <a:off x="4392745" y="5956909"/>
            <a:ext cx="5135568" cy="750263"/>
          </a:xfrm>
          <a:prstGeom prst="roundRect">
            <a:avLst>
              <a:gd name="adj" fmla="val 23732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vi-VN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Hoạch định giải pháp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8D6F28CC-3042-4523-AE2C-C5980C2E2A3F}"/>
              </a:ext>
            </a:extLst>
          </p:cNvPr>
          <p:cNvSpPr/>
          <p:nvPr/>
        </p:nvSpPr>
        <p:spPr>
          <a:xfrm>
            <a:off x="887896" y="2663687"/>
            <a:ext cx="2663687" cy="2796209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endParaRPr lang="en-US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Date Placeholder 19">
            <a:extLst>
              <a:ext uri="{FF2B5EF4-FFF2-40B4-BE49-F238E27FC236}">
                <a16:creationId xmlns:a16="http://schemas.microsoft.com/office/drawing/2014/main" id="{56806CFB-9022-48C6-A4CE-326CEFCC6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34F01-8247-4031-8B3A-CFFAC34286DF}" type="datetime1">
              <a:rPr lang="en-US" smtClean="0"/>
              <a:t>12/11/2021</a:t>
            </a:fld>
            <a:endParaRPr lang="en-US"/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70BE21A1-D7B0-42DB-957D-75B8A8E28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84234A17-F0E2-496B-9B5F-A8700CC96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743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8473" y="67966"/>
            <a:ext cx="581505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AutoShape 28">
            <a:extLst>
              <a:ext uri="{FF2B5EF4-FFF2-40B4-BE49-F238E27FC236}">
                <a16:creationId xmlns:a16="http://schemas.microsoft.com/office/drawing/2014/main" id="{52BB9C0D-C540-4D90-B6FB-4F1AB2B73009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2363879" y="990600"/>
            <a:ext cx="5880100" cy="5334000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AutoShape 29">
            <a:extLst>
              <a:ext uri="{FF2B5EF4-FFF2-40B4-BE49-F238E27FC236}">
                <a16:creationId xmlns:a16="http://schemas.microsoft.com/office/drawing/2014/main" id="{3E8A36DE-1BD5-420E-B3FB-29CF2FB7DBCC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35490" y="1716251"/>
            <a:ext cx="5369442" cy="15240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2">
                  <a:gamma/>
                  <a:tint val="69804"/>
                  <a:invGamma/>
                </a:schemeClr>
              </a:gs>
              <a:gs pos="100000">
                <a:schemeClr val="accent2"/>
              </a:gs>
            </a:gsLst>
            <a:lin ang="2700000" scaled="1"/>
          </a:gradFill>
          <a:ln w="25400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AutoShape 30">
            <a:extLst>
              <a:ext uri="{FF2B5EF4-FFF2-40B4-BE49-F238E27FC236}">
                <a16:creationId xmlns:a16="http://schemas.microsoft.com/office/drawing/2014/main" id="{90BB9C71-D6D7-4EFA-A1CE-1FEB689EEA31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77896" y="3571649"/>
            <a:ext cx="5454876" cy="15240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69804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 w="25400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pPr algn="just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F6B94621-7879-4D31-8059-DAC275AE4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5932" y="2667000"/>
            <a:ext cx="2457089" cy="1752600"/>
          </a:xfrm>
          <a:prstGeom prst="roundRect">
            <a:avLst>
              <a:gd name="adj" fmla="val 9106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Phương</a:t>
            </a:r>
            <a:r>
              <a:rPr lang="en-US" altLang="ko-KR" sz="3200" dirty="0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pháp</a:t>
            </a:r>
            <a:r>
              <a:rPr lang="en-US" altLang="ko-KR" sz="3200" dirty="0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nghiên</a:t>
            </a:r>
            <a:r>
              <a:rPr lang="en-US" altLang="ko-KR" sz="3200" dirty="0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cứu</a:t>
            </a:r>
            <a:endParaRPr lang="en-US" altLang="ko-KR" sz="3200" dirty="0">
              <a:solidFill>
                <a:srgbClr val="000099"/>
              </a:solidFill>
              <a:latin typeface="Times New Roman" panose="02020603050405020304" pitchFamily="18" charset="0"/>
              <a:ea typeface="굴림" charset="-127"/>
              <a:cs typeface="Times New Roman" panose="02020603050405020304" pitchFamily="18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CFC586-CD0F-47AD-962F-A134A3159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32549-D7D6-4E98-9091-0358A58AD514}" type="datetime1">
              <a:rPr lang="en-US" smtClean="0"/>
              <a:t>12/11/2021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218DF0-4D1D-4E6F-9A3F-61CD4B73E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B290FA-9DE0-4BEC-8B30-859A33C92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891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8473" y="67966"/>
            <a:ext cx="581505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AutoShape 28">
            <a:extLst>
              <a:ext uri="{FF2B5EF4-FFF2-40B4-BE49-F238E27FC236}">
                <a16:creationId xmlns:a16="http://schemas.microsoft.com/office/drawing/2014/main" id="{52BB9C0D-C540-4D90-B6FB-4F1AB2B73009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2363879" y="1440980"/>
            <a:ext cx="5880100" cy="5334000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AutoShape 29">
            <a:extLst>
              <a:ext uri="{FF2B5EF4-FFF2-40B4-BE49-F238E27FC236}">
                <a16:creationId xmlns:a16="http://schemas.microsoft.com/office/drawing/2014/main" id="{3E8A36DE-1BD5-420E-B3FB-29CF2FB7DBCC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63330" y="1955595"/>
            <a:ext cx="5369442" cy="1169492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2">
                  <a:gamma/>
                  <a:tint val="69804"/>
                  <a:invGamma/>
                </a:schemeClr>
              </a:gs>
              <a:gs pos="100000">
                <a:schemeClr val="accent2"/>
              </a:gs>
            </a:gsLst>
            <a:lin ang="2700000" scaled="1"/>
          </a:gradFill>
          <a:ln w="25400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phỏng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0" name="AutoShape 30">
            <a:extLst>
              <a:ext uri="{FF2B5EF4-FFF2-40B4-BE49-F238E27FC236}">
                <a16:creationId xmlns:a16="http://schemas.microsoft.com/office/drawing/2014/main" id="{90BB9C71-D6D7-4EFA-A1CE-1FEB689EEA31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77896" y="3399176"/>
            <a:ext cx="5454876" cy="15240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69804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 w="25400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TMĐT.</a:t>
            </a:r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F6B94621-7879-4D31-8059-DAC275AE4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5932" y="3117380"/>
            <a:ext cx="2457089" cy="1752600"/>
          </a:xfrm>
          <a:prstGeom prst="roundRect">
            <a:avLst>
              <a:gd name="adj" fmla="val 9106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AutoShape 29">
            <a:extLst>
              <a:ext uri="{FF2B5EF4-FFF2-40B4-BE49-F238E27FC236}">
                <a16:creationId xmlns:a16="http://schemas.microsoft.com/office/drawing/2014/main" id="{D5ABCD31-1A08-4878-BB73-B742E2362442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86928" y="5353082"/>
            <a:ext cx="5369644" cy="1156904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2">
                  <a:gamma/>
                  <a:tint val="69804"/>
                  <a:invGamma/>
                </a:schemeClr>
              </a:gs>
              <a:gs pos="100000">
                <a:schemeClr val="accent2"/>
              </a:gs>
            </a:gsLst>
            <a:lin ang="2700000" scaled="1"/>
          </a:gradFill>
          <a:ln w="25400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32">
            <a:extLst>
              <a:ext uri="{FF2B5EF4-FFF2-40B4-BE49-F238E27FC236}">
                <a16:creationId xmlns:a16="http://schemas.microsoft.com/office/drawing/2014/main" id="{ED108A22-D856-4407-8ABC-9B8AC2D8C5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" y="1073432"/>
            <a:ext cx="4598505" cy="622852"/>
          </a:xfrm>
          <a:prstGeom prst="roundRect">
            <a:avLst>
              <a:gd name="adj" fmla="val 9106"/>
            </a:avLst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Phương</a:t>
            </a:r>
            <a:r>
              <a:rPr lang="en-US" altLang="ko-KR" sz="3200" dirty="0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pháp</a:t>
            </a:r>
            <a:r>
              <a:rPr lang="en-US" altLang="ko-KR" sz="3200" dirty="0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nghiên</a:t>
            </a:r>
            <a:r>
              <a:rPr lang="en-US" altLang="ko-KR" sz="3200" dirty="0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cứu</a:t>
            </a:r>
            <a:endParaRPr lang="en-US" altLang="ko-KR" sz="3200" dirty="0">
              <a:solidFill>
                <a:srgbClr val="000099"/>
              </a:solidFill>
              <a:latin typeface="Times New Roman" panose="02020603050405020304" pitchFamily="18" charset="0"/>
              <a:ea typeface="굴림" charset="-127"/>
              <a:cs typeface="Times New Roman" panose="02020603050405020304" pitchFamily="18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024299-35E7-4A1F-93E8-9D6F5BC7E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F604-6E2D-485C-A214-38536F3396A5}" type="datetime1">
              <a:rPr lang="en-US" smtClean="0"/>
              <a:t>12/11/2021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F92CBF-23D5-4285-AA10-CEB998B80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5BB55E-EBE6-49CF-9855-B1FA2325F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439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8473" y="67966"/>
            <a:ext cx="581505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AutoShape 28">
            <a:extLst>
              <a:ext uri="{FF2B5EF4-FFF2-40B4-BE49-F238E27FC236}">
                <a16:creationId xmlns:a16="http://schemas.microsoft.com/office/drawing/2014/main" id="{52BB9C0D-C540-4D90-B6FB-4F1AB2B73009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2363879" y="1372739"/>
            <a:ext cx="5880100" cy="5334000"/>
          </a:xfrm>
          <a:prstGeom prst="rightArrow">
            <a:avLst>
              <a:gd name="adj1" fmla="val 79306"/>
              <a:gd name="adj2" fmla="val 32395"/>
            </a:avLst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AutoShape 29">
            <a:extLst>
              <a:ext uri="{FF2B5EF4-FFF2-40B4-BE49-F238E27FC236}">
                <a16:creationId xmlns:a16="http://schemas.microsoft.com/office/drawing/2014/main" id="{3E8A36DE-1BD5-420E-B3FB-29CF2FB7DBCC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35490" y="1857933"/>
            <a:ext cx="5369442" cy="1196196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2">
                  <a:gamma/>
                  <a:tint val="69804"/>
                  <a:invGamma/>
                </a:schemeClr>
              </a:gs>
              <a:gs pos="100000">
                <a:schemeClr val="accent2"/>
              </a:gs>
            </a:gsLst>
            <a:lin ang="2700000" scaled="1"/>
          </a:gradFill>
          <a:ln w="25400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kê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AutoShape 30">
            <a:extLst>
              <a:ext uri="{FF2B5EF4-FFF2-40B4-BE49-F238E27FC236}">
                <a16:creationId xmlns:a16="http://schemas.microsoft.com/office/drawing/2014/main" id="{90BB9C71-D6D7-4EFA-A1CE-1FEB689EEA31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77896" y="3330935"/>
            <a:ext cx="5454876" cy="15240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69804"/>
                  <a:invGamma/>
                </a:schemeClr>
              </a:gs>
              <a:gs pos="100000">
                <a:schemeClr val="accent1"/>
              </a:gs>
            </a:gsLst>
            <a:lin ang="2700000" scaled="1"/>
          </a:gradFill>
          <a:ln w="25400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EFA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CFA</a:t>
            </a:r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F6B94621-7879-4D31-8059-DAC275AE4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5932" y="3049139"/>
            <a:ext cx="2457089" cy="1752600"/>
          </a:xfrm>
          <a:prstGeom prst="roundRect">
            <a:avLst>
              <a:gd name="adj" fmla="val 9106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AutoShape 29">
            <a:extLst>
              <a:ext uri="{FF2B5EF4-FFF2-40B4-BE49-F238E27FC236}">
                <a16:creationId xmlns:a16="http://schemas.microsoft.com/office/drawing/2014/main" id="{D5ABCD31-1A08-4878-BB73-B742E2362442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86928" y="5230249"/>
            <a:ext cx="5369644" cy="1197847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2">
                  <a:gamma/>
                  <a:tint val="69804"/>
                  <a:invGamma/>
                </a:schemeClr>
              </a:gs>
              <a:gs pos="100000">
                <a:schemeClr val="accent2"/>
              </a:gs>
            </a:gsLst>
            <a:lin ang="2700000" scaled="1"/>
          </a:gradFill>
          <a:ln w="25400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32">
            <a:extLst>
              <a:ext uri="{FF2B5EF4-FFF2-40B4-BE49-F238E27FC236}">
                <a16:creationId xmlns:a16="http://schemas.microsoft.com/office/drawing/2014/main" id="{F482328F-2610-4703-B13D-A8B0CEB02D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" y="1005191"/>
            <a:ext cx="4598505" cy="622852"/>
          </a:xfrm>
          <a:prstGeom prst="roundRect">
            <a:avLst>
              <a:gd name="adj" fmla="val 9106"/>
            </a:avLst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Phương</a:t>
            </a:r>
            <a:r>
              <a:rPr lang="en-US" altLang="ko-KR" sz="3200" dirty="0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pháp</a:t>
            </a:r>
            <a:r>
              <a:rPr lang="en-US" altLang="ko-KR" sz="3200" dirty="0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nghiên</a:t>
            </a:r>
            <a:r>
              <a:rPr lang="en-US" altLang="ko-KR" sz="3200" dirty="0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err="1">
                <a:solidFill>
                  <a:srgbClr val="000099"/>
                </a:solidFill>
                <a:latin typeface="Times New Roman" panose="02020603050405020304" pitchFamily="18" charset="0"/>
                <a:ea typeface="굴림" charset="-127"/>
                <a:cs typeface="Times New Roman" panose="02020603050405020304" pitchFamily="18" charset="0"/>
              </a:rPr>
              <a:t>cứu</a:t>
            </a:r>
            <a:endParaRPr lang="en-US" altLang="ko-KR" sz="3200" dirty="0">
              <a:solidFill>
                <a:srgbClr val="000099"/>
              </a:solidFill>
              <a:latin typeface="Times New Roman" panose="02020603050405020304" pitchFamily="18" charset="0"/>
              <a:ea typeface="굴림" charset="-127"/>
              <a:cs typeface="Times New Roman" panose="02020603050405020304" pitchFamily="18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1E5D5-3FDC-4E47-B8C1-160EFC2C8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E8093-AADB-4CF2-BCAE-96A2BEE08E44}" type="datetime1">
              <a:rPr lang="en-US" smtClean="0"/>
              <a:t>12/11/2021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DC5EF5-E502-43C9-9CE2-6E3D37312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58A49D-4AE4-4597-8CEB-88AF9CDFF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573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7715" y="21800"/>
            <a:ext cx="643657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B35288-CAE6-4886-975D-B48F2551DC0A}"/>
              </a:ext>
            </a:extLst>
          </p:cNvPr>
          <p:cNvSpPr/>
          <p:nvPr/>
        </p:nvSpPr>
        <p:spPr>
          <a:xfrm>
            <a:off x="776377" y="1159404"/>
            <a:ext cx="11145328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 cấu nội dung nghiên cứu dự tính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 cấu đề tài bao gồm năm chương: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2: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3: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liệu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4: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5: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cứu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0D733E-834B-4090-87D0-7B01248EB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04D0B-1DE1-4795-991D-5215C52914F1}" type="datetime1">
              <a:rPr lang="en-US" smtClean="0"/>
              <a:t>12/11/2021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45DC6E-F1C9-4E81-9FBA-2900BAE59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E3CEEA-A976-4B15-8B5A-CB72919C8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408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784D07-612E-4814-8524-052B002BC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8A4D9D7-B701-47C2-8644-FE25E8CEF3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7715" y="21800"/>
            <a:ext cx="643657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 GIÁO DỤC VÀ ĐÀO TẠO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 ĐẠI HỌC MỞ THÀNH PHỐ HỒ CHÍ MINH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KHOA SAU ĐẠI HỌC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502B063-6671-4E56-A103-AC33BD51F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CC1B1-73D8-4041-98B3-02A5453F11A0}" type="datetime1">
              <a:rPr lang="en-US" smtClean="0"/>
              <a:t>12/11/2021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14FD3E-039C-485E-9A7D-49D503D73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4EAAEE-44B1-469D-9366-81A8F2018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18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5340AEB-DD1D-4AA6-9931-2AE5C5C751ED}"/>
              </a:ext>
            </a:extLst>
          </p:cNvPr>
          <p:cNvSpPr/>
          <p:nvPr/>
        </p:nvSpPr>
        <p:spPr>
          <a:xfrm>
            <a:off x="1360730" y="3141165"/>
            <a:ext cx="9470541" cy="10156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54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Trân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cám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ơ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18497303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D58D20-EE56-4DF2-8CF3-0B90626F4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41148-E2DA-4EF5-9B35-70845B279647}" type="datetime1">
              <a:rPr lang="en-US" smtClean="0"/>
              <a:t>12/11/2021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EC173D-106D-45B7-8179-3A3F81FD1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5F5D42-2DB4-40C4-9DD6-5A2D3E08B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1748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B89D62-C9BF-4157-A0C1-9214D67E9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D95D2-A5DF-4AB2-BC01-2A9E0934CBD6}" type="datetime1">
              <a:rPr lang="en-US" smtClean="0"/>
              <a:t>12/11/2021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51C8D6-5B8C-4706-9AB1-2410BD55F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C052C3-306A-49E9-A12D-D098835D8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748E5-E118-46FF-8BE0-02F97A908E1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50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1379</Words>
  <Application>Microsoft Office PowerPoint</Application>
  <PresentationFormat>Widescreen</PresentationFormat>
  <Paragraphs>231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굴림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88</cp:revision>
  <dcterms:created xsi:type="dcterms:W3CDTF">2021-12-10T10:07:01Z</dcterms:created>
  <dcterms:modified xsi:type="dcterms:W3CDTF">2021-12-10T19:51:16Z</dcterms:modified>
</cp:coreProperties>
</file>