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56" r:id="rId2"/>
    <p:sldId id="273" r:id="rId3"/>
    <p:sldId id="274" r:id="rId4"/>
    <p:sldId id="275" r:id="rId5"/>
    <p:sldId id="276" r:id="rId6"/>
    <p:sldId id="277" r:id="rId7"/>
    <p:sldId id="278" r:id="rId8"/>
    <p:sldId id="257" r:id="rId9"/>
    <p:sldId id="258" r:id="rId10"/>
    <p:sldId id="259" r:id="rId11"/>
    <p:sldId id="260" r:id="rId12"/>
    <p:sldId id="261" r:id="rId13"/>
    <p:sldId id="263" r:id="rId14"/>
    <p:sldId id="262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B717B3-BD6C-422E-93D0-4DC454E213CA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83815B-89A7-48B2-8AC6-8D86CB1B7E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9137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83815B-89A7-48B2-8AC6-8D86CB1B7EDD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5692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33C4964-E61D-4853-91E9-C5A8553E3B89}" type="datetimeFigureOut">
              <a:rPr lang="en-US" smtClean="0"/>
              <a:t>12/20/2021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F32E134-2FF2-40A8-9413-83B4F505417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194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381000"/>
            <a:ext cx="8762999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7169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192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304800"/>
            <a:ext cx="8686799" cy="617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8188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91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" y="304800"/>
            <a:ext cx="89154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8842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190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304800"/>
            <a:ext cx="8458200" cy="624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86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88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81000" y="609600"/>
            <a:ext cx="8458199" cy="5867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1817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186.pn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28600" y="381000"/>
            <a:ext cx="8686800" cy="617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47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176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04800" y="152400"/>
            <a:ext cx="8610600" cy="647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35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</a:rPr>
              <a:t>1.1. </a:t>
            </a:r>
            <a:r>
              <a:rPr lang="vi-VN" sz="3200" b="1" i="1" dirty="0" smtClean="0">
                <a:solidFill>
                  <a:schemeClr val="accent1"/>
                </a:solidFill>
              </a:rPr>
              <a:t>Hệ </a:t>
            </a:r>
            <a:r>
              <a:rPr lang="vi-VN" sz="3200" b="1" i="1" dirty="0">
                <a:solidFill>
                  <a:schemeClr val="accent1"/>
                </a:solidFill>
              </a:rPr>
              <a:t>thống điện cơ bản trên ôtô gồm có:</a:t>
            </a:r>
            <a:endParaRPr lang="en-US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28800"/>
            <a:ext cx="9144000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461963" algn="just"/>
            <a:r>
              <a:rPr lang="en-US" sz="3200" dirty="0" smtClean="0">
                <a:solidFill>
                  <a:schemeClr val="accent1"/>
                </a:solidFill>
              </a:rPr>
              <a:t>- </a:t>
            </a:r>
            <a:r>
              <a:rPr lang="vi-VN" sz="3200" dirty="0" smtClean="0">
                <a:solidFill>
                  <a:schemeClr val="accent1"/>
                </a:solidFill>
              </a:rPr>
              <a:t>Hệ </a:t>
            </a:r>
            <a:r>
              <a:rPr lang="vi-VN" sz="3200" dirty="0">
                <a:solidFill>
                  <a:schemeClr val="accent1"/>
                </a:solidFill>
              </a:rPr>
              <a:t>thống khởi động (starting system): </a:t>
            </a:r>
            <a:endParaRPr lang="en-US" sz="3200" dirty="0">
              <a:solidFill>
                <a:schemeClr val="accent1"/>
              </a:solidFill>
            </a:endParaRPr>
          </a:p>
        </p:txBody>
      </p:sp>
      <p:pic>
        <p:nvPicPr>
          <p:cNvPr id="6" name="image1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7302" y="2651760"/>
            <a:ext cx="4594298" cy="34544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457200" y="6182380"/>
            <a:ext cx="48990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2800" i="1" dirty="0">
                <a:solidFill>
                  <a:schemeClr val="accent1"/>
                </a:solidFill>
              </a:rPr>
              <a:t>Hình 1.1: Hệ thống khởi động</a:t>
            </a:r>
            <a:endParaRPr lang="en-US" sz="2800" i="1" dirty="0">
              <a:solidFill>
                <a:schemeClr val="accent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670395" y="3581400"/>
            <a:ext cx="2940205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vi-VN" sz="2800" dirty="0" smtClean="0">
                <a:solidFill>
                  <a:srgbClr val="FF0000"/>
                </a:solidFill>
              </a:rPr>
              <a:t>Ắc-quy</a:t>
            </a:r>
            <a:endParaRPr lang="en-US" sz="2800" dirty="0" smtClean="0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vi-VN" sz="2800" dirty="0" smtClean="0">
                <a:solidFill>
                  <a:srgbClr val="FF0000"/>
                </a:solidFill>
              </a:rPr>
              <a:t>Công </a:t>
            </a:r>
            <a:r>
              <a:rPr lang="vi-VN" sz="2800" dirty="0">
                <a:solidFill>
                  <a:srgbClr val="FF0000"/>
                </a:solidFill>
              </a:rPr>
              <a:t>tắc </a:t>
            </a:r>
            <a:r>
              <a:rPr lang="vi-VN" sz="2800" dirty="0" smtClean="0">
                <a:solidFill>
                  <a:srgbClr val="FF0000"/>
                </a:solidFill>
              </a:rPr>
              <a:t>máy</a:t>
            </a:r>
            <a:endParaRPr lang="en-US" sz="2800" dirty="0" smtClean="0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vi-VN" sz="2800" dirty="0" smtClean="0">
                <a:solidFill>
                  <a:srgbClr val="FF0000"/>
                </a:solidFill>
              </a:rPr>
              <a:t>Máy </a:t>
            </a:r>
            <a:r>
              <a:rPr lang="vi-VN" sz="2800" dirty="0">
                <a:solidFill>
                  <a:srgbClr val="FF0000"/>
                </a:solidFill>
              </a:rPr>
              <a:t>khởi động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470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7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</a:rPr>
              <a:t>1.1. </a:t>
            </a:r>
            <a:r>
              <a:rPr lang="vi-VN" sz="3200" b="1" i="1" dirty="0" smtClean="0">
                <a:solidFill>
                  <a:schemeClr val="accent1"/>
                </a:solidFill>
              </a:rPr>
              <a:t>Hệ </a:t>
            </a:r>
            <a:r>
              <a:rPr lang="vi-VN" sz="3200" b="1" i="1" dirty="0">
                <a:solidFill>
                  <a:schemeClr val="accent1"/>
                </a:solidFill>
              </a:rPr>
              <a:t>thống điện cơ bản trên ôtô gồm có:</a:t>
            </a:r>
            <a:endParaRPr lang="en-US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28800"/>
            <a:ext cx="9144000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461963" algn="just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cung cấp điện (charging system)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age2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000" y="2543175"/>
            <a:ext cx="4876800" cy="347662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28600" y="6096000"/>
            <a:ext cx="6324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3200" i="1" dirty="0">
                <a:solidFill>
                  <a:schemeClr val="accent1"/>
                </a:solidFill>
              </a:rPr>
              <a:t>Hình 1.2: Hệ thống </a:t>
            </a:r>
            <a:r>
              <a:rPr lang="en-US" sz="3200" i="1" dirty="0" err="1" smtClean="0">
                <a:solidFill>
                  <a:schemeClr val="accent1"/>
                </a:solidFill>
              </a:rPr>
              <a:t>cung</a:t>
            </a:r>
            <a:r>
              <a:rPr lang="en-US" sz="3200" i="1" dirty="0" smtClean="0">
                <a:solidFill>
                  <a:schemeClr val="accent1"/>
                </a:solidFill>
              </a:rPr>
              <a:t> </a:t>
            </a:r>
            <a:r>
              <a:rPr lang="en-US" sz="3200" i="1" dirty="0" err="1" smtClean="0">
                <a:solidFill>
                  <a:schemeClr val="accent1"/>
                </a:solidFill>
              </a:rPr>
              <a:t>cấp</a:t>
            </a:r>
            <a:r>
              <a:rPr lang="en-US" sz="3200" i="1" dirty="0" smtClean="0">
                <a:solidFill>
                  <a:schemeClr val="accent1"/>
                </a:solidFill>
              </a:rPr>
              <a:t> </a:t>
            </a:r>
            <a:r>
              <a:rPr lang="en-US" sz="3200" i="1" dirty="0" err="1" smtClean="0">
                <a:solidFill>
                  <a:schemeClr val="accent1"/>
                </a:solidFill>
              </a:rPr>
              <a:t>điện</a:t>
            </a:r>
            <a:endParaRPr lang="en-US" sz="3200" i="1" dirty="0">
              <a:solidFill>
                <a:schemeClr val="accent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91200" y="3163669"/>
            <a:ext cx="3124200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2800" dirty="0" smtClean="0">
                <a:solidFill>
                  <a:srgbClr val="FF0000"/>
                </a:solidFill>
              </a:rPr>
              <a:t>1</a:t>
            </a:r>
            <a:r>
              <a:rPr lang="vi-VN" sz="2800" dirty="0">
                <a:solidFill>
                  <a:srgbClr val="FF0000"/>
                </a:solidFill>
              </a:rPr>
              <a:t>. Máy </a:t>
            </a:r>
            <a:r>
              <a:rPr lang="vi-VN" sz="2800" dirty="0" smtClean="0">
                <a:solidFill>
                  <a:srgbClr val="FF0000"/>
                </a:solidFill>
              </a:rPr>
              <a:t>phát </a:t>
            </a:r>
            <a:endParaRPr lang="en-US" sz="2800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2800" dirty="0" smtClean="0">
                <a:solidFill>
                  <a:srgbClr val="FF0000"/>
                </a:solidFill>
              </a:rPr>
              <a:t>2</a:t>
            </a:r>
            <a:r>
              <a:rPr lang="vi-VN" sz="2800" dirty="0">
                <a:solidFill>
                  <a:srgbClr val="FF0000"/>
                </a:solidFill>
              </a:rPr>
              <a:t>. ắc – </a:t>
            </a:r>
            <a:r>
              <a:rPr lang="vi-VN" sz="2800" dirty="0" smtClean="0">
                <a:solidFill>
                  <a:srgbClr val="FF0000"/>
                </a:solidFill>
              </a:rPr>
              <a:t>quy</a:t>
            </a:r>
            <a:endParaRPr lang="en-US" sz="2800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2800" dirty="0" smtClean="0">
                <a:solidFill>
                  <a:srgbClr val="FF0000"/>
                </a:solidFill>
              </a:rPr>
              <a:t>3</a:t>
            </a:r>
            <a:r>
              <a:rPr lang="vi-VN" sz="2800" dirty="0">
                <a:solidFill>
                  <a:srgbClr val="FF0000"/>
                </a:solidFill>
              </a:rPr>
              <a:t>. Đèn báo </a:t>
            </a:r>
            <a:r>
              <a:rPr lang="vi-VN" sz="2800" dirty="0" smtClean="0">
                <a:solidFill>
                  <a:srgbClr val="FF0000"/>
                </a:solidFill>
              </a:rPr>
              <a:t>sạc </a:t>
            </a:r>
            <a:endParaRPr lang="en-US" sz="2800" dirty="0" smtClean="0">
              <a:solidFill>
                <a:srgbClr val="FF000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2800" dirty="0" smtClean="0">
                <a:solidFill>
                  <a:srgbClr val="FF0000"/>
                </a:solidFill>
              </a:rPr>
              <a:t>4</a:t>
            </a:r>
            <a:r>
              <a:rPr lang="vi-VN" sz="2800" dirty="0">
                <a:solidFill>
                  <a:srgbClr val="FF0000"/>
                </a:solidFill>
              </a:rPr>
              <a:t>. Công tắc máy)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149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</a:rPr>
              <a:t>1.1. </a:t>
            </a:r>
            <a:r>
              <a:rPr lang="vi-VN" sz="3200" b="1" i="1" dirty="0" smtClean="0">
                <a:solidFill>
                  <a:schemeClr val="accent1"/>
                </a:solidFill>
              </a:rPr>
              <a:t>Hệ </a:t>
            </a:r>
            <a:r>
              <a:rPr lang="vi-VN" sz="3200" b="1" i="1" dirty="0">
                <a:solidFill>
                  <a:schemeClr val="accent1"/>
                </a:solidFill>
              </a:rPr>
              <a:t>thống điện cơ bản trên ôtô gồm có:</a:t>
            </a:r>
            <a:endParaRPr lang="en-US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28800"/>
            <a:ext cx="9144000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461963" algn="just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đánh lửa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3.jpeg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57200" y="2619375"/>
            <a:ext cx="4419600" cy="324802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0" y="6019800"/>
            <a:ext cx="5486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3200" i="1" dirty="0">
                <a:solidFill>
                  <a:schemeClr val="accent1"/>
                </a:solidFill>
              </a:rPr>
              <a:t>Hình 1.3: Hệ thống đánh lửa</a:t>
            </a:r>
            <a:endParaRPr lang="en-US" sz="3200" i="1" dirty="0">
              <a:solidFill>
                <a:schemeClr val="accent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181600" y="2514600"/>
            <a:ext cx="3810000" cy="34470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vi-VN" sz="2800" dirty="0" smtClean="0">
                <a:solidFill>
                  <a:srgbClr val="FF0000"/>
                </a:solidFill>
              </a:rPr>
              <a:t>Công </a:t>
            </a:r>
            <a:r>
              <a:rPr lang="vi-VN" sz="2800" dirty="0">
                <a:solidFill>
                  <a:srgbClr val="FF0000"/>
                </a:solidFill>
              </a:rPr>
              <a:t>tắc </a:t>
            </a:r>
            <a:r>
              <a:rPr lang="vi-VN" sz="2800" dirty="0" smtClean="0">
                <a:solidFill>
                  <a:srgbClr val="FF0000"/>
                </a:solidFill>
              </a:rPr>
              <a:t>máy</a:t>
            </a:r>
            <a:endParaRPr lang="en-US" sz="2800" dirty="0" smtClean="0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en-US" sz="2800" dirty="0" smtClean="0">
                <a:solidFill>
                  <a:srgbClr val="FF0000"/>
                </a:solidFill>
              </a:rPr>
              <a:t>Ắ</a:t>
            </a:r>
            <a:r>
              <a:rPr lang="vi-VN" sz="2800" dirty="0" smtClean="0">
                <a:solidFill>
                  <a:srgbClr val="FF0000"/>
                </a:solidFill>
              </a:rPr>
              <a:t>c </a:t>
            </a:r>
            <a:r>
              <a:rPr lang="vi-VN" sz="2800" dirty="0">
                <a:solidFill>
                  <a:srgbClr val="FF0000"/>
                </a:solidFill>
              </a:rPr>
              <a:t>– </a:t>
            </a:r>
            <a:r>
              <a:rPr lang="vi-VN" sz="2800" dirty="0" smtClean="0">
                <a:solidFill>
                  <a:srgbClr val="FF0000"/>
                </a:solidFill>
              </a:rPr>
              <a:t>quy</a:t>
            </a:r>
            <a:endParaRPr lang="en-US" sz="2800" dirty="0" smtClean="0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vi-VN" sz="2800" dirty="0" smtClean="0">
                <a:solidFill>
                  <a:srgbClr val="FF0000"/>
                </a:solidFill>
              </a:rPr>
              <a:t>Biến </a:t>
            </a:r>
            <a:r>
              <a:rPr lang="vi-VN" sz="2800" dirty="0">
                <a:solidFill>
                  <a:srgbClr val="FF0000"/>
                </a:solidFill>
              </a:rPr>
              <a:t>áp đánh </a:t>
            </a:r>
            <a:r>
              <a:rPr lang="vi-VN" sz="2800" dirty="0" smtClean="0">
                <a:solidFill>
                  <a:srgbClr val="FF0000"/>
                </a:solidFill>
              </a:rPr>
              <a:t>lửa</a:t>
            </a:r>
            <a:endParaRPr lang="en-US" sz="2800" dirty="0" smtClean="0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vi-VN" sz="2800" dirty="0" smtClean="0">
                <a:solidFill>
                  <a:srgbClr val="FF0000"/>
                </a:solidFill>
              </a:rPr>
              <a:t>Bugi</a:t>
            </a:r>
            <a:endParaRPr lang="en-US" sz="2800" dirty="0" smtClean="0">
              <a:solidFill>
                <a:srgbClr val="FF0000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AutoNum type="arabicPeriod"/>
            </a:pPr>
            <a:r>
              <a:rPr lang="vi-VN" sz="2800" dirty="0" smtClean="0">
                <a:solidFill>
                  <a:srgbClr val="FF0000"/>
                </a:solidFill>
              </a:rPr>
              <a:t>ECU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 Control </a:t>
            </a:r>
            <a:r>
              <a:rPr lang="en-US" sz="2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Unit)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vi-VN" sz="2800" dirty="0" smtClean="0">
                <a:solidFill>
                  <a:srgbClr val="FF0000"/>
                </a:solidFill>
              </a:rPr>
              <a:t>6,7</a:t>
            </a:r>
            <a:r>
              <a:rPr lang="vi-VN" sz="2800" dirty="0">
                <a:solidFill>
                  <a:srgbClr val="FF0000"/>
                </a:solidFill>
              </a:rPr>
              <a:t>. Các cảm biến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863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</a:rPr>
              <a:t>1.1. </a:t>
            </a:r>
            <a:r>
              <a:rPr lang="vi-VN" sz="3200" b="1" i="1" dirty="0" smtClean="0">
                <a:solidFill>
                  <a:schemeClr val="accent1"/>
                </a:solidFill>
              </a:rPr>
              <a:t>Hệ </a:t>
            </a:r>
            <a:r>
              <a:rPr lang="vi-VN" sz="3200" b="1" i="1" dirty="0">
                <a:solidFill>
                  <a:schemeClr val="accent1"/>
                </a:solidFill>
              </a:rPr>
              <a:t>thống điện cơ bản trên ôtô gồm có:</a:t>
            </a:r>
            <a:endParaRPr lang="en-US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28800"/>
            <a:ext cx="9144000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461963" algn="just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chiếu ánh sáng và tín hiệu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4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43000" y="2565975"/>
            <a:ext cx="4191000" cy="3453825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2400" y="6096000"/>
            <a:ext cx="640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i="1" dirty="0">
                <a:solidFill>
                  <a:schemeClr val="accent1"/>
                </a:solidFill>
              </a:rPr>
              <a:t>Hình 1.4: Hệ thống chiếu sáng, tín hiệu</a:t>
            </a:r>
            <a:endParaRPr lang="en-US" sz="2800" i="1" dirty="0">
              <a:solidFill>
                <a:schemeClr val="accent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410200" y="3037344"/>
            <a:ext cx="3657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800" dirty="0" err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Bao</a:t>
            </a:r>
            <a:r>
              <a:rPr lang="en-US" sz="28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2800" dirty="0" smtClean="0">
                <a:solidFill>
                  <a:srgbClr val="FF0000"/>
                </a:solidFill>
              </a:rPr>
              <a:t>gồm</a:t>
            </a:r>
            <a:r>
              <a:rPr lang="en-US" sz="2800" dirty="0" smtClean="0">
                <a:solidFill>
                  <a:srgbClr val="FF0000"/>
                </a:solidFill>
              </a:rPr>
              <a:t>:</a:t>
            </a:r>
          </a:p>
          <a:p>
            <a:pPr lvl="0"/>
            <a:r>
              <a:rPr lang="en-US" sz="2800" dirty="0" smtClean="0">
                <a:solidFill>
                  <a:srgbClr val="FF0000"/>
                </a:solidFill>
              </a:rPr>
              <a:t>- C</a:t>
            </a:r>
            <a:r>
              <a:rPr lang="vi-VN" sz="2800" dirty="0" smtClean="0">
                <a:solidFill>
                  <a:srgbClr val="FF0000"/>
                </a:solidFill>
              </a:rPr>
              <a:t>ác </a:t>
            </a:r>
            <a:r>
              <a:rPr lang="vi-VN" sz="2800" dirty="0">
                <a:solidFill>
                  <a:srgbClr val="FF0000"/>
                </a:solidFill>
              </a:rPr>
              <a:t>đèn chiếu </a:t>
            </a:r>
            <a:r>
              <a:rPr lang="vi-VN" sz="2800" dirty="0" smtClean="0">
                <a:solidFill>
                  <a:srgbClr val="FF0000"/>
                </a:solidFill>
              </a:rPr>
              <a:t>sáng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sz="2800" dirty="0" smtClean="0">
                <a:solidFill>
                  <a:srgbClr val="FF0000"/>
                </a:solidFill>
              </a:rPr>
              <a:t>- C</a:t>
            </a:r>
            <a:r>
              <a:rPr lang="vi-VN" sz="2800" dirty="0" smtClean="0">
                <a:solidFill>
                  <a:srgbClr val="FF0000"/>
                </a:solidFill>
              </a:rPr>
              <a:t>ác </a:t>
            </a:r>
            <a:r>
              <a:rPr lang="vi-VN" sz="2800" dirty="0">
                <a:solidFill>
                  <a:srgbClr val="FF0000"/>
                </a:solidFill>
              </a:rPr>
              <a:t>đèn tín </a:t>
            </a:r>
            <a:r>
              <a:rPr lang="vi-VN" sz="2800" dirty="0" smtClean="0">
                <a:solidFill>
                  <a:srgbClr val="FF0000"/>
                </a:solidFill>
              </a:rPr>
              <a:t>hiệu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sz="2800" dirty="0" smtClean="0">
                <a:solidFill>
                  <a:srgbClr val="FF0000"/>
                </a:solidFill>
              </a:rPr>
              <a:t>- C</a:t>
            </a:r>
            <a:r>
              <a:rPr lang="vi-VN" sz="2800" dirty="0" smtClean="0">
                <a:solidFill>
                  <a:srgbClr val="FF0000"/>
                </a:solidFill>
              </a:rPr>
              <a:t>òi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sz="2800" dirty="0" smtClean="0">
                <a:solidFill>
                  <a:srgbClr val="FF0000"/>
                </a:solidFill>
              </a:rPr>
              <a:t>- C</a:t>
            </a:r>
            <a:r>
              <a:rPr lang="vi-VN" sz="2800" dirty="0" smtClean="0">
                <a:solidFill>
                  <a:srgbClr val="FF0000"/>
                </a:solidFill>
              </a:rPr>
              <a:t>ác </a:t>
            </a:r>
            <a:r>
              <a:rPr lang="vi-VN" sz="2800" dirty="0">
                <a:solidFill>
                  <a:srgbClr val="FF0000"/>
                </a:solidFill>
              </a:rPr>
              <a:t>công tắc </a:t>
            </a:r>
            <a:endParaRPr lang="en-US" sz="2800" dirty="0" smtClean="0">
              <a:solidFill>
                <a:srgbClr val="FF0000"/>
              </a:solidFill>
            </a:endParaRPr>
          </a:p>
          <a:p>
            <a:pPr lvl="0"/>
            <a:r>
              <a:rPr lang="en-US" sz="2800" dirty="0" smtClean="0">
                <a:solidFill>
                  <a:srgbClr val="FF0000"/>
                </a:solidFill>
              </a:rPr>
              <a:t>- C</a:t>
            </a:r>
            <a:r>
              <a:rPr lang="vi-VN" sz="2800" dirty="0" smtClean="0">
                <a:solidFill>
                  <a:srgbClr val="FF0000"/>
                </a:solidFill>
              </a:rPr>
              <a:t>ác </a:t>
            </a:r>
            <a:r>
              <a:rPr lang="vi-VN" sz="2800" dirty="0">
                <a:solidFill>
                  <a:srgbClr val="FF0000"/>
                </a:solidFill>
              </a:rPr>
              <a:t>rơ - le.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749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</a:rPr>
              <a:t>1.1. </a:t>
            </a:r>
            <a:r>
              <a:rPr lang="vi-VN" sz="3200" b="1" i="1" dirty="0" smtClean="0">
                <a:solidFill>
                  <a:schemeClr val="accent1"/>
                </a:solidFill>
              </a:rPr>
              <a:t>Hệ </a:t>
            </a:r>
            <a:r>
              <a:rPr lang="vi-VN" sz="3200" b="1" i="1" dirty="0">
                <a:solidFill>
                  <a:schemeClr val="accent1"/>
                </a:solidFill>
              </a:rPr>
              <a:t>thống điện cơ bản trên ôtô gồm có:</a:t>
            </a:r>
            <a:endParaRPr lang="en-US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28800"/>
            <a:ext cx="9144000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461963" algn="just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đo đạc và kiểm tra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5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762000" y="2590800"/>
            <a:ext cx="3962400" cy="3276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200" y="6096000"/>
            <a:ext cx="54102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400" i="1" dirty="0" smtClean="0">
                <a:solidFill>
                  <a:schemeClr val="accent1"/>
                </a:solidFill>
              </a:rPr>
              <a:t>Hình 1.5: Hệ thống đo đạc và kiểm tra</a:t>
            </a:r>
            <a:endParaRPr lang="en-US" sz="2400" i="1" dirty="0">
              <a:solidFill>
                <a:schemeClr val="accent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800600" y="2606457"/>
            <a:ext cx="42672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234950" algn="l"/>
              </a:tabLst>
            </a:pPr>
            <a:r>
              <a:rPr lang="en-US" sz="2800" dirty="0" smtClean="0">
                <a:solidFill>
                  <a:srgbClr val="FF0000"/>
                </a:solidFill>
              </a:rPr>
              <a:t>	</a:t>
            </a:r>
            <a:r>
              <a:rPr lang="en-US" sz="2800" dirty="0" err="1" smtClean="0">
                <a:solidFill>
                  <a:srgbClr val="FF0000"/>
                </a:solidFill>
              </a:rPr>
              <a:t>Chủ</a:t>
            </a:r>
            <a:r>
              <a:rPr lang="en-US" sz="2800" dirty="0" smtClean="0">
                <a:solidFill>
                  <a:srgbClr val="FF0000"/>
                </a:solidFill>
              </a:rPr>
              <a:t> </a:t>
            </a:r>
            <a:r>
              <a:rPr lang="en-US" sz="2800" dirty="0" err="1" smtClean="0">
                <a:solidFill>
                  <a:srgbClr val="FF0000"/>
                </a:solidFill>
              </a:rPr>
              <a:t>yếu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smtClean="0">
                <a:solidFill>
                  <a:srgbClr val="FF0000"/>
                </a:solidFill>
              </a:rPr>
              <a:t>c</a:t>
            </a:r>
            <a:r>
              <a:rPr lang="vi-VN" sz="2800" dirty="0" smtClean="0">
                <a:solidFill>
                  <a:srgbClr val="FF0000"/>
                </a:solidFill>
              </a:rPr>
              <a:t>ác </a:t>
            </a:r>
            <a:r>
              <a:rPr lang="vi-VN" sz="2800" dirty="0">
                <a:solidFill>
                  <a:srgbClr val="FF0000"/>
                </a:solidFill>
              </a:rPr>
              <a:t>đồng hồ báo trên táp-lô và các đèn báo gồm có: </a:t>
            </a:r>
            <a:endParaRPr lang="en-US" sz="2800" dirty="0" smtClean="0">
              <a:solidFill>
                <a:srgbClr val="FF0000"/>
              </a:solidFill>
            </a:endParaRPr>
          </a:p>
          <a:p>
            <a:pPr marL="285750" lvl="0" indent="-285750" algn="just">
              <a:buFontTx/>
              <a:buChar char="-"/>
            </a:pPr>
            <a:r>
              <a:rPr lang="en-US" sz="2800" dirty="0" smtClean="0">
                <a:solidFill>
                  <a:srgbClr val="FF0000"/>
                </a:solidFill>
              </a:rPr>
              <a:t>Đ</a:t>
            </a:r>
            <a:r>
              <a:rPr lang="vi-VN" sz="2800" dirty="0" smtClean="0">
                <a:solidFill>
                  <a:srgbClr val="FF0000"/>
                </a:solidFill>
              </a:rPr>
              <a:t>ồng </a:t>
            </a:r>
            <a:r>
              <a:rPr lang="vi-VN" sz="2800" dirty="0">
                <a:solidFill>
                  <a:srgbClr val="FF0000"/>
                </a:solidFill>
              </a:rPr>
              <a:t>hồ tốc độ động </a:t>
            </a:r>
            <a:r>
              <a:rPr lang="vi-VN" sz="2800" dirty="0" smtClean="0">
                <a:solidFill>
                  <a:srgbClr val="FF0000"/>
                </a:solidFill>
              </a:rPr>
              <a:t>cơ</a:t>
            </a:r>
            <a:endParaRPr lang="en-US" sz="2800" dirty="0" smtClean="0">
              <a:solidFill>
                <a:srgbClr val="FF0000"/>
              </a:solidFill>
            </a:endParaRPr>
          </a:p>
          <a:p>
            <a:pPr marL="285750" lvl="0" indent="-285750" algn="just">
              <a:buFontTx/>
              <a:buChar char="-"/>
            </a:pPr>
            <a:r>
              <a:rPr lang="en-US" sz="2800" dirty="0">
                <a:solidFill>
                  <a:srgbClr val="FF0000"/>
                </a:solidFill>
              </a:rPr>
              <a:t>Đ</a:t>
            </a:r>
            <a:r>
              <a:rPr lang="vi-VN" sz="2800" dirty="0" smtClean="0">
                <a:solidFill>
                  <a:srgbClr val="FF0000"/>
                </a:solidFill>
              </a:rPr>
              <a:t>ồng </a:t>
            </a:r>
            <a:r>
              <a:rPr lang="vi-VN" sz="2800" dirty="0">
                <a:solidFill>
                  <a:srgbClr val="FF0000"/>
                </a:solidFill>
              </a:rPr>
              <a:t>hồ đo tốc độ </a:t>
            </a:r>
            <a:r>
              <a:rPr lang="vi-VN" sz="2800" dirty="0" smtClean="0">
                <a:solidFill>
                  <a:srgbClr val="FF0000"/>
                </a:solidFill>
              </a:rPr>
              <a:t>xe</a:t>
            </a:r>
            <a:endParaRPr lang="en-US" sz="2800" dirty="0" smtClean="0">
              <a:solidFill>
                <a:srgbClr val="FF0000"/>
              </a:solidFill>
            </a:endParaRPr>
          </a:p>
          <a:p>
            <a:pPr marL="285750" lvl="0" indent="-285750" algn="just">
              <a:buFontTx/>
              <a:buChar char="-"/>
            </a:pPr>
            <a:r>
              <a:rPr lang="en-US" sz="2800" dirty="0">
                <a:solidFill>
                  <a:srgbClr val="FF0000"/>
                </a:solidFill>
              </a:rPr>
              <a:t>Đ</a:t>
            </a:r>
            <a:r>
              <a:rPr lang="vi-VN" sz="2800" dirty="0" smtClean="0">
                <a:solidFill>
                  <a:srgbClr val="FF0000"/>
                </a:solidFill>
              </a:rPr>
              <a:t>ồng </a:t>
            </a:r>
            <a:r>
              <a:rPr lang="vi-VN" sz="2800" dirty="0">
                <a:solidFill>
                  <a:srgbClr val="FF0000"/>
                </a:solidFill>
              </a:rPr>
              <a:t>hồ đo nhiên liệu và nhiệt độ nước.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3333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</a:rPr>
              <a:t>1.1. </a:t>
            </a:r>
            <a:r>
              <a:rPr lang="vi-VN" sz="3200" b="1" i="1" dirty="0" smtClean="0">
                <a:solidFill>
                  <a:schemeClr val="accent1"/>
                </a:solidFill>
              </a:rPr>
              <a:t>Hệ </a:t>
            </a:r>
            <a:r>
              <a:rPr lang="vi-VN" sz="3200" b="1" i="1" dirty="0">
                <a:solidFill>
                  <a:schemeClr val="accent1"/>
                </a:solidFill>
              </a:rPr>
              <a:t>thống điện cơ bản trên ôtô gồm có:</a:t>
            </a:r>
            <a:endParaRPr lang="en-US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28800"/>
            <a:ext cx="9144000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461963" algn="just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điều khiển động cơ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400" y="2551837"/>
            <a:ext cx="8458200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G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ồm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điều khiển xăng, lửa, góc phối cam, ga tự động. </a:t>
            </a:r>
            <a:endParaRPr lang="en-US" sz="3200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Ngoài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ra, trên các động cơ diesel ngày nay thường sử dụng hệ thống điều khiển nhiên liệu bằng điện tử (EDC – electronic diesel control hoặc common rail injection)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743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</a:rPr>
              <a:t>1.1. </a:t>
            </a:r>
            <a:r>
              <a:rPr lang="vi-VN" sz="3200" b="1" i="1" dirty="0" smtClean="0">
                <a:solidFill>
                  <a:schemeClr val="accent1"/>
                </a:solidFill>
              </a:rPr>
              <a:t>Hệ </a:t>
            </a:r>
            <a:r>
              <a:rPr lang="vi-VN" sz="3200" b="1" i="1" dirty="0">
                <a:solidFill>
                  <a:schemeClr val="accent1"/>
                </a:solidFill>
              </a:rPr>
              <a:t>thống điện cơ bản trên ôtô gồm có:</a:t>
            </a:r>
            <a:endParaRPr lang="en-US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28800"/>
            <a:ext cx="9144000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461963" algn="just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điều khiển 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ôtô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33400" y="2551837"/>
            <a:ext cx="8458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ao gồm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lvl="0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H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ệ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 điều khiển phanh chống hãm ABS (antilock brake system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3200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ộp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 tự 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động</a:t>
            </a:r>
            <a:endParaRPr lang="en-US" sz="3200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 lái</a:t>
            </a:r>
            <a:endParaRPr lang="en-US" sz="3200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ối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hơi (SRS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3200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/>
            <a:r>
              <a:rPr lang="en-US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ực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kéo (traction control)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5899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</a:rPr>
              <a:t>1.1. </a:t>
            </a:r>
            <a:r>
              <a:rPr lang="vi-VN" sz="3200" b="1" i="1" dirty="0" smtClean="0">
                <a:solidFill>
                  <a:schemeClr val="accent1"/>
                </a:solidFill>
              </a:rPr>
              <a:t>Hệ </a:t>
            </a:r>
            <a:r>
              <a:rPr lang="vi-VN" sz="3200" b="1" i="1" dirty="0">
                <a:solidFill>
                  <a:schemeClr val="accent1"/>
                </a:solidFill>
              </a:rPr>
              <a:t>thống điện cơ bản trên ôtô gồm có:</a:t>
            </a:r>
            <a:endParaRPr lang="en-US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28800"/>
            <a:ext cx="9144000" cy="107721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indent="461963" algn="just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thống điều hòa nhiệt độ (air conditioning system):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6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09600" y="2906018"/>
            <a:ext cx="4419600" cy="318998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200" y="6324600"/>
            <a:ext cx="55626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400" i="1" dirty="0">
                <a:solidFill>
                  <a:schemeClr val="accent1"/>
                </a:solidFill>
              </a:rPr>
              <a:t>Hình 1.6: Hệ thống điều hoà nhiệt độ</a:t>
            </a:r>
            <a:endParaRPr lang="en-US" sz="2400" i="1" dirty="0">
              <a:solidFill>
                <a:schemeClr val="accent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105400" y="2514600"/>
            <a:ext cx="3886200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en-US" sz="2400" dirty="0" smtClean="0">
                <a:solidFill>
                  <a:srgbClr val="FF0000"/>
                </a:solidFill>
              </a:rPr>
              <a:t>B</a:t>
            </a:r>
            <a:r>
              <a:rPr lang="vi-VN" sz="2400" dirty="0" smtClean="0">
                <a:solidFill>
                  <a:srgbClr val="FF0000"/>
                </a:solidFill>
              </a:rPr>
              <a:t>ao gồm</a:t>
            </a:r>
            <a:r>
              <a:rPr lang="en-US" sz="2400" dirty="0" smtClean="0">
                <a:solidFill>
                  <a:srgbClr val="FF0000"/>
                </a:solidFill>
              </a:rPr>
              <a:t>:</a:t>
            </a:r>
          </a:p>
          <a:p>
            <a:pPr marL="285750" lvl="0" indent="-285750" algn="just">
              <a:spcBef>
                <a:spcPts val="300"/>
              </a:spcBef>
              <a:spcAft>
                <a:spcPts val="30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</a:rPr>
              <a:t>M</a:t>
            </a:r>
            <a:r>
              <a:rPr lang="vi-VN" sz="2400" dirty="0" smtClean="0">
                <a:solidFill>
                  <a:srgbClr val="FF0000"/>
                </a:solidFill>
              </a:rPr>
              <a:t>áy nén</a:t>
            </a:r>
            <a:endParaRPr lang="en-US" sz="2400" dirty="0" smtClean="0">
              <a:solidFill>
                <a:srgbClr val="FF0000"/>
              </a:solidFill>
            </a:endParaRPr>
          </a:p>
          <a:p>
            <a:pPr marL="285750" lvl="0" indent="-285750" algn="just">
              <a:spcBef>
                <a:spcPts val="300"/>
              </a:spcBef>
              <a:spcAft>
                <a:spcPts val="30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</a:rPr>
              <a:t>G</a:t>
            </a:r>
            <a:r>
              <a:rPr lang="vi-VN" sz="2400" dirty="0" smtClean="0">
                <a:solidFill>
                  <a:srgbClr val="FF0000"/>
                </a:solidFill>
              </a:rPr>
              <a:t>iàn nóng</a:t>
            </a:r>
            <a:endParaRPr lang="en-US" sz="2400" dirty="0" smtClean="0">
              <a:solidFill>
                <a:srgbClr val="FF0000"/>
              </a:solidFill>
            </a:endParaRPr>
          </a:p>
          <a:p>
            <a:pPr marL="285750" lvl="0" indent="-285750" algn="just">
              <a:spcBef>
                <a:spcPts val="300"/>
              </a:spcBef>
              <a:spcAft>
                <a:spcPts val="30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</a:rPr>
              <a:t>L</a:t>
            </a:r>
            <a:r>
              <a:rPr lang="vi-VN" sz="2400" dirty="0" smtClean="0">
                <a:solidFill>
                  <a:srgbClr val="FF0000"/>
                </a:solidFill>
              </a:rPr>
              <a:t>ọc ga</a:t>
            </a:r>
            <a:endParaRPr lang="en-US" sz="2400" dirty="0" smtClean="0">
              <a:solidFill>
                <a:srgbClr val="FF0000"/>
              </a:solidFill>
            </a:endParaRPr>
          </a:p>
          <a:p>
            <a:pPr marL="285750" lvl="0" indent="-285750" algn="just">
              <a:spcBef>
                <a:spcPts val="300"/>
              </a:spcBef>
              <a:spcAft>
                <a:spcPts val="30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</a:rPr>
              <a:t>V</a:t>
            </a:r>
            <a:r>
              <a:rPr lang="vi-VN" sz="2400" dirty="0" smtClean="0">
                <a:solidFill>
                  <a:srgbClr val="FF0000"/>
                </a:solidFill>
              </a:rPr>
              <a:t>an </a:t>
            </a:r>
            <a:r>
              <a:rPr lang="vi-VN" sz="2400" dirty="0">
                <a:solidFill>
                  <a:srgbClr val="FF0000"/>
                </a:solidFill>
              </a:rPr>
              <a:t>tiết </a:t>
            </a:r>
            <a:r>
              <a:rPr lang="vi-VN" sz="2400" dirty="0" smtClean="0">
                <a:solidFill>
                  <a:srgbClr val="FF0000"/>
                </a:solidFill>
              </a:rPr>
              <a:t>lưu</a:t>
            </a:r>
            <a:endParaRPr lang="en-US" sz="2400" dirty="0" smtClean="0">
              <a:solidFill>
                <a:srgbClr val="FF0000"/>
              </a:solidFill>
            </a:endParaRPr>
          </a:p>
          <a:p>
            <a:pPr marL="285750" lvl="0" indent="-285750" algn="just">
              <a:spcBef>
                <a:spcPts val="300"/>
              </a:spcBef>
              <a:spcAft>
                <a:spcPts val="30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</a:rPr>
              <a:t>G</a:t>
            </a:r>
            <a:r>
              <a:rPr lang="vi-VN" sz="2400" dirty="0" smtClean="0">
                <a:solidFill>
                  <a:srgbClr val="FF0000"/>
                </a:solidFill>
              </a:rPr>
              <a:t>iàn </a:t>
            </a:r>
            <a:r>
              <a:rPr lang="vi-VN" sz="2400" dirty="0">
                <a:solidFill>
                  <a:srgbClr val="FF0000"/>
                </a:solidFill>
              </a:rPr>
              <a:t>lạnh </a:t>
            </a:r>
            <a:endParaRPr lang="en-US" sz="2400" dirty="0" smtClean="0">
              <a:solidFill>
                <a:srgbClr val="FF0000"/>
              </a:solidFill>
            </a:endParaRPr>
          </a:p>
          <a:p>
            <a:pPr marL="285750" lvl="0" indent="-285750" algn="just">
              <a:spcBef>
                <a:spcPts val="300"/>
              </a:spcBef>
              <a:spcAft>
                <a:spcPts val="300"/>
              </a:spcAft>
              <a:buFontTx/>
              <a:buChar char="-"/>
            </a:pPr>
            <a:r>
              <a:rPr lang="en-US" sz="2400" dirty="0" smtClean="0">
                <a:solidFill>
                  <a:srgbClr val="FF0000"/>
                </a:solidFill>
              </a:rPr>
              <a:t>C</a:t>
            </a:r>
            <a:r>
              <a:rPr lang="vi-VN" sz="2400" dirty="0" smtClean="0">
                <a:solidFill>
                  <a:srgbClr val="FF0000"/>
                </a:solidFill>
              </a:rPr>
              <a:t>ác </a:t>
            </a:r>
            <a:r>
              <a:rPr lang="vi-VN" sz="2400" dirty="0">
                <a:solidFill>
                  <a:srgbClr val="FF0000"/>
                </a:solidFill>
              </a:rPr>
              <a:t>chi tiết điều khiển như rơ - le, hộp điều khiển, công tắc A/C…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017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</a:rPr>
              <a:t>1.1. </a:t>
            </a:r>
            <a:r>
              <a:rPr lang="vi-VN" sz="3200" b="1" i="1" dirty="0" smtClean="0">
                <a:solidFill>
                  <a:schemeClr val="accent1"/>
                </a:solidFill>
              </a:rPr>
              <a:t>Hệ </a:t>
            </a:r>
            <a:r>
              <a:rPr lang="vi-VN" sz="3200" b="1" i="1" dirty="0">
                <a:solidFill>
                  <a:schemeClr val="accent1"/>
                </a:solidFill>
              </a:rPr>
              <a:t>thống điện cơ bản trên ôtô gồm có:</a:t>
            </a:r>
            <a:endParaRPr lang="en-US" sz="3200" b="1" i="1" dirty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28800"/>
            <a:ext cx="9144000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indent="457200"/>
            <a:r>
              <a:rPr lang="en-US" sz="3200" dirty="0" smtClean="0">
                <a:solidFill>
                  <a:schemeClr val="accent1"/>
                </a:solidFill>
              </a:rPr>
              <a:t>- </a:t>
            </a:r>
            <a:r>
              <a:rPr lang="vi-VN" sz="3200" dirty="0" smtClean="0">
                <a:solidFill>
                  <a:schemeClr val="accent1"/>
                </a:solidFill>
              </a:rPr>
              <a:t>Các </a:t>
            </a:r>
            <a:r>
              <a:rPr lang="vi-VN" sz="3200" dirty="0">
                <a:solidFill>
                  <a:schemeClr val="accent1"/>
                </a:solidFill>
              </a:rPr>
              <a:t>hệ thống phụ bao gồm: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33400" y="2509659"/>
            <a:ext cx="86106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en-US" sz="2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 </a:t>
            </a:r>
            <a:r>
              <a:rPr lang="vi-VN" sz="2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Hệ </a:t>
            </a:r>
            <a:r>
              <a:rPr lang="vi-VN" sz="26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thống gạt nước, phun nước (wiper and washer system</a:t>
            </a:r>
            <a:r>
              <a:rPr lang="vi-VN" sz="26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  <a:endParaRPr lang="en-US" sz="2600" dirty="0" smtClean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en-US" sz="2600" dirty="0" smtClean="0">
                <a:solidFill>
                  <a:schemeClr val="accent1"/>
                </a:solidFill>
              </a:rPr>
              <a:t>+ </a:t>
            </a:r>
            <a:r>
              <a:rPr lang="vi-VN" sz="2600" dirty="0" smtClean="0">
                <a:solidFill>
                  <a:schemeClr val="accent1"/>
                </a:solidFill>
              </a:rPr>
              <a:t>Hệ </a:t>
            </a:r>
            <a:r>
              <a:rPr lang="vi-VN" sz="2600" dirty="0">
                <a:solidFill>
                  <a:schemeClr val="accent1"/>
                </a:solidFill>
              </a:rPr>
              <a:t>thống điều khiển cửa (door lock control system).</a:t>
            </a:r>
            <a:endParaRPr lang="en-US" sz="2600" dirty="0">
              <a:solidFill>
                <a:schemeClr val="accent1"/>
              </a:solidFill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en-US" sz="2600" dirty="0" smtClean="0">
                <a:solidFill>
                  <a:schemeClr val="accent1"/>
                </a:solidFill>
              </a:rPr>
              <a:t>+ </a:t>
            </a:r>
            <a:r>
              <a:rPr lang="vi-VN" sz="2600" dirty="0" smtClean="0">
                <a:solidFill>
                  <a:schemeClr val="accent1"/>
                </a:solidFill>
              </a:rPr>
              <a:t>Hệ </a:t>
            </a:r>
            <a:r>
              <a:rPr lang="vi-VN" sz="2600" dirty="0">
                <a:solidFill>
                  <a:schemeClr val="accent1"/>
                </a:solidFill>
              </a:rPr>
              <a:t>thống điều khiển kính (power window system).</a:t>
            </a:r>
            <a:endParaRPr lang="en-US" sz="2600" dirty="0">
              <a:solidFill>
                <a:schemeClr val="accent1"/>
              </a:solidFill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en-US" sz="2600" dirty="0" smtClean="0">
                <a:solidFill>
                  <a:schemeClr val="accent1"/>
                </a:solidFill>
              </a:rPr>
              <a:t>+ </a:t>
            </a:r>
            <a:r>
              <a:rPr lang="vi-VN" sz="2600" dirty="0" smtClean="0">
                <a:solidFill>
                  <a:schemeClr val="accent1"/>
                </a:solidFill>
              </a:rPr>
              <a:t>Hệ </a:t>
            </a:r>
            <a:r>
              <a:rPr lang="vi-VN" sz="2600" dirty="0">
                <a:solidFill>
                  <a:schemeClr val="accent1"/>
                </a:solidFill>
              </a:rPr>
              <a:t>thống điều khiển kính chiếu hậu (mirror control).</a:t>
            </a:r>
            <a:endParaRPr lang="en-US" sz="2600" dirty="0">
              <a:solidFill>
                <a:schemeClr val="accent1"/>
              </a:solidFill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en-US" sz="2600" dirty="0" smtClean="0">
                <a:solidFill>
                  <a:schemeClr val="accent1"/>
                </a:solidFill>
              </a:rPr>
              <a:t>+ </a:t>
            </a:r>
            <a:r>
              <a:rPr lang="vi-VN" sz="2600" dirty="0" smtClean="0">
                <a:solidFill>
                  <a:schemeClr val="accent1"/>
                </a:solidFill>
              </a:rPr>
              <a:t>Hệ </a:t>
            </a:r>
            <a:r>
              <a:rPr lang="vi-VN" sz="2600" dirty="0">
                <a:solidFill>
                  <a:schemeClr val="accent1"/>
                </a:solidFill>
              </a:rPr>
              <a:t>thống âm thanh</a:t>
            </a:r>
            <a:endParaRPr lang="en-US" sz="2600" dirty="0">
              <a:solidFill>
                <a:schemeClr val="accent1"/>
              </a:solidFill>
            </a:endParaRPr>
          </a:p>
          <a:p>
            <a:pPr lvl="0">
              <a:spcBef>
                <a:spcPts val="600"/>
              </a:spcBef>
              <a:spcAft>
                <a:spcPts val="600"/>
              </a:spcAft>
            </a:pPr>
            <a:r>
              <a:rPr lang="en-US" sz="2600" dirty="0" smtClean="0">
                <a:solidFill>
                  <a:schemeClr val="accent1"/>
                </a:solidFill>
              </a:rPr>
              <a:t>+ </a:t>
            </a:r>
            <a:r>
              <a:rPr lang="vi-VN" sz="2600" dirty="0" smtClean="0">
                <a:solidFill>
                  <a:schemeClr val="accent1"/>
                </a:solidFill>
              </a:rPr>
              <a:t>Hệ </a:t>
            </a:r>
            <a:r>
              <a:rPr lang="vi-VN" sz="2600" dirty="0">
                <a:solidFill>
                  <a:schemeClr val="accent1"/>
                </a:solidFill>
              </a:rPr>
              <a:t>thống định vị (navigation system</a:t>
            </a:r>
            <a:r>
              <a:rPr lang="vi-VN" sz="2600" dirty="0" smtClean="0">
                <a:solidFill>
                  <a:schemeClr val="accent1"/>
                </a:solidFill>
              </a:rPr>
              <a:t>)</a:t>
            </a:r>
            <a:endParaRPr lang="en-US" sz="2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78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1.2. </a:t>
            </a:r>
            <a:r>
              <a:rPr lang="vi-VN" sz="32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Tổng quát về các phụ tải điện trên ôtô</a:t>
            </a:r>
            <a:r>
              <a:rPr lang="vi-VN" sz="3200" b="1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32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828800"/>
            <a:ext cx="9144000" cy="107721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lvl="0" indent="457200"/>
            <a:r>
              <a:rPr lang="vi-VN" sz="3200" dirty="0">
                <a:solidFill>
                  <a:schemeClr val="accent1"/>
                </a:solidFill>
              </a:rPr>
              <a:t>Các loại phụ tải điện trên ôtô được mắc song song và có thể được chia làm 3 </a:t>
            </a:r>
            <a:r>
              <a:rPr lang="vi-VN" sz="3200" dirty="0" smtClean="0">
                <a:solidFill>
                  <a:schemeClr val="accent1"/>
                </a:solidFill>
              </a:rPr>
              <a:t>loại</a:t>
            </a:r>
            <a:r>
              <a:rPr lang="en-US" sz="3200" dirty="0" smtClean="0">
                <a:solidFill>
                  <a:schemeClr val="accent1"/>
                </a:solidFill>
              </a:rPr>
              <a:t>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6200" y="2967335"/>
            <a:ext cx="89154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34950" lvl="0" indent="222250" algn="just">
              <a:buFontTx/>
              <a:buChar char="-"/>
            </a:pPr>
            <a:r>
              <a:rPr lang="vi-VN" sz="2800" b="1" i="1" dirty="0" smtClean="0">
                <a:solidFill>
                  <a:schemeClr val="accent1"/>
                </a:solidFill>
              </a:rPr>
              <a:t>Loại </a:t>
            </a:r>
            <a:r>
              <a:rPr lang="vi-VN" sz="2800" b="1" i="1" dirty="0">
                <a:solidFill>
                  <a:schemeClr val="accent1"/>
                </a:solidFill>
              </a:rPr>
              <a:t>1</a:t>
            </a:r>
            <a:r>
              <a:rPr lang="vi-VN" sz="2800" dirty="0">
                <a:solidFill>
                  <a:schemeClr val="accent1"/>
                </a:solidFill>
              </a:rPr>
              <a:t>: Phụ tải làm việc liên tục: gồm bơm nhiên </a:t>
            </a:r>
            <a:r>
              <a:rPr lang="vi-VN" sz="2800" dirty="0" smtClean="0">
                <a:solidFill>
                  <a:schemeClr val="accent1"/>
                </a:solidFill>
              </a:rPr>
              <a:t>liệu, </a:t>
            </a:r>
            <a:r>
              <a:rPr lang="vi-VN" sz="2800" dirty="0">
                <a:solidFill>
                  <a:schemeClr val="accent1"/>
                </a:solidFill>
              </a:rPr>
              <a:t>hệ thống đánh </a:t>
            </a:r>
            <a:r>
              <a:rPr lang="vi-VN" sz="2800" dirty="0" smtClean="0">
                <a:solidFill>
                  <a:schemeClr val="accent1"/>
                </a:solidFill>
              </a:rPr>
              <a:t>lửa</a:t>
            </a:r>
            <a:endParaRPr lang="en-US" sz="2800" dirty="0" smtClean="0">
              <a:solidFill>
                <a:schemeClr val="accent1"/>
              </a:solidFill>
            </a:endParaRPr>
          </a:p>
          <a:p>
            <a:pPr marL="234950" indent="222250" algn="just">
              <a:buFontTx/>
              <a:buChar char="-"/>
            </a:pPr>
            <a:r>
              <a:rPr lang="vi-VN" sz="2800" b="1" i="1" dirty="0">
                <a:solidFill>
                  <a:schemeClr val="accent1"/>
                </a:solidFill>
              </a:rPr>
              <a:t>Loại 2</a:t>
            </a:r>
            <a:r>
              <a:rPr lang="vi-VN" sz="2800" dirty="0">
                <a:solidFill>
                  <a:schemeClr val="accent1"/>
                </a:solidFill>
              </a:rPr>
              <a:t>: Phụ tải làm việc không liên tục: gồm các đèn </a:t>
            </a:r>
            <a:r>
              <a:rPr lang="vi-VN" sz="2800" dirty="0" smtClean="0">
                <a:solidFill>
                  <a:schemeClr val="accent1"/>
                </a:solidFill>
              </a:rPr>
              <a:t>pha</a:t>
            </a:r>
            <a:r>
              <a:rPr lang="en-US" sz="2800" dirty="0" smtClean="0">
                <a:solidFill>
                  <a:schemeClr val="accent1"/>
                </a:solidFill>
              </a:rPr>
              <a:t>,</a:t>
            </a:r>
            <a:r>
              <a:rPr lang="vi-VN" sz="2800" dirty="0" smtClean="0">
                <a:solidFill>
                  <a:schemeClr val="accent1"/>
                </a:solidFill>
              </a:rPr>
              <a:t> cốt, </a:t>
            </a:r>
            <a:r>
              <a:rPr lang="vi-VN" sz="2800" dirty="0">
                <a:solidFill>
                  <a:schemeClr val="accent1"/>
                </a:solidFill>
              </a:rPr>
              <a:t>đèn kích </a:t>
            </a:r>
            <a:r>
              <a:rPr lang="vi-VN" sz="2800" dirty="0" smtClean="0">
                <a:solidFill>
                  <a:schemeClr val="accent1"/>
                </a:solidFill>
              </a:rPr>
              <a:t>thước, </a:t>
            </a:r>
            <a:r>
              <a:rPr lang="vi-VN" sz="2800" dirty="0">
                <a:solidFill>
                  <a:schemeClr val="accent1"/>
                </a:solidFill>
              </a:rPr>
              <a:t>radio </a:t>
            </a:r>
            <a:r>
              <a:rPr lang="vi-VN" sz="2800" dirty="0" smtClean="0">
                <a:solidFill>
                  <a:schemeClr val="accent1"/>
                </a:solidFill>
              </a:rPr>
              <a:t>car, </a:t>
            </a:r>
            <a:r>
              <a:rPr lang="vi-VN" sz="2800" dirty="0">
                <a:solidFill>
                  <a:schemeClr val="accent1"/>
                </a:solidFill>
              </a:rPr>
              <a:t>các đèn báo trên </a:t>
            </a:r>
            <a:r>
              <a:rPr lang="vi-VN" sz="2800" dirty="0" smtClean="0">
                <a:solidFill>
                  <a:schemeClr val="accent1"/>
                </a:solidFill>
              </a:rPr>
              <a:t>táp-lô…</a:t>
            </a:r>
            <a:endParaRPr lang="en-US" sz="2800" dirty="0">
              <a:solidFill>
                <a:schemeClr val="accent1"/>
              </a:solidFill>
            </a:endParaRPr>
          </a:p>
          <a:p>
            <a:pPr marL="234950" indent="222250" algn="just">
              <a:buFontTx/>
              <a:buChar char="-"/>
            </a:pPr>
            <a:r>
              <a:rPr lang="vi-VN" sz="2800" b="1" i="1" dirty="0">
                <a:solidFill>
                  <a:schemeClr val="accent1"/>
                </a:solidFill>
              </a:rPr>
              <a:t>Loại 3</a:t>
            </a:r>
            <a:r>
              <a:rPr lang="vi-VN" sz="2800" dirty="0">
                <a:solidFill>
                  <a:schemeClr val="accent1"/>
                </a:solidFill>
              </a:rPr>
              <a:t>: Phụ tải làm việc trong khoảng thời gian ngắn: gồm đèn báo </a:t>
            </a:r>
            <a:r>
              <a:rPr lang="vi-VN" sz="2800" dirty="0" smtClean="0">
                <a:solidFill>
                  <a:schemeClr val="accent1"/>
                </a:solidFill>
              </a:rPr>
              <a:t>rẽ, </a:t>
            </a:r>
            <a:r>
              <a:rPr lang="vi-VN" sz="2800" dirty="0">
                <a:solidFill>
                  <a:schemeClr val="accent1"/>
                </a:solidFill>
              </a:rPr>
              <a:t>đèn </a:t>
            </a:r>
            <a:r>
              <a:rPr lang="vi-VN" sz="2800" dirty="0" smtClean="0">
                <a:solidFill>
                  <a:schemeClr val="accent1"/>
                </a:solidFill>
              </a:rPr>
              <a:t>thắng, </a:t>
            </a:r>
            <a:r>
              <a:rPr lang="vi-VN" sz="2800" dirty="0">
                <a:solidFill>
                  <a:schemeClr val="accent1"/>
                </a:solidFill>
              </a:rPr>
              <a:t>mô-tơ điều khiển </a:t>
            </a:r>
            <a:r>
              <a:rPr lang="vi-VN" sz="2800" dirty="0" smtClean="0">
                <a:solidFill>
                  <a:schemeClr val="accent1"/>
                </a:solidFill>
              </a:rPr>
              <a:t>kính</a:t>
            </a:r>
            <a:r>
              <a:rPr lang="en-US" sz="2800" dirty="0" smtClean="0">
                <a:solidFill>
                  <a:schemeClr val="accent1"/>
                </a:solidFill>
              </a:rPr>
              <a:t>,</a:t>
            </a:r>
            <a:r>
              <a:rPr lang="vi-VN" sz="2800" dirty="0" smtClean="0">
                <a:solidFill>
                  <a:schemeClr val="accent1"/>
                </a:solidFill>
              </a:rPr>
              <a:t> </a:t>
            </a:r>
            <a:r>
              <a:rPr lang="vi-VN" sz="2800" dirty="0">
                <a:solidFill>
                  <a:schemeClr val="accent1"/>
                </a:solidFill>
              </a:rPr>
              <a:t>quạt làm mát động </a:t>
            </a:r>
            <a:r>
              <a:rPr lang="vi-VN" sz="2800" dirty="0" smtClean="0">
                <a:solidFill>
                  <a:schemeClr val="accent1"/>
                </a:solidFill>
              </a:rPr>
              <a:t>cơ, </a:t>
            </a:r>
            <a:r>
              <a:rPr lang="vi-VN" sz="2800" dirty="0">
                <a:solidFill>
                  <a:schemeClr val="accent1"/>
                </a:solidFill>
              </a:rPr>
              <a:t>quạt điều hòa nhiệt </a:t>
            </a:r>
            <a:r>
              <a:rPr lang="vi-VN" sz="2800" dirty="0" smtClean="0">
                <a:solidFill>
                  <a:schemeClr val="accent1"/>
                </a:solidFill>
              </a:rPr>
              <a:t>độ</a:t>
            </a:r>
            <a:r>
              <a:rPr lang="en-US" sz="2800" dirty="0" smtClean="0">
                <a:solidFill>
                  <a:schemeClr val="accent1"/>
                </a:solidFill>
              </a:rPr>
              <a:t>…</a:t>
            </a:r>
            <a:endParaRPr lang="en-US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659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1.3. </a:t>
            </a:r>
            <a:r>
              <a:rPr lang="vi-VN" sz="32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thiết bị bảo vệ và điều khiển trung gian trên ôtô</a:t>
            </a:r>
            <a:r>
              <a:rPr lang="vi-VN" sz="3200" b="1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32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285999"/>
            <a:ext cx="91440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vi-VN" sz="3200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phụ tải điện trên xe hầu hết đều được </a:t>
            </a:r>
            <a:r>
              <a:rPr lang="vi-VN" sz="32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mắc</a:t>
            </a:r>
            <a:r>
              <a:rPr lang="en-US" sz="32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qua </a:t>
            </a:r>
            <a:r>
              <a:rPr lang="en-US" sz="3200" i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thiết</a:t>
            </a:r>
            <a:r>
              <a:rPr lang="en-US" sz="32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bị</a:t>
            </a:r>
            <a:r>
              <a:rPr lang="en-US" sz="32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bảo</a:t>
            </a:r>
            <a:r>
              <a:rPr lang="en-US" sz="32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i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vệ</a:t>
            </a:r>
            <a:r>
              <a:rPr lang="en-US" sz="32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algn="just" defTabSz="457200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en-US" sz="32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Cầu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chì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5 – 30 A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defTabSz="457200">
              <a:tabLst>
                <a:tab pos="290513" algn="l"/>
                <a:tab pos="457200" algn="l"/>
              </a:tabLst>
            </a:pP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- </a:t>
            </a:r>
            <a:r>
              <a:rPr lang="en-US" sz="32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Dây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chảy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32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Từ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40 – 120 A</a:t>
            </a:r>
          </a:p>
          <a:p>
            <a:pPr lvl="0" algn="just" defTabSz="457200"/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- </a:t>
            </a:r>
            <a:r>
              <a:rPr lang="vi-VN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Ngoài </a:t>
            </a:r>
            <a:r>
              <a:rPr lang="vi-VN" sz="32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ra, để bảo vệ mạch điện trong trường hợp chập mạch, trên một số hệ thống điện ôtô người ta sử dụng bộ ngắt mạch (CB – circuit breaker) khi quá dòng.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Tx/>
              <a:buChar char="-"/>
            </a:pP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4136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1.2. </a:t>
            </a:r>
            <a:r>
              <a:rPr lang="vi-VN" sz="32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thiết bị bảo vệ và điều khiển trung gian trên ôtô</a:t>
            </a:r>
            <a:r>
              <a:rPr lang="vi-VN" sz="3200" b="1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32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31654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vi-VN" sz="3200" i="1" dirty="0">
                <a:solidFill>
                  <a:schemeClr val="accent1"/>
                </a:solidFill>
              </a:rPr>
              <a:t>Để các phụ tải điện làm việc, mạch điện nối với phụ tải phải kín. Thông thường phải có các công tắc đóng mở trên mạch.</a:t>
            </a:r>
            <a:r>
              <a:rPr lang="en-US" sz="32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endParaRPr lang="en-US" sz="32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2286000" y="3962400"/>
            <a:ext cx="4343400" cy="2209800"/>
            <a:chOff x="2286000" y="3962400"/>
            <a:chExt cx="4343400" cy="2209800"/>
          </a:xfrm>
        </p:grpSpPr>
        <p:grpSp>
          <p:nvGrpSpPr>
            <p:cNvPr id="45" name="Group 44"/>
            <p:cNvGrpSpPr/>
            <p:nvPr/>
          </p:nvGrpSpPr>
          <p:grpSpPr>
            <a:xfrm>
              <a:off x="2286000" y="3962400"/>
              <a:ext cx="4343400" cy="2209800"/>
              <a:chOff x="2286000" y="3962400"/>
              <a:chExt cx="4343400" cy="2209800"/>
            </a:xfrm>
          </p:grpSpPr>
          <p:grpSp>
            <p:nvGrpSpPr>
              <p:cNvPr id="43" name="Group 42"/>
              <p:cNvGrpSpPr/>
              <p:nvPr/>
            </p:nvGrpSpPr>
            <p:grpSpPr>
              <a:xfrm>
                <a:off x="2286000" y="3974068"/>
                <a:ext cx="4343400" cy="2198132"/>
                <a:chOff x="2286000" y="3745468"/>
                <a:chExt cx="4343400" cy="2198132"/>
              </a:xfrm>
            </p:grpSpPr>
            <p:grpSp>
              <p:nvGrpSpPr>
                <p:cNvPr id="40" name="Group 39"/>
                <p:cNvGrpSpPr/>
                <p:nvPr/>
              </p:nvGrpSpPr>
              <p:grpSpPr>
                <a:xfrm>
                  <a:off x="2286000" y="3931859"/>
                  <a:ext cx="4343400" cy="2011741"/>
                  <a:chOff x="2209800" y="3855659"/>
                  <a:chExt cx="2981094" cy="1567936"/>
                </a:xfrm>
              </p:grpSpPr>
              <p:sp>
                <p:nvSpPr>
                  <p:cNvPr id="27" name="Oval 26"/>
                  <p:cNvSpPr/>
                  <p:nvPr/>
                </p:nvSpPr>
                <p:spPr>
                  <a:xfrm>
                    <a:off x="3429000" y="3855659"/>
                    <a:ext cx="457200" cy="457200"/>
                  </a:xfrm>
                  <a:prstGeom prst="ellipse">
                    <a:avLst/>
                  </a:prstGeom>
                  <a:noFill/>
                  <a:ln w="19050"/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/>
                  </a:p>
                </p:txBody>
              </p:sp>
              <p:cxnSp>
                <p:nvCxnSpPr>
                  <p:cNvPr id="33" name="Straight Connector 32"/>
                  <p:cNvCxnSpPr>
                    <a:stCxn id="27" idx="7"/>
                    <a:endCxn id="27" idx="3"/>
                  </p:cNvCxnSpPr>
                  <p:nvPr/>
                </p:nvCxnSpPr>
                <p:spPr>
                  <a:xfrm flipH="1">
                    <a:off x="3495955" y="3922614"/>
                    <a:ext cx="323290" cy="323290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Straight Connector 34"/>
                  <p:cNvCxnSpPr>
                    <a:stCxn id="27" idx="1"/>
                    <a:endCxn id="27" idx="5"/>
                  </p:cNvCxnSpPr>
                  <p:nvPr/>
                </p:nvCxnSpPr>
                <p:spPr>
                  <a:xfrm>
                    <a:off x="3495955" y="3922614"/>
                    <a:ext cx="323290" cy="323290"/>
                  </a:xfrm>
                  <a:prstGeom prst="line">
                    <a:avLst/>
                  </a:prstGeom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grpSp>
                <p:nvGrpSpPr>
                  <p:cNvPr id="39" name="Group 38"/>
                  <p:cNvGrpSpPr/>
                  <p:nvPr/>
                </p:nvGrpSpPr>
                <p:grpSpPr>
                  <a:xfrm>
                    <a:off x="2209800" y="4038600"/>
                    <a:ext cx="2981094" cy="1384995"/>
                    <a:chOff x="2209800" y="4025205"/>
                    <a:chExt cx="2981094" cy="1384995"/>
                  </a:xfrm>
                </p:grpSpPr>
                <p:cxnSp>
                  <p:nvCxnSpPr>
                    <p:cNvPr id="6" name="Straight Connector 5"/>
                    <p:cNvCxnSpPr/>
                    <p:nvPr/>
                  </p:nvCxnSpPr>
                  <p:spPr>
                    <a:xfrm>
                      <a:off x="2209800" y="4114800"/>
                      <a:ext cx="0" cy="1066800"/>
                    </a:xfrm>
                    <a:prstGeom prst="line">
                      <a:avLst/>
                    </a:prstGeom>
                    <a:ln w="1905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8" name="Straight Connector 7"/>
                    <p:cNvCxnSpPr/>
                    <p:nvPr/>
                  </p:nvCxnSpPr>
                  <p:spPr>
                    <a:xfrm>
                      <a:off x="2209800" y="5181600"/>
                      <a:ext cx="1219200" cy="0"/>
                    </a:xfrm>
                    <a:prstGeom prst="line">
                      <a:avLst/>
                    </a:prstGeom>
                    <a:ln w="1905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2" name="Straight Connector 11"/>
                    <p:cNvCxnSpPr/>
                    <p:nvPr/>
                  </p:nvCxnSpPr>
                  <p:spPr>
                    <a:xfrm>
                      <a:off x="3895494" y="5181600"/>
                      <a:ext cx="1295400" cy="0"/>
                    </a:xfrm>
                    <a:prstGeom prst="line">
                      <a:avLst/>
                    </a:prstGeom>
                    <a:ln w="1905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4" name="Straight Connector 13"/>
                    <p:cNvCxnSpPr/>
                    <p:nvPr/>
                  </p:nvCxnSpPr>
                  <p:spPr>
                    <a:xfrm>
                      <a:off x="3429000" y="4953000"/>
                      <a:ext cx="0" cy="4572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5" name="Straight Connector 14"/>
                    <p:cNvCxnSpPr/>
                    <p:nvPr/>
                  </p:nvCxnSpPr>
                  <p:spPr>
                    <a:xfrm>
                      <a:off x="3733800" y="4953000"/>
                      <a:ext cx="0" cy="457200"/>
                    </a:xfrm>
                    <a:prstGeom prst="line">
                      <a:avLst/>
                    </a:prstGeom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19" name="Straight Connector 18"/>
                    <p:cNvCxnSpPr/>
                    <p:nvPr/>
                  </p:nvCxnSpPr>
                  <p:spPr>
                    <a:xfrm>
                      <a:off x="3581400" y="5074920"/>
                      <a:ext cx="0" cy="182880"/>
                    </a:xfrm>
                    <a:prstGeom prst="line">
                      <a:avLst/>
                    </a:prstGeom>
                    <a:ln w="3810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0" name="Straight Connector 19"/>
                    <p:cNvCxnSpPr/>
                    <p:nvPr/>
                  </p:nvCxnSpPr>
                  <p:spPr>
                    <a:xfrm>
                      <a:off x="3886200" y="5074920"/>
                      <a:ext cx="0" cy="182880"/>
                    </a:xfrm>
                    <a:prstGeom prst="line">
                      <a:avLst/>
                    </a:prstGeom>
                    <a:ln w="3810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2" name="Straight Connector 21"/>
                    <p:cNvCxnSpPr/>
                    <p:nvPr/>
                  </p:nvCxnSpPr>
                  <p:spPr>
                    <a:xfrm flipV="1">
                      <a:off x="5190894" y="4114800"/>
                      <a:ext cx="0" cy="1066800"/>
                    </a:xfrm>
                    <a:prstGeom prst="line">
                      <a:avLst/>
                    </a:prstGeom>
                    <a:ln w="1905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6" name="Straight Connector 25"/>
                    <p:cNvCxnSpPr/>
                    <p:nvPr/>
                  </p:nvCxnSpPr>
                  <p:spPr>
                    <a:xfrm flipH="1">
                      <a:off x="3886200" y="4114800"/>
                      <a:ext cx="1304694" cy="0"/>
                    </a:xfrm>
                    <a:prstGeom prst="line">
                      <a:avLst/>
                    </a:prstGeom>
                    <a:ln w="1905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29" name="Straight Connector 28"/>
                    <p:cNvCxnSpPr/>
                    <p:nvPr/>
                  </p:nvCxnSpPr>
                  <p:spPr>
                    <a:xfrm>
                      <a:off x="2209800" y="4114800"/>
                      <a:ext cx="457200" cy="0"/>
                    </a:xfrm>
                    <a:prstGeom prst="line">
                      <a:avLst/>
                    </a:prstGeom>
                    <a:ln w="1905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1" name="Straight Connector 30"/>
                    <p:cNvCxnSpPr/>
                    <p:nvPr/>
                  </p:nvCxnSpPr>
                  <p:spPr>
                    <a:xfrm flipV="1">
                      <a:off x="2971800" y="4114800"/>
                      <a:ext cx="457200" cy="0"/>
                    </a:xfrm>
                    <a:prstGeom prst="line">
                      <a:avLst/>
                    </a:prstGeom>
                    <a:ln w="1905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  <p:cxnSp>
                  <p:nvCxnSpPr>
                    <p:cNvPr id="37" name="Straight Connector 36"/>
                    <p:cNvCxnSpPr/>
                    <p:nvPr/>
                  </p:nvCxnSpPr>
                  <p:spPr>
                    <a:xfrm flipV="1">
                      <a:off x="2667000" y="4025205"/>
                      <a:ext cx="304800" cy="91440"/>
                    </a:xfrm>
                    <a:prstGeom prst="line">
                      <a:avLst/>
                    </a:prstGeom>
                    <a:ln w="19050"/>
                  </p:spPr>
                  <p:style>
                    <a:lnRef idx="1">
                      <a:schemeClr val="accent1"/>
                    </a:lnRef>
                    <a:fillRef idx="0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tx1"/>
                    </a:fontRef>
                  </p:style>
                </p:cxnSp>
              </p:grpSp>
            </p:grpSp>
            <p:sp>
              <p:nvSpPr>
                <p:cNvPr id="41" name="Rectangle 40"/>
                <p:cNvSpPr/>
                <p:nvPr/>
              </p:nvSpPr>
              <p:spPr>
                <a:xfrm>
                  <a:off x="3048000" y="3745468"/>
                  <a:ext cx="391454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800" dirty="0">
                      <a:solidFill>
                        <a:schemeClr val="accent1"/>
                      </a:solidFill>
                    </a:rPr>
                    <a:t>K</a:t>
                  </a:r>
                  <a:endParaRPr lang="en-US" sz="2800" dirty="0"/>
                </a:p>
              </p:txBody>
            </p:sp>
            <p:sp>
              <p:nvSpPr>
                <p:cNvPr id="42" name="Rectangle 41"/>
                <p:cNvSpPr/>
                <p:nvPr/>
              </p:nvSpPr>
              <p:spPr>
                <a:xfrm>
                  <a:off x="4256746" y="4810780"/>
                  <a:ext cx="417102" cy="523220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2800" dirty="0" smtClean="0">
                      <a:solidFill>
                        <a:schemeClr val="accent1"/>
                      </a:solidFill>
                    </a:rPr>
                    <a:t>U</a:t>
                  </a:r>
                  <a:endParaRPr lang="en-US" sz="2800" dirty="0"/>
                </a:p>
              </p:txBody>
            </p:sp>
          </p:grpSp>
          <p:sp>
            <p:nvSpPr>
              <p:cNvPr id="44" name="Rectangle 43"/>
              <p:cNvSpPr/>
              <p:nvPr/>
            </p:nvSpPr>
            <p:spPr>
              <a:xfrm>
                <a:off x="4790146" y="3962400"/>
                <a:ext cx="40427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dirty="0">
                    <a:solidFill>
                      <a:schemeClr val="accent1"/>
                    </a:solidFill>
                  </a:rPr>
                  <a:t>Đ</a:t>
                </a:r>
                <a:endParaRPr lang="en-US" sz="2800" dirty="0"/>
              </a:p>
            </p:txBody>
          </p:sp>
        </p:grpSp>
        <p:sp>
          <p:nvSpPr>
            <p:cNvPr id="46" name="Oval 45"/>
            <p:cNvSpPr/>
            <p:nvPr/>
          </p:nvSpPr>
          <p:spPr>
            <a:xfrm>
              <a:off x="3352799" y="4450080"/>
              <a:ext cx="91440" cy="914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Oval 46"/>
            <p:cNvSpPr/>
            <p:nvPr/>
          </p:nvSpPr>
          <p:spPr>
            <a:xfrm>
              <a:off x="2895600" y="4447107"/>
              <a:ext cx="91440" cy="91440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75855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/>
            <a:r>
              <a:rPr lang="en-US" sz="3200" b="1" dirty="0" smtClean="0">
                <a:solidFill>
                  <a:schemeClr val="accent1"/>
                </a:solidFill>
              </a:rPr>
              <a:t>1. </a:t>
            </a:r>
            <a:r>
              <a:rPr lang="vi-VN" sz="3200" b="1" dirty="0" smtClean="0">
                <a:solidFill>
                  <a:schemeClr val="accent1"/>
                </a:solidFill>
              </a:rPr>
              <a:t>Tổng </a:t>
            </a:r>
            <a:r>
              <a:rPr lang="vi-VN" sz="3200" b="1" dirty="0">
                <a:solidFill>
                  <a:schemeClr val="accent1"/>
                </a:solidFill>
              </a:rPr>
              <a:t>quát về mạng điện và các hệ thống điện trên ôtô:</a:t>
            </a:r>
            <a:endParaRPr lang="en-US" sz="3200" dirty="0">
              <a:solidFill>
                <a:schemeClr val="accent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0" y="114300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algn="just"/>
            <a:r>
              <a:rPr lang="en-US" sz="3200" b="1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1.2. </a:t>
            </a:r>
            <a:r>
              <a:rPr lang="vi-VN" sz="3200" b="1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thiết bị bảo vệ và điều khiển trung gian trên ôtô</a:t>
            </a:r>
            <a:r>
              <a:rPr lang="vi-VN" sz="3200" b="1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3200" b="1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316540"/>
            <a:ext cx="9144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Ø"/>
            </a:pPr>
            <a:r>
              <a:rPr lang="vi-VN" sz="3200" i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 các ôtô hiện đại, để tăng độ bền và giảm kích thước của công tắc, người ta thường đấu dây qua </a:t>
            </a:r>
            <a:r>
              <a:rPr lang="vi-VN" sz="32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relay</a:t>
            </a:r>
            <a:r>
              <a:rPr lang="en-US" sz="3200" i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	</a:t>
            </a:r>
            <a:endParaRPr lang="en-US" sz="3200" i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" name="image29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43075" y="4003040"/>
            <a:ext cx="542925" cy="797560"/>
          </a:xfrm>
          <a:prstGeom prst="rect">
            <a:avLst/>
          </a:prstGeom>
        </p:spPr>
      </p:pic>
      <p:pic>
        <p:nvPicPr>
          <p:cNvPr id="32" name="image31.pn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52600" y="5145405"/>
            <a:ext cx="541655" cy="79819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19400" y="4114800"/>
            <a:ext cx="3352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Rơ</a:t>
            </a:r>
            <a:r>
              <a:rPr lang="en-US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 </a:t>
            </a:r>
            <a:r>
              <a:rPr lang="en-US" sz="28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thường</a:t>
            </a:r>
            <a:r>
              <a:rPr lang="en-US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đóng</a:t>
            </a:r>
            <a:endParaRPr lang="en-US" sz="2800" dirty="0"/>
          </a:p>
        </p:txBody>
      </p:sp>
      <p:sp>
        <p:nvSpPr>
          <p:cNvPr id="36" name="Rectangle 35"/>
          <p:cNvSpPr/>
          <p:nvPr/>
        </p:nvSpPr>
        <p:spPr>
          <a:xfrm>
            <a:off x="2819400" y="5267980"/>
            <a:ext cx="3352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Rơ</a:t>
            </a:r>
            <a:r>
              <a:rPr lang="en-US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le </a:t>
            </a:r>
            <a:r>
              <a:rPr lang="en-US" sz="28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thường</a:t>
            </a:r>
            <a:r>
              <a:rPr lang="en-US" sz="28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mở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715229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indent="457200" algn="just">
              <a:tabLst>
                <a:tab pos="858838" algn="l"/>
              </a:tabLst>
            </a:pPr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vi-VN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</a:t>
            </a:r>
            <a:r>
              <a:rPr lang="vi-VN" sz="3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ký hiệu điện th</a:t>
            </a:r>
            <a:r>
              <a:rPr lang="en-US" sz="3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r>
              <a:rPr lang="vi-VN" sz="3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ờng gặp trong ngành ôtô</a:t>
            </a:r>
            <a:r>
              <a:rPr lang="vi-VN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2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Xem</a:t>
            </a:r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3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" name="image48.pn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24000" y="1676400"/>
            <a:ext cx="5867400" cy="2362200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74702" y="4201180"/>
            <a:ext cx="88168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800" i="1" dirty="0">
                <a:solidFill>
                  <a:schemeClr val="accent1"/>
                </a:solidFill>
              </a:rPr>
              <a:t>Hình 1.9: Bảng trạng thái công tắc điều khiển đèn đầu</a:t>
            </a:r>
            <a:endParaRPr lang="en-US" sz="2800" i="1" dirty="0">
              <a:solidFill>
                <a:schemeClr val="accent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479502" y="4863405"/>
            <a:ext cx="797869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Tx/>
              <a:buChar char="-"/>
            </a:pPr>
            <a:r>
              <a:rPr lang="vi-VN" sz="2800" dirty="0" smtClean="0">
                <a:solidFill>
                  <a:schemeClr val="accent1"/>
                </a:solidFill>
              </a:rPr>
              <a:t>Khi </a:t>
            </a:r>
            <a:r>
              <a:rPr lang="vi-VN" sz="2800" dirty="0">
                <a:solidFill>
                  <a:schemeClr val="accent1"/>
                </a:solidFill>
              </a:rPr>
              <a:t>bật Auto: chân A thông </a:t>
            </a:r>
            <a:r>
              <a:rPr lang="vi-VN" sz="2800" dirty="0" smtClean="0">
                <a:solidFill>
                  <a:schemeClr val="accent1"/>
                </a:solidFill>
              </a:rPr>
              <a:t>EL</a:t>
            </a:r>
            <a:endParaRPr lang="en-US" sz="2800" dirty="0" smtClean="0">
              <a:solidFill>
                <a:schemeClr val="accent1"/>
              </a:solidFill>
            </a:endParaRPr>
          </a:p>
          <a:p>
            <a:pPr marL="457200" indent="-457200" algn="just">
              <a:buFontTx/>
              <a:buChar char="-"/>
            </a:pPr>
            <a:r>
              <a:rPr lang="en-US" sz="2800" dirty="0" smtClean="0">
                <a:solidFill>
                  <a:schemeClr val="accent1"/>
                </a:solidFill>
              </a:rPr>
              <a:t>B</a:t>
            </a:r>
            <a:r>
              <a:rPr lang="vi-VN" sz="2800" dirty="0" smtClean="0">
                <a:solidFill>
                  <a:schemeClr val="accent1"/>
                </a:solidFill>
              </a:rPr>
              <a:t>ật </a:t>
            </a:r>
            <a:r>
              <a:rPr lang="vi-VN" sz="2800" dirty="0">
                <a:solidFill>
                  <a:schemeClr val="accent1"/>
                </a:solidFill>
              </a:rPr>
              <a:t>Tail: chân T nối với chân </a:t>
            </a:r>
            <a:r>
              <a:rPr lang="vi-VN" sz="2800" dirty="0" smtClean="0">
                <a:solidFill>
                  <a:schemeClr val="accent1"/>
                </a:solidFill>
              </a:rPr>
              <a:t>EL</a:t>
            </a:r>
            <a:endParaRPr lang="en-US" sz="2800" dirty="0" smtClean="0">
              <a:solidFill>
                <a:schemeClr val="accent1"/>
              </a:solidFill>
            </a:endParaRPr>
          </a:p>
          <a:p>
            <a:pPr marL="457200" indent="-457200" algn="just">
              <a:buFontTx/>
              <a:buChar char="-"/>
            </a:pPr>
            <a:r>
              <a:rPr lang="en-US" sz="2800" dirty="0" smtClean="0">
                <a:solidFill>
                  <a:schemeClr val="accent1"/>
                </a:solidFill>
              </a:rPr>
              <a:t>B</a:t>
            </a:r>
            <a:r>
              <a:rPr lang="vi-VN" sz="2800" dirty="0" smtClean="0">
                <a:solidFill>
                  <a:schemeClr val="accent1"/>
                </a:solidFill>
              </a:rPr>
              <a:t>ật </a:t>
            </a:r>
            <a:r>
              <a:rPr lang="vi-VN" sz="2800" dirty="0">
                <a:solidFill>
                  <a:schemeClr val="accent1"/>
                </a:solidFill>
              </a:rPr>
              <a:t>Head: 3 chân T, H và EL thông nhau.</a:t>
            </a:r>
            <a:endParaRPr lang="en-US" sz="2800" dirty="0">
              <a:solidFill>
                <a:schemeClr val="accent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97707" y="1066800"/>
            <a:ext cx="62840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vi-VN" sz="2800" dirty="0" smtClean="0">
                <a:solidFill>
                  <a:schemeClr val="accent1"/>
                </a:solidFill>
              </a:rPr>
              <a:t>Ví dụ</a:t>
            </a:r>
            <a:r>
              <a:rPr lang="en-US" sz="2800" dirty="0" smtClean="0">
                <a:solidFill>
                  <a:schemeClr val="accent1"/>
                </a:solidFill>
              </a:rPr>
              <a:t> 1:</a:t>
            </a:r>
            <a:r>
              <a:rPr lang="vi-VN" sz="2800" dirty="0" smtClean="0">
                <a:solidFill>
                  <a:schemeClr val="accent1"/>
                </a:solidFill>
              </a:rPr>
              <a:t> </a:t>
            </a:r>
            <a:r>
              <a:rPr lang="en-US" sz="2800" dirty="0">
                <a:solidFill>
                  <a:schemeClr val="accent1"/>
                </a:solidFill>
              </a:rPr>
              <a:t>C</a:t>
            </a:r>
            <a:r>
              <a:rPr lang="vi-VN" sz="2800" dirty="0" smtClean="0">
                <a:solidFill>
                  <a:schemeClr val="accent1"/>
                </a:solidFill>
              </a:rPr>
              <a:t>ông tắc điều khiển đèn đầu. </a:t>
            </a:r>
            <a:endParaRPr lang="en-US" sz="2800" dirty="0" smtClean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95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indent="457200" algn="just">
              <a:tabLst>
                <a:tab pos="858838" algn="l"/>
              </a:tabLst>
            </a:pPr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vi-VN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 </a:t>
            </a:r>
            <a:r>
              <a:rPr lang="vi-VN" sz="3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ký hiệu điện th</a:t>
            </a:r>
            <a:r>
              <a:rPr lang="en-US" sz="3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ư</a:t>
            </a:r>
            <a:r>
              <a:rPr lang="vi-VN" sz="32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ờng gặp trong ngành ôtô</a:t>
            </a:r>
            <a:r>
              <a:rPr lang="vi-VN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32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Xem</a:t>
            </a:r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giáo</a:t>
            </a:r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3200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32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33400" y="1066800"/>
            <a:ext cx="875592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vi-VN" sz="2800" dirty="0" smtClean="0">
                <a:solidFill>
                  <a:schemeClr val="accent1"/>
                </a:solidFill>
              </a:rPr>
              <a:t>Ví dụ</a:t>
            </a:r>
            <a:r>
              <a:rPr lang="en-US" sz="2800" dirty="0" smtClean="0">
                <a:solidFill>
                  <a:schemeClr val="accent1"/>
                </a:solidFill>
              </a:rPr>
              <a:t> 2:</a:t>
            </a:r>
            <a:r>
              <a:rPr lang="vi-VN" sz="2800" dirty="0" smtClean="0">
                <a:solidFill>
                  <a:schemeClr val="accent1"/>
                </a:solidFill>
              </a:rPr>
              <a:t> </a:t>
            </a:r>
            <a:r>
              <a:rPr lang="vi-VN" sz="2800" dirty="0">
                <a:solidFill>
                  <a:schemeClr val="accent1"/>
                </a:solidFill>
              </a:rPr>
              <a:t>Sơ đồ trạng thái công tắc máy động cơ xăng </a:t>
            </a:r>
            <a:endParaRPr lang="en-US" sz="2800" dirty="0" smtClean="0">
              <a:solidFill>
                <a:schemeClr val="accent1"/>
              </a:solidFill>
            </a:endParaRPr>
          </a:p>
          <a:p>
            <a:pPr algn="just"/>
            <a:r>
              <a:rPr lang="vi-VN" sz="2800" dirty="0" smtClean="0">
                <a:solidFill>
                  <a:schemeClr val="accent1"/>
                </a:solidFill>
              </a:rPr>
              <a:t>– </a:t>
            </a:r>
            <a:r>
              <a:rPr lang="vi-VN" sz="2800" dirty="0">
                <a:solidFill>
                  <a:schemeClr val="accent1"/>
                </a:solidFill>
              </a:rPr>
              <a:t>loại 3 </a:t>
            </a:r>
            <a:r>
              <a:rPr lang="vi-VN" sz="2800" dirty="0" smtClean="0">
                <a:solidFill>
                  <a:schemeClr val="accent1"/>
                </a:solidFill>
              </a:rPr>
              <a:t>chân</a:t>
            </a:r>
            <a:endParaRPr lang="en-US" sz="2800" dirty="0">
              <a:solidFill>
                <a:schemeClr val="accent1"/>
              </a:solidFill>
            </a:endParaRPr>
          </a:p>
        </p:txBody>
      </p:sp>
      <p:pic>
        <p:nvPicPr>
          <p:cNvPr id="7" name="image49.jpeg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43200" y="2057400"/>
            <a:ext cx="4038600" cy="12954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6200" y="3531513"/>
            <a:ext cx="9144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vi-VN" sz="2200" i="1" dirty="0">
                <a:solidFill>
                  <a:schemeClr val="accent1"/>
                </a:solidFill>
              </a:rPr>
              <a:t>Hình 1.10 là bảng trạng thái công tắc máy đơn giản của động cơ xăng:</a:t>
            </a:r>
            <a:endParaRPr lang="en-US" sz="2200" i="1" dirty="0">
              <a:solidFill>
                <a:schemeClr val="accent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4038600"/>
            <a:ext cx="89916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defTabSz="457200"/>
            <a:r>
              <a:rPr lang="en-US" sz="2800" dirty="0" smtClean="0">
                <a:solidFill>
                  <a:schemeClr val="accent1"/>
                </a:solidFill>
              </a:rPr>
              <a:t>	- </a:t>
            </a:r>
            <a:r>
              <a:rPr lang="vi-VN" sz="2800" dirty="0" smtClean="0">
                <a:solidFill>
                  <a:schemeClr val="accent1"/>
                </a:solidFill>
              </a:rPr>
              <a:t>Có 3 chân ra: B, IG, ST.</a:t>
            </a:r>
            <a:endParaRPr lang="en-US" sz="2800" dirty="0" smtClean="0">
              <a:solidFill>
                <a:schemeClr val="accent1"/>
              </a:solidFill>
            </a:endParaRPr>
          </a:p>
          <a:p>
            <a:pPr algn="just" defTabSz="457200"/>
            <a:r>
              <a:rPr lang="en-US" sz="2800" dirty="0" smtClean="0">
                <a:solidFill>
                  <a:schemeClr val="accent1"/>
                </a:solidFill>
              </a:rPr>
              <a:t>	- </a:t>
            </a:r>
            <a:r>
              <a:rPr lang="vi-VN" sz="2800" dirty="0" smtClean="0">
                <a:solidFill>
                  <a:schemeClr val="accent1"/>
                </a:solidFill>
              </a:rPr>
              <a:t>Công </a:t>
            </a:r>
            <a:r>
              <a:rPr lang="vi-VN" sz="2800" dirty="0">
                <a:solidFill>
                  <a:schemeClr val="accent1"/>
                </a:solidFill>
              </a:rPr>
              <a:t>tắc có 3 chế độ: Off, On, </a:t>
            </a:r>
            <a:r>
              <a:rPr lang="vi-VN" sz="2800" dirty="0" smtClean="0">
                <a:solidFill>
                  <a:schemeClr val="accent1"/>
                </a:solidFill>
              </a:rPr>
              <a:t>Start</a:t>
            </a:r>
            <a:endParaRPr lang="en-US" sz="2800" dirty="0">
              <a:solidFill>
                <a:schemeClr val="accent1"/>
              </a:solidFill>
            </a:endParaRPr>
          </a:p>
          <a:p>
            <a:pPr algn="just" defTabSz="457200"/>
            <a:r>
              <a:rPr lang="en-US" sz="2800" dirty="0" smtClean="0">
                <a:solidFill>
                  <a:schemeClr val="accent1"/>
                </a:solidFill>
              </a:rPr>
              <a:t>	+</a:t>
            </a:r>
            <a:r>
              <a:rPr lang="vi-VN" sz="2800" dirty="0" smtClean="0">
                <a:solidFill>
                  <a:schemeClr val="accent1"/>
                </a:solidFill>
              </a:rPr>
              <a:t>Khi </a:t>
            </a:r>
            <a:r>
              <a:rPr lang="vi-VN" sz="2800" dirty="0">
                <a:solidFill>
                  <a:schemeClr val="accent1"/>
                </a:solidFill>
              </a:rPr>
              <a:t>bật chế độ Off: Không có chân nào thông nhau</a:t>
            </a:r>
            <a:r>
              <a:rPr lang="vi-VN" sz="2800" dirty="0" smtClean="0">
                <a:solidFill>
                  <a:schemeClr val="accent1"/>
                </a:solidFill>
              </a:rPr>
              <a:t>.</a:t>
            </a:r>
            <a:endParaRPr lang="en-US" sz="2800" dirty="0" smtClean="0">
              <a:solidFill>
                <a:schemeClr val="accent1"/>
              </a:solidFill>
            </a:endParaRPr>
          </a:p>
          <a:p>
            <a:pPr algn="just" defTabSz="457200"/>
            <a:r>
              <a:rPr lang="vi-VN" sz="2800" dirty="0" smtClean="0">
                <a:solidFill>
                  <a:schemeClr val="accent1"/>
                </a:solidFill>
              </a:rPr>
              <a:t> </a:t>
            </a:r>
            <a:r>
              <a:rPr lang="en-US" sz="2800" dirty="0" smtClean="0">
                <a:solidFill>
                  <a:schemeClr val="accent1"/>
                </a:solidFill>
              </a:rPr>
              <a:t>	+</a:t>
            </a:r>
            <a:r>
              <a:rPr lang="vi-VN" sz="2800" dirty="0" smtClean="0">
                <a:solidFill>
                  <a:schemeClr val="accent1"/>
                </a:solidFill>
              </a:rPr>
              <a:t>Khi </a:t>
            </a:r>
            <a:r>
              <a:rPr lang="vi-VN" sz="2800" dirty="0">
                <a:solidFill>
                  <a:schemeClr val="accent1"/>
                </a:solidFill>
              </a:rPr>
              <a:t>bật chế độ On: Có 2 chân B và IG thông nhau</a:t>
            </a:r>
            <a:r>
              <a:rPr lang="vi-VN" sz="2800" dirty="0" smtClean="0">
                <a:solidFill>
                  <a:schemeClr val="accent1"/>
                </a:solidFill>
              </a:rPr>
              <a:t>.</a:t>
            </a:r>
            <a:endParaRPr lang="en-US" sz="2800" dirty="0" smtClean="0">
              <a:solidFill>
                <a:schemeClr val="accent1"/>
              </a:solidFill>
            </a:endParaRPr>
          </a:p>
          <a:p>
            <a:pPr algn="just" defTabSz="457200"/>
            <a:r>
              <a:rPr lang="vi-VN" sz="2800" dirty="0" smtClean="0">
                <a:solidFill>
                  <a:schemeClr val="accent1"/>
                </a:solidFill>
              </a:rPr>
              <a:t> </a:t>
            </a:r>
            <a:r>
              <a:rPr lang="en-US" sz="2800" dirty="0">
                <a:solidFill>
                  <a:schemeClr val="accent1"/>
                </a:solidFill>
              </a:rPr>
              <a:t>	+</a:t>
            </a:r>
            <a:r>
              <a:rPr lang="vi-VN" sz="2800" dirty="0" smtClean="0">
                <a:solidFill>
                  <a:schemeClr val="accent1"/>
                </a:solidFill>
              </a:rPr>
              <a:t>Khi </a:t>
            </a:r>
            <a:r>
              <a:rPr lang="vi-VN" sz="2800" dirty="0">
                <a:solidFill>
                  <a:schemeClr val="accent1"/>
                </a:solidFill>
              </a:rPr>
              <a:t>bật chế độ Start: Có 3 chân B, IG, ST thông nhau.</a:t>
            </a:r>
            <a:endParaRPr lang="en-US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4278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" y="1066800"/>
            <a:ext cx="8991600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vi-VN" sz="2800" b="1" u="sng" dirty="0">
                <a:solidFill>
                  <a:schemeClr val="accent1"/>
                </a:solidFill>
              </a:rPr>
              <a:t>Câu hỏi ôn tập:</a:t>
            </a:r>
            <a:endParaRPr lang="en-US" sz="2800" dirty="0">
              <a:solidFill>
                <a:schemeClr val="accent1"/>
              </a:solidFill>
            </a:endParaRPr>
          </a:p>
          <a:p>
            <a:pPr algn="just"/>
            <a:r>
              <a:rPr lang="vi-VN" sz="2800" b="1" dirty="0">
                <a:solidFill>
                  <a:schemeClr val="accent1"/>
                </a:solidFill>
              </a:rPr>
              <a:t> </a:t>
            </a:r>
            <a:endParaRPr lang="en-US" sz="2800" dirty="0">
              <a:solidFill>
                <a:schemeClr val="accent1"/>
              </a:solidFill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smtClean="0">
                <a:solidFill>
                  <a:schemeClr val="accent1"/>
                </a:solidFill>
              </a:rPr>
              <a:t>1. </a:t>
            </a:r>
            <a:r>
              <a:rPr lang="vi-VN" sz="2800" dirty="0" smtClean="0">
                <a:solidFill>
                  <a:schemeClr val="accent1"/>
                </a:solidFill>
              </a:rPr>
              <a:t>Trình </a:t>
            </a:r>
            <a:r>
              <a:rPr lang="vi-VN" sz="2800" dirty="0">
                <a:solidFill>
                  <a:schemeClr val="accent1"/>
                </a:solidFill>
              </a:rPr>
              <a:t>bày các hệ thống điện và điện tử cơ bản trên ôtô?</a:t>
            </a:r>
            <a:endParaRPr lang="en-US" sz="2800" dirty="0">
              <a:solidFill>
                <a:schemeClr val="accent1"/>
              </a:solidFill>
            </a:endParaRPr>
          </a:p>
          <a:p>
            <a:pPr lvl="0" algn="just">
              <a:spcBef>
                <a:spcPts val="600"/>
              </a:spcBef>
              <a:spcAft>
                <a:spcPts val="600"/>
              </a:spcAft>
            </a:pPr>
            <a:r>
              <a:rPr lang="en-US" sz="2800" dirty="0" smtClean="0">
                <a:solidFill>
                  <a:schemeClr val="accent1"/>
                </a:solidFill>
              </a:rPr>
              <a:t>2. </a:t>
            </a:r>
            <a:r>
              <a:rPr lang="vi-VN" sz="2800" dirty="0" smtClean="0">
                <a:solidFill>
                  <a:schemeClr val="accent1"/>
                </a:solidFill>
              </a:rPr>
              <a:t>Vẽ </a:t>
            </a:r>
            <a:r>
              <a:rPr lang="vi-VN" sz="2800" dirty="0">
                <a:solidFill>
                  <a:schemeClr val="accent1"/>
                </a:solidFill>
              </a:rPr>
              <a:t>hình ký hiệu bình ắc – quy, bóng đèn 1 tim và 2 tim, rơ-le 4 chân thường đóng và thường mở, rơ-le 5 chân 2 tiếp điểm (tiếp điểm thường đóng và tiếp điểm thường mở)?</a:t>
            </a:r>
            <a:endParaRPr lang="en-US" sz="2800" dirty="0">
              <a:solidFill>
                <a:schemeClr val="accent1"/>
              </a:solidFill>
            </a:endParaRPr>
          </a:p>
          <a:p>
            <a:pPr algn="just"/>
            <a:r>
              <a:rPr lang="vi-VN" sz="2800" dirty="0">
                <a:solidFill>
                  <a:schemeClr val="accent1"/>
                </a:solidFill>
              </a:rPr>
              <a:t> </a:t>
            </a:r>
            <a:endParaRPr lang="en-US" sz="28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78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222</TotalTime>
  <Words>1102</Words>
  <Application>Microsoft Office PowerPoint</Application>
  <PresentationFormat>On-screen Show (4:3)</PresentationFormat>
  <Paragraphs>133</Paragraphs>
  <Slides>23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Slipstream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kytucxa</dc:creator>
  <cp:lastModifiedBy>kytucxa</cp:lastModifiedBy>
  <cp:revision>26</cp:revision>
  <dcterms:created xsi:type="dcterms:W3CDTF">2021-09-29T00:07:08Z</dcterms:created>
  <dcterms:modified xsi:type="dcterms:W3CDTF">2021-12-20T05:05:17Z</dcterms:modified>
</cp:coreProperties>
</file>