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76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4" autoAdjust="0"/>
    <p:restoredTop sz="91695" autoAdjust="0"/>
  </p:normalViewPr>
  <p:slideViewPr>
    <p:cSldViewPr>
      <p:cViewPr>
        <p:scale>
          <a:sx n="50" d="100"/>
          <a:sy n="50" d="100"/>
        </p:scale>
        <p:origin x="-942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9" name="Object 17"/>
          <p:cNvGraphicFramePr>
            <a:graphicFrameLocks noChangeAspect="1"/>
          </p:cNvGraphicFramePr>
          <p:nvPr/>
        </p:nvGraphicFramePr>
        <p:xfrm>
          <a:off x="2114550" y="0"/>
          <a:ext cx="7029450" cy="327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Image" r:id="rId3" imgW="6565079" imgH="4761905" progId="Photoshop.Image.6">
                  <p:embed/>
                </p:oleObj>
              </mc:Choice>
              <mc:Fallback>
                <p:oleObj name="Image" r:id="rId3" imgW="6565079" imgH="4761905" progId="Photoshop.Image.6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2114550" y="0"/>
                        <a:ext cx="7029450" cy="327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0" name="Rectangle 18"/>
          <p:cNvSpPr>
            <a:spLocks noChangeArrowheads="1"/>
          </p:cNvSpPr>
          <p:nvPr/>
        </p:nvSpPr>
        <p:spPr bwMode="gray">
          <a:xfrm>
            <a:off x="0" y="0"/>
            <a:ext cx="2133600" cy="32004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gray">
          <a:xfrm>
            <a:off x="0" y="3200400"/>
            <a:ext cx="9144000" cy="457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gray">
          <a:xfrm>
            <a:off x="0" y="3352800"/>
            <a:ext cx="2133600" cy="35052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2286000" y="4114800"/>
            <a:ext cx="6400800" cy="1524000"/>
          </a:xfrm>
        </p:spPr>
        <p:txBody>
          <a:bodyPr/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2133600" y="3232150"/>
            <a:ext cx="64770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1400" y="6508750"/>
            <a:ext cx="2133600" cy="152400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77000"/>
            <a:ext cx="2133600" cy="168275"/>
          </a:xfrm>
        </p:spPr>
        <p:txBody>
          <a:bodyPr/>
          <a:lstStyle>
            <a:lvl1pPr algn="r">
              <a:defRPr sz="14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3B85A6B8-C2C5-41D5-B56D-09C2A8666D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white">
          <a:xfrm>
            <a:off x="457200" y="4572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8F450D-52C1-4444-B074-4E3EAAAB90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928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8605F9-038D-439E-89C7-FD02A0FBFE4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96F73-E6BA-4907-9A4F-972E5D5F43C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57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33E7B-5C85-41C7-B2D4-CE3FF21FA0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69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68710D-1B74-47F4-9E3E-DE83BD8265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272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78C425-099C-4E57-B8B7-C9469794A08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014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512C1D-8AC4-4CEC-9D59-6A3D413DF2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473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BBF9F-5A31-4F02-A038-1318391C2A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048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B321D7-9D3A-465C-9CBC-A2312DB8FDA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770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9DD6A-94A4-46F3-984C-EA2FD1807C5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6578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567488"/>
            <a:ext cx="2438400" cy="21431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00800" y="6551613"/>
            <a:ext cx="2362200" cy="2413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551613"/>
            <a:ext cx="2133600" cy="241300"/>
          </a:xfrm>
        </p:spPr>
        <p:txBody>
          <a:bodyPr/>
          <a:lstStyle>
            <a:lvl1pPr>
              <a:defRPr/>
            </a:lvl1pPr>
          </a:lstStyle>
          <a:p>
            <a:fld id="{76E0580A-702A-4089-8738-EEB02DF6116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27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0" y="0"/>
            <a:ext cx="9144000" cy="7667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gray">
          <a:xfrm>
            <a:off x="0" y="6562725"/>
            <a:ext cx="9144000" cy="3048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2" name="AutoShape 18"/>
          <p:cNvSpPr>
            <a:spLocks noChangeArrowheads="1"/>
          </p:cNvSpPr>
          <p:nvPr/>
        </p:nvSpPr>
        <p:spPr bwMode="gray">
          <a:xfrm>
            <a:off x="133350" y="6380163"/>
            <a:ext cx="304800" cy="334962"/>
          </a:xfrm>
          <a:prstGeom prst="diamond">
            <a:avLst/>
          </a:prstGeom>
          <a:solidFill>
            <a:schemeClr val="accent1"/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381000" y="6567488"/>
            <a:ext cx="2438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400800" y="6551613"/>
            <a:ext cx="23622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3657600" y="6551613"/>
            <a:ext cx="21336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D9DEA9F3-1D0C-40D0-BB3A-3B349B19179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000" b="1"/>
              <a:t>LOGO</a:t>
            </a:r>
          </a:p>
        </p:txBody>
      </p:sp>
      <p:sp>
        <p:nvSpPr>
          <p:cNvPr id="1038" name="AutoShape 14"/>
          <p:cNvSpPr>
            <a:spLocks noChangeArrowheads="1"/>
          </p:cNvSpPr>
          <p:nvPr/>
        </p:nvSpPr>
        <p:spPr bwMode="auto">
          <a:xfrm rot="5400000">
            <a:off x="8458201" y="-196850"/>
            <a:ext cx="273050" cy="860425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76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152400"/>
            <a:ext cx="82296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gray">
          <a:xfrm>
            <a:off x="7772400" y="762000"/>
            <a:ext cx="1371600" cy="4800600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24150" y="3733800"/>
            <a:ext cx="6400800" cy="1524000"/>
          </a:xfrm>
        </p:spPr>
        <p:txBody>
          <a:bodyPr/>
          <a:lstStyle/>
          <a:p>
            <a:r>
              <a:rPr lang="en-US" sz="3200" dirty="0"/>
              <a:t>THÉP CHẾ TẠO MÁY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VẬT LIỆU HỌC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www.themegallery.com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Company Logo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2.1. CÁC YÊU CẦU </a:t>
            </a:r>
            <a:r>
              <a:rPr lang="en-US" dirty="0" smtClean="0"/>
              <a:t>CHUNG2.1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74704" y="990600"/>
            <a:ext cx="1579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2.1.1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tính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 bwMode="gray">
          <a:xfrm>
            <a:off x="1143000" y="2667000"/>
            <a:ext cx="7391400" cy="838200"/>
          </a:xfrm>
          <a:prstGeom prst="roundRect">
            <a:avLst/>
          </a:prstGeom>
          <a:gradFill flip="none" rotWithShape="1">
            <a:gsLst>
              <a:gs pos="0">
                <a:srgbClr val="7EC65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7EC65A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chế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 </a:t>
            </a:r>
            <a:r>
              <a:rPr lang="en-US" sz="2000" dirty="0" err="1"/>
              <a:t>máy</a:t>
            </a:r>
            <a:r>
              <a:rPr lang="en-US" sz="2000" dirty="0"/>
              <a:t>,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bền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ta </a:t>
            </a:r>
            <a:r>
              <a:rPr lang="en-US" sz="2000" dirty="0" err="1"/>
              <a:t>ngày</a:t>
            </a:r>
            <a:r>
              <a:rPr lang="en-US" sz="2000" dirty="0"/>
              <a:t> </a:t>
            </a:r>
            <a:r>
              <a:rPr lang="en-US" sz="2000" dirty="0" err="1"/>
              <a:t>càng</a:t>
            </a:r>
            <a:r>
              <a:rPr lang="en-US" sz="2000" dirty="0"/>
              <a:t> </a:t>
            </a:r>
            <a:r>
              <a:rPr lang="en-US" sz="2000" dirty="0" err="1"/>
              <a:t>coi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giới</a:t>
            </a:r>
            <a:r>
              <a:rPr lang="en-US" sz="2000" dirty="0"/>
              <a:t> </a:t>
            </a:r>
            <a:r>
              <a:rPr lang="en-US" sz="2000" dirty="0" err="1"/>
              <a:t>hạn</a:t>
            </a:r>
            <a:r>
              <a:rPr lang="en-US" sz="2000" dirty="0"/>
              <a:t> </a:t>
            </a:r>
            <a:r>
              <a:rPr lang="en-US" sz="2000" dirty="0" err="1"/>
              <a:t>chảy</a:t>
            </a:r>
            <a:r>
              <a:rPr lang="en-US" sz="2000" dirty="0"/>
              <a:t>, </a:t>
            </a:r>
            <a:r>
              <a:rPr lang="en-US" sz="2000" dirty="0" err="1"/>
              <a:t>vì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chi </a:t>
            </a:r>
            <a:r>
              <a:rPr lang="en-US" sz="2000" dirty="0" err="1"/>
              <a:t>tiết</a:t>
            </a:r>
            <a:r>
              <a:rPr lang="en-US" sz="2000" dirty="0"/>
              <a:t> </a:t>
            </a:r>
            <a:r>
              <a:rPr lang="en-US" sz="2000" dirty="0" err="1"/>
              <a:t>máy</a:t>
            </a:r>
            <a:r>
              <a:rPr lang="en-US" sz="2000" dirty="0"/>
              <a:t> ở </a:t>
            </a:r>
            <a:r>
              <a:rPr lang="en-US" sz="2000" dirty="0" err="1"/>
              <a:t>dạng</a:t>
            </a:r>
            <a:r>
              <a:rPr lang="en-US" sz="2000" dirty="0"/>
              <a:t> </a:t>
            </a:r>
            <a:r>
              <a:rPr lang="en-US" sz="2000" dirty="0" err="1"/>
              <a:t>lắp</a:t>
            </a:r>
            <a:r>
              <a:rPr lang="en-US" sz="2000" dirty="0"/>
              <a:t> </a:t>
            </a:r>
            <a:r>
              <a:rPr lang="en-US" sz="2000" dirty="0" err="1"/>
              <a:t>ghép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phép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biến</a:t>
            </a:r>
            <a:r>
              <a:rPr lang="en-US" sz="2000" dirty="0"/>
              <a:t> </a:t>
            </a:r>
            <a:r>
              <a:rPr lang="en-US" sz="2000" dirty="0" err="1"/>
              <a:t>dạng</a:t>
            </a:r>
            <a:r>
              <a:rPr lang="en-US" sz="2000" dirty="0"/>
              <a:t> </a:t>
            </a:r>
            <a:r>
              <a:rPr lang="en-US" sz="2000" dirty="0" err="1"/>
              <a:t>dẻo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.</a:t>
            </a:r>
          </a:p>
        </p:txBody>
      </p:sp>
      <p:sp>
        <p:nvSpPr>
          <p:cNvPr id="10" name="Rounded Rectangle 9"/>
          <p:cNvSpPr/>
          <p:nvPr/>
        </p:nvSpPr>
        <p:spPr bwMode="gray">
          <a:xfrm>
            <a:off x="1143000" y="1199849"/>
            <a:ext cx="7391400" cy="1162351"/>
          </a:xfrm>
          <a:prstGeom prst="roundRect">
            <a:avLst/>
          </a:prstGeom>
          <a:gradFill flip="none" rotWithShape="1">
            <a:gsLst>
              <a:gs pos="0">
                <a:srgbClr val="FCB608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FCB608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bản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chi </a:t>
            </a:r>
            <a:r>
              <a:rPr lang="en-US" sz="2000" dirty="0" err="1"/>
              <a:t>tiết</a:t>
            </a:r>
            <a:r>
              <a:rPr lang="en-US" sz="2000" dirty="0"/>
              <a:t> </a:t>
            </a:r>
            <a:r>
              <a:rPr lang="en-US" sz="2000" dirty="0" err="1"/>
              <a:t>máy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khả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chịu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tĩnh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, do </a:t>
            </a:r>
            <a:r>
              <a:rPr lang="en-US" sz="2000" dirty="0" err="1"/>
              <a:t>vậy</a:t>
            </a:r>
            <a:r>
              <a:rPr lang="en-US" sz="2000" dirty="0"/>
              <a:t> </a:t>
            </a:r>
            <a:r>
              <a:rPr lang="en-US" sz="2000" dirty="0" err="1"/>
              <a:t>yêu</a:t>
            </a:r>
            <a:r>
              <a:rPr lang="en-US" sz="2000" dirty="0"/>
              <a:t> </a:t>
            </a:r>
            <a:r>
              <a:rPr lang="en-US" sz="2000" dirty="0" err="1"/>
              <a:t>cầu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bản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bền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dai</a:t>
            </a:r>
            <a:r>
              <a:rPr lang="en-US" sz="2000" dirty="0"/>
              <a:t> </a:t>
            </a:r>
            <a:r>
              <a:rPr lang="en-US" sz="2000" dirty="0" err="1"/>
              <a:t>tốt</a:t>
            </a:r>
            <a:r>
              <a:rPr lang="en-US" sz="2000" dirty="0"/>
              <a:t> </a:t>
            </a:r>
            <a:r>
              <a:rPr lang="en-US" sz="2000" dirty="0" err="1"/>
              <a:t>phù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điều</a:t>
            </a:r>
            <a:r>
              <a:rPr lang="en-US" sz="2000" dirty="0"/>
              <a:t> </a:t>
            </a:r>
            <a:r>
              <a:rPr lang="en-US" sz="2000" dirty="0" err="1"/>
              <a:t>kiện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.</a:t>
            </a:r>
          </a:p>
        </p:txBody>
      </p:sp>
      <p:sp>
        <p:nvSpPr>
          <p:cNvPr id="11" name="Rounded Rectangle 10"/>
          <p:cNvSpPr/>
          <p:nvPr/>
        </p:nvSpPr>
        <p:spPr bwMode="gray">
          <a:xfrm>
            <a:off x="1143000" y="3962400"/>
            <a:ext cx="7391400" cy="838200"/>
          </a:xfrm>
          <a:prstGeom prst="roundRect">
            <a:avLst/>
          </a:prstGeom>
          <a:gradFill flip="none" rotWithShape="1">
            <a:gsLst>
              <a:gs pos="0">
                <a:srgbClr val="CB9C57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CB9C57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dai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đập</a:t>
            </a:r>
            <a:r>
              <a:rPr lang="en-US" sz="2000" dirty="0"/>
              <a:t> </a:t>
            </a:r>
            <a:r>
              <a:rPr lang="en-US" sz="2000" dirty="0" err="1"/>
              <a:t>rất</a:t>
            </a:r>
            <a:r>
              <a:rPr lang="en-US" sz="2000" dirty="0"/>
              <a:t>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đối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chi </a:t>
            </a:r>
            <a:r>
              <a:rPr lang="en-US" sz="2000" dirty="0" err="1"/>
              <a:t>tiết</a:t>
            </a:r>
            <a:r>
              <a:rPr lang="en-US" sz="2000" dirty="0"/>
              <a:t> </a:t>
            </a:r>
            <a:r>
              <a:rPr lang="en-US" sz="2000" dirty="0" err="1"/>
              <a:t>chịu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do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tăng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cách</a:t>
            </a:r>
            <a:r>
              <a:rPr lang="en-US" sz="2000" dirty="0"/>
              <a:t> </a:t>
            </a:r>
            <a:r>
              <a:rPr lang="en-US" sz="2000" dirty="0" err="1"/>
              <a:t>đột</a:t>
            </a:r>
            <a:r>
              <a:rPr lang="en-US" sz="2000" dirty="0"/>
              <a:t> </a:t>
            </a:r>
            <a:r>
              <a:rPr lang="en-US" sz="2000" dirty="0" err="1"/>
              <a:t>ngột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. </a:t>
            </a:r>
          </a:p>
        </p:txBody>
      </p:sp>
      <p:sp>
        <p:nvSpPr>
          <p:cNvPr id="12" name="Rounded Rectangle 11"/>
          <p:cNvSpPr/>
          <p:nvPr/>
        </p:nvSpPr>
        <p:spPr bwMode="gray">
          <a:xfrm>
            <a:off x="1143000" y="5181600"/>
            <a:ext cx="7391400" cy="1371600"/>
          </a:xfrm>
          <a:prstGeom prst="roundRect">
            <a:avLst/>
          </a:prstGeom>
          <a:gradFill flip="none" rotWithShape="1">
            <a:gsLst>
              <a:gs pos="0">
                <a:srgbClr val="7EC65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7EC65A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000" dirty="0" err="1"/>
              <a:t>Ngoài</a:t>
            </a:r>
            <a:r>
              <a:rPr lang="en-US" sz="2000" dirty="0"/>
              <a:t> </a:t>
            </a:r>
            <a:r>
              <a:rPr lang="en-US" sz="2000" dirty="0" err="1"/>
              <a:t>hai</a:t>
            </a:r>
            <a:r>
              <a:rPr lang="en-US" sz="2000" dirty="0"/>
              <a:t> </a:t>
            </a:r>
            <a:r>
              <a:rPr lang="en-US" sz="2000" dirty="0" err="1"/>
              <a:t>chỉ</a:t>
            </a:r>
            <a:r>
              <a:rPr lang="en-US" sz="2000" dirty="0"/>
              <a:t> </a:t>
            </a:r>
            <a:r>
              <a:rPr lang="en-US" sz="2000" dirty="0" err="1"/>
              <a:t>tiêu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bản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chi </a:t>
            </a:r>
            <a:r>
              <a:rPr lang="en-US" sz="2000" dirty="0" err="1"/>
              <a:t>tiết</a:t>
            </a:r>
            <a:r>
              <a:rPr lang="en-US" sz="2000" dirty="0"/>
              <a:t> </a:t>
            </a:r>
            <a:r>
              <a:rPr lang="en-US" sz="2000" dirty="0" err="1"/>
              <a:t>máy</a:t>
            </a:r>
            <a:r>
              <a:rPr lang="en-US" sz="2000" dirty="0"/>
              <a:t> </a:t>
            </a:r>
            <a:r>
              <a:rPr lang="en-US" sz="2000" dirty="0" err="1"/>
              <a:t>còn</a:t>
            </a:r>
            <a:r>
              <a:rPr lang="en-US" sz="2000" dirty="0"/>
              <a:t> </a:t>
            </a:r>
            <a:r>
              <a:rPr lang="en-US" sz="2000" dirty="0" err="1"/>
              <a:t>đòi</a:t>
            </a:r>
            <a:r>
              <a:rPr lang="en-US" sz="2000" dirty="0"/>
              <a:t> </a:t>
            </a:r>
            <a:r>
              <a:rPr lang="en-US" sz="2000" dirty="0" err="1"/>
              <a:t>hỏi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cứng</a:t>
            </a:r>
            <a:r>
              <a:rPr lang="en-US" sz="2000" dirty="0"/>
              <a:t> </a:t>
            </a:r>
            <a:r>
              <a:rPr lang="en-US" sz="2000" dirty="0" err="1"/>
              <a:t>bề</a:t>
            </a:r>
            <a:r>
              <a:rPr lang="en-US" sz="2000" dirty="0"/>
              <a:t> </a:t>
            </a:r>
            <a:r>
              <a:rPr lang="en-US" sz="2000" dirty="0" err="1"/>
              <a:t>mặt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đảm</a:t>
            </a:r>
            <a:r>
              <a:rPr lang="en-US" sz="2000" dirty="0"/>
              <a:t> </a:t>
            </a:r>
            <a:r>
              <a:rPr lang="en-US" sz="2000" dirty="0" err="1"/>
              <a:t>bảo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chống</a:t>
            </a:r>
            <a:r>
              <a:rPr lang="en-US" sz="2000" dirty="0"/>
              <a:t> </a:t>
            </a:r>
            <a:r>
              <a:rPr lang="en-US" sz="2000" dirty="0" err="1"/>
              <a:t>mài</a:t>
            </a:r>
            <a:r>
              <a:rPr lang="en-US" sz="2000" dirty="0"/>
              <a:t> </a:t>
            </a:r>
            <a:r>
              <a:rPr lang="en-US" sz="2000" dirty="0" err="1"/>
              <a:t>mòn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. </a:t>
            </a:r>
            <a:r>
              <a:rPr lang="en-US" sz="2000" dirty="0" err="1"/>
              <a:t>Rất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chi </a:t>
            </a:r>
            <a:r>
              <a:rPr lang="en-US" sz="2000" dirty="0" err="1"/>
              <a:t>tiết</a:t>
            </a:r>
            <a:r>
              <a:rPr lang="en-US" sz="2000" dirty="0"/>
              <a:t> </a:t>
            </a:r>
            <a:r>
              <a:rPr lang="en-US" sz="2000" dirty="0" err="1"/>
              <a:t>máy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dưới</a:t>
            </a:r>
            <a:r>
              <a:rPr lang="en-US" sz="2000" dirty="0"/>
              <a:t> </a:t>
            </a:r>
            <a:r>
              <a:rPr lang="en-US" sz="2000" dirty="0" err="1"/>
              <a:t>tải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 </a:t>
            </a:r>
            <a:r>
              <a:rPr lang="en-US" sz="2000" dirty="0" err="1"/>
              <a:t>thay</a:t>
            </a:r>
            <a:r>
              <a:rPr lang="en-US" sz="2000" dirty="0"/>
              <a:t> </a:t>
            </a:r>
            <a:r>
              <a:rPr lang="en-US" sz="2000" dirty="0" err="1"/>
              <a:t>đổi</a:t>
            </a:r>
            <a:r>
              <a:rPr lang="en-US" sz="2000" dirty="0"/>
              <a:t> </a:t>
            </a:r>
            <a:r>
              <a:rPr lang="en-US" sz="2000" dirty="0" err="1"/>
              <a:t>theo</a:t>
            </a:r>
            <a:r>
              <a:rPr lang="en-US" sz="2000" dirty="0"/>
              <a:t> </a:t>
            </a:r>
            <a:r>
              <a:rPr lang="en-US" sz="2000" dirty="0" err="1"/>
              <a:t>chu</a:t>
            </a:r>
            <a:r>
              <a:rPr lang="en-US" sz="2000" dirty="0"/>
              <a:t> </a:t>
            </a:r>
            <a:r>
              <a:rPr lang="en-US" sz="2000" dirty="0" err="1"/>
              <a:t>kỳ</a:t>
            </a:r>
            <a:r>
              <a:rPr lang="en-US" sz="2000" dirty="0"/>
              <a:t> (</a:t>
            </a:r>
            <a:r>
              <a:rPr lang="en-US" sz="2000" dirty="0" err="1"/>
              <a:t>trục</a:t>
            </a:r>
            <a:r>
              <a:rPr lang="en-US" sz="2000" dirty="0"/>
              <a:t>, </a:t>
            </a:r>
            <a:r>
              <a:rPr lang="en-US" sz="2000" dirty="0" err="1"/>
              <a:t>bánh</a:t>
            </a:r>
            <a:r>
              <a:rPr lang="en-US" sz="2000" dirty="0"/>
              <a:t> </a:t>
            </a:r>
            <a:r>
              <a:rPr lang="en-US" sz="2000" dirty="0" err="1"/>
              <a:t>răng</a:t>
            </a:r>
            <a:r>
              <a:rPr lang="en-US" sz="2000" dirty="0"/>
              <a:t>...) </a:t>
            </a:r>
            <a:r>
              <a:rPr lang="en-US" sz="2000" dirty="0" err="1"/>
              <a:t>nên</a:t>
            </a:r>
            <a:r>
              <a:rPr lang="en-US" sz="2000" dirty="0"/>
              <a:t> </a:t>
            </a:r>
            <a:r>
              <a:rPr lang="en-US" sz="2000" dirty="0" err="1"/>
              <a:t>đòi</a:t>
            </a:r>
            <a:r>
              <a:rPr lang="en-US" sz="2000" dirty="0"/>
              <a:t> </a:t>
            </a:r>
            <a:r>
              <a:rPr lang="en-US" sz="2000" dirty="0" err="1"/>
              <a:t>hỏi</a:t>
            </a:r>
            <a:r>
              <a:rPr lang="en-US" sz="2000" dirty="0"/>
              <a:t> </a:t>
            </a:r>
            <a:r>
              <a:rPr lang="en-US" sz="2000" dirty="0" err="1"/>
              <a:t>giới</a:t>
            </a:r>
            <a:r>
              <a:rPr lang="en-US" sz="2000" dirty="0"/>
              <a:t> </a:t>
            </a:r>
            <a:r>
              <a:rPr lang="en-US" sz="2000" dirty="0" err="1"/>
              <a:t>hạn</a:t>
            </a:r>
            <a:r>
              <a:rPr lang="en-US" sz="2000" dirty="0"/>
              <a:t> </a:t>
            </a:r>
            <a:r>
              <a:rPr lang="en-US" sz="2000" dirty="0" err="1"/>
              <a:t>mỏi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www.themegallery.com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Company Logo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2.1. CÁC YÊU CẦU </a:t>
            </a:r>
            <a:r>
              <a:rPr lang="en-US" dirty="0" smtClean="0"/>
              <a:t>CHUNG2.1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74704" y="990600"/>
            <a:ext cx="1579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2.1.1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tính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702704" y="1983346"/>
            <a:ext cx="5600309" cy="3731654"/>
            <a:chOff x="1638691" y="1983346"/>
            <a:chExt cx="5600309" cy="3198254"/>
          </a:xfrm>
        </p:grpSpPr>
        <p:grpSp>
          <p:nvGrpSpPr>
            <p:cNvPr id="14" name="Group 13"/>
            <p:cNvGrpSpPr/>
            <p:nvPr/>
          </p:nvGrpSpPr>
          <p:grpSpPr>
            <a:xfrm>
              <a:off x="1638691" y="1983346"/>
              <a:ext cx="4000500" cy="531254"/>
              <a:chOff x="38100" y="1566672"/>
              <a:chExt cx="5143500" cy="531254"/>
            </a:xfrm>
          </p:grpSpPr>
          <p:sp>
            <p:nvSpPr>
              <p:cNvPr id="17" name="Round Diagonal Corner Rectangle 16"/>
              <p:cNvSpPr/>
              <p:nvPr/>
            </p:nvSpPr>
            <p:spPr bwMode="gray">
              <a:xfrm>
                <a:off x="38100" y="1566672"/>
                <a:ext cx="5143500" cy="531254"/>
              </a:xfrm>
              <a:prstGeom prst="round2DiagRect">
                <a:avLst>
                  <a:gd name="adj1" fmla="val 42473"/>
                  <a:gd name="adj2" fmla="val 0"/>
                </a:avLst>
              </a:prstGeom>
              <a:gradFill>
                <a:gsLst>
                  <a:gs pos="0">
                    <a:srgbClr val="62B5C6">
                      <a:lumMod val="75000"/>
                    </a:srgbClr>
                  </a:gs>
                  <a:gs pos="92000">
                    <a:srgbClr val="62B5C6"/>
                  </a:gs>
                  <a:gs pos="100000">
                    <a:srgbClr val="62B5C6">
                      <a:lumMod val="50000"/>
                    </a:srgbClr>
                  </a:gs>
                </a:gsLst>
                <a:lin ang="10800000" scaled="1"/>
              </a:gradFill>
              <a:ln w="254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139700" dist="177800" dir="8400000" algn="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Tính</a:t>
                </a:r>
                <a:r>
                  <a:rPr kumimoji="0" lang="en-US" sz="2000" b="1" i="0" u="none" strike="noStrike" kern="0" cap="none" spc="0" normalizeH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</a:t>
                </a:r>
                <a:r>
                  <a:rPr kumimoji="0" lang="en-US" sz="2000" b="1" i="0" u="none" strike="noStrike" kern="0" cap="none" spc="0" normalizeH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công</a:t>
                </a:r>
                <a:r>
                  <a:rPr kumimoji="0" lang="en-US" sz="2000" b="1" i="0" u="none" strike="noStrike" kern="0" cap="none" spc="0" normalizeH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</a:t>
                </a:r>
                <a:r>
                  <a:rPr kumimoji="0" lang="en-US" sz="2000" b="1" i="0" u="none" strike="noStrike" kern="0" cap="none" spc="0" normalizeH="0" noProof="0" dirty="0" err="1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nghệ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" name="Oval 17"/>
              <p:cNvSpPr/>
              <p:nvPr/>
            </p:nvSpPr>
            <p:spPr bwMode="gray">
              <a:xfrm>
                <a:off x="222452" y="1752600"/>
                <a:ext cx="155448" cy="155448"/>
              </a:xfrm>
              <a:prstGeom prst="ellipse">
                <a:avLst/>
              </a:prstGeom>
              <a:gradFill flip="none" rotWithShape="1">
                <a:gsLst>
                  <a:gs pos="0">
                    <a:srgbClr val="62B5C6">
                      <a:shade val="51000"/>
                      <a:satMod val="130000"/>
                    </a:srgbClr>
                  </a:gs>
                  <a:gs pos="42000">
                    <a:srgbClr val="62B5C6">
                      <a:lumMod val="60000"/>
                      <a:lumOff val="40000"/>
                    </a:srgbClr>
                  </a:gs>
                  <a:gs pos="100000">
                    <a:srgbClr val="62B5C6">
                      <a:shade val="94000"/>
                      <a:satMod val="13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5400000"/>
                </a:lightRig>
              </a:scene3d>
              <a:sp3d>
                <a:bevelT w="101600" h="635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Rounded Rectangle 14"/>
            <p:cNvSpPr/>
            <p:nvPr/>
          </p:nvSpPr>
          <p:spPr bwMode="gray">
            <a:xfrm>
              <a:off x="1676791" y="2478926"/>
              <a:ext cx="5562209" cy="2702674"/>
            </a:xfrm>
            <a:prstGeom prst="roundRect">
              <a:avLst/>
            </a:prstGeom>
            <a:gradFill>
              <a:gsLst>
                <a:gs pos="0">
                  <a:srgbClr val="FFFFFF"/>
                </a:gs>
                <a:gs pos="46000">
                  <a:srgbClr val="62B5C6">
                    <a:lumMod val="40000"/>
                    <a:lumOff val="60000"/>
                  </a:srgbClr>
                </a:gs>
                <a:gs pos="100000">
                  <a:srgbClr val="FFFFFF"/>
                </a:gs>
              </a:gsLst>
              <a:lin ang="16200000" scaled="1"/>
            </a:gradFill>
            <a:ln w="12700" cap="flat" cmpd="sng" algn="ctr">
              <a:solidFill>
                <a:srgbClr val="62B5C6">
                  <a:shade val="50000"/>
                </a:srgbClr>
              </a:solidFill>
              <a:prstDash val="solid"/>
            </a:ln>
            <a:effectLst>
              <a:outerShdw blurRad="50800" dist="101600" dir="7980000" algn="tr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1846089" y="2814600"/>
            <a:ext cx="545692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nghệ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trưng</a:t>
            </a:r>
            <a:r>
              <a:rPr lang="en-US" sz="2400" dirty="0"/>
              <a:t> </a:t>
            </a:r>
            <a:r>
              <a:rPr lang="en-US" sz="2400" dirty="0" err="1"/>
              <a:t>bởi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nó</a:t>
            </a:r>
            <a:r>
              <a:rPr lang="en-US" sz="2400" dirty="0"/>
              <a:t>.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nghệ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đánh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qua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cắt</a:t>
            </a:r>
            <a:r>
              <a:rPr lang="en-US" sz="2400" dirty="0"/>
              <a:t> </a:t>
            </a:r>
            <a:r>
              <a:rPr lang="en-US" sz="2400" dirty="0" err="1"/>
              <a:t>gọt</a:t>
            </a:r>
            <a:r>
              <a:rPr lang="en-US" sz="2400" dirty="0"/>
              <a:t>,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áp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,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hàn</a:t>
            </a:r>
            <a:r>
              <a:rPr lang="en-US" sz="2400" dirty="0"/>
              <a:t>,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,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thấm</a:t>
            </a:r>
            <a:r>
              <a:rPr lang="en-US" sz="2400" dirty="0"/>
              <a:t> </a:t>
            </a:r>
            <a:r>
              <a:rPr lang="en-US" sz="2400" dirty="0" err="1"/>
              <a:t>tôi</a:t>
            </a:r>
            <a:r>
              <a:rPr lang="en-US" sz="2400" dirty="0"/>
              <a:t>, </a:t>
            </a:r>
            <a:r>
              <a:rPr lang="en-US" sz="2400" dirty="0" err="1"/>
              <a:t>xu</a:t>
            </a:r>
            <a:r>
              <a:rPr lang="en-US" sz="2400" dirty="0"/>
              <a:t> </a:t>
            </a:r>
            <a:r>
              <a:rPr lang="en-US" sz="2400" dirty="0" err="1"/>
              <a:t>hướng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</a:t>
            </a:r>
            <a:r>
              <a:rPr lang="en-US" sz="2400" dirty="0" err="1"/>
              <a:t>dạng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nứt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luyện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50040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www.themegallery.com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Company Logo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2.1. CÁC YÊU CẦU </a:t>
            </a:r>
            <a:r>
              <a:rPr lang="en-US" dirty="0" smtClean="0"/>
              <a:t>CHUNG2.1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74704" y="990600"/>
            <a:ext cx="1579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2.1.1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tính</a:t>
            </a:r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304800" y="1735755"/>
            <a:ext cx="8247129" cy="3369645"/>
            <a:chOff x="685800" y="1143000"/>
            <a:chExt cx="8247129" cy="4983811"/>
          </a:xfrm>
        </p:grpSpPr>
        <p:sp>
          <p:nvSpPr>
            <p:cNvPr id="19" name="Oval 18"/>
            <p:cNvSpPr/>
            <p:nvPr/>
          </p:nvSpPr>
          <p:spPr bwMode="gray">
            <a:xfrm>
              <a:off x="838200" y="1361735"/>
              <a:ext cx="155448" cy="155448"/>
            </a:xfrm>
            <a:prstGeom prst="ellipse">
              <a:avLst/>
            </a:prstGeom>
            <a:gradFill flip="none" rotWithShape="1">
              <a:gsLst>
                <a:gs pos="0">
                  <a:srgbClr val="FCB608">
                    <a:lumMod val="75000"/>
                  </a:srgbClr>
                </a:gs>
                <a:gs pos="42000">
                  <a:srgbClr val="FCB608">
                    <a:lumMod val="60000"/>
                    <a:lumOff val="40000"/>
                  </a:srgbClr>
                </a:gs>
                <a:gs pos="100000">
                  <a:srgbClr val="FCB608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at" dir="t">
                <a:rot lat="0" lon="0" rev="5400000"/>
              </a:lightRig>
            </a:scene3d>
            <a:sp3d>
              <a:bevelT w="101600" h="635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gray">
            <a:xfrm>
              <a:off x="1371600" y="1357120"/>
              <a:ext cx="7561329" cy="4769691"/>
            </a:xfrm>
            <a:prstGeom prst="roundRect">
              <a:avLst>
                <a:gd name="adj" fmla="val 7018"/>
              </a:avLst>
            </a:prstGeom>
            <a:gradFill>
              <a:gsLst>
                <a:gs pos="0">
                  <a:srgbClr val="FFFFFF"/>
                </a:gs>
                <a:gs pos="46000">
                  <a:srgbClr val="FCB608">
                    <a:lumMod val="40000"/>
                    <a:lumOff val="60000"/>
                  </a:srgbClr>
                </a:gs>
                <a:gs pos="100000">
                  <a:srgbClr val="FFFFFF"/>
                </a:gs>
              </a:gsLst>
              <a:lin ang="16200000" scaled="1"/>
            </a:gradFill>
            <a:ln w="12700" cap="flat" cmpd="sng" algn="ctr">
              <a:solidFill>
                <a:srgbClr val="FCB608">
                  <a:lumMod val="75000"/>
                </a:srgbClr>
              </a:solidFill>
              <a:prstDash val="solid"/>
            </a:ln>
            <a:effectLst>
              <a:outerShdw blurRad="50800" dist="101600" dir="7980000" algn="tr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Rectangle 52"/>
            <p:cNvSpPr>
              <a:spLocks noChangeArrowheads="1"/>
            </p:cNvSpPr>
            <p:nvPr/>
          </p:nvSpPr>
          <p:spPr bwMode="gray">
            <a:xfrm>
              <a:off x="1371600" y="1583353"/>
              <a:ext cx="7561329" cy="501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        </a:t>
              </a:r>
              <a:endPara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Round Diagonal Corner Rectangle 15"/>
            <p:cNvSpPr/>
            <p:nvPr/>
          </p:nvSpPr>
          <p:spPr bwMode="gray">
            <a:xfrm>
              <a:off x="685800" y="1143000"/>
              <a:ext cx="4800600" cy="566928"/>
            </a:xfrm>
            <a:prstGeom prst="round2DiagRect">
              <a:avLst>
                <a:gd name="adj1" fmla="val 42473"/>
                <a:gd name="adj2" fmla="val 0"/>
              </a:avLst>
            </a:prstGeom>
            <a:gradFill>
              <a:gsLst>
                <a:gs pos="0">
                  <a:srgbClr val="FCB608">
                    <a:lumMod val="75000"/>
                  </a:srgbClr>
                </a:gs>
                <a:gs pos="92000">
                  <a:srgbClr val="FCB608"/>
                </a:gs>
                <a:gs pos="100000">
                  <a:srgbClr val="FCB608">
                    <a:lumMod val="50000"/>
                  </a:srgbClr>
                </a:gs>
              </a:gsLst>
              <a:lin ang="10800000" scaled="1"/>
            </a:gradFill>
            <a:ln w="25400" cap="flat" cmpd="sng" algn="ctr">
              <a:solidFill>
                <a:srgbClr val="FCB608">
                  <a:lumMod val="75000"/>
                </a:srgbClr>
              </a:solidFill>
              <a:prstDash val="solid"/>
            </a:ln>
            <a:effectLst>
              <a:outerShdw blurRad="139700" dist="177800" dir="84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375229" y="2235405"/>
            <a:ext cx="66257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tế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đặt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sao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thép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,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chứa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ít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.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chứa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phải</a:t>
            </a:r>
            <a:r>
              <a:rPr lang="en-US" sz="2400" dirty="0"/>
              <a:t> </a:t>
            </a:r>
            <a:r>
              <a:rPr lang="en-US" sz="2400" dirty="0" err="1"/>
              <a:t>dựa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sở</a:t>
            </a:r>
            <a:r>
              <a:rPr lang="en-US" sz="2400" dirty="0"/>
              <a:t> </a:t>
            </a:r>
            <a:r>
              <a:rPr lang="en-US" sz="2400" dirty="0" err="1"/>
              <a:t>nâng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chi </a:t>
            </a:r>
            <a:r>
              <a:rPr lang="en-US" sz="2400" dirty="0" err="1"/>
              <a:t>tiết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676613" y="1734456"/>
            <a:ext cx="2056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2.1.3 </a:t>
            </a:r>
            <a:r>
              <a:rPr lang="en-US" b="1" dirty="0" err="1"/>
              <a:t>Tính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b="1" dirty="0"/>
              <a:t> </a:t>
            </a:r>
            <a:r>
              <a:rPr lang="en-US" b="1" dirty="0" err="1"/>
              <a:t>tế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65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www.themegallery.com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Company Logo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2.1. CÁC YÊU CẦU </a:t>
            </a:r>
            <a:r>
              <a:rPr lang="en-US" dirty="0" smtClean="0"/>
              <a:t>CHUNG2.1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69904" y="845458"/>
            <a:ext cx="3018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2.1.4 </a:t>
            </a:r>
            <a:r>
              <a:rPr lang="en-US" b="1" dirty="0" err="1"/>
              <a:t>Thành</a:t>
            </a:r>
            <a:r>
              <a:rPr lang="en-US" b="1" dirty="0"/>
              <a:t> </a:t>
            </a:r>
            <a:r>
              <a:rPr lang="en-US" b="1" dirty="0" err="1"/>
              <a:t>phần</a:t>
            </a:r>
            <a:r>
              <a:rPr lang="en-US" b="1" dirty="0"/>
              <a:t> </a:t>
            </a:r>
            <a:r>
              <a:rPr lang="en-US" b="1" dirty="0" err="1"/>
              <a:t>hóa</a:t>
            </a:r>
            <a:r>
              <a:rPr lang="en-US" b="1" dirty="0"/>
              <a:t> </a:t>
            </a:r>
            <a:r>
              <a:rPr lang="en-US" b="1" dirty="0" err="1"/>
              <a:t>học</a:t>
            </a:r>
            <a:endParaRPr lang="en-US" dirty="0"/>
          </a:p>
        </p:txBody>
      </p:sp>
      <p:grpSp>
        <p:nvGrpSpPr>
          <p:cNvPr id="13" name="Group 32"/>
          <p:cNvGrpSpPr>
            <a:grpSpLocks/>
          </p:cNvGrpSpPr>
          <p:nvPr/>
        </p:nvGrpSpPr>
        <p:grpSpPr bwMode="auto">
          <a:xfrm>
            <a:off x="76200" y="2001838"/>
            <a:ext cx="9067801" cy="665162"/>
            <a:chOff x="1152" y="1275"/>
            <a:chExt cx="5712" cy="419"/>
          </a:xfrm>
        </p:grpSpPr>
        <p:grpSp>
          <p:nvGrpSpPr>
            <p:cNvPr id="14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22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" name="AutoShape 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B4C965">
                      <a:gamma/>
                      <a:shade val="46275"/>
                      <a:invGamma/>
                    </a:srgbClr>
                  </a:gs>
                  <a:gs pos="100000">
                    <a:srgbClr val="B4C965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5328" cy="0"/>
            </a:xfrm>
            <a:prstGeom prst="line">
              <a:avLst/>
            </a:prstGeom>
            <a:noFill/>
            <a:ln w="25400">
              <a:solidFill>
                <a:srgbClr val="00666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Text Box 12"/>
            <p:cNvSpPr txBox="1">
              <a:spLocks noChangeArrowheads="1"/>
            </p:cNvSpPr>
            <p:nvPr/>
          </p:nvSpPr>
          <p:spPr bwMode="auto">
            <a:xfrm>
              <a:off x="1680" y="1380"/>
              <a:ext cx="116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Text Box 13"/>
            <p:cNvSpPr txBox="1">
              <a:spLocks noChangeArrowheads="1"/>
            </p:cNvSpPr>
            <p:nvPr/>
          </p:nvSpPr>
          <p:spPr bwMode="gray">
            <a:xfrm>
              <a:off x="1290" y="1337"/>
              <a:ext cx="193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</a:rPr>
                <a:t>1</a:t>
              </a:r>
            </a:p>
          </p:txBody>
        </p:sp>
      </p:grpSp>
      <p:grpSp>
        <p:nvGrpSpPr>
          <p:cNvPr id="26" name="Group 33"/>
          <p:cNvGrpSpPr>
            <a:grpSpLocks/>
          </p:cNvGrpSpPr>
          <p:nvPr/>
        </p:nvGrpSpPr>
        <p:grpSpPr bwMode="auto">
          <a:xfrm>
            <a:off x="76200" y="3144838"/>
            <a:ext cx="9067800" cy="665162"/>
            <a:chOff x="1152" y="1851"/>
            <a:chExt cx="5712" cy="419"/>
          </a:xfrm>
        </p:grpSpPr>
        <p:grpSp>
          <p:nvGrpSpPr>
            <p:cNvPr id="28" name="Group 7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32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AutoShape 10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62B5C6">
                      <a:gamma/>
                      <a:shade val="46275"/>
                      <a:invGamma/>
                    </a:srgbClr>
                  </a:gs>
                  <a:gs pos="100000">
                    <a:srgbClr val="62B5C6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9" name="Line 14"/>
            <p:cNvSpPr>
              <a:spLocks noChangeShapeType="1"/>
            </p:cNvSpPr>
            <p:nvPr/>
          </p:nvSpPr>
          <p:spPr bwMode="auto">
            <a:xfrm>
              <a:off x="1536" y="2235"/>
              <a:ext cx="5328" cy="3"/>
            </a:xfrm>
            <a:prstGeom prst="line">
              <a:avLst/>
            </a:prstGeom>
            <a:noFill/>
            <a:ln w="25400">
              <a:solidFill>
                <a:srgbClr val="00666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Text Box 15"/>
            <p:cNvSpPr txBox="1">
              <a:spLocks noChangeArrowheads="1"/>
            </p:cNvSpPr>
            <p:nvPr/>
          </p:nvSpPr>
          <p:spPr bwMode="auto">
            <a:xfrm>
              <a:off x="2160" y="1899"/>
              <a:ext cx="155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 </a:t>
              </a:r>
              <a:endPara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Text Box 16"/>
            <p:cNvSpPr txBox="1">
              <a:spLocks noChangeArrowheads="1"/>
            </p:cNvSpPr>
            <p:nvPr/>
          </p:nvSpPr>
          <p:spPr bwMode="gray">
            <a:xfrm>
              <a:off x="1290" y="1913"/>
              <a:ext cx="193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2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76200" y="4287838"/>
            <a:ext cx="9067800" cy="665162"/>
            <a:chOff x="76200" y="2840038"/>
            <a:chExt cx="9067800" cy="665162"/>
          </a:xfrm>
        </p:grpSpPr>
        <p:grpSp>
          <p:nvGrpSpPr>
            <p:cNvPr id="36" name="Group 34"/>
            <p:cNvGrpSpPr>
              <a:grpSpLocks/>
            </p:cNvGrpSpPr>
            <p:nvPr/>
          </p:nvGrpSpPr>
          <p:grpSpPr bwMode="auto">
            <a:xfrm>
              <a:off x="76200" y="2840038"/>
              <a:ext cx="9067800" cy="665162"/>
              <a:chOff x="1152" y="2413"/>
              <a:chExt cx="5712" cy="419"/>
            </a:xfrm>
          </p:grpSpPr>
          <p:grpSp>
            <p:nvGrpSpPr>
              <p:cNvPr id="38" name="Group 17"/>
              <p:cNvGrpSpPr>
                <a:grpSpLocks/>
              </p:cNvGrpSpPr>
              <p:nvPr/>
            </p:nvGrpSpPr>
            <p:grpSpPr bwMode="auto">
              <a:xfrm>
                <a:off x="1152" y="2413"/>
                <a:ext cx="480" cy="419"/>
                <a:chOff x="1110" y="2656"/>
                <a:chExt cx="1549" cy="1351"/>
              </a:xfrm>
            </p:grpSpPr>
            <p:sp>
              <p:nvSpPr>
                <p:cNvPr id="41" name="AutoShape 18"/>
                <p:cNvSpPr>
                  <a:spLocks noChangeArrowheads="1"/>
                </p:cNvSpPr>
                <p:nvPr/>
              </p:nvSpPr>
              <p:spPr bwMode="gray">
                <a:xfrm>
                  <a:off x="1123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C0C0C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2" name="AutoShape 19"/>
                <p:cNvSpPr>
                  <a:spLocks noChangeArrowheads="1"/>
                </p:cNvSpPr>
                <p:nvPr/>
              </p:nvSpPr>
              <p:spPr bwMode="gray">
                <a:xfrm>
                  <a:off x="1110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500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3" name="AutoShape 20"/>
                <p:cNvSpPr>
                  <a:spLocks noChangeArrowheads="1"/>
                </p:cNvSpPr>
                <p:nvPr/>
              </p:nvSpPr>
              <p:spPr bwMode="gray">
                <a:xfrm>
                  <a:off x="1200" y="2736"/>
                  <a:ext cx="1350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rgbClr val="B4C965">
                        <a:gamma/>
                        <a:shade val="46275"/>
                        <a:invGamma/>
                      </a:srgbClr>
                    </a:gs>
                    <a:gs pos="100000">
                      <a:srgbClr val="B4C965"/>
                    </a:gs>
                  </a:gsLst>
                  <a:lin ang="2700000" scaled="1"/>
                </a:gra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9" name="Line 25"/>
              <p:cNvSpPr>
                <a:spLocks noChangeShapeType="1"/>
              </p:cNvSpPr>
              <p:nvPr/>
            </p:nvSpPr>
            <p:spPr bwMode="auto">
              <a:xfrm>
                <a:off x="1536" y="2797"/>
                <a:ext cx="5328" cy="35"/>
              </a:xfrm>
              <a:prstGeom prst="line">
                <a:avLst/>
              </a:prstGeom>
              <a:noFill/>
              <a:ln w="25400">
                <a:solidFill>
                  <a:srgbClr val="006666"/>
                </a:solidFill>
                <a:prstDash val="sysDot"/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Text Box 27"/>
              <p:cNvSpPr txBox="1">
                <a:spLocks noChangeArrowheads="1"/>
              </p:cNvSpPr>
              <p:nvPr/>
            </p:nvSpPr>
            <p:spPr bwMode="gray">
              <a:xfrm>
                <a:off x="1290" y="2475"/>
                <a:ext cx="193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700" b="1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3</a:t>
                </a:r>
              </a:p>
            </p:txBody>
          </p:sp>
        </p:grpSp>
        <p:sp>
          <p:nvSpPr>
            <p:cNvPr id="37" name="Rectangle 36"/>
            <p:cNvSpPr/>
            <p:nvPr/>
          </p:nvSpPr>
          <p:spPr>
            <a:xfrm>
              <a:off x="914400" y="3015734"/>
              <a:ext cx="184731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76200" y="5507038"/>
            <a:ext cx="9067800" cy="665162"/>
            <a:chOff x="76200" y="3581400"/>
            <a:chExt cx="9067800" cy="665162"/>
          </a:xfrm>
        </p:grpSpPr>
        <p:grpSp>
          <p:nvGrpSpPr>
            <p:cNvPr id="45" name="Group 35"/>
            <p:cNvGrpSpPr>
              <a:grpSpLocks/>
            </p:cNvGrpSpPr>
            <p:nvPr/>
          </p:nvGrpSpPr>
          <p:grpSpPr bwMode="auto">
            <a:xfrm>
              <a:off x="76200" y="3581400"/>
              <a:ext cx="9067800" cy="665162"/>
              <a:chOff x="1152" y="2989"/>
              <a:chExt cx="5712" cy="419"/>
            </a:xfrm>
          </p:grpSpPr>
          <p:grpSp>
            <p:nvGrpSpPr>
              <p:cNvPr id="47" name="Group 21"/>
              <p:cNvGrpSpPr>
                <a:grpSpLocks/>
              </p:cNvGrpSpPr>
              <p:nvPr/>
            </p:nvGrpSpPr>
            <p:grpSpPr bwMode="auto">
              <a:xfrm>
                <a:off x="1152" y="2989"/>
                <a:ext cx="480" cy="419"/>
                <a:chOff x="3174" y="2656"/>
                <a:chExt cx="1549" cy="1351"/>
              </a:xfrm>
            </p:grpSpPr>
            <p:sp>
              <p:nvSpPr>
                <p:cNvPr id="50" name="AutoShape 22"/>
                <p:cNvSpPr>
                  <a:spLocks noChangeArrowheads="1"/>
                </p:cNvSpPr>
                <p:nvPr/>
              </p:nvSpPr>
              <p:spPr bwMode="gray">
                <a:xfrm>
                  <a:off x="3187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C0C0C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1" name="AutoShape 23"/>
                <p:cNvSpPr>
                  <a:spLocks noChangeArrowheads="1"/>
                </p:cNvSpPr>
                <p:nvPr/>
              </p:nvSpPr>
              <p:spPr bwMode="gray">
                <a:xfrm>
                  <a:off x="3174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500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2" name="AutoShape 24"/>
                <p:cNvSpPr>
                  <a:spLocks noChangeArrowheads="1"/>
                </p:cNvSpPr>
                <p:nvPr/>
              </p:nvSpPr>
              <p:spPr bwMode="gray">
                <a:xfrm>
                  <a:off x="3264" y="2736"/>
                  <a:ext cx="1350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rgbClr val="62B5C6">
                        <a:gamma/>
                        <a:shade val="46275"/>
                        <a:invGamma/>
                      </a:srgbClr>
                    </a:gs>
                    <a:gs pos="100000">
                      <a:srgbClr val="62B5C6"/>
                    </a:gs>
                  </a:gsLst>
                  <a:lin ang="2700000" scaled="1"/>
                </a:gra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48" name="Line 28"/>
              <p:cNvSpPr>
                <a:spLocks noChangeShapeType="1"/>
              </p:cNvSpPr>
              <p:nvPr/>
            </p:nvSpPr>
            <p:spPr bwMode="auto">
              <a:xfrm>
                <a:off x="1536" y="3373"/>
                <a:ext cx="5328" cy="0"/>
              </a:xfrm>
              <a:prstGeom prst="line">
                <a:avLst/>
              </a:prstGeom>
              <a:noFill/>
              <a:ln w="25400">
                <a:solidFill>
                  <a:srgbClr val="006666"/>
                </a:solidFill>
                <a:prstDash val="sysDot"/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Text Box 30"/>
              <p:cNvSpPr txBox="1">
                <a:spLocks noChangeArrowheads="1"/>
              </p:cNvSpPr>
              <p:nvPr/>
            </p:nvSpPr>
            <p:spPr bwMode="gray">
              <a:xfrm>
                <a:off x="1290" y="3051"/>
                <a:ext cx="193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700" b="1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4</a:t>
                </a:r>
              </a:p>
            </p:txBody>
          </p:sp>
        </p:grpSp>
        <p:sp>
          <p:nvSpPr>
            <p:cNvPr id="46" name="Rectangle 45"/>
            <p:cNvSpPr/>
            <p:nvPr/>
          </p:nvSpPr>
          <p:spPr>
            <a:xfrm>
              <a:off x="838200" y="3734977"/>
              <a:ext cx="184731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800100" y="1390471"/>
            <a:ext cx="814132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/>
              <a:t>Nhóm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</a:t>
            </a:r>
            <a:r>
              <a:rPr lang="en-US" sz="2200" dirty="0" err="1"/>
              <a:t>nặng</a:t>
            </a:r>
            <a:r>
              <a:rPr lang="en-US" sz="2200" dirty="0"/>
              <a:t> </a:t>
            </a:r>
            <a:r>
              <a:rPr lang="en-US" sz="2200" dirty="0" err="1"/>
              <a:t>về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dẻo</a:t>
            </a:r>
            <a:r>
              <a:rPr lang="en-US" sz="2200" dirty="0"/>
              <a:t>,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dai</a:t>
            </a:r>
            <a:r>
              <a:rPr lang="en-US" sz="2200" dirty="0"/>
              <a:t>: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phần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 </a:t>
            </a:r>
            <a:r>
              <a:rPr lang="en-US" sz="2200" dirty="0" err="1"/>
              <a:t>thấp</a:t>
            </a:r>
            <a:r>
              <a:rPr lang="en-US" sz="2200" dirty="0"/>
              <a:t> 0,1 - 0,25%. </a:t>
            </a:r>
            <a:r>
              <a:rPr lang="en-US" sz="2200" dirty="0" err="1"/>
              <a:t>Muốn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bền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phải</a:t>
            </a:r>
            <a:r>
              <a:rPr lang="en-US" sz="2200" dirty="0"/>
              <a:t> </a:t>
            </a:r>
            <a:r>
              <a:rPr lang="en-US" sz="2200" dirty="0" err="1"/>
              <a:t>tôi</a:t>
            </a:r>
            <a:r>
              <a:rPr lang="en-US" sz="2200" dirty="0"/>
              <a:t> + ram </a:t>
            </a:r>
            <a:r>
              <a:rPr lang="en-US" sz="2200" dirty="0" err="1"/>
              <a:t>thấp</a:t>
            </a:r>
            <a:r>
              <a:rPr lang="en-US" sz="2200" dirty="0"/>
              <a:t>,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cứng</a:t>
            </a:r>
            <a:r>
              <a:rPr lang="en-US" sz="2200" dirty="0"/>
              <a:t> </a:t>
            </a:r>
            <a:r>
              <a:rPr lang="en-US" sz="2200" dirty="0" err="1"/>
              <a:t>bề</a:t>
            </a:r>
            <a:r>
              <a:rPr lang="en-US" sz="2200" dirty="0"/>
              <a:t> </a:t>
            </a:r>
            <a:r>
              <a:rPr lang="en-US" sz="2200" dirty="0" err="1"/>
              <a:t>mặt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phải</a:t>
            </a:r>
            <a:r>
              <a:rPr lang="en-US" sz="2200" dirty="0"/>
              <a:t> qua </a:t>
            </a:r>
            <a:r>
              <a:rPr lang="en-US" sz="2200" dirty="0" err="1"/>
              <a:t>thấm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831805" y="2702004"/>
            <a:ext cx="8229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/>
              <a:t>Nhóm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về</a:t>
            </a:r>
            <a:r>
              <a:rPr lang="en-US" sz="2200" dirty="0"/>
              <a:t> </a:t>
            </a:r>
            <a:r>
              <a:rPr lang="en-US" sz="2200" dirty="0" err="1"/>
              <a:t>giới</a:t>
            </a:r>
            <a:r>
              <a:rPr lang="en-US" sz="2200" dirty="0"/>
              <a:t> </a:t>
            </a:r>
            <a:r>
              <a:rPr lang="en-US" sz="2200" dirty="0" err="1"/>
              <a:t>hạn</a:t>
            </a:r>
            <a:r>
              <a:rPr lang="en-US" sz="2200" dirty="0"/>
              <a:t> </a:t>
            </a:r>
            <a:r>
              <a:rPr lang="en-US" sz="2200" dirty="0" err="1"/>
              <a:t>chảy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dai</a:t>
            </a:r>
            <a:r>
              <a:rPr lang="en-US" sz="2200" dirty="0"/>
              <a:t>: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phần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 </a:t>
            </a:r>
            <a:r>
              <a:rPr lang="en-US" sz="2200" dirty="0" err="1"/>
              <a:t>trung</a:t>
            </a:r>
            <a:r>
              <a:rPr lang="en-US" sz="2200" dirty="0"/>
              <a:t> </a:t>
            </a:r>
            <a:r>
              <a:rPr lang="en-US" sz="2200" dirty="0" err="1"/>
              <a:t>bình</a:t>
            </a:r>
            <a:r>
              <a:rPr lang="en-US" sz="2200" dirty="0"/>
              <a:t> 0,3 - 0,5%C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tôi</a:t>
            </a:r>
            <a:r>
              <a:rPr lang="en-US" sz="2200" dirty="0"/>
              <a:t> + ram </a:t>
            </a:r>
            <a:r>
              <a:rPr lang="en-US" sz="2200" dirty="0" err="1"/>
              <a:t>cao</a:t>
            </a:r>
            <a:r>
              <a:rPr lang="en-US" sz="2200" dirty="0"/>
              <a:t>. </a:t>
            </a:r>
            <a:r>
              <a:rPr lang="en-US" sz="2200" dirty="0" err="1"/>
              <a:t>Muốn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cứng</a:t>
            </a:r>
            <a:r>
              <a:rPr lang="en-US" sz="2200" dirty="0"/>
              <a:t> </a:t>
            </a:r>
            <a:r>
              <a:rPr lang="en-US" sz="2200" dirty="0" err="1"/>
              <a:t>bề</a:t>
            </a:r>
            <a:r>
              <a:rPr lang="en-US" sz="2200" dirty="0"/>
              <a:t> </a:t>
            </a:r>
            <a:r>
              <a:rPr lang="en-US" sz="2200" dirty="0" err="1"/>
              <a:t>mặt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phải</a:t>
            </a:r>
            <a:r>
              <a:rPr lang="en-US" sz="2200" dirty="0"/>
              <a:t> qua </a:t>
            </a:r>
            <a:r>
              <a:rPr lang="en-US" sz="2200" dirty="0" err="1"/>
              <a:t>tôi</a:t>
            </a:r>
            <a:r>
              <a:rPr lang="en-US" sz="2200" dirty="0"/>
              <a:t> </a:t>
            </a:r>
            <a:r>
              <a:rPr lang="en-US" sz="2200" dirty="0" err="1"/>
              <a:t>bề</a:t>
            </a:r>
            <a:r>
              <a:rPr lang="en-US" sz="2200" dirty="0"/>
              <a:t> </a:t>
            </a:r>
            <a:r>
              <a:rPr lang="en-US" sz="2200" dirty="0" err="1"/>
              <a:t>mặt</a:t>
            </a:r>
            <a:r>
              <a:rPr lang="en-US" sz="2200" dirty="0"/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838199" y="4107359"/>
            <a:ext cx="82232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/>
              <a:t>Nhóm</a:t>
            </a:r>
            <a:r>
              <a:rPr lang="en-US" sz="2200" dirty="0"/>
              <a:t> </a:t>
            </a:r>
            <a:r>
              <a:rPr lang="en-US" sz="2200" dirty="0" err="1"/>
              <a:t>yêu</a:t>
            </a:r>
            <a:r>
              <a:rPr lang="en-US" sz="2200" dirty="0"/>
              <a:t> </a:t>
            </a:r>
            <a:r>
              <a:rPr lang="en-US" sz="2200" dirty="0" err="1"/>
              <a:t>cầu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về</a:t>
            </a:r>
            <a:r>
              <a:rPr lang="en-US" sz="2200" dirty="0"/>
              <a:t> </a:t>
            </a:r>
            <a:r>
              <a:rPr lang="en-US" sz="2200" dirty="0" err="1"/>
              <a:t>giới</a:t>
            </a:r>
            <a:r>
              <a:rPr lang="en-US" sz="2200" dirty="0"/>
              <a:t> </a:t>
            </a:r>
            <a:r>
              <a:rPr lang="en-US" sz="2200" dirty="0" err="1"/>
              <a:t>hạn</a:t>
            </a:r>
            <a:r>
              <a:rPr lang="en-US" sz="2200" dirty="0"/>
              <a:t> </a:t>
            </a:r>
            <a:r>
              <a:rPr lang="en-US" sz="2200" dirty="0" err="1"/>
              <a:t>đàn</a:t>
            </a:r>
            <a:r>
              <a:rPr lang="en-US" sz="2200" dirty="0"/>
              <a:t> </a:t>
            </a:r>
            <a:r>
              <a:rPr lang="en-US" sz="2200" dirty="0" err="1"/>
              <a:t>hồi</a:t>
            </a:r>
            <a:r>
              <a:rPr lang="en-US" sz="2200" dirty="0"/>
              <a:t>: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phần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 </a:t>
            </a:r>
            <a:r>
              <a:rPr lang="en-US" sz="2200" dirty="0" err="1"/>
              <a:t>tương</a:t>
            </a:r>
            <a:r>
              <a:rPr lang="en-US" sz="2200" dirty="0"/>
              <a:t> </a:t>
            </a:r>
            <a:r>
              <a:rPr lang="en-US" sz="2200" dirty="0" err="1"/>
              <a:t>đối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0,55 - 0,65%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tôi</a:t>
            </a:r>
            <a:r>
              <a:rPr lang="en-US" sz="2200" dirty="0"/>
              <a:t> + ram </a:t>
            </a:r>
            <a:r>
              <a:rPr lang="en-US" sz="2200" dirty="0" err="1"/>
              <a:t>trung</a:t>
            </a:r>
            <a:r>
              <a:rPr lang="en-US" sz="2200" dirty="0"/>
              <a:t> </a:t>
            </a:r>
            <a:r>
              <a:rPr lang="en-US" sz="2200" dirty="0" err="1"/>
              <a:t>bình</a:t>
            </a:r>
            <a:endParaRPr lang="en-US" sz="2200" dirty="0"/>
          </a:p>
        </p:txBody>
      </p:sp>
      <p:sp>
        <p:nvSpPr>
          <p:cNvPr id="11" name="Rectangle 10"/>
          <p:cNvSpPr/>
          <p:nvPr/>
        </p:nvSpPr>
        <p:spPr>
          <a:xfrm>
            <a:off x="838199" y="5326559"/>
            <a:ext cx="830580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/>
              <a:t>T</a:t>
            </a:r>
            <a:r>
              <a:rPr lang="en-US" sz="2200" dirty="0" err="1" smtClean="0"/>
              <a:t>hép</a:t>
            </a:r>
            <a:r>
              <a:rPr lang="en-US" sz="2200" dirty="0" smtClean="0"/>
              <a:t> </a:t>
            </a:r>
            <a:r>
              <a:rPr lang="en-US" sz="2200" dirty="0" err="1"/>
              <a:t>cacbon</a:t>
            </a:r>
            <a:r>
              <a:rPr lang="en-US" sz="2200" dirty="0"/>
              <a:t> </a:t>
            </a:r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cấu</a:t>
            </a:r>
            <a:r>
              <a:rPr lang="en-US" sz="2200" dirty="0"/>
              <a:t> </a:t>
            </a:r>
            <a:r>
              <a:rPr lang="en-US" sz="2200" dirty="0" err="1"/>
              <a:t>chế</a:t>
            </a:r>
            <a:r>
              <a:rPr lang="en-US" sz="2200" dirty="0"/>
              <a:t> </a:t>
            </a:r>
            <a:r>
              <a:rPr lang="en-US" sz="2200" dirty="0" err="1"/>
              <a:t>tạo</a:t>
            </a:r>
            <a:r>
              <a:rPr lang="en-US" sz="2200" dirty="0"/>
              <a:t> </a:t>
            </a:r>
            <a:r>
              <a:rPr lang="en-US" sz="2200" dirty="0" err="1"/>
              <a:t>máy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tính</a:t>
            </a:r>
            <a:r>
              <a:rPr lang="en-US" sz="2200" dirty="0"/>
              <a:t> </a:t>
            </a:r>
            <a:r>
              <a:rPr lang="en-US" sz="2200" dirty="0" err="1"/>
              <a:t>công</a:t>
            </a:r>
            <a:r>
              <a:rPr lang="en-US" sz="2200" dirty="0"/>
              <a:t> </a:t>
            </a:r>
            <a:r>
              <a:rPr lang="en-US" sz="2200" dirty="0" err="1"/>
              <a:t>nghệ</a:t>
            </a:r>
            <a:r>
              <a:rPr lang="en-US" sz="2200" dirty="0"/>
              <a:t> </a:t>
            </a:r>
            <a:r>
              <a:rPr lang="en-US" sz="2200" dirty="0" err="1"/>
              <a:t>tốt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rẻ</a:t>
            </a:r>
            <a:r>
              <a:rPr lang="en-US" sz="2200" dirty="0"/>
              <a:t>, </a:t>
            </a:r>
            <a:r>
              <a:rPr lang="en-US" sz="2200" dirty="0" err="1"/>
              <a:t>chiếm</a:t>
            </a:r>
            <a:r>
              <a:rPr lang="en-US" sz="2200" dirty="0"/>
              <a:t> </a:t>
            </a:r>
            <a:r>
              <a:rPr lang="en-US" sz="2200" dirty="0" err="1"/>
              <a:t>tỷ</a:t>
            </a:r>
            <a:r>
              <a:rPr lang="en-US" sz="2200" dirty="0"/>
              <a:t> </a:t>
            </a:r>
            <a:r>
              <a:rPr lang="en-US" sz="2200" dirty="0" err="1"/>
              <a:t>lệ</a:t>
            </a:r>
            <a:r>
              <a:rPr lang="en-US" sz="2200" dirty="0"/>
              <a:t> </a:t>
            </a:r>
            <a:r>
              <a:rPr lang="en-US" sz="2200" dirty="0" err="1"/>
              <a:t>tới</a:t>
            </a:r>
            <a:r>
              <a:rPr lang="en-US" sz="2200" dirty="0"/>
              <a:t> 80 - 90%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cơ</a:t>
            </a:r>
            <a:r>
              <a:rPr lang="en-US" sz="2200" dirty="0"/>
              <a:t> </a:t>
            </a:r>
            <a:r>
              <a:rPr lang="en-US" sz="2200" dirty="0" err="1"/>
              <a:t>khí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52155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Company Logo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2.1. CÁC YÊU CẦU </a:t>
            </a:r>
            <a:r>
              <a:rPr lang="en-US" dirty="0" smtClean="0"/>
              <a:t>CHUNG2.1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69904" y="845458"/>
            <a:ext cx="44021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</a:rPr>
              <a:t>Nhược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điểm</a:t>
            </a:r>
            <a:r>
              <a:rPr lang="en-US" sz="2400" b="1" dirty="0" smtClean="0">
                <a:solidFill>
                  <a:srgbClr val="FF0000"/>
                </a:solidFill>
              </a:rPr>
              <a:t>  </a:t>
            </a:r>
            <a:r>
              <a:rPr lang="en-US" sz="2400" b="1" dirty="0" err="1" smtClean="0">
                <a:solidFill>
                  <a:srgbClr val="FF0000"/>
                </a:solidFill>
              </a:rPr>
              <a:t>của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thép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cabon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3" name="Rounded Rectangle 52"/>
          <p:cNvSpPr/>
          <p:nvPr/>
        </p:nvSpPr>
        <p:spPr bwMode="gray">
          <a:xfrm>
            <a:off x="26164" y="1828800"/>
            <a:ext cx="9205971" cy="91440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Tx/>
              <a:buChar char="-"/>
            </a:pPr>
            <a:r>
              <a:rPr lang="en-US" sz="2200" dirty="0" err="1" smtClean="0">
                <a:solidFill>
                  <a:schemeClr val="tx1"/>
                </a:solidFill>
              </a:rPr>
              <a:t>Khi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có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tiết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diện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lớn</a:t>
            </a:r>
            <a:r>
              <a:rPr lang="en-US" sz="2200" dirty="0">
                <a:solidFill>
                  <a:schemeClr val="tx1"/>
                </a:solidFill>
              </a:rPr>
              <a:t> (&gt; 30 - 40mm) </a:t>
            </a:r>
            <a:r>
              <a:rPr lang="en-US" sz="2200" dirty="0" err="1">
                <a:solidFill>
                  <a:schemeClr val="tx1"/>
                </a:solidFill>
              </a:rPr>
              <a:t>không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thể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đạt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được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độ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bền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tốt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như</a:t>
            </a:r>
            <a:r>
              <a:rPr lang="en-US" sz="2200" dirty="0">
                <a:solidFill>
                  <a:schemeClr val="tx1"/>
                </a:solidFill>
              </a:rPr>
              <a:t> ở </a:t>
            </a:r>
            <a:r>
              <a:rPr lang="en-US" sz="2200" dirty="0" err="1">
                <a:solidFill>
                  <a:schemeClr val="tx1"/>
                </a:solidFill>
              </a:rPr>
              <a:t>tiết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diện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nhỏ</a:t>
            </a:r>
            <a:r>
              <a:rPr lang="en-US" sz="22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4" name="Rounded Rectangle 53"/>
          <p:cNvSpPr/>
          <p:nvPr/>
        </p:nvSpPr>
        <p:spPr bwMode="gray">
          <a:xfrm>
            <a:off x="114300" y="3486150"/>
            <a:ext cx="9029700" cy="83820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200" dirty="0">
                <a:solidFill>
                  <a:schemeClr val="tx1"/>
                </a:solidFill>
              </a:rPr>
              <a:t>- </a:t>
            </a:r>
            <a:r>
              <a:rPr lang="en-US" sz="2200" dirty="0" err="1">
                <a:solidFill>
                  <a:schemeClr val="tx1"/>
                </a:solidFill>
              </a:rPr>
              <a:t>Không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thể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chế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tạo</a:t>
            </a:r>
            <a:r>
              <a:rPr lang="en-US" sz="2200" dirty="0">
                <a:solidFill>
                  <a:schemeClr val="tx1"/>
                </a:solidFill>
              </a:rPr>
              <a:t> chi </a:t>
            </a:r>
            <a:r>
              <a:rPr lang="en-US" sz="2200" dirty="0" err="1">
                <a:solidFill>
                  <a:schemeClr val="tx1"/>
                </a:solidFill>
              </a:rPr>
              <a:t>tiết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có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hình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dạng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phức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tạp</a:t>
            </a:r>
            <a:r>
              <a:rPr lang="en-US" sz="2200" dirty="0">
                <a:solidFill>
                  <a:schemeClr val="tx1"/>
                </a:solidFill>
              </a:rPr>
              <a:t> (</a:t>
            </a:r>
            <a:r>
              <a:rPr lang="en-US" sz="2200" dirty="0" err="1">
                <a:solidFill>
                  <a:schemeClr val="tx1"/>
                </a:solidFill>
              </a:rPr>
              <a:t>tiết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diện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thay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đổi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đột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ngột</a:t>
            </a:r>
            <a:r>
              <a:rPr lang="en-US" sz="2200" dirty="0">
                <a:solidFill>
                  <a:schemeClr val="tx1"/>
                </a:solidFill>
              </a:rPr>
              <a:t>).</a:t>
            </a:r>
          </a:p>
        </p:txBody>
      </p:sp>
      <p:sp>
        <p:nvSpPr>
          <p:cNvPr id="55" name="Rounded Rectangle 54"/>
          <p:cNvSpPr/>
          <p:nvPr/>
        </p:nvSpPr>
        <p:spPr bwMode="gray">
          <a:xfrm>
            <a:off x="164335" y="4800600"/>
            <a:ext cx="9067800" cy="91440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dirty="0">
                <a:solidFill>
                  <a:schemeClr val="tx1"/>
                </a:solidFill>
              </a:rPr>
              <a:t>- </a:t>
            </a:r>
            <a:r>
              <a:rPr lang="en-US" sz="2200" dirty="0" err="1">
                <a:solidFill>
                  <a:schemeClr val="tx1"/>
                </a:solidFill>
              </a:rPr>
              <a:t>Tính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chống</a:t>
            </a:r>
            <a:r>
              <a:rPr lang="en-US" sz="2200" dirty="0">
                <a:solidFill>
                  <a:schemeClr val="tx1"/>
                </a:solidFill>
              </a:rPr>
              <a:t> ram </a:t>
            </a:r>
            <a:r>
              <a:rPr lang="en-US" sz="2200" dirty="0" err="1">
                <a:solidFill>
                  <a:schemeClr val="tx1"/>
                </a:solidFill>
              </a:rPr>
              <a:t>kém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không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duy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trì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được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độ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bền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độ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cứng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cao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sau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khi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tôi</a:t>
            </a:r>
            <a:r>
              <a:rPr lang="en-US" sz="2200" dirty="0">
                <a:solidFill>
                  <a:schemeClr val="tx1"/>
                </a:solidFill>
              </a:rPr>
              <a:t> (</a:t>
            </a:r>
            <a:r>
              <a:rPr lang="en-US" sz="2200" dirty="0" err="1">
                <a:solidFill>
                  <a:schemeClr val="tx1"/>
                </a:solidFill>
              </a:rPr>
              <a:t>bị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nung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nóng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đến</a:t>
            </a:r>
            <a:r>
              <a:rPr lang="en-US" sz="2200" dirty="0">
                <a:solidFill>
                  <a:schemeClr val="tx1"/>
                </a:solidFill>
              </a:rPr>
              <a:t> 200</a:t>
            </a:r>
            <a:r>
              <a:rPr lang="en-US" sz="2200" baseline="30000" dirty="0">
                <a:solidFill>
                  <a:schemeClr val="tx1"/>
                </a:solidFill>
              </a:rPr>
              <a:t>o </a:t>
            </a:r>
            <a:r>
              <a:rPr lang="en-US" sz="2200" dirty="0">
                <a:solidFill>
                  <a:schemeClr val="tx1"/>
                </a:solidFill>
              </a:rPr>
              <a:t>C </a:t>
            </a:r>
            <a:r>
              <a:rPr lang="en-US" sz="2200" dirty="0" err="1">
                <a:solidFill>
                  <a:schemeClr val="tx1"/>
                </a:solidFill>
              </a:rPr>
              <a:t>và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cao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hơn</a:t>
            </a:r>
            <a:r>
              <a:rPr lang="en-US" sz="2200" dirty="0">
                <a:solidFill>
                  <a:schemeClr val="tx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731364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Company Logo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2.1. CÁC YÊU CẦU </a:t>
            </a:r>
            <a:r>
              <a:rPr lang="en-US" dirty="0" smtClean="0"/>
              <a:t>CHUNG2.1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69905" y="685800"/>
            <a:ext cx="88740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C00000"/>
                </a:solidFill>
              </a:rPr>
              <a:t>Thành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phần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hợp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kim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và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thép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hợp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kim</a:t>
            </a:r>
            <a:r>
              <a:rPr lang="en-US" sz="2400" dirty="0" smtClean="0">
                <a:solidFill>
                  <a:srgbClr val="C00000"/>
                </a:solidFill>
              </a:rPr>
              <a:t>:</a:t>
            </a:r>
          </a:p>
          <a:p>
            <a:r>
              <a:rPr lang="en-US" sz="2400" dirty="0"/>
              <a:t>So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thép</a:t>
            </a:r>
            <a:r>
              <a:rPr lang="en-US" sz="2400" dirty="0"/>
              <a:t> </a:t>
            </a:r>
            <a:r>
              <a:rPr lang="en-US" sz="2400" dirty="0" err="1"/>
              <a:t>cacbon</a:t>
            </a:r>
            <a:r>
              <a:rPr lang="en-US" sz="2400" dirty="0"/>
              <a:t>, </a:t>
            </a:r>
            <a:r>
              <a:rPr lang="en-US" sz="2400" dirty="0" err="1"/>
              <a:t>thép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tuy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đắt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,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nghệ</a:t>
            </a:r>
            <a:r>
              <a:rPr lang="en-US" sz="2400" dirty="0"/>
              <a:t> </a:t>
            </a:r>
            <a:r>
              <a:rPr lang="en-US" sz="2400" dirty="0" err="1"/>
              <a:t>kém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. </a:t>
            </a:r>
            <a:r>
              <a:rPr lang="en-US" sz="2400" dirty="0" err="1"/>
              <a:t>Tuy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nó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.</a:t>
            </a:r>
          </a:p>
          <a:p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53" name="Rounded Rectangle 52"/>
          <p:cNvSpPr/>
          <p:nvPr/>
        </p:nvSpPr>
        <p:spPr bwMode="gray">
          <a:xfrm>
            <a:off x="64265" y="2133600"/>
            <a:ext cx="9067800" cy="121920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dirty="0" err="1">
                <a:solidFill>
                  <a:schemeClr val="tx1"/>
                </a:solidFill>
              </a:rPr>
              <a:t>Nhóm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các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nguyên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tố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hợp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kim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chính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chiếm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tỷ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lệ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chủ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yếu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trong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các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nguyên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tố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thành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phần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có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tác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dụng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làm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tăng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độ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bền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nhờ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nâng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cao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độ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thấm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tôi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như</a:t>
            </a:r>
            <a:r>
              <a:rPr lang="en-US" sz="2200" dirty="0">
                <a:solidFill>
                  <a:schemeClr val="tx1"/>
                </a:solidFill>
              </a:rPr>
              <a:t>: Cr, </a:t>
            </a:r>
            <a:r>
              <a:rPr lang="en-US" sz="2200" dirty="0" err="1">
                <a:solidFill>
                  <a:schemeClr val="tx1"/>
                </a:solidFill>
              </a:rPr>
              <a:t>Mn</a:t>
            </a:r>
            <a:r>
              <a:rPr lang="en-US" sz="2200" dirty="0">
                <a:solidFill>
                  <a:schemeClr val="tx1"/>
                </a:solidFill>
              </a:rPr>
              <a:t>, Si, B </a:t>
            </a:r>
            <a:r>
              <a:rPr lang="en-US" sz="2200" dirty="0" err="1">
                <a:solidFill>
                  <a:schemeClr val="tx1"/>
                </a:solidFill>
              </a:rPr>
              <a:t>và</a:t>
            </a:r>
            <a:r>
              <a:rPr lang="en-US" sz="2200" dirty="0">
                <a:solidFill>
                  <a:schemeClr val="tx1"/>
                </a:solidFill>
              </a:rPr>
              <a:t> Ni </a:t>
            </a:r>
            <a:r>
              <a:rPr lang="en-US" sz="2200" dirty="0" err="1">
                <a:solidFill>
                  <a:schemeClr val="tx1"/>
                </a:solidFill>
              </a:rPr>
              <a:t>với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các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đặc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tính</a:t>
            </a:r>
            <a:r>
              <a:rPr lang="en-US" sz="2200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54" name="Rounded Rectangle 53"/>
          <p:cNvSpPr/>
          <p:nvPr/>
        </p:nvSpPr>
        <p:spPr bwMode="gray">
          <a:xfrm>
            <a:off x="102364" y="3562350"/>
            <a:ext cx="9029700" cy="146685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dirty="0">
                <a:solidFill>
                  <a:schemeClr val="tx1"/>
                </a:solidFill>
              </a:rPr>
              <a:t>- </a:t>
            </a:r>
            <a:r>
              <a:rPr lang="en-US" sz="2200" dirty="0" err="1" smtClean="0">
                <a:solidFill>
                  <a:schemeClr val="tx1"/>
                </a:solidFill>
              </a:rPr>
              <a:t>Rẻ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tiền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dễ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kiếm</a:t>
            </a:r>
            <a:r>
              <a:rPr lang="en-US" sz="2200" dirty="0">
                <a:solidFill>
                  <a:schemeClr val="tx1"/>
                </a:solidFill>
              </a:rPr>
              <a:t> (</a:t>
            </a:r>
            <a:r>
              <a:rPr lang="en-US" sz="2200" dirty="0" err="1">
                <a:solidFill>
                  <a:schemeClr val="tx1"/>
                </a:solidFill>
              </a:rPr>
              <a:t>riêng</a:t>
            </a:r>
            <a:r>
              <a:rPr lang="en-US" sz="2200" dirty="0">
                <a:solidFill>
                  <a:schemeClr val="tx1"/>
                </a:solidFill>
              </a:rPr>
              <a:t> Ni </a:t>
            </a:r>
            <a:r>
              <a:rPr lang="en-US" sz="2200" dirty="0" err="1">
                <a:solidFill>
                  <a:schemeClr val="tx1"/>
                </a:solidFill>
              </a:rPr>
              <a:t>tuy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đắt</a:t>
            </a:r>
            <a:r>
              <a:rPr lang="en-US" sz="2200" dirty="0">
                <a:solidFill>
                  <a:schemeClr val="tx1"/>
                </a:solidFill>
              </a:rPr>
              <a:t> song </a:t>
            </a:r>
            <a:r>
              <a:rPr lang="en-US" sz="2200" dirty="0" err="1">
                <a:solidFill>
                  <a:schemeClr val="tx1"/>
                </a:solidFill>
              </a:rPr>
              <a:t>vẫn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phải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dùng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khi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thật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cần</a:t>
            </a:r>
            <a:r>
              <a:rPr lang="en-US" sz="2200" dirty="0">
                <a:solidFill>
                  <a:schemeClr val="tx1"/>
                </a:solidFill>
              </a:rPr>
              <a:t>), song </a:t>
            </a:r>
            <a:r>
              <a:rPr lang="en-US" sz="2200" dirty="0" err="1">
                <a:solidFill>
                  <a:schemeClr val="tx1"/>
                </a:solidFill>
              </a:rPr>
              <a:t>tổng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lượng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của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chúng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đưa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vào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thường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chỉ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khoảng</a:t>
            </a:r>
            <a:r>
              <a:rPr lang="en-US" sz="2200" dirty="0">
                <a:solidFill>
                  <a:schemeClr val="tx1"/>
                </a:solidFill>
              </a:rPr>
              <a:t> 1 - 3%, </a:t>
            </a:r>
            <a:r>
              <a:rPr lang="en-US" sz="2200" dirty="0" err="1">
                <a:solidFill>
                  <a:schemeClr val="tx1"/>
                </a:solidFill>
              </a:rPr>
              <a:t>rất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ít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khi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gặp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loại</a:t>
            </a:r>
            <a:r>
              <a:rPr lang="en-US" sz="2200" dirty="0">
                <a:solidFill>
                  <a:schemeClr val="tx1"/>
                </a:solidFill>
              </a:rPr>
              <a:t> 5 - 6%. </a:t>
            </a:r>
            <a:r>
              <a:rPr lang="en-US" sz="2200" dirty="0" err="1">
                <a:solidFill>
                  <a:schemeClr val="tx1"/>
                </a:solidFill>
              </a:rPr>
              <a:t>Loại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này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có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tác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dụng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nâng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cao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độ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thấm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tôi</a:t>
            </a:r>
            <a:r>
              <a:rPr lang="en-US" sz="22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55" name="Rounded Rectangle 54"/>
          <p:cNvSpPr/>
          <p:nvPr/>
        </p:nvSpPr>
        <p:spPr bwMode="gray">
          <a:xfrm>
            <a:off x="164335" y="5257800"/>
            <a:ext cx="8967729" cy="129540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dirty="0">
                <a:solidFill>
                  <a:schemeClr val="tx1"/>
                </a:solidFill>
              </a:rPr>
              <a:t>- </a:t>
            </a:r>
            <a:r>
              <a:rPr lang="en-US" sz="2200" dirty="0" err="1">
                <a:solidFill>
                  <a:schemeClr val="tx1"/>
                </a:solidFill>
              </a:rPr>
              <a:t>Nhóm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các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nguyên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tố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hợp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kim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phụ</a:t>
            </a:r>
            <a:r>
              <a:rPr lang="en-US" sz="2200" dirty="0">
                <a:solidFill>
                  <a:schemeClr val="tx1"/>
                </a:solidFill>
              </a:rPr>
              <a:t> </a:t>
            </a:r>
            <a:r>
              <a:rPr lang="en-US" sz="2200" dirty="0" err="1">
                <a:solidFill>
                  <a:schemeClr val="tx1"/>
                </a:solidFill>
              </a:rPr>
              <a:t>được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đưa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vào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thép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với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hàm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lượng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rất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ít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thường</a:t>
            </a:r>
            <a:r>
              <a:rPr lang="en-US" sz="2200" dirty="0">
                <a:solidFill>
                  <a:schemeClr val="tx1"/>
                </a:solidFill>
              </a:rPr>
              <a:t> &lt; 0,1%, </a:t>
            </a:r>
            <a:r>
              <a:rPr lang="en-US" sz="2200" dirty="0" err="1">
                <a:solidFill>
                  <a:schemeClr val="tx1"/>
                </a:solidFill>
              </a:rPr>
              <a:t>cao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nhất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thường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không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quá</a:t>
            </a:r>
            <a:r>
              <a:rPr lang="en-US" sz="2200" dirty="0">
                <a:solidFill>
                  <a:schemeClr val="tx1"/>
                </a:solidFill>
              </a:rPr>
              <a:t> 0,2% </a:t>
            </a:r>
            <a:r>
              <a:rPr lang="en-US" sz="2200" dirty="0" err="1">
                <a:solidFill>
                  <a:schemeClr val="tx1"/>
                </a:solidFill>
              </a:rPr>
              <a:t>với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mục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đích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cải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thiện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nhược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điểm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nào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đó</a:t>
            </a:r>
            <a:r>
              <a:rPr lang="en-US" sz="2200" dirty="0">
                <a:solidFill>
                  <a:schemeClr val="tx1"/>
                </a:solidFill>
              </a:rPr>
              <a:t> do </a:t>
            </a:r>
            <a:r>
              <a:rPr lang="en-US" sz="2200" dirty="0" err="1">
                <a:solidFill>
                  <a:schemeClr val="tx1"/>
                </a:solidFill>
              </a:rPr>
              <a:t>nguyên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tố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chính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đưa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vào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đó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là</a:t>
            </a:r>
            <a:r>
              <a:rPr lang="en-US" sz="2200" dirty="0">
                <a:solidFill>
                  <a:schemeClr val="tx1"/>
                </a:solidFill>
              </a:rPr>
              <a:t> Ti, </a:t>
            </a:r>
            <a:r>
              <a:rPr lang="en-US" sz="2200" dirty="0" err="1">
                <a:solidFill>
                  <a:schemeClr val="tx1"/>
                </a:solidFill>
              </a:rPr>
              <a:t>Zr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Nb</a:t>
            </a:r>
            <a:r>
              <a:rPr lang="en-US" sz="2200" dirty="0">
                <a:solidFill>
                  <a:schemeClr val="tx1"/>
                </a:solidFill>
              </a:rPr>
              <a:t>, V </a:t>
            </a:r>
            <a:r>
              <a:rPr lang="en-US" sz="2200" dirty="0" err="1">
                <a:solidFill>
                  <a:schemeClr val="tx1"/>
                </a:solidFill>
              </a:rPr>
              <a:t>và</a:t>
            </a:r>
            <a:r>
              <a:rPr lang="en-US" sz="2200" dirty="0">
                <a:solidFill>
                  <a:schemeClr val="tx1"/>
                </a:solidFill>
              </a:rPr>
              <a:t> Mo.</a:t>
            </a:r>
          </a:p>
        </p:txBody>
      </p:sp>
    </p:spTree>
    <p:extLst>
      <p:ext uri="{BB962C8B-B14F-4D97-AF65-F5344CB8AC3E}">
        <p14:creationId xmlns:p14="http://schemas.microsoft.com/office/powerpoint/2010/main" val="3515771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Company Logo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2.1. CÁC YÊU CẦU </a:t>
            </a:r>
            <a:r>
              <a:rPr lang="en-US" dirty="0" smtClean="0"/>
              <a:t>CHUNG2.1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69905" y="833666"/>
            <a:ext cx="8874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C00000"/>
                </a:solidFill>
              </a:rPr>
              <a:t>Thành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phần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hợp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kim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và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thép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hợp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kim</a:t>
            </a:r>
            <a:r>
              <a:rPr lang="en-US" sz="2400" dirty="0" smtClean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53" name="Rounded Rectangle 52"/>
          <p:cNvSpPr/>
          <p:nvPr/>
        </p:nvSpPr>
        <p:spPr bwMode="gray">
          <a:xfrm>
            <a:off x="76201" y="1676400"/>
            <a:ext cx="9067800" cy="152400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tx1"/>
                </a:solidFill>
              </a:rPr>
              <a:t>Ti, </a:t>
            </a:r>
            <a:r>
              <a:rPr lang="en-US" sz="2400" dirty="0" err="1">
                <a:solidFill>
                  <a:schemeClr val="tx1"/>
                </a:solidFill>
              </a:rPr>
              <a:t>Zr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Nb</a:t>
            </a:r>
            <a:r>
              <a:rPr lang="en-US" sz="2400" dirty="0">
                <a:solidFill>
                  <a:schemeClr val="tx1"/>
                </a:solidFill>
              </a:rPr>
              <a:t>, V </a:t>
            </a:r>
            <a:r>
              <a:rPr lang="en-US" sz="2400" dirty="0" err="1">
                <a:solidFill>
                  <a:schemeClr val="tx1"/>
                </a:solidFill>
              </a:rPr>
              <a:t>là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các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nguyên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tố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giữ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thép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có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hạt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nhỏ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nung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đặc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biệt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trong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thép</a:t>
            </a:r>
            <a:r>
              <a:rPr lang="en-US" sz="2400" dirty="0">
                <a:solidFill>
                  <a:schemeClr val="tx1"/>
                </a:solidFill>
              </a:rPr>
              <a:t> Cr - </a:t>
            </a:r>
            <a:r>
              <a:rPr lang="en-US" sz="2400" dirty="0" err="1">
                <a:solidFill>
                  <a:schemeClr val="tx1"/>
                </a:solidFill>
              </a:rPr>
              <a:t>Mn</a:t>
            </a:r>
            <a:r>
              <a:rPr lang="en-US" sz="2400" dirty="0">
                <a:solidFill>
                  <a:schemeClr val="tx1"/>
                </a:solidFill>
              </a:rPr>
              <a:t> (</a:t>
            </a:r>
            <a:r>
              <a:rPr lang="en-US" sz="2400" dirty="0" err="1">
                <a:solidFill>
                  <a:schemeClr val="tx1"/>
                </a:solidFill>
              </a:rPr>
              <a:t>Mn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có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khuynh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hướng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gây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hạt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lớn</a:t>
            </a:r>
            <a:r>
              <a:rPr lang="en-US" sz="2400" dirty="0">
                <a:solidFill>
                  <a:schemeClr val="tx1"/>
                </a:solidFill>
              </a:rPr>
              <a:t>), </a:t>
            </a:r>
            <a:r>
              <a:rPr lang="en-US" sz="2400" dirty="0" err="1">
                <a:solidFill>
                  <a:schemeClr val="tx1"/>
                </a:solidFill>
              </a:rPr>
              <a:t>để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đạt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mục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đích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này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thường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dùng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khoảng</a:t>
            </a:r>
            <a:r>
              <a:rPr lang="en-US" sz="2400" dirty="0">
                <a:solidFill>
                  <a:schemeClr val="tx1"/>
                </a:solidFill>
              </a:rPr>
              <a:t> 0,1%Ti</a:t>
            </a:r>
            <a:endParaRPr lang="en-US" sz="2200" dirty="0">
              <a:solidFill>
                <a:schemeClr val="tx1"/>
              </a:solidFill>
            </a:endParaRPr>
          </a:p>
        </p:txBody>
      </p:sp>
      <p:sp>
        <p:nvSpPr>
          <p:cNvPr id="55" name="Rounded Rectangle 54"/>
          <p:cNvSpPr/>
          <p:nvPr/>
        </p:nvSpPr>
        <p:spPr bwMode="gray">
          <a:xfrm>
            <a:off x="0" y="3505200"/>
            <a:ext cx="8967729" cy="304800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tx1"/>
                </a:solidFill>
              </a:rPr>
              <a:t>Mo (~ 0,2%) </a:t>
            </a:r>
            <a:r>
              <a:rPr lang="en-US" sz="2400" dirty="0" err="1">
                <a:solidFill>
                  <a:schemeClr val="tx1"/>
                </a:solidFill>
              </a:rPr>
              <a:t>tránh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được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giòn</a:t>
            </a:r>
            <a:r>
              <a:rPr lang="en-US" sz="2400" dirty="0">
                <a:solidFill>
                  <a:schemeClr val="tx1"/>
                </a:solidFill>
              </a:rPr>
              <a:t> ram </a:t>
            </a:r>
            <a:r>
              <a:rPr lang="en-US" sz="2400" dirty="0" err="1">
                <a:solidFill>
                  <a:schemeClr val="tx1"/>
                </a:solidFill>
              </a:rPr>
              <a:t>loại</a:t>
            </a:r>
            <a:r>
              <a:rPr lang="en-US" sz="2400" dirty="0">
                <a:solidFill>
                  <a:schemeClr val="tx1"/>
                </a:solidFill>
              </a:rPr>
              <a:t> II, </a:t>
            </a:r>
            <a:r>
              <a:rPr lang="en-US" sz="2400" dirty="0" err="1">
                <a:solidFill>
                  <a:schemeClr val="tx1"/>
                </a:solidFill>
              </a:rPr>
              <a:t>thường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được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đưa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vào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thép</a:t>
            </a:r>
            <a:r>
              <a:rPr lang="en-US" sz="2400" dirty="0">
                <a:solidFill>
                  <a:schemeClr val="tx1"/>
                </a:solidFill>
              </a:rPr>
              <a:t> Cr - Ni </a:t>
            </a:r>
            <a:r>
              <a:rPr lang="en-US" sz="2400" dirty="0" err="1">
                <a:solidFill>
                  <a:schemeClr val="tx1"/>
                </a:solidFill>
              </a:rPr>
              <a:t>với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độ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thấm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tôi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cao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có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lượng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cacbon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trong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khoảng</a:t>
            </a:r>
            <a:r>
              <a:rPr lang="en-US" sz="2400" dirty="0">
                <a:solidFill>
                  <a:schemeClr val="tx1"/>
                </a:solidFill>
              </a:rPr>
              <a:t> 0,2 - 0,4%. W </a:t>
            </a:r>
            <a:r>
              <a:rPr lang="en-US" sz="2400" dirty="0" err="1">
                <a:solidFill>
                  <a:schemeClr val="tx1"/>
                </a:solidFill>
              </a:rPr>
              <a:t>cũng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có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tác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dụng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này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nhưng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phải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dùng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nhiều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hơn</a:t>
            </a:r>
            <a:r>
              <a:rPr lang="en-US" sz="2400" dirty="0">
                <a:solidFill>
                  <a:schemeClr val="tx1"/>
                </a:solidFill>
              </a:rPr>
              <a:t> (~ 0,5%) </a:t>
            </a:r>
            <a:r>
              <a:rPr lang="en-US" sz="2400" dirty="0" err="1">
                <a:solidFill>
                  <a:schemeClr val="tx1"/>
                </a:solidFill>
              </a:rPr>
              <a:t>nên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ít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dùng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nguyên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tố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này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Ngoài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tác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dụng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chống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giòn</a:t>
            </a:r>
            <a:r>
              <a:rPr lang="en-US" sz="2400" dirty="0">
                <a:solidFill>
                  <a:schemeClr val="tx1"/>
                </a:solidFill>
              </a:rPr>
              <a:t> ram </a:t>
            </a:r>
            <a:r>
              <a:rPr lang="en-US" sz="2400" dirty="0" err="1">
                <a:solidFill>
                  <a:schemeClr val="tx1"/>
                </a:solidFill>
              </a:rPr>
              <a:t>loại</a:t>
            </a:r>
            <a:r>
              <a:rPr lang="en-US" sz="2400" dirty="0">
                <a:solidFill>
                  <a:schemeClr val="tx1"/>
                </a:solidFill>
              </a:rPr>
              <a:t> II </a:t>
            </a:r>
            <a:r>
              <a:rPr lang="en-US" sz="2400" dirty="0" err="1">
                <a:solidFill>
                  <a:schemeClr val="tx1"/>
                </a:solidFill>
              </a:rPr>
              <a:t>các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nguyên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tố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này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còn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có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tác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dụng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nâng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cao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độ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thấm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tôi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nên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thép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crôm</a:t>
            </a:r>
            <a:r>
              <a:rPr lang="en-US" sz="2400" dirty="0">
                <a:solidFill>
                  <a:schemeClr val="tx1"/>
                </a:solidFill>
              </a:rPr>
              <a:t> - </a:t>
            </a:r>
            <a:r>
              <a:rPr lang="en-US" sz="2400" dirty="0" err="1">
                <a:solidFill>
                  <a:schemeClr val="tx1"/>
                </a:solidFill>
              </a:rPr>
              <a:t>niken</a:t>
            </a:r>
            <a:r>
              <a:rPr lang="en-US" sz="2400" dirty="0">
                <a:solidFill>
                  <a:schemeClr val="tx1"/>
                </a:solidFill>
              </a:rPr>
              <a:t> - </a:t>
            </a:r>
            <a:r>
              <a:rPr lang="en-US" sz="2400" dirty="0" err="1">
                <a:solidFill>
                  <a:schemeClr val="tx1"/>
                </a:solidFill>
              </a:rPr>
              <a:t>môlipđen</a:t>
            </a:r>
            <a:r>
              <a:rPr lang="en-US" sz="2400" dirty="0">
                <a:solidFill>
                  <a:schemeClr val="tx1"/>
                </a:solidFill>
              </a:rPr>
              <a:t> (</a:t>
            </a:r>
            <a:r>
              <a:rPr lang="en-US" sz="2400" dirty="0" err="1">
                <a:solidFill>
                  <a:schemeClr val="tx1"/>
                </a:solidFill>
              </a:rPr>
              <a:t>hoặc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vonfram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được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coi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như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thép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chế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tạo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máy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tốt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nhất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986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2.1.5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thép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máy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139915" y="1739562"/>
            <a:ext cx="8672172" cy="1288336"/>
            <a:chOff x="1143000" y="1828800"/>
            <a:chExt cx="8672172" cy="1288336"/>
          </a:xfrm>
        </p:grpSpPr>
        <p:sp>
          <p:nvSpPr>
            <p:cNvPr id="8" name="AutoShape 2"/>
            <p:cNvSpPr>
              <a:spLocks noChangeArrowheads="1"/>
            </p:cNvSpPr>
            <p:nvPr/>
          </p:nvSpPr>
          <p:spPr bwMode="gray">
            <a:xfrm>
              <a:off x="2052637" y="1905000"/>
              <a:ext cx="7762535" cy="1212136"/>
            </a:xfrm>
            <a:prstGeom prst="roundRect">
              <a:avLst>
                <a:gd name="adj" fmla="val 12727"/>
              </a:avLst>
            </a:prstGeom>
            <a:solidFill>
              <a:srgbClr val="62B5C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Text Box 3"/>
            <p:cNvSpPr txBox="1">
              <a:spLocks noChangeArrowheads="1"/>
            </p:cNvSpPr>
            <p:nvPr/>
          </p:nvSpPr>
          <p:spPr bwMode="ltGray">
            <a:xfrm>
              <a:off x="2343150" y="1862316"/>
              <a:ext cx="5962650" cy="384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just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</a:endParaRPr>
            </a:p>
          </p:txBody>
        </p:sp>
        <p:grpSp>
          <p:nvGrpSpPr>
            <p:cNvPr id="10" name="Group 4"/>
            <p:cNvGrpSpPr>
              <a:grpSpLocks/>
            </p:cNvGrpSpPr>
            <p:nvPr/>
          </p:nvGrpSpPr>
          <p:grpSpPr bwMode="auto">
            <a:xfrm>
              <a:off x="1143000" y="1828800"/>
              <a:ext cx="1238250" cy="1236663"/>
              <a:chOff x="802" y="845"/>
              <a:chExt cx="827" cy="826"/>
            </a:xfrm>
          </p:grpSpPr>
          <p:sp>
            <p:nvSpPr>
              <p:cNvPr id="12" name="Oval 5"/>
              <p:cNvSpPr>
                <a:spLocks noChangeArrowheads="1"/>
              </p:cNvSpPr>
              <p:nvPr/>
            </p:nvSpPr>
            <p:spPr bwMode="gray">
              <a:xfrm>
                <a:off x="802" y="845"/>
                <a:ext cx="827" cy="826"/>
              </a:xfrm>
              <a:prstGeom prst="ellipse">
                <a:avLst/>
              </a:prstGeom>
              <a:solidFill>
                <a:srgbClr val="F8F8F8"/>
              </a:solidFill>
              <a:ln w="38100">
                <a:solidFill>
                  <a:srgbClr val="62B5C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" name="Oval 6"/>
              <p:cNvSpPr>
                <a:spLocks noChangeArrowheads="1"/>
              </p:cNvSpPr>
              <p:nvPr/>
            </p:nvSpPr>
            <p:spPr bwMode="gray">
              <a:xfrm>
                <a:off x="836" y="879"/>
                <a:ext cx="758" cy="758"/>
              </a:xfrm>
              <a:prstGeom prst="ellipse">
                <a:avLst/>
              </a:prstGeom>
              <a:noFill/>
              <a:ln w="38100">
                <a:solidFill>
                  <a:srgbClr val="62B5C6">
                    <a:alpha val="70000"/>
                  </a:srgb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Oval 7"/>
              <p:cNvSpPr>
                <a:spLocks noChangeArrowheads="1"/>
              </p:cNvSpPr>
              <p:nvPr/>
            </p:nvSpPr>
            <p:spPr bwMode="gray">
              <a:xfrm>
                <a:off x="870" y="915"/>
                <a:ext cx="690" cy="690"/>
              </a:xfrm>
              <a:prstGeom prst="ellipse">
                <a:avLst/>
              </a:prstGeom>
              <a:noFill/>
              <a:ln w="38100">
                <a:solidFill>
                  <a:srgbClr val="62B5C6">
                    <a:alpha val="30000"/>
                  </a:srgb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1" name="Text Box 8"/>
            <p:cNvSpPr txBox="1">
              <a:spLocks noChangeArrowheads="1"/>
            </p:cNvSpPr>
            <p:nvPr/>
          </p:nvSpPr>
          <p:spPr bwMode="auto">
            <a:xfrm>
              <a:off x="1214438" y="2205335"/>
              <a:ext cx="108267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1</a:t>
              </a: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57200" y="3479283"/>
            <a:ext cx="8975845" cy="1236663"/>
            <a:chOff x="483990" y="3429000"/>
            <a:chExt cx="7898010" cy="1236663"/>
          </a:xfrm>
        </p:grpSpPr>
        <p:sp>
          <p:nvSpPr>
            <p:cNvPr id="16" name="AutoShape 9"/>
            <p:cNvSpPr>
              <a:spLocks noChangeArrowheads="1"/>
            </p:cNvSpPr>
            <p:nvPr/>
          </p:nvSpPr>
          <p:spPr bwMode="invGray">
            <a:xfrm>
              <a:off x="483990" y="3559175"/>
              <a:ext cx="6974085" cy="989013"/>
            </a:xfrm>
            <a:prstGeom prst="roundRect">
              <a:avLst>
                <a:gd name="adj" fmla="val 12727"/>
              </a:avLst>
            </a:prstGeom>
            <a:solidFill>
              <a:srgbClr val="7EC65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8" name="Group 11"/>
            <p:cNvGrpSpPr>
              <a:grpSpLocks/>
            </p:cNvGrpSpPr>
            <p:nvPr/>
          </p:nvGrpSpPr>
          <p:grpSpPr bwMode="auto">
            <a:xfrm>
              <a:off x="7143750" y="3429000"/>
              <a:ext cx="1238250" cy="1236663"/>
              <a:chOff x="802" y="845"/>
              <a:chExt cx="827" cy="826"/>
            </a:xfrm>
          </p:grpSpPr>
          <p:sp>
            <p:nvSpPr>
              <p:cNvPr id="20" name="Oval 12"/>
              <p:cNvSpPr>
                <a:spLocks noChangeArrowheads="1"/>
              </p:cNvSpPr>
              <p:nvPr/>
            </p:nvSpPr>
            <p:spPr bwMode="gray">
              <a:xfrm>
                <a:off x="802" y="845"/>
                <a:ext cx="827" cy="826"/>
              </a:xfrm>
              <a:prstGeom prst="ellipse">
                <a:avLst/>
              </a:prstGeom>
              <a:solidFill>
                <a:srgbClr val="F8F8F8"/>
              </a:solidFill>
              <a:ln w="38100">
                <a:solidFill>
                  <a:srgbClr val="7EC65A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" name="Oval 13"/>
              <p:cNvSpPr>
                <a:spLocks noChangeArrowheads="1"/>
              </p:cNvSpPr>
              <p:nvPr/>
            </p:nvSpPr>
            <p:spPr bwMode="gray">
              <a:xfrm>
                <a:off x="836" y="879"/>
                <a:ext cx="758" cy="758"/>
              </a:xfrm>
              <a:prstGeom prst="ellipse">
                <a:avLst/>
              </a:prstGeom>
              <a:noFill/>
              <a:ln w="38100">
                <a:solidFill>
                  <a:srgbClr val="7EC65A">
                    <a:alpha val="70000"/>
                  </a:srgb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2" name="Oval 14"/>
              <p:cNvSpPr>
                <a:spLocks noChangeArrowheads="1"/>
              </p:cNvSpPr>
              <p:nvPr/>
            </p:nvSpPr>
            <p:spPr bwMode="gray">
              <a:xfrm>
                <a:off x="870" y="915"/>
                <a:ext cx="690" cy="690"/>
              </a:xfrm>
              <a:prstGeom prst="ellipse">
                <a:avLst/>
              </a:prstGeom>
              <a:noFill/>
              <a:ln w="38100">
                <a:solidFill>
                  <a:srgbClr val="7EC65A">
                    <a:alpha val="30000"/>
                  </a:srgb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9" name="Text Box 15"/>
            <p:cNvSpPr txBox="1">
              <a:spLocks noChangeArrowheads="1"/>
            </p:cNvSpPr>
            <p:nvPr/>
          </p:nvSpPr>
          <p:spPr bwMode="gray">
            <a:xfrm>
              <a:off x="7215188" y="3805535"/>
              <a:ext cx="108108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2 </a:t>
              </a: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268610" y="4996786"/>
            <a:ext cx="7570590" cy="1389061"/>
            <a:chOff x="1143000" y="4935538"/>
            <a:chExt cx="7570590" cy="1389061"/>
          </a:xfrm>
        </p:grpSpPr>
        <p:sp>
          <p:nvSpPr>
            <p:cNvPr id="24" name="AutoShape 16"/>
            <p:cNvSpPr>
              <a:spLocks noChangeArrowheads="1"/>
            </p:cNvSpPr>
            <p:nvPr/>
          </p:nvSpPr>
          <p:spPr bwMode="gray">
            <a:xfrm>
              <a:off x="2052638" y="5027072"/>
              <a:ext cx="6660952" cy="1297527"/>
            </a:xfrm>
            <a:prstGeom prst="roundRect">
              <a:avLst>
                <a:gd name="adj" fmla="val 12727"/>
              </a:avLst>
            </a:prstGeom>
            <a:solidFill>
              <a:srgbClr val="B4C9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Text Box 17"/>
            <p:cNvSpPr txBox="1">
              <a:spLocks noChangeArrowheads="1"/>
            </p:cNvSpPr>
            <p:nvPr/>
          </p:nvSpPr>
          <p:spPr bwMode="white">
            <a:xfrm>
              <a:off x="2302782" y="4986516"/>
              <a:ext cx="6003018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just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 </a:t>
              </a: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</a:endParaRPr>
            </a:p>
          </p:txBody>
        </p:sp>
        <p:grpSp>
          <p:nvGrpSpPr>
            <p:cNvPr id="26" name="Group 18"/>
            <p:cNvGrpSpPr>
              <a:grpSpLocks/>
            </p:cNvGrpSpPr>
            <p:nvPr/>
          </p:nvGrpSpPr>
          <p:grpSpPr bwMode="auto">
            <a:xfrm>
              <a:off x="1143000" y="4935538"/>
              <a:ext cx="1238250" cy="1236662"/>
              <a:chOff x="802" y="845"/>
              <a:chExt cx="827" cy="826"/>
            </a:xfrm>
          </p:grpSpPr>
          <p:sp>
            <p:nvSpPr>
              <p:cNvPr id="28" name="Oval 19"/>
              <p:cNvSpPr>
                <a:spLocks noChangeArrowheads="1"/>
              </p:cNvSpPr>
              <p:nvPr/>
            </p:nvSpPr>
            <p:spPr bwMode="gray">
              <a:xfrm>
                <a:off x="802" y="845"/>
                <a:ext cx="827" cy="826"/>
              </a:xfrm>
              <a:prstGeom prst="ellipse">
                <a:avLst/>
              </a:prstGeom>
              <a:solidFill>
                <a:srgbClr val="F8F8F8"/>
              </a:solidFill>
              <a:ln w="38100">
                <a:solidFill>
                  <a:srgbClr val="B4C965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" name="Oval 20"/>
              <p:cNvSpPr>
                <a:spLocks noChangeArrowheads="1"/>
              </p:cNvSpPr>
              <p:nvPr/>
            </p:nvSpPr>
            <p:spPr bwMode="gray">
              <a:xfrm>
                <a:off x="836" y="879"/>
                <a:ext cx="758" cy="758"/>
              </a:xfrm>
              <a:prstGeom prst="ellipse">
                <a:avLst/>
              </a:prstGeom>
              <a:noFill/>
              <a:ln w="38100">
                <a:solidFill>
                  <a:srgbClr val="B4C965">
                    <a:alpha val="70000"/>
                  </a:srgb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" name="Oval 21"/>
              <p:cNvSpPr>
                <a:spLocks noChangeArrowheads="1"/>
              </p:cNvSpPr>
              <p:nvPr/>
            </p:nvSpPr>
            <p:spPr bwMode="gray">
              <a:xfrm>
                <a:off x="870" y="915"/>
                <a:ext cx="690" cy="690"/>
              </a:xfrm>
              <a:prstGeom prst="ellipse">
                <a:avLst/>
              </a:prstGeom>
              <a:noFill/>
              <a:ln w="38100">
                <a:solidFill>
                  <a:srgbClr val="B4C965">
                    <a:alpha val="30000"/>
                  </a:srgb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7" name="Text Box 22"/>
            <p:cNvSpPr txBox="1">
              <a:spLocks noChangeArrowheads="1"/>
            </p:cNvSpPr>
            <p:nvPr/>
          </p:nvSpPr>
          <p:spPr bwMode="gray">
            <a:xfrm>
              <a:off x="1203325" y="5282625"/>
              <a:ext cx="1082675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3</a:t>
              </a: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447525" y="1863804"/>
            <a:ext cx="736456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/>
              <a:t>- </a:t>
            </a:r>
            <a:r>
              <a:rPr lang="en-US" sz="2200" dirty="0" err="1"/>
              <a:t>Thép</a:t>
            </a:r>
            <a:r>
              <a:rPr lang="en-US" sz="2200" dirty="0"/>
              <a:t> </a:t>
            </a:r>
            <a:r>
              <a:rPr lang="en-US" sz="2200" dirty="0" err="1"/>
              <a:t>thấm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phần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 </a:t>
            </a:r>
            <a:r>
              <a:rPr lang="en-US" sz="2200" dirty="0" err="1"/>
              <a:t>thấp</a:t>
            </a:r>
            <a:r>
              <a:rPr lang="en-US" sz="2200" dirty="0"/>
              <a:t> (</a:t>
            </a:r>
            <a:r>
              <a:rPr lang="en-US" sz="2200" dirty="0" err="1"/>
              <a:t>dẻo</a:t>
            </a:r>
            <a:r>
              <a:rPr lang="en-US" sz="2200" dirty="0"/>
              <a:t>, </a:t>
            </a:r>
            <a:r>
              <a:rPr lang="en-US" sz="2200" dirty="0" err="1"/>
              <a:t>dai</a:t>
            </a:r>
            <a:r>
              <a:rPr lang="en-US" sz="2200" dirty="0"/>
              <a:t>), </a:t>
            </a:r>
            <a:r>
              <a:rPr lang="en-US" sz="2200" dirty="0" err="1"/>
              <a:t>để</a:t>
            </a:r>
            <a:r>
              <a:rPr lang="en-US" sz="2200" dirty="0"/>
              <a:t> </a:t>
            </a:r>
            <a:r>
              <a:rPr lang="en-US" sz="2200" dirty="0" err="1"/>
              <a:t>đạt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bền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phải</a:t>
            </a:r>
            <a:r>
              <a:rPr lang="en-US" sz="2200" dirty="0"/>
              <a:t> </a:t>
            </a:r>
            <a:r>
              <a:rPr lang="en-US" sz="2200" dirty="0" err="1"/>
              <a:t>tôi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ram </a:t>
            </a:r>
            <a:r>
              <a:rPr lang="en-US" sz="2200" dirty="0" err="1"/>
              <a:t>thấp</a:t>
            </a:r>
            <a:r>
              <a:rPr lang="en-US" sz="2200" dirty="0"/>
              <a:t>, </a:t>
            </a:r>
            <a:r>
              <a:rPr lang="en-US" sz="2200" dirty="0" err="1"/>
              <a:t>còn</a:t>
            </a:r>
            <a:r>
              <a:rPr lang="en-US" sz="2200" dirty="0"/>
              <a:t> </a:t>
            </a:r>
            <a:r>
              <a:rPr lang="en-US" sz="2200" dirty="0" err="1"/>
              <a:t>muốn</a:t>
            </a:r>
            <a:r>
              <a:rPr lang="en-US" sz="2200" dirty="0"/>
              <a:t> </a:t>
            </a:r>
            <a:r>
              <a:rPr lang="en-US" sz="2200" dirty="0" err="1"/>
              <a:t>đạt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cứng</a:t>
            </a:r>
            <a:r>
              <a:rPr lang="en-US" sz="2200" dirty="0"/>
              <a:t> </a:t>
            </a:r>
            <a:r>
              <a:rPr lang="en-US" sz="2200" dirty="0" err="1"/>
              <a:t>bề</a:t>
            </a:r>
            <a:r>
              <a:rPr lang="en-US" sz="2200" dirty="0"/>
              <a:t> </a:t>
            </a:r>
            <a:r>
              <a:rPr lang="en-US" sz="2200" dirty="0" err="1"/>
              <a:t>mặt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phải</a:t>
            </a:r>
            <a:r>
              <a:rPr lang="en-US" sz="2200" dirty="0"/>
              <a:t> qua </a:t>
            </a:r>
            <a:r>
              <a:rPr lang="en-US" sz="2200" dirty="0" err="1"/>
              <a:t>thấm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3637557"/>
            <a:ext cx="7448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Thép</a:t>
            </a:r>
            <a:r>
              <a:rPr lang="en-US" sz="2000" dirty="0"/>
              <a:t> </a:t>
            </a:r>
            <a:r>
              <a:rPr lang="en-US" sz="2000" dirty="0" err="1"/>
              <a:t>hóa</a:t>
            </a:r>
            <a:r>
              <a:rPr lang="en-US" sz="2000" dirty="0"/>
              <a:t> </a:t>
            </a:r>
            <a:r>
              <a:rPr lang="en-US" sz="2000" dirty="0" err="1"/>
              <a:t>tốt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cacbon</a:t>
            </a:r>
            <a:r>
              <a:rPr lang="en-US" sz="2000" dirty="0"/>
              <a:t> </a:t>
            </a:r>
            <a:r>
              <a:rPr lang="en-US" sz="2000" dirty="0" err="1"/>
              <a:t>trung</a:t>
            </a:r>
            <a:r>
              <a:rPr lang="en-US" sz="2000" dirty="0"/>
              <a:t> </a:t>
            </a:r>
            <a:r>
              <a:rPr lang="en-US" sz="2000" dirty="0" err="1"/>
              <a:t>bình</a:t>
            </a:r>
            <a:r>
              <a:rPr lang="en-US" sz="2000" dirty="0"/>
              <a:t> (</a:t>
            </a:r>
            <a:r>
              <a:rPr lang="en-US" sz="2000" dirty="0" err="1"/>
              <a:t>khá</a:t>
            </a:r>
            <a:r>
              <a:rPr lang="en-US" sz="2000" dirty="0"/>
              <a:t> </a:t>
            </a:r>
            <a:r>
              <a:rPr lang="en-US" sz="2000" dirty="0" err="1"/>
              <a:t>bền</a:t>
            </a:r>
            <a:r>
              <a:rPr lang="en-US" sz="2000" dirty="0"/>
              <a:t>, </a:t>
            </a:r>
            <a:r>
              <a:rPr lang="en-US" sz="2000" dirty="0" err="1"/>
              <a:t>dẻo</a:t>
            </a:r>
            <a:r>
              <a:rPr lang="en-US" sz="2000" dirty="0"/>
              <a:t>, </a:t>
            </a:r>
            <a:r>
              <a:rPr lang="en-US" sz="2000" dirty="0" err="1"/>
              <a:t>dai</a:t>
            </a:r>
            <a:r>
              <a:rPr lang="en-US" sz="2000" dirty="0"/>
              <a:t>),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nâng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hơn</a:t>
            </a:r>
            <a:r>
              <a:rPr lang="en-US" sz="2000" dirty="0"/>
              <a:t> </a:t>
            </a:r>
            <a:r>
              <a:rPr lang="en-US" sz="2000" dirty="0" err="1"/>
              <a:t>nữa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tôi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ram </a:t>
            </a:r>
            <a:r>
              <a:rPr lang="en-US" sz="2000" dirty="0" err="1"/>
              <a:t>cao</a:t>
            </a:r>
            <a:r>
              <a:rPr lang="en-US" sz="2000" dirty="0"/>
              <a:t>, </a:t>
            </a:r>
            <a:r>
              <a:rPr lang="en-US" sz="2000" dirty="0" err="1"/>
              <a:t>còn</a:t>
            </a:r>
            <a:r>
              <a:rPr lang="en-US" sz="2000" dirty="0"/>
              <a:t> </a:t>
            </a:r>
            <a:r>
              <a:rPr lang="en-US" sz="2000" dirty="0" err="1"/>
              <a:t>muốn</a:t>
            </a:r>
            <a:r>
              <a:rPr lang="en-US" sz="2000" dirty="0"/>
              <a:t> </a:t>
            </a:r>
            <a:r>
              <a:rPr lang="en-US" sz="2000" dirty="0" err="1"/>
              <a:t>đạt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cứng</a:t>
            </a:r>
            <a:r>
              <a:rPr lang="en-US" sz="2000" dirty="0"/>
              <a:t> </a:t>
            </a:r>
            <a:r>
              <a:rPr lang="en-US" sz="2000" dirty="0" err="1"/>
              <a:t>bề</a:t>
            </a:r>
            <a:r>
              <a:rPr lang="en-US" sz="2000" dirty="0"/>
              <a:t> </a:t>
            </a:r>
            <a:r>
              <a:rPr lang="en-US" sz="2000" dirty="0" err="1"/>
              <a:t>mặt</a:t>
            </a:r>
            <a:r>
              <a:rPr lang="en-US" sz="2000" dirty="0"/>
              <a:t> </a:t>
            </a:r>
            <a:r>
              <a:rPr lang="en-US" sz="2000" dirty="0" err="1"/>
              <a:t>tốt</a:t>
            </a:r>
            <a:r>
              <a:rPr lang="en-US" sz="2000" dirty="0"/>
              <a:t> </a:t>
            </a:r>
            <a:r>
              <a:rPr lang="en-US" sz="2000" dirty="0" err="1"/>
              <a:t>cuối</a:t>
            </a:r>
            <a:r>
              <a:rPr lang="en-US" sz="2000" dirty="0"/>
              <a:t> </a:t>
            </a:r>
            <a:r>
              <a:rPr lang="en-US" sz="2000" dirty="0" err="1"/>
              <a:t>cùng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qua </a:t>
            </a:r>
            <a:r>
              <a:rPr lang="en-US" sz="2000" dirty="0" err="1"/>
              <a:t>tôi</a:t>
            </a:r>
            <a:r>
              <a:rPr lang="en-US" sz="2000" dirty="0"/>
              <a:t> </a:t>
            </a:r>
            <a:r>
              <a:rPr lang="en-US" sz="2000" dirty="0" err="1"/>
              <a:t>bề</a:t>
            </a:r>
            <a:r>
              <a:rPr lang="en-US" sz="2000" dirty="0"/>
              <a:t> </a:t>
            </a:r>
            <a:r>
              <a:rPr lang="en-US" sz="2000" dirty="0" err="1"/>
              <a:t>mặt</a:t>
            </a:r>
            <a:r>
              <a:rPr lang="en-US" sz="2000" dirty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2506859" y="5161042"/>
            <a:ext cx="59150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Thép</a:t>
            </a:r>
            <a:r>
              <a:rPr lang="en-US" sz="2000" dirty="0"/>
              <a:t> </a:t>
            </a:r>
            <a:r>
              <a:rPr lang="en-US" sz="2000" dirty="0" err="1"/>
              <a:t>đàn</a:t>
            </a:r>
            <a:r>
              <a:rPr lang="en-US" sz="2000" dirty="0"/>
              <a:t> </a:t>
            </a:r>
            <a:r>
              <a:rPr lang="en-US" sz="2000" dirty="0" err="1"/>
              <a:t>hồi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cacbon</a:t>
            </a:r>
            <a:r>
              <a:rPr lang="en-US" sz="2000" dirty="0"/>
              <a:t> </a:t>
            </a:r>
            <a:r>
              <a:rPr lang="en-US" sz="2000" dirty="0" err="1"/>
              <a:t>tương</a:t>
            </a:r>
            <a:r>
              <a:rPr lang="en-US" sz="2000" dirty="0"/>
              <a:t> </a:t>
            </a:r>
            <a:r>
              <a:rPr lang="en-US" sz="2000" dirty="0" err="1"/>
              <a:t>đối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(</a:t>
            </a:r>
            <a:r>
              <a:rPr lang="en-US" sz="2000" dirty="0" err="1"/>
              <a:t>kém</a:t>
            </a:r>
            <a:r>
              <a:rPr lang="en-US" sz="2000" dirty="0"/>
              <a:t> </a:t>
            </a:r>
            <a:r>
              <a:rPr lang="en-US" sz="2000" dirty="0" err="1"/>
              <a:t>dẻo</a:t>
            </a:r>
            <a:r>
              <a:rPr lang="en-US" sz="2000" dirty="0"/>
              <a:t>, </a:t>
            </a:r>
            <a:r>
              <a:rPr lang="en-US" sz="2000" dirty="0" err="1"/>
              <a:t>dai</a:t>
            </a:r>
            <a:r>
              <a:rPr lang="en-US" sz="2000" dirty="0"/>
              <a:t> </a:t>
            </a:r>
            <a:r>
              <a:rPr lang="en-US" sz="2000" dirty="0" err="1"/>
              <a:t>nhưng</a:t>
            </a:r>
            <a:r>
              <a:rPr lang="en-US" sz="2000" dirty="0"/>
              <a:t> </a:t>
            </a:r>
            <a:r>
              <a:rPr lang="en-US" sz="2000" dirty="0" err="1"/>
              <a:t>khá</a:t>
            </a:r>
            <a:r>
              <a:rPr lang="en-US" sz="2000" dirty="0"/>
              <a:t> </a:t>
            </a:r>
            <a:r>
              <a:rPr lang="en-US" sz="2000" dirty="0" err="1"/>
              <a:t>cứng</a:t>
            </a:r>
            <a:r>
              <a:rPr lang="en-US" sz="2000" dirty="0"/>
              <a:t>, </a:t>
            </a:r>
            <a:r>
              <a:rPr lang="en-US" sz="2000" dirty="0" err="1"/>
              <a:t>rất</a:t>
            </a:r>
            <a:r>
              <a:rPr lang="en-US" sz="2000" dirty="0"/>
              <a:t> </a:t>
            </a:r>
            <a:r>
              <a:rPr lang="en-US" sz="2000" dirty="0" err="1"/>
              <a:t>đàn</a:t>
            </a:r>
            <a:r>
              <a:rPr lang="en-US" sz="2000" dirty="0"/>
              <a:t> </a:t>
            </a:r>
            <a:r>
              <a:rPr lang="en-US" sz="2000" dirty="0" err="1"/>
              <a:t>hồi</a:t>
            </a:r>
            <a:r>
              <a:rPr lang="en-US" sz="2000" dirty="0"/>
              <a:t>),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đạt</a:t>
            </a:r>
            <a:r>
              <a:rPr lang="en-US" sz="2000" dirty="0"/>
              <a:t> </a:t>
            </a:r>
            <a:r>
              <a:rPr lang="en-US" sz="2000" dirty="0" err="1"/>
              <a:t>giới</a:t>
            </a:r>
            <a:r>
              <a:rPr lang="en-US" sz="2000" dirty="0"/>
              <a:t> </a:t>
            </a:r>
            <a:r>
              <a:rPr lang="en-US" sz="2000" dirty="0" err="1"/>
              <a:t>hạn</a:t>
            </a:r>
            <a:r>
              <a:rPr lang="en-US" sz="2000" dirty="0"/>
              <a:t> </a:t>
            </a:r>
            <a:r>
              <a:rPr lang="en-US" sz="2000" dirty="0" err="1"/>
              <a:t>đàn</a:t>
            </a:r>
            <a:r>
              <a:rPr lang="en-US" sz="2000" dirty="0"/>
              <a:t> </a:t>
            </a:r>
            <a:r>
              <a:rPr lang="en-US" sz="2000" dirty="0" err="1"/>
              <a:t>hồi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tôi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ram </a:t>
            </a:r>
            <a:r>
              <a:rPr lang="en-US" sz="2000" dirty="0" err="1"/>
              <a:t>trung</a:t>
            </a:r>
            <a:r>
              <a:rPr lang="en-US" sz="2000" dirty="0"/>
              <a:t> </a:t>
            </a:r>
            <a:r>
              <a:rPr lang="en-US" sz="2000" dirty="0" err="1"/>
              <a:t>bình</a:t>
            </a:r>
            <a:r>
              <a:rPr lang="en-US" sz="2000" dirty="0"/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976" y="844723"/>
            <a:ext cx="90490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70C0"/>
                </a:solidFill>
              </a:rPr>
              <a:t>Có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ba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nhóm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thép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kết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cấu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chế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tạo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máy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chính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với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các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đặc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điểm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khác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nhau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về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thành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phần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cacbon</a:t>
            </a:r>
            <a:r>
              <a:rPr lang="en-US" sz="2000" dirty="0">
                <a:solidFill>
                  <a:srgbClr val="0070C0"/>
                </a:solidFill>
              </a:rPr>
              <a:t>, </a:t>
            </a:r>
            <a:r>
              <a:rPr lang="en-US" sz="2000" dirty="0" err="1">
                <a:solidFill>
                  <a:srgbClr val="0070C0"/>
                </a:solidFill>
              </a:rPr>
              <a:t>hợp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kim</a:t>
            </a:r>
            <a:r>
              <a:rPr lang="en-US" sz="2000" dirty="0">
                <a:solidFill>
                  <a:srgbClr val="0070C0"/>
                </a:solidFill>
              </a:rPr>
              <a:t>, </a:t>
            </a:r>
            <a:r>
              <a:rPr lang="en-US" sz="2000" dirty="0" err="1">
                <a:solidFill>
                  <a:srgbClr val="0070C0"/>
                </a:solidFill>
              </a:rPr>
              <a:t>chế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độ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nhiệt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luyện</a:t>
            </a:r>
            <a:r>
              <a:rPr lang="en-US" sz="2000" dirty="0">
                <a:solidFill>
                  <a:srgbClr val="0070C0"/>
                </a:solidFill>
              </a:rPr>
              <a:t>, </a:t>
            </a:r>
            <a:r>
              <a:rPr lang="en-US" sz="2000" dirty="0" err="1">
                <a:solidFill>
                  <a:srgbClr val="0070C0"/>
                </a:solidFill>
              </a:rPr>
              <a:t>cơ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tính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và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công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dụng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29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819400" y="4953000"/>
            <a:ext cx="5167313" cy="414338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dist">
              <a:lnSpc>
                <a:spcPct val="80000"/>
              </a:lnSpc>
            </a:pPr>
            <a:r>
              <a:rPr lang="en-US" sz="1600" b="0">
                <a:latin typeface="Arial" charset="0"/>
              </a:rPr>
              <a:t>Click to edit company slogan .</a:t>
            </a: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3124200" y="3276600"/>
            <a:ext cx="4724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Verdana" pitchFamily="34" charset="0"/>
              </a:rPr>
              <a:t>www.themegallery.com</a:t>
            </a:r>
          </a:p>
        </p:txBody>
      </p:sp>
      <p:sp>
        <p:nvSpPr>
          <p:cNvPr id="87045" name="WordArt 5"/>
          <p:cNvSpPr>
            <a:spLocks noChangeArrowheads="1" noChangeShapeType="1" noTextEdit="1"/>
          </p:cNvSpPr>
          <p:nvPr/>
        </p:nvSpPr>
        <p:spPr bwMode="gray">
          <a:xfrm>
            <a:off x="2286000" y="3886200"/>
            <a:ext cx="48768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Thank You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 animBg="1"/>
    </p:bldLst>
  </p:timing>
</p:sld>
</file>

<file path=ppt/theme/theme1.xml><?xml version="1.0" encoding="utf-8"?>
<a:theme xmlns:a="http://schemas.openxmlformats.org/drawingml/2006/main" name="c022TGp_general_diagram_v2">
  <a:themeElements>
    <a:clrScheme name="sample 3">
      <a:dk1>
        <a:srgbClr val="000000"/>
      </a:dk1>
      <a:lt1>
        <a:srgbClr val="FFFFFF"/>
      </a:lt1>
      <a:dk2>
        <a:srgbClr val="1B4E63"/>
      </a:dk2>
      <a:lt2>
        <a:srgbClr val="DDDDDD"/>
      </a:lt2>
      <a:accent1>
        <a:srgbClr val="328C83"/>
      </a:accent1>
      <a:accent2>
        <a:srgbClr val="DC8300"/>
      </a:accent2>
      <a:accent3>
        <a:srgbClr val="FFFFFF"/>
      </a:accent3>
      <a:accent4>
        <a:srgbClr val="000000"/>
      </a:accent4>
      <a:accent5>
        <a:srgbClr val="ADC5C1"/>
      </a:accent5>
      <a:accent6>
        <a:srgbClr val="C77600"/>
      </a:accent6>
      <a:hlink>
        <a:srgbClr val="9DC03C"/>
      </a:hlink>
      <a:folHlink>
        <a:srgbClr val="2F87D7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66"/>
        </a:dk1>
        <a:lt1>
          <a:srgbClr val="FFFFFF"/>
        </a:lt1>
        <a:dk2>
          <a:srgbClr val="003399"/>
        </a:dk2>
        <a:lt2>
          <a:srgbClr val="DDDDDD"/>
        </a:lt2>
        <a:accent1>
          <a:srgbClr val="1088C4"/>
        </a:accent1>
        <a:accent2>
          <a:srgbClr val="20A286"/>
        </a:accent2>
        <a:accent3>
          <a:srgbClr val="FFFFFF"/>
        </a:accent3>
        <a:accent4>
          <a:srgbClr val="000056"/>
        </a:accent4>
        <a:accent5>
          <a:srgbClr val="AAC3DE"/>
        </a:accent5>
        <a:accent6>
          <a:srgbClr val="1C9279"/>
        </a:accent6>
        <a:hlink>
          <a:srgbClr val="9999FF"/>
        </a:hlink>
        <a:folHlink>
          <a:srgbClr val="D5785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10B66"/>
        </a:dk1>
        <a:lt1>
          <a:srgbClr val="FFFFFF"/>
        </a:lt1>
        <a:dk2>
          <a:srgbClr val="8D4FBB"/>
        </a:dk2>
        <a:lt2>
          <a:srgbClr val="B2B2B2"/>
        </a:lt2>
        <a:accent1>
          <a:srgbClr val="1263B4"/>
        </a:accent1>
        <a:accent2>
          <a:srgbClr val="6BC394"/>
        </a:accent2>
        <a:accent3>
          <a:srgbClr val="FFFFFF"/>
        </a:accent3>
        <a:accent4>
          <a:srgbClr val="1B0856"/>
        </a:accent4>
        <a:accent5>
          <a:srgbClr val="AAB7D6"/>
        </a:accent5>
        <a:accent6>
          <a:srgbClr val="60B086"/>
        </a:accent6>
        <a:hlink>
          <a:srgbClr val="ABAE3E"/>
        </a:hlink>
        <a:folHlink>
          <a:srgbClr val="66B6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1B4E63"/>
        </a:dk2>
        <a:lt2>
          <a:srgbClr val="DDDDDD"/>
        </a:lt2>
        <a:accent1>
          <a:srgbClr val="328C83"/>
        </a:accent1>
        <a:accent2>
          <a:srgbClr val="DC8300"/>
        </a:accent2>
        <a:accent3>
          <a:srgbClr val="FFFFFF"/>
        </a:accent3>
        <a:accent4>
          <a:srgbClr val="000000"/>
        </a:accent4>
        <a:accent5>
          <a:srgbClr val="ADC5C1"/>
        </a:accent5>
        <a:accent6>
          <a:srgbClr val="C77600"/>
        </a:accent6>
        <a:hlink>
          <a:srgbClr val="9DC03C"/>
        </a:hlink>
        <a:folHlink>
          <a:srgbClr val="2F87D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c022TGp_general_diagram_v2</Template>
  <TotalTime>35</TotalTime>
  <Words>1075</Words>
  <Application>Microsoft Office PowerPoint</Application>
  <PresentationFormat>On-screen Show (4:3)</PresentationFormat>
  <Paragraphs>66</Paragraphs>
  <Slides>10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c022TGp_general_diagram_v2</vt:lpstr>
      <vt:lpstr>Image</vt:lpstr>
      <vt:lpstr>THÉP CHẾ TẠO MÁY</vt:lpstr>
      <vt:lpstr>2.1. CÁC YÊU CẦU CHUNG2.1</vt:lpstr>
      <vt:lpstr>2.1. CÁC YÊU CẦU CHUNG2.1</vt:lpstr>
      <vt:lpstr>2.1. CÁC YÊU CẦU CHUNG2.1</vt:lpstr>
      <vt:lpstr>2.1. CÁC YÊU CẦU CHUNG2.1</vt:lpstr>
      <vt:lpstr>2.1. CÁC YÊU CẦU CHUNG2.1</vt:lpstr>
      <vt:lpstr>2.1. CÁC YÊU CẦU CHUNG2.1</vt:lpstr>
      <vt:lpstr>2.1. CÁC YÊU CẦU CHUNG2.1</vt:lpstr>
      <vt:lpstr>2.1.5 Các nhóm thép chế tạo máy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11</cp:revision>
  <dcterms:created xsi:type="dcterms:W3CDTF">2021-07-19T09:40:07Z</dcterms:created>
  <dcterms:modified xsi:type="dcterms:W3CDTF">2021-11-16T02:19:49Z</dcterms:modified>
</cp:coreProperties>
</file>