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28"/>
  </p:notesMasterIdLst>
  <p:sldIdLst>
    <p:sldId id="256" r:id="rId2"/>
    <p:sldId id="276" r:id="rId3"/>
    <p:sldId id="258" r:id="rId4"/>
    <p:sldId id="259" r:id="rId5"/>
    <p:sldId id="277" r:id="rId6"/>
    <p:sldId id="260" r:id="rId7"/>
    <p:sldId id="278" r:id="rId8"/>
    <p:sldId id="264" r:id="rId9"/>
    <p:sldId id="262" r:id="rId10"/>
    <p:sldId id="279" r:id="rId11"/>
    <p:sldId id="265" r:id="rId12"/>
    <p:sldId id="281" r:id="rId13"/>
    <p:sldId id="280" r:id="rId14"/>
    <p:sldId id="282" r:id="rId15"/>
    <p:sldId id="283" r:id="rId16"/>
    <p:sldId id="294" r:id="rId17"/>
    <p:sldId id="284" r:id="rId18"/>
    <p:sldId id="285" r:id="rId19"/>
    <p:sldId id="286" r:id="rId20"/>
    <p:sldId id="295" r:id="rId21"/>
    <p:sldId id="290" r:id="rId22"/>
    <p:sldId id="296" r:id="rId23"/>
    <p:sldId id="291" r:id="rId24"/>
    <p:sldId id="292" r:id="rId25"/>
    <p:sldId id="293" r:id="rId26"/>
    <p:sldId id="275" r:id="rId27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C0C0C0"/>
    <a:srgbClr val="FB510D"/>
    <a:srgbClr val="F6A91E"/>
    <a:srgbClr val="40A0B6"/>
    <a:srgbClr val="BE2C3A"/>
    <a:srgbClr val="FFFFFF"/>
    <a:srgbClr val="FF8029"/>
    <a:srgbClr val="2CA1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22" autoAdjust="0"/>
    <p:restoredTop sz="94660"/>
  </p:normalViewPr>
  <p:slideViewPr>
    <p:cSldViewPr>
      <p:cViewPr varScale="1">
        <p:scale>
          <a:sx n="50" d="100"/>
          <a:sy n="50" d="100"/>
        </p:scale>
        <p:origin x="-90" y="-5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14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B8EF8F15-C68C-4DEA-8594-9B08403BCC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7955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gradFill rotWithShape="0">
          <a:gsLst>
            <a:gs pos="0">
              <a:schemeClr val="bg1"/>
            </a:gs>
            <a:gs pos="100000">
              <a:srgbClr val="FFFF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5" name="Rectangle 7"/>
          <p:cNvSpPr>
            <a:spLocks noChangeArrowheads="1"/>
          </p:cNvSpPr>
          <p:nvPr/>
        </p:nvSpPr>
        <p:spPr bwMode="gray"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ot="10800000" wrap="none" anchor="ctr"/>
          <a:lstStyle/>
          <a:p>
            <a:endParaRPr lang="en-US"/>
          </a:p>
        </p:txBody>
      </p:sp>
      <p:sp>
        <p:nvSpPr>
          <p:cNvPr id="27656" name="Rectangle 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362200"/>
            <a:ext cx="7461250" cy="1470025"/>
          </a:xfrm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eaLnBrk="1" hangingPunct="1">
              <a:defRPr sz="440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27657" name="Rectangle 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85800" y="3844925"/>
            <a:ext cx="7467600" cy="685800"/>
          </a:xfrm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0" indent="0" algn="ctr" eaLnBrk="1" hangingPunct="1">
              <a:buFontTx/>
              <a:buNone/>
              <a:defRPr sz="1800" smtClean="0"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27658" name="Rectangle 10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91640CD6-6494-40E1-AB3F-34CDEFF20893}" type="datetimeFigureOut">
              <a:rPr lang="en-US"/>
              <a:pPr/>
              <a:t>12/3/2021</a:t>
            </a:fld>
            <a:endParaRPr lang="en-US"/>
          </a:p>
        </p:txBody>
      </p:sp>
      <p:sp>
        <p:nvSpPr>
          <p:cNvPr id="27659" name="Rectangle 11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7660" name="Rectangle 12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AA566587-CF2A-4379-B870-DEC6A5401E3F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27661" name="Oval 13"/>
          <p:cNvSpPr>
            <a:spLocks noChangeArrowheads="1"/>
          </p:cNvSpPr>
          <p:nvPr/>
        </p:nvSpPr>
        <p:spPr bwMode="gray">
          <a:xfrm>
            <a:off x="609600" y="266700"/>
            <a:ext cx="1828800" cy="1828800"/>
          </a:xfrm>
          <a:prstGeom prst="ellipse">
            <a:avLst/>
          </a:prstGeom>
          <a:solidFill>
            <a:srgbClr val="969696">
              <a:alpha val="50000"/>
            </a:srgbClr>
          </a:solidFill>
          <a:ln w="38100" algn="ctr">
            <a:solidFill>
              <a:srgbClr val="FFFFFF">
                <a:alpha val="8000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ot="10800000" wrap="none" anchor="ctr"/>
          <a:lstStyle/>
          <a:p>
            <a:endParaRPr lang="en-US"/>
          </a:p>
        </p:txBody>
      </p:sp>
      <p:sp>
        <p:nvSpPr>
          <p:cNvPr id="27662" name="Oval 14"/>
          <p:cNvSpPr>
            <a:spLocks noChangeArrowheads="1"/>
          </p:cNvSpPr>
          <p:nvPr/>
        </p:nvSpPr>
        <p:spPr bwMode="gray">
          <a:xfrm>
            <a:off x="3505200" y="266700"/>
            <a:ext cx="1828800" cy="1828800"/>
          </a:xfrm>
          <a:prstGeom prst="ellipse">
            <a:avLst/>
          </a:prstGeom>
          <a:solidFill>
            <a:schemeClr val="accent2">
              <a:alpha val="89999"/>
            </a:schemeClr>
          </a:solidFill>
          <a:ln w="38100" algn="ctr">
            <a:solidFill>
              <a:srgbClr val="FFFFFF">
                <a:alpha val="8000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ot="10800000" wrap="none" anchor="ctr"/>
          <a:lstStyle/>
          <a:p>
            <a:endParaRPr lang="en-US"/>
          </a:p>
        </p:txBody>
      </p:sp>
      <p:sp>
        <p:nvSpPr>
          <p:cNvPr id="27663" name="Oval 15"/>
          <p:cNvSpPr>
            <a:spLocks noChangeArrowheads="1"/>
          </p:cNvSpPr>
          <p:nvPr/>
        </p:nvSpPr>
        <p:spPr bwMode="gray">
          <a:xfrm>
            <a:off x="3581400" y="4572000"/>
            <a:ext cx="1828800" cy="1828800"/>
          </a:xfrm>
          <a:prstGeom prst="ellipse">
            <a:avLst/>
          </a:prstGeom>
          <a:solidFill>
            <a:schemeClr val="hlink">
              <a:alpha val="70000"/>
            </a:schemeClr>
          </a:solidFill>
          <a:ln w="38100" algn="ctr">
            <a:solidFill>
              <a:srgbClr val="FFFFFF">
                <a:alpha val="8000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ot="10800000" wrap="none" anchor="ctr"/>
          <a:lstStyle/>
          <a:p>
            <a:endParaRPr lang="en-US"/>
          </a:p>
        </p:txBody>
      </p:sp>
      <p:sp>
        <p:nvSpPr>
          <p:cNvPr id="27664" name="Oval 16"/>
          <p:cNvSpPr>
            <a:spLocks noChangeArrowheads="1"/>
          </p:cNvSpPr>
          <p:nvPr/>
        </p:nvSpPr>
        <p:spPr bwMode="gray">
          <a:xfrm>
            <a:off x="6465888" y="2411413"/>
            <a:ext cx="1828800" cy="1828800"/>
          </a:xfrm>
          <a:prstGeom prst="ellipse">
            <a:avLst/>
          </a:prstGeom>
          <a:solidFill>
            <a:srgbClr val="FFFFFF">
              <a:alpha val="10001"/>
            </a:srgbClr>
          </a:solidFill>
          <a:ln w="38100" algn="ctr">
            <a:solidFill>
              <a:srgbClr val="FFFFFF">
                <a:alpha val="2000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ot="10800000" wrap="none" anchor="ctr"/>
          <a:lstStyle/>
          <a:p>
            <a:endParaRPr lang="en-US"/>
          </a:p>
        </p:txBody>
      </p:sp>
      <p:sp>
        <p:nvSpPr>
          <p:cNvPr id="27665" name="Oval 17" descr="E000063L"/>
          <p:cNvSpPr>
            <a:spLocks noChangeArrowheads="1"/>
          </p:cNvSpPr>
          <p:nvPr/>
        </p:nvSpPr>
        <p:spPr bwMode="gray">
          <a:xfrm>
            <a:off x="6477000" y="266700"/>
            <a:ext cx="1828800" cy="1828800"/>
          </a:xfrm>
          <a:prstGeom prst="ellipse">
            <a:avLst/>
          </a:prstGeom>
          <a:blipFill dpi="0" rotWithShape="1">
            <a:blip r:embed="rId2">
              <a:lum bright="24000" contrast="36000"/>
              <a:grayscl/>
              <a:alphaModFix amt="90000"/>
            </a:blip>
            <a:srcRect/>
            <a:stretch>
              <a:fillRect/>
            </a:stretch>
          </a:blipFill>
          <a:ln w="38100">
            <a:solidFill>
              <a:srgbClr val="FFFFFF">
                <a:alpha val="8000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7666" name="Oval 18"/>
          <p:cNvSpPr>
            <a:spLocks noChangeArrowheads="1"/>
          </p:cNvSpPr>
          <p:nvPr/>
        </p:nvSpPr>
        <p:spPr bwMode="gray">
          <a:xfrm>
            <a:off x="6553200" y="4572000"/>
            <a:ext cx="1828800" cy="1828800"/>
          </a:xfrm>
          <a:prstGeom prst="ellipse">
            <a:avLst/>
          </a:prstGeom>
          <a:blipFill dpi="0" rotWithShape="1">
            <a:blip r:embed="rId3">
              <a:lum bright="6000" contrast="24000"/>
              <a:grayscl/>
              <a:alphaModFix amt="90000"/>
            </a:blip>
            <a:srcRect/>
            <a:stretch>
              <a:fillRect/>
            </a:stretch>
          </a:blipFill>
          <a:ln w="38100">
            <a:solidFill>
              <a:srgbClr val="FFFFFF">
                <a:alpha val="8000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7667" name="Oval 19" descr="E000031L"/>
          <p:cNvSpPr>
            <a:spLocks noChangeArrowheads="1"/>
          </p:cNvSpPr>
          <p:nvPr/>
        </p:nvSpPr>
        <p:spPr bwMode="gray">
          <a:xfrm>
            <a:off x="609600" y="4572000"/>
            <a:ext cx="1828800" cy="1828800"/>
          </a:xfrm>
          <a:prstGeom prst="ellipse">
            <a:avLst/>
          </a:prstGeom>
          <a:blipFill dpi="0" rotWithShape="1">
            <a:blip r:embed="rId4">
              <a:lum bright="18000" contrast="12000"/>
              <a:grayscl/>
            </a:blip>
            <a:srcRect/>
            <a:stretch>
              <a:fillRect/>
            </a:stretch>
          </a:blipFill>
          <a:ln w="38100">
            <a:solidFill>
              <a:srgbClr val="FFFFFF">
                <a:alpha val="8000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7668" name="Oval 20"/>
          <p:cNvSpPr>
            <a:spLocks noChangeArrowheads="1"/>
          </p:cNvSpPr>
          <p:nvPr/>
        </p:nvSpPr>
        <p:spPr bwMode="gray">
          <a:xfrm>
            <a:off x="609600" y="2438400"/>
            <a:ext cx="1828800" cy="1828800"/>
          </a:xfrm>
          <a:prstGeom prst="ellipse">
            <a:avLst/>
          </a:prstGeom>
          <a:solidFill>
            <a:srgbClr val="FFFFFF">
              <a:alpha val="10001"/>
            </a:srgbClr>
          </a:solidFill>
          <a:ln w="38100" algn="ctr">
            <a:solidFill>
              <a:srgbClr val="FFFFFF">
                <a:alpha val="2000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ot="10800000"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1713" y="130175"/>
            <a:ext cx="7380287" cy="708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7840974-AE45-49AC-9C9F-AB07656709D1}" type="datetimeFigureOut">
              <a:rPr lang="en-US"/>
              <a:pPr/>
              <a:t>12/3/2021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6B2EC27-DE30-49E8-8DBE-4A9318A60BF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917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1713" y="130175"/>
            <a:ext cx="7380287" cy="708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FCBBD1ED-7EDB-454F-BDBD-21ABB6E387E1}" type="datetimeFigureOut">
              <a:rPr lang="en-US"/>
              <a:pPr/>
              <a:t>12/3/2021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6CC25DB-0C9B-47E8-8E56-1B087AE650D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451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1713" y="130175"/>
            <a:ext cx="7380287" cy="708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5C0B36B-B8C2-4469-AA80-2F805F688F0C}" type="datetimeFigureOut">
              <a:rPr lang="en-US"/>
              <a:pPr/>
              <a:t>12/3/2021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54BDF73-5FD7-4FAD-BC11-CBD14DDC989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056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tint val="0"/>
                <a:invGamma/>
              </a:schemeClr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Oval 7"/>
          <p:cNvSpPr>
            <a:spLocks noChangeArrowheads="1"/>
          </p:cNvSpPr>
          <p:nvPr/>
        </p:nvSpPr>
        <p:spPr bwMode="gray">
          <a:xfrm>
            <a:off x="3429000" y="4572000"/>
            <a:ext cx="1676400" cy="1676400"/>
          </a:xfrm>
          <a:prstGeom prst="ellipse">
            <a:avLst/>
          </a:prstGeom>
          <a:noFill/>
          <a:ln w="28575" algn="ctr">
            <a:solidFill>
              <a:schemeClr val="accent1">
                <a:alpha val="5000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20000"/>
                  </a:srgbClr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80" name="Arc 8"/>
          <p:cNvSpPr>
            <a:spLocks/>
          </p:cNvSpPr>
          <p:nvPr/>
        </p:nvSpPr>
        <p:spPr bwMode="gray">
          <a:xfrm>
            <a:off x="0" y="3432175"/>
            <a:ext cx="3960813" cy="3425825"/>
          </a:xfrm>
          <a:custGeom>
            <a:avLst/>
            <a:gdLst>
              <a:gd name="G0" fmla="+- 16041 0 0"/>
              <a:gd name="G1" fmla="+- 21600 0 0"/>
              <a:gd name="G2" fmla="+- 21600 0 0"/>
              <a:gd name="T0" fmla="*/ 0 w 37641"/>
              <a:gd name="T1" fmla="*/ 7135 h 32562"/>
              <a:gd name="T2" fmla="*/ 34653 w 37641"/>
              <a:gd name="T3" fmla="*/ 32562 h 32562"/>
              <a:gd name="T4" fmla="*/ 16041 w 37641"/>
              <a:gd name="T5" fmla="*/ 21600 h 325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7641" h="32562" fill="none" extrusionOk="0">
                <a:moveTo>
                  <a:pt x="-1" y="7134"/>
                </a:moveTo>
                <a:cubicBezTo>
                  <a:pt x="4095" y="2592"/>
                  <a:pt x="9924" y="-1"/>
                  <a:pt x="16041" y="0"/>
                </a:cubicBezTo>
                <a:cubicBezTo>
                  <a:pt x="27970" y="0"/>
                  <a:pt x="37641" y="9670"/>
                  <a:pt x="37641" y="21600"/>
                </a:cubicBezTo>
                <a:cubicBezTo>
                  <a:pt x="37641" y="25455"/>
                  <a:pt x="36609" y="29240"/>
                  <a:pt x="34652" y="32561"/>
                </a:cubicBezTo>
              </a:path>
              <a:path w="37641" h="32562" stroke="0" extrusionOk="0">
                <a:moveTo>
                  <a:pt x="-1" y="7134"/>
                </a:moveTo>
                <a:cubicBezTo>
                  <a:pt x="4095" y="2592"/>
                  <a:pt x="9924" y="-1"/>
                  <a:pt x="16041" y="0"/>
                </a:cubicBezTo>
                <a:cubicBezTo>
                  <a:pt x="27970" y="0"/>
                  <a:pt x="37641" y="9670"/>
                  <a:pt x="37641" y="21600"/>
                </a:cubicBezTo>
                <a:cubicBezTo>
                  <a:pt x="37641" y="25455"/>
                  <a:pt x="36609" y="29240"/>
                  <a:pt x="34652" y="32561"/>
                </a:cubicBezTo>
                <a:lnTo>
                  <a:pt x="16041" y="21600"/>
                </a:lnTo>
                <a:close/>
              </a:path>
            </a:pathLst>
          </a:custGeom>
          <a:noFill/>
          <a:ln w="28575">
            <a:solidFill>
              <a:schemeClr val="accent1">
                <a:alpha val="10001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20000"/>
                  </a:srgbClr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81" name="Rectangle 9"/>
          <p:cNvSpPr>
            <a:spLocks noChangeArrowheads="1"/>
          </p:cNvSpPr>
          <p:nvPr/>
        </p:nvSpPr>
        <p:spPr bwMode="gray">
          <a:xfrm>
            <a:off x="0" y="0"/>
            <a:ext cx="9144000" cy="990600"/>
          </a:xfrm>
          <a:prstGeom prst="rect">
            <a:avLst/>
          </a:prstGeom>
          <a:solidFill>
            <a:schemeClr val="accent1">
              <a:alpha val="89999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 algn="ctr">
                <a:solidFill>
                  <a:srgbClr val="FFFFFF">
                    <a:alpha val="80000"/>
                  </a:srgb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ot="10800000" wrap="none" anchor="ctr"/>
          <a:lstStyle/>
          <a:p>
            <a:endParaRPr lang="en-US"/>
          </a:p>
        </p:txBody>
      </p:sp>
      <p:sp>
        <p:nvSpPr>
          <p:cNvPr id="3082" name="Rectangle 10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083" name="Rectangle 11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fld id="{BB50EA49-F052-4842-9E73-98D9CA5DA763}" type="datetimeFigureOut">
              <a:rPr lang="en-US"/>
              <a:pPr/>
              <a:t>12/3/2021</a:t>
            </a:fld>
            <a:endParaRPr lang="en-US"/>
          </a:p>
        </p:txBody>
      </p:sp>
      <p:sp>
        <p:nvSpPr>
          <p:cNvPr id="3084" name="Rectangle 12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3085" name="Rectangle 13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7330751-E451-4476-8B38-7B32B465173D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086" name="Oval 14"/>
          <p:cNvSpPr>
            <a:spLocks noChangeArrowheads="1"/>
          </p:cNvSpPr>
          <p:nvPr/>
        </p:nvSpPr>
        <p:spPr bwMode="gray">
          <a:xfrm>
            <a:off x="304800" y="228600"/>
            <a:ext cx="533400" cy="533400"/>
          </a:xfrm>
          <a:prstGeom prst="ellipse">
            <a:avLst/>
          </a:prstGeom>
          <a:solidFill>
            <a:srgbClr val="FFFFFF">
              <a:alpha val="20000"/>
            </a:srgbClr>
          </a:solidFill>
          <a:ln w="28575" algn="ctr">
            <a:solidFill>
              <a:srgbClr val="FFFFFF">
                <a:alpha val="7000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87" name="Line 15"/>
          <p:cNvSpPr>
            <a:spLocks noChangeShapeType="1"/>
          </p:cNvSpPr>
          <p:nvPr/>
        </p:nvSpPr>
        <p:spPr bwMode="gray">
          <a:xfrm>
            <a:off x="0" y="6826250"/>
            <a:ext cx="9144000" cy="0"/>
          </a:xfrm>
          <a:prstGeom prst="line">
            <a:avLst/>
          </a:prstGeom>
          <a:noFill/>
          <a:ln w="76200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ot="10800000" wrap="none" anchor="ctr"/>
          <a:lstStyle/>
          <a:p>
            <a:endParaRPr lang="en-US"/>
          </a:p>
        </p:txBody>
      </p:sp>
      <p:grpSp>
        <p:nvGrpSpPr>
          <p:cNvPr id="3088" name="Group 16"/>
          <p:cNvGrpSpPr>
            <a:grpSpLocks/>
          </p:cNvGrpSpPr>
          <p:nvPr/>
        </p:nvGrpSpPr>
        <p:grpSpPr bwMode="auto">
          <a:xfrm>
            <a:off x="5105400" y="152400"/>
            <a:ext cx="3995738" cy="1250950"/>
            <a:chOff x="3196" y="61"/>
            <a:chExt cx="2633" cy="823"/>
          </a:xfrm>
        </p:grpSpPr>
        <p:sp>
          <p:nvSpPr>
            <p:cNvPr id="3089" name="Oval 17"/>
            <p:cNvSpPr>
              <a:spLocks noChangeArrowheads="1"/>
            </p:cNvSpPr>
            <p:nvPr userDrawn="1"/>
          </p:nvSpPr>
          <p:spPr bwMode="gray">
            <a:xfrm flipH="1" flipV="1">
              <a:off x="4101" y="68"/>
              <a:ext cx="816" cy="816"/>
            </a:xfrm>
            <a:prstGeom prst="ellipse">
              <a:avLst/>
            </a:prstGeom>
            <a:solidFill>
              <a:srgbClr val="FFFFFF">
                <a:alpha val="14999"/>
              </a:srgbClr>
            </a:solidFill>
            <a:ln w="38100" algn="ctr">
              <a:solidFill>
                <a:srgbClr val="FFFFFF">
                  <a:alpha val="23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wrap="none" anchor="ctr"/>
            <a:lstStyle/>
            <a:p>
              <a:endParaRPr lang="en-US"/>
            </a:p>
          </p:txBody>
        </p:sp>
        <p:sp>
          <p:nvSpPr>
            <p:cNvPr id="3090" name="Oval 18"/>
            <p:cNvSpPr>
              <a:spLocks noChangeArrowheads="1"/>
            </p:cNvSpPr>
            <p:nvPr userDrawn="1"/>
          </p:nvSpPr>
          <p:spPr bwMode="gray">
            <a:xfrm flipH="1" flipV="1">
              <a:off x="3196" y="61"/>
              <a:ext cx="816" cy="816"/>
            </a:xfrm>
            <a:prstGeom prst="ellipse">
              <a:avLst/>
            </a:prstGeom>
            <a:solidFill>
              <a:srgbClr val="FFFFFF">
                <a:alpha val="14999"/>
              </a:srgbClr>
            </a:solidFill>
            <a:ln w="38100" algn="ctr">
              <a:solidFill>
                <a:srgbClr val="FFFFFF">
                  <a:alpha val="23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wrap="none" anchor="ctr"/>
            <a:lstStyle/>
            <a:p>
              <a:endParaRPr lang="en-US"/>
            </a:p>
          </p:txBody>
        </p:sp>
        <p:sp>
          <p:nvSpPr>
            <p:cNvPr id="3091" name="Oval 19"/>
            <p:cNvSpPr>
              <a:spLocks noChangeArrowheads="1"/>
            </p:cNvSpPr>
            <p:nvPr userDrawn="1"/>
          </p:nvSpPr>
          <p:spPr bwMode="gray">
            <a:xfrm flipH="1" flipV="1">
              <a:off x="5013" y="68"/>
              <a:ext cx="816" cy="816"/>
            </a:xfrm>
            <a:prstGeom prst="ellipse">
              <a:avLst/>
            </a:prstGeom>
            <a:solidFill>
              <a:srgbClr val="FFFFFF">
                <a:alpha val="14999"/>
              </a:srgbClr>
            </a:solidFill>
            <a:ln w="38100" algn="ctr">
              <a:solidFill>
                <a:srgbClr val="FFFFFF">
                  <a:alpha val="23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wrap="none" anchor="ctr"/>
            <a:lstStyle/>
            <a:p>
              <a:endParaRPr lang="en-US"/>
            </a:p>
          </p:txBody>
        </p:sp>
      </p:grpSp>
      <p:sp>
        <p:nvSpPr>
          <p:cNvPr id="3092" name="Oval 20" descr="E000063L"/>
          <p:cNvSpPr>
            <a:spLocks noChangeArrowheads="1"/>
          </p:cNvSpPr>
          <p:nvPr/>
        </p:nvSpPr>
        <p:spPr bwMode="gray">
          <a:xfrm>
            <a:off x="7186613" y="609600"/>
            <a:ext cx="776287" cy="776288"/>
          </a:xfrm>
          <a:prstGeom prst="ellipse">
            <a:avLst/>
          </a:prstGeom>
          <a:blipFill dpi="0" rotWithShape="1">
            <a:blip r:embed="rId6">
              <a:lum bright="24000" contrast="36000"/>
              <a:grayscl/>
              <a:alphaModFix amt="90000"/>
            </a:blip>
            <a:srcRect/>
            <a:stretch>
              <a:fillRect/>
            </a:stretch>
          </a:blipFill>
          <a:ln w="38100">
            <a:solidFill>
              <a:srgbClr val="FFFFFF">
                <a:alpha val="80000"/>
              </a:srgbClr>
            </a:solidFill>
            <a:round/>
            <a:headEnd/>
            <a:tailEnd/>
          </a:ln>
          <a:effectLst>
            <a:outerShdw dist="53882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093" name="Oval 21"/>
          <p:cNvSpPr>
            <a:spLocks noChangeArrowheads="1"/>
          </p:cNvSpPr>
          <p:nvPr/>
        </p:nvSpPr>
        <p:spPr bwMode="gray">
          <a:xfrm>
            <a:off x="8215313" y="609600"/>
            <a:ext cx="776287" cy="776288"/>
          </a:xfrm>
          <a:prstGeom prst="ellipse">
            <a:avLst/>
          </a:prstGeom>
          <a:blipFill dpi="0" rotWithShape="1">
            <a:blip r:embed="rId7">
              <a:lum bright="6000" contrast="24000"/>
              <a:grayscl/>
              <a:alphaModFix amt="90000"/>
            </a:blip>
            <a:srcRect/>
            <a:stretch>
              <a:fillRect/>
            </a:stretch>
          </a:blipFill>
          <a:ln w="38100">
            <a:solidFill>
              <a:srgbClr val="FFFFFF">
                <a:alpha val="80000"/>
              </a:srgbClr>
            </a:solidFill>
            <a:round/>
            <a:headEnd/>
            <a:tailEnd/>
          </a:ln>
          <a:effectLst>
            <a:outerShdw dist="53882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094" name="Oval 22" descr="E000031L"/>
          <p:cNvSpPr>
            <a:spLocks noChangeArrowheads="1"/>
          </p:cNvSpPr>
          <p:nvPr/>
        </p:nvSpPr>
        <p:spPr bwMode="gray">
          <a:xfrm>
            <a:off x="6157913" y="609600"/>
            <a:ext cx="776287" cy="776288"/>
          </a:xfrm>
          <a:prstGeom prst="ellipse">
            <a:avLst/>
          </a:prstGeom>
          <a:blipFill dpi="0" rotWithShape="1">
            <a:blip r:embed="rId8">
              <a:lum bright="18000" contrast="12000"/>
              <a:grayscl/>
            </a:blip>
            <a:srcRect/>
            <a:stretch>
              <a:fillRect/>
            </a:stretch>
          </a:blipFill>
          <a:ln w="38100">
            <a:solidFill>
              <a:srgbClr val="FFFFFF">
                <a:alpha val="80000"/>
              </a:srgbClr>
            </a:solidFill>
            <a:round/>
            <a:headEnd/>
            <a:tailEnd/>
          </a:ln>
          <a:effectLst>
            <a:outerShdw dist="53882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095" name="Rectangle 23"/>
          <p:cNvSpPr>
            <a:spLocks noGrp="1" noChangeArrowheads="1"/>
          </p:cNvSpPr>
          <p:nvPr>
            <p:ph type="title"/>
          </p:nvPr>
        </p:nvSpPr>
        <p:spPr bwMode="gray">
          <a:xfrm>
            <a:off x="1001713" y="130175"/>
            <a:ext cx="7380287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FFFFFF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FFFFFF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FFFFFF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FFFFFF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FFFFFF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FFFFFF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FFFFFF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FFFFFF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FFFFFF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Arial" charset="0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492375"/>
            <a:ext cx="7461250" cy="1470025"/>
          </a:xfrm>
        </p:spPr>
        <p:txBody>
          <a:bodyPr/>
          <a:lstStyle/>
          <a:p>
            <a:r>
              <a:rPr lang="en-US" sz="3600" dirty="0" err="1">
                <a:solidFill>
                  <a:schemeClr val="tx1"/>
                </a:solidFill>
              </a:rPr>
              <a:t>Chương</a:t>
            </a:r>
            <a:r>
              <a:rPr lang="en-US" sz="3600" dirty="0">
                <a:solidFill>
                  <a:schemeClr val="tx1"/>
                </a:solidFill>
              </a:rPr>
              <a:t> V: KIM LOẠI MÀU VÀ HỢP KIM MÀU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3962400"/>
            <a:ext cx="7467600" cy="685800"/>
          </a:xfrm>
        </p:spPr>
        <p:txBody>
          <a:bodyPr/>
          <a:lstStyle/>
          <a:p>
            <a:r>
              <a:rPr lang="en-US" sz="2400" dirty="0" smtClean="0">
                <a:solidFill>
                  <a:schemeClr val="bg1"/>
                </a:solidFill>
              </a:rPr>
              <a:t>ĐỖ THỊ PHƯƠNG KHANH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gray">
          <a:xfrm>
            <a:off x="862013" y="966788"/>
            <a:ext cx="1303337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200">
                <a:solidFill>
                  <a:srgbClr val="FFFFFF"/>
                </a:solidFill>
                <a:latin typeface="Arial Black" pitchFamily="34" charset="0"/>
              </a:rPr>
              <a:t>L/O/G/O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gray">
          <a:xfrm>
            <a:off x="685800" y="0"/>
            <a:ext cx="74676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Tx/>
              <a:buNone/>
              <a:defRPr sz="1800" smtClean="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sz="2400" dirty="0" smtClean="0">
                <a:solidFill>
                  <a:schemeClr val="bg1"/>
                </a:solidFill>
              </a:rPr>
              <a:t>KHOA CƠ KHÍ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200025" y="1543050"/>
            <a:ext cx="8791574" cy="438150"/>
            <a:chOff x="200025" y="1524000"/>
            <a:chExt cx="8791574" cy="438150"/>
          </a:xfrm>
        </p:grpSpPr>
        <p:sp>
          <p:nvSpPr>
            <p:cNvPr id="49154" name="AutoShape 2"/>
            <p:cNvSpPr>
              <a:spLocks noChangeArrowheads="1"/>
            </p:cNvSpPr>
            <p:nvPr/>
          </p:nvSpPr>
          <p:spPr bwMode="gray">
            <a:xfrm>
              <a:off x="238124" y="1552574"/>
              <a:ext cx="8753475" cy="40957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  <a:alpha val="0"/>
                  </a:schemeClr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accent1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" name="Text Box 45"/>
            <p:cNvSpPr txBox="1">
              <a:spLocks noChangeArrowheads="1"/>
            </p:cNvSpPr>
            <p:nvPr/>
          </p:nvSpPr>
          <p:spPr bwMode="auto">
            <a:xfrm>
              <a:off x="595313" y="1549400"/>
              <a:ext cx="7339060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  <a:alpha val="50000"/>
                </a:schemeClr>
              </a:prstShdw>
            </a:effec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l" eaLnBrk="1" hangingPunct="1"/>
              <a:r>
                <a:rPr lang="en-US" sz="2000" b="1" dirty="0"/>
                <a:t>1.1. ĐỒNG NGUYÊN CHẤT VÀ PHÂN LOẠI HỢP KIM ĐỒNG</a:t>
              </a:r>
              <a:endParaRPr lang="en-US" sz="2000" b="1" dirty="0">
                <a:cs typeface="Arial" charset="0"/>
              </a:endParaRPr>
            </a:p>
          </p:txBody>
        </p:sp>
        <p:sp>
          <p:nvSpPr>
            <p:cNvPr id="49158" name="AutoShape 6"/>
            <p:cNvSpPr>
              <a:spLocks noChangeArrowheads="1"/>
            </p:cNvSpPr>
            <p:nvPr/>
          </p:nvSpPr>
          <p:spPr bwMode="gray">
            <a:xfrm>
              <a:off x="200025" y="1524000"/>
              <a:ext cx="8791574" cy="438150"/>
            </a:xfrm>
            <a:prstGeom prst="roundRect">
              <a:avLst>
                <a:gd name="adj" fmla="val 50000"/>
              </a:avLst>
            </a:prstGeom>
            <a:noFill/>
            <a:ln w="952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accent1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49159" name="Group 7"/>
            <p:cNvGrpSpPr>
              <a:grpSpLocks/>
            </p:cNvGrpSpPr>
            <p:nvPr/>
          </p:nvGrpSpPr>
          <p:grpSpPr bwMode="auto">
            <a:xfrm>
              <a:off x="301625" y="1651000"/>
              <a:ext cx="238125" cy="238125"/>
              <a:chOff x="1816" y="1900"/>
              <a:chExt cx="160" cy="160"/>
            </a:xfrm>
          </p:grpSpPr>
          <p:pic>
            <p:nvPicPr>
              <p:cNvPr id="49160" name="Picture 8" descr="shadow_1_m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1816" y="1900"/>
                <a:ext cx="160" cy="16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49161" name="Group 9"/>
              <p:cNvGrpSpPr>
                <a:grpSpLocks/>
              </p:cNvGrpSpPr>
              <p:nvPr/>
            </p:nvGrpSpPr>
            <p:grpSpPr bwMode="auto">
              <a:xfrm>
                <a:off x="1835" y="1903"/>
                <a:ext cx="126" cy="126"/>
                <a:chOff x="1824" y="1902"/>
                <a:chExt cx="144" cy="144"/>
              </a:xfrm>
            </p:grpSpPr>
            <p:sp>
              <p:nvSpPr>
                <p:cNvPr id="49162" name="Oval 10"/>
                <p:cNvSpPr>
                  <a:spLocks noChangeArrowheads="1"/>
                </p:cNvSpPr>
                <p:nvPr/>
              </p:nvSpPr>
              <p:spPr bwMode="gray">
                <a:xfrm>
                  <a:off x="1824" y="1902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50000">
                      <a:schemeClr val="accent1"/>
                    </a:gs>
                    <a:gs pos="100000">
                      <a:srgbClr val="FFFFFF"/>
                    </a:gs>
                  </a:gsLst>
                  <a:lin ang="5400000" scaled="1"/>
                </a:gradFill>
                <a:ln w="6350" algn="ctr">
                  <a:solidFill>
                    <a:schemeClr val="accent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25400" dir="5400000" algn="ctr" rotWithShape="0">
                          <a:srgbClr val="333333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9163" name="Oval 11"/>
                <p:cNvSpPr>
                  <a:spLocks noChangeArrowheads="1"/>
                </p:cNvSpPr>
                <p:nvPr/>
              </p:nvSpPr>
              <p:spPr bwMode="gray">
                <a:xfrm>
                  <a:off x="1843" y="1922"/>
                  <a:ext cx="106" cy="104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rgbClr val="4F81BD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25400" dir="5400000" algn="ctr" rotWithShape="0">
                          <a:srgbClr val="333333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12" name="Group 11"/>
          <p:cNvGrpSpPr/>
          <p:nvPr/>
        </p:nvGrpSpPr>
        <p:grpSpPr>
          <a:xfrm>
            <a:off x="200025" y="2228850"/>
            <a:ext cx="8854776" cy="438150"/>
            <a:chOff x="200025" y="2473325"/>
            <a:chExt cx="8854776" cy="438150"/>
          </a:xfrm>
        </p:grpSpPr>
        <p:sp>
          <p:nvSpPr>
            <p:cNvPr id="49164" name="AutoShape 12"/>
            <p:cNvSpPr>
              <a:spLocks noChangeArrowheads="1"/>
            </p:cNvSpPr>
            <p:nvPr/>
          </p:nvSpPr>
          <p:spPr bwMode="gray">
            <a:xfrm>
              <a:off x="301327" y="2501900"/>
              <a:ext cx="8753474" cy="37465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  <a:alpha val="0"/>
                  </a:schemeClr>
                </a:gs>
                <a:gs pos="100000">
                  <a:schemeClr val="hlink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hlink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" name="Text Box 45"/>
            <p:cNvSpPr txBox="1">
              <a:spLocks noChangeArrowheads="1"/>
            </p:cNvSpPr>
            <p:nvPr/>
          </p:nvSpPr>
          <p:spPr bwMode="auto">
            <a:xfrm>
              <a:off x="609600" y="2498725"/>
              <a:ext cx="7331041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  <a:alpha val="50000"/>
                </a:schemeClr>
              </a:prstShdw>
            </a:effec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l"/>
              <a:r>
                <a:rPr lang="en-US" sz="2000" b="1" dirty="0"/>
                <a:t>1.2. LATÔNG</a:t>
              </a:r>
              <a:endParaRPr lang="en-US" sz="2000" dirty="0"/>
            </a:p>
          </p:txBody>
        </p:sp>
        <p:sp>
          <p:nvSpPr>
            <p:cNvPr id="49168" name="AutoShape 16"/>
            <p:cNvSpPr>
              <a:spLocks noChangeArrowheads="1"/>
            </p:cNvSpPr>
            <p:nvPr/>
          </p:nvSpPr>
          <p:spPr bwMode="gray">
            <a:xfrm>
              <a:off x="200025" y="2473325"/>
              <a:ext cx="8791574" cy="438150"/>
            </a:xfrm>
            <a:prstGeom prst="roundRect">
              <a:avLst>
                <a:gd name="adj" fmla="val 50000"/>
              </a:avLst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hlink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49169" name="Group 17"/>
            <p:cNvGrpSpPr>
              <a:grpSpLocks/>
            </p:cNvGrpSpPr>
            <p:nvPr/>
          </p:nvGrpSpPr>
          <p:grpSpPr bwMode="auto">
            <a:xfrm>
              <a:off x="273050" y="2574925"/>
              <a:ext cx="238125" cy="238125"/>
              <a:chOff x="1816" y="1900"/>
              <a:chExt cx="160" cy="160"/>
            </a:xfrm>
          </p:grpSpPr>
          <p:pic>
            <p:nvPicPr>
              <p:cNvPr id="49170" name="Picture 18" descr="shadow_1_m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1816" y="1900"/>
                <a:ext cx="160" cy="16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49171" name="Group 19"/>
              <p:cNvGrpSpPr>
                <a:grpSpLocks/>
              </p:cNvGrpSpPr>
              <p:nvPr/>
            </p:nvGrpSpPr>
            <p:grpSpPr bwMode="auto">
              <a:xfrm>
                <a:off x="1835" y="1903"/>
                <a:ext cx="126" cy="126"/>
                <a:chOff x="1824" y="1902"/>
                <a:chExt cx="144" cy="144"/>
              </a:xfrm>
            </p:grpSpPr>
            <p:sp>
              <p:nvSpPr>
                <p:cNvPr id="49172" name="Oval 20"/>
                <p:cNvSpPr>
                  <a:spLocks noChangeArrowheads="1"/>
                </p:cNvSpPr>
                <p:nvPr/>
              </p:nvSpPr>
              <p:spPr bwMode="gray">
                <a:xfrm>
                  <a:off x="1824" y="1902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50000">
                      <a:schemeClr val="hlink"/>
                    </a:gs>
                    <a:gs pos="100000">
                      <a:srgbClr val="FFFFFF"/>
                    </a:gs>
                  </a:gsLst>
                  <a:lin ang="5400000" scaled="1"/>
                </a:gradFill>
                <a:ln w="6350" algn="ctr">
                  <a:solidFill>
                    <a:schemeClr val="hlink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25400" dir="5400000" algn="ctr" rotWithShape="0">
                          <a:srgbClr val="333333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9173" name="Oval 21"/>
                <p:cNvSpPr>
                  <a:spLocks noChangeArrowheads="1"/>
                </p:cNvSpPr>
                <p:nvPr/>
              </p:nvSpPr>
              <p:spPr bwMode="gray">
                <a:xfrm>
                  <a:off x="1843" y="1922"/>
                  <a:ext cx="106" cy="104"/>
                </a:xfrm>
                <a:prstGeom prst="ellipse">
                  <a:avLst/>
                </a:prstGeom>
                <a:solidFill>
                  <a:schemeClr val="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rgbClr val="F79646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25400" dir="5400000" algn="ctr" rotWithShape="0">
                          <a:srgbClr val="333333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13" name="Group 12"/>
          <p:cNvGrpSpPr/>
          <p:nvPr/>
        </p:nvGrpSpPr>
        <p:grpSpPr>
          <a:xfrm>
            <a:off x="200025" y="2904001"/>
            <a:ext cx="8854776" cy="438150"/>
            <a:chOff x="200025" y="3413125"/>
            <a:chExt cx="8854776" cy="438150"/>
          </a:xfrm>
        </p:grpSpPr>
        <p:sp>
          <p:nvSpPr>
            <p:cNvPr id="49174" name="AutoShape 22"/>
            <p:cNvSpPr>
              <a:spLocks noChangeArrowheads="1"/>
            </p:cNvSpPr>
            <p:nvPr/>
          </p:nvSpPr>
          <p:spPr bwMode="gray">
            <a:xfrm>
              <a:off x="238125" y="3441699"/>
              <a:ext cx="8816676" cy="40957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  <a:alpha val="0"/>
                  </a:schemeClr>
                </a:gs>
                <a:gs pos="100000">
                  <a:schemeClr val="folHlink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folHlink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" name="Text Box 45"/>
            <p:cNvSpPr txBox="1">
              <a:spLocks noChangeArrowheads="1"/>
            </p:cNvSpPr>
            <p:nvPr/>
          </p:nvSpPr>
          <p:spPr bwMode="auto">
            <a:xfrm>
              <a:off x="649013" y="3438525"/>
              <a:ext cx="5751787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  <a:alpha val="50000"/>
                </a:schemeClr>
              </a:prstShdw>
            </a:effec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l"/>
              <a:r>
                <a:rPr lang="en-US" sz="2000" b="1" dirty="0"/>
                <a:t>1.3. BRÔNG</a:t>
              </a:r>
              <a:endParaRPr lang="en-US" sz="2000" dirty="0"/>
            </a:p>
          </p:txBody>
        </p:sp>
        <p:sp>
          <p:nvSpPr>
            <p:cNvPr id="49178" name="AutoShape 26"/>
            <p:cNvSpPr>
              <a:spLocks noChangeArrowheads="1"/>
            </p:cNvSpPr>
            <p:nvPr/>
          </p:nvSpPr>
          <p:spPr bwMode="gray">
            <a:xfrm>
              <a:off x="200025" y="3413125"/>
              <a:ext cx="8791574" cy="438150"/>
            </a:xfrm>
            <a:prstGeom prst="roundRect">
              <a:avLst>
                <a:gd name="adj" fmla="val 50000"/>
              </a:avLst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folHlink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49179" name="Group 27"/>
            <p:cNvGrpSpPr>
              <a:grpSpLocks/>
            </p:cNvGrpSpPr>
            <p:nvPr/>
          </p:nvGrpSpPr>
          <p:grpSpPr bwMode="auto">
            <a:xfrm>
              <a:off x="273050" y="3514725"/>
              <a:ext cx="238125" cy="238125"/>
              <a:chOff x="1816" y="1900"/>
              <a:chExt cx="160" cy="160"/>
            </a:xfrm>
          </p:grpSpPr>
          <p:pic>
            <p:nvPicPr>
              <p:cNvPr id="49180" name="Picture 28" descr="shadow_1_m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1816" y="1900"/>
                <a:ext cx="160" cy="16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49181" name="Group 29"/>
              <p:cNvGrpSpPr>
                <a:grpSpLocks/>
              </p:cNvGrpSpPr>
              <p:nvPr/>
            </p:nvGrpSpPr>
            <p:grpSpPr bwMode="auto">
              <a:xfrm>
                <a:off x="1835" y="1903"/>
                <a:ext cx="126" cy="126"/>
                <a:chOff x="1824" y="1902"/>
                <a:chExt cx="144" cy="144"/>
              </a:xfrm>
            </p:grpSpPr>
            <p:sp>
              <p:nvSpPr>
                <p:cNvPr id="49182" name="Oval 30"/>
                <p:cNvSpPr>
                  <a:spLocks noChangeArrowheads="1"/>
                </p:cNvSpPr>
                <p:nvPr/>
              </p:nvSpPr>
              <p:spPr bwMode="gray">
                <a:xfrm>
                  <a:off x="1824" y="1902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50000">
                      <a:schemeClr val="folHlink"/>
                    </a:gs>
                    <a:gs pos="100000">
                      <a:srgbClr val="FFFFFF"/>
                    </a:gs>
                  </a:gsLst>
                  <a:lin ang="5400000" scaled="1"/>
                </a:gradFill>
                <a:ln w="6350" algn="ctr">
                  <a:solidFill>
                    <a:schemeClr val="folHlink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25400" dir="5400000" algn="ctr" rotWithShape="0">
                          <a:srgbClr val="333333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9183" name="Oval 31"/>
                <p:cNvSpPr>
                  <a:spLocks noChangeArrowheads="1"/>
                </p:cNvSpPr>
                <p:nvPr/>
              </p:nvSpPr>
              <p:spPr bwMode="gray">
                <a:xfrm>
                  <a:off x="1843" y="1922"/>
                  <a:ext cx="106" cy="104"/>
                </a:xfrm>
                <a:prstGeom prst="ellipse">
                  <a:avLst/>
                </a:pr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rgbClr val="F79646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25400" dir="5400000" algn="ctr" rotWithShape="0">
                          <a:srgbClr val="333333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2" name="Group 1"/>
          <p:cNvGrpSpPr/>
          <p:nvPr/>
        </p:nvGrpSpPr>
        <p:grpSpPr>
          <a:xfrm>
            <a:off x="200025" y="5056899"/>
            <a:ext cx="8791574" cy="438150"/>
            <a:chOff x="200025" y="5056899"/>
            <a:chExt cx="8791574" cy="438150"/>
          </a:xfrm>
        </p:grpSpPr>
        <p:sp>
          <p:nvSpPr>
            <p:cNvPr id="49184" name="AutoShape 32"/>
            <p:cNvSpPr>
              <a:spLocks noChangeArrowheads="1"/>
            </p:cNvSpPr>
            <p:nvPr/>
          </p:nvSpPr>
          <p:spPr bwMode="gray">
            <a:xfrm>
              <a:off x="238125" y="5085473"/>
              <a:ext cx="8753474" cy="40957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2">
                    <a:gamma/>
                    <a:tint val="0"/>
                    <a:invGamma/>
                    <a:alpha val="0"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accent2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" name="Text Box 45"/>
            <p:cNvSpPr txBox="1">
              <a:spLocks noChangeArrowheads="1"/>
            </p:cNvSpPr>
            <p:nvPr/>
          </p:nvSpPr>
          <p:spPr bwMode="auto">
            <a:xfrm>
              <a:off x="457200" y="5056899"/>
              <a:ext cx="7367914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  <a:alpha val="50000"/>
                </a:schemeClr>
              </a:prstShdw>
            </a:effec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000" b="1" dirty="0"/>
                <a:t>2.1. NHÔM NGUYÊN CHẤT VÀ PHÂN LOẠI HỢP KIM NHÔM</a:t>
              </a:r>
              <a:endParaRPr lang="en-US" sz="2000" dirty="0"/>
            </a:p>
          </p:txBody>
        </p:sp>
        <p:sp>
          <p:nvSpPr>
            <p:cNvPr id="49188" name="AutoShape 36"/>
            <p:cNvSpPr>
              <a:spLocks noChangeArrowheads="1"/>
            </p:cNvSpPr>
            <p:nvPr/>
          </p:nvSpPr>
          <p:spPr bwMode="gray">
            <a:xfrm>
              <a:off x="200025" y="5056899"/>
              <a:ext cx="8791574" cy="438150"/>
            </a:xfrm>
            <a:prstGeom prst="roundRect">
              <a:avLst>
                <a:gd name="adj" fmla="val 50000"/>
              </a:avLst>
            </a:prstGeom>
            <a:noFill/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accent2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49189" name="Group 37"/>
            <p:cNvGrpSpPr>
              <a:grpSpLocks/>
            </p:cNvGrpSpPr>
            <p:nvPr/>
          </p:nvGrpSpPr>
          <p:grpSpPr bwMode="auto">
            <a:xfrm>
              <a:off x="273050" y="5158499"/>
              <a:ext cx="238125" cy="238125"/>
              <a:chOff x="1816" y="1900"/>
              <a:chExt cx="160" cy="160"/>
            </a:xfrm>
          </p:grpSpPr>
          <p:pic>
            <p:nvPicPr>
              <p:cNvPr id="49190" name="Picture 38" descr="shadow_1_m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1816" y="1900"/>
                <a:ext cx="160" cy="16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49191" name="Group 39"/>
              <p:cNvGrpSpPr>
                <a:grpSpLocks/>
              </p:cNvGrpSpPr>
              <p:nvPr/>
            </p:nvGrpSpPr>
            <p:grpSpPr bwMode="auto">
              <a:xfrm>
                <a:off x="1835" y="1903"/>
                <a:ext cx="126" cy="126"/>
                <a:chOff x="1824" y="1902"/>
                <a:chExt cx="144" cy="144"/>
              </a:xfrm>
            </p:grpSpPr>
            <p:sp>
              <p:nvSpPr>
                <p:cNvPr id="49192" name="Oval 40"/>
                <p:cNvSpPr>
                  <a:spLocks noChangeArrowheads="1"/>
                </p:cNvSpPr>
                <p:nvPr/>
              </p:nvSpPr>
              <p:spPr bwMode="gray">
                <a:xfrm>
                  <a:off x="1824" y="1902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50000">
                      <a:schemeClr val="accent2"/>
                    </a:gs>
                    <a:gs pos="100000">
                      <a:srgbClr val="FFFFFF"/>
                    </a:gs>
                  </a:gsLst>
                  <a:lin ang="5400000" scaled="1"/>
                </a:gradFill>
                <a:ln w="6350" algn="ctr">
                  <a:solidFill>
                    <a:schemeClr val="accent2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25400" dir="5400000" algn="ctr" rotWithShape="0">
                          <a:srgbClr val="333333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9193" name="Oval 41"/>
                <p:cNvSpPr>
                  <a:spLocks noChangeArrowheads="1"/>
                </p:cNvSpPr>
                <p:nvPr/>
              </p:nvSpPr>
              <p:spPr bwMode="gray">
                <a:xfrm>
                  <a:off x="1843" y="1922"/>
                  <a:ext cx="106" cy="104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rgbClr val="F79646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25400" dir="5400000" algn="ctr" rotWithShape="0">
                          <a:srgbClr val="333333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49194" name="Rectangle 4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1. ĐỒNG VÀ HỢP KIM ĐỒNG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00025" y="5762972"/>
            <a:ext cx="8814113" cy="485428"/>
            <a:chOff x="200025" y="5762972"/>
            <a:chExt cx="8814113" cy="485428"/>
          </a:xfrm>
        </p:grpSpPr>
        <p:sp>
          <p:nvSpPr>
            <p:cNvPr id="43" name="AutoShape 2"/>
            <p:cNvSpPr>
              <a:spLocks noChangeArrowheads="1"/>
            </p:cNvSpPr>
            <p:nvPr/>
          </p:nvSpPr>
          <p:spPr bwMode="gray">
            <a:xfrm>
              <a:off x="260663" y="5762972"/>
              <a:ext cx="8753475" cy="40957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  <a:alpha val="0"/>
                  </a:schemeClr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accent1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4" name="Text Box 45"/>
            <p:cNvSpPr txBox="1">
              <a:spLocks noChangeArrowheads="1"/>
            </p:cNvSpPr>
            <p:nvPr/>
          </p:nvSpPr>
          <p:spPr bwMode="auto">
            <a:xfrm>
              <a:off x="685755" y="5810250"/>
              <a:ext cx="2647071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  <a:alpha val="50000"/>
                </a:schemeClr>
              </a:prstShdw>
            </a:effec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000" b="1" dirty="0"/>
                <a:t>2.2. HỢP KIM NHÔM</a:t>
              </a:r>
              <a:endParaRPr lang="en-US" sz="2000" dirty="0"/>
            </a:p>
          </p:txBody>
        </p:sp>
        <p:sp>
          <p:nvSpPr>
            <p:cNvPr id="45" name="AutoShape 6"/>
            <p:cNvSpPr>
              <a:spLocks noChangeArrowheads="1"/>
            </p:cNvSpPr>
            <p:nvPr/>
          </p:nvSpPr>
          <p:spPr bwMode="gray">
            <a:xfrm>
              <a:off x="200025" y="5810250"/>
              <a:ext cx="8791574" cy="438150"/>
            </a:xfrm>
            <a:prstGeom prst="roundRect">
              <a:avLst>
                <a:gd name="adj" fmla="val 50000"/>
              </a:avLst>
            </a:prstGeom>
            <a:noFill/>
            <a:ln w="952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accent1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46" name="Group 7"/>
            <p:cNvGrpSpPr>
              <a:grpSpLocks/>
            </p:cNvGrpSpPr>
            <p:nvPr/>
          </p:nvGrpSpPr>
          <p:grpSpPr bwMode="auto">
            <a:xfrm>
              <a:off x="301625" y="5937250"/>
              <a:ext cx="238125" cy="238125"/>
              <a:chOff x="1816" y="1900"/>
              <a:chExt cx="160" cy="160"/>
            </a:xfrm>
          </p:grpSpPr>
          <p:pic>
            <p:nvPicPr>
              <p:cNvPr id="47" name="Picture 8" descr="shadow_1_m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1816" y="1900"/>
                <a:ext cx="160" cy="16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48" name="Group 9"/>
              <p:cNvGrpSpPr>
                <a:grpSpLocks/>
              </p:cNvGrpSpPr>
              <p:nvPr/>
            </p:nvGrpSpPr>
            <p:grpSpPr bwMode="auto">
              <a:xfrm>
                <a:off x="1835" y="1903"/>
                <a:ext cx="126" cy="126"/>
                <a:chOff x="1824" y="1902"/>
                <a:chExt cx="144" cy="144"/>
              </a:xfrm>
            </p:grpSpPr>
            <p:sp>
              <p:nvSpPr>
                <p:cNvPr id="49" name="Oval 10"/>
                <p:cNvSpPr>
                  <a:spLocks noChangeArrowheads="1"/>
                </p:cNvSpPr>
                <p:nvPr/>
              </p:nvSpPr>
              <p:spPr bwMode="gray">
                <a:xfrm>
                  <a:off x="1824" y="1902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50000">
                      <a:schemeClr val="accent1"/>
                    </a:gs>
                    <a:gs pos="100000">
                      <a:srgbClr val="FFFFFF"/>
                    </a:gs>
                  </a:gsLst>
                  <a:lin ang="5400000" scaled="1"/>
                </a:gradFill>
                <a:ln w="6350" algn="ctr">
                  <a:solidFill>
                    <a:schemeClr val="accent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25400" dir="5400000" algn="ctr" rotWithShape="0">
                          <a:srgbClr val="333333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0" name="Oval 11"/>
                <p:cNvSpPr>
                  <a:spLocks noChangeArrowheads="1"/>
                </p:cNvSpPr>
                <p:nvPr/>
              </p:nvSpPr>
              <p:spPr bwMode="gray">
                <a:xfrm>
                  <a:off x="1843" y="1922"/>
                  <a:ext cx="106" cy="104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rgbClr val="4F81BD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25400" dir="5400000" algn="ctr" rotWithShape="0">
                          <a:srgbClr val="333333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59" name="Rectangle 42"/>
          <p:cNvSpPr txBox="1">
            <a:spLocks noChangeArrowheads="1"/>
          </p:cNvSpPr>
          <p:nvPr/>
        </p:nvSpPr>
        <p:spPr bwMode="gray">
          <a:xfrm>
            <a:off x="402758" y="4116441"/>
            <a:ext cx="7380287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FFFFFF"/>
                </a:solidFill>
                <a:latin typeface="Arial" charset="0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FFFFFF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FFFFFF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FFFFFF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FFFFFF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FFFFFF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FFFFFF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FFFFFF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FFFFFF"/>
                </a:solidFill>
                <a:latin typeface="Arial" charset="0"/>
              </a:defRPr>
            </a:lvl9pPr>
          </a:lstStyle>
          <a:p>
            <a:r>
              <a:rPr lang="en-US" sz="2800" dirty="0" smtClean="0">
                <a:solidFill>
                  <a:schemeClr val="tx1"/>
                </a:solidFill>
              </a:rPr>
              <a:t>2. NHÔM  VÀ HỢP KIM NHÔM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9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94" grpId="0"/>
      <p:bldP spid="5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>
                <a:solidFill>
                  <a:schemeClr val="bg1"/>
                </a:solidFill>
              </a:rPr>
              <a:t> 1. ĐỒNG VÀ HỢP KIM ĐỒNG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00025" y="1390650"/>
            <a:ext cx="8791574" cy="438150"/>
            <a:chOff x="200025" y="1524000"/>
            <a:chExt cx="8791574" cy="438150"/>
          </a:xfrm>
        </p:grpSpPr>
        <p:sp>
          <p:nvSpPr>
            <p:cNvPr id="7" name="AutoShape 2"/>
            <p:cNvSpPr>
              <a:spLocks noChangeArrowheads="1"/>
            </p:cNvSpPr>
            <p:nvPr/>
          </p:nvSpPr>
          <p:spPr bwMode="gray">
            <a:xfrm>
              <a:off x="238124" y="1552574"/>
              <a:ext cx="8753475" cy="40957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  <a:alpha val="0"/>
                  </a:schemeClr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accent1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" name="Text Box 45"/>
            <p:cNvSpPr txBox="1">
              <a:spLocks noChangeArrowheads="1"/>
            </p:cNvSpPr>
            <p:nvPr/>
          </p:nvSpPr>
          <p:spPr bwMode="auto">
            <a:xfrm>
              <a:off x="595313" y="1549400"/>
              <a:ext cx="7339060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  <a:alpha val="50000"/>
                </a:schemeClr>
              </a:prstShdw>
            </a:effec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l" eaLnBrk="1" hangingPunct="1"/>
              <a:r>
                <a:rPr lang="en-US" sz="2000" b="1" dirty="0"/>
                <a:t>1.1. ĐỒNG NGUYÊN CHẤT VÀ PHÂN LOẠI HỢP KIM ĐỒNG</a:t>
              </a:r>
              <a:endParaRPr lang="en-US" sz="2000" b="1" dirty="0">
                <a:cs typeface="Arial" charset="0"/>
              </a:endParaRPr>
            </a:p>
          </p:txBody>
        </p:sp>
        <p:sp>
          <p:nvSpPr>
            <p:cNvPr id="9" name="AutoShape 6"/>
            <p:cNvSpPr>
              <a:spLocks noChangeArrowheads="1"/>
            </p:cNvSpPr>
            <p:nvPr/>
          </p:nvSpPr>
          <p:spPr bwMode="gray">
            <a:xfrm>
              <a:off x="200025" y="1524000"/>
              <a:ext cx="8791574" cy="438150"/>
            </a:xfrm>
            <a:prstGeom prst="roundRect">
              <a:avLst>
                <a:gd name="adj" fmla="val 50000"/>
              </a:avLst>
            </a:prstGeom>
            <a:noFill/>
            <a:ln w="952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accent1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0" name="Group 7"/>
            <p:cNvGrpSpPr>
              <a:grpSpLocks/>
            </p:cNvGrpSpPr>
            <p:nvPr/>
          </p:nvGrpSpPr>
          <p:grpSpPr bwMode="auto">
            <a:xfrm>
              <a:off x="301625" y="1651000"/>
              <a:ext cx="238125" cy="238125"/>
              <a:chOff x="1816" y="1900"/>
              <a:chExt cx="160" cy="160"/>
            </a:xfrm>
          </p:grpSpPr>
          <p:pic>
            <p:nvPicPr>
              <p:cNvPr id="11" name="Picture 8" descr="shadow_1_m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1816" y="1900"/>
                <a:ext cx="160" cy="16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12" name="Group 9"/>
              <p:cNvGrpSpPr>
                <a:grpSpLocks/>
              </p:cNvGrpSpPr>
              <p:nvPr/>
            </p:nvGrpSpPr>
            <p:grpSpPr bwMode="auto">
              <a:xfrm>
                <a:off x="1835" y="1903"/>
                <a:ext cx="126" cy="126"/>
                <a:chOff x="1824" y="1902"/>
                <a:chExt cx="144" cy="144"/>
              </a:xfrm>
            </p:grpSpPr>
            <p:sp>
              <p:nvSpPr>
                <p:cNvPr id="13" name="Oval 10"/>
                <p:cNvSpPr>
                  <a:spLocks noChangeArrowheads="1"/>
                </p:cNvSpPr>
                <p:nvPr/>
              </p:nvSpPr>
              <p:spPr bwMode="gray">
                <a:xfrm>
                  <a:off x="1824" y="1902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50000">
                      <a:schemeClr val="accent1"/>
                    </a:gs>
                    <a:gs pos="100000">
                      <a:srgbClr val="FFFFFF"/>
                    </a:gs>
                  </a:gsLst>
                  <a:lin ang="5400000" scaled="1"/>
                </a:gradFill>
                <a:ln w="6350" algn="ctr">
                  <a:solidFill>
                    <a:schemeClr val="accent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25400" dir="5400000" algn="ctr" rotWithShape="0">
                          <a:srgbClr val="333333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" name="Oval 11"/>
                <p:cNvSpPr>
                  <a:spLocks noChangeArrowheads="1"/>
                </p:cNvSpPr>
                <p:nvPr/>
              </p:nvSpPr>
              <p:spPr bwMode="gray">
                <a:xfrm>
                  <a:off x="1843" y="1922"/>
                  <a:ext cx="106" cy="104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rgbClr val="4F81BD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25400" dir="5400000" algn="ctr" rotWithShape="0">
                          <a:srgbClr val="333333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15" name="AutoShape 15"/>
          <p:cNvSpPr>
            <a:spLocks noChangeArrowheads="1"/>
          </p:cNvSpPr>
          <p:nvPr/>
        </p:nvSpPr>
        <p:spPr bwMode="gray">
          <a:xfrm>
            <a:off x="0" y="2667000"/>
            <a:ext cx="9144000" cy="4114800"/>
          </a:xfrm>
          <a:prstGeom prst="roundRect">
            <a:avLst>
              <a:gd name="adj" fmla="val 9384"/>
            </a:avLst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rgbClr val="B2B2B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342900" indent="-342900" algn="just">
              <a:lnSpc>
                <a:spcPct val="120000"/>
              </a:lnSpc>
              <a:buFontTx/>
              <a:buChar char="-"/>
            </a:pPr>
            <a:r>
              <a:rPr lang="en-US" sz="2300" dirty="0" err="1" smtClean="0">
                <a:sym typeface="Symbol" pitchFamily="18" charset="2"/>
              </a:rPr>
              <a:t>Đồng</a:t>
            </a:r>
            <a:r>
              <a:rPr lang="en-US" sz="2300" dirty="0" smtClean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là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kim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loại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chỉ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có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một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dạng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thù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 smtClean="0">
                <a:sym typeface="Symbol" pitchFamily="18" charset="2"/>
              </a:rPr>
              <a:t>hình</a:t>
            </a:r>
            <a:r>
              <a:rPr lang="en-US" sz="2300" dirty="0" smtClean="0">
                <a:sym typeface="Symbol" pitchFamily="18" charset="2"/>
              </a:rPr>
              <a:t>.</a:t>
            </a:r>
          </a:p>
          <a:p>
            <a:pPr marL="342900" indent="-342900" algn="just">
              <a:lnSpc>
                <a:spcPct val="120000"/>
              </a:lnSpc>
              <a:buFontTx/>
              <a:buChar char="-"/>
            </a:pPr>
            <a:r>
              <a:rPr lang="en-US" sz="2300" dirty="0" err="1" smtClean="0">
                <a:sym typeface="Symbol" pitchFamily="18" charset="2"/>
              </a:rPr>
              <a:t>Mạng</a:t>
            </a:r>
            <a:r>
              <a:rPr lang="en-US" sz="2300" dirty="0" smtClean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tinh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thể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là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lập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phương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diện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 smtClean="0">
                <a:sym typeface="Symbol" pitchFamily="18" charset="2"/>
              </a:rPr>
              <a:t>tâm</a:t>
            </a:r>
            <a:endParaRPr lang="en-US" sz="2300" dirty="0" smtClean="0">
              <a:sym typeface="Symbol" pitchFamily="18" charset="2"/>
            </a:endParaRPr>
          </a:p>
          <a:p>
            <a:pPr algn="just">
              <a:lnSpc>
                <a:spcPct val="120000"/>
              </a:lnSpc>
            </a:pPr>
            <a:r>
              <a:rPr lang="en-US" sz="2300" dirty="0" smtClean="0">
                <a:sym typeface="Symbol" pitchFamily="18" charset="2"/>
              </a:rPr>
              <a:t>- </a:t>
            </a:r>
            <a:r>
              <a:rPr lang="en-US" sz="2300" dirty="0" err="1" smtClean="0">
                <a:sym typeface="Symbol" pitchFamily="18" charset="2"/>
              </a:rPr>
              <a:t>Đồng</a:t>
            </a:r>
            <a:r>
              <a:rPr lang="en-US" sz="2300" dirty="0" smtClean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có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màu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đỏ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nên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gọi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là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đồng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đỏ</a:t>
            </a:r>
            <a:r>
              <a:rPr lang="en-US" sz="2300" dirty="0">
                <a:sym typeface="Symbol" pitchFamily="18" charset="2"/>
              </a:rPr>
              <a:t>, </a:t>
            </a:r>
            <a:r>
              <a:rPr lang="en-US" sz="2300" dirty="0" err="1">
                <a:sym typeface="Symbol" pitchFamily="18" charset="2"/>
              </a:rPr>
              <a:t>đồng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có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các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đặc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tính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sau</a:t>
            </a:r>
            <a:r>
              <a:rPr lang="en-US" sz="2300" dirty="0">
                <a:sym typeface="Symbol" pitchFamily="18" charset="2"/>
              </a:rPr>
              <a:t>:</a:t>
            </a:r>
          </a:p>
          <a:p>
            <a:pPr algn="just">
              <a:lnSpc>
                <a:spcPct val="120000"/>
              </a:lnSpc>
            </a:pPr>
            <a:r>
              <a:rPr lang="en-US" sz="2300" dirty="0" smtClean="0">
                <a:sym typeface="Symbol" pitchFamily="18" charset="2"/>
              </a:rPr>
              <a:t>- </a:t>
            </a:r>
            <a:r>
              <a:rPr lang="en-US" sz="2300" dirty="0" err="1">
                <a:sym typeface="Symbol" pitchFamily="18" charset="2"/>
              </a:rPr>
              <a:t>Khối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lượng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riêng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lớn</a:t>
            </a:r>
            <a:r>
              <a:rPr lang="en-US" sz="2300" dirty="0">
                <a:sym typeface="Symbol" pitchFamily="18" charset="2"/>
              </a:rPr>
              <a:t>  = 8,94 g/cm</a:t>
            </a:r>
            <a:r>
              <a:rPr lang="en-US" sz="2300" baseline="30000" dirty="0">
                <a:sym typeface="Symbol" pitchFamily="18" charset="2"/>
              </a:rPr>
              <a:t>3</a:t>
            </a:r>
            <a:r>
              <a:rPr lang="en-US" sz="2300" dirty="0">
                <a:sym typeface="Symbol" pitchFamily="18" charset="2"/>
              </a:rPr>
              <a:t>;</a:t>
            </a:r>
          </a:p>
          <a:p>
            <a:pPr algn="just">
              <a:lnSpc>
                <a:spcPct val="120000"/>
              </a:lnSpc>
            </a:pPr>
            <a:r>
              <a:rPr lang="en-US" sz="2300" dirty="0" smtClean="0">
                <a:sym typeface="Symbol" pitchFamily="18" charset="2"/>
              </a:rPr>
              <a:t>- </a:t>
            </a:r>
            <a:r>
              <a:rPr lang="en-US" sz="2300" dirty="0" err="1">
                <a:sym typeface="Symbol" pitchFamily="18" charset="2"/>
              </a:rPr>
              <a:t>Tính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chống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ăn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mòn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cao</a:t>
            </a:r>
            <a:r>
              <a:rPr lang="en-US" sz="2300" dirty="0">
                <a:sym typeface="Symbol" pitchFamily="18" charset="2"/>
              </a:rPr>
              <a:t> (Cu</a:t>
            </a:r>
            <a:r>
              <a:rPr lang="en-US" sz="2300" baseline="-25000" dirty="0">
                <a:sym typeface="Symbol" pitchFamily="18" charset="2"/>
              </a:rPr>
              <a:t>2</a:t>
            </a:r>
            <a:r>
              <a:rPr lang="en-US" sz="2300" dirty="0">
                <a:sym typeface="Symbol" pitchFamily="18" charset="2"/>
              </a:rPr>
              <a:t>O );</a:t>
            </a:r>
          </a:p>
          <a:p>
            <a:pPr algn="just">
              <a:lnSpc>
                <a:spcPct val="120000"/>
              </a:lnSpc>
            </a:pPr>
            <a:r>
              <a:rPr lang="en-US" sz="2300" dirty="0" smtClean="0">
                <a:sym typeface="Symbol" pitchFamily="18" charset="2"/>
              </a:rPr>
              <a:t>- </a:t>
            </a:r>
            <a:r>
              <a:rPr lang="pt-BR" sz="2300" dirty="0">
                <a:sym typeface="Symbol" pitchFamily="18" charset="2"/>
              </a:rPr>
              <a:t>Tính dẫn điện và dẫn nhiệt cao</a:t>
            </a:r>
            <a:r>
              <a:rPr lang="en-US" sz="2300" dirty="0">
                <a:sym typeface="Symbol" pitchFamily="18" charset="2"/>
              </a:rPr>
              <a:t>;</a:t>
            </a:r>
          </a:p>
          <a:p>
            <a:pPr algn="just">
              <a:lnSpc>
                <a:spcPct val="120000"/>
              </a:lnSpc>
            </a:pPr>
            <a:r>
              <a:rPr lang="pt-BR" sz="2300" dirty="0" smtClean="0">
                <a:sym typeface="Symbol" pitchFamily="18" charset="2"/>
              </a:rPr>
              <a:t>- Nhiệt </a:t>
            </a:r>
            <a:r>
              <a:rPr lang="pt-BR" sz="2300" dirty="0">
                <a:sym typeface="Symbol" pitchFamily="18" charset="2"/>
              </a:rPr>
              <a:t>độ nóng chảy cao t</a:t>
            </a:r>
            <a:r>
              <a:rPr lang="pt-BR" sz="2300" baseline="30000" dirty="0">
                <a:sym typeface="Symbol" pitchFamily="18" charset="2"/>
              </a:rPr>
              <a:t>o</a:t>
            </a:r>
            <a:r>
              <a:rPr lang="pt-BR" sz="2300" baseline="-25000" dirty="0">
                <a:sym typeface="Symbol" pitchFamily="18" charset="2"/>
              </a:rPr>
              <a:t>nc</a:t>
            </a:r>
            <a:r>
              <a:rPr lang="pt-BR" sz="2300" dirty="0">
                <a:sym typeface="Symbol" pitchFamily="18" charset="2"/>
              </a:rPr>
              <a:t> = </a:t>
            </a:r>
            <a:r>
              <a:rPr lang="en-US" sz="2300" dirty="0">
                <a:sym typeface="Symbol" pitchFamily="18" charset="2"/>
              </a:rPr>
              <a:t>1083</a:t>
            </a:r>
            <a:r>
              <a:rPr lang="pt-BR" sz="2300" baseline="30000" dirty="0">
                <a:sym typeface="Symbol" pitchFamily="18" charset="2"/>
              </a:rPr>
              <a:t>0</a:t>
            </a:r>
            <a:r>
              <a:rPr lang="pt-BR" sz="2300" dirty="0">
                <a:sym typeface="Symbol" pitchFamily="18" charset="2"/>
              </a:rPr>
              <a:t>C</a:t>
            </a:r>
            <a:r>
              <a:rPr lang="pt-BR" sz="2300" dirty="0" smtClean="0">
                <a:sym typeface="Symbol" pitchFamily="18" charset="2"/>
              </a:rPr>
              <a:t>;</a:t>
            </a:r>
          </a:p>
          <a:p>
            <a:pPr algn="just">
              <a:lnSpc>
                <a:spcPct val="120000"/>
              </a:lnSpc>
            </a:pPr>
            <a:r>
              <a:rPr lang="en-US" sz="2300" dirty="0" smtClean="0">
                <a:sym typeface="Symbol" pitchFamily="18" charset="2"/>
              </a:rPr>
              <a:t>- </a:t>
            </a:r>
            <a:r>
              <a:rPr lang="en-US" sz="2300" dirty="0" err="1" smtClean="0">
                <a:sym typeface="Symbol" pitchFamily="18" charset="2"/>
              </a:rPr>
              <a:t>Rất</a:t>
            </a:r>
            <a:r>
              <a:rPr lang="en-US" sz="2300" dirty="0" smtClean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dẻo</a:t>
            </a:r>
            <a:r>
              <a:rPr lang="en-US" sz="2300" dirty="0">
                <a:sym typeface="Symbol" pitchFamily="18" charset="2"/>
              </a:rPr>
              <a:t>, </a:t>
            </a:r>
            <a:r>
              <a:rPr lang="en-US" sz="2300" dirty="0" err="1">
                <a:sym typeface="Symbol" pitchFamily="18" charset="2"/>
              </a:rPr>
              <a:t>dễ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biến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dạng</a:t>
            </a:r>
            <a:r>
              <a:rPr lang="pt-BR" sz="2300" dirty="0">
                <a:sym typeface="Symbol" pitchFamily="18" charset="2"/>
              </a:rPr>
              <a:t>: </a:t>
            </a:r>
            <a:r>
              <a:rPr lang="en-US" sz="2300" dirty="0">
                <a:sym typeface="Symbol" pitchFamily="18" charset="2"/>
              </a:rPr>
              <a:t></a:t>
            </a:r>
            <a:r>
              <a:rPr lang="pt-BR" sz="2300" baseline="-25000" dirty="0">
                <a:sym typeface="Symbol" pitchFamily="18" charset="2"/>
              </a:rPr>
              <a:t>b</a:t>
            </a:r>
            <a:r>
              <a:rPr lang="pt-BR" sz="2300" dirty="0">
                <a:sym typeface="Symbol" pitchFamily="18" charset="2"/>
              </a:rPr>
              <a:t> = 160</a:t>
            </a:r>
            <a:r>
              <a:rPr lang="pt-BR" sz="2300" i="1" dirty="0">
                <a:sym typeface="Symbol" pitchFamily="18" charset="2"/>
              </a:rPr>
              <a:t>MPa</a:t>
            </a:r>
            <a:r>
              <a:rPr lang="pt-BR" sz="2300" dirty="0">
                <a:sym typeface="Symbol" pitchFamily="18" charset="2"/>
              </a:rPr>
              <a:t>; </a:t>
            </a:r>
            <a:r>
              <a:rPr lang="en-US" sz="2300" dirty="0">
                <a:sym typeface="Symbol" pitchFamily="18" charset="2"/>
              </a:rPr>
              <a:t></a:t>
            </a:r>
            <a:r>
              <a:rPr lang="pt-BR" sz="2300" baseline="-25000" dirty="0">
                <a:sym typeface="Symbol" pitchFamily="18" charset="2"/>
              </a:rPr>
              <a:t>0,2</a:t>
            </a:r>
            <a:r>
              <a:rPr lang="pt-BR" sz="2300" dirty="0">
                <a:sym typeface="Symbol" pitchFamily="18" charset="2"/>
              </a:rPr>
              <a:t> = 35</a:t>
            </a:r>
            <a:r>
              <a:rPr lang="pt-BR" sz="2300" i="1" dirty="0">
                <a:sym typeface="Symbol" pitchFamily="18" charset="2"/>
              </a:rPr>
              <a:t>MPa</a:t>
            </a:r>
            <a:r>
              <a:rPr lang="pt-BR" sz="2300" dirty="0">
                <a:sym typeface="Symbol" pitchFamily="18" charset="2"/>
              </a:rPr>
              <a:t>, </a:t>
            </a:r>
            <a:endParaRPr lang="pt-BR" sz="2300" dirty="0" smtClean="0">
              <a:sym typeface="Symbol" pitchFamily="18" charset="2"/>
            </a:endParaRPr>
          </a:p>
          <a:p>
            <a:pPr algn="just">
              <a:lnSpc>
                <a:spcPct val="120000"/>
              </a:lnSpc>
            </a:pPr>
            <a:r>
              <a:rPr lang="pt-BR" sz="2300" dirty="0" smtClean="0">
                <a:sym typeface="Symbol" pitchFamily="18" charset="2"/>
              </a:rPr>
              <a:t>- Độ </a:t>
            </a:r>
            <a:r>
              <a:rPr lang="pt-BR" sz="2300" dirty="0">
                <a:sym typeface="Symbol" pitchFamily="18" charset="2"/>
              </a:rPr>
              <a:t>cứng 40HB, sau bi</a:t>
            </a:r>
            <a:r>
              <a:rPr lang="en-US" sz="2300" dirty="0" err="1">
                <a:sym typeface="Symbol" pitchFamily="18" charset="2"/>
              </a:rPr>
              <a:t>ến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>
                <a:sym typeface="Symbol" pitchFamily="18" charset="2"/>
              </a:rPr>
              <a:t>dạng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2300" dirty="0" err="1" smtClean="0">
                <a:sym typeface="Symbol" pitchFamily="18" charset="2"/>
              </a:rPr>
              <a:t>nguội</a:t>
            </a:r>
            <a:r>
              <a:rPr lang="en-US" sz="2300" dirty="0" smtClean="0">
                <a:sym typeface="Symbol" pitchFamily="18" charset="2"/>
              </a:rPr>
              <a:t> </a:t>
            </a:r>
            <a:r>
              <a:rPr lang="pt-BR" sz="2300" baseline="-25000" dirty="0">
                <a:sym typeface="Symbol" pitchFamily="18" charset="2"/>
              </a:rPr>
              <a:t>b</a:t>
            </a:r>
            <a:r>
              <a:rPr lang="pt-BR" sz="2300" dirty="0">
                <a:sym typeface="Symbol" pitchFamily="18" charset="2"/>
              </a:rPr>
              <a:t> = 450</a:t>
            </a:r>
            <a:r>
              <a:rPr lang="pt-BR" sz="2300" i="1" dirty="0">
                <a:sym typeface="Symbol" pitchFamily="18" charset="2"/>
              </a:rPr>
              <a:t>MPa</a:t>
            </a:r>
            <a:r>
              <a:rPr lang="pt-BR" sz="2300" dirty="0">
                <a:sym typeface="Symbol" pitchFamily="18" charset="2"/>
              </a:rPr>
              <a:t>; </a:t>
            </a:r>
            <a:r>
              <a:rPr lang="en-US" sz="2300" dirty="0">
                <a:sym typeface="Symbol" pitchFamily="18" charset="2"/>
              </a:rPr>
              <a:t></a:t>
            </a:r>
            <a:r>
              <a:rPr lang="pt-BR" sz="2300" baseline="-25000" dirty="0">
                <a:sym typeface="Symbol" pitchFamily="18" charset="2"/>
              </a:rPr>
              <a:t>0,2</a:t>
            </a:r>
            <a:r>
              <a:rPr lang="pt-BR" sz="2300" dirty="0">
                <a:sym typeface="Symbol" pitchFamily="18" charset="2"/>
              </a:rPr>
              <a:t> = 400</a:t>
            </a:r>
            <a:r>
              <a:rPr lang="pt-BR" sz="2300" i="1" dirty="0">
                <a:sym typeface="Symbol" pitchFamily="18" charset="2"/>
              </a:rPr>
              <a:t>MPa</a:t>
            </a:r>
            <a:endParaRPr lang="en-US" sz="2300" i="1" dirty="0">
              <a:sym typeface="Symbol" pitchFamily="18" charset="2"/>
            </a:endParaRPr>
          </a:p>
          <a:p>
            <a:pPr algn="just"/>
            <a:r>
              <a:rPr lang="en-US" sz="2300" dirty="0" smtClean="0"/>
              <a:t>-  </a:t>
            </a:r>
            <a:r>
              <a:rPr lang="en-US" sz="2300" dirty="0" err="1"/>
              <a:t>T</a:t>
            </a:r>
            <a:r>
              <a:rPr lang="en-US" sz="2300" dirty="0" err="1" smtClean="0"/>
              <a:t>ính</a:t>
            </a:r>
            <a:r>
              <a:rPr lang="en-US" sz="2300" dirty="0" smtClean="0"/>
              <a:t> </a:t>
            </a:r>
            <a:r>
              <a:rPr lang="en-US" sz="2300" dirty="0" err="1"/>
              <a:t>công</a:t>
            </a:r>
            <a:r>
              <a:rPr lang="en-US" sz="2300" dirty="0"/>
              <a:t> </a:t>
            </a:r>
            <a:r>
              <a:rPr lang="en-US" sz="2300" dirty="0" err="1"/>
              <a:t>nghệ</a:t>
            </a:r>
            <a:r>
              <a:rPr lang="en-US" sz="2300" dirty="0"/>
              <a:t> </a:t>
            </a:r>
            <a:r>
              <a:rPr lang="en-US" sz="2300" dirty="0" err="1"/>
              <a:t>tốt</a:t>
            </a:r>
            <a:r>
              <a:rPr lang="en-US" sz="2300" dirty="0"/>
              <a:t> </a:t>
            </a:r>
            <a:r>
              <a:rPr lang="en-US" sz="2300" dirty="0" err="1"/>
              <a:t>và</a:t>
            </a:r>
            <a:r>
              <a:rPr lang="en-US" sz="2300" dirty="0"/>
              <a:t> </a:t>
            </a:r>
            <a:r>
              <a:rPr lang="en-US" sz="2300" dirty="0" err="1"/>
              <a:t>ít</a:t>
            </a:r>
            <a:r>
              <a:rPr lang="en-US" sz="2300" dirty="0"/>
              <a:t> ma </a:t>
            </a:r>
            <a:r>
              <a:rPr lang="en-US" sz="2300" dirty="0" err="1"/>
              <a:t>sát</a:t>
            </a:r>
            <a:r>
              <a:rPr lang="en-US" sz="2300" dirty="0"/>
              <a:t> </a:t>
            </a:r>
          </a:p>
        </p:txBody>
      </p:sp>
      <p:sp>
        <p:nvSpPr>
          <p:cNvPr id="3" name="Rectangle 2"/>
          <p:cNvSpPr/>
          <p:nvPr/>
        </p:nvSpPr>
        <p:spPr>
          <a:xfrm>
            <a:off x="1066800" y="1915180"/>
            <a:ext cx="51498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70510">
              <a:spcBef>
                <a:spcPts val="600"/>
              </a:spcBef>
              <a:spcAft>
                <a:spcPts val="600"/>
              </a:spcAft>
            </a:pPr>
            <a:r>
              <a:rPr lang="en-US" sz="2800" b="1" dirty="0">
                <a:latin typeface="Times New Roman"/>
                <a:ea typeface="Times New Roman"/>
              </a:rPr>
              <a:t>1.1.1 </a:t>
            </a:r>
            <a:r>
              <a:rPr lang="en-US" sz="2800" b="1" dirty="0" err="1">
                <a:latin typeface="Times New Roman"/>
                <a:ea typeface="Times New Roman"/>
              </a:rPr>
              <a:t>Các</a:t>
            </a:r>
            <a:r>
              <a:rPr lang="en-US" sz="2800" b="1" dirty="0"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latin typeface="Times New Roman"/>
                <a:ea typeface="Times New Roman"/>
              </a:rPr>
              <a:t>đặc</a:t>
            </a:r>
            <a:r>
              <a:rPr lang="en-US" sz="2800" b="1" dirty="0"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latin typeface="Times New Roman"/>
                <a:ea typeface="Times New Roman"/>
              </a:rPr>
              <a:t>tính</a:t>
            </a:r>
            <a:r>
              <a:rPr lang="en-US" sz="2800" b="1" dirty="0"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latin typeface="Times New Roman"/>
                <a:ea typeface="Times New Roman"/>
              </a:rPr>
              <a:t>của</a:t>
            </a:r>
            <a:r>
              <a:rPr lang="en-US" sz="2800" b="1" dirty="0"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latin typeface="Times New Roman"/>
                <a:ea typeface="Times New Roman"/>
              </a:rPr>
              <a:t>đồng</a:t>
            </a:r>
            <a:r>
              <a:rPr lang="en-US" sz="2800" b="1" dirty="0"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latin typeface="Times New Roman"/>
                <a:ea typeface="Times New Roman"/>
              </a:rPr>
              <a:t>đỏ</a:t>
            </a:r>
            <a:endParaRPr lang="en-US" sz="2400" dirty="0">
              <a:effectLst/>
              <a:latin typeface="Times New Roman"/>
              <a:ea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972186" y="1502002"/>
            <a:ext cx="7315200" cy="3043238"/>
            <a:chOff x="753111" y="1981200"/>
            <a:chExt cx="7315200" cy="3043238"/>
          </a:xfrm>
        </p:grpSpPr>
        <p:sp>
          <p:nvSpPr>
            <p:cNvPr id="31750" name="AutoShape 6"/>
            <p:cNvSpPr>
              <a:spLocks noChangeArrowheads="1"/>
            </p:cNvSpPr>
            <p:nvPr/>
          </p:nvSpPr>
          <p:spPr bwMode="gray">
            <a:xfrm>
              <a:off x="753111" y="1981200"/>
              <a:ext cx="7315200" cy="3043238"/>
            </a:xfrm>
            <a:prstGeom prst="roundRect">
              <a:avLst>
                <a:gd name="adj" fmla="val 11255"/>
              </a:avLst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755" name="Text Box 9"/>
            <p:cNvSpPr txBox="1">
              <a:spLocks noChangeArrowheads="1"/>
            </p:cNvSpPr>
            <p:nvPr/>
          </p:nvSpPr>
          <p:spPr bwMode="gray">
            <a:xfrm>
              <a:off x="972186" y="2433637"/>
              <a:ext cx="6877050" cy="22467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just"/>
              <a:r>
                <a:rPr lang="en-US" sz="2800" dirty="0"/>
                <a:t>Theo </a:t>
              </a:r>
              <a:r>
                <a:rPr lang="en-US" sz="2800" dirty="0" err="1"/>
                <a:t>tính</a:t>
              </a:r>
              <a:r>
                <a:rPr lang="en-US" sz="2800" dirty="0"/>
                <a:t> </a:t>
              </a:r>
              <a:r>
                <a:rPr lang="en-US" sz="2800" dirty="0" err="1"/>
                <a:t>công</a:t>
              </a:r>
              <a:r>
                <a:rPr lang="en-US" sz="2800" dirty="0"/>
                <a:t> </a:t>
              </a:r>
              <a:r>
                <a:rPr lang="en-US" sz="2800" dirty="0" err="1"/>
                <a:t>nghệ</a:t>
              </a:r>
              <a:r>
                <a:rPr lang="en-US" sz="2800" dirty="0"/>
                <a:t> </a:t>
              </a:r>
              <a:r>
                <a:rPr lang="en-US" sz="2800" dirty="0" err="1"/>
                <a:t>các</a:t>
              </a:r>
              <a:r>
                <a:rPr lang="en-US" sz="2800" dirty="0"/>
                <a:t> </a:t>
              </a:r>
              <a:r>
                <a:rPr lang="en-US" sz="2800" dirty="0" err="1"/>
                <a:t>hợp</a:t>
              </a:r>
              <a:r>
                <a:rPr lang="en-US" sz="2800" dirty="0"/>
                <a:t> </a:t>
              </a:r>
              <a:r>
                <a:rPr lang="en-US" sz="2800" dirty="0" err="1"/>
                <a:t>kim</a:t>
              </a:r>
              <a:r>
                <a:rPr lang="en-US" sz="2800" dirty="0"/>
                <a:t> </a:t>
              </a:r>
              <a:r>
                <a:rPr lang="en-US" sz="2800" dirty="0" err="1"/>
                <a:t>đồng</a:t>
              </a:r>
              <a:r>
                <a:rPr lang="en-US" sz="2800" dirty="0"/>
                <a:t> </a:t>
              </a:r>
              <a:r>
                <a:rPr lang="en-US" sz="2800" dirty="0" err="1"/>
                <a:t>cũng</a:t>
              </a:r>
              <a:r>
                <a:rPr lang="en-US" sz="2800" dirty="0"/>
                <a:t> </a:t>
              </a:r>
              <a:r>
                <a:rPr lang="en-US" sz="2800" dirty="0" err="1"/>
                <a:t>được</a:t>
              </a:r>
              <a:r>
                <a:rPr lang="en-US" sz="2800" dirty="0"/>
                <a:t> chia </a:t>
              </a:r>
              <a:r>
                <a:rPr lang="en-US" sz="2800" dirty="0" err="1"/>
                <a:t>ra</a:t>
              </a:r>
              <a:r>
                <a:rPr lang="en-US" sz="2800" dirty="0"/>
                <a:t> </a:t>
              </a:r>
              <a:r>
                <a:rPr lang="en-US" sz="2800" dirty="0" err="1"/>
                <a:t>hợp</a:t>
              </a:r>
              <a:r>
                <a:rPr lang="en-US" sz="2800" dirty="0"/>
                <a:t> </a:t>
              </a:r>
              <a:r>
                <a:rPr lang="en-US" sz="2800" dirty="0" err="1"/>
                <a:t>kim</a:t>
              </a:r>
              <a:r>
                <a:rPr lang="en-US" sz="2800" dirty="0"/>
                <a:t> </a:t>
              </a:r>
              <a:r>
                <a:rPr lang="en-US" sz="2800" dirty="0" err="1"/>
                <a:t>biến</a:t>
              </a:r>
              <a:r>
                <a:rPr lang="en-US" sz="2800" dirty="0"/>
                <a:t> </a:t>
              </a:r>
              <a:r>
                <a:rPr lang="en-US" sz="2800" dirty="0" err="1"/>
                <a:t>dạng</a:t>
              </a:r>
              <a:r>
                <a:rPr lang="en-US" sz="2800" dirty="0"/>
                <a:t> </a:t>
              </a:r>
              <a:r>
                <a:rPr lang="en-US" sz="2800" dirty="0" err="1"/>
                <a:t>và</a:t>
              </a:r>
              <a:r>
                <a:rPr lang="en-US" sz="2800" dirty="0"/>
                <a:t> </a:t>
              </a:r>
              <a:r>
                <a:rPr lang="en-US" sz="2800" dirty="0" err="1"/>
                <a:t>hợp</a:t>
              </a:r>
              <a:r>
                <a:rPr lang="en-US" sz="2800" dirty="0"/>
                <a:t> </a:t>
              </a:r>
              <a:r>
                <a:rPr lang="en-US" sz="2800" dirty="0" err="1"/>
                <a:t>kim</a:t>
              </a:r>
              <a:r>
                <a:rPr lang="en-US" sz="2800" dirty="0"/>
                <a:t> </a:t>
              </a:r>
              <a:r>
                <a:rPr lang="en-US" sz="2800" dirty="0" err="1"/>
                <a:t>đúc</a:t>
              </a:r>
              <a:r>
                <a:rPr lang="en-US" sz="2800" dirty="0"/>
                <a:t>, </a:t>
              </a:r>
              <a:r>
                <a:rPr lang="en-US" sz="2800" dirty="0" err="1"/>
                <a:t>nhưng</a:t>
              </a:r>
              <a:r>
                <a:rPr lang="en-US" sz="2800" dirty="0"/>
                <a:t> </a:t>
              </a:r>
              <a:r>
                <a:rPr lang="en-US" sz="2800" dirty="0" err="1"/>
                <a:t>thông</a:t>
              </a:r>
              <a:r>
                <a:rPr lang="en-US" sz="2800" dirty="0"/>
                <a:t> </a:t>
              </a:r>
              <a:r>
                <a:rPr lang="en-US" sz="2800" dirty="0" err="1"/>
                <a:t>dụng</a:t>
              </a:r>
              <a:r>
                <a:rPr lang="en-US" sz="2800" dirty="0"/>
                <a:t> </a:t>
              </a:r>
              <a:r>
                <a:rPr lang="en-US" sz="2800" dirty="0" err="1"/>
                <a:t>là</a:t>
              </a:r>
              <a:r>
                <a:rPr lang="en-US" sz="2800" dirty="0"/>
                <a:t> </a:t>
              </a:r>
              <a:r>
                <a:rPr lang="en-US" sz="2800" dirty="0" err="1"/>
                <a:t>phân</a:t>
              </a:r>
              <a:r>
                <a:rPr lang="en-US" sz="2800" dirty="0"/>
                <a:t> </a:t>
              </a:r>
              <a:r>
                <a:rPr lang="en-US" sz="2800" dirty="0" err="1"/>
                <a:t>loại</a:t>
              </a:r>
              <a:r>
                <a:rPr lang="en-US" sz="2800" dirty="0"/>
                <a:t> </a:t>
              </a:r>
              <a:r>
                <a:rPr lang="en-US" sz="2800" dirty="0" err="1"/>
                <a:t>theo</a:t>
              </a:r>
              <a:r>
                <a:rPr lang="en-US" sz="2800" dirty="0"/>
                <a:t> </a:t>
              </a:r>
              <a:r>
                <a:rPr lang="en-US" sz="2800" dirty="0" err="1"/>
                <a:t>thành</a:t>
              </a:r>
              <a:r>
                <a:rPr lang="en-US" sz="2800" dirty="0"/>
                <a:t> </a:t>
              </a:r>
              <a:r>
                <a:rPr lang="en-US" sz="2800" dirty="0" err="1"/>
                <a:t>phần</a:t>
              </a:r>
              <a:r>
                <a:rPr lang="en-US" sz="2800" dirty="0"/>
                <a:t> </a:t>
              </a:r>
              <a:r>
                <a:rPr lang="en-US" sz="2800" dirty="0" err="1"/>
                <a:t>hóa</a:t>
              </a:r>
              <a:r>
                <a:rPr lang="en-US" sz="2800" dirty="0"/>
                <a:t> </a:t>
              </a:r>
              <a:r>
                <a:rPr lang="en-US" sz="2800" dirty="0" err="1"/>
                <a:t>học</a:t>
              </a:r>
              <a:r>
                <a:rPr lang="en-US" sz="2800" dirty="0"/>
                <a:t>: </a:t>
              </a:r>
              <a:r>
                <a:rPr lang="en-US" sz="2800" dirty="0" err="1"/>
                <a:t>latông</a:t>
              </a:r>
              <a:r>
                <a:rPr lang="en-US" sz="2800" dirty="0"/>
                <a:t> </a:t>
              </a:r>
              <a:r>
                <a:rPr lang="en-US" sz="2800" dirty="0" err="1"/>
                <a:t>và</a:t>
              </a:r>
              <a:r>
                <a:rPr lang="en-US" sz="2800" dirty="0"/>
                <a:t> </a:t>
              </a:r>
              <a:r>
                <a:rPr lang="en-US" sz="2800" dirty="0" err="1"/>
                <a:t>brông</a:t>
              </a:r>
              <a:r>
                <a:rPr lang="en-US" sz="2800" dirty="0"/>
                <a:t>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04252" y="76200"/>
            <a:ext cx="4953001" cy="701675"/>
            <a:chOff x="685800" y="1551929"/>
            <a:chExt cx="4953001" cy="701675"/>
          </a:xfrm>
        </p:grpSpPr>
        <p:sp>
          <p:nvSpPr>
            <p:cNvPr id="31752" name="AutoShape 8"/>
            <p:cNvSpPr>
              <a:spLocks noChangeArrowheads="1"/>
            </p:cNvSpPr>
            <p:nvPr/>
          </p:nvSpPr>
          <p:spPr bwMode="gray">
            <a:xfrm>
              <a:off x="685801" y="1551929"/>
              <a:ext cx="4953000" cy="701675"/>
            </a:xfrm>
            <a:prstGeom prst="roundRect">
              <a:avLst>
                <a:gd name="adj" fmla="val 25398"/>
              </a:avLst>
            </a:prstGeom>
            <a:gradFill rotWithShape="1">
              <a:gsLst>
                <a:gs pos="0">
                  <a:srgbClr val="EAEAEA">
                    <a:gamma/>
                    <a:tint val="3137"/>
                    <a:invGamma/>
                  </a:srgbClr>
                </a:gs>
                <a:gs pos="100000">
                  <a:srgbClr val="EAEAEA"/>
                </a:gs>
              </a:gsLst>
              <a:lin ang="5400000" scaled="1"/>
            </a:gradFill>
            <a:ln w="12700">
              <a:solidFill>
                <a:schemeClr val="bg2"/>
              </a:solidFill>
              <a:round/>
              <a:headEnd/>
              <a:tailEnd/>
            </a:ln>
            <a:effectLst>
              <a:outerShdw dist="254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759" name="Rectangle 17"/>
            <p:cNvSpPr>
              <a:spLocks noChangeArrowheads="1"/>
            </p:cNvSpPr>
            <p:nvPr/>
          </p:nvSpPr>
          <p:spPr bwMode="gray">
            <a:xfrm>
              <a:off x="685800" y="1671935"/>
              <a:ext cx="464026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/>
                <a:t>1.1.2 </a:t>
              </a:r>
              <a:r>
                <a:rPr lang="en-US" sz="2400" b="1" dirty="0" err="1"/>
                <a:t>Phân</a:t>
              </a:r>
              <a:r>
                <a:rPr lang="en-US" sz="2400" b="1" dirty="0"/>
                <a:t> </a:t>
              </a:r>
              <a:r>
                <a:rPr lang="en-US" sz="2400" b="1" dirty="0" err="1"/>
                <a:t>loại</a:t>
              </a:r>
              <a:r>
                <a:rPr lang="en-US" sz="2400" b="1" dirty="0"/>
                <a:t> </a:t>
              </a:r>
              <a:r>
                <a:rPr lang="en-US" sz="2400" b="1" dirty="0" err="1"/>
                <a:t>hợp</a:t>
              </a:r>
              <a:r>
                <a:rPr lang="en-US" sz="2400" b="1" dirty="0"/>
                <a:t> </a:t>
              </a:r>
              <a:r>
                <a:rPr lang="en-US" sz="2400" b="1" dirty="0" err="1"/>
                <a:t>kim</a:t>
              </a:r>
              <a:r>
                <a:rPr lang="en-US" sz="2400" b="1" dirty="0"/>
                <a:t> </a:t>
              </a:r>
              <a:r>
                <a:rPr lang="en-US" sz="2400" b="1" dirty="0" err="1"/>
                <a:t>đồng</a:t>
              </a:r>
              <a:endParaRPr lang="en-US" sz="2400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808038" y="0"/>
            <a:ext cx="8243888" cy="708025"/>
          </a:xfrm>
        </p:spPr>
        <p:txBody>
          <a:bodyPr/>
          <a:lstStyle/>
          <a:p>
            <a:r>
              <a:rPr lang="en-US" sz="3200" dirty="0">
                <a:solidFill>
                  <a:schemeClr val="tx1"/>
                </a:solidFill>
              </a:rPr>
              <a:t>1.1.3 </a:t>
            </a:r>
            <a:r>
              <a:rPr lang="en-US" sz="3200" dirty="0" err="1">
                <a:solidFill>
                  <a:schemeClr val="tx1"/>
                </a:solidFill>
              </a:rPr>
              <a:t>Ký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hiệu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đồng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và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hợp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kim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đồng</a:t>
            </a:r>
            <a:endParaRPr lang="en-US" sz="3200" dirty="0">
              <a:solidFill>
                <a:schemeClr val="tx1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990600" y="1752600"/>
            <a:ext cx="7315199" cy="1828800"/>
            <a:chOff x="990600" y="1752600"/>
            <a:chExt cx="7315199" cy="1828800"/>
          </a:xfrm>
        </p:grpSpPr>
        <p:sp>
          <p:nvSpPr>
            <p:cNvPr id="31751" name="AutoShape 7"/>
            <p:cNvSpPr>
              <a:spLocks noChangeArrowheads="1"/>
            </p:cNvSpPr>
            <p:nvPr/>
          </p:nvSpPr>
          <p:spPr bwMode="gray">
            <a:xfrm>
              <a:off x="990600" y="1752600"/>
              <a:ext cx="7315199" cy="1828800"/>
            </a:xfrm>
            <a:prstGeom prst="roundRect">
              <a:avLst>
                <a:gd name="adj" fmla="val 11255"/>
              </a:avLst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756" name="Text Box 10"/>
            <p:cNvSpPr txBox="1">
              <a:spLocks noChangeArrowheads="1"/>
            </p:cNvSpPr>
            <p:nvPr/>
          </p:nvSpPr>
          <p:spPr bwMode="gray">
            <a:xfrm>
              <a:off x="1235240" y="2133600"/>
              <a:ext cx="6918159" cy="107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just"/>
              <a:r>
                <a:rPr lang="en-US" sz="3200" dirty="0" err="1">
                  <a:solidFill>
                    <a:schemeClr val="bg1"/>
                  </a:solidFill>
                </a:rPr>
                <a:t>Ký</a:t>
              </a:r>
              <a:r>
                <a:rPr lang="en-US" sz="3200" dirty="0">
                  <a:solidFill>
                    <a:schemeClr val="bg1"/>
                  </a:solidFill>
                </a:rPr>
                <a:t> </a:t>
              </a:r>
              <a:r>
                <a:rPr lang="en-US" sz="3200" dirty="0" err="1">
                  <a:solidFill>
                    <a:schemeClr val="bg1"/>
                  </a:solidFill>
                </a:rPr>
                <a:t>hiệu</a:t>
              </a:r>
              <a:r>
                <a:rPr lang="en-US" sz="3200" dirty="0">
                  <a:solidFill>
                    <a:schemeClr val="bg1"/>
                  </a:solidFill>
                </a:rPr>
                <a:t> </a:t>
              </a:r>
              <a:r>
                <a:rPr lang="en-US" sz="3200" dirty="0" err="1">
                  <a:solidFill>
                    <a:schemeClr val="bg1"/>
                  </a:solidFill>
                </a:rPr>
                <a:t>Việt</a:t>
              </a:r>
              <a:r>
                <a:rPr lang="en-US" sz="3200" dirty="0">
                  <a:solidFill>
                    <a:schemeClr val="bg1"/>
                  </a:solidFill>
                </a:rPr>
                <a:t> Nam: Cu1(99,9% Cu); Cu2 (99,7% Cu);Cu3 (99,5% Cu).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3433163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ct val="50000"/>
              </a:spcBef>
            </a:pPr>
            <a:r>
              <a:rPr lang="pt-BR" i="1" dirty="0" smtClean="0">
                <a:solidFill>
                  <a:schemeClr val="bg1"/>
                </a:solidFill>
              </a:rPr>
              <a:t>1.2-Đồng </a:t>
            </a:r>
            <a:r>
              <a:rPr lang="pt-BR" i="1" dirty="0">
                <a:solidFill>
                  <a:schemeClr val="bg1"/>
                </a:solidFill>
              </a:rPr>
              <a:t>thau - Latông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2784" name="AutoShape 16"/>
          <p:cNvSpPr>
            <a:spLocks noChangeArrowheads="1"/>
          </p:cNvSpPr>
          <p:nvPr/>
        </p:nvSpPr>
        <p:spPr bwMode="gray">
          <a:xfrm>
            <a:off x="-28977" y="1504720"/>
            <a:ext cx="9144000" cy="5311775"/>
          </a:xfrm>
          <a:prstGeom prst="roundRect">
            <a:avLst>
              <a:gd name="adj" fmla="val 11167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rgbClr val="B2B2B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797" name="Text Box 29"/>
          <p:cNvSpPr txBox="1">
            <a:spLocks noChangeArrowheads="1"/>
          </p:cNvSpPr>
          <p:nvPr/>
        </p:nvSpPr>
        <p:spPr bwMode="gray">
          <a:xfrm>
            <a:off x="140335" y="1735753"/>
            <a:ext cx="9003665" cy="48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buFontTx/>
              <a:buChar char="-"/>
            </a:pPr>
            <a:r>
              <a:rPr lang="en-US" sz="2400" dirty="0" err="1" smtClean="0"/>
              <a:t>Latông</a:t>
            </a:r>
            <a:r>
              <a:rPr lang="en-US" sz="2400" dirty="0" smtClean="0"/>
              <a:t> </a:t>
            </a:r>
            <a:r>
              <a:rPr lang="en-US" sz="2400" dirty="0" err="1"/>
              <a:t>đơn</a:t>
            </a:r>
            <a:r>
              <a:rPr lang="en-US" sz="2400" dirty="0"/>
              <a:t> </a:t>
            </a:r>
            <a:r>
              <a:rPr lang="en-US" sz="2400" dirty="0" err="1"/>
              <a:t>giản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kim</a:t>
            </a:r>
            <a:r>
              <a:rPr lang="en-US" sz="2400" dirty="0"/>
              <a:t> </a:t>
            </a:r>
            <a:r>
              <a:rPr lang="en-US" sz="2400" dirty="0" err="1"/>
              <a:t>chỉ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hai</a:t>
            </a:r>
            <a:r>
              <a:rPr lang="en-US" sz="2400" dirty="0"/>
              <a:t> </a:t>
            </a:r>
            <a:r>
              <a:rPr lang="en-US" sz="2400" dirty="0" err="1"/>
              <a:t>nguyên</a:t>
            </a:r>
            <a:r>
              <a:rPr lang="en-US" sz="2400" dirty="0"/>
              <a:t> </a:t>
            </a:r>
            <a:r>
              <a:rPr lang="en-US" sz="2400" dirty="0" err="1"/>
              <a:t>tố</a:t>
            </a:r>
            <a:r>
              <a:rPr lang="en-US" sz="2400" dirty="0"/>
              <a:t> Cu </a:t>
            </a:r>
            <a:r>
              <a:rPr lang="en-US" sz="2400" dirty="0" err="1"/>
              <a:t>và</a:t>
            </a:r>
            <a:r>
              <a:rPr lang="en-US" sz="2400" dirty="0"/>
              <a:t> Zn. </a:t>
            </a:r>
            <a:r>
              <a:rPr lang="en-US" sz="2400" dirty="0" err="1"/>
              <a:t>Giản</a:t>
            </a:r>
            <a:r>
              <a:rPr lang="en-US" sz="2400" dirty="0"/>
              <a:t> </a:t>
            </a:r>
            <a:r>
              <a:rPr lang="en-US" sz="2400" dirty="0" err="1"/>
              <a:t>đồ</a:t>
            </a:r>
            <a:r>
              <a:rPr lang="en-US" sz="2400" dirty="0"/>
              <a:t> </a:t>
            </a:r>
            <a:r>
              <a:rPr lang="en-US" sz="2400" dirty="0" err="1"/>
              <a:t>trạng</a:t>
            </a:r>
            <a:r>
              <a:rPr lang="en-US" sz="2400" dirty="0"/>
              <a:t> </a:t>
            </a:r>
            <a:r>
              <a:rPr lang="en-US" sz="2400" dirty="0" err="1"/>
              <a:t>thái</a:t>
            </a:r>
            <a:r>
              <a:rPr lang="en-US" sz="2400" dirty="0"/>
              <a:t> Cu-Zn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giản</a:t>
            </a:r>
            <a:r>
              <a:rPr lang="en-US" sz="2400" dirty="0"/>
              <a:t> </a:t>
            </a:r>
            <a:r>
              <a:rPr lang="en-US" sz="2400" dirty="0" err="1"/>
              <a:t>đồ</a:t>
            </a:r>
            <a:r>
              <a:rPr lang="en-US" sz="2400" dirty="0"/>
              <a:t> </a:t>
            </a:r>
            <a:r>
              <a:rPr lang="en-US" sz="2400" dirty="0" err="1"/>
              <a:t>trạng</a:t>
            </a:r>
            <a:r>
              <a:rPr lang="en-US" sz="2400" dirty="0"/>
              <a:t> </a:t>
            </a:r>
            <a:r>
              <a:rPr lang="en-US" sz="2400" dirty="0" err="1"/>
              <a:t>thái</a:t>
            </a:r>
            <a:r>
              <a:rPr lang="en-US" sz="2400" dirty="0"/>
              <a:t> </a:t>
            </a:r>
            <a:r>
              <a:rPr lang="en-US" sz="2400" dirty="0" err="1"/>
              <a:t>rất</a:t>
            </a:r>
            <a:r>
              <a:rPr lang="en-US" sz="2400" dirty="0"/>
              <a:t> </a:t>
            </a:r>
            <a:r>
              <a:rPr lang="en-US" sz="2400" dirty="0" err="1"/>
              <a:t>phức</a:t>
            </a:r>
            <a:r>
              <a:rPr lang="en-US" sz="2400" dirty="0"/>
              <a:t> </a:t>
            </a:r>
            <a:r>
              <a:rPr lang="en-US" sz="2400" dirty="0" err="1"/>
              <a:t>tạp</a:t>
            </a:r>
            <a:r>
              <a:rPr lang="en-US" sz="2400" dirty="0"/>
              <a:t>,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nên</a:t>
            </a:r>
            <a:r>
              <a:rPr lang="en-US" sz="2400" dirty="0"/>
              <a:t> </a:t>
            </a:r>
            <a:r>
              <a:rPr lang="en-US" sz="2400" dirty="0" err="1"/>
              <a:t>rất</a:t>
            </a:r>
            <a:r>
              <a:rPr lang="en-US" sz="2400" dirty="0"/>
              <a:t> </a:t>
            </a:r>
            <a:r>
              <a:rPr lang="en-US" sz="2400" dirty="0" err="1"/>
              <a:t>nhiều</a:t>
            </a:r>
            <a:r>
              <a:rPr lang="en-US" sz="2400" dirty="0"/>
              <a:t> </a:t>
            </a:r>
            <a:r>
              <a:rPr lang="en-US" sz="2400" dirty="0" err="1"/>
              <a:t>pha</a:t>
            </a:r>
            <a:r>
              <a:rPr lang="en-US" sz="2400" dirty="0"/>
              <a:t>, song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tế</a:t>
            </a:r>
            <a:r>
              <a:rPr lang="en-US" sz="2400" dirty="0"/>
              <a:t> </a:t>
            </a:r>
            <a:r>
              <a:rPr lang="en-US" sz="2400" dirty="0" err="1"/>
              <a:t>chỉ</a:t>
            </a:r>
            <a:r>
              <a:rPr lang="en-US" sz="2400" dirty="0"/>
              <a:t> </a:t>
            </a:r>
            <a:r>
              <a:rPr lang="en-US" sz="2400" dirty="0" err="1"/>
              <a:t>dùng</a:t>
            </a:r>
            <a:r>
              <a:rPr lang="en-US" sz="2400" dirty="0"/>
              <a:t> </a:t>
            </a:r>
            <a:r>
              <a:rPr lang="en-US" sz="2400" dirty="0" err="1"/>
              <a:t>loại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ít</a:t>
            </a:r>
            <a:r>
              <a:rPr lang="en-US" sz="2400" dirty="0"/>
              <a:t> </a:t>
            </a:r>
            <a:r>
              <a:rPr lang="en-US" sz="2400" dirty="0" err="1"/>
              <a:t>hơn</a:t>
            </a:r>
            <a:r>
              <a:rPr lang="en-US" sz="2400" dirty="0"/>
              <a:t> 45%Zn </a:t>
            </a:r>
            <a:r>
              <a:rPr lang="en-US" sz="2400" dirty="0" err="1"/>
              <a:t>nên</a:t>
            </a:r>
            <a:r>
              <a:rPr lang="en-US" sz="2400" dirty="0"/>
              <a:t> </a:t>
            </a:r>
            <a:r>
              <a:rPr lang="en-US" sz="2400" dirty="0" err="1"/>
              <a:t>chỉ</a:t>
            </a:r>
            <a:r>
              <a:rPr lang="en-US" sz="2400" dirty="0"/>
              <a:t> </a:t>
            </a:r>
            <a:r>
              <a:rPr lang="en-US" sz="2400" dirty="0" err="1"/>
              <a:t>gặp</a:t>
            </a:r>
            <a:r>
              <a:rPr lang="en-US" sz="2400" dirty="0"/>
              <a:t> </a:t>
            </a:r>
            <a:r>
              <a:rPr lang="en-US" sz="2400" dirty="0" err="1"/>
              <a:t>hai</a:t>
            </a:r>
            <a:r>
              <a:rPr lang="en-US" sz="2400" dirty="0"/>
              <a:t> </a:t>
            </a:r>
            <a:r>
              <a:rPr lang="en-US" sz="2400" dirty="0" err="1"/>
              <a:t>pha</a:t>
            </a:r>
            <a:r>
              <a:rPr lang="en-US" sz="2400" dirty="0"/>
              <a:t>  </a:t>
            </a:r>
            <a:r>
              <a:rPr lang="en-US" sz="2400" dirty="0" err="1" smtClean="0"/>
              <a:t>và</a:t>
            </a:r>
            <a:endParaRPr lang="en-US" sz="2400" dirty="0" smtClean="0"/>
          </a:p>
          <a:p>
            <a:pPr marL="342900" indent="-342900" algn="just">
              <a:buFontTx/>
              <a:buChar char="-"/>
            </a:pPr>
            <a:r>
              <a:rPr lang="en-US" sz="2400" dirty="0" err="1" smtClean="0">
                <a:solidFill>
                  <a:schemeClr val="bg1"/>
                </a:solidFill>
              </a:rPr>
              <a:t>Latông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một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pha</a:t>
            </a:r>
            <a:r>
              <a:rPr lang="en-US" sz="2400" dirty="0">
                <a:solidFill>
                  <a:schemeClr val="bg1"/>
                </a:solidFill>
              </a:rPr>
              <a:t>  </a:t>
            </a:r>
            <a:r>
              <a:rPr lang="en-US" sz="2400" dirty="0" err="1">
                <a:solidFill>
                  <a:schemeClr val="bg1"/>
                </a:solidFill>
              </a:rPr>
              <a:t>có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ít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hơn</a:t>
            </a:r>
            <a:r>
              <a:rPr lang="en-US" sz="2400" dirty="0">
                <a:solidFill>
                  <a:schemeClr val="bg1"/>
                </a:solidFill>
              </a:rPr>
              <a:t> 39%Zn </a:t>
            </a:r>
            <a:r>
              <a:rPr lang="en-US" sz="2400" dirty="0" err="1">
                <a:solidFill>
                  <a:schemeClr val="bg1"/>
                </a:solidFill>
              </a:rPr>
              <a:t>với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đặc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tính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là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có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độ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dẻo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cao</a:t>
            </a:r>
            <a:r>
              <a:rPr lang="en-US" sz="2400" dirty="0">
                <a:solidFill>
                  <a:schemeClr val="bg1"/>
                </a:solidFill>
              </a:rPr>
              <a:t> (</a:t>
            </a:r>
            <a:r>
              <a:rPr lang="en-US" sz="2400" dirty="0" err="1">
                <a:solidFill>
                  <a:schemeClr val="bg1"/>
                </a:solidFill>
              </a:rPr>
              <a:t>hơn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đồng</a:t>
            </a:r>
            <a:r>
              <a:rPr lang="en-US" sz="2400" dirty="0">
                <a:solidFill>
                  <a:schemeClr val="bg1"/>
                </a:solidFill>
              </a:rPr>
              <a:t>) </a:t>
            </a:r>
            <a:r>
              <a:rPr lang="en-US" sz="2400" dirty="0" err="1">
                <a:solidFill>
                  <a:schemeClr val="bg1"/>
                </a:solidFill>
              </a:rPr>
              <a:t>độ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bền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tương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đối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cao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rẻ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hơn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đồng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thường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sử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dụng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latông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một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pha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thay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đồng</a:t>
            </a:r>
            <a:r>
              <a:rPr lang="en-US" sz="2400" dirty="0">
                <a:solidFill>
                  <a:schemeClr val="bg1"/>
                </a:solidFill>
              </a:rPr>
              <a:t>. Do </a:t>
            </a:r>
            <a:r>
              <a:rPr lang="en-US" sz="2400" dirty="0" err="1">
                <a:solidFill>
                  <a:schemeClr val="bg1"/>
                </a:solidFill>
              </a:rPr>
              <a:t>có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tính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dẻo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cao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latông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đơn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giản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được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cán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nguội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thành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các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bán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thành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phẩm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làm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các</a:t>
            </a:r>
            <a:r>
              <a:rPr lang="en-US" sz="2400" dirty="0">
                <a:solidFill>
                  <a:schemeClr val="bg1"/>
                </a:solidFill>
              </a:rPr>
              <a:t> chi </a:t>
            </a:r>
            <a:r>
              <a:rPr lang="en-US" sz="2400" dirty="0" err="1">
                <a:solidFill>
                  <a:schemeClr val="bg1"/>
                </a:solidFill>
              </a:rPr>
              <a:t>tiết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máy</a:t>
            </a:r>
            <a:r>
              <a:rPr lang="en-US" sz="2400" dirty="0">
                <a:solidFill>
                  <a:schemeClr val="bg1"/>
                </a:solidFill>
              </a:rPr>
              <a:t> qua </a:t>
            </a:r>
            <a:r>
              <a:rPr lang="en-US" sz="2400" dirty="0" err="1">
                <a:solidFill>
                  <a:schemeClr val="bg1"/>
                </a:solidFill>
              </a:rPr>
              <a:t>dập</a:t>
            </a:r>
            <a:r>
              <a:rPr lang="en-US" sz="2400" dirty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en-US" sz="2400" dirty="0" smtClean="0"/>
              <a:t>- </a:t>
            </a:r>
            <a:r>
              <a:rPr lang="en-US" sz="2400" dirty="0" err="1" smtClean="0"/>
              <a:t>Latông</a:t>
            </a:r>
            <a:r>
              <a:rPr lang="en-US" sz="2400" dirty="0" smtClean="0"/>
              <a:t> </a:t>
            </a:r>
            <a:r>
              <a:rPr lang="en-US" sz="2400" dirty="0" err="1"/>
              <a:t>hai</a:t>
            </a:r>
            <a:r>
              <a:rPr lang="en-US" sz="2400" dirty="0"/>
              <a:t> </a:t>
            </a:r>
            <a:r>
              <a:rPr lang="en-US" sz="2400" dirty="0" err="1"/>
              <a:t>pha</a:t>
            </a:r>
            <a:r>
              <a:rPr lang="en-US" sz="2400" dirty="0"/>
              <a:t> + 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nhiều</a:t>
            </a:r>
            <a:r>
              <a:rPr lang="en-US" sz="2400" dirty="0"/>
              <a:t> </a:t>
            </a:r>
            <a:r>
              <a:rPr lang="en-US" sz="2400" dirty="0" err="1"/>
              <a:t>hơn</a:t>
            </a:r>
            <a:r>
              <a:rPr lang="en-US" sz="2400" dirty="0"/>
              <a:t> 39%Zn,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bền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cứng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hơn</a:t>
            </a:r>
            <a:r>
              <a:rPr lang="en-US" sz="2400" dirty="0"/>
              <a:t>, </a:t>
            </a:r>
            <a:r>
              <a:rPr lang="en-US" sz="2400" dirty="0" err="1"/>
              <a:t>nhưng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dẻo</a:t>
            </a:r>
            <a:r>
              <a:rPr lang="en-US" sz="2400" dirty="0"/>
              <a:t> </a:t>
            </a:r>
            <a:r>
              <a:rPr lang="en-US" sz="2400" dirty="0" err="1"/>
              <a:t>thấp</a:t>
            </a:r>
            <a:r>
              <a:rPr lang="en-US" sz="2400" dirty="0"/>
              <a:t> </a:t>
            </a:r>
            <a:r>
              <a:rPr lang="en-US" sz="2400" dirty="0" err="1"/>
              <a:t>hơn</a:t>
            </a:r>
            <a:r>
              <a:rPr lang="en-US" sz="2400" dirty="0"/>
              <a:t> </a:t>
            </a:r>
            <a:r>
              <a:rPr lang="en-US" sz="2400" dirty="0" err="1"/>
              <a:t>loại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pha</a:t>
            </a:r>
            <a:r>
              <a:rPr lang="en-US" sz="2400" dirty="0"/>
              <a:t> .</a:t>
            </a:r>
          </a:p>
          <a:p>
            <a:pPr algn="just"/>
            <a:r>
              <a:rPr lang="en-US" sz="2400" dirty="0" err="1"/>
              <a:t>Thường</a:t>
            </a:r>
            <a:r>
              <a:rPr lang="en-US" sz="2400" dirty="0"/>
              <a:t> </a:t>
            </a:r>
            <a:r>
              <a:rPr lang="en-US" sz="2400" dirty="0" err="1"/>
              <a:t>dùng</a:t>
            </a:r>
            <a:r>
              <a:rPr lang="en-US" sz="2400" dirty="0"/>
              <a:t> </a:t>
            </a:r>
            <a:r>
              <a:rPr lang="en-US" sz="2400" dirty="0" err="1"/>
              <a:t>latông</a:t>
            </a:r>
            <a:r>
              <a:rPr lang="en-US" sz="2400" dirty="0"/>
              <a:t> </a:t>
            </a:r>
            <a:r>
              <a:rPr lang="en-US" sz="2400" dirty="0" err="1"/>
              <a:t>hai</a:t>
            </a:r>
            <a:r>
              <a:rPr lang="en-US" sz="2400" dirty="0"/>
              <a:t> </a:t>
            </a:r>
            <a:r>
              <a:rPr lang="en-US" sz="2400" dirty="0" err="1"/>
              <a:t>pha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mác</a:t>
            </a:r>
            <a:r>
              <a:rPr lang="en-US" sz="2400" dirty="0"/>
              <a:t> LCuZn40 (Д60) </a:t>
            </a:r>
            <a:r>
              <a:rPr lang="en-US" sz="2400" dirty="0" err="1"/>
              <a:t>với</a:t>
            </a:r>
            <a:r>
              <a:rPr lang="en-US" sz="2400" dirty="0"/>
              <a:t> 40%Zn ở </a:t>
            </a:r>
            <a:r>
              <a:rPr lang="en-US" sz="2400" dirty="0" err="1"/>
              <a:t>dạng</a:t>
            </a:r>
            <a:r>
              <a:rPr lang="en-US" sz="2400" dirty="0"/>
              <a:t> </a:t>
            </a:r>
            <a:r>
              <a:rPr lang="en-US" sz="2400" dirty="0" err="1"/>
              <a:t>tấm</a:t>
            </a:r>
            <a:r>
              <a:rPr lang="en-US" sz="2400" dirty="0"/>
              <a:t>, </a:t>
            </a:r>
            <a:r>
              <a:rPr lang="en-US" sz="2400" dirty="0" err="1"/>
              <a:t>băng</a:t>
            </a:r>
            <a:r>
              <a:rPr lang="en-US" sz="2400" dirty="0"/>
              <a:t>, </a:t>
            </a:r>
            <a:r>
              <a:rPr lang="en-US" sz="2400" dirty="0" err="1"/>
              <a:t>ống</a:t>
            </a:r>
            <a:r>
              <a:rPr lang="en-US" sz="2400" dirty="0"/>
              <a:t>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chi </a:t>
            </a:r>
            <a:r>
              <a:rPr lang="en-US" sz="2400" dirty="0" err="1"/>
              <a:t>tiết</a:t>
            </a:r>
            <a:r>
              <a:rPr lang="en-US" sz="2400" dirty="0"/>
              <a:t> </a:t>
            </a:r>
            <a:r>
              <a:rPr lang="en-US" sz="2400" dirty="0" err="1"/>
              <a:t>dập</a:t>
            </a:r>
            <a:r>
              <a:rPr lang="en-US" sz="2400" dirty="0"/>
              <a:t> </a:t>
            </a:r>
            <a:r>
              <a:rPr lang="en-US" sz="2400" dirty="0" err="1"/>
              <a:t>yêu</a:t>
            </a:r>
            <a:r>
              <a:rPr lang="en-US" sz="2400" dirty="0"/>
              <a:t> </a:t>
            </a:r>
            <a:r>
              <a:rPr lang="en-US" sz="2400" dirty="0" err="1"/>
              <a:t>cầu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609600" y="914400"/>
            <a:ext cx="3322638" cy="631825"/>
            <a:chOff x="609600" y="1905000"/>
            <a:chExt cx="3322638" cy="631825"/>
          </a:xfrm>
        </p:grpSpPr>
        <p:sp>
          <p:nvSpPr>
            <p:cNvPr id="32775" name="AutoShape 7"/>
            <p:cNvSpPr>
              <a:spLocks noChangeArrowheads="1"/>
            </p:cNvSpPr>
            <p:nvPr/>
          </p:nvSpPr>
          <p:spPr bwMode="gray">
            <a:xfrm>
              <a:off x="609600" y="1905000"/>
              <a:ext cx="3322638" cy="631825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19050" algn="ctr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b="1" dirty="0"/>
            </a:p>
          </p:txBody>
        </p:sp>
        <p:sp>
          <p:nvSpPr>
            <p:cNvPr id="32798" name="Rectangle 30"/>
            <p:cNvSpPr>
              <a:spLocks noChangeArrowheads="1"/>
            </p:cNvSpPr>
            <p:nvPr/>
          </p:nvSpPr>
          <p:spPr bwMode="gray">
            <a:xfrm>
              <a:off x="609600" y="1968500"/>
              <a:ext cx="3322638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 err="1"/>
                <a:t>Đồng</a:t>
              </a:r>
              <a:r>
                <a:rPr lang="en-US" sz="2400" b="1" dirty="0"/>
                <a:t> </a:t>
              </a:r>
              <a:r>
                <a:rPr lang="en-US" sz="2400" b="1" dirty="0" err="1"/>
                <a:t>thau</a:t>
              </a:r>
              <a:r>
                <a:rPr lang="en-US" sz="2400" b="1" dirty="0"/>
                <a:t> </a:t>
              </a:r>
              <a:r>
                <a:rPr lang="en-US" sz="2400" b="1" dirty="0" err="1"/>
                <a:t>đơn</a:t>
              </a:r>
              <a:r>
                <a:rPr lang="en-US" sz="2400" b="1" dirty="0"/>
                <a:t> </a:t>
              </a:r>
              <a:r>
                <a:rPr lang="en-US" sz="2400" b="1" dirty="0" err="1"/>
                <a:t>giản</a:t>
              </a:r>
              <a:endParaRPr lang="en-US" sz="2400" b="1" dirty="0">
                <a:solidFill>
                  <a:srgbClr val="080808"/>
                </a:solidFill>
                <a:cs typeface="Arial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2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2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7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7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27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27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7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ct val="50000"/>
              </a:spcBef>
            </a:pPr>
            <a:r>
              <a:rPr lang="pt-BR" i="1" dirty="0" smtClean="0">
                <a:solidFill>
                  <a:schemeClr val="tx1"/>
                </a:solidFill>
              </a:rPr>
              <a:t>1.2-Đồng </a:t>
            </a:r>
            <a:r>
              <a:rPr lang="pt-BR" i="1" dirty="0">
                <a:solidFill>
                  <a:schemeClr val="tx1"/>
                </a:solidFill>
              </a:rPr>
              <a:t>thau - Latông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2783" name="AutoShape 15"/>
          <p:cNvSpPr>
            <a:spLocks noChangeArrowheads="1"/>
          </p:cNvSpPr>
          <p:nvPr/>
        </p:nvSpPr>
        <p:spPr bwMode="gray">
          <a:xfrm>
            <a:off x="-15240" y="1752600"/>
            <a:ext cx="9159240" cy="5105400"/>
          </a:xfrm>
          <a:prstGeom prst="roundRect">
            <a:avLst>
              <a:gd name="adj" fmla="val 9384"/>
            </a:avLst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rgbClr val="B2B2B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800" name="Text Box 32"/>
          <p:cNvSpPr txBox="1">
            <a:spLocks noChangeArrowheads="1"/>
          </p:cNvSpPr>
          <p:nvPr/>
        </p:nvSpPr>
        <p:spPr bwMode="gray">
          <a:xfrm>
            <a:off x="76200" y="1862138"/>
            <a:ext cx="8935402" cy="48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solidFill>
                  <a:schemeClr val="bg1"/>
                </a:solidFill>
              </a:rPr>
              <a:t>- </a:t>
            </a:r>
            <a:r>
              <a:rPr lang="en-US" sz="2400" dirty="0" err="1" smtClean="0">
                <a:solidFill>
                  <a:schemeClr val="bg1"/>
                </a:solidFill>
              </a:rPr>
              <a:t>Latông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phức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tạp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là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loại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hợp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kim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ngoài</a:t>
            </a:r>
            <a:r>
              <a:rPr lang="en-US" sz="2400" dirty="0">
                <a:solidFill>
                  <a:schemeClr val="bg1"/>
                </a:solidFill>
              </a:rPr>
              <a:t> Cu, Zn </a:t>
            </a:r>
            <a:r>
              <a:rPr lang="en-US" sz="2400" dirty="0" err="1">
                <a:solidFill>
                  <a:schemeClr val="bg1"/>
                </a:solidFill>
              </a:rPr>
              <a:t>là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các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nguyên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tố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chủ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yếu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ra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còn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vào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thêm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các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nguyên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tố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đặc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biệt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khác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để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cải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thiện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một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số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tính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chất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của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hợp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kim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đó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là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Pb</a:t>
            </a:r>
            <a:r>
              <a:rPr lang="en-US" sz="2400" dirty="0">
                <a:solidFill>
                  <a:schemeClr val="bg1"/>
                </a:solidFill>
              </a:rPr>
              <a:t>, Al, Ni.</a:t>
            </a:r>
          </a:p>
          <a:p>
            <a:pPr algn="just"/>
            <a:r>
              <a:rPr lang="en-US" sz="2400" dirty="0"/>
              <a:t>Cho </a:t>
            </a:r>
            <a:r>
              <a:rPr lang="en-US" sz="2400" dirty="0" err="1"/>
              <a:t>Pb</a:t>
            </a:r>
            <a:r>
              <a:rPr lang="en-US" sz="2400" dirty="0"/>
              <a:t> </a:t>
            </a:r>
            <a:r>
              <a:rPr lang="en-US" sz="2400" dirty="0" err="1"/>
              <a:t>vào</a:t>
            </a:r>
            <a:r>
              <a:rPr lang="en-US" sz="2400" dirty="0"/>
              <a:t> </a:t>
            </a:r>
            <a:r>
              <a:rPr lang="en-US" sz="2400" dirty="0" err="1"/>
              <a:t>latông</a:t>
            </a:r>
            <a:r>
              <a:rPr lang="en-US" sz="2400" dirty="0"/>
              <a:t>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tăng</a:t>
            </a:r>
            <a:r>
              <a:rPr lang="en-US" sz="2400" dirty="0"/>
              <a:t> </a:t>
            </a:r>
            <a:r>
              <a:rPr lang="en-US" sz="2400" dirty="0" err="1"/>
              <a:t>tính</a:t>
            </a:r>
            <a:r>
              <a:rPr lang="en-US" sz="2400" dirty="0"/>
              <a:t> </a:t>
            </a:r>
            <a:r>
              <a:rPr lang="en-US" sz="2400" dirty="0" err="1"/>
              <a:t>cắt</a:t>
            </a:r>
            <a:r>
              <a:rPr lang="en-US" sz="2400" dirty="0"/>
              <a:t> </a:t>
            </a:r>
            <a:r>
              <a:rPr lang="en-US" sz="2400" dirty="0" err="1"/>
              <a:t>gọt</a:t>
            </a:r>
            <a:r>
              <a:rPr lang="en-US" sz="2400" dirty="0"/>
              <a:t>, </a:t>
            </a:r>
            <a:r>
              <a:rPr lang="en-US" sz="2400" dirty="0" err="1"/>
              <a:t>vì</a:t>
            </a:r>
            <a:r>
              <a:rPr lang="en-US" sz="2400" dirty="0"/>
              <a:t> </a:t>
            </a:r>
            <a:r>
              <a:rPr lang="en-US" sz="2400" dirty="0" err="1"/>
              <a:t>Pb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hòa</a:t>
            </a:r>
            <a:r>
              <a:rPr lang="en-US" sz="2400" dirty="0"/>
              <a:t> tan </a:t>
            </a:r>
            <a:r>
              <a:rPr lang="en-US" sz="2400" dirty="0" err="1"/>
              <a:t>mà</a:t>
            </a:r>
            <a:r>
              <a:rPr lang="en-US" sz="2400" dirty="0"/>
              <a:t> </a:t>
            </a:r>
            <a:r>
              <a:rPr lang="en-US" sz="2400" dirty="0" err="1"/>
              <a:t>nằm</a:t>
            </a:r>
            <a:r>
              <a:rPr lang="en-US" sz="2400" dirty="0"/>
              <a:t> ở </a:t>
            </a:r>
            <a:r>
              <a:rPr lang="en-US" sz="2400" dirty="0" err="1"/>
              <a:t>dạng</a:t>
            </a:r>
            <a:r>
              <a:rPr lang="en-US" sz="2400" dirty="0"/>
              <a:t> </a:t>
            </a:r>
            <a:r>
              <a:rPr lang="en-US" sz="2400" dirty="0" err="1"/>
              <a:t>hạt</a:t>
            </a:r>
            <a:r>
              <a:rPr lang="en-US" sz="2400" dirty="0"/>
              <a:t> </a:t>
            </a:r>
            <a:r>
              <a:rPr lang="en-US" sz="2400" dirty="0" err="1"/>
              <a:t>riêng</a:t>
            </a:r>
            <a:r>
              <a:rPr lang="en-US" sz="2400" dirty="0"/>
              <a:t> </a:t>
            </a:r>
            <a:r>
              <a:rPr lang="en-US" sz="2400" dirty="0" err="1"/>
              <a:t>lẽ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phoi</a:t>
            </a:r>
            <a:r>
              <a:rPr lang="en-US" sz="2400" dirty="0"/>
              <a:t> </a:t>
            </a:r>
            <a:r>
              <a:rPr lang="en-US" sz="2400" dirty="0" err="1"/>
              <a:t>dễ</a:t>
            </a:r>
            <a:r>
              <a:rPr lang="en-US" sz="2400" dirty="0"/>
              <a:t> </a:t>
            </a:r>
            <a:r>
              <a:rPr lang="en-US" sz="2400" dirty="0" err="1"/>
              <a:t>gãy</a:t>
            </a:r>
            <a:r>
              <a:rPr lang="en-US" sz="2400" dirty="0"/>
              <a:t>.</a:t>
            </a:r>
          </a:p>
          <a:p>
            <a:pPr algn="just"/>
            <a:r>
              <a:rPr lang="en-US" sz="2400" dirty="0">
                <a:solidFill>
                  <a:schemeClr val="bg1"/>
                </a:solidFill>
              </a:rPr>
              <a:t>Cho </a:t>
            </a:r>
            <a:r>
              <a:rPr lang="en-US" sz="2400" dirty="0" err="1">
                <a:solidFill>
                  <a:schemeClr val="bg1"/>
                </a:solidFill>
              </a:rPr>
              <a:t>Sn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vào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latông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là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để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làm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tăng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tính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chống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ăn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mòn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trong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nước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biển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ví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dụ</a:t>
            </a:r>
            <a:r>
              <a:rPr lang="en-US" sz="2400" dirty="0">
                <a:solidFill>
                  <a:schemeClr val="bg1"/>
                </a:solidFill>
              </a:rPr>
              <a:t> LCuZn36AlNi2 </a:t>
            </a:r>
            <a:r>
              <a:rPr lang="en-US" sz="2400" dirty="0" err="1">
                <a:solidFill>
                  <a:schemeClr val="bg1"/>
                </a:solidFill>
              </a:rPr>
              <a:t>dùng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làm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ống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và</a:t>
            </a:r>
            <a:r>
              <a:rPr lang="en-US" sz="2400" dirty="0">
                <a:solidFill>
                  <a:schemeClr val="bg1"/>
                </a:solidFill>
              </a:rPr>
              <a:t> chi </a:t>
            </a:r>
            <a:r>
              <a:rPr lang="en-US" sz="2400" dirty="0" err="1">
                <a:solidFill>
                  <a:schemeClr val="bg1"/>
                </a:solidFill>
              </a:rPr>
              <a:t>tiết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máy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của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tàu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biển</a:t>
            </a:r>
            <a:r>
              <a:rPr lang="en-US" sz="2400" dirty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en-US" sz="2400" dirty="0"/>
              <a:t>Cho Al </a:t>
            </a:r>
            <a:r>
              <a:rPr lang="en-US" sz="2400" dirty="0" err="1"/>
              <a:t>và</a:t>
            </a:r>
            <a:r>
              <a:rPr lang="en-US" sz="2400" dirty="0"/>
              <a:t> Ni </a:t>
            </a:r>
            <a:r>
              <a:rPr lang="en-US" sz="2400" dirty="0" err="1"/>
              <a:t>vào</a:t>
            </a:r>
            <a:r>
              <a:rPr lang="en-US" sz="2400" dirty="0"/>
              <a:t> </a:t>
            </a:r>
            <a:r>
              <a:rPr lang="en-US" sz="2400" dirty="0" err="1"/>
              <a:t>latông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tăng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 </a:t>
            </a:r>
            <a:r>
              <a:rPr lang="en-US" sz="2400" dirty="0" err="1"/>
              <a:t>tính</a:t>
            </a:r>
            <a:r>
              <a:rPr lang="en-US" sz="2400" dirty="0"/>
              <a:t> (</a:t>
            </a:r>
            <a:r>
              <a:rPr lang="en-US" sz="2400" dirty="0" err="1"/>
              <a:t>ví</a:t>
            </a:r>
            <a:r>
              <a:rPr lang="en-US" sz="2400" dirty="0"/>
              <a:t> </a:t>
            </a:r>
            <a:r>
              <a:rPr lang="en-US" sz="2400" dirty="0" err="1"/>
              <a:t>dụ</a:t>
            </a:r>
            <a:r>
              <a:rPr lang="en-US" sz="2400" dirty="0"/>
              <a:t> </a:t>
            </a:r>
            <a:r>
              <a:rPr lang="en-US" sz="2400" dirty="0" err="1"/>
              <a:t>mác</a:t>
            </a:r>
            <a:r>
              <a:rPr lang="en-US" sz="2400" dirty="0"/>
              <a:t> ДAH 59-3-2 </a:t>
            </a:r>
            <a:r>
              <a:rPr lang="en-US" sz="2400" dirty="0" err="1"/>
              <a:t>có</a:t>
            </a:r>
            <a:r>
              <a:rPr lang="en-US" sz="2400" dirty="0"/>
              <a:t> 59%Cu, 3%Al, 2%Ni, </a:t>
            </a:r>
            <a:r>
              <a:rPr lang="en-US" sz="2400" dirty="0" err="1"/>
              <a:t>còn</a:t>
            </a:r>
            <a:r>
              <a:rPr lang="en-US" sz="2400" dirty="0"/>
              <a:t> </a:t>
            </a:r>
            <a:r>
              <a:rPr lang="en-US" sz="2400" dirty="0" err="1"/>
              <a:t>lại</a:t>
            </a:r>
            <a:r>
              <a:rPr lang="en-US" sz="2400" dirty="0"/>
              <a:t> 36%Zn)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giới</a:t>
            </a:r>
            <a:r>
              <a:rPr lang="en-US" sz="2400" dirty="0"/>
              <a:t> </a:t>
            </a:r>
            <a:r>
              <a:rPr lang="en-US" sz="2400" dirty="0" err="1"/>
              <a:t>hạn</a:t>
            </a:r>
            <a:r>
              <a:rPr lang="en-US" sz="2400" dirty="0"/>
              <a:t> </a:t>
            </a:r>
            <a:r>
              <a:rPr lang="en-US" sz="2400" dirty="0" err="1"/>
              <a:t>bền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tới</a:t>
            </a:r>
            <a:r>
              <a:rPr lang="en-US" sz="2400" dirty="0"/>
              <a:t> 500 N/mm</a:t>
            </a:r>
            <a:r>
              <a:rPr lang="en-US" sz="2400" baseline="30000" dirty="0"/>
              <a:t>2</a:t>
            </a:r>
            <a:r>
              <a:rPr lang="en-US" sz="2400" dirty="0"/>
              <a:t>, = 42%</a:t>
            </a:r>
          </a:p>
          <a:p>
            <a:pPr algn="just"/>
            <a:r>
              <a:rPr lang="en-US" sz="2400" dirty="0" err="1">
                <a:solidFill>
                  <a:schemeClr val="bg1"/>
                </a:solidFill>
              </a:rPr>
              <a:t>Việt</a:t>
            </a:r>
            <a:r>
              <a:rPr lang="en-US" sz="2400" dirty="0">
                <a:solidFill>
                  <a:schemeClr val="bg1"/>
                </a:solidFill>
              </a:rPr>
              <a:t> Nam </a:t>
            </a:r>
            <a:r>
              <a:rPr lang="en-US" sz="2400" dirty="0" err="1">
                <a:solidFill>
                  <a:schemeClr val="bg1"/>
                </a:solidFill>
              </a:rPr>
              <a:t>ký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hiệu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latông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bắt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đầu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bằng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chữ</a:t>
            </a:r>
            <a:r>
              <a:rPr lang="en-US" sz="2400" dirty="0">
                <a:solidFill>
                  <a:schemeClr val="bg1"/>
                </a:solidFill>
              </a:rPr>
              <a:t> L, </a:t>
            </a:r>
            <a:r>
              <a:rPr lang="en-US" sz="2400" dirty="0" err="1">
                <a:solidFill>
                  <a:schemeClr val="bg1"/>
                </a:solidFill>
              </a:rPr>
              <a:t>tiếp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theo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là</a:t>
            </a:r>
            <a:r>
              <a:rPr lang="en-US" sz="2400" dirty="0">
                <a:solidFill>
                  <a:schemeClr val="bg1"/>
                </a:solidFill>
              </a:rPr>
              <a:t> Cu </a:t>
            </a:r>
            <a:r>
              <a:rPr lang="en-US" sz="2400" dirty="0" err="1">
                <a:solidFill>
                  <a:schemeClr val="bg1"/>
                </a:solidFill>
              </a:rPr>
              <a:t>và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đến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các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nguyên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tố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với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thành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phần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kèm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theo</a:t>
            </a:r>
            <a:endParaRPr lang="en-US" sz="2400" b="1" dirty="0">
              <a:solidFill>
                <a:schemeClr val="bg1"/>
              </a:solidFill>
              <a:cs typeface="Arial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1882774" y="968375"/>
            <a:ext cx="3322638" cy="631825"/>
            <a:chOff x="5174932" y="1905000"/>
            <a:chExt cx="3322638" cy="631825"/>
          </a:xfrm>
        </p:grpSpPr>
        <p:sp>
          <p:nvSpPr>
            <p:cNvPr id="36" name="AutoShape 7"/>
            <p:cNvSpPr>
              <a:spLocks noChangeArrowheads="1"/>
            </p:cNvSpPr>
            <p:nvPr/>
          </p:nvSpPr>
          <p:spPr bwMode="gray">
            <a:xfrm>
              <a:off x="5174932" y="1905000"/>
              <a:ext cx="3322638" cy="631825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19050" algn="ctr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b="1" dirty="0"/>
            </a:p>
          </p:txBody>
        </p:sp>
        <p:sp>
          <p:nvSpPr>
            <p:cNvPr id="37" name="Rectangle 30"/>
            <p:cNvSpPr>
              <a:spLocks noChangeArrowheads="1"/>
            </p:cNvSpPr>
            <p:nvPr/>
          </p:nvSpPr>
          <p:spPr bwMode="gray">
            <a:xfrm>
              <a:off x="5174932" y="1968500"/>
              <a:ext cx="3322638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 err="1"/>
                <a:t>Đồng</a:t>
              </a:r>
              <a:r>
                <a:rPr lang="en-US" sz="2400" b="1" dirty="0"/>
                <a:t> </a:t>
              </a:r>
              <a:r>
                <a:rPr lang="en-US" sz="2400" b="1" dirty="0" err="1"/>
                <a:t>thau</a:t>
              </a:r>
              <a:r>
                <a:rPr lang="en-US" sz="2400" b="1" dirty="0"/>
                <a:t> </a:t>
              </a:r>
              <a:r>
                <a:rPr lang="en-US" sz="2400" b="1" dirty="0" err="1" smtClean="0"/>
                <a:t>phức</a:t>
              </a:r>
              <a:r>
                <a:rPr lang="en-US" sz="2400" b="1" dirty="0" smtClean="0"/>
                <a:t> </a:t>
              </a:r>
              <a:r>
                <a:rPr lang="en-US" sz="2400" b="1" dirty="0" err="1" smtClean="0"/>
                <a:t>tạp</a:t>
              </a:r>
              <a:endParaRPr lang="en-US" sz="2400" b="1" dirty="0">
                <a:solidFill>
                  <a:srgbClr val="080808"/>
                </a:solidFill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8253617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8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8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28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8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8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28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8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8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28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28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8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28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28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8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28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558800" y="2211388"/>
            <a:ext cx="3556000" cy="3556000"/>
            <a:chOff x="558800" y="2211388"/>
            <a:chExt cx="3556000" cy="3556000"/>
          </a:xfrm>
        </p:grpSpPr>
        <p:sp>
          <p:nvSpPr>
            <p:cNvPr id="36868" name="AutoShape 4"/>
            <p:cNvSpPr>
              <a:spLocks noChangeArrowheads="1"/>
            </p:cNvSpPr>
            <p:nvPr/>
          </p:nvSpPr>
          <p:spPr bwMode="ltGray">
            <a:xfrm rot="-45879397">
              <a:off x="679450" y="2368550"/>
              <a:ext cx="3279775" cy="3282950"/>
            </a:xfrm>
            <a:custGeom>
              <a:avLst/>
              <a:gdLst>
                <a:gd name="G0" fmla="+- 7936 0 0"/>
                <a:gd name="G1" fmla="+- -8834648 0 0"/>
                <a:gd name="G2" fmla="+- 0 0 -8834648"/>
                <a:gd name="T0" fmla="*/ 0 256 1"/>
                <a:gd name="T1" fmla="*/ 180 256 1"/>
                <a:gd name="G3" fmla="+- -8834648 T0 T1"/>
                <a:gd name="T2" fmla="*/ 0 256 1"/>
                <a:gd name="T3" fmla="*/ 90 256 1"/>
                <a:gd name="G4" fmla="+- -8834648 T2 T3"/>
                <a:gd name="G5" fmla="*/ G4 2 1"/>
                <a:gd name="T4" fmla="*/ 90 256 1"/>
                <a:gd name="T5" fmla="*/ 0 256 1"/>
                <a:gd name="G6" fmla="+- -8834648 T4 T5"/>
                <a:gd name="G7" fmla="*/ G6 2 1"/>
                <a:gd name="G8" fmla="abs -8834648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7936"/>
                <a:gd name="G18" fmla="*/ 7936 1 2"/>
                <a:gd name="G19" fmla="+- G18 5400 0"/>
                <a:gd name="G20" fmla="cos G19 -8834648"/>
                <a:gd name="G21" fmla="sin G19 -8834648"/>
                <a:gd name="G22" fmla="+- G20 10800 0"/>
                <a:gd name="G23" fmla="+- G21 10800 0"/>
                <a:gd name="G24" fmla="+- 10800 0 G20"/>
                <a:gd name="G25" fmla="+- 7936 10800 0"/>
                <a:gd name="G26" fmla="?: G9 G17 G25"/>
                <a:gd name="G27" fmla="?: G9 0 21600"/>
                <a:gd name="G28" fmla="cos 10800 -8834648"/>
                <a:gd name="G29" fmla="sin 10800 -8834648"/>
                <a:gd name="G30" fmla="sin 7936 -8834648"/>
                <a:gd name="G31" fmla="+- G28 10800 0"/>
                <a:gd name="G32" fmla="+- G29 10800 0"/>
                <a:gd name="G33" fmla="+- G30 10800 0"/>
                <a:gd name="G34" fmla="?: G4 0 G31"/>
                <a:gd name="G35" fmla="?: -8834648 G34 0"/>
                <a:gd name="G36" fmla="?: G6 G35 G31"/>
                <a:gd name="G37" fmla="+- 21600 0 G36"/>
                <a:gd name="G38" fmla="?: G4 0 G33"/>
                <a:gd name="G39" fmla="?: -8834648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4198 w 21600"/>
                <a:gd name="T15" fmla="*/ 4153 h 21600"/>
                <a:gd name="T16" fmla="*/ 10800 w 21600"/>
                <a:gd name="T17" fmla="*/ 2864 h 21600"/>
                <a:gd name="T18" fmla="*/ 17402 w 21600"/>
                <a:gd name="T19" fmla="*/ 4153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5207" y="5169"/>
                  </a:moveTo>
                  <a:cubicBezTo>
                    <a:pt x="6694" y="3692"/>
                    <a:pt x="8704" y="2863"/>
                    <a:pt x="10800" y="2864"/>
                  </a:cubicBezTo>
                  <a:cubicBezTo>
                    <a:pt x="12895" y="2864"/>
                    <a:pt x="14905" y="3692"/>
                    <a:pt x="16392" y="5169"/>
                  </a:cubicBezTo>
                  <a:lnTo>
                    <a:pt x="18410" y="3137"/>
                  </a:lnTo>
                  <a:cubicBezTo>
                    <a:pt x="16387" y="1127"/>
                    <a:pt x="13651" y="-1"/>
                    <a:pt x="10799" y="0"/>
                  </a:cubicBezTo>
                  <a:cubicBezTo>
                    <a:pt x="7948" y="0"/>
                    <a:pt x="5212" y="1127"/>
                    <a:pt x="3189" y="3137"/>
                  </a:cubicBezTo>
                  <a:close/>
                </a:path>
              </a:pathLst>
            </a:custGeom>
            <a:solidFill>
              <a:schemeClr val="accent1"/>
            </a:solidFill>
            <a:ln w="25400">
              <a:solidFill>
                <a:schemeClr val="accent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accent1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870" name="AutoShape 6"/>
            <p:cNvSpPr>
              <a:spLocks noChangeArrowheads="1"/>
            </p:cNvSpPr>
            <p:nvPr/>
          </p:nvSpPr>
          <p:spPr bwMode="gray">
            <a:xfrm rot="2679397" flipV="1">
              <a:off x="679450" y="2343150"/>
              <a:ext cx="3279775" cy="3282950"/>
            </a:xfrm>
            <a:custGeom>
              <a:avLst/>
              <a:gdLst>
                <a:gd name="G0" fmla="+- 7936 0 0"/>
                <a:gd name="G1" fmla="+- -8834648 0 0"/>
                <a:gd name="G2" fmla="+- 0 0 -8834648"/>
                <a:gd name="T0" fmla="*/ 0 256 1"/>
                <a:gd name="T1" fmla="*/ 180 256 1"/>
                <a:gd name="G3" fmla="+- -8834648 T0 T1"/>
                <a:gd name="T2" fmla="*/ 0 256 1"/>
                <a:gd name="T3" fmla="*/ 90 256 1"/>
                <a:gd name="G4" fmla="+- -8834648 T2 T3"/>
                <a:gd name="G5" fmla="*/ G4 2 1"/>
                <a:gd name="T4" fmla="*/ 90 256 1"/>
                <a:gd name="T5" fmla="*/ 0 256 1"/>
                <a:gd name="G6" fmla="+- -8834648 T4 T5"/>
                <a:gd name="G7" fmla="*/ G6 2 1"/>
                <a:gd name="G8" fmla="abs -8834648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7936"/>
                <a:gd name="G18" fmla="*/ 7936 1 2"/>
                <a:gd name="G19" fmla="+- G18 5400 0"/>
                <a:gd name="G20" fmla="cos G19 -8834648"/>
                <a:gd name="G21" fmla="sin G19 -8834648"/>
                <a:gd name="G22" fmla="+- G20 10800 0"/>
                <a:gd name="G23" fmla="+- G21 10800 0"/>
                <a:gd name="G24" fmla="+- 10800 0 G20"/>
                <a:gd name="G25" fmla="+- 7936 10800 0"/>
                <a:gd name="G26" fmla="?: G9 G17 G25"/>
                <a:gd name="G27" fmla="?: G9 0 21600"/>
                <a:gd name="G28" fmla="cos 10800 -8834648"/>
                <a:gd name="G29" fmla="sin 10800 -8834648"/>
                <a:gd name="G30" fmla="sin 7936 -8834648"/>
                <a:gd name="G31" fmla="+- G28 10800 0"/>
                <a:gd name="G32" fmla="+- G29 10800 0"/>
                <a:gd name="G33" fmla="+- G30 10800 0"/>
                <a:gd name="G34" fmla="?: G4 0 G31"/>
                <a:gd name="G35" fmla="?: -8834648 G34 0"/>
                <a:gd name="G36" fmla="?: G6 G35 G31"/>
                <a:gd name="G37" fmla="+- 21600 0 G36"/>
                <a:gd name="G38" fmla="?: G4 0 G33"/>
                <a:gd name="G39" fmla="?: -8834648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4198 w 21600"/>
                <a:gd name="T15" fmla="*/ 4153 h 21600"/>
                <a:gd name="T16" fmla="*/ 10800 w 21600"/>
                <a:gd name="T17" fmla="*/ 2864 h 21600"/>
                <a:gd name="T18" fmla="*/ 17402 w 21600"/>
                <a:gd name="T19" fmla="*/ 4153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5207" y="5169"/>
                  </a:moveTo>
                  <a:cubicBezTo>
                    <a:pt x="6694" y="3692"/>
                    <a:pt x="8704" y="2863"/>
                    <a:pt x="10800" y="2864"/>
                  </a:cubicBezTo>
                  <a:cubicBezTo>
                    <a:pt x="12895" y="2864"/>
                    <a:pt x="14905" y="3692"/>
                    <a:pt x="16392" y="5169"/>
                  </a:cubicBezTo>
                  <a:lnTo>
                    <a:pt x="18410" y="3137"/>
                  </a:lnTo>
                  <a:cubicBezTo>
                    <a:pt x="16387" y="1127"/>
                    <a:pt x="13651" y="-1"/>
                    <a:pt x="10799" y="0"/>
                  </a:cubicBezTo>
                  <a:cubicBezTo>
                    <a:pt x="7948" y="0"/>
                    <a:pt x="5212" y="1127"/>
                    <a:pt x="3189" y="3137"/>
                  </a:cubicBezTo>
                  <a:close/>
                </a:path>
              </a:pathLst>
            </a:custGeom>
            <a:solidFill>
              <a:schemeClr val="folHlink"/>
            </a:solidFill>
            <a:ln w="25400">
              <a:solidFill>
                <a:schemeClr val="fol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folHlink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871" name="AutoShape 7"/>
            <p:cNvSpPr>
              <a:spLocks noChangeArrowheads="1"/>
            </p:cNvSpPr>
            <p:nvPr/>
          </p:nvSpPr>
          <p:spPr bwMode="gray">
            <a:xfrm rot="-45879397" flipH="1" flipV="1">
              <a:off x="685800" y="2343150"/>
              <a:ext cx="3279775" cy="3282950"/>
            </a:xfrm>
            <a:custGeom>
              <a:avLst/>
              <a:gdLst>
                <a:gd name="G0" fmla="+- 7936 0 0"/>
                <a:gd name="G1" fmla="+- -8834648 0 0"/>
                <a:gd name="G2" fmla="+- 0 0 -8834648"/>
                <a:gd name="T0" fmla="*/ 0 256 1"/>
                <a:gd name="T1" fmla="*/ 180 256 1"/>
                <a:gd name="G3" fmla="+- -8834648 T0 T1"/>
                <a:gd name="T2" fmla="*/ 0 256 1"/>
                <a:gd name="T3" fmla="*/ 90 256 1"/>
                <a:gd name="G4" fmla="+- -8834648 T2 T3"/>
                <a:gd name="G5" fmla="*/ G4 2 1"/>
                <a:gd name="T4" fmla="*/ 90 256 1"/>
                <a:gd name="T5" fmla="*/ 0 256 1"/>
                <a:gd name="G6" fmla="+- -8834648 T4 T5"/>
                <a:gd name="G7" fmla="*/ G6 2 1"/>
                <a:gd name="G8" fmla="abs -8834648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7936"/>
                <a:gd name="G18" fmla="*/ 7936 1 2"/>
                <a:gd name="G19" fmla="+- G18 5400 0"/>
                <a:gd name="G20" fmla="cos G19 -8834648"/>
                <a:gd name="G21" fmla="sin G19 -8834648"/>
                <a:gd name="G22" fmla="+- G20 10800 0"/>
                <a:gd name="G23" fmla="+- G21 10800 0"/>
                <a:gd name="G24" fmla="+- 10800 0 G20"/>
                <a:gd name="G25" fmla="+- 7936 10800 0"/>
                <a:gd name="G26" fmla="?: G9 G17 G25"/>
                <a:gd name="G27" fmla="?: G9 0 21600"/>
                <a:gd name="G28" fmla="cos 10800 -8834648"/>
                <a:gd name="G29" fmla="sin 10800 -8834648"/>
                <a:gd name="G30" fmla="sin 7936 -8834648"/>
                <a:gd name="G31" fmla="+- G28 10800 0"/>
                <a:gd name="G32" fmla="+- G29 10800 0"/>
                <a:gd name="G33" fmla="+- G30 10800 0"/>
                <a:gd name="G34" fmla="?: G4 0 G31"/>
                <a:gd name="G35" fmla="?: -8834648 G34 0"/>
                <a:gd name="G36" fmla="?: G6 G35 G31"/>
                <a:gd name="G37" fmla="+- 21600 0 G36"/>
                <a:gd name="G38" fmla="?: G4 0 G33"/>
                <a:gd name="G39" fmla="?: -8834648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4198 w 21600"/>
                <a:gd name="T15" fmla="*/ 4153 h 21600"/>
                <a:gd name="T16" fmla="*/ 10800 w 21600"/>
                <a:gd name="T17" fmla="*/ 2864 h 21600"/>
                <a:gd name="T18" fmla="*/ 17402 w 21600"/>
                <a:gd name="T19" fmla="*/ 4153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5207" y="5169"/>
                  </a:moveTo>
                  <a:cubicBezTo>
                    <a:pt x="6694" y="3692"/>
                    <a:pt x="8704" y="2863"/>
                    <a:pt x="10800" y="2864"/>
                  </a:cubicBezTo>
                  <a:cubicBezTo>
                    <a:pt x="12895" y="2864"/>
                    <a:pt x="14905" y="3692"/>
                    <a:pt x="16392" y="5169"/>
                  </a:cubicBezTo>
                  <a:lnTo>
                    <a:pt x="18410" y="3137"/>
                  </a:lnTo>
                  <a:cubicBezTo>
                    <a:pt x="16387" y="1127"/>
                    <a:pt x="13651" y="-1"/>
                    <a:pt x="10799" y="0"/>
                  </a:cubicBezTo>
                  <a:cubicBezTo>
                    <a:pt x="7948" y="0"/>
                    <a:pt x="5212" y="1127"/>
                    <a:pt x="3189" y="3137"/>
                  </a:cubicBezTo>
                  <a:close/>
                </a:path>
              </a:pathLst>
            </a:custGeom>
            <a:solidFill>
              <a:schemeClr val="hlink"/>
            </a:solidFill>
            <a:ln w="25400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hlink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8" name="Group 7"/>
            <p:cNvGrpSpPr/>
            <p:nvPr/>
          </p:nvGrpSpPr>
          <p:grpSpPr>
            <a:xfrm>
              <a:off x="558800" y="2211388"/>
              <a:ext cx="3556000" cy="3556000"/>
              <a:chOff x="558800" y="2211388"/>
              <a:chExt cx="3556000" cy="3556000"/>
            </a:xfrm>
          </p:grpSpPr>
          <p:sp>
            <p:nvSpPr>
              <p:cNvPr id="36869" name="AutoShape 5"/>
              <p:cNvSpPr>
                <a:spLocks noChangeArrowheads="1"/>
              </p:cNvSpPr>
              <p:nvPr/>
            </p:nvSpPr>
            <p:spPr bwMode="gray">
              <a:xfrm rot="2679397" flipH="1">
                <a:off x="685800" y="2368550"/>
                <a:ext cx="3279775" cy="3282950"/>
              </a:xfrm>
              <a:custGeom>
                <a:avLst/>
                <a:gdLst>
                  <a:gd name="G0" fmla="+- 7936 0 0"/>
                  <a:gd name="G1" fmla="+- -8834648 0 0"/>
                  <a:gd name="G2" fmla="+- 0 0 -8834648"/>
                  <a:gd name="T0" fmla="*/ 0 256 1"/>
                  <a:gd name="T1" fmla="*/ 180 256 1"/>
                  <a:gd name="G3" fmla="+- -8834648 T0 T1"/>
                  <a:gd name="T2" fmla="*/ 0 256 1"/>
                  <a:gd name="T3" fmla="*/ 90 256 1"/>
                  <a:gd name="G4" fmla="+- -8834648 T2 T3"/>
                  <a:gd name="G5" fmla="*/ G4 2 1"/>
                  <a:gd name="T4" fmla="*/ 90 256 1"/>
                  <a:gd name="T5" fmla="*/ 0 256 1"/>
                  <a:gd name="G6" fmla="+- -8834648 T4 T5"/>
                  <a:gd name="G7" fmla="*/ G6 2 1"/>
                  <a:gd name="G8" fmla="abs -8834648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7936"/>
                  <a:gd name="G18" fmla="*/ 7936 1 2"/>
                  <a:gd name="G19" fmla="+- G18 5400 0"/>
                  <a:gd name="G20" fmla="cos G19 -8834648"/>
                  <a:gd name="G21" fmla="sin G19 -8834648"/>
                  <a:gd name="G22" fmla="+- G20 10800 0"/>
                  <a:gd name="G23" fmla="+- G21 10800 0"/>
                  <a:gd name="G24" fmla="+- 10800 0 G20"/>
                  <a:gd name="G25" fmla="+- 7936 10800 0"/>
                  <a:gd name="G26" fmla="?: G9 G17 G25"/>
                  <a:gd name="G27" fmla="?: G9 0 21600"/>
                  <a:gd name="G28" fmla="cos 10800 -8834648"/>
                  <a:gd name="G29" fmla="sin 10800 -8834648"/>
                  <a:gd name="G30" fmla="sin 7936 -8834648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-8834648 G34 0"/>
                  <a:gd name="G36" fmla="?: G6 G35 G31"/>
                  <a:gd name="G37" fmla="+- 21600 0 G36"/>
                  <a:gd name="G38" fmla="?: G4 0 G33"/>
                  <a:gd name="G39" fmla="?: -8834648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4198 w 21600"/>
                  <a:gd name="T15" fmla="*/ 4153 h 21600"/>
                  <a:gd name="T16" fmla="*/ 10800 w 21600"/>
                  <a:gd name="T17" fmla="*/ 2864 h 21600"/>
                  <a:gd name="T18" fmla="*/ 17402 w 21600"/>
                  <a:gd name="T19" fmla="*/ 4153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207" y="5169"/>
                    </a:moveTo>
                    <a:cubicBezTo>
                      <a:pt x="6694" y="3692"/>
                      <a:pt x="8704" y="2863"/>
                      <a:pt x="10800" y="2864"/>
                    </a:cubicBezTo>
                    <a:cubicBezTo>
                      <a:pt x="12895" y="2864"/>
                      <a:pt x="14905" y="3692"/>
                      <a:pt x="16392" y="5169"/>
                    </a:cubicBezTo>
                    <a:lnTo>
                      <a:pt x="18410" y="3137"/>
                    </a:lnTo>
                    <a:cubicBezTo>
                      <a:pt x="16387" y="1127"/>
                      <a:pt x="13651" y="-1"/>
                      <a:pt x="10799" y="0"/>
                    </a:cubicBezTo>
                    <a:cubicBezTo>
                      <a:pt x="7948" y="0"/>
                      <a:pt x="5212" y="1127"/>
                      <a:pt x="3189" y="313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25400">
                <a:solidFill>
                  <a:schemeClr val="accent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chemeClr val="accent2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" name="Group 2"/>
              <p:cNvGrpSpPr/>
              <p:nvPr/>
            </p:nvGrpSpPr>
            <p:grpSpPr>
              <a:xfrm>
                <a:off x="558800" y="2211388"/>
                <a:ext cx="3556000" cy="3556000"/>
                <a:chOff x="558800" y="2211388"/>
                <a:chExt cx="3556000" cy="3556000"/>
              </a:xfrm>
            </p:grpSpPr>
            <p:sp>
              <p:nvSpPr>
                <p:cNvPr id="36867" name="AutoShape 3"/>
                <p:cNvSpPr>
                  <a:spLocks noChangeArrowheads="1"/>
                </p:cNvSpPr>
                <p:nvPr/>
              </p:nvSpPr>
              <p:spPr bwMode="gray">
                <a:xfrm>
                  <a:off x="558800" y="2211388"/>
                  <a:ext cx="3556000" cy="3556000"/>
                </a:xfrm>
                <a:custGeom>
                  <a:avLst/>
                  <a:gdLst>
                    <a:gd name="G0" fmla="+- 2768 0 0"/>
                    <a:gd name="G1" fmla="+- 21600 0 2768"/>
                    <a:gd name="G2" fmla="+- 21600 0 2768"/>
                    <a:gd name="G3" fmla="*/ G0 2929 10000"/>
                    <a:gd name="G4" fmla="+- 21600 0 G3"/>
                    <a:gd name="G5" fmla="+- 21600 0 G3"/>
                    <a:gd name="T0" fmla="*/ 10800 w 21600"/>
                    <a:gd name="T1" fmla="*/ 0 h 21600"/>
                    <a:gd name="T2" fmla="*/ 3163 w 21600"/>
                    <a:gd name="T3" fmla="*/ 3163 h 21600"/>
                    <a:gd name="T4" fmla="*/ 0 w 21600"/>
                    <a:gd name="T5" fmla="*/ 10800 h 21600"/>
                    <a:gd name="T6" fmla="*/ 3163 w 21600"/>
                    <a:gd name="T7" fmla="*/ 18437 h 21600"/>
                    <a:gd name="T8" fmla="*/ 10800 w 21600"/>
                    <a:gd name="T9" fmla="*/ 21600 h 21600"/>
                    <a:gd name="T10" fmla="*/ 18437 w 21600"/>
                    <a:gd name="T11" fmla="*/ 18437 h 21600"/>
                    <a:gd name="T12" fmla="*/ 21600 w 21600"/>
                    <a:gd name="T13" fmla="*/ 10800 h 21600"/>
                    <a:gd name="T14" fmla="*/ 18437 w 21600"/>
                    <a:gd name="T15" fmla="*/ 3163 h 21600"/>
                    <a:gd name="T16" fmla="*/ 3163 w 21600"/>
                    <a:gd name="T17" fmla="*/ 3163 h 21600"/>
                    <a:gd name="T18" fmla="*/ 18437 w 21600"/>
                    <a:gd name="T19" fmla="*/ 18437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T16" t="T17" r="T18" b="T19"/>
                  <a:pathLst>
                    <a:path w="21600" h="21600">
                      <a:moveTo>
                        <a:pt x="0" y="10800"/>
                      </a:moveTo>
                      <a:cubicBezTo>
                        <a:pt x="0" y="4835"/>
                        <a:pt x="4835" y="0"/>
                        <a:pt x="10800" y="0"/>
                      </a:cubicBezTo>
                      <a:cubicBezTo>
                        <a:pt x="16765" y="0"/>
                        <a:pt x="21600" y="4835"/>
                        <a:pt x="21600" y="10800"/>
                      </a:cubicBezTo>
                      <a:cubicBezTo>
                        <a:pt x="21600" y="16765"/>
                        <a:pt x="16765" y="21600"/>
                        <a:pt x="10800" y="21600"/>
                      </a:cubicBezTo>
                      <a:cubicBezTo>
                        <a:pt x="4835" y="21600"/>
                        <a:pt x="0" y="16765"/>
                        <a:pt x="0" y="10800"/>
                      </a:cubicBezTo>
                      <a:close/>
                      <a:moveTo>
                        <a:pt x="2768" y="10800"/>
                      </a:moveTo>
                      <a:cubicBezTo>
                        <a:pt x="2768" y="15236"/>
                        <a:pt x="6364" y="18832"/>
                        <a:pt x="10800" y="18832"/>
                      </a:cubicBezTo>
                      <a:cubicBezTo>
                        <a:pt x="15236" y="18832"/>
                        <a:pt x="18832" y="15236"/>
                        <a:pt x="18832" y="10800"/>
                      </a:cubicBezTo>
                      <a:cubicBezTo>
                        <a:pt x="18832" y="6364"/>
                        <a:pt x="15236" y="2768"/>
                        <a:pt x="10800" y="2768"/>
                      </a:cubicBezTo>
                      <a:cubicBezTo>
                        <a:pt x="6364" y="2768"/>
                        <a:pt x="2768" y="6364"/>
                        <a:pt x="2768" y="10800"/>
                      </a:cubicBezTo>
                      <a:close/>
                    </a:path>
                  </a:pathLst>
                </a:custGeom>
                <a:solidFill>
                  <a:srgbClr val="DDDDDD">
                    <a:alpha val="60001"/>
                  </a:srgbClr>
                </a:solidFill>
                <a:ln w="12700" algn="ctr">
                  <a:solidFill>
                    <a:srgbClr val="C0C0C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endParaRPr lang="en-US"/>
                </a:p>
              </p:txBody>
            </p:sp>
            <p:sp>
              <p:nvSpPr>
                <p:cNvPr id="36872" name="WordArt 8"/>
                <p:cNvSpPr>
                  <a:spLocks noChangeArrowheads="1" noChangeShapeType="1" noTextEdit="1"/>
                </p:cNvSpPr>
                <p:nvPr/>
              </p:nvSpPr>
              <p:spPr bwMode="gray">
                <a:xfrm rot="-110768643">
                  <a:off x="858043" y="2796382"/>
                  <a:ext cx="1884363" cy="1384300"/>
                </a:xfrm>
                <a:prstGeom prst="rect">
                  <a:avLst/>
                </a:prstGeom>
                <a:extLst>
                  <a:ext uri="{AF507438-7753-43E0-B8FC-AC1667EBCBE1}">
                    <a14:hiddenEffects xmlns:a14="http://schemas.microsoft.com/office/drawing/2010/main">
                      <a:effectLst/>
                    </a14:hiddenEffects>
                  </a:ext>
                </a:extLst>
              </p:spPr>
              <p:txBody>
                <a:bodyPr spcFirstLastPara="1" wrap="none" fromWordArt="1">
                  <a:prstTxWarp prst="textArchUp">
                    <a:avLst>
                      <a:gd name="adj" fmla="val 12199862"/>
                    </a:avLst>
                  </a:prstTxWarp>
                </a:bodyPr>
                <a:lstStyle/>
                <a:p>
                  <a:r>
                    <a:rPr lang="en-US" sz="1400" kern="10" dirty="0" smtClean="0">
                      <a:ln w="6350">
                        <a:solidFill>
                          <a:srgbClr val="FFFFFF"/>
                        </a:solidFill>
                        <a:round/>
                        <a:headEnd/>
                        <a:tailEnd/>
                      </a:ln>
                      <a:solidFill>
                        <a:srgbClr val="FFFFFF"/>
                      </a:solidFill>
                      <a:latin typeface="Corbel"/>
                    </a:rPr>
                    <a:t> </a:t>
                  </a:r>
                  <a:r>
                    <a:rPr lang="en-US" sz="1400" b="1" dirty="0" err="1"/>
                    <a:t>Brông</a:t>
                  </a:r>
                  <a:r>
                    <a:rPr lang="en-US" sz="1400" b="1" dirty="0"/>
                    <a:t> </a:t>
                  </a:r>
                  <a:r>
                    <a:rPr lang="en-US" sz="1400" b="1" dirty="0" err="1" smtClean="0"/>
                    <a:t>thiếc</a:t>
                  </a:r>
                  <a:endParaRPr lang="en-US" sz="1400" kern="10" dirty="0">
                    <a:ln w="6350">
                      <a:solidFill>
                        <a:srgbClr val="FFFFFF"/>
                      </a:solidFill>
                      <a:round/>
                      <a:headEnd/>
                      <a:tailEnd/>
                    </a:ln>
                    <a:solidFill>
                      <a:srgbClr val="FFFFFF"/>
                    </a:solidFill>
                    <a:latin typeface="Corbel"/>
                  </a:endParaRPr>
                </a:p>
              </p:txBody>
            </p:sp>
            <p:sp>
              <p:nvSpPr>
                <p:cNvPr id="36873" name="WordArt 9"/>
                <p:cNvSpPr>
                  <a:spLocks noChangeArrowheads="1" noChangeShapeType="1" noTextEdit="1"/>
                </p:cNvSpPr>
                <p:nvPr/>
              </p:nvSpPr>
              <p:spPr bwMode="gray">
                <a:xfrm rot="-105355920">
                  <a:off x="1898650" y="2809875"/>
                  <a:ext cx="1884363" cy="1384300"/>
                </a:xfrm>
                <a:prstGeom prst="rect">
                  <a:avLst/>
                </a:prstGeom>
                <a:extLst>
                  <a:ext uri="{AF507438-7753-43E0-B8FC-AC1667EBCBE1}">
                    <a14:hiddenEffects xmlns:a14="http://schemas.microsoft.com/office/drawing/2010/main">
                      <a:effectLst/>
                    </a14:hiddenEffects>
                  </a:ext>
                </a:extLst>
              </p:spPr>
              <p:txBody>
                <a:bodyPr spcFirstLastPara="1" wrap="none" fromWordArt="1">
                  <a:prstTxWarp prst="textArchUp">
                    <a:avLst>
                      <a:gd name="adj" fmla="val 12199862"/>
                    </a:avLst>
                  </a:prstTxWarp>
                </a:bodyPr>
                <a:lstStyle/>
                <a:p>
                  <a:r>
                    <a:rPr lang="en-US" sz="1400" b="1" dirty="0" err="1"/>
                    <a:t>Brông</a:t>
                  </a:r>
                  <a:r>
                    <a:rPr lang="en-US" sz="1400" b="1" dirty="0"/>
                    <a:t> </a:t>
                  </a:r>
                  <a:r>
                    <a:rPr lang="en-US" sz="1400" b="1" dirty="0" err="1"/>
                    <a:t>chì</a:t>
                  </a:r>
                  <a:endParaRPr lang="en-US" sz="1400" dirty="0"/>
                </a:p>
              </p:txBody>
            </p:sp>
            <p:sp>
              <p:nvSpPr>
                <p:cNvPr id="36874" name="Oval 10"/>
                <p:cNvSpPr>
                  <a:spLocks noChangeArrowheads="1"/>
                </p:cNvSpPr>
                <p:nvPr/>
              </p:nvSpPr>
              <p:spPr bwMode="gray">
                <a:xfrm>
                  <a:off x="1665288" y="3349625"/>
                  <a:ext cx="1312862" cy="1309688"/>
                </a:xfrm>
                <a:prstGeom prst="ellipse">
                  <a:avLst/>
                </a:prstGeom>
                <a:solidFill>
                  <a:srgbClr val="D9D9D9"/>
                </a:solidFill>
                <a:ln w="38100" algn="ctr">
                  <a:solidFill>
                    <a:srgbClr val="FFFFFF"/>
                  </a:solidFill>
                  <a:round/>
                  <a:headEnd/>
                  <a:tailEnd/>
                </a:ln>
                <a:effectLst>
                  <a:outerShdw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anchor="ctr"/>
                <a:lstStyle/>
                <a:p>
                  <a:endParaRPr lang="en-US"/>
                </a:p>
              </p:txBody>
            </p:sp>
            <p:sp>
              <p:nvSpPr>
                <p:cNvPr id="36875" name="AutoShape 11"/>
                <p:cNvSpPr>
                  <a:spLocks noChangeArrowheads="1"/>
                </p:cNvSpPr>
                <p:nvPr/>
              </p:nvSpPr>
              <p:spPr bwMode="gray">
                <a:xfrm rot="-29535985">
                  <a:off x="2809875" y="3163888"/>
                  <a:ext cx="320675" cy="355600"/>
                </a:xfrm>
                <a:prstGeom prst="upArrow">
                  <a:avLst>
                    <a:gd name="adj1" fmla="val 55046"/>
                    <a:gd name="adj2" fmla="val 54527"/>
                  </a:avLst>
                </a:prstGeom>
                <a:solidFill>
                  <a:srgbClr val="B2B2B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25400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endParaRPr lang="en-US"/>
                </a:p>
              </p:txBody>
            </p:sp>
            <p:sp>
              <p:nvSpPr>
                <p:cNvPr id="36876" name="AutoShape 12"/>
                <p:cNvSpPr>
                  <a:spLocks noChangeArrowheads="1"/>
                </p:cNvSpPr>
                <p:nvPr/>
              </p:nvSpPr>
              <p:spPr bwMode="gray">
                <a:xfrm rot="8293350" flipH="1">
                  <a:off x="1479550" y="3173413"/>
                  <a:ext cx="320675" cy="357187"/>
                </a:xfrm>
                <a:prstGeom prst="upArrow">
                  <a:avLst>
                    <a:gd name="adj1" fmla="val 55046"/>
                    <a:gd name="adj2" fmla="val 54770"/>
                  </a:avLst>
                </a:prstGeom>
                <a:solidFill>
                  <a:srgbClr val="B2B2B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25400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endParaRPr lang="en-US"/>
                </a:p>
              </p:txBody>
            </p:sp>
            <p:sp>
              <p:nvSpPr>
                <p:cNvPr id="36877" name="AutoShape 13"/>
                <p:cNvSpPr>
                  <a:spLocks noChangeArrowheads="1"/>
                </p:cNvSpPr>
                <p:nvPr/>
              </p:nvSpPr>
              <p:spPr bwMode="gray">
                <a:xfrm rot="7935985" flipV="1">
                  <a:off x="2849562" y="4476751"/>
                  <a:ext cx="320675" cy="355600"/>
                </a:xfrm>
                <a:prstGeom prst="upArrow">
                  <a:avLst>
                    <a:gd name="adj1" fmla="val 55046"/>
                    <a:gd name="adj2" fmla="val 54527"/>
                  </a:avLst>
                </a:prstGeom>
                <a:solidFill>
                  <a:srgbClr val="B2B2B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25400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endParaRPr lang="en-US"/>
                </a:p>
              </p:txBody>
            </p:sp>
            <p:sp>
              <p:nvSpPr>
                <p:cNvPr id="36878" name="AutoShape 14"/>
                <p:cNvSpPr>
                  <a:spLocks noChangeArrowheads="1"/>
                </p:cNvSpPr>
                <p:nvPr/>
              </p:nvSpPr>
              <p:spPr bwMode="gray">
                <a:xfrm rot="-8293350" flipH="1" flipV="1">
                  <a:off x="1492250" y="4486275"/>
                  <a:ext cx="320675" cy="357188"/>
                </a:xfrm>
                <a:prstGeom prst="upArrow">
                  <a:avLst>
                    <a:gd name="adj1" fmla="val 55046"/>
                    <a:gd name="adj2" fmla="val 54770"/>
                  </a:avLst>
                </a:prstGeom>
                <a:solidFill>
                  <a:srgbClr val="B2B2B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25400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endParaRPr lang="en-US"/>
                </a:p>
              </p:txBody>
            </p:sp>
            <p:sp>
              <p:nvSpPr>
                <p:cNvPr id="57" name="Rectangle 56"/>
                <p:cNvSpPr>
                  <a:spLocks noChangeArrowheads="1"/>
                </p:cNvSpPr>
                <p:nvPr/>
              </p:nvSpPr>
              <p:spPr bwMode="gray">
                <a:xfrm>
                  <a:off x="1639887" y="3729335"/>
                  <a:ext cx="1370012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sz="2400" b="1" kern="0" dirty="0" smtClean="0">
                      <a:solidFill>
                        <a:srgbClr val="000000"/>
                      </a:solidFill>
                      <a:latin typeface="+mn-lt"/>
                    </a:rPr>
                    <a:t>BRÔNG</a:t>
                  </a:r>
                  <a:endParaRPr lang="en-US" sz="2400" b="1" kern="0" dirty="0">
                    <a:solidFill>
                      <a:srgbClr val="000000"/>
                    </a:solidFill>
                    <a:latin typeface="+mn-lt"/>
                  </a:endParaRPr>
                </a:p>
              </p:txBody>
            </p:sp>
            <p:sp>
              <p:nvSpPr>
                <p:cNvPr id="36891" name="WordArt 27"/>
                <p:cNvSpPr>
                  <a:spLocks noChangeArrowheads="1" noChangeShapeType="1" noTextEdit="1"/>
                </p:cNvSpPr>
                <p:nvPr/>
              </p:nvSpPr>
              <p:spPr bwMode="gray">
                <a:xfrm rot="-51182073">
                  <a:off x="819943" y="3790157"/>
                  <a:ext cx="1884363" cy="1384300"/>
                </a:xfrm>
                <a:prstGeom prst="rect">
                  <a:avLst/>
                </a:prstGeom>
                <a:extLst>
                  <a:ext uri="{AF507438-7753-43E0-B8FC-AC1667EBCBE1}">
                    <a14:hiddenEffects xmlns:a14="http://schemas.microsoft.com/office/drawing/2010/main">
                      <a:effectLst/>
                    </a14:hiddenEffects>
                  </a:ext>
                </a:extLst>
              </p:spPr>
              <p:txBody>
                <a:bodyPr spcFirstLastPara="1" wrap="none" fromWordArt="1">
                  <a:prstTxWarp prst="textArchUp">
                    <a:avLst>
                      <a:gd name="adj" fmla="val 12199862"/>
                    </a:avLst>
                  </a:prstTxWarp>
                </a:bodyPr>
                <a:lstStyle/>
                <a:p>
                  <a:r>
                    <a:rPr lang="en-US" sz="1400" b="1" dirty="0" err="1"/>
                    <a:t>Brông</a:t>
                  </a:r>
                  <a:r>
                    <a:rPr lang="en-US" sz="1400" b="1" dirty="0"/>
                    <a:t> </a:t>
                  </a:r>
                  <a:r>
                    <a:rPr lang="en-US" sz="1400" b="1" dirty="0" err="1"/>
                    <a:t>nhôm</a:t>
                  </a:r>
                  <a:endParaRPr lang="en-US" sz="1400" kern="10" dirty="0">
                    <a:ln w="6350">
                      <a:solidFill>
                        <a:srgbClr val="FFFFFF"/>
                      </a:solidFill>
                      <a:round/>
                      <a:headEnd/>
                      <a:tailEnd/>
                    </a:ln>
                    <a:solidFill>
                      <a:srgbClr val="FFFFFF"/>
                    </a:solidFill>
                    <a:latin typeface="Corbel"/>
                  </a:endParaRPr>
                </a:p>
              </p:txBody>
            </p:sp>
            <p:sp>
              <p:nvSpPr>
                <p:cNvPr id="36892" name="WordArt 28"/>
                <p:cNvSpPr>
                  <a:spLocks noChangeArrowheads="1" noChangeShapeType="1" noTextEdit="1"/>
                </p:cNvSpPr>
                <p:nvPr/>
              </p:nvSpPr>
              <p:spPr bwMode="gray">
                <a:xfrm rot="-99919790">
                  <a:off x="1937544" y="3813969"/>
                  <a:ext cx="1884362" cy="1384300"/>
                </a:xfrm>
                <a:prstGeom prst="rect">
                  <a:avLst/>
                </a:prstGeom>
                <a:extLst>
                  <a:ext uri="{AF507438-7753-43E0-B8FC-AC1667EBCBE1}">
                    <a14:hiddenEffects xmlns:a14="http://schemas.microsoft.com/office/drawing/2010/main">
                      <a:effectLst/>
                    </a14:hiddenEffects>
                  </a:ext>
                </a:extLst>
              </p:spPr>
              <p:txBody>
                <a:bodyPr spcFirstLastPara="1" wrap="none" fromWordArt="1">
                  <a:prstTxWarp prst="textArchUp">
                    <a:avLst>
                      <a:gd name="adj" fmla="val 12199863"/>
                    </a:avLst>
                  </a:prstTxWarp>
                </a:bodyPr>
                <a:lstStyle/>
                <a:p>
                  <a:r>
                    <a:rPr lang="en-US" sz="1400" b="1" dirty="0" err="1"/>
                    <a:t>Brông</a:t>
                  </a:r>
                  <a:r>
                    <a:rPr lang="en-US" sz="1400" b="1" dirty="0"/>
                    <a:t> </a:t>
                  </a:r>
                  <a:r>
                    <a:rPr lang="en-US" sz="1400" b="1" dirty="0" err="1"/>
                    <a:t>berili</a:t>
                  </a:r>
                  <a:endParaRPr lang="en-US" sz="1400" kern="10" dirty="0">
                    <a:ln w="6350">
                      <a:solidFill>
                        <a:srgbClr val="FFFFFF"/>
                      </a:solidFill>
                      <a:round/>
                      <a:headEnd/>
                      <a:tailEnd/>
                    </a:ln>
                    <a:solidFill>
                      <a:srgbClr val="FFFFFF"/>
                    </a:solidFill>
                    <a:latin typeface="Corbel"/>
                  </a:endParaRPr>
                </a:p>
              </p:txBody>
            </p:sp>
          </p:grpSp>
        </p:grpSp>
      </p:grpSp>
      <p:grpSp>
        <p:nvGrpSpPr>
          <p:cNvPr id="5" name="Group 4"/>
          <p:cNvGrpSpPr/>
          <p:nvPr/>
        </p:nvGrpSpPr>
        <p:grpSpPr>
          <a:xfrm>
            <a:off x="4103688" y="3040063"/>
            <a:ext cx="4081462" cy="581025"/>
            <a:chOff x="4103688" y="3040063"/>
            <a:chExt cx="4081462" cy="581025"/>
          </a:xfrm>
        </p:grpSpPr>
        <p:sp>
          <p:nvSpPr>
            <p:cNvPr id="36885" name="Oval 21"/>
            <p:cNvSpPr>
              <a:spLocks noChangeArrowheads="1"/>
            </p:cNvSpPr>
            <p:nvPr/>
          </p:nvSpPr>
          <p:spPr bwMode="gray">
            <a:xfrm>
              <a:off x="4103688" y="3043238"/>
              <a:ext cx="577850" cy="577850"/>
            </a:xfrm>
            <a:prstGeom prst="ellipse">
              <a:avLst/>
            </a:prstGeom>
            <a:solidFill>
              <a:srgbClr val="FFFFFF"/>
            </a:solidFill>
            <a:ln w="28575" algn="ctr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6886" name="Group 22"/>
            <p:cNvGrpSpPr>
              <a:grpSpLocks/>
            </p:cNvGrpSpPr>
            <p:nvPr/>
          </p:nvGrpSpPr>
          <p:grpSpPr bwMode="auto">
            <a:xfrm>
              <a:off x="4210050" y="3148013"/>
              <a:ext cx="365125" cy="357187"/>
              <a:chOff x="1919" y="2690"/>
              <a:chExt cx="342" cy="384"/>
            </a:xfrm>
          </p:grpSpPr>
          <p:sp>
            <p:nvSpPr>
              <p:cNvPr id="36887" name="Freeform 23"/>
              <p:cNvSpPr>
                <a:spLocks/>
              </p:cNvSpPr>
              <p:nvPr/>
            </p:nvSpPr>
            <p:spPr bwMode="gray">
              <a:xfrm>
                <a:off x="1919" y="2724"/>
                <a:ext cx="127" cy="350"/>
              </a:xfrm>
              <a:custGeom>
                <a:avLst/>
                <a:gdLst>
                  <a:gd name="T0" fmla="*/ 34 w 127"/>
                  <a:gd name="T1" fmla="*/ 0 h 350"/>
                  <a:gd name="T2" fmla="*/ 21 w 127"/>
                  <a:gd name="T3" fmla="*/ 2 h 350"/>
                  <a:gd name="T4" fmla="*/ 10 w 127"/>
                  <a:gd name="T5" fmla="*/ 9 h 350"/>
                  <a:gd name="T6" fmla="*/ 3 w 127"/>
                  <a:gd name="T7" fmla="*/ 21 h 350"/>
                  <a:gd name="T8" fmla="*/ 0 w 127"/>
                  <a:gd name="T9" fmla="*/ 35 h 350"/>
                  <a:gd name="T10" fmla="*/ 0 w 127"/>
                  <a:gd name="T11" fmla="*/ 315 h 350"/>
                  <a:gd name="T12" fmla="*/ 3 w 127"/>
                  <a:gd name="T13" fmla="*/ 329 h 350"/>
                  <a:gd name="T14" fmla="*/ 10 w 127"/>
                  <a:gd name="T15" fmla="*/ 341 h 350"/>
                  <a:gd name="T16" fmla="*/ 21 w 127"/>
                  <a:gd name="T17" fmla="*/ 348 h 350"/>
                  <a:gd name="T18" fmla="*/ 34 w 127"/>
                  <a:gd name="T19" fmla="*/ 350 h 350"/>
                  <a:gd name="T20" fmla="*/ 127 w 127"/>
                  <a:gd name="T21" fmla="*/ 350 h 350"/>
                  <a:gd name="T22" fmla="*/ 127 w 127"/>
                  <a:gd name="T23" fmla="*/ 314 h 350"/>
                  <a:gd name="T24" fmla="*/ 36 w 127"/>
                  <a:gd name="T25" fmla="*/ 314 h 350"/>
                  <a:gd name="T26" fmla="*/ 36 w 127"/>
                  <a:gd name="T27" fmla="*/ 0 h 350"/>
                  <a:gd name="T28" fmla="*/ 34 w 127"/>
                  <a:gd name="T29" fmla="*/ 0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7" h="350">
                    <a:moveTo>
                      <a:pt x="34" y="0"/>
                    </a:moveTo>
                    <a:lnTo>
                      <a:pt x="21" y="2"/>
                    </a:lnTo>
                    <a:lnTo>
                      <a:pt x="10" y="9"/>
                    </a:lnTo>
                    <a:lnTo>
                      <a:pt x="3" y="21"/>
                    </a:lnTo>
                    <a:lnTo>
                      <a:pt x="0" y="35"/>
                    </a:lnTo>
                    <a:lnTo>
                      <a:pt x="0" y="315"/>
                    </a:lnTo>
                    <a:lnTo>
                      <a:pt x="3" y="329"/>
                    </a:lnTo>
                    <a:lnTo>
                      <a:pt x="10" y="341"/>
                    </a:lnTo>
                    <a:lnTo>
                      <a:pt x="21" y="348"/>
                    </a:lnTo>
                    <a:lnTo>
                      <a:pt x="34" y="350"/>
                    </a:lnTo>
                    <a:lnTo>
                      <a:pt x="127" y="350"/>
                    </a:lnTo>
                    <a:lnTo>
                      <a:pt x="127" y="314"/>
                    </a:lnTo>
                    <a:lnTo>
                      <a:pt x="36" y="314"/>
                    </a:lnTo>
                    <a:lnTo>
                      <a:pt x="36" y="0"/>
                    </a:lnTo>
                    <a:lnTo>
                      <a:pt x="3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0">
                <a:solidFill>
                  <a:schemeClr val="accent2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888" name="Freeform 24"/>
              <p:cNvSpPr>
                <a:spLocks noEditPoints="1"/>
              </p:cNvSpPr>
              <p:nvPr/>
            </p:nvSpPr>
            <p:spPr bwMode="gray">
              <a:xfrm>
                <a:off x="2001" y="2690"/>
                <a:ext cx="260" cy="384"/>
              </a:xfrm>
              <a:custGeom>
                <a:avLst/>
                <a:gdLst>
                  <a:gd name="T0" fmla="*/ 239 w 260"/>
                  <a:gd name="T1" fmla="*/ 382 h 384"/>
                  <a:gd name="T2" fmla="*/ 257 w 260"/>
                  <a:gd name="T3" fmla="*/ 363 h 384"/>
                  <a:gd name="T4" fmla="*/ 260 w 260"/>
                  <a:gd name="T5" fmla="*/ 34 h 384"/>
                  <a:gd name="T6" fmla="*/ 249 w 260"/>
                  <a:gd name="T7" fmla="*/ 10 h 384"/>
                  <a:gd name="T8" fmla="*/ 225 w 260"/>
                  <a:gd name="T9" fmla="*/ 0 h 384"/>
                  <a:gd name="T10" fmla="*/ 57 w 260"/>
                  <a:gd name="T11" fmla="*/ 1 h 384"/>
                  <a:gd name="T12" fmla="*/ 48 w 260"/>
                  <a:gd name="T13" fmla="*/ 7 h 384"/>
                  <a:gd name="T14" fmla="*/ 45 w 260"/>
                  <a:gd name="T15" fmla="*/ 18 h 384"/>
                  <a:gd name="T16" fmla="*/ 44 w 260"/>
                  <a:gd name="T17" fmla="*/ 123 h 384"/>
                  <a:gd name="T18" fmla="*/ 33 w 260"/>
                  <a:gd name="T19" fmla="*/ 145 h 384"/>
                  <a:gd name="T20" fmla="*/ 18 w 260"/>
                  <a:gd name="T21" fmla="*/ 175 h 384"/>
                  <a:gd name="T22" fmla="*/ 6 w 260"/>
                  <a:gd name="T23" fmla="*/ 202 h 384"/>
                  <a:gd name="T24" fmla="*/ 2 w 260"/>
                  <a:gd name="T25" fmla="*/ 213 h 384"/>
                  <a:gd name="T26" fmla="*/ 0 w 260"/>
                  <a:gd name="T27" fmla="*/ 220 h 384"/>
                  <a:gd name="T28" fmla="*/ 2 w 260"/>
                  <a:gd name="T29" fmla="*/ 231 h 384"/>
                  <a:gd name="T30" fmla="*/ 12 w 260"/>
                  <a:gd name="T31" fmla="*/ 238 h 384"/>
                  <a:gd name="T32" fmla="*/ 21 w 260"/>
                  <a:gd name="T33" fmla="*/ 238 h 384"/>
                  <a:gd name="T34" fmla="*/ 45 w 260"/>
                  <a:gd name="T35" fmla="*/ 238 h 384"/>
                  <a:gd name="T36" fmla="*/ 225 w 260"/>
                  <a:gd name="T37" fmla="*/ 384 h 384"/>
                  <a:gd name="T38" fmla="*/ 81 w 260"/>
                  <a:gd name="T39" fmla="*/ 348 h 384"/>
                  <a:gd name="T40" fmla="*/ 81 w 260"/>
                  <a:gd name="T41" fmla="*/ 316 h 384"/>
                  <a:gd name="T42" fmla="*/ 81 w 260"/>
                  <a:gd name="T43" fmla="*/ 274 h 384"/>
                  <a:gd name="T44" fmla="*/ 81 w 260"/>
                  <a:gd name="T45" fmla="*/ 237 h 384"/>
                  <a:gd name="T46" fmla="*/ 81 w 260"/>
                  <a:gd name="T47" fmla="*/ 220 h 384"/>
                  <a:gd name="T48" fmla="*/ 78 w 260"/>
                  <a:gd name="T49" fmla="*/ 211 h 384"/>
                  <a:gd name="T50" fmla="*/ 72 w 260"/>
                  <a:gd name="T51" fmla="*/ 205 h 384"/>
                  <a:gd name="T52" fmla="*/ 63 w 260"/>
                  <a:gd name="T53" fmla="*/ 202 h 384"/>
                  <a:gd name="T54" fmla="*/ 60 w 260"/>
                  <a:gd name="T55" fmla="*/ 202 h 384"/>
                  <a:gd name="T56" fmla="*/ 51 w 260"/>
                  <a:gd name="T57" fmla="*/ 202 h 384"/>
                  <a:gd name="T58" fmla="*/ 53 w 260"/>
                  <a:gd name="T59" fmla="*/ 187 h 384"/>
                  <a:gd name="T60" fmla="*/ 68 w 260"/>
                  <a:gd name="T61" fmla="*/ 156 h 384"/>
                  <a:gd name="T62" fmla="*/ 78 w 260"/>
                  <a:gd name="T63" fmla="*/ 133 h 384"/>
                  <a:gd name="T64" fmla="*/ 81 w 260"/>
                  <a:gd name="T65" fmla="*/ 126 h 384"/>
                  <a:gd name="T66" fmla="*/ 81 w 260"/>
                  <a:gd name="T67" fmla="*/ 118 h 384"/>
                  <a:gd name="T68" fmla="*/ 81 w 260"/>
                  <a:gd name="T69" fmla="*/ 88 h 384"/>
                  <a:gd name="T70" fmla="*/ 81 w 260"/>
                  <a:gd name="T71" fmla="*/ 52 h 384"/>
                  <a:gd name="T72" fmla="*/ 224 w 260"/>
                  <a:gd name="T73" fmla="*/ 36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60" h="384">
                    <a:moveTo>
                      <a:pt x="225" y="384"/>
                    </a:moveTo>
                    <a:lnTo>
                      <a:pt x="239" y="382"/>
                    </a:lnTo>
                    <a:lnTo>
                      <a:pt x="249" y="375"/>
                    </a:lnTo>
                    <a:lnTo>
                      <a:pt x="257" y="363"/>
                    </a:lnTo>
                    <a:lnTo>
                      <a:pt x="260" y="349"/>
                    </a:lnTo>
                    <a:lnTo>
                      <a:pt x="260" y="34"/>
                    </a:lnTo>
                    <a:lnTo>
                      <a:pt x="257" y="21"/>
                    </a:lnTo>
                    <a:lnTo>
                      <a:pt x="249" y="10"/>
                    </a:lnTo>
                    <a:lnTo>
                      <a:pt x="239" y="3"/>
                    </a:lnTo>
                    <a:lnTo>
                      <a:pt x="225" y="0"/>
                    </a:lnTo>
                    <a:lnTo>
                      <a:pt x="63" y="0"/>
                    </a:lnTo>
                    <a:lnTo>
                      <a:pt x="57" y="1"/>
                    </a:lnTo>
                    <a:lnTo>
                      <a:pt x="53" y="3"/>
                    </a:lnTo>
                    <a:lnTo>
                      <a:pt x="48" y="7"/>
                    </a:lnTo>
                    <a:lnTo>
                      <a:pt x="47" y="12"/>
                    </a:lnTo>
                    <a:lnTo>
                      <a:pt x="45" y="18"/>
                    </a:lnTo>
                    <a:lnTo>
                      <a:pt x="45" y="118"/>
                    </a:lnTo>
                    <a:lnTo>
                      <a:pt x="44" y="123"/>
                    </a:lnTo>
                    <a:lnTo>
                      <a:pt x="39" y="133"/>
                    </a:lnTo>
                    <a:lnTo>
                      <a:pt x="33" y="145"/>
                    </a:lnTo>
                    <a:lnTo>
                      <a:pt x="26" y="160"/>
                    </a:lnTo>
                    <a:lnTo>
                      <a:pt x="18" y="175"/>
                    </a:lnTo>
                    <a:lnTo>
                      <a:pt x="12" y="190"/>
                    </a:lnTo>
                    <a:lnTo>
                      <a:pt x="6" y="202"/>
                    </a:lnTo>
                    <a:lnTo>
                      <a:pt x="3" y="210"/>
                    </a:lnTo>
                    <a:lnTo>
                      <a:pt x="2" y="213"/>
                    </a:lnTo>
                    <a:lnTo>
                      <a:pt x="0" y="217"/>
                    </a:lnTo>
                    <a:lnTo>
                      <a:pt x="0" y="220"/>
                    </a:lnTo>
                    <a:lnTo>
                      <a:pt x="0" y="226"/>
                    </a:lnTo>
                    <a:lnTo>
                      <a:pt x="2" y="231"/>
                    </a:lnTo>
                    <a:lnTo>
                      <a:pt x="6" y="235"/>
                    </a:lnTo>
                    <a:lnTo>
                      <a:pt x="12" y="238"/>
                    </a:lnTo>
                    <a:lnTo>
                      <a:pt x="18" y="238"/>
                    </a:lnTo>
                    <a:lnTo>
                      <a:pt x="21" y="238"/>
                    </a:lnTo>
                    <a:lnTo>
                      <a:pt x="32" y="238"/>
                    </a:lnTo>
                    <a:lnTo>
                      <a:pt x="45" y="238"/>
                    </a:lnTo>
                    <a:lnTo>
                      <a:pt x="45" y="384"/>
                    </a:lnTo>
                    <a:lnTo>
                      <a:pt x="225" y="384"/>
                    </a:lnTo>
                    <a:close/>
                    <a:moveTo>
                      <a:pt x="224" y="348"/>
                    </a:moveTo>
                    <a:lnTo>
                      <a:pt x="81" y="348"/>
                    </a:lnTo>
                    <a:lnTo>
                      <a:pt x="81" y="334"/>
                    </a:lnTo>
                    <a:lnTo>
                      <a:pt x="81" y="316"/>
                    </a:lnTo>
                    <a:lnTo>
                      <a:pt x="81" y="295"/>
                    </a:lnTo>
                    <a:lnTo>
                      <a:pt x="81" y="274"/>
                    </a:lnTo>
                    <a:lnTo>
                      <a:pt x="81" y="253"/>
                    </a:lnTo>
                    <a:lnTo>
                      <a:pt x="81" y="237"/>
                    </a:lnTo>
                    <a:lnTo>
                      <a:pt x="81" y="225"/>
                    </a:lnTo>
                    <a:lnTo>
                      <a:pt x="81" y="220"/>
                    </a:lnTo>
                    <a:lnTo>
                      <a:pt x="81" y="216"/>
                    </a:lnTo>
                    <a:lnTo>
                      <a:pt x="78" y="211"/>
                    </a:lnTo>
                    <a:lnTo>
                      <a:pt x="77" y="208"/>
                    </a:lnTo>
                    <a:lnTo>
                      <a:pt x="72" y="205"/>
                    </a:lnTo>
                    <a:lnTo>
                      <a:pt x="68" y="204"/>
                    </a:lnTo>
                    <a:lnTo>
                      <a:pt x="63" y="202"/>
                    </a:lnTo>
                    <a:lnTo>
                      <a:pt x="62" y="202"/>
                    </a:lnTo>
                    <a:lnTo>
                      <a:pt x="60" y="202"/>
                    </a:lnTo>
                    <a:lnTo>
                      <a:pt x="56" y="202"/>
                    </a:lnTo>
                    <a:lnTo>
                      <a:pt x="51" y="202"/>
                    </a:lnTo>
                    <a:lnTo>
                      <a:pt x="45" y="202"/>
                    </a:lnTo>
                    <a:lnTo>
                      <a:pt x="53" y="187"/>
                    </a:lnTo>
                    <a:lnTo>
                      <a:pt x="60" y="171"/>
                    </a:lnTo>
                    <a:lnTo>
                      <a:pt x="68" y="156"/>
                    </a:lnTo>
                    <a:lnTo>
                      <a:pt x="74" y="142"/>
                    </a:lnTo>
                    <a:lnTo>
                      <a:pt x="78" y="133"/>
                    </a:lnTo>
                    <a:lnTo>
                      <a:pt x="80" y="130"/>
                    </a:lnTo>
                    <a:lnTo>
                      <a:pt x="81" y="126"/>
                    </a:lnTo>
                    <a:lnTo>
                      <a:pt x="81" y="123"/>
                    </a:lnTo>
                    <a:lnTo>
                      <a:pt x="81" y="118"/>
                    </a:lnTo>
                    <a:lnTo>
                      <a:pt x="81" y="106"/>
                    </a:lnTo>
                    <a:lnTo>
                      <a:pt x="81" y="88"/>
                    </a:lnTo>
                    <a:lnTo>
                      <a:pt x="81" y="70"/>
                    </a:lnTo>
                    <a:lnTo>
                      <a:pt x="81" y="52"/>
                    </a:lnTo>
                    <a:lnTo>
                      <a:pt x="81" y="36"/>
                    </a:lnTo>
                    <a:lnTo>
                      <a:pt x="224" y="36"/>
                    </a:lnTo>
                    <a:lnTo>
                      <a:pt x="224" y="348"/>
                    </a:lnTo>
                    <a:close/>
                  </a:path>
                </a:pathLst>
              </a:custGeom>
              <a:solidFill>
                <a:schemeClr val="accent2"/>
              </a:solidFill>
              <a:ln w="0">
                <a:solidFill>
                  <a:schemeClr val="accent2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889" name="Rectangle 25"/>
              <p:cNvSpPr>
                <a:spLocks noChangeArrowheads="1"/>
              </p:cNvSpPr>
              <p:nvPr/>
            </p:nvSpPr>
            <p:spPr bwMode="gray">
              <a:xfrm>
                <a:off x="2099" y="2792"/>
                <a:ext cx="27" cy="40"/>
              </a:xfrm>
              <a:prstGeom prst="rect">
                <a:avLst/>
              </a:prstGeom>
              <a:solidFill>
                <a:schemeClr val="accent2"/>
              </a:solidFill>
              <a:ln w="0">
                <a:solidFill>
                  <a:schemeClr val="accent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890" name="Rectangle 26"/>
              <p:cNvSpPr>
                <a:spLocks noChangeArrowheads="1"/>
              </p:cNvSpPr>
              <p:nvPr/>
            </p:nvSpPr>
            <p:spPr bwMode="gray">
              <a:xfrm>
                <a:off x="1955" y="2724"/>
                <a:ext cx="91" cy="36"/>
              </a:xfrm>
              <a:prstGeom prst="rect">
                <a:avLst/>
              </a:prstGeom>
              <a:solidFill>
                <a:schemeClr val="accent2"/>
              </a:solidFill>
              <a:ln w="0">
                <a:solidFill>
                  <a:schemeClr val="accent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70" name="Rectangle 69"/>
            <p:cNvSpPr>
              <a:spLocks noChangeArrowheads="1"/>
            </p:cNvSpPr>
            <p:nvPr/>
          </p:nvSpPr>
          <p:spPr bwMode="black">
            <a:xfrm>
              <a:off x="4756150" y="3040063"/>
              <a:ext cx="34290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>
                <a:buFont typeface="Wingdings" pitchFamily="2" charset="2"/>
                <a:buChar char="§"/>
              </a:pPr>
              <a:r>
                <a:rPr lang="en-US" sz="2400" b="1" dirty="0">
                  <a:solidFill>
                    <a:schemeClr val="accent2"/>
                  </a:solidFill>
                  <a:latin typeface="Corbel" pitchFamily="34" charset="0"/>
                  <a:cs typeface="Arial" charset="0"/>
                </a:rPr>
                <a:t> </a:t>
              </a:r>
              <a:r>
                <a:rPr lang="en-US" sz="2400" b="1" dirty="0"/>
                <a:t>1.3.2 </a:t>
              </a:r>
              <a:r>
                <a:rPr lang="en-US" sz="2400" b="1" dirty="0" err="1"/>
                <a:t>Brông</a:t>
              </a:r>
              <a:r>
                <a:rPr lang="en-US" sz="2400" b="1" dirty="0"/>
                <a:t> </a:t>
              </a:r>
              <a:r>
                <a:rPr lang="en-US" sz="2400" b="1" dirty="0" err="1"/>
                <a:t>nhôm</a:t>
              </a:r>
              <a:endParaRPr lang="en-US" sz="2400" b="1" dirty="0">
                <a:solidFill>
                  <a:schemeClr val="accent2"/>
                </a:solidFill>
                <a:latin typeface="Corbel" pitchFamily="34" charset="0"/>
                <a:cs typeface="Arial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605213" y="2157413"/>
            <a:ext cx="4081462" cy="581025"/>
            <a:chOff x="3605213" y="2157413"/>
            <a:chExt cx="4081462" cy="581025"/>
          </a:xfrm>
        </p:grpSpPr>
        <p:sp>
          <p:nvSpPr>
            <p:cNvPr id="36880" name="Oval 16"/>
            <p:cNvSpPr>
              <a:spLocks noChangeArrowheads="1"/>
            </p:cNvSpPr>
            <p:nvPr/>
          </p:nvSpPr>
          <p:spPr bwMode="ltGray">
            <a:xfrm>
              <a:off x="3605213" y="2160588"/>
              <a:ext cx="577850" cy="577850"/>
            </a:xfrm>
            <a:prstGeom prst="ellipse">
              <a:avLst/>
            </a:prstGeom>
            <a:solidFill>
              <a:srgbClr val="FFFFFF"/>
            </a:solidFill>
            <a:ln w="28575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6881" name="Group 17"/>
            <p:cNvGrpSpPr>
              <a:grpSpLocks/>
            </p:cNvGrpSpPr>
            <p:nvPr/>
          </p:nvGrpSpPr>
          <p:grpSpPr bwMode="auto">
            <a:xfrm>
              <a:off x="3625850" y="2265363"/>
              <a:ext cx="503238" cy="330200"/>
              <a:chOff x="3145" y="2972"/>
              <a:chExt cx="617" cy="409"/>
            </a:xfrm>
          </p:grpSpPr>
          <p:sp>
            <p:nvSpPr>
              <p:cNvPr id="36882" name="Freeform 18"/>
              <p:cNvSpPr>
                <a:spLocks/>
              </p:cNvSpPr>
              <p:nvPr/>
            </p:nvSpPr>
            <p:spPr bwMode="ltGray">
              <a:xfrm>
                <a:off x="3284" y="3173"/>
                <a:ext cx="384" cy="208"/>
              </a:xfrm>
              <a:custGeom>
                <a:avLst/>
                <a:gdLst>
                  <a:gd name="T0" fmla="*/ 22 w 384"/>
                  <a:gd name="T1" fmla="*/ 1 h 208"/>
                  <a:gd name="T2" fmla="*/ 0 w 384"/>
                  <a:gd name="T3" fmla="*/ 137 h 208"/>
                  <a:gd name="T4" fmla="*/ 192 w 384"/>
                  <a:gd name="T5" fmla="*/ 207 h 208"/>
                  <a:gd name="T6" fmla="*/ 384 w 384"/>
                  <a:gd name="T7" fmla="*/ 133 h 208"/>
                  <a:gd name="T8" fmla="*/ 366 w 384"/>
                  <a:gd name="T9" fmla="*/ 0 h 208"/>
                  <a:gd name="T10" fmla="*/ 195 w 384"/>
                  <a:gd name="T11" fmla="*/ 85 h 208"/>
                  <a:gd name="T12" fmla="*/ 22 w 384"/>
                  <a:gd name="T13" fmla="*/ 1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4" h="208">
                    <a:moveTo>
                      <a:pt x="22" y="1"/>
                    </a:moveTo>
                    <a:lnTo>
                      <a:pt x="0" y="137"/>
                    </a:lnTo>
                    <a:cubicBezTo>
                      <a:pt x="28" y="171"/>
                      <a:pt x="128" y="208"/>
                      <a:pt x="192" y="207"/>
                    </a:cubicBezTo>
                    <a:cubicBezTo>
                      <a:pt x="256" y="206"/>
                      <a:pt x="355" y="167"/>
                      <a:pt x="384" y="133"/>
                    </a:cubicBezTo>
                    <a:lnTo>
                      <a:pt x="366" y="0"/>
                    </a:lnTo>
                    <a:lnTo>
                      <a:pt x="195" y="85"/>
                    </a:lnTo>
                    <a:lnTo>
                      <a:pt x="22" y="1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solidFill>
                  <a:srgbClr val="FFFFFF">
                    <a:alpha val="39999"/>
                  </a:srgbClr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883" name="Freeform 19"/>
              <p:cNvSpPr>
                <a:spLocks/>
              </p:cNvSpPr>
              <p:nvPr/>
            </p:nvSpPr>
            <p:spPr bwMode="ltGray">
              <a:xfrm>
                <a:off x="3198" y="2972"/>
                <a:ext cx="564" cy="290"/>
              </a:xfrm>
              <a:custGeom>
                <a:avLst/>
                <a:gdLst>
                  <a:gd name="T0" fmla="*/ 438 w 864"/>
                  <a:gd name="T1" fmla="*/ 0 h 489"/>
                  <a:gd name="T2" fmla="*/ 0 w 864"/>
                  <a:gd name="T3" fmla="*/ 248 h 489"/>
                  <a:gd name="T4" fmla="*/ 432 w 864"/>
                  <a:gd name="T5" fmla="*/ 489 h 489"/>
                  <a:gd name="T6" fmla="*/ 864 w 864"/>
                  <a:gd name="T7" fmla="*/ 236 h 489"/>
                  <a:gd name="T8" fmla="*/ 438 w 864"/>
                  <a:gd name="T9" fmla="*/ 0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4" h="489">
                    <a:moveTo>
                      <a:pt x="438" y="0"/>
                    </a:moveTo>
                    <a:lnTo>
                      <a:pt x="0" y="248"/>
                    </a:lnTo>
                    <a:lnTo>
                      <a:pt x="432" y="489"/>
                    </a:lnTo>
                    <a:lnTo>
                      <a:pt x="864" y="236"/>
                    </a:lnTo>
                    <a:lnTo>
                      <a:pt x="438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9050" cap="flat" cmpd="sng">
                <a:solidFill>
                  <a:srgbClr val="FFFFFF">
                    <a:alpha val="39999"/>
                  </a:srgbClr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884" name="Freeform 20"/>
              <p:cNvSpPr>
                <a:spLocks/>
              </p:cNvSpPr>
              <p:nvPr/>
            </p:nvSpPr>
            <p:spPr bwMode="ltGray">
              <a:xfrm>
                <a:off x="3145" y="3112"/>
                <a:ext cx="64" cy="167"/>
              </a:xfrm>
              <a:custGeom>
                <a:avLst/>
                <a:gdLst>
                  <a:gd name="T0" fmla="*/ 98 w 98"/>
                  <a:gd name="T1" fmla="*/ 0 h 282"/>
                  <a:gd name="T2" fmla="*/ 0 w 98"/>
                  <a:gd name="T3" fmla="*/ 253 h 282"/>
                  <a:gd name="T4" fmla="*/ 23 w 98"/>
                  <a:gd name="T5" fmla="*/ 282 h 282"/>
                  <a:gd name="T6" fmla="*/ 35 w 98"/>
                  <a:gd name="T7" fmla="*/ 213 h 282"/>
                  <a:gd name="T8" fmla="*/ 41 w 98"/>
                  <a:gd name="T9" fmla="*/ 282 h 282"/>
                  <a:gd name="T10" fmla="*/ 98 w 98"/>
                  <a:gd name="T11" fmla="*/ 0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8" h="282">
                    <a:moveTo>
                      <a:pt x="98" y="0"/>
                    </a:moveTo>
                    <a:lnTo>
                      <a:pt x="0" y="253"/>
                    </a:lnTo>
                    <a:lnTo>
                      <a:pt x="23" y="282"/>
                    </a:lnTo>
                    <a:lnTo>
                      <a:pt x="35" y="213"/>
                    </a:lnTo>
                    <a:lnTo>
                      <a:pt x="41" y="282"/>
                    </a:lnTo>
                    <a:lnTo>
                      <a:pt x="98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solidFill>
                  <a:srgbClr val="FFFFFF">
                    <a:alpha val="39999"/>
                  </a:srgbClr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72" name="Rectangle 71"/>
            <p:cNvSpPr>
              <a:spLocks noChangeArrowheads="1"/>
            </p:cNvSpPr>
            <p:nvPr/>
          </p:nvSpPr>
          <p:spPr bwMode="black">
            <a:xfrm>
              <a:off x="4257675" y="2157413"/>
              <a:ext cx="34290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>
                <a:buFont typeface="Wingdings" pitchFamily="2" charset="2"/>
                <a:buChar char="§"/>
              </a:pPr>
              <a:r>
                <a:rPr lang="en-US" sz="2400" b="1" dirty="0">
                  <a:solidFill>
                    <a:schemeClr val="accent1"/>
                  </a:solidFill>
                  <a:latin typeface="Corbel" pitchFamily="34" charset="0"/>
                  <a:cs typeface="Arial" charset="0"/>
                </a:rPr>
                <a:t> </a:t>
              </a:r>
              <a:r>
                <a:rPr lang="en-US" sz="2400" b="1" dirty="0"/>
                <a:t>1.3.1 </a:t>
              </a:r>
              <a:r>
                <a:rPr lang="en-US" sz="2400" b="1" dirty="0" err="1"/>
                <a:t>Brông</a:t>
              </a:r>
              <a:r>
                <a:rPr lang="en-US" sz="2400" b="1" dirty="0"/>
                <a:t> </a:t>
              </a:r>
              <a:r>
                <a:rPr lang="en-US" sz="2400" b="1" dirty="0" err="1"/>
                <a:t>thiếc</a:t>
              </a:r>
              <a:endParaRPr lang="en-US" sz="2400" b="1" dirty="0">
                <a:solidFill>
                  <a:schemeClr val="accent1"/>
                </a:solidFill>
                <a:latin typeface="Corbel" pitchFamily="34" charset="0"/>
                <a:cs typeface="Arial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178300" y="4038600"/>
            <a:ext cx="4051300" cy="577850"/>
            <a:chOff x="4178300" y="4038600"/>
            <a:chExt cx="4051300" cy="577850"/>
          </a:xfrm>
        </p:grpSpPr>
        <p:sp>
          <p:nvSpPr>
            <p:cNvPr id="71" name="Rectangle 70"/>
            <p:cNvSpPr>
              <a:spLocks noChangeArrowheads="1"/>
            </p:cNvSpPr>
            <p:nvPr/>
          </p:nvSpPr>
          <p:spPr bwMode="black">
            <a:xfrm>
              <a:off x="4800600" y="4044950"/>
              <a:ext cx="34290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>
                <a:buFont typeface="Wingdings" pitchFamily="2" charset="2"/>
                <a:buChar char="§"/>
              </a:pPr>
              <a:r>
                <a:rPr lang="en-US" sz="2400" b="1" dirty="0">
                  <a:solidFill>
                    <a:schemeClr val="hlink"/>
                  </a:solidFill>
                  <a:latin typeface="Corbel" pitchFamily="34" charset="0"/>
                  <a:cs typeface="Arial" charset="0"/>
                </a:rPr>
                <a:t> </a:t>
              </a:r>
              <a:r>
                <a:rPr lang="en-US" sz="2400" b="1" dirty="0"/>
                <a:t>1.3.3 </a:t>
              </a:r>
              <a:r>
                <a:rPr lang="en-US" sz="2400" b="1" dirty="0" err="1"/>
                <a:t>Brông</a:t>
              </a:r>
              <a:r>
                <a:rPr lang="en-US" sz="2400" b="1" dirty="0"/>
                <a:t> </a:t>
              </a:r>
              <a:r>
                <a:rPr lang="en-US" sz="2400" b="1" dirty="0" err="1" smtClean="0"/>
                <a:t>chì</a:t>
              </a:r>
              <a:endParaRPr lang="en-US" sz="2400" dirty="0"/>
            </a:p>
          </p:txBody>
        </p:sp>
        <p:grpSp>
          <p:nvGrpSpPr>
            <p:cNvPr id="36897" name="Group 33"/>
            <p:cNvGrpSpPr>
              <a:grpSpLocks/>
            </p:cNvGrpSpPr>
            <p:nvPr/>
          </p:nvGrpSpPr>
          <p:grpSpPr bwMode="auto">
            <a:xfrm>
              <a:off x="4178300" y="4038600"/>
              <a:ext cx="577850" cy="577850"/>
              <a:chOff x="2564" y="1917"/>
              <a:chExt cx="364" cy="364"/>
            </a:xfrm>
          </p:grpSpPr>
          <p:sp>
            <p:nvSpPr>
              <p:cNvPr id="36898" name="Oval 34"/>
              <p:cNvSpPr>
                <a:spLocks noChangeArrowheads="1"/>
              </p:cNvSpPr>
              <p:nvPr/>
            </p:nvSpPr>
            <p:spPr bwMode="gray">
              <a:xfrm>
                <a:off x="2564" y="1917"/>
                <a:ext cx="364" cy="364"/>
              </a:xfrm>
              <a:prstGeom prst="ellipse">
                <a:avLst/>
              </a:prstGeom>
              <a:solidFill>
                <a:srgbClr val="FFFFFF"/>
              </a:solidFill>
              <a:ln w="28575" algn="ctr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6899" name="Group 35"/>
              <p:cNvGrpSpPr>
                <a:grpSpLocks/>
              </p:cNvGrpSpPr>
              <p:nvPr/>
            </p:nvGrpSpPr>
            <p:grpSpPr bwMode="auto">
              <a:xfrm>
                <a:off x="2632" y="1980"/>
                <a:ext cx="232" cy="198"/>
                <a:chOff x="3689" y="1652"/>
                <a:chExt cx="355" cy="304"/>
              </a:xfrm>
            </p:grpSpPr>
            <p:sp>
              <p:nvSpPr>
                <p:cNvPr id="36900" name="AutoShape 36"/>
                <p:cNvSpPr>
                  <a:spLocks noChangeArrowheads="1"/>
                </p:cNvSpPr>
                <p:nvPr/>
              </p:nvSpPr>
              <p:spPr bwMode="gray">
                <a:xfrm>
                  <a:off x="3761" y="1652"/>
                  <a:ext cx="213" cy="210"/>
                </a:xfrm>
                <a:prstGeom prst="roundRect">
                  <a:avLst>
                    <a:gd name="adj" fmla="val 6250"/>
                  </a:avLst>
                </a:prstGeom>
                <a:noFill/>
                <a:ln w="19050" algn="ctr">
                  <a:solidFill>
                    <a:schemeClr val="hlink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836AAE">
                          <a:alpha val="50000"/>
                        </a:srgbClr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7961" dir="2700000" algn="ctr" rotWithShape="0">
                          <a:schemeClr val="hlink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901" name="AutoShape 37"/>
                <p:cNvSpPr>
                  <a:spLocks noChangeArrowheads="1"/>
                </p:cNvSpPr>
                <p:nvPr/>
              </p:nvSpPr>
              <p:spPr bwMode="gray">
                <a:xfrm>
                  <a:off x="3689" y="1889"/>
                  <a:ext cx="355" cy="67"/>
                </a:xfrm>
                <a:prstGeom prst="roundRect">
                  <a:avLst>
                    <a:gd name="adj" fmla="val 16667"/>
                  </a:avLst>
                </a:prstGeom>
                <a:noFill/>
                <a:ln w="19050" algn="ctr">
                  <a:solidFill>
                    <a:schemeClr val="hlink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292929">
                          <a:alpha val="50000"/>
                        </a:srgbClr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7961" dir="2700000" algn="ctr" rotWithShape="0">
                          <a:schemeClr val="hlink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902" name="Line 38"/>
                <p:cNvSpPr>
                  <a:spLocks noChangeShapeType="1"/>
                </p:cNvSpPr>
                <p:nvPr/>
              </p:nvSpPr>
              <p:spPr bwMode="gray">
                <a:xfrm flipH="1">
                  <a:off x="3939" y="1917"/>
                  <a:ext cx="54" cy="0"/>
                </a:xfrm>
                <a:prstGeom prst="line">
                  <a:avLst/>
                </a:prstGeom>
                <a:noFill/>
                <a:ln w="19050">
                  <a:solidFill>
                    <a:schemeClr val="hlink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7961" dir="2700000" algn="ctr" rotWithShape="0">
                          <a:schemeClr val="hlink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6903" name="AutoShape 39"/>
                <p:cNvSpPr>
                  <a:spLocks noChangeArrowheads="1"/>
                </p:cNvSpPr>
                <p:nvPr/>
              </p:nvSpPr>
              <p:spPr bwMode="gray">
                <a:xfrm>
                  <a:off x="3782" y="1676"/>
                  <a:ext cx="171" cy="163"/>
                </a:xfrm>
                <a:prstGeom prst="roundRect">
                  <a:avLst>
                    <a:gd name="adj" fmla="val 6250"/>
                  </a:avLst>
                </a:prstGeom>
                <a:solidFill>
                  <a:schemeClr val="hlink">
                    <a:alpha val="50000"/>
                  </a:schemeClr>
                </a:solidFill>
                <a:ln w="19050" algn="ctr">
                  <a:solidFill>
                    <a:schemeClr val="hlink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17961" dir="2700000" algn="ctr" rotWithShape="0">
                          <a:schemeClr val="hlink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7" name="Group 6"/>
          <p:cNvGrpSpPr/>
          <p:nvPr/>
        </p:nvGrpSpPr>
        <p:grpSpPr>
          <a:xfrm>
            <a:off x="3722688" y="5060950"/>
            <a:ext cx="4068762" cy="577850"/>
            <a:chOff x="3722688" y="5060950"/>
            <a:chExt cx="4068762" cy="577850"/>
          </a:xfrm>
        </p:grpSpPr>
        <p:sp>
          <p:nvSpPr>
            <p:cNvPr id="73" name="Rectangle 72"/>
            <p:cNvSpPr>
              <a:spLocks noChangeArrowheads="1"/>
            </p:cNvSpPr>
            <p:nvPr/>
          </p:nvSpPr>
          <p:spPr bwMode="black">
            <a:xfrm>
              <a:off x="4362450" y="5064125"/>
              <a:ext cx="34290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sz="2400" b="1" dirty="0">
                  <a:solidFill>
                    <a:schemeClr val="folHlink"/>
                  </a:solidFill>
                  <a:latin typeface="Corbel" pitchFamily="34" charset="0"/>
                  <a:cs typeface="Arial" charset="0"/>
                </a:rPr>
                <a:t> </a:t>
              </a:r>
              <a:r>
                <a:rPr lang="en-US" sz="2400" b="1" dirty="0"/>
                <a:t>1.3.4 </a:t>
              </a:r>
              <a:r>
                <a:rPr lang="en-US" sz="2400" b="1" dirty="0" err="1"/>
                <a:t>Brông</a:t>
              </a:r>
              <a:r>
                <a:rPr lang="en-US" sz="2400" b="1" dirty="0"/>
                <a:t> </a:t>
              </a:r>
              <a:r>
                <a:rPr lang="en-US" sz="2400" b="1" dirty="0" err="1"/>
                <a:t>berili</a:t>
              </a:r>
              <a:endParaRPr lang="en-US" sz="2400" dirty="0"/>
            </a:p>
          </p:txBody>
        </p:sp>
        <p:grpSp>
          <p:nvGrpSpPr>
            <p:cNvPr id="36904" name="Group 40"/>
            <p:cNvGrpSpPr>
              <a:grpSpLocks/>
            </p:cNvGrpSpPr>
            <p:nvPr/>
          </p:nvGrpSpPr>
          <p:grpSpPr bwMode="auto">
            <a:xfrm>
              <a:off x="3722688" y="5060950"/>
              <a:ext cx="577850" cy="577850"/>
              <a:chOff x="2540" y="2571"/>
              <a:chExt cx="364" cy="364"/>
            </a:xfrm>
          </p:grpSpPr>
          <p:sp>
            <p:nvSpPr>
              <p:cNvPr id="36905" name="Oval 41"/>
              <p:cNvSpPr>
                <a:spLocks noChangeArrowheads="1"/>
              </p:cNvSpPr>
              <p:nvPr/>
            </p:nvSpPr>
            <p:spPr bwMode="gray">
              <a:xfrm>
                <a:off x="2540" y="2571"/>
                <a:ext cx="364" cy="364"/>
              </a:xfrm>
              <a:prstGeom prst="ellipse">
                <a:avLst/>
              </a:prstGeom>
              <a:solidFill>
                <a:srgbClr val="FFFFFF"/>
              </a:solidFill>
              <a:ln w="28575" algn="ctr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906" name="Freeform 42"/>
              <p:cNvSpPr>
                <a:spLocks/>
              </p:cNvSpPr>
              <p:nvPr/>
            </p:nvSpPr>
            <p:spPr bwMode="gray">
              <a:xfrm>
                <a:off x="2591" y="2614"/>
                <a:ext cx="273" cy="267"/>
              </a:xfrm>
              <a:custGeom>
                <a:avLst/>
                <a:gdLst>
                  <a:gd name="T0" fmla="*/ 259 w 406"/>
                  <a:gd name="T1" fmla="*/ 129 h 405"/>
                  <a:gd name="T2" fmla="*/ 280 w 406"/>
                  <a:gd name="T3" fmla="*/ 126 h 405"/>
                  <a:gd name="T4" fmla="*/ 282 w 406"/>
                  <a:gd name="T5" fmla="*/ 107 h 405"/>
                  <a:gd name="T6" fmla="*/ 277 w 406"/>
                  <a:gd name="T7" fmla="*/ 99 h 405"/>
                  <a:gd name="T8" fmla="*/ 220 w 406"/>
                  <a:gd name="T9" fmla="*/ 72 h 405"/>
                  <a:gd name="T10" fmla="*/ 238 w 406"/>
                  <a:gd name="T11" fmla="*/ 69 h 405"/>
                  <a:gd name="T12" fmla="*/ 241 w 406"/>
                  <a:gd name="T13" fmla="*/ 51 h 405"/>
                  <a:gd name="T14" fmla="*/ 235 w 406"/>
                  <a:gd name="T15" fmla="*/ 44 h 405"/>
                  <a:gd name="T16" fmla="*/ 195 w 406"/>
                  <a:gd name="T17" fmla="*/ 35 h 405"/>
                  <a:gd name="T18" fmla="*/ 175 w 406"/>
                  <a:gd name="T19" fmla="*/ 9 h 405"/>
                  <a:gd name="T20" fmla="*/ 165 w 406"/>
                  <a:gd name="T21" fmla="*/ 2 h 405"/>
                  <a:gd name="T22" fmla="*/ 151 w 406"/>
                  <a:gd name="T23" fmla="*/ 0 h 405"/>
                  <a:gd name="T24" fmla="*/ 138 w 406"/>
                  <a:gd name="T25" fmla="*/ 15 h 405"/>
                  <a:gd name="T26" fmla="*/ 157 w 406"/>
                  <a:gd name="T27" fmla="*/ 69 h 405"/>
                  <a:gd name="T28" fmla="*/ 180 w 406"/>
                  <a:gd name="T29" fmla="*/ 132 h 405"/>
                  <a:gd name="T30" fmla="*/ 190 w 406"/>
                  <a:gd name="T31" fmla="*/ 165 h 405"/>
                  <a:gd name="T32" fmla="*/ 160 w 406"/>
                  <a:gd name="T33" fmla="*/ 177 h 405"/>
                  <a:gd name="T34" fmla="*/ 106 w 406"/>
                  <a:gd name="T35" fmla="*/ 182 h 405"/>
                  <a:gd name="T36" fmla="*/ 76 w 406"/>
                  <a:gd name="T37" fmla="*/ 183 h 405"/>
                  <a:gd name="T38" fmla="*/ 21 w 406"/>
                  <a:gd name="T39" fmla="*/ 192 h 405"/>
                  <a:gd name="T40" fmla="*/ 4 w 406"/>
                  <a:gd name="T41" fmla="*/ 278 h 405"/>
                  <a:gd name="T42" fmla="*/ 81 w 406"/>
                  <a:gd name="T43" fmla="*/ 222 h 405"/>
                  <a:gd name="T44" fmla="*/ 124 w 406"/>
                  <a:gd name="T45" fmla="*/ 224 h 405"/>
                  <a:gd name="T46" fmla="*/ 175 w 406"/>
                  <a:gd name="T47" fmla="*/ 231 h 405"/>
                  <a:gd name="T48" fmla="*/ 189 w 406"/>
                  <a:gd name="T49" fmla="*/ 246 h 405"/>
                  <a:gd name="T50" fmla="*/ 172 w 406"/>
                  <a:gd name="T51" fmla="*/ 293 h 405"/>
                  <a:gd name="T52" fmla="*/ 150 w 406"/>
                  <a:gd name="T53" fmla="*/ 357 h 405"/>
                  <a:gd name="T54" fmla="*/ 135 w 406"/>
                  <a:gd name="T55" fmla="*/ 401 h 405"/>
                  <a:gd name="T56" fmla="*/ 156 w 406"/>
                  <a:gd name="T57" fmla="*/ 405 h 405"/>
                  <a:gd name="T58" fmla="*/ 169 w 406"/>
                  <a:gd name="T59" fmla="*/ 404 h 405"/>
                  <a:gd name="T60" fmla="*/ 181 w 406"/>
                  <a:gd name="T61" fmla="*/ 389 h 405"/>
                  <a:gd name="T62" fmla="*/ 199 w 406"/>
                  <a:gd name="T63" fmla="*/ 363 h 405"/>
                  <a:gd name="T64" fmla="*/ 238 w 406"/>
                  <a:gd name="T65" fmla="*/ 360 h 405"/>
                  <a:gd name="T66" fmla="*/ 241 w 406"/>
                  <a:gd name="T67" fmla="*/ 342 h 405"/>
                  <a:gd name="T68" fmla="*/ 235 w 406"/>
                  <a:gd name="T69" fmla="*/ 333 h 405"/>
                  <a:gd name="T70" fmla="*/ 238 w 406"/>
                  <a:gd name="T71" fmla="*/ 306 h 405"/>
                  <a:gd name="T72" fmla="*/ 280 w 406"/>
                  <a:gd name="T73" fmla="*/ 305 h 405"/>
                  <a:gd name="T74" fmla="*/ 282 w 406"/>
                  <a:gd name="T75" fmla="*/ 285 h 405"/>
                  <a:gd name="T76" fmla="*/ 277 w 406"/>
                  <a:gd name="T77" fmla="*/ 278 h 405"/>
                  <a:gd name="T78" fmla="*/ 294 w 406"/>
                  <a:gd name="T79" fmla="*/ 233 h 405"/>
                  <a:gd name="T80" fmla="*/ 376 w 406"/>
                  <a:gd name="T81" fmla="*/ 230 h 405"/>
                  <a:gd name="T82" fmla="*/ 403 w 406"/>
                  <a:gd name="T83" fmla="*/ 213 h 405"/>
                  <a:gd name="T84" fmla="*/ 397 w 406"/>
                  <a:gd name="T85" fmla="*/ 185 h 405"/>
                  <a:gd name="T86" fmla="*/ 367 w 406"/>
                  <a:gd name="T87" fmla="*/ 174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06" h="405">
                    <a:moveTo>
                      <a:pt x="360" y="174"/>
                    </a:moveTo>
                    <a:lnTo>
                      <a:pt x="294" y="173"/>
                    </a:lnTo>
                    <a:lnTo>
                      <a:pt x="259" y="129"/>
                    </a:lnTo>
                    <a:lnTo>
                      <a:pt x="274" y="129"/>
                    </a:lnTo>
                    <a:lnTo>
                      <a:pt x="277" y="128"/>
                    </a:lnTo>
                    <a:lnTo>
                      <a:pt x="280" y="126"/>
                    </a:lnTo>
                    <a:lnTo>
                      <a:pt x="282" y="123"/>
                    </a:lnTo>
                    <a:lnTo>
                      <a:pt x="282" y="120"/>
                    </a:lnTo>
                    <a:lnTo>
                      <a:pt x="282" y="107"/>
                    </a:lnTo>
                    <a:lnTo>
                      <a:pt x="282" y="104"/>
                    </a:lnTo>
                    <a:lnTo>
                      <a:pt x="280" y="101"/>
                    </a:lnTo>
                    <a:lnTo>
                      <a:pt x="277" y="99"/>
                    </a:lnTo>
                    <a:lnTo>
                      <a:pt x="274" y="99"/>
                    </a:lnTo>
                    <a:lnTo>
                      <a:pt x="238" y="99"/>
                    </a:lnTo>
                    <a:lnTo>
                      <a:pt x="220" y="72"/>
                    </a:lnTo>
                    <a:lnTo>
                      <a:pt x="232" y="72"/>
                    </a:lnTo>
                    <a:lnTo>
                      <a:pt x="235" y="72"/>
                    </a:lnTo>
                    <a:lnTo>
                      <a:pt x="238" y="69"/>
                    </a:lnTo>
                    <a:lnTo>
                      <a:pt x="241" y="68"/>
                    </a:lnTo>
                    <a:lnTo>
                      <a:pt x="241" y="63"/>
                    </a:lnTo>
                    <a:lnTo>
                      <a:pt x="241" y="51"/>
                    </a:lnTo>
                    <a:lnTo>
                      <a:pt x="241" y="48"/>
                    </a:lnTo>
                    <a:lnTo>
                      <a:pt x="238" y="45"/>
                    </a:lnTo>
                    <a:lnTo>
                      <a:pt x="235" y="44"/>
                    </a:lnTo>
                    <a:lnTo>
                      <a:pt x="232" y="42"/>
                    </a:lnTo>
                    <a:lnTo>
                      <a:pt x="199" y="42"/>
                    </a:lnTo>
                    <a:lnTo>
                      <a:pt x="195" y="35"/>
                    </a:lnTo>
                    <a:lnTo>
                      <a:pt x="189" y="26"/>
                    </a:lnTo>
                    <a:lnTo>
                      <a:pt x="181" y="17"/>
                    </a:lnTo>
                    <a:lnTo>
                      <a:pt x="175" y="9"/>
                    </a:lnTo>
                    <a:lnTo>
                      <a:pt x="172" y="5"/>
                    </a:lnTo>
                    <a:lnTo>
                      <a:pt x="169" y="3"/>
                    </a:lnTo>
                    <a:lnTo>
                      <a:pt x="165" y="2"/>
                    </a:lnTo>
                    <a:lnTo>
                      <a:pt x="160" y="0"/>
                    </a:lnTo>
                    <a:lnTo>
                      <a:pt x="156" y="0"/>
                    </a:lnTo>
                    <a:lnTo>
                      <a:pt x="151" y="0"/>
                    </a:lnTo>
                    <a:lnTo>
                      <a:pt x="133" y="0"/>
                    </a:lnTo>
                    <a:lnTo>
                      <a:pt x="135" y="5"/>
                    </a:lnTo>
                    <a:lnTo>
                      <a:pt x="138" y="15"/>
                    </a:lnTo>
                    <a:lnTo>
                      <a:pt x="144" y="30"/>
                    </a:lnTo>
                    <a:lnTo>
                      <a:pt x="150" y="48"/>
                    </a:lnTo>
                    <a:lnTo>
                      <a:pt x="157" y="69"/>
                    </a:lnTo>
                    <a:lnTo>
                      <a:pt x="165" y="92"/>
                    </a:lnTo>
                    <a:lnTo>
                      <a:pt x="172" y="113"/>
                    </a:lnTo>
                    <a:lnTo>
                      <a:pt x="180" y="132"/>
                    </a:lnTo>
                    <a:lnTo>
                      <a:pt x="184" y="149"/>
                    </a:lnTo>
                    <a:lnTo>
                      <a:pt x="189" y="159"/>
                    </a:lnTo>
                    <a:lnTo>
                      <a:pt x="190" y="165"/>
                    </a:lnTo>
                    <a:lnTo>
                      <a:pt x="186" y="170"/>
                    </a:lnTo>
                    <a:lnTo>
                      <a:pt x="175" y="174"/>
                    </a:lnTo>
                    <a:lnTo>
                      <a:pt x="160" y="177"/>
                    </a:lnTo>
                    <a:lnTo>
                      <a:pt x="142" y="180"/>
                    </a:lnTo>
                    <a:lnTo>
                      <a:pt x="124" y="182"/>
                    </a:lnTo>
                    <a:lnTo>
                      <a:pt x="106" y="182"/>
                    </a:lnTo>
                    <a:lnTo>
                      <a:pt x="91" y="183"/>
                    </a:lnTo>
                    <a:lnTo>
                      <a:pt x="81" y="183"/>
                    </a:lnTo>
                    <a:lnTo>
                      <a:pt x="76" y="183"/>
                    </a:lnTo>
                    <a:lnTo>
                      <a:pt x="33" y="128"/>
                    </a:lnTo>
                    <a:lnTo>
                      <a:pt x="4" y="128"/>
                    </a:lnTo>
                    <a:lnTo>
                      <a:pt x="21" y="192"/>
                    </a:lnTo>
                    <a:lnTo>
                      <a:pt x="0" y="203"/>
                    </a:lnTo>
                    <a:lnTo>
                      <a:pt x="21" y="213"/>
                    </a:lnTo>
                    <a:lnTo>
                      <a:pt x="4" y="278"/>
                    </a:lnTo>
                    <a:lnTo>
                      <a:pt x="33" y="278"/>
                    </a:lnTo>
                    <a:lnTo>
                      <a:pt x="76" y="222"/>
                    </a:lnTo>
                    <a:lnTo>
                      <a:pt x="81" y="222"/>
                    </a:lnTo>
                    <a:lnTo>
                      <a:pt x="91" y="222"/>
                    </a:lnTo>
                    <a:lnTo>
                      <a:pt x="106" y="224"/>
                    </a:lnTo>
                    <a:lnTo>
                      <a:pt x="124" y="224"/>
                    </a:lnTo>
                    <a:lnTo>
                      <a:pt x="142" y="225"/>
                    </a:lnTo>
                    <a:lnTo>
                      <a:pt x="160" y="228"/>
                    </a:lnTo>
                    <a:lnTo>
                      <a:pt x="175" y="231"/>
                    </a:lnTo>
                    <a:lnTo>
                      <a:pt x="186" y="236"/>
                    </a:lnTo>
                    <a:lnTo>
                      <a:pt x="190" y="240"/>
                    </a:lnTo>
                    <a:lnTo>
                      <a:pt x="189" y="246"/>
                    </a:lnTo>
                    <a:lnTo>
                      <a:pt x="184" y="257"/>
                    </a:lnTo>
                    <a:lnTo>
                      <a:pt x="180" y="273"/>
                    </a:lnTo>
                    <a:lnTo>
                      <a:pt x="172" y="293"/>
                    </a:lnTo>
                    <a:lnTo>
                      <a:pt x="165" y="314"/>
                    </a:lnTo>
                    <a:lnTo>
                      <a:pt x="157" y="336"/>
                    </a:lnTo>
                    <a:lnTo>
                      <a:pt x="150" y="357"/>
                    </a:lnTo>
                    <a:lnTo>
                      <a:pt x="144" y="375"/>
                    </a:lnTo>
                    <a:lnTo>
                      <a:pt x="138" y="390"/>
                    </a:lnTo>
                    <a:lnTo>
                      <a:pt x="135" y="401"/>
                    </a:lnTo>
                    <a:lnTo>
                      <a:pt x="133" y="405"/>
                    </a:lnTo>
                    <a:lnTo>
                      <a:pt x="151" y="405"/>
                    </a:lnTo>
                    <a:lnTo>
                      <a:pt x="156" y="405"/>
                    </a:lnTo>
                    <a:lnTo>
                      <a:pt x="160" y="405"/>
                    </a:lnTo>
                    <a:lnTo>
                      <a:pt x="165" y="404"/>
                    </a:lnTo>
                    <a:lnTo>
                      <a:pt x="169" y="404"/>
                    </a:lnTo>
                    <a:lnTo>
                      <a:pt x="172" y="401"/>
                    </a:lnTo>
                    <a:lnTo>
                      <a:pt x="175" y="396"/>
                    </a:lnTo>
                    <a:lnTo>
                      <a:pt x="181" y="389"/>
                    </a:lnTo>
                    <a:lnTo>
                      <a:pt x="189" y="380"/>
                    </a:lnTo>
                    <a:lnTo>
                      <a:pt x="195" y="371"/>
                    </a:lnTo>
                    <a:lnTo>
                      <a:pt x="199" y="363"/>
                    </a:lnTo>
                    <a:lnTo>
                      <a:pt x="232" y="363"/>
                    </a:lnTo>
                    <a:lnTo>
                      <a:pt x="235" y="362"/>
                    </a:lnTo>
                    <a:lnTo>
                      <a:pt x="238" y="360"/>
                    </a:lnTo>
                    <a:lnTo>
                      <a:pt x="241" y="357"/>
                    </a:lnTo>
                    <a:lnTo>
                      <a:pt x="241" y="354"/>
                    </a:lnTo>
                    <a:lnTo>
                      <a:pt x="241" y="342"/>
                    </a:lnTo>
                    <a:lnTo>
                      <a:pt x="241" y="338"/>
                    </a:lnTo>
                    <a:lnTo>
                      <a:pt x="238" y="336"/>
                    </a:lnTo>
                    <a:lnTo>
                      <a:pt x="235" y="333"/>
                    </a:lnTo>
                    <a:lnTo>
                      <a:pt x="232" y="333"/>
                    </a:lnTo>
                    <a:lnTo>
                      <a:pt x="220" y="333"/>
                    </a:lnTo>
                    <a:lnTo>
                      <a:pt x="238" y="306"/>
                    </a:lnTo>
                    <a:lnTo>
                      <a:pt x="274" y="306"/>
                    </a:lnTo>
                    <a:lnTo>
                      <a:pt x="277" y="306"/>
                    </a:lnTo>
                    <a:lnTo>
                      <a:pt x="280" y="305"/>
                    </a:lnTo>
                    <a:lnTo>
                      <a:pt x="282" y="302"/>
                    </a:lnTo>
                    <a:lnTo>
                      <a:pt x="282" y="299"/>
                    </a:lnTo>
                    <a:lnTo>
                      <a:pt x="282" y="285"/>
                    </a:lnTo>
                    <a:lnTo>
                      <a:pt x="282" y="282"/>
                    </a:lnTo>
                    <a:lnTo>
                      <a:pt x="280" y="279"/>
                    </a:lnTo>
                    <a:lnTo>
                      <a:pt x="277" y="278"/>
                    </a:lnTo>
                    <a:lnTo>
                      <a:pt x="274" y="276"/>
                    </a:lnTo>
                    <a:lnTo>
                      <a:pt x="259" y="276"/>
                    </a:lnTo>
                    <a:lnTo>
                      <a:pt x="294" y="233"/>
                    </a:lnTo>
                    <a:lnTo>
                      <a:pt x="360" y="233"/>
                    </a:lnTo>
                    <a:lnTo>
                      <a:pt x="367" y="231"/>
                    </a:lnTo>
                    <a:lnTo>
                      <a:pt x="376" y="230"/>
                    </a:lnTo>
                    <a:lnTo>
                      <a:pt x="387" y="227"/>
                    </a:lnTo>
                    <a:lnTo>
                      <a:pt x="397" y="221"/>
                    </a:lnTo>
                    <a:lnTo>
                      <a:pt x="403" y="213"/>
                    </a:lnTo>
                    <a:lnTo>
                      <a:pt x="406" y="203"/>
                    </a:lnTo>
                    <a:lnTo>
                      <a:pt x="403" y="192"/>
                    </a:lnTo>
                    <a:lnTo>
                      <a:pt x="397" y="185"/>
                    </a:lnTo>
                    <a:lnTo>
                      <a:pt x="387" y="179"/>
                    </a:lnTo>
                    <a:lnTo>
                      <a:pt x="376" y="176"/>
                    </a:lnTo>
                    <a:lnTo>
                      <a:pt x="367" y="174"/>
                    </a:lnTo>
                    <a:lnTo>
                      <a:pt x="360" y="174"/>
                    </a:lnTo>
                    <a:close/>
                  </a:path>
                </a:pathLst>
              </a:custGeom>
              <a:solidFill>
                <a:schemeClr val="folHlink"/>
              </a:solidFill>
              <a:ln w="0">
                <a:solidFill>
                  <a:schemeClr val="folHlink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44" name="Rectangle 2"/>
          <p:cNvSpPr>
            <a:spLocks noGrp="1" noChangeArrowheads="1"/>
          </p:cNvSpPr>
          <p:nvPr>
            <p:ph type="title"/>
          </p:nvPr>
        </p:nvSpPr>
        <p:spPr>
          <a:xfrm>
            <a:off x="1001713" y="130175"/>
            <a:ext cx="7380287" cy="708025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pt-BR" i="1" dirty="0" smtClean="0">
                <a:solidFill>
                  <a:srgbClr val="FFFF00"/>
                </a:solidFill>
              </a:rPr>
              <a:t>1.3 - Đồng </a:t>
            </a:r>
            <a:r>
              <a:rPr lang="pt-BR" i="1" dirty="0">
                <a:solidFill>
                  <a:srgbClr val="FFFF00"/>
                </a:solidFill>
              </a:rPr>
              <a:t>thanh - Brông</a:t>
            </a:r>
            <a:endParaRPr lang="en-U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76200"/>
            <a:ext cx="7380287" cy="708025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pt-BR" i="1" dirty="0" smtClean="0">
                <a:solidFill>
                  <a:srgbClr val="FFFF00"/>
                </a:solidFill>
              </a:rPr>
              <a:t>1.3 - Đồng </a:t>
            </a:r>
            <a:r>
              <a:rPr lang="pt-BR" i="1" dirty="0">
                <a:solidFill>
                  <a:srgbClr val="FFFF00"/>
                </a:solidFill>
              </a:rPr>
              <a:t>thanh - Brông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28" name="Rounded Rectangle 27"/>
          <p:cNvSpPr>
            <a:spLocks noChangeArrowheads="1"/>
          </p:cNvSpPr>
          <p:nvPr/>
        </p:nvSpPr>
        <p:spPr bwMode="gray">
          <a:xfrm>
            <a:off x="55880" y="1752600"/>
            <a:ext cx="9088120" cy="4811872"/>
          </a:xfrm>
          <a:prstGeom prst="roundRect">
            <a:avLst>
              <a:gd name="adj" fmla="val 20244"/>
            </a:avLst>
          </a:prstGeom>
          <a:solidFill>
            <a:schemeClr val="accent1"/>
          </a:solidFill>
          <a:ln w="38100" algn="ctr">
            <a:solidFill>
              <a:schemeClr val="bg1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2286000" y="1198905"/>
            <a:ext cx="3235325" cy="532220"/>
            <a:chOff x="955675" y="2165300"/>
            <a:chExt cx="3235325" cy="532220"/>
          </a:xfrm>
        </p:grpSpPr>
        <p:sp>
          <p:nvSpPr>
            <p:cNvPr id="25" name="Rounded Rectangle 24"/>
            <p:cNvSpPr>
              <a:spLocks noChangeArrowheads="1"/>
            </p:cNvSpPr>
            <p:nvPr/>
          </p:nvSpPr>
          <p:spPr bwMode="gray">
            <a:xfrm>
              <a:off x="974725" y="2165300"/>
              <a:ext cx="3216275" cy="53222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38100" algn="ctr">
              <a:solidFill>
                <a:schemeClr val="bg1"/>
              </a:solidFill>
              <a:round/>
              <a:headEnd/>
              <a:tailEnd/>
            </a:ln>
            <a:effectLst>
              <a:outerShdw dist="20000" dir="5400000" rotWithShape="0">
                <a:srgbClr val="000000">
                  <a:alpha val="37999"/>
                </a:srgbClr>
              </a:outerShdw>
            </a:effectLst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solidFill>
                  <a:schemeClr val="lt1"/>
                </a:solidFill>
                <a:latin typeface="+mn-lt"/>
              </a:endParaRPr>
            </a:p>
          </p:txBody>
        </p:sp>
        <p:sp>
          <p:nvSpPr>
            <p:cNvPr id="34830" name="Rectangle 949"/>
            <p:cNvSpPr>
              <a:spLocks noChangeArrowheads="1"/>
            </p:cNvSpPr>
            <p:nvPr/>
          </p:nvSpPr>
          <p:spPr bwMode="gray">
            <a:xfrm>
              <a:off x="955675" y="2178050"/>
              <a:ext cx="308292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</a:rPr>
                <a:t>1.3.1 </a:t>
              </a:r>
              <a:r>
                <a:rPr lang="en-US" sz="2400" b="1" dirty="0" err="1">
                  <a:solidFill>
                    <a:schemeClr val="bg1"/>
                  </a:solidFill>
                </a:rPr>
                <a:t>Brông</a:t>
              </a:r>
              <a:r>
                <a:rPr lang="en-US" sz="2400" b="1" dirty="0">
                  <a:solidFill>
                    <a:schemeClr val="bg1"/>
                  </a:solidFill>
                </a:rPr>
                <a:t> </a:t>
              </a:r>
              <a:r>
                <a:rPr lang="en-US" sz="2400" b="1" dirty="0" err="1">
                  <a:solidFill>
                    <a:schemeClr val="bg1"/>
                  </a:solidFill>
                </a:rPr>
                <a:t>thiếc</a:t>
              </a:r>
              <a:endParaRPr lang="en-US" sz="2400" dirty="0">
                <a:solidFill>
                  <a:schemeClr val="bg1"/>
                </a:solidFill>
              </a:endParaRPr>
            </a:p>
          </p:txBody>
        </p:sp>
      </p:grpSp>
      <p:sp>
        <p:nvSpPr>
          <p:cNvPr id="34831" name="Rectangle 949"/>
          <p:cNvSpPr>
            <a:spLocks noChangeArrowheads="1"/>
          </p:cNvSpPr>
          <p:nvPr/>
        </p:nvSpPr>
        <p:spPr bwMode="gray">
          <a:xfrm>
            <a:off x="304800" y="1905000"/>
            <a:ext cx="861060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/>
              <a:t>- </a:t>
            </a:r>
            <a:r>
              <a:rPr lang="en-US" sz="2400" dirty="0" err="1" smtClean="0"/>
              <a:t>Brông</a:t>
            </a:r>
            <a:r>
              <a:rPr lang="en-US" sz="2400" dirty="0" smtClean="0"/>
              <a:t> </a:t>
            </a:r>
            <a:r>
              <a:rPr lang="en-US" sz="2400" dirty="0" err="1"/>
              <a:t>thiếc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kim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đồng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nguyên</a:t>
            </a:r>
            <a:r>
              <a:rPr lang="en-US" sz="2400" dirty="0"/>
              <a:t> </a:t>
            </a:r>
            <a:r>
              <a:rPr lang="en-US" sz="2400" dirty="0" err="1"/>
              <a:t>tố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kim</a:t>
            </a:r>
            <a:r>
              <a:rPr lang="en-US" sz="2400" dirty="0"/>
              <a:t> </a:t>
            </a:r>
            <a:r>
              <a:rPr lang="en-US" sz="2400" dirty="0" err="1"/>
              <a:t>chủ</a:t>
            </a:r>
            <a:r>
              <a:rPr lang="en-US" sz="2400" dirty="0"/>
              <a:t> </a:t>
            </a:r>
            <a:r>
              <a:rPr lang="en-US" sz="2400" dirty="0" err="1"/>
              <a:t>yếu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thiếc</a:t>
            </a:r>
            <a:r>
              <a:rPr lang="en-US" sz="2400" dirty="0"/>
              <a:t> (</a:t>
            </a:r>
            <a:r>
              <a:rPr lang="en-US" sz="2400" dirty="0" err="1"/>
              <a:t>Sn</a:t>
            </a:r>
            <a:r>
              <a:rPr lang="en-US" sz="2400" dirty="0"/>
              <a:t>).</a:t>
            </a:r>
          </a:p>
          <a:p>
            <a:pPr algn="just"/>
            <a:r>
              <a:rPr lang="en-US" sz="2400" dirty="0" smtClean="0">
                <a:solidFill>
                  <a:srgbClr val="FFFF00"/>
                </a:solidFill>
              </a:rPr>
              <a:t>- </a:t>
            </a:r>
            <a:r>
              <a:rPr lang="en-US" sz="2400" dirty="0" err="1" smtClean="0">
                <a:solidFill>
                  <a:srgbClr val="FFFF00"/>
                </a:solidFill>
              </a:rPr>
              <a:t>Giản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đồ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trạng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thái</a:t>
            </a:r>
            <a:r>
              <a:rPr lang="en-US" sz="2400" dirty="0">
                <a:solidFill>
                  <a:srgbClr val="FFFF00"/>
                </a:solidFill>
              </a:rPr>
              <a:t> Cu-</a:t>
            </a:r>
            <a:r>
              <a:rPr lang="en-US" sz="2400" dirty="0" err="1">
                <a:solidFill>
                  <a:srgbClr val="FFFF00"/>
                </a:solidFill>
              </a:rPr>
              <a:t>Sn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rất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phức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tạp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vì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tạo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nên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nhiều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pha</a:t>
            </a:r>
            <a:r>
              <a:rPr lang="en-US" sz="2400" dirty="0">
                <a:solidFill>
                  <a:srgbClr val="FFFF00"/>
                </a:solidFill>
              </a:rPr>
              <a:t>, song </a:t>
            </a:r>
            <a:r>
              <a:rPr lang="en-US" sz="2400" dirty="0" err="1">
                <a:solidFill>
                  <a:srgbClr val="FFFF00"/>
                </a:solidFill>
              </a:rPr>
              <a:t>chỉ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dùng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brông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thiếc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với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hàm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lượng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Sn</a:t>
            </a:r>
            <a:r>
              <a:rPr lang="en-US" sz="2400" dirty="0">
                <a:solidFill>
                  <a:srgbClr val="FFFF00"/>
                </a:solidFill>
              </a:rPr>
              <a:t> &lt;15% </a:t>
            </a:r>
            <a:r>
              <a:rPr lang="en-US" sz="2400" dirty="0" err="1">
                <a:solidFill>
                  <a:srgbClr val="FFFF00"/>
                </a:solidFill>
              </a:rPr>
              <a:t>nên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chỉ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gặp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hai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pha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và</a:t>
            </a:r>
            <a:r>
              <a:rPr lang="fr-FR" sz="2400" dirty="0">
                <a:solidFill>
                  <a:srgbClr val="FFFF00"/>
                </a:solidFill>
              </a:rPr>
              <a:t> </a:t>
            </a:r>
            <a:r>
              <a:rPr lang="en-US" sz="2400" dirty="0">
                <a:solidFill>
                  <a:srgbClr val="FFFF00"/>
                </a:solidFill>
              </a:rPr>
              <a:t>.</a:t>
            </a:r>
          </a:p>
          <a:p>
            <a:pPr algn="just"/>
            <a:r>
              <a:rPr lang="en-US" sz="2400" dirty="0" smtClean="0"/>
              <a:t>- </a:t>
            </a:r>
            <a:r>
              <a:rPr lang="en-US" sz="2400" dirty="0" err="1" smtClean="0"/>
              <a:t>Brông</a:t>
            </a:r>
            <a:r>
              <a:rPr lang="en-US" sz="2400" dirty="0" smtClean="0"/>
              <a:t> </a:t>
            </a:r>
            <a:r>
              <a:rPr lang="en-US" sz="2400" dirty="0" err="1"/>
              <a:t>thiếc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những</a:t>
            </a:r>
            <a:r>
              <a:rPr lang="en-US" sz="2400" dirty="0"/>
              <a:t> </a:t>
            </a:r>
            <a:r>
              <a:rPr lang="en-US" sz="2400" dirty="0" err="1"/>
              <a:t>đặc</a:t>
            </a:r>
            <a:r>
              <a:rPr lang="en-US" sz="2400" dirty="0"/>
              <a:t> </a:t>
            </a:r>
            <a:r>
              <a:rPr lang="en-US" sz="2400" dirty="0" err="1"/>
              <a:t>điểm</a:t>
            </a:r>
            <a:r>
              <a:rPr lang="en-US" sz="2400" dirty="0"/>
              <a:t> </a:t>
            </a:r>
            <a:r>
              <a:rPr lang="en-US" sz="2400" dirty="0" err="1"/>
              <a:t>sau</a:t>
            </a:r>
            <a:r>
              <a:rPr lang="en-US" sz="2400" dirty="0"/>
              <a:t>:</a:t>
            </a:r>
          </a:p>
          <a:p>
            <a:pPr algn="just"/>
            <a:r>
              <a:rPr lang="en-US" sz="2400" dirty="0" smtClean="0">
                <a:solidFill>
                  <a:schemeClr val="bg1"/>
                </a:solidFill>
              </a:rPr>
              <a:t>- </a:t>
            </a:r>
            <a:r>
              <a:rPr lang="en-US" sz="2400" dirty="0" err="1" smtClean="0">
                <a:solidFill>
                  <a:schemeClr val="bg1"/>
                </a:solidFill>
              </a:rPr>
              <a:t>Độ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bền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cao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độ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dẻo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tốt</a:t>
            </a:r>
            <a:r>
              <a:rPr lang="en-US" sz="2400" dirty="0">
                <a:solidFill>
                  <a:schemeClr val="bg1"/>
                </a:solidFill>
              </a:rPr>
              <a:t> (</a:t>
            </a:r>
            <a:r>
              <a:rPr lang="en-US" sz="2400" dirty="0" err="1">
                <a:solidFill>
                  <a:schemeClr val="bg1"/>
                </a:solidFill>
              </a:rPr>
              <a:t>chỉ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khi</a:t>
            </a:r>
            <a:r>
              <a:rPr lang="en-US" sz="2400" dirty="0">
                <a:solidFill>
                  <a:schemeClr val="bg1"/>
                </a:solidFill>
              </a:rPr>
              <a:t> &gt; 8% </a:t>
            </a:r>
            <a:r>
              <a:rPr lang="en-US" sz="2400" dirty="0" err="1">
                <a:solidFill>
                  <a:schemeClr val="bg1"/>
                </a:solidFill>
              </a:rPr>
              <a:t>Sn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độ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dẻo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mới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kém</a:t>
            </a:r>
            <a:r>
              <a:rPr lang="en-US" sz="2400" dirty="0">
                <a:solidFill>
                  <a:schemeClr val="bg1"/>
                </a:solidFill>
              </a:rPr>
              <a:t>) do </a:t>
            </a:r>
            <a:r>
              <a:rPr lang="en-US" sz="2400" dirty="0" err="1">
                <a:solidFill>
                  <a:schemeClr val="bg1"/>
                </a:solidFill>
              </a:rPr>
              <a:t>vậy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trong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thực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tế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thường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dùng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với</a:t>
            </a:r>
            <a:r>
              <a:rPr lang="en-US" sz="2400" dirty="0">
                <a:solidFill>
                  <a:schemeClr val="bg1"/>
                </a:solidFill>
              </a:rPr>
              <a:t> 4÷8%Sn.</a:t>
            </a:r>
          </a:p>
          <a:p>
            <a:pPr algn="just"/>
            <a:r>
              <a:rPr lang="en-US" sz="2400" dirty="0" smtClean="0"/>
              <a:t>- </a:t>
            </a:r>
            <a:r>
              <a:rPr lang="en-US" sz="2400" dirty="0" err="1" smtClean="0"/>
              <a:t>Tính</a:t>
            </a:r>
            <a:r>
              <a:rPr lang="en-US" sz="2400" dirty="0" smtClean="0"/>
              <a:t> </a:t>
            </a:r>
            <a:r>
              <a:rPr lang="en-US" sz="2400" dirty="0" err="1"/>
              <a:t>đúc</a:t>
            </a:r>
            <a:r>
              <a:rPr lang="en-US" sz="2400" dirty="0"/>
              <a:t> </a:t>
            </a:r>
            <a:r>
              <a:rPr lang="en-US" sz="2400" dirty="0" err="1"/>
              <a:t>tốt</a:t>
            </a:r>
            <a:r>
              <a:rPr lang="en-US" sz="2400" dirty="0"/>
              <a:t>, </a:t>
            </a:r>
            <a:r>
              <a:rPr lang="en-US" sz="2400" dirty="0" err="1"/>
              <a:t>khả</a:t>
            </a:r>
            <a:r>
              <a:rPr lang="en-US" sz="2400" dirty="0"/>
              <a:t> </a:t>
            </a:r>
            <a:r>
              <a:rPr lang="en-US" sz="2400" dirty="0" err="1"/>
              <a:t>năng</a:t>
            </a:r>
            <a:r>
              <a:rPr lang="en-US" sz="2400" dirty="0"/>
              <a:t> </a:t>
            </a:r>
            <a:r>
              <a:rPr lang="en-US" sz="2400" dirty="0" err="1"/>
              <a:t>điền</a:t>
            </a:r>
            <a:r>
              <a:rPr lang="en-US" sz="2400" dirty="0"/>
              <a:t> </a:t>
            </a:r>
            <a:r>
              <a:rPr lang="en-US" sz="2400" dirty="0" err="1"/>
              <a:t>đầy</a:t>
            </a:r>
            <a:r>
              <a:rPr lang="en-US" sz="2400" dirty="0"/>
              <a:t> </a:t>
            </a:r>
            <a:r>
              <a:rPr lang="en-US" sz="2400" dirty="0" err="1"/>
              <a:t>khuôn</a:t>
            </a:r>
            <a:r>
              <a:rPr lang="en-US" sz="2400" dirty="0"/>
              <a:t> </a:t>
            </a:r>
            <a:r>
              <a:rPr lang="en-US" sz="2400" dirty="0" err="1"/>
              <a:t>lớn</a:t>
            </a:r>
            <a:r>
              <a:rPr lang="en-US" sz="2400" dirty="0"/>
              <a:t> do </a:t>
            </a:r>
            <a:r>
              <a:rPr lang="en-US" sz="2400" dirty="0" err="1"/>
              <a:t>ít</a:t>
            </a:r>
            <a:r>
              <a:rPr lang="en-US" sz="2400" dirty="0"/>
              <a:t> co (</a:t>
            </a:r>
            <a:r>
              <a:rPr lang="en-US" sz="2400" dirty="0" err="1"/>
              <a:t>độ</a:t>
            </a:r>
            <a:r>
              <a:rPr lang="en-US" sz="2400" dirty="0"/>
              <a:t> co &lt; 1%) </a:t>
            </a:r>
            <a:r>
              <a:rPr lang="en-US" sz="2400" dirty="0" err="1"/>
              <a:t>tuy</a:t>
            </a:r>
            <a:r>
              <a:rPr lang="en-US" sz="2400" dirty="0"/>
              <a:t> </a:t>
            </a:r>
            <a:r>
              <a:rPr lang="en-US" sz="2400" dirty="0" err="1"/>
              <a:t>mật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vật</a:t>
            </a:r>
            <a:r>
              <a:rPr lang="en-US" sz="2400" dirty="0"/>
              <a:t> </a:t>
            </a:r>
            <a:r>
              <a:rPr lang="en-US" sz="2400" dirty="0" err="1"/>
              <a:t>đúc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nhưng</a:t>
            </a:r>
            <a:r>
              <a:rPr lang="en-US" sz="2400" dirty="0"/>
              <a:t> </a:t>
            </a:r>
            <a:r>
              <a:rPr lang="en-US" sz="2400" dirty="0" err="1"/>
              <a:t>lại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rõ</a:t>
            </a:r>
            <a:r>
              <a:rPr lang="en-US" sz="2400" dirty="0"/>
              <a:t> </a:t>
            </a:r>
            <a:r>
              <a:rPr lang="en-US" sz="2400" dirty="0" err="1"/>
              <a:t>nét</a:t>
            </a:r>
            <a:r>
              <a:rPr lang="en-US" sz="2400" dirty="0"/>
              <a:t> </a:t>
            </a:r>
            <a:r>
              <a:rPr lang="en-US" sz="2400" dirty="0" err="1"/>
              <a:t>thành</a:t>
            </a:r>
            <a:r>
              <a:rPr lang="en-US" sz="2400" dirty="0"/>
              <a:t> </a:t>
            </a:r>
            <a:r>
              <a:rPr lang="en-US" sz="2400" dirty="0" err="1"/>
              <a:t>khuôn</a:t>
            </a:r>
            <a:r>
              <a:rPr lang="en-US" sz="2400" dirty="0"/>
              <a:t>, </a:t>
            </a:r>
            <a:r>
              <a:rPr lang="en-US" sz="2400" dirty="0" err="1"/>
              <a:t>nên</a:t>
            </a:r>
            <a:r>
              <a:rPr lang="en-US" sz="2400" dirty="0"/>
              <a:t> </a:t>
            </a:r>
            <a:r>
              <a:rPr lang="en-US" sz="2400" dirty="0" err="1"/>
              <a:t>thường</a:t>
            </a:r>
            <a:r>
              <a:rPr lang="en-US" sz="2400" dirty="0"/>
              <a:t> </a:t>
            </a:r>
            <a:r>
              <a:rPr lang="en-US" sz="2400" dirty="0" err="1"/>
              <a:t>dùng</a:t>
            </a:r>
            <a:r>
              <a:rPr lang="en-US" sz="2400" dirty="0"/>
              <a:t>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đúc</a:t>
            </a:r>
            <a:r>
              <a:rPr lang="en-US" sz="2400" dirty="0"/>
              <a:t> </a:t>
            </a:r>
            <a:r>
              <a:rPr lang="en-US" sz="2400" dirty="0" err="1"/>
              <a:t>mỹ</a:t>
            </a:r>
            <a:r>
              <a:rPr lang="en-US" sz="2400" dirty="0"/>
              <a:t> </a:t>
            </a:r>
            <a:r>
              <a:rPr lang="en-US" sz="2400" dirty="0" err="1"/>
              <a:t>nghệ</a:t>
            </a:r>
            <a:r>
              <a:rPr lang="en-US" sz="2400" dirty="0"/>
              <a:t>, </a:t>
            </a:r>
            <a:r>
              <a:rPr lang="en-US" sz="2400" dirty="0" err="1"/>
              <a:t>tượng</a:t>
            </a:r>
            <a:r>
              <a:rPr lang="en-US" sz="2400" dirty="0"/>
              <a:t>, </a:t>
            </a:r>
            <a:r>
              <a:rPr lang="en-US" sz="2400" dirty="0" err="1"/>
              <a:t>chuông</a:t>
            </a:r>
            <a:r>
              <a:rPr lang="en-US" sz="2400" dirty="0"/>
              <a:t> </a:t>
            </a:r>
            <a:r>
              <a:rPr lang="en-US" sz="2400" dirty="0" err="1"/>
              <a:t>v.v</a:t>
            </a:r>
            <a:r>
              <a:rPr lang="en-US" sz="2400" dirty="0"/>
              <a:t>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48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48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48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48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48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ct val="50000"/>
              </a:spcBef>
            </a:pPr>
            <a:r>
              <a:rPr lang="pt-BR" i="1" dirty="0" smtClean="0">
                <a:solidFill>
                  <a:srgbClr val="FFFF00"/>
                </a:solidFill>
              </a:rPr>
              <a:t>1.3 - Đồng </a:t>
            </a:r>
            <a:r>
              <a:rPr lang="pt-BR" i="1" dirty="0">
                <a:solidFill>
                  <a:srgbClr val="FFFF00"/>
                </a:solidFill>
              </a:rPr>
              <a:t>thanh - Brông</a:t>
            </a:r>
            <a:endParaRPr lang="en-US" dirty="0">
              <a:solidFill>
                <a:srgbClr val="FFFF00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2514600" y="1480255"/>
            <a:ext cx="3235325" cy="532220"/>
            <a:chOff x="955675" y="2165300"/>
            <a:chExt cx="3235325" cy="532220"/>
          </a:xfrm>
        </p:grpSpPr>
        <p:sp>
          <p:nvSpPr>
            <p:cNvPr id="25" name="Rounded Rectangle 24"/>
            <p:cNvSpPr>
              <a:spLocks noChangeArrowheads="1"/>
            </p:cNvSpPr>
            <p:nvPr/>
          </p:nvSpPr>
          <p:spPr bwMode="gray">
            <a:xfrm>
              <a:off x="974725" y="2165300"/>
              <a:ext cx="3216275" cy="53222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38100" algn="ctr">
              <a:solidFill>
                <a:schemeClr val="bg1"/>
              </a:solidFill>
              <a:round/>
              <a:headEnd/>
              <a:tailEnd/>
            </a:ln>
            <a:effectLst>
              <a:outerShdw dist="20000" dir="5400000" rotWithShape="0">
                <a:srgbClr val="000000">
                  <a:alpha val="37999"/>
                </a:srgbClr>
              </a:outerShdw>
            </a:effectLst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solidFill>
                  <a:schemeClr val="lt1"/>
                </a:solidFill>
                <a:latin typeface="+mn-lt"/>
              </a:endParaRPr>
            </a:p>
          </p:txBody>
        </p:sp>
        <p:sp>
          <p:nvSpPr>
            <p:cNvPr id="34830" name="Rectangle 949"/>
            <p:cNvSpPr>
              <a:spLocks noChangeArrowheads="1"/>
            </p:cNvSpPr>
            <p:nvPr/>
          </p:nvSpPr>
          <p:spPr bwMode="gray">
            <a:xfrm>
              <a:off x="955675" y="2178050"/>
              <a:ext cx="308292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</a:rPr>
                <a:t>1.3.1 </a:t>
              </a:r>
              <a:r>
                <a:rPr lang="en-US" sz="2400" b="1" dirty="0" err="1">
                  <a:solidFill>
                    <a:schemeClr val="bg1"/>
                  </a:solidFill>
                </a:rPr>
                <a:t>Brông</a:t>
              </a:r>
              <a:r>
                <a:rPr lang="en-US" sz="2400" b="1" dirty="0">
                  <a:solidFill>
                    <a:schemeClr val="bg1"/>
                  </a:solidFill>
                </a:rPr>
                <a:t> </a:t>
              </a:r>
              <a:r>
                <a:rPr lang="en-US" sz="2400" b="1" dirty="0" err="1">
                  <a:solidFill>
                    <a:schemeClr val="bg1"/>
                  </a:solidFill>
                </a:rPr>
                <a:t>thiếc</a:t>
              </a:r>
              <a:endParaRPr lang="en-US" sz="2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6040" y="2286000"/>
            <a:ext cx="9088120" cy="3069475"/>
            <a:chOff x="66040" y="2286000"/>
            <a:chExt cx="9088120" cy="3069475"/>
          </a:xfrm>
        </p:grpSpPr>
        <p:sp>
          <p:nvSpPr>
            <p:cNvPr id="28" name="Rounded Rectangle 27"/>
            <p:cNvSpPr>
              <a:spLocks noChangeArrowheads="1"/>
            </p:cNvSpPr>
            <p:nvPr/>
          </p:nvSpPr>
          <p:spPr bwMode="gray">
            <a:xfrm>
              <a:off x="66040" y="2286000"/>
              <a:ext cx="9088120" cy="3069475"/>
            </a:xfrm>
            <a:prstGeom prst="roundRect">
              <a:avLst>
                <a:gd name="adj" fmla="val 20244"/>
              </a:avLst>
            </a:prstGeom>
            <a:solidFill>
              <a:schemeClr val="accent1"/>
            </a:solidFill>
            <a:ln w="38100" algn="ctr">
              <a:solidFill>
                <a:schemeClr val="bg1"/>
              </a:solidFill>
              <a:round/>
              <a:headEnd/>
              <a:tailEnd/>
            </a:ln>
            <a:effectLst>
              <a:outerShdw dist="20000" dir="5400000" rotWithShape="0">
                <a:srgbClr val="000000">
                  <a:alpha val="37999"/>
                </a:srgbClr>
              </a:outerShdw>
            </a:effectLst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lt1"/>
                </a:solidFill>
                <a:latin typeface="+mn-lt"/>
              </a:endParaRPr>
            </a:p>
          </p:txBody>
        </p:sp>
        <p:sp>
          <p:nvSpPr>
            <p:cNvPr id="34831" name="Rectangle 949"/>
            <p:cNvSpPr>
              <a:spLocks noChangeArrowheads="1"/>
            </p:cNvSpPr>
            <p:nvPr/>
          </p:nvSpPr>
          <p:spPr bwMode="gray">
            <a:xfrm>
              <a:off x="304800" y="2612275"/>
              <a:ext cx="8610600" cy="23083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/>
              <a:r>
                <a:rPr lang="en-US" sz="2400" dirty="0" smtClean="0"/>
                <a:t>- </a:t>
              </a:r>
              <a:r>
                <a:rPr lang="en-US" sz="2400" dirty="0" err="1" smtClean="0"/>
                <a:t>Chống</a:t>
              </a:r>
              <a:r>
                <a:rPr lang="en-US" sz="2400" dirty="0" smtClean="0"/>
                <a:t> </a:t>
              </a:r>
              <a:r>
                <a:rPr lang="en-US" sz="2400" dirty="0" err="1"/>
                <a:t>ăn</a:t>
              </a:r>
              <a:r>
                <a:rPr lang="en-US" sz="2400" dirty="0"/>
                <a:t> </a:t>
              </a:r>
              <a:r>
                <a:rPr lang="en-US" sz="2400" dirty="0" err="1"/>
                <a:t>mòn</a:t>
              </a:r>
              <a:r>
                <a:rPr lang="en-US" sz="2400" dirty="0"/>
                <a:t> </a:t>
              </a:r>
              <a:r>
                <a:rPr lang="en-US" sz="2400" dirty="0" err="1"/>
                <a:t>cao</a:t>
              </a:r>
              <a:r>
                <a:rPr lang="en-US" sz="2400" dirty="0"/>
                <a:t> </a:t>
              </a:r>
              <a:r>
                <a:rPr lang="en-US" sz="2400" dirty="0" err="1"/>
                <a:t>đặc</a:t>
              </a:r>
              <a:r>
                <a:rPr lang="en-US" sz="2400" dirty="0"/>
                <a:t> </a:t>
              </a:r>
              <a:r>
                <a:rPr lang="en-US" sz="2400" dirty="0" err="1"/>
                <a:t>biệt</a:t>
              </a:r>
              <a:r>
                <a:rPr lang="en-US" sz="2400" dirty="0"/>
                <a:t> </a:t>
              </a:r>
              <a:r>
                <a:rPr lang="en-US" sz="2400" dirty="0" err="1"/>
                <a:t>trong</a:t>
              </a:r>
              <a:r>
                <a:rPr lang="en-US" sz="2400" dirty="0"/>
                <a:t> </a:t>
              </a:r>
              <a:r>
                <a:rPr lang="en-US" sz="2400" dirty="0" err="1"/>
                <a:t>môi</a:t>
              </a:r>
              <a:r>
                <a:rPr lang="en-US" sz="2400" dirty="0"/>
                <a:t> </a:t>
              </a:r>
              <a:r>
                <a:rPr lang="en-US" sz="2400" dirty="0" err="1"/>
                <a:t>trường</a:t>
              </a:r>
              <a:r>
                <a:rPr lang="en-US" sz="2400" dirty="0"/>
                <a:t> </a:t>
              </a:r>
              <a:r>
                <a:rPr lang="en-US" sz="2400" dirty="0" err="1"/>
                <a:t>ẩm</a:t>
              </a:r>
              <a:r>
                <a:rPr lang="en-US" sz="2400" dirty="0"/>
                <a:t>, </a:t>
              </a:r>
              <a:r>
                <a:rPr lang="en-US" sz="2400" dirty="0" err="1"/>
                <a:t>biển</a:t>
              </a:r>
              <a:r>
                <a:rPr lang="en-US" sz="2400" dirty="0"/>
                <a:t>.</a:t>
              </a:r>
            </a:p>
            <a:p>
              <a:pPr algn="just"/>
              <a:r>
                <a:rPr lang="en-US" sz="2400" dirty="0" smtClean="0">
                  <a:solidFill>
                    <a:schemeClr val="bg1"/>
                  </a:solidFill>
                </a:rPr>
                <a:t>- </a:t>
              </a:r>
              <a:r>
                <a:rPr lang="en-US" sz="2400" dirty="0" err="1" smtClean="0">
                  <a:solidFill>
                    <a:schemeClr val="bg1"/>
                  </a:solidFill>
                </a:rPr>
                <a:t>Được</a:t>
              </a:r>
              <a:r>
                <a:rPr lang="en-US" sz="2400" dirty="0" smtClean="0">
                  <a:solidFill>
                    <a:schemeClr val="bg1"/>
                  </a:solidFill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</a:rPr>
                <a:t>hợp</a:t>
              </a:r>
              <a:r>
                <a:rPr lang="en-US" sz="2400" dirty="0">
                  <a:solidFill>
                    <a:schemeClr val="bg1"/>
                  </a:solidFill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</a:rPr>
                <a:t>kim</a:t>
              </a:r>
              <a:r>
                <a:rPr lang="en-US" sz="2400" dirty="0">
                  <a:solidFill>
                    <a:schemeClr val="bg1"/>
                  </a:solidFill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</a:rPr>
                <a:t>hóa</a:t>
              </a:r>
              <a:r>
                <a:rPr lang="en-US" sz="2400" dirty="0">
                  <a:solidFill>
                    <a:schemeClr val="bg1"/>
                  </a:solidFill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</a:rPr>
                <a:t>với</a:t>
              </a:r>
              <a:r>
                <a:rPr lang="en-US" sz="2400" dirty="0">
                  <a:solidFill>
                    <a:schemeClr val="bg1"/>
                  </a:solidFill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</a:rPr>
                <a:t>các</a:t>
              </a:r>
              <a:r>
                <a:rPr lang="en-US" sz="2400" dirty="0">
                  <a:solidFill>
                    <a:schemeClr val="bg1"/>
                  </a:solidFill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</a:rPr>
                <a:t>nguyên</a:t>
              </a:r>
              <a:r>
                <a:rPr lang="en-US" sz="2400" dirty="0">
                  <a:solidFill>
                    <a:schemeClr val="bg1"/>
                  </a:solidFill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</a:rPr>
                <a:t>tố</a:t>
              </a:r>
              <a:r>
                <a:rPr lang="en-US" sz="2400" dirty="0">
                  <a:solidFill>
                    <a:schemeClr val="bg1"/>
                  </a:solidFill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</a:rPr>
                <a:t>như</a:t>
              </a:r>
              <a:r>
                <a:rPr lang="en-US" sz="2400" dirty="0">
                  <a:solidFill>
                    <a:schemeClr val="bg1"/>
                  </a:solidFill>
                </a:rPr>
                <a:t> Zn (</a:t>
              </a:r>
              <a:r>
                <a:rPr lang="en-US" sz="2400" dirty="0" err="1">
                  <a:solidFill>
                    <a:schemeClr val="bg1"/>
                  </a:solidFill>
                </a:rPr>
                <a:t>để</a:t>
              </a:r>
              <a:r>
                <a:rPr lang="en-US" sz="2400" dirty="0">
                  <a:solidFill>
                    <a:schemeClr val="bg1"/>
                  </a:solidFill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</a:rPr>
                <a:t>làm</a:t>
              </a:r>
              <a:r>
                <a:rPr lang="en-US" sz="2400" dirty="0">
                  <a:solidFill>
                    <a:schemeClr val="bg1"/>
                  </a:solidFill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</a:rPr>
                <a:t>tăng</a:t>
              </a:r>
              <a:r>
                <a:rPr lang="en-US" sz="2400" dirty="0">
                  <a:solidFill>
                    <a:schemeClr val="bg1"/>
                  </a:solidFill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</a:rPr>
                <a:t>cơ</a:t>
              </a:r>
              <a:r>
                <a:rPr lang="en-US" sz="2400" dirty="0">
                  <a:solidFill>
                    <a:schemeClr val="bg1"/>
                  </a:solidFill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</a:rPr>
                <a:t>tính</a:t>
              </a:r>
              <a:r>
                <a:rPr lang="en-US" sz="2400" dirty="0">
                  <a:solidFill>
                    <a:schemeClr val="bg1"/>
                  </a:solidFill>
                </a:rPr>
                <a:t>); </a:t>
              </a:r>
              <a:r>
                <a:rPr lang="en-US" sz="2400" dirty="0" err="1">
                  <a:solidFill>
                    <a:schemeClr val="bg1"/>
                  </a:solidFill>
                </a:rPr>
                <a:t>Pb</a:t>
              </a:r>
              <a:r>
                <a:rPr lang="en-US" sz="2400" dirty="0">
                  <a:solidFill>
                    <a:schemeClr val="bg1"/>
                  </a:solidFill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</a:rPr>
                <a:t>để</a:t>
              </a:r>
              <a:r>
                <a:rPr lang="en-US" sz="2400" dirty="0">
                  <a:solidFill>
                    <a:schemeClr val="bg1"/>
                  </a:solidFill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</a:rPr>
                <a:t>làm</a:t>
              </a:r>
              <a:r>
                <a:rPr lang="en-US" sz="2400" dirty="0">
                  <a:solidFill>
                    <a:schemeClr val="bg1"/>
                  </a:solidFill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</a:rPr>
                <a:t>giảm</a:t>
              </a:r>
              <a:r>
                <a:rPr lang="en-US" sz="2400" dirty="0">
                  <a:solidFill>
                    <a:schemeClr val="bg1"/>
                  </a:solidFill>
                </a:rPr>
                <a:t> ma </a:t>
              </a:r>
              <a:r>
                <a:rPr lang="en-US" sz="2400" dirty="0" err="1">
                  <a:solidFill>
                    <a:schemeClr val="bg1"/>
                  </a:solidFill>
                </a:rPr>
                <a:t>sát</a:t>
              </a:r>
              <a:r>
                <a:rPr lang="en-US" sz="2400" dirty="0">
                  <a:solidFill>
                    <a:schemeClr val="bg1"/>
                  </a:solidFill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</a:rPr>
                <a:t>và</a:t>
              </a:r>
              <a:r>
                <a:rPr lang="en-US" sz="2400" dirty="0">
                  <a:solidFill>
                    <a:schemeClr val="bg1"/>
                  </a:solidFill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</a:rPr>
                <a:t>tăng</a:t>
              </a:r>
              <a:r>
                <a:rPr lang="en-US" sz="2400" dirty="0">
                  <a:solidFill>
                    <a:schemeClr val="bg1"/>
                  </a:solidFill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</a:rPr>
                <a:t>tính</a:t>
              </a:r>
              <a:r>
                <a:rPr lang="en-US" sz="2400" dirty="0">
                  <a:solidFill>
                    <a:schemeClr val="bg1"/>
                  </a:solidFill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</a:rPr>
                <a:t>cắt</a:t>
              </a:r>
              <a:r>
                <a:rPr lang="en-US" sz="2400" dirty="0">
                  <a:solidFill>
                    <a:schemeClr val="bg1"/>
                  </a:solidFill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</a:rPr>
                <a:t>gọt</a:t>
              </a:r>
              <a:r>
                <a:rPr lang="en-US" sz="2400" dirty="0">
                  <a:solidFill>
                    <a:schemeClr val="bg1"/>
                  </a:solidFill>
                </a:rPr>
                <a:t>, </a:t>
              </a:r>
              <a:r>
                <a:rPr lang="en-US" sz="2400" dirty="0" err="1">
                  <a:solidFill>
                    <a:schemeClr val="bg1"/>
                  </a:solidFill>
                </a:rPr>
                <a:t>ví</a:t>
              </a:r>
              <a:r>
                <a:rPr lang="en-US" sz="2400" dirty="0">
                  <a:solidFill>
                    <a:schemeClr val="bg1"/>
                  </a:solidFill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</a:rPr>
                <a:t>dụ</a:t>
              </a:r>
              <a:r>
                <a:rPr lang="en-US" sz="2400" dirty="0">
                  <a:solidFill>
                    <a:schemeClr val="bg1"/>
                  </a:solidFill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</a:rPr>
                <a:t>như</a:t>
              </a:r>
              <a:r>
                <a:rPr lang="en-US" sz="2400" dirty="0">
                  <a:solidFill>
                    <a:schemeClr val="bg1"/>
                  </a:solidFill>
                </a:rPr>
                <a:t> BCuSn4Zn4Pb4</a:t>
              </a:r>
            </a:p>
            <a:p>
              <a:pPr algn="just"/>
              <a:r>
                <a:rPr lang="en-US" sz="2400" dirty="0" smtClean="0">
                  <a:solidFill>
                    <a:srgbClr val="FFFF00"/>
                  </a:solidFill>
                </a:rPr>
                <a:t>- </a:t>
              </a:r>
              <a:r>
                <a:rPr lang="en-US" sz="2400" dirty="0" err="1" smtClean="0">
                  <a:solidFill>
                    <a:srgbClr val="FFFF00"/>
                  </a:solidFill>
                </a:rPr>
                <a:t>Các</a:t>
              </a:r>
              <a:r>
                <a:rPr lang="en-US" sz="2400" dirty="0" smtClean="0">
                  <a:solidFill>
                    <a:srgbClr val="FFFF00"/>
                  </a:solidFill>
                </a:rPr>
                <a:t> </a:t>
              </a:r>
              <a:r>
                <a:rPr lang="en-US" sz="2400" dirty="0" err="1">
                  <a:solidFill>
                    <a:srgbClr val="FFFF00"/>
                  </a:solidFill>
                </a:rPr>
                <a:t>mác</a:t>
              </a:r>
              <a:r>
                <a:rPr lang="en-US" sz="2400" dirty="0">
                  <a:solidFill>
                    <a:srgbClr val="FFFF00"/>
                  </a:solidFill>
                </a:rPr>
                <a:t> </a:t>
              </a:r>
              <a:r>
                <a:rPr lang="en-US" sz="2400" dirty="0" err="1">
                  <a:solidFill>
                    <a:srgbClr val="FFFF00"/>
                  </a:solidFill>
                </a:rPr>
                <a:t>brông</a:t>
              </a:r>
              <a:r>
                <a:rPr lang="en-US" sz="2400" dirty="0">
                  <a:solidFill>
                    <a:srgbClr val="FFFF00"/>
                  </a:solidFill>
                </a:rPr>
                <a:t> </a:t>
              </a:r>
              <a:r>
                <a:rPr lang="en-US" sz="2400" dirty="0" err="1">
                  <a:solidFill>
                    <a:srgbClr val="FFFF00"/>
                  </a:solidFill>
                </a:rPr>
                <a:t>thiếc</a:t>
              </a:r>
              <a:r>
                <a:rPr lang="en-US" sz="2400" dirty="0">
                  <a:solidFill>
                    <a:srgbClr val="FFFF00"/>
                  </a:solidFill>
                </a:rPr>
                <a:t> </a:t>
              </a:r>
              <a:r>
                <a:rPr lang="en-US" sz="2400" dirty="0" err="1">
                  <a:solidFill>
                    <a:srgbClr val="FFFF00"/>
                  </a:solidFill>
                </a:rPr>
                <a:t>điển</a:t>
              </a:r>
              <a:r>
                <a:rPr lang="en-US" sz="2400" dirty="0">
                  <a:solidFill>
                    <a:srgbClr val="FFFF00"/>
                  </a:solidFill>
                </a:rPr>
                <a:t> </a:t>
              </a:r>
              <a:r>
                <a:rPr lang="en-US" sz="2400" dirty="0" err="1">
                  <a:solidFill>
                    <a:srgbClr val="FFFF00"/>
                  </a:solidFill>
                </a:rPr>
                <a:t>hình</a:t>
              </a:r>
              <a:r>
                <a:rPr lang="en-US" sz="2400" dirty="0">
                  <a:solidFill>
                    <a:srgbClr val="FFFF00"/>
                  </a:solidFill>
                </a:rPr>
                <a:t> </a:t>
              </a:r>
              <a:r>
                <a:rPr lang="en-US" sz="2400" dirty="0" err="1">
                  <a:solidFill>
                    <a:srgbClr val="FFFF00"/>
                  </a:solidFill>
                </a:rPr>
                <a:t>là</a:t>
              </a:r>
              <a:r>
                <a:rPr lang="en-US" sz="2400" dirty="0">
                  <a:solidFill>
                    <a:srgbClr val="FFFF00"/>
                  </a:solidFill>
                </a:rPr>
                <a:t> BCuSn4Zn4Pb4, BCuSn5Zn2Pb5 </a:t>
              </a:r>
              <a:r>
                <a:rPr lang="en-US" sz="2400" dirty="0" err="1">
                  <a:solidFill>
                    <a:srgbClr val="FFFF00"/>
                  </a:solidFill>
                </a:rPr>
                <a:t>v.v</a:t>
              </a:r>
              <a:r>
                <a:rPr lang="en-US" sz="2400" dirty="0">
                  <a:solidFill>
                    <a:srgbClr val="FFFF00"/>
                  </a:solidFill>
                </a:rPr>
                <a:t>… </a:t>
              </a:r>
              <a:r>
                <a:rPr lang="en-US" sz="2400" dirty="0" err="1">
                  <a:solidFill>
                    <a:srgbClr val="FFFF00"/>
                  </a:solidFill>
                </a:rPr>
                <a:t>được</a:t>
              </a:r>
              <a:r>
                <a:rPr lang="en-US" sz="2400" dirty="0">
                  <a:solidFill>
                    <a:srgbClr val="FFFF00"/>
                  </a:solidFill>
                </a:rPr>
                <a:t> </a:t>
              </a:r>
              <a:r>
                <a:rPr lang="en-US" sz="2400" dirty="0" err="1">
                  <a:solidFill>
                    <a:srgbClr val="FFFF00"/>
                  </a:solidFill>
                </a:rPr>
                <a:t>dùng</a:t>
              </a:r>
              <a:r>
                <a:rPr lang="en-US" sz="2400" dirty="0">
                  <a:solidFill>
                    <a:srgbClr val="FFFF00"/>
                  </a:solidFill>
                </a:rPr>
                <a:t> </a:t>
              </a:r>
              <a:r>
                <a:rPr lang="en-US" sz="2400" dirty="0" err="1">
                  <a:solidFill>
                    <a:srgbClr val="FFFF00"/>
                  </a:solidFill>
                </a:rPr>
                <a:t>làm</a:t>
              </a:r>
              <a:r>
                <a:rPr lang="en-US" sz="2400" dirty="0">
                  <a:solidFill>
                    <a:srgbClr val="FFFF00"/>
                  </a:solidFill>
                </a:rPr>
                <a:t> </a:t>
              </a:r>
              <a:r>
                <a:rPr lang="en-US" sz="2400" dirty="0" err="1">
                  <a:solidFill>
                    <a:srgbClr val="FFFF00"/>
                  </a:solidFill>
                </a:rPr>
                <a:t>bạc</a:t>
              </a:r>
              <a:r>
                <a:rPr lang="en-US" sz="2400" dirty="0">
                  <a:solidFill>
                    <a:srgbClr val="FFFF00"/>
                  </a:solidFill>
                </a:rPr>
                <a:t> </a:t>
              </a:r>
              <a:r>
                <a:rPr lang="en-US" sz="2400" dirty="0" err="1">
                  <a:solidFill>
                    <a:srgbClr val="FFFF00"/>
                  </a:solidFill>
                </a:rPr>
                <a:t>lót</a:t>
              </a:r>
              <a:r>
                <a:rPr lang="en-US" sz="2400" dirty="0">
                  <a:solidFill>
                    <a:srgbClr val="FFFF00"/>
                  </a:solidFill>
                </a:rPr>
                <a:t>, </a:t>
              </a:r>
              <a:r>
                <a:rPr lang="en-US" sz="2400" dirty="0" err="1">
                  <a:solidFill>
                    <a:srgbClr val="FFFF00"/>
                  </a:solidFill>
                </a:rPr>
                <a:t>bánh</a:t>
              </a:r>
              <a:r>
                <a:rPr lang="en-US" sz="2400" dirty="0">
                  <a:solidFill>
                    <a:srgbClr val="FFFF00"/>
                  </a:solidFill>
                </a:rPr>
                <a:t> </a:t>
              </a:r>
              <a:r>
                <a:rPr lang="en-US" sz="2400" dirty="0" err="1">
                  <a:solidFill>
                    <a:srgbClr val="FFFF00"/>
                  </a:solidFill>
                </a:rPr>
                <a:t>răng</a:t>
              </a:r>
              <a:r>
                <a:rPr lang="en-US" sz="2400" dirty="0">
                  <a:solidFill>
                    <a:srgbClr val="FFFF00"/>
                  </a:solidFill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1244246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5" name="Group 7"/>
          <p:cNvGrpSpPr>
            <a:grpSpLocks/>
          </p:cNvGrpSpPr>
          <p:nvPr/>
        </p:nvGrpSpPr>
        <p:grpSpPr bwMode="auto">
          <a:xfrm>
            <a:off x="0" y="1960563"/>
            <a:ext cx="8991600" cy="4622800"/>
            <a:chOff x="624" y="1968"/>
            <a:chExt cx="2064" cy="1895"/>
          </a:xfrm>
        </p:grpSpPr>
        <p:sp>
          <p:nvSpPr>
            <p:cNvPr id="37896" name="AutoShape 8"/>
            <p:cNvSpPr>
              <a:spLocks noChangeAspect="1" noChangeArrowheads="1"/>
            </p:cNvSpPr>
            <p:nvPr/>
          </p:nvSpPr>
          <p:spPr bwMode="gray">
            <a:xfrm>
              <a:off x="624" y="1968"/>
              <a:ext cx="2064" cy="1895"/>
            </a:xfrm>
            <a:prstGeom prst="roundRect">
              <a:avLst>
                <a:gd name="adj" fmla="val 4690"/>
              </a:avLst>
            </a:prstGeom>
            <a:gradFill rotWithShape="1">
              <a:gsLst>
                <a:gs pos="0">
                  <a:schemeClr val="hlink">
                    <a:gamma/>
                    <a:tint val="43529"/>
                    <a:invGamma/>
                    <a:alpha val="60001"/>
                  </a:schemeClr>
                </a:gs>
                <a:gs pos="100000">
                  <a:schemeClr val="hlink">
                    <a:alpha val="60001"/>
                  </a:schemeClr>
                </a:gs>
              </a:gsLst>
              <a:lin ang="5400000" scaled="1"/>
            </a:gradFill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897" name="AutoShape 9"/>
            <p:cNvSpPr>
              <a:spLocks noChangeAspect="1" noChangeArrowheads="1"/>
            </p:cNvSpPr>
            <p:nvPr/>
          </p:nvSpPr>
          <p:spPr bwMode="gray">
            <a:xfrm>
              <a:off x="649" y="1992"/>
              <a:ext cx="2010" cy="1848"/>
            </a:xfrm>
            <a:prstGeom prst="roundRect">
              <a:avLst>
                <a:gd name="adj" fmla="val 4690"/>
              </a:avLst>
            </a:prstGeom>
            <a:solidFill>
              <a:srgbClr val="FFFFFF"/>
            </a:solidFill>
            <a:ln w="9525">
              <a:solidFill>
                <a:schemeClr val="hlink">
                  <a:alpha val="60001"/>
                </a:scheme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7900" name="Rectangle 12"/>
          <p:cNvSpPr>
            <a:spLocks noChangeArrowheads="1"/>
          </p:cNvSpPr>
          <p:nvPr/>
        </p:nvSpPr>
        <p:spPr bwMode="gray">
          <a:xfrm>
            <a:off x="270272" y="2146299"/>
            <a:ext cx="8416527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/>
              <a:t>- </a:t>
            </a:r>
            <a:r>
              <a:rPr lang="en-US" sz="2400" dirty="0" err="1" smtClean="0"/>
              <a:t>Là</a:t>
            </a:r>
            <a:r>
              <a:rPr lang="en-US" sz="2400" dirty="0" smtClean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kim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đồng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nhôm</a:t>
            </a:r>
            <a:r>
              <a:rPr lang="en-US" sz="2400" dirty="0"/>
              <a:t>, </a:t>
            </a:r>
            <a:r>
              <a:rPr lang="en-US" sz="2400" dirty="0" err="1"/>
              <a:t>thường</a:t>
            </a:r>
            <a:r>
              <a:rPr lang="en-US" sz="2400" dirty="0"/>
              <a:t> </a:t>
            </a:r>
            <a:r>
              <a:rPr lang="en-US" sz="2400" dirty="0" err="1"/>
              <a:t>dùng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%Al &lt; 10% (</a:t>
            </a:r>
            <a:r>
              <a:rPr lang="en-US" sz="2400" dirty="0" err="1"/>
              <a:t>chỉ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pha</a:t>
            </a:r>
            <a:r>
              <a:rPr lang="en-US" sz="2400" dirty="0"/>
              <a:t> α, </a:t>
            </a:r>
            <a:r>
              <a:rPr lang="en-US" sz="2400" dirty="0" err="1"/>
              <a:t>dẻo</a:t>
            </a:r>
            <a:r>
              <a:rPr lang="en-US" sz="2400" dirty="0"/>
              <a:t> </a:t>
            </a:r>
            <a:r>
              <a:rPr lang="en-US" sz="2400" dirty="0" err="1"/>
              <a:t>như</a:t>
            </a:r>
            <a:r>
              <a:rPr lang="en-US" sz="2400" dirty="0"/>
              <a:t> BCuA15, BCuA17, BCuAl10 </a:t>
            </a:r>
            <a:r>
              <a:rPr lang="en-US" sz="2400" dirty="0" err="1"/>
              <a:t>v.v</a:t>
            </a:r>
            <a:r>
              <a:rPr lang="en-US" sz="2400" dirty="0"/>
              <a:t>…)</a:t>
            </a:r>
          </a:p>
          <a:p>
            <a:pPr algn="just"/>
            <a:r>
              <a:rPr lang="en-US" sz="2400" dirty="0" smtClean="0"/>
              <a:t>- </a:t>
            </a:r>
            <a:r>
              <a:rPr lang="en-US" sz="2400" dirty="0" err="1" smtClean="0"/>
              <a:t>Có</a:t>
            </a:r>
            <a:r>
              <a:rPr lang="en-US" sz="2400" dirty="0" smtClean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bền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cứng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nhưng</a:t>
            </a:r>
            <a:r>
              <a:rPr lang="en-US" sz="2400" dirty="0"/>
              <a:t> </a:t>
            </a:r>
            <a:r>
              <a:rPr lang="en-US" sz="2400" dirty="0" err="1"/>
              <a:t>vẫn</a:t>
            </a:r>
            <a:r>
              <a:rPr lang="en-US" sz="2400" dirty="0"/>
              <a:t> </a:t>
            </a:r>
            <a:r>
              <a:rPr lang="en-US" sz="2400" dirty="0" err="1"/>
              <a:t>dẻo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. </a:t>
            </a:r>
            <a:r>
              <a:rPr lang="en-US" sz="2400" dirty="0" err="1"/>
              <a:t>Khi</a:t>
            </a:r>
            <a:r>
              <a:rPr lang="en-US" sz="2400" dirty="0"/>
              <a:t> %Al &gt; 10%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thêm</a:t>
            </a:r>
            <a:r>
              <a:rPr lang="en-US" sz="2400" dirty="0"/>
              <a:t> </a:t>
            </a:r>
            <a:r>
              <a:rPr lang="en-US" sz="2400" dirty="0" err="1"/>
              <a:t>pha</a:t>
            </a:r>
            <a:r>
              <a:rPr lang="en-US" sz="2400" dirty="0"/>
              <a:t> γ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tăng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bền</a:t>
            </a:r>
            <a:r>
              <a:rPr lang="en-US" sz="2400" dirty="0"/>
              <a:t> ( </a:t>
            </a:r>
            <a:r>
              <a:rPr lang="en-US" sz="2400" baseline="-25000" dirty="0"/>
              <a:t>b</a:t>
            </a:r>
            <a:r>
              <a:rPr lang="en-US" sz="2400" dirty="0"/>
              <a:t> = 600 N/mm</a:t>
            </a:r>
            <a:r>
              <a:rPr lang="en-US" sz="2400" baseline="30000" dirty="0"/>
              <a:t>2</a:t>
            </a:r>
            <a:r>
              <a:rPr lang="en-US" sz="2400" dirty="0"/>
              <a:t>),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dẻo</a:t>
            </a:r>
            <a:r>
              <a:rPr lang="en-US" sz="2400" dirty="0"/>
              <a:t> </a:t>
            </a:r>
            <a:r>
              <a:rPr lang="en-US" sz="2400" dirty="0" err="1"/>
              <a:t>kém</a:t>
            </a:r>
            <a:r>
              <a:rPr lang="en-US" sz="2400" dirty="0"/>
              <a:t> </a:t>
            </a:r>
            <a:r>
              <a:rPr lang="en-US" sz="2400" dirty="0" err="1"/>
              <a:t>hơn</a:t>
            </a:r>
            <a:r>
              <a:rPr lang="en-US" sz="2400" dirty="0"/>
              <a:t>.</a:t>
            </a:r>
          </a:p>
          <a:p>
            <a:pPr algn="just"/>
            <a:r>
              <a:rPr lang="en-US" sz="2400" dirty="0" smtClean="0"/>
              <a:t>- </a:t>
            </a:r>
            <a:r>
              <a:rPr lang="en-US" sz="2400" dirty="0" err="1" smtClean="0"/>
              <a:t>Được</a:t>
            </a:r>
            <a:r>
              <a:rPr lang="en-US" sz="2400" dirty="0" smtClean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kim</a:t>
            </a:r>
            <a:r>
              <a:rPr lang="en-US" sz="2400" dirty="0"/>
              <a:t> </a:t>
            </a:r>
            <a:r>
              <a:rPr lang="en-US" sz="2400" dirty="0" err="1"/>
              <a:t>hóa</a:t>
            </a:r>
            <a:r>
              <a:rPr lang="en-US" sz="2400" dirty="0"/>
              <a:t> </a:t>
            </a:r>
            <a:r>
              <a:rPr lang="en-US" sz="2400" dirty="0" err="1"/>
              <a:t>bằng</a:t>
            </a:r>
            <a:r>
              <a:rPr lang="en-US" sz="2400" dirty="0"/>
              <a:t> Fe, Ni </a:t>
            </a:r>
            <a:r>
              <a:rPr lang="en-US" sz="2400" dirty="0" err="1"/>
              <a:t>v.v</a:t>
            </a:r>
            <a:r>
              <a:rPr lang="en-US" sz="2400" dirty="0"/>
              <a:t>…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nâng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bền</a:t>
            </a:r>
            <a:r>
              <a:rPr lang="en-US" sz="2400" dirty="0"/>
              <a:t>, </a:t>
            </a:r>
            <a:r>
              <a:rPr lang="en-US" sz="2400" dirty="0" err="1"/>
              <a:t>như</a:t>
            </a:r>
            <a:r>
              <a:rPr lang="en-US" sz="2400" dirty="0"/>
              <a:t> BCuAl9Fe4 </a:t>
            </a:r>
            <a:r>
              <a:rPr lang="en-US" sz="2400" dirty="0" err="1"/>
              <a:t>v.v</a:t>
            </a:r>
            <a:r>
              <a:rPr lang="en-US" sz="2400" dirty="0"/>
              <a:t>…</a:t>
            </a:r>
          </a:p>
          <a:p>
            <a:pPr algn="just"/>
            <a:r>
              <a:rPr lang="en-US" sz="2400" dirty="0" smtClean="0"/>
              <a:t>- </a:t>
            </a:r>
            <a:r>
              <a:rPr lang="en-US" sz="2400" dirty="0" err="1" smtClean="0"/>
              <a:t>Dùng</a:t>
            </a:r>
            <a:r>
              <a:rPr lang="en-US" sz="2400" dirty="0" smtClean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chi </a:t>
            </a:r>
            <a:r>
              <a:rPr lang="en-US" sz="2400" dirty="0" err="1"/>
              <a:t>tiết</a:t>
            </a:r>
            <a:r>
              <a:rPr lang="en-US" sz="2400" dirty="0"/>
              <a:t> </a:t>
            </a:r>
            <a:r>
              <a:rPr lang="en-US" sz="2400" dirty="0" err="1"/>
              <a:t>máy</a:t>
            </a:r>
            <a:r>
              <a:rPr lang="en-US" sz="2400" dirty="0"/>
              <a:t> </a:t>
            </a:r>
            <a:r>
              <a:rPr lang="en-US" sz="2400" dirty="0" err="1"/>
              <a:t>như</a:t>
            </a:r>
            <a:r>
              <a:rPr lang="en-US" sz="2400" dirty="0"/>
              <a:t> </a:t>
            </a:r>
            <a:r>
              <a:rPr lang="en-US" sz="2400" dirty="0" err="1"/>
              <a:t>bánh</a:t>
            </a:r>
            <a:r>
              <a:rPr lang="en-US" sz="2400" dirty="0"/>
              <a:t> </a:t>
            </a:r>
            <a:r>
              <a:rPr lang="en-US" sz="2400" dirty="0" err="1"/>
              <a:t>răng</a:t>
            </a:r>
            <a:r>
              <a:rPr lang="en-US" sz="2400" dirty="0"/>
              <a:t>, ổ </a:t>
            </a:r>
            <a:r>
              <a:rPr lang="en-US" sz="2400" dirty="0" err="1"/>
              <a:t>trượt</a:t>
            </a:r>
            <a:r>
              <a:rPr lang="en-US" sz="2400" dirty="0"/>
              <a:t> (</a:t>
            </a:r>
            <a:r>
              <a:rPr lang="en-US" sz="2400" dirty="0" err="1"/>
              <a:t>tải</a:t>
            </a:r>
            <a:r>
              <a:rPr lang="en-US" sz="2400" dirty="0"/>
              <a:t> </a:t>
            </a:r>
            <a:r>
              <a:rPr lang="en-US" sz="2400" dirty="0" err="1"/>
              <a:t>trọng</a:t>
            </a:r>
            <a:r>
              <a:rPr lang="en-US" sz="2400" dirty="0"/>
              <a:t> </a:t>
            </a:r>
            <a:r>
              <a:rPr lang="en-US" sz="2400" dirty="0" err="1"/>
              <a:t>nặng</a:t>
            </a:r>
            <a:r>
              <a:rPr lang="en-US" sz="2400" dirty="0"/>
              <a:t>), </a:t>
            </a:r>
            <a:r>
              <a:rPr lang="en-US" sz="2400" dirty="0" err="1"/>
              <a:t>máy</a:t>
            </a:r>
            <a:r>
              <a:rPr lang="en-US" sz="2400" dirty="0"/>
              <a:t> </a:t>
            </a:r>
            <a:r>
              <a:rPr lang="en-US" sz="2400" dirty="0" err="1"/>
              <a:t>cán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su</a:t>
            </a:r>
            <a:r>
              <a:rPr lang="en-US" sz="2400" dirty="0"/>
              <a:t> </a:t>
            </a:r>
            <a:r>
              <a:rPr lang="en-US" sz="2400" dirty="0" err="1"/>
              <a:t>v.v</a:t>
            </a:r>
            <a:r>
              <a:rPr lang="en-US" sz="2400" dirty="0"/>
              <a:t>…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môi</a:t>
            </a:r>
            <a:r>
              <a:rPr lang="en-US" sz="2400" dirty="0"/>
              <a:t> </a:t>
            </a:r>
            <a:r>
              <a:rPr lang="en-US" sz="2400" dirty="0" err="1"/>
              <a:t>trường</a:t>
            </a:r>
            <a:r>
              <a:rPr lang="en-US" sz="2400" dirty="0"/>
              <a:t> </a:t>
            </a:r>
            <a:r>
              <a:rPr lang="en-US" sz="2400" dirty="0" err="1"/>
              <a:t>ăn</a:t>
            </a:r>
            <a:r>
              <a:rPr lang="en-US" sz="2400" dirty="0"/>
              <a:t> </a:t>
            </a:r>
            <a:r>
              <a:rPr lang="en-US" sz="2400" dirty="0" err="1"/>
              <a:t>mòn</a:t>
            </a:r>
            <a:r>
              <a:rPr lang="en-US" sz="2400" dirty="0"/>
              <a:t> </a:t>
            </a:r>
            <a:r>
              <a:rPr lang="en-US" sz="2400" dirty="0" err="1"/>
              <a:t>như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khí</a:t>
            </a:r>
            <a:r>
              <a:rPr lang="en-US" sz="2400" dirty="0"/>
              <a:t> </a:t>
            </a:r>
            <a:r>
              <a:rPr lang="en-US" sz="2400" dirty="0" err="1"/>
              <a:t>ẩm</a:t>
            </a:r>
            <a:r>
              <a:rPr lang="en-US" sz="2400" dirty="0"/>
              <a:t>, </a:t>
            </a:r>
            <a:r>
              <a:rPr lang="en-US" sz="2400" dirty="0" err="1"/>
              <a:t>nước</a:t>
            </a:r>
            <a:endParaRPr lang="en-US" sz="2400" dirty="0">
              <a:solidFill>
                <a:srgbClr val="000000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514600" y="1295400"/>
            <a:ext cx="2895600" cy="687540"/>
            <a:chOff x="2514600" y="1295400"/>
            <a:chExt cx="2895600" cy="687540"/>
          </a:xfrm>
        </p:grpSpPr>
        <p:sp>
          <p:nvSpPr>
            <p:cNvPr id="37898" name="AutoShape 10"/>
            <p:cNvSpPr>
              <a:spLocks noChangeArrowheads="1"/>
            </p:cNvSpPr>
            <p:nvPr/>
          </p:nvSpPr>
          <p:spPr bwMode="gray">
            <a:xfrm>
              <a:off x="2514600" y="1295400"/>
              <a:ext cx="2894013" cy="54062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hlink">
                    <a:gamma/>
                    <a:tint val="81176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899" name="Rectangle 11"/>
            <p:cNvSpPr>
              <a:spLocks noChangeArrowheads="1"/>
            </p:cNvSpPr>
            <p:nvPr/>
          </p:nvSpPr>
          <p:spPr bwMode="gray">
            <a:xfrm>
              <a:off x="2590800" y="1322387"/>
              <a:ext cx="2819400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/>
                <a:t>1.3.2 </a:t>
              </a:r>
              <a:r>
                <a:rPr lang="en-US" sz="2400" b="1" dirty="0" err="1"/>
                <a:t>Brông</a:t>
              </a:r>
              <a:r>
                <a:rPr lang="en-US" sz="2400" b="1" dirty="0"/>
                <a:t> </a:t>
              </a:r>
              <a:r>
                <a:rPr lang="en-US" sz="2400" b="1" dirty="0" err="1"/>
                <a:t>nhôm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  <p:cxnSp>
          <p:nvCxnSpPr>
            <p:cNvPr id="37913" name="AutoShape 25"/>
            <p:cNvCxnSpPr>
              <a:cxnSpLocks noChangeShapeType="1"/>
              <a:stCxn id="37898" idx="2"/>
            </p:cNvCxnSpPr>
            <p:nvPr/>
          </p:nvCxnSpPr>
          <p:spPr bwMode="gray">
            <a:xfrm>
              <a:off x="3961607" y="1836020"/>
              <a:ext cx="284956" cy="146920"/>
            </a:xfrm>
            <a:prstGeom prst="straightConnector1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29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0"/>
            <a:ext cx="7380287" cy="708025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pt-BR" i="1" dirty="0" smtClean="0">
                <a:solidFill>
                  <a:srgbClr val="FFFF00"/>
                </a:solidFill>
              </a:rPr>
              <a:t>1.3 - Đồng </a:t>
            </a:r>
            <a:r>
              <a:rPr lang="pt-BR" i="1" dirty="0">
                <a:solidFill>
                  <a:srgbClr val="FFFF00"/>
                </a:solidFill>
              </a:rPr>
              <a:t>thanh - Brông</a:t>
            </a:r>
            <a:endParaRPr lang="en-U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37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"/>
                                        <p:tgtEl>
                                          <p:spTgt spid="379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"/>
                                        <p:tgtEl>
                                          <p:spTgt spid="37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705100" y="1498600"/>
            <a:ext cx="3009900" cy="635000"/>
            <a:chOff x="2705100" y="1498600"/>
            <a:chExt cx="3009900" cy="635000"/>
          </a:xfrm>
        </p:grpSpPr>
        <p:sp>
          <p:nvSpPr>
            <p:cNvPr id="37904" name="AutoShape 16"/>
            <p:cNvSpPr>
              <a:spLocks noChangeArrowheads="1"/>
            </p:cNvSpPr>
            <p:nvPr/>
          </p:nvSpPr>
          <p:spPr bwMode="gray">
            <a:xfrm>
              <a:off x="2705100" y="1498600"/>
              <a:ext cx="3009900" cy="63500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folHlink">
                    <a:gamma/>
                    <a:tint val="81176"/>
                    <a:invGamma/>
                  </a:schemeClr>
                </a:gs>
                <a:gs pos="100000">
                  <a:schemeClr val="folHlink"/>
                </a:gs>
              </a:gsLst>
              <a:lin ang="5400000" scaled="1"/>
            </a:gradFill>
            <a:ln w="952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905" name="Rectangle 17"/>
            <p:cNvSpPr>
              <a:spLocks noChangeArrowheads="1"/>
            </p:cNvSpPr>
            <p:nvPr/>
          </p:nvSpPr>
          <p:spPr bwMode="gray">
            <a:xfrm>
              <a:off x="2894013" y="1595735"/>
              <a:ext cx="2554287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</a:rPr>
                <a:t>1.3.3 </a:t>
              </a:r>
              <a:r>
                <a:rPr lang="en-US" sz="2400" b="1" dirty="0" err="1">
                  <a:solidFill>
                    <a:schemeClr val="bg1"/>
                  </a:solidFill>
                </a:rPr>
                <a:t>Brông</a:t>
              </a:r>
              <a:r>
                <a:rPr lang="en-US" sz="2400" b="1" dirty="0">
                  <a:solidFill>
                    <a:schemeClr val="bg1"/>
                  </a:solidFill>
                </a:rPr>
                <a:t> </a:t>
              </a:r>
              <a:r>
                <a:rPr lang="en-US" sz="2400" b="1" dirty="0" err="1">
                  <a:solidFill>
                    <a:schemeClr val="bg1"/>
                  </a:solidFill>
                </a:rPr>
                <a:t>chì</a:t>
              </a:r>
              <a:endParaRPr lang="en-US" sz="2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52400" y="2271713"/>
            <a:ext cx="8865265" cy="1766887"/>
            <a:chOff x="152400" y="2271713"/>
            <a:chExt cx="8865265" cy="1766887"/>
          </a:xfrm>
        </p:grpSpPr>
        <p:grpSp>
          <p:nvGrpSpPr>
            <p:cNvPr id="37901" name="Group 13"/>
            <p:cNvGrpSpPr>
              <a:grpSpLocks/>
            </p:cNvGrpSpPr>
            <p:nvPr/>
          </p:nvGrpSpPr>
          <p:grpSpPr bwMode="auto">
            <a:xfrm>
              <a:off x="152400" y="2271713"/>
              <a:ext cx="8865265" cy="1766887"/>
              <a:chOff x="624" y="1968"/>
              <a:chExt cx="2064" cy="1895"/>
            </a:xfrm>
          </p:grpSpPr>
          <p:sp>
            <p:nvSpPr>
              <p:cNvPr id="37902" name="AutoShape 14"/>
              <p:cNvSpPr>
                <a:spLocks noChangeAspect="1" noChangeArrowheads="1"/>
              </p:cNvSpPr>
              <p:nvPr/>
            </p:nvSpPr>
            <p:spPr bwMode="gray">
              <a:xfrm>
                <a:off x="624" y="1968"/>
                <a:ext cx="2064" cy="1895"/>
              </a:xfrm>
              <a:prstGeom prst="roundRect">
                <a:avLst>
                  <a:gd name="adj" fmla="val 4690"/>
                </a:avLst>
              </a:prstGeom>
              <a:gradFill rotWithShape="1">
                <a:gsLst>
                  <a:gs pos="0">
                    <a:schemeClr val="folHlink">
                      <a:gamma/>
                      <a:tint val="43529"/>
                      <a:invGamma/>
                      <a:alpha val="60001"/>
                    </a:schemeClr>
                  </a:gs>
                  <a:gs pos="100000">
                    <a:schemeClr val="folHlink">
                      <a:alpha val="60001"/>
                    </a:schemeClr>
                  </a:gs>
                </a:gsLst>
                <a:lin ang="5400000" scaled="1"/>
              </a:gradFill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903" name="AutoShape 15"/>
              <p:cNvSpPr>
                <a:spLocks noChangeAspect="1" noChangeArrowheads="1"/>
              </p:cNvSpPr>
              <p:nvPr/>
            </p:nvSpPr>
            <p:spPr bwMode="gray">
              <a:xfrm>
                <a:off x="649" y="1992"/>
                <a:ext cx="2010" cy="1848"/>
              </a:xfrm>
              <a:prstGeom prst="roundRect">
                <a:avLst>
                  <a:gd name="adj" fmla="val 4690"/>
                </a:avLst>
              </a:prstGeom>
              <a:solidFill>
                <a:srgbClr val="FFFFFF"/>
              </a:solidFill>
              <a:ln w="9525">
                <a:solidFill>
                  <a:schemeClr val="folHlink">
                    <a:alpha val="60001"/>
                  </a:schemeClr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37911" name="Rectangle 23"/>
            <p:cNvSpPr>
              <a:spLocks noChangeArrowheads="1"/>
            </p:cNvSpPr>
            <p:nvPr/>
          </p:nvSpPr>
          <p:spPr bwMode="gray">
            <a:xfrm>
              <a:off x="457200" y="2530419"/>
              <a:ext cx="8229600" cy="13111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10000"/>
                </a:lnSpc>
                <a:spcBef>
                  <a:spcPct val="50000"/>
                </a:spcBef>
                <a:buFontTx/>
                <a:buChar char="•"/>
              </a:pPr>
              <a:r>
                <a:rPr lang="en-US" sz="2400" dirty="0" err="1"/>
                <a:t>Brông</a:t>
              </a:r>
              <a:r>
                <a:rPr lang="en-US" sz="2400" dirty="0"/>
                <a:t> </a:t>
              </a:r>
              <a:r>
                <a:rPr lang="en-US" sz="2400" dirty="0" err="1"/>
                <a:t>chì</a:t>
              </a:r>
              <a:r>
                <a:rPr lang="en-US" sz="2400" dirty="0"/>
                <a:t> </a:t>
              </a:r>
              <a:r>
                <a:rPr lang="en-US" sz="2400" dirty="0" err="1"/>
                <a:t>là</a:t>
              </a:r>
              <a:r>
                <a:rPr lang="en-US" sz="2400" dirty="0"/>
                <a:t> </a:t>
              </a:r>
              <a:r>
                <a:rPr lang="en-US" sz="2400" dirty="0" err="1"/>
                <a:t>hợp</a:t>
              </a:r>
              <a:r>
                <a:rPr lang="en-US" sz="2400" dirty="0"/>
                <a:t> </a:t>
              </a:r>
              <a:r>
                <a:rPr lang="en-US" sz="2400" dirty="0" err="1"/>
                <a:t>kim</a:t>
              </a:r>
              <a:r>
                <a:rPr lang="en-US" sz="2400" dirty="0"/>
                <a:t> </a:t>
              </a:r>
              <a:r>
                <a:rPr lang="en-US" sz="2400" dirty="0" err="1"/>
                <a:t>của</a:t>
              </a:r>
              <a:r>
                <a:rPr lang="en-US" sz="2400" dirty="0"/>
                <a:t> </a:t>
              </a:r>
              <a:r>
                <a:rPr lang="en-US" sz="2400" dirty="0" err="1"/>
                <a:t>đồng</a:t>
              </a:r>
              <a:r>
                <a:rPr lang="en-US" sz="2400" dirty="0"/>
                <a:t> </a:t>
              </a:r>
              <a:r>
                <a:rPr lang="en-US" sz="2400" dirty="0" err="1"/>
                <a:t>với</a:t>
              </a:r>
              <a:r>
                <a:rPr lang="en-US" sz="2400" dirty="0"/>
                <a:t> </a:t>
              </a:r>
              <a:r>
                <a:rPr lang="en-US" sz="2400" dirty="0" err="1"/>
                <a:t>nguyên</a:t>
              </a:r>
              <a:r>
                <a:rPr lang="en-US" sz="2400" dirty="0"/>
                <a:t> </a:t>
              </a:r>
              <a:r>
                <a:rPr lang="en-US" sz="2400" dirty="0" err="1"/>
                <a:t>tố</a:t>
              </a:r>
              <a:r>
                <a:rPr lang="en-US" sz="2400" dirty="0"/>
                <a:t> </a:t>
              </a:r>
              <a:r>
                <a:rPr lang="en-US" sz="2400" dirty="0" err="1"/>
                <a:t>hợp</a:t>
              </a:r>
              <a:r>
                <a:rPr lang="en-US" sz="2400" dirty="0"/>
                <a:t> </a:t>
              </a:r>
              <a:r>
                <a:rPr lang="en-US" sz="2400" dirty="0" err="1"/>
                <a:t>kim</a:t>
              </a:r>
              <a:r>
                <a:rPr lang="en-US" sz="2400" dirty="0"/>
                <a:t> </a:t>
              </a:r>
              <a:r>
                <a:rPr lang="en-US" sz="2400" dirty="0" err="1"/>
                <a:t>chủ</a:t>
              </a:r>
              <a:r>
                <a:rPr lang="en-US" sz="2400" dirty="0"/>
                <a:t> </a:t>
              </a:r>
              <a:r>
                <a:rPr lang="en-US" sz="2400" dirty="0" err="1"/>
                <a:t>yếu</a:t>
              </a:r>
              <a:r>
                <a:rPr lang="en-US" sz="2400" dirty="0"/>
                <a:t> </a:t>
              </a:r>
              <a:r>
                <a:rPr lang="en-US" sz="2400" dirty="0" err="1"/>
                <a:t>là</a:t>
              </a:r>
              <a:r>
                <a:rPr lang="en-US" sz="2400" dirty="0"/>
                <a:t> </a:t>
              </a:r>
              <a:r>
                <a:rPr lang="en-US" sz="2400" dirty="0" err="1"/>
                <a:t>chì</a:t>
              </a:r>
              <a:r>
                <a:rPr lang="en-US" sz="2400" dirty="0"/>
                <a:t> (</a:t>
              </a:r>
              <a:r>
                <a:rPr lang="en-US" sz="2400" dirty="0" err="1"/>
                <a:t>Pb</a:t>
              </a:r>
              <a:r>
                <a:rPr lang="en-US" sz="2400" dirty="0"/>
                <a:t>). </a:t>
              </a:r>
              <a:r>
                <a:rPr lang="en-US" sz="2400" dirty="0" err="1"/>
                <a:t>Pb</a:t>
              </a:r>
              <a:r>
                <a:rPr lang="en-US" sz="2400" dirty="0"/>
                <a:t> </a:t>
              </a:r>
              <a:r>
                <a:rPr lang="en-US" sz="2400" dirty="0" err="1"/>
                <a:t>để</a:t>
              </a:r>
              <a:r>
                <a:rPr lang="en-US" sz="2400" dirty="0"/>
                <a:t> </a:t>
              </a:r>
              <a:r>
                <a:rPr lang="en-US" sz="2400" dirty="0" err="1"/>
                <a:t>làm</a:t>
              </a:r>
              <a:r>
                <a:rPr lang="en-US" sz="2400" dirty="0"/>
                <a:t> </a:t>
              </a:r>
              <a:r>
                <a:rPr lang="en-US" sz="2400" dirty="0" err="1"/>
                <a:t>giảm</a:t>
              </a:r>
              <a:r>
                <a:rPr lang="en-US" sz="2400" dirty="0"/>
                <a:t> ma </a:t>
              </a:r>
              <a:r>
                <a:rPr lang="en-US" sz="2400" dirty="0" err="1"/>
                <a:t>sát</a:t>
              </a:r>
              <a:r>
                <a:rPr lang="en-US" sz="2400" dirty="0"/>
                <a:t> </a:t>
              </a:r>
              <a:r>
                <a:rPr lang="en-US" sz="2400" dirty="0" err="1"/>
                <a:t>và</a:t>
              </a:r>
              <a:r>
                <a:rPr lang="en-US" sz="2400" dirty="0"/>
                <a:t> </a:t>
              </a:r>
              <a:r>
                <a:rPr lang="en-US" sz="2400" dirty="0" err="1"/>
                <a:t>tăng</a:t>
              </a:r>
              <a:r>
                <a:rPr lang="en-US" sz="2400" dirty="0"/>
                <a:t> </a:t>
              </a:r>
              <a:r>
                <a:rPr lang="en-US" sz="2400" dirty="0" err="1"/>
                <a:t>tính</a:t>
              </a:r>
              <a:r>
                <a:rPr lang="en-US" sz="2400" dirty="0"/>
                <a:t> </a:t>
              </a:r>
              <a:r>
                <a:rPr lang="en-US" sz="2400" dirty="0" err="1"/>
                <a:t>cắt</a:t>
              </a:r>
              <a:r>
                <a:rPr lang="en-US" sz="2400" dirty="0"/>
                <a:t> </a:t>
              </a:r>
              <a:r>
                <a:rPr lang="en-US" sz="2400" dirty="0" err="1"/>
                <a:t>gọt</a:t>
              </a:r>
              <a:r>
                <a:rPr lang="en-US" sz="2400" dirty="0"/>
                <a:t>, </a:t>
              </a:r>
              <a:r>
                <a:rPr lang="en-US" sz="2400" dirty="0" smtClean="0"/>
                <a:t>- </a:t>
              </a:r>
              <a:r>
                <a:rPr lang="en-US" sz="2400" dirty="0" err="1" smtClean="0"/>
                <a:t>ví</a:t>
              </a:r>
              <a:r>
                <a:rPr lang="en-US" sz="2400" dirty="0" smtClean="0"/>
                <a:t> </a:t>
              </a:r>
              <a:r>
                <a:rPr lang="en-US" sz="2400" dirty="0" err="1"/>
                <a:t>dụ</a:t>
              </a:r>
              <a:r>
                <a:rPr lang="en-US" sz="2400" dirty="0"/>
                <a:t> </a:t>
              </a:r>
              <a:r>
                <a:rPr lang="en-US" sz="2400" dirty="0" err="1"/>
                <a:t>như</a:t>
              </a:r>
              <a:r>
                <a:rPr lang="en-US" sz="2400" dirty="0"/>
                <a:t> </a:t>
              </a:r>
              <a:r>
                <a:rPr lang="en-US" sz="2400" dirty="0" smtClean="0"/>
                <a:t>BCuSn4Zn4Pb4</a:t>
              </a:r>
              <a:endParaRPr lang="en-US" sz="2400" dirty="0"/>
            </a:p>
          </p:txBody>
        </p:sp>
      </p:grpSp>
      <p:sp>
        <p:nvSpPr>
          <p:cNvPr id="29" name="Rectangle 2"/>
          <p:cNvSpPr>
            <a:spLocks noGrp="1" noChangeArrowheads="1"/>
          </p:cNvSpPr>
          <p:nvPr>
            <p:ph type="title"/>
          </p:nvPr>
        </p:nvSpPr>
        <p:spPr>
          <a:xfrm>
            <a:off x="1001713" y="130175"/>
            <a:ext cx="7380287" cy="708025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pt-BR" i="1" dirty="0" smtClean="0">
                <a:solidFill>
                  <a:srgbClr val="FFFF00"/>
                </a:solidFill>
              </a:rPr>
              <a:t>1.3 - Đồng </a:t>
            </a:r>
            <a:r>
              <a:rPr lang="pt-BR" i="1" dirty="0">
                <a:solidFill>
                  <a:srgbClr val="FFFF00"/>
                </a:solidFill>
              </a:rPr>
              <a:t>thanh - Brông</a:t>
            </a:r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2149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906" name="Group 18"/>
          <p:cNvGrpSpPr>
            <a:grpSpLocks/>
          </p:cNvGrpSpPr>
          <p:nvPr/>
        </p:nvGrpSpPr>
        <p:grpSpPr bwMode="auto">
          <a:xfrm>
            <a:off x="0" y="1676400"/>
            <a:ext cx="8991600" cy="4572000"/>
            <a:chOff x="624" y="1968"/>
            <a:chExt cx="2064" cy="1895"/>
          </a:xfrm>
        </p:grpSpPr>
        <p:sp>
          <p:nvSpPr>
            <p:cNvPr id="37907" name="AutoShape 19"/>
            <p:cNvSpPr>
              <a:spLocks noChangeAspect="1" noChangeArrowheads="1"/>
            </p:cNvSpPr>
            <p:nvPr/>
          </p:nvSpPr>
          <p:spPr bwMode="gray">
            <a:xfrm>
              <a:off x="624" y="1968"/>
              <a:ext cx="2064" cy="1895"/>
            </a:xfrm>
            <a:prstGeom prst="roundRect">
              <a:avLst>
                <a:gd name="adj" fmla="val 4690"/>
              </a:avLst>
            </a:prstGeom>
            <a:gradFill rotWithShape="1">
              <a:gsLst>
                <a:gs pos="0">
                  <a:schemeClr val="accent2">
                    <a:gamma/>
                    <a:tint val="43529"/>
                    <a:invGamma/>
                    <a:alpha val="60001"/>
                  </a:schemeClr>
                </a:gs>
                <a:gs pos="100000">
                  <a:schemeClr val="accent2">
                    <a:alpha val="60001"/>
                  </a:schemeClr>
                </a:gs>
              </a:gsLst>
              <a:lin ang="5400000" scaled="1"/>
            </a:gra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908" name="AutoShape 20"/>
            <p:cNvSpPr>
              <a:spLocks noChangeAspect="1" noChangeArrowheads="1"/>
            </p:cNvSpPr>
            <p:nvPr/>
          </p:nvSpPr>
          <p:spPr bwMode="gray">
            <a:xfrm>
              <a:off x="649" y="1992"/>
              <a:ext cx="2010" cy="1848"/>
            </a:xfrm>
            <a:prstGeom prst="roundRect">
              <a:avLst>
                <a:gd name="adj" fmla="val 4690"/>
              </a:avLst>
            </a:prstGeom>
            <a:solidFill>
              <a:srgbClr val="FFFFFF"/>
            </a:solidFill>
            <a:ln w="9525">
              <a:solidFill>
                <a:schemeClr val="accent2">
                  <a:alpha val="60001"/>
                </a:scheme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7912" name="Rectangle 24"/>
          <p:cNvSpPr>
            <a:spLocks noChangeArrowheads="1"/>
          </p:cNvSpPr>
          <p:nvPr/>
        </p:nvSpPr>
        <p:spPr bwMode="gray">
          <a:xfrm>
            <a:off x="304800" y="2081748"/>
            <a:ext cx="8382000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/>
              <a:t>- </a:t>
            </a:r>
            <a:r>
              <a:rPr lang="en-US" sz="2400" dirty="0" err="1" smtClean="0"/>
              <a:t>Là</a:t>
            </a:r>
            <a:r>
              <a:rPr lang="en-US" sz="2400" dirty="0" smtClean="0"/>
              <a:t> </a:t>
            </a:r>
            <a:r>
              <a:rPr lang="en-US" sz="2400" dirty="0" err="1"/>
              <a:t>loại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kim</a:t>
            </a:r>
            <a:r>
              <a:rPr lang="en-US" sz="2400" dirty="0"/>
              <a:t> </a:t>
            </a:r>
            <a:r>
              <a:rPr lang="en-US" sz="2400" dirty="0" err="1"/>
              <a:t>đồng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giới</a:t>
            </a:r>
            <a:r>
              <a:rPr lang="en-US" sz="2400" dirty="0"/>
              <a:t> </a:t>
            </a:r>
            <a:r>
              <a:rPr lang="en-US" sz="2400" dirty="0" err="1"/>
              <a:t>hạn</a:t>
            </a:r>
            <a:r>
              <a:rPr lang="en-US" sz="2400" dirty="0"/>
              <a:t> </a:t>
            </a:r>
            <a:r>
              <a:rPr lang="en-US" sz="2400" dirty="0" err="1"/>
              <a:t>đàn</a:t>
            </a:r>
            <a:r>
              <a:rPr lang="en-US" sz="2400" dirty="0"/>
              <a:t> </a:t>
            </a:r>
            <a:r>
              <a:rPr lang="en-US" sz="2400" dirty="0" err="1"/>
              <a:t>hồi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kém</a:t>
            </a:r>
            <a:r>
              <a:rPr lang="en-US" sz="2400" dirty="0"/>
              <a:t> </a:t>
            </a:r>
            <a:r>
              <a:rPr lang="en-US" sz="2400" dirty="0" err="1"/>
              <a:t>gì</a:t>
            </a:r>
            <a:r>
              <a:rPr lang="en-US" sz="2400" dirty="0"/>
              <a:t> </a:t>
            </a:r>
            <a:r>
              <a:rPr lang="en-US" sz="2400" dirty="0" err="1"/>
              <a:t>thép</a:t>
            </a:r>
            <a:r>
              <a:rPr lang="en-US" sz="2400" dirty="0"/>
              <a:t> </a:t>
            </a:r>
            <a:r>
              <a:rPr lang="en-US" sz="2400" dirty="0" err="1"/>
              <a:t>đàn</a:t>
            </a:r>
            <a:r>
              <a:rPr lang="en-US" sz="2400" dirty="0"/>
              <a:t> </a:t>
            </a:r>
            <a:r>
              <a:rPr lang="en-US" sz="2400" dirty="0" err="1"/>
              <a:t>hồi</a:t>
            </a:r>
            <a:r>
              <a:rPr lang="en-US" sz="2400" dirty="0"/>
              <a:t> (</a:t>
            </a:r>
            <a:r>
              <a:rPr lang="en-US" sz="2400" dirty="0">
                <a:sym typeface="Symbol"/>
              </a:rPr>
              <a:t></a:t>
            </a:r>
            <a:r>
              <a:rPr lang="en-US" sz="2400" baseline="-25000" dirty="0" err="1"/>
              <a:t>đh</a:t>
            </a:r>
            <a:r>
              <a:rPr lang="en-US" sz="2400" baseline="-25000" dirty="0"/>
              <a:t> </a:t>
            </a:r>
            <a:r>
              <a:rPr lang="en-US" sz="2400" dirty="0"/>
              <a:t>= 1000 N/mm</a:t>
            </a:r>
            <a:r>
              <a:rPr lang="en-US" sz="2400" baseline="30000" dirty="0"/>
              <a:t>2</a:t>
            </a:r>
            <a:r>
              <a:rPr lang="en-US" sz="2400" dirty="0"/>
              <a:t>),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cứng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tính</a:t>
            </a:r>
            <a:r>
              <a:rPr lang="en-US" sz="2400" dirty="0"/>
              <a:t> </a:t>
            </a:r>
            <a:r>
              <a:rPr lang="en-US" sz="2400" dirty="0" err="1"/>
              <a:t>chống</a:t>
            </a:r>
            <a:r>
              <a:rPr lang="en-US" sz="2400" dirty="0"/>
              <a:t> </a:t>
            </a:r>
            <a:r>
              <a:rPr lang="en-US" sz="2400" dirty="0" err="1"/>
              <a:t>ăn</a:t>
            </a:r>
            <a:r>
              <a:rPr lang="en-US" sz="2400" dirty="0"/>
              <a:t> </a:t>
            </a:r>
            <a:r>
              <a:rPr lang="en-US" sz="2400" dirty="0" err="1"/>
              <a:t>mòn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.</a:t>
            </a:r>
          </a:p>
          <a:p>
            <a:pPr algn="just"/>
            <a:r>
              <a:rPr lang="en-US" sz="2400" dirty="0" smtClean="0"/>
              <a:t>- </a:t>
            </a:r>
            <a:r>
              <a:rPr lang="en-US" sz="2400" dirty="0" err="1" smtClean="0"/>
              <a:t>Thường</a:t>
            </a:r>
            <a:r>
              <a:rPr lang="en-US" sz="2400" dirty="0" smtClean="0"/>
              <a:t> </a:t>
            </a:r>
            <a:r>
              <a:rPr lang="en-US" sz="2400" dirty="0" err="1"/>
              <a:t>dùng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Be2%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mác</a:t>
            </a:r>
            <a:r>
              <a:rPr lang="en-US" sz="2400" dirty="0"/>
              <a:t> BCuBe2.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đạt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tính</a:t>
            </a:r>
            <a:r>
              <a:rPr lang="en-US" sz="2400" dirty="0"/>
              <a:t> </a:t>
            </a:r>
            <a:r>
              <a:rPr lang="en-US" sz="2400" dirty="0" err="1"/>
              <a:t>đàn</a:t>
            </a:r>
            <a:r>
              <a:rPr lang="en-US" sz="2400" dirty="0"/>
              <a:t> </a:t>
            </a:r>
            <a:r>
              <a:rPr lang="en-US" sz="2400" dirty="0" err="1"/>
              <a:t>hồi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cứng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phải</a:t>
            </a:r>
            <a:r>
              <a:rPr lang="en-US" sz="2400" dirty="0"/>
              <a:t> qua </a:t>
            </a:r>
            <a:r>
              <a:rPr lang="en-US" sz="2400" dirty="0" err="1"/>
              <a:t>tôi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hóa</a:t>
            </a:r>
            <a:r>
              <a:rPr lang="en-US" sz="2400" dirty="0"/>
              <a:t> </a:t>
            </a:r>
            <a:r>
              <a:rPr lang="en-US" sz="2400" dirty="0" err="1"/>
              <a:t>già</a:t>
            </a:r>
            <a:r>
              <a:rPr lang="en-US" sz="2400" dirty="0"/>
              <a:t> </a:t>
            </a:r>
            <a:r>
              <a:rPr lang="en-US" sz="2400" dirty="0" err="1"/>
              <a:t>nhân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. </a:t>
            </a:r>
            <a:r>
              <a:rPr lang="en-US" sz="2400" dirty="0" err="1"/>
              <a:t>Tôi</a:t>
            </a:r>
            <a:r>
              <a:rPr lang="en-US" sz="2400" dirty="0"/>
              <a:t> 800</a:t>
            </a:r>
            <a:r>
              <a:rPr lang="en-US" sz="2400" baseline="30000" dirty="0"/>
              <a:t>o</a:t>
            </a:r>
            <a:r>
              <a:rPr lang="en-US" sz="2400" dirty="0"/>
              <a:t> C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dung </a:t>
            </a:r>
            <a:r>
              <a:rPr lang="en-US" sz="2400" dirty="0" err="1"/>
              <a:t>dịch</a:t>
            </a:r>
            <a:r>
              <a:rPr lang="en-US" sz="2400" dirty="0"/>
              <a:t> </a:t>
            </a:r>
            <a:r>
              <a:rPr lang="en-US" sz="2400" dirty="0" err="1"/>
              <a:t>rắn</a:t>
            </a:r>
            <a:r>
              <a:rPr lang="en-US" sz="2400" dirty="0"/>
              <a:t> </a:t>
            </a:r>
            <a:r>
              <a:rPr lang="en-US" sz="2400" dirty="0" err="1"/>
              <a:t>quá</a:t>
            </a:r>
            <a:r>
              <a:rPr lang="en-US" sz="2400" dirty="0"/>
              <a:t> </a:t>
            </a:r>
            <a:r>
              <a:rPr lang="en-US" sz="2400" dirty="0" err="1"/>
              <a:t>bão</a:t>
            </a:r>
            <a:r>
              <a:rPr lang="en-US" sz="2400" dirty="0"/>
              <a:t> </a:t>
            </a:r>
            <a:r>
              <a:rPr lang="en-US" sz="2400" dirty="0" err="1"/>
              <a:t>hòa</a:t>
            </a:r>
            <a:r>
              <a:rPr lang="en-US" sz="2400" dirty="0"/>
              <a:t>, </a:t>
            </a:r>
            <a:r>
              <a:rPr lang="en-US" sz="2400" dirty="0" err="1"/>
              <a:t>sau</a:t>
            </a:r>
            <a:r>
              <a:rPr lang="en-US" sz="2400" dirty="0"/>
              <a:t> </a:t>
            </a:r>
            <a:r>
              <a:rPr lang="en-US" sz="2400" dirty="0" err="1"/>
              <a:t>đó</a:t>
            </a:r>
            <a:r>
              <a:rPr lang="en-US" sz="2400" dirty="0"/>
              <a:t> </a:t>
            </a:r>
            <a:r>
              <a:rPr lang="en-US" sz="2400" dirty="0" err="1"/>
              <a:t>hóa</a:t>
            </a:r>
            <a:r>
              <a:rPr lang="en-US" sz="2400" dirty="0"/>
              <a:t> </a:t>
            </a:r>
            <a:r>
              <a:rPr lang="en-US" sz="2400" dirty="0" err="1"/>
              <a:t>già</a:t>
            </a:r>
            <a:r>
              <a:rPr lang="en-US" sz="2400" dirty="0"/>
              <a:t> ở 320</a:t>
            </a:r>
            <a:r>
              <a:rPr lang="en-US" sz="2400" baseline="30000" dirty="0"/>
              <a:t>o</a:t>
            </a:r>
            <a:r>
              <a:rPr lang="en-US" sz="2400" dirty="0"/>
              <a:t> C </a:t>
            </a:r>
            <a:r>
              <a:rPr lang="en-US" sz="2400" dirty="0" err="1"/>
              <a:t>trong</a:t>
            </a:r>
            <a:r>
              <a:rPr lang="en-US" sz="2400" dirty="0"/>
              <a:t> 2 </a:t>
            </a:r>
            <a:r>
              <a:rPr lang="en-US" sz="2400" dirty="0" err="1"/>
              <a:t>giờ</a:t>
            </a:r>
            <a:r>
              <a:rPr lang="en-US" sz="2400" dirty="0"/>
              <a:t>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pha</a:t>
            </a:r>
            <a:r>
              <a:rPr lang="en-US" sz="2400" dirty="0"/>
              <a:t> </a:t>
            </a:r>
            <a:r>
              <a:rPr lang="en-US" sz="2400" dirty="0" err="1"/>
              <a:t>cứng</a:t>
            </a:r>
            <a:r>
              <a:rPr lang="en-US" sz="2400" dirty="0"/>
              <a:t> </a:t>
            </a:r>
            <a:r>
              <a:rPr lang="en-US" sz="2400" dirty="0" err="1"/>
              <a:t>phân</a:t>
            </a:r>
            <a:r>
              <a:rPr lang="en-US" sz="2400" dirty="0"/>
              <a:t> </a:t>
            </a:r>
            <a:r>
              <a:rPr lang="en-US" sz="2400" dirty="0" err="1"/>
              <a:t>tán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tiết</a:t>
            </a:r>
            <a:r>
              <a:rPr lang="en-US" sz="2400" dirty="0"/>
              <a:t> </a:t>
            </a:r>
            <a:r>
              <a:rPr lang="en-US" sz="2400" dirty="0" err="1"/>
              <a:t>ra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cho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bền</a:t>
            </a:r>
            <a:r>
              <a:rPr lang="en-US" sz="2400" dirty="0"/>
              <a:t> </a:t>
            </a:r>
            <a:r>
              <a:rPr lang="en-US" sz="2400" dirty="0" err="1"/>
              <a:t>tăng</a:t>
            </a:r>
            <a:r>
              <a:rPr lang="en-US" sz="2400" dirty="0"/>
              <a:t> </a:t>
            </a:r>
            <a:r>
              <a:rPr lang="en-US" sz="2400" dirty="0" err="1"/>
              <a:t>lên</a:t>
            </a:r>
            <a:r>
              <a:rPr lang="en-US" sz="2400" dirty="0"/>
              <a:t>.</a:t>
            </a:r>
          </a:p>
          <a:p>
            <a:pPr algn="just"/>
            <a:r>
              <a:rPr lang="en-US" sz="2400" dirty="0" smtClean="0"/>
              <a:t>- </a:t>
            </a:r>
            <a:r>
              <a:rPr lang="en-US" sz="2400" dirty="0" err="1" smtClean="0"/>
              <a:t>Việt</a:t>
            </a:r>
            <a:r>
              <a:rPr lang="en-US" sz="2400" dirty="0" smtClean="0"/>
              <a:t> </a:t>
            </a:r>
            <a:r>
              <a:rPr lang="en-US" sz="2400" dirty="0"/>
              <a:t>Nam </a:t>
            </a:r>
            <a:r>
              <a:rPr lang="en-US" sz="2400" dirty="0" err="1"/>
              <a:t>ký</a:t>
            </a:r>
            <a:r>
              <a:rPr lang="en-US" sz="2400" dirty="0"/>
              <a:t> </a:t>
            </a:r>
            <a:r>
              <a:rPr lang="en-US" sz="2400" dirty="0" err="1"/>
              <a:t>hiệu</a:t>
            </a:r>
            <a:r>
              <a:rPr lang="en-US" sz="2400" dirty="0"/>
              <a:t> </a:t>
            </a:r>
            <a:r>
              <a:rPr lang="en-US" sz="2400" dirty="0" err="1"/>
              <a:t>brông</a:t>
            </a:r>
            <a:r>
              <a:rPr lang="en-US" sz="2400" dirty="0"/>
              <a:t> </a:t>
            </a:r>
            <a:r>
              <a:rPr lang="en-US" sz="2400" dirty="0" err="1"/>
              <a:t>bắt</a:t>
            </a:r>
            <a:r>
              <a:rPr lang="en-US" sz="2400" dirty="0"/>
              <a:t> </a:t>
            </a:r>
            <a:r>
              <a:rPr lang="en-US" sz="2400" dirty="0" err="1"/>
              <a:t>đầu</a:t>
            </a:r>
            <a:r>
              <a:rPr lang="en-US" sz="2400" dirty="0"/>
              <a:t> </a:t>
            </a:r>
            <a:r>
              <a:rPr lang="en-US" sz="2400" dirty="0" err="1"/>
              <a:t>bằng</a:t>
            </a:r>
            <a:r>
              <a:rPr lang="en-US" sz="2400" dirty="0"/>
              <a:t> </a:t>
            </a:r>
            <a:r>
              <a:rPr lang="en-US" sz="2400" dirty="0" err="1"/>
              <a:t>chữ</a:t>
            </a:r>
            <a:r>
              <a:rPr lang="en-US" sz="2400" dirty="0"/>
              <a:t> B, </a:t>
            </a:r>
            <a:r>
              <a:rPr lang="en-US" sz="2400" dirty="0" err="1"/>
              <a:t>tiếp</a:t>
            </a:r>
            <a:r>
              <a:rPr lang="en-US" sz="2400" dirty="0"/>
              <a:t>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Cu, </a:t>
            </a:r>
            <a:r>
              <a:rPr lang="en-US" sz="2400" dirty="0" err="1"/>
              <a:t>đến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nguyên</a:t>
            </a:r>
            <a:r>
              <a:rPr lang="en-US" sz="2400" dirty="0"/>
              <a:t> </a:t>
            </a:r>
            <a:r>
              <a:rPr lang="en-US" sz="2400" dirty="0" err="1"/>
              <a:t>tố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thành</a:t>
            </a:r>
            <a:r>
              <a:rPr lang="en-US" sz="2400" dirty="0"/>
              <a:t> </a:t>
            </a:r>
            <a:r>
              <a:rPr lang="en-US" sz="2400" dirty="0" err="1"/>
              <a:t>phần</a:t>
            </a:r>
            <a:r>
              <a:rPr lang="en-US" sz="2400" dirty="0"/>
              <a:t> </a:t>
            </a:r>
            <a:r>
              <a:rPr lang="en-US" sz="2400" dirty="0" err="1"/>
              <a:t>kèm</a:t>
            </a:r>
            <a:r>
              <a:rPr lang="en-US" sz="2400" dirty="0"/>
              <a:t> </a:t>
            </a:r>
            <a:r>
              <a:rPr lang="en-US" sz="2400" dirty="0" err="1"/>
              <a:t>theo.</a:t>
            </a:r>
            <a:endParaRPr lang="en-US" sz="2400" dirty="0"/>
          </a:p>
        </p:txBody>
      </p:sp>
      <p:grpSp>
        <p:nvGrpSpPr>
          <p:cNvPr id="8" name="Group 7"/>
          <p:cNvGrpSpPr/>
          <p:nvPr/>
        </p:nvGrpSpPr>
        <p:grpSpPr>
          <a:xfrm>
            <a:off x="1752600" y="1041400"/>
            <a:ext cx="3505199" cy="635000"/>
            <a:chOff x="1752600" y="1041400"/>
            <a:chExt cx="3505199" cy="635000"/>
          </a:xfrm>
        </p:grpSpPr>
        <p:grpSp>
          <p:nvGrpSpPr>
            <p:cNvPr id="7" name="Group 6"/>
            <p:cNvGrpSpPr/>
            <p:nvPr/>
          </p:nvGrpSpPr>
          <p:grpSpPr>
            <a:xfrm>
              <a:off x="1752600" y="1041400"/>
              <a:ext cx="3505199" cy="514350"/>
              <a:chOff x="1752600" y="1041400"/>
              <a:chExt cx="3505199" cy="514350"/>
            </a:xfrm>
          </p:grpSpPr>
          <p:sp>
            <p:nvSpPr>
              <p:cNvPr id="37909" name="AutoShape 21"/>
              <p:cNvSpPr>
                <a:spLocks noChangeArrowheads="1"/>
              </p:cNvSpPr>
              <p:nvPr/>
            </p:nvSpPr>
            <p:spPr bwMode="gray">
              <a:xfrm>
                <a:off x="2057400" y="1041400"/>
                <a:ext cx="3028950" cy="51435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2">
                      <a:gamma/>
                      <a:tint val="81176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910" name="Rectangle 22"/>
              <p:cNvSpPr>
                <a:spLocks noChangeArrowheads="1"/>
              </p:cNvSpPr>
              <p:nvPr/>
            </p:nvSpPr>
            <p:spPr bwMode="gray">
              <a:xfrm>
                <a:off x="1752600" y="1062335"/>
                <a:ext cx="3505199" cy="4616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28398" dir="3806097" algn="ct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r>
                  <a:rPr lang="en-US" sz="2400" b="1" dirty="0">
                    <a:solidFill>
                      <a:schemeClr val="bg1"/>
                    </a:solidFill>
                  </a:rPr>
                  <a:t>1.3.4 </a:t>
                </a:r>
                <a:r>
                  <a:rPr lang="en-US" sz="2400" b="1" dirty="0" err="1">
                    <a:solidFill>
                      <a:schemeClr val="bg1"/>
                    </a:solidFill>
                  </a:rPr>
                  <a:t>Brông</a:t>
                </a:r>
                <a:r>
                  <a:rPr lang="en-US" sz="2400" b="1" dirty="0">
                    <a:solidFill>
                      <a:schemeClr val="bg1"/>
                    </a:solidFill>
                  </a:rPr>
                  <a:t> </a:t>
                </a:r>
                <a:r>
                  <a:rPr lang="en-US" sz="2400" b="1" dirty="0" err="1">
                    <a:solidFill>
                      <a:schemeClr val="bg1"/>
                    </a:solidFill>
                  </a:rPr>
                  <a:t>berili</a:t>
                </a:r>
                <a:endParaRPr lang="en-US" sz="2400" dirty="0">
                  <a:solidFill>
                    <a:schemeClr val="bg1"/>
                  </a:solidFill>
                </a:endParaRPr>
              </a:p>
            </p:txBody>
          </p:sp>
        </p:grpSp>
        <p:cxnSp>
          <p:nvCxnSpPr>
            <p:cNvPr id="37915" name="AutoShape 27"/>
            <p:cNvCxnSpPr>
              <a:cxnSpLocks noChangeShapeType="1"/>
              <a:stCxn id="37909" idx="2"/>
            </p:cNvCxnSpPr>
            <p:nvPr/>
          </p:nvCxnSpPr>
          <p:spPr bwMode="gray">
            <a:xfrm flipH="1">
              <a:off x="3505199" y="1555750"/>
              <a:ext cx="66676" cy="120650"/>
            </a:xfrm>
            <a:prstGeom prst="straightConnector1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29" name="Rectangle 2"/>
          <p:cNvSpPr>
            <a:spLocks noGrp="1" noChangeArrowheads="1"/>
          </p:cNvSpPr>
          <p:nvPr>
            <p:ph type="title"/>
          </p:nvPr>
        </p:nvSpPr>
        <p:spPr>
          <a:xfrm>
            <a:off x="1001713" y="130175"/>
            <a:ext cx="7380287" cy="708025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pt-BR" i="1" dirty="0" smtClean="0">
                <a:solidFill>
                  <a:srgbClr val="FFFF00"/>
                </a:solidFill>
              </a:rPr>
              <a:t>1.3 - Đồng </a:t>
            </a:r>
            <a:r>
              <a:rPr lang="pt-BR" i="1" dirty="0">
                <a:solidFill>
                  <a:srgbClr val="FFFF00"/>
                </a:solidFill>
              </a:rPr>
              <a:t>thanh - Brông</a:t>
            </a:r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4233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79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79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79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772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/>
              <a:t>2. NHÔM VÀ HỢP KIM NHÔM</a:t>
            </a:r>
            <a:endParaRPr lang="en-US" sz="2800" dirty="0">
              <a:solidFill>
                <a:schemeClr val="bg1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200025" y="1390650"/>
            <a:ext cx="8791574" cy="438150"/>
            <a:chOff x="200025" y="1524000"/>
            <a:chExt cx="8791574" cy="438150"/>
          </a:xfrm>
        </p:grpSpPr>
        <p:sp>
          <p:nvSpPr>
            <p:cNvPr id="7" name="AutoShape 2"/>
            <p:cNvSpPr>
              <a:spLocks noChangeArrowheads="1"/>
            </p:cNvSpPr>
            <p:nvPr/>
          </p:nvSpPr>
          <p:spPr bwMode="gray">
            <a:xfrm>
              <a:off x="238124" y="1552574"/>
              <a:ext cx="8753475" cy="40957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  <a:alpha val="0"/>
                  </a:schemeClr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accent1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" name="Text Box 45"/>
            <p:cNvSpPr txBox="1">
              <a:spLocks noChangeArrowheads="1"/>
            </p:cNvSpPr>
            <p:nvPr/>
          </p:nvSpPr>
          <p:spPr bwMode="auto">
            <a:xfrm>
              <a:off x="595313" y="1549400"/>
              <a:ext cx="7353488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  <a:alpha val="50000"/>
                </a:schemeClr>
              </a:prstShdw>
            </a:effec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l" eaLnBrk="1" hangingPunct="1"/>
              <a:r>
                <a:rPr lang="en-US" sz="2000" b="1" dirty="0"/>
                <a:t>1.1. ĐỒNG NGUYÊN CHẤT VÀ PHÂN LOẠI HỢP KIM </a:t>
              </a:r>
              <a:r>
                <a:rPr lang="en-US" sz="2000" b="1" dirty="0" smtClean="0"/>
                <a:t>NHÔM</a:t>
              </a:r>
              <a:endParaRPr lang="en-US" sz="2000" b="1" dirty="0">
                <a:cs typeface="Arial" charset="0"/>
              </a:endParaRPr>
            </a:p>
          </p:txBody>
        </p:sp>
        <p:sp>
          <p:nvSpPr>
            <p:cNvPr id="9" name="AutoShape 6"/>
            <p:cNvSpPr>
              <a:spLocks noChangeArrowheads="1"/>
            </p:cNvSpPr>
            <p:nvPr/>
          </p:nvSpPr>
          <p:spPr bwMode="gray">
            <a:xfrm>
              <a:off x="200025" y="1524000"/>
              <a:ext cx="8791574" cy="438150"/>
            </a:xfrm>
            <a:prstGeom prst="roundRect">
              <a:avLst>
                <a:gd name="adj" fmla="val 50000"/>
              </a:avLst>
            </a:prstGeom>
            <a:noFill/>
            <a:ln w="952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accent1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0" name="Group 7"/>
            <p:cNvGrpSpPr>
              <a:grpSpLocks/>
            </p:cNvGrpSpPr>
            <p:nvPr/>
          </p:nvGrpSpPr>
          <p:grpSpPr bwMode="auto">
            <a:xfrm>
              <a:off x="301625" y="1651000"/>
              <a:ext cx="238125" cy="238125"/>
              <a:chOff x="1816" y="1900"/>
              <a:chExt cx="160" cy="160"/>
            </a:xfrm>
          </p:grpSpPr>
          <p:pic>
            <p:nvPicPr>
              <p:cNvPr id="11" name="Picture 8" descr="shadow_1_m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1816" y="1900"/>
                <a:ext cx="160" cy="16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12" name="Group 9"/>
              <p:cNvGrpSpPr>
                <a:grpSpLocks/>
              </p:cNvGrpSpPr>
              <p:nvPr/>
            </p:nvGrpSpPr>
            <p:grpSpPr bwMode="auto">
              <a:xfrm>
                <a:off x="1835" y="1903"/>
                <a:ext cx="126" cy="126"/>
                <a:chOff x="1824" y="1902"/>
                <a:chExt cx="144" cy="144"/>
              </a:xfrm>
            </p:grpSpPr>
            <p:sp>
              <p:nvSpPr>
                <p:cNvPr id="13" name="Oval 10"/>
                <p:cNvSpPr>
                  <a:spLocks noChangeArrowheads="1"/>
                </p:cNvSpPr>
                <p:nvPr/>
              </p:nvSpPr>
              <p:spPr bwMode="gray">
                <a:xfrm>
                  <a:off x="1824" y="1902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50000">
                      <a:schemeClr val="accent1"/>
                    </a:gs>
                    <a:gs pos="100000">
                      <a:srgbClr val="FFFFFF"/>
                    </a:gs>
                  </a:gsLst>
                  <a:lin ang="5400000" scaled="1"/>
                </a:gradFill>
                <a:ln w="6350" algn="ctr">
                  <a:solidFill>
                    <a:schemeClr val="accent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25400" dir="5400000" algn="ctr" rotWithShape="0">
                          <a:srgbClr val="333333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" name="Oval 11"/>
                <p:cNvSpPr>
                  <a:spLocks noChangeArrowheads="1"/>
                </p:cNvSpPr>
                <p:nvPr/>
              </p:nvSpPr>
              <p:spPr bwMode="gray">
                <a:xfrm>
                  <a:off x="1843" y="1922"/>
                  <a:ext cx="106" cy="104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rgbClr val="4F81BD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25400" dir="5400000" algn="ctr" rotWithShape="0">
                          <a:srgbClr val="333333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15" name="AutoShape 15"/>
          <p:cNvSpPr>
            <a:spLocks noChangeArrowheads="1"/>
          </p:cNvSpPr>
          <p:nvPr/>
        </p:nvSpPr>
        <p:spPr bwMode="gray">
          <a:xfrm>
            <a:off x="0" y="2667000"/>
            <a:ext cx="9144000" cy="4114800"/>
          </a:xfrm>
          <a:prstGeom prst="roundRect">
            <a:avLst>
              <a:gd name="adj" fmla="val 9384"/>
            </a:avLst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rgbClr val="B2B2B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342900" indent="-342900" algn="just">
              <a:buFontTx/>
              <a:buChar char="-"/>
            </a:pPr>
            <a:r>
              <a:rPr lang="en-US" sz="2400" dirty="0" err="1" smtClean="0"/>
              <a:t>Nhôm</a:t>
            </a:r>
            <a:r>
              <a:rPr lang="en-US" sz="2400" dirty="0" smtClean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kim</a:t>
            </a:r>
            <a:r>
              <a:rPr lang="en-US" sz="2400" dirty="0"/>
              <a:t> </a:t>
            </a:r>
            <a:r>
              <a:rPr lang="en-US" sz="2400" dirty="0" err="1"/>
              <a:t>loại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màu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bạc</a:t>
            </a:r>
            <a:r>
              <a:rPr lang="en-US" sz="2400" dirty="0"/>
              <a:t>, </a:t>
            </a:r>
            <a:r>
              <a:rPr lang="en-US" sz="2400" dirty="0" err="1"/>
              <a:t>khối</a:t>
            </a:r>
            <a:r>
              <a:rPr lang="en-US" sz="2400" dirty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riêng</a:t>
            </a:r>
            <a:r>
              <a:rPr lang="en-US" sz="2400" dirty="0"/>
              <a:t> 2,7g/cm</a:t>
            </a:r>
            <a:r>
              <a:rPr lang="en-US" sz="2400" baseline="30000" dirty="0"/>
              <a:t>3</a:t>
            </a:r>
            <a:r>
              <a:rPr lang="en-US" sz="2400" dirty="0" smtClean="0"/>
              <a:t>,</a:t>
            </a:r>
          </a:p>
          <a:p>
            <a:pPr marL="342900" indent="-342900" algn="just">
              <a:buFontTx/>
              <a:buChar char="-"/>
            </a:pPr>
            <a:r>
              <a:rPr lang="en-US" sz="2400" dirty="0" err="1" smtClean="0"/>
              <a:t>nhiệt</a:t>
            </a:r>
            <a:r>
              <a:rPr lang="en-US" sz="2400" dirty="0" smtClean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nóng</a:t>
            </a:r>
            <a:r>
              <a:rPr lang="en-US" sz="2400" dirty="0"/>
              <a:t> </a:t>
            </a:r>
            <a:r>
              <a:rPr lang="en-US" sz="2400" dirty="0" err="1"/>
              <a:t>chảy</a:t>
            </a:r>
            <a:r>
              <a:rPr lang="en-US" sz="2400" dirty="0"/>
              <a:t> 660</a:t>
            </a:r>
            <a:r>
              <a:rPr lang="en-US" sz="2400" baseline="30000" dirty="0"/>
              <a:t>o</a:t>
            </a:r>
            <a:r>
              <a:rPr lang="en-US" sz="2400" dirty="0"/>
              <a:t>C, </a:t>
            </a:r>
            <a:r>
              <a:rPr lang="en-US" sz="2400" dirty="0" err="1"/>
              <a:t>dẫn</a:t>
            </a:r>
            <a:r>
              <a:rPr lang="en-US" sz="2400" dirty="0"/>
              <a:t> </a:t>
            </a:r>
            <a:r>
              <a:rPr lang="en-US" sz="2400" dirty="0" err="1"/>
              <a:t>nhiệt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điện</a:t>
            </a:r>
            <a:r>
              <a:rPr lang="en-US" sz="2400" dirty="0"/>
              <a:t> </a:t>
            </a:r>
            <a:r>
              <a:rPr lang="en-US" sz="2400" dirty="0" err="1"/>
              <a:t>rất</a:t>
            </a:r>
            <a:r>
              <a:rPr lang="en-US" sz="2400" dirty="0"/>
              <a:t> </a:t>
            </a:r>
            <a:r>
              <a:rPr lang="en-US" sz="2400" dirty="0" err="1"/>
              <a:t>tốt</a:t>
            </a:r>
            <a:r>
              <a:rPr lang="en-US" sz="2400" dirty="0"/>
              <a:t> </a:t>
            </a:r>
            <a:r>
              <a:rPr lang="en-US" sz="2400" dirty="0" err="1"/>
              <a:t>sau</a:t>
            </a:r>
            <a:r>
              <a:rPr lang="en-US" sz="2400" dirty="0"/>
              <a:t> </a:t>
            </a:r>
            <a:r>
              <a:rPr lang="en-US" sz="2400" dirty="0" err="1"/>
              <a:t>đồng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bạc</a:t>
            </a:r>
            <a:r>
              <a:rPr lang="en-US" sz="2400" dirty="0"/>
              <a:t>.</a:t>
            </a:r>
          </a:p>
          <a:p>
            <a:pPr algn="just"/>
            <a:r>
              <a:rPr lang="en-US" sz="2400" dirty="0"/>
              <a:t>- </a:t>
            </a:r>
            <a:r>
              <a:rPr lang="en-US" sz="2400" dirty="0" err="1"/>
              <a:t>Chịu</a:t>
            </a:r>
            <a:r>
              <a:rPr lang="en-US" sz="2400" dirty="0"/>
              <a:t> </a:t>
            </a:r>
            <a:r>
              <a:rPr lang="en-US" sz="2400" dirty="0" err="1"/>
              <a:t>ăn</a:t>
            </a:r>
            <a:r>
              <a:rPr lang="en-US" sz="2400" dirty="0"/>
              <a:t> </a:t>
            </a:r>
            <a:r>
              <a:rPr lang="en-US" sz="2400" dirty="0" err="1"/>
              <a:t>mòn</a:t>
            </a:r>
            <a:r>
              <a:rPr lang="en-US" sz="2400" dirty="0"/>
              <a:t> </a:t>
            </a:r>
            <a:r>
              <a:rPr lang="en-US" sz="2400" dirty="0" err="1"/>
              <a:t>tốt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môi</a:t>
            </a:r>
            <a:r>
              <a:rPr lang="en-US" sz="2400" dirty="0"/>
              <a:t> </a:t>
            </a:r>
            <a:r>
              <a:rPr lang="en-US" sz="2400" dirty="0" err="1"/>
              <a:t>trường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khí</a:t>
            </a:r>
            <a:r>
              <a:rPr lang="en-US" sz="2400" dirty="0"/>
              <a:t> </a:t>
            </a:r>
            <a:r>
              <a:rPr lang="en-US" sz="2400" dirty="0" err="1"/>
              <a:t>ẩm</a:t>
            </a:r>
            <a:r>
              <a:rPr lang="en-US" sz="2400" dirty="0"/>
              <a:t> do </a:t>
            </a:r>
            <a:r>
              <a:rPr lang="en-US" sz="2400" dirty="0" err="1"/>
              <a:t>hình</a:t>
            </a:r>
            <a:r>
              <a:rPr lang="en-US" sz="2400" dirty="0"/>
              <a:t> </a:t>
            </a:r>
            <a:r>
              <a:rPr lang="en-US" sz="2400" dirty="0" err="1" smtClean="0"/>
              <a:t>thành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 </a:t>
            </a:r>
            <a:r>
              <a:rPr lang="en-US" sz="2400" dirty="0" err="1"/>
              <a:t>trên</a:t>
            </a:r>
            <a:r>
              <a:rPr lang="en-US" sz="2400" dirty="0"/>
              <a:t> </a:t>
            </a:r>
            <a:r>
              <a:rPr lang="en-US" sz="2400" dirty="0" err="1"/>
              <a:t>bề</a:t>
            </a:r>
            <a:r>
              <a:rPr lang="en-US" sz="2400" dirty="0"/>
              <a:t> </a:t>
            </a:r>
            <a:r>
              <a:rPr lang="en-US" sz="2400" dirty="0" err="1"/>
              <a:t>mặt</a:t>
            </a:r>
            <a:r>
              <a:rPr lang="en-US" sz="2400" dirty="0"/>
              <a:t> </a:t>
            </a:r>
            <a:r>
              <a:rPr lang="en-US" sz="2400" dirty="0" err="1"/>
              <a:t>lớp</a:t>
            </a:r>
            <a:r>
              <a:rPr lang="en-US" sz="2400" dirty="0"/>
              <a:t> </a:t>
            </a:r>
            <a:r>
              <a:rPr lang="en-US" sz="2400" dirty="0" err="1"/>
              <a:t>oxit</a:t>
            </a:r>
            <a:r>
              <a:rPr lang="en-US" sz="2400" dirty="0"/>
              <a:t> (Al</a:t>
            </a:r>
            <a:r>
              <a:rPr lang="en-US" sz="2400" baseline="-25000" dirty="0"/>
              <a:t>2</a:t>
            </a:r>
            <a:r>
              <a:rPr lang="en-US" sz="2400" dirty="0"/>
              <a:t>O</a:t>
            </a:r>
            <a:r>
              <a:rPr lang="en-US" sz="2400" baseline="-25000" dirty="0"/>
              <a:t>3</a:t>
            </a:r>
            <a:r>
              <a:rPr lang="en-US" sz="2400" dirty="0"/>
              <a:t>) </a:t>
            </a:r>
            <a:r>
              <a:rPr lang="en-US" sz="2400" dirty="0" err="1"/>
              <a:t>nhôm</a:t>
            </a:r>
            <a:r>
              <a:rPr lang="en-US" sz="2400" dirty="0"/>
              <a:t> </a:t>
            </a:r>
            <a:r>
              <a:rPr lang="en-US" sz="2400" dirty="0" err="1"/>
              <a:t>bền</a:t>
            </a:r>
            <a:r>
              <a:rPr lang="en-US" sz="2400" dirty="0"/>
              <a:t> </a:t>
            </a:r>
            <a:r>
              <a:rPr lang="en-US" sz="2400" dirty="0" err="1"/>
              <a:t>chắc</a:t>
            </a:r>
            <a:r>
              <a:rPr lang="en-US" sz="2400" dirty="0"/>
              <a:t>. </a:t>
            </a:r>
            <a:r>
              <a:rPr lang="en-US" sz="2400" dirty="0" err="1"/>
              <a:t>Lớp</a:t>
            </a:r>
            <a:r>
              <a:rPr lang="en-US" sz="2400" dirty="0"/>
              <a:t> </a:t>
            </a:r>
            <a:r>
              <a:rPr lang="en-US" sz="2400" dirty="0" err="1"/>
              <a:t>này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cho</a:t>
            </a:r>
            <a:r>
              <a:rPr lang="en-US" sz="2400" dirty="0"/>
              <a:t> </a:t>
            </a:r>
            <a:r>
              <a:rPr lang="en-US" sz="2400" dirty="0" err="1"/>
              <a:t>nhôm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màu</a:t>
            </a:r>
            <a:r>
              <a:rPr lang="en-US" sz="2400" dirty="0"/>
              <a:t> </a:t>
            </a:r>
            <a:r>
              <a:rPr lang="en-US" sz="2400" dirty="0" err="1"/>
              <a:t>trắng</a:t>
            </a:r>
            <a:r>
              <a:rPr lang="en-US" sz="2400" dirty="0"/>
              <a:t>.</a:t>
            </a:r>
          </a:p>
          <a:p>
            <a:pPr algn="just"/>
            <a:r>
              <a:rPr lang="en-US" sz="2400" dirty="0"/>
              <a:t>- Ở </a:t>
            </a:r>
            <a:r>
              <a:rPr lang="en-US" sz="2400" dirty="0" err="1"/>
              <a:t>trạng</a:t>
            </a:r>
            <a:r>
              <a:rPr lang="en-US" sz="2400" dirty="0"/>
              <a:t> </a:t>
            </a:r>
            <a:r>
              <a:rPr lang="en-US" sz="2400" dirty="0" err="1"/>
              <a:t>thái</a:t>
            </a:r>
            <a:r>
              <a:rPr lang="en-US" sz="2400" dirty="0"/>
              <a:t> ủ, </a:t>
            </a:r>
            <a:r>
              <a:rPr lang="en-US" sz="2400" dirty="0" err="1"/>
              <a:t>nhôm</a:t>
            </a:r>
            <a:r>
              <a:rPr lang="en-US" sz="2400" dirty="0"/>
              <a:t> </a:t>
            </a:r>
            <a:r>
              <a:rPr lang="en-US" sz="2400" dirty="0" err="1"/>
              <a:t>rất</a:t>
            </a:r>
            <a:r>
              <a:rPr lang="en-US" sz="2400" dirty="0"/>
              <a:t> </a:t>
            </a:r>
            <a:r>
              <a:rPr lang="en-US" sz="2400" dirty="0" err="1"/>
              <a:t>dẻo</a:t>
            </a:r>
            <a:r>
              <a:rPr lang="en-US" sz="2400" dirty="0"/>
              <a:t> </a:t>
            </a:r>
            <a:r>
              <a:rPr lang="en-US" sz="2400" dirty="0" err="1"/>
              <a:t>nên</a:t>
            </a:r>
            <a:r>
              <a:rPr lang="en-US" sz="2400" dirty="0"/>
              <a:t> </a:t>
            </a:r>
            <a:r>
              <a:rPr lang="en-US" sz="2400" dirty="0" err="1"/>
              <a:t>dễ</a:t>
            </a:r>
            <a:r>
              <a:rPr lang="en-US" sz="2400" dirty="0"/>
              <a:t> </a:t>
            </a:r>
            <a:r>
              <a:rPr lang="en-US" sz="2400" dirty="0" err="1"/>
              <a:t>dát</a:t>
            </a:r>
            <a:r>
              <a:rPr lang="en-US" sz="2400" dirty="0"/>
              <a:t> </a:t>
            </a:r>
            <a:r>
              <a:rPr lang="en-US" sz="2400" dirty="0" err="1"/>
              <a:t>mỏng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kéo</a:t>
            </a:r>
            <a:r>
              <a:rPr lang="en-US" sz="2400" dirty="0"/>
              <a:t> </a:t>
            </a:r>
            <a:r>
              <a:rPr lang="en-US" sz="2400" dirty="0" err="1"/>
              <a:t>sợi</a:t>
            </a:r>
            <a:r>
              <a:rPr lang="en-US" sz="2400" dirty="0"/>
              <a:t>.</a:t>
            </a:r>
          </a:p>
          <a:p>
            <a:pPr algn="just"/>
            <a:r>
              <a:rPr lang="en-US" sz="2400" dirty="0"/>
              <a:t>- </a:t>
            </a:r>
            <a:r>
              <a:rPr lang="en-US" sz="2400" dirty="0" err="1"/>
              <a:t>Nhôm</a:t>
            </a:r>
            <a:r>
              <a:rPr lang="en-US" sz="2400" dirty="0"/>
              <a:t> </a:t>
            </a:r>
            <a:r>
              <a:rPr lang="en-US" sz="2400" dirty="0" err="1"/>
              <a:t>thường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tạp</a:t>
            </a:r>
            <a:r>
              <a:rPr lang="en-US" sz="2400" dirty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Fe (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hại</a:t>
            </a:r>
            <a:r>
              <a:rPr lang="en-US" sz="2400" dirty="0"/>
              <a:t> </a:t>
            </a:r>
            <a:r>
              <a:rPr lang="en-US" sz="2400" dirty="0" err="1"/>
              <a:t>vì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thành</a:t>
            </a:r>
            <a:r>
              <a:rPr lang="en-US" sz="2400" dirty="0"/>
              <a:t> 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err="1" smtClean="0"/>
              <a:t>hợp</a:t>
            </a:r>
            <a:r>
              <a:rPr lang="en-US" sz="2400" dirty="0" smtClean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FeAl</a:t>
            </a:r>
            <a:r>
              <a:rPr lang="en-US" sz="2400" baseline="-25000" dirty="0"/>
              <a:t>3</a:t>
            </a:r>
            <a:r>
              <a:rPr lang="en-US" sz="2400" dirty="0"/>
              <a:t>,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xấu</a:t>
            </a:r>
            <a:r>
              <a:rPr lang="en-US" sz="2400" dirty="0"/>
              <a:t> </a:t>
            </a:r>
            <a:r>
              <a:rPr lang="en-US" sz="2400" dirty="0" err="1"/>
              <a:t>tính</a:t>
            </a:r>
            <a:r>
              <a:rPr lang="en-US" sz="2400" dirty="0"/>
              <a:t> </a:t>
            </a:r>
            <a:r>
              <a:rPr lang="en-US" sz="2400" dirty="0" err="1"/>
              <a:t>dẻo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nhôm</a:t>
            </a:r>
            <a:r>
              <a:rPr lang="en-US" sz="2400" dirty="0"/>
              <a:t>) </a:t>
            </a:r>
            <a:r>
              <a:rPr lang="en-US" sz="2400" dirty="0" err="1"/>
              <a:t>và</a:t>
            </a:r>
            <a:r>
              <a:rPr lang="en-US" sz="2400" dirty="0"/>
              <a:t> Si (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hại</a:t>
            </a:r>
            <a:r>
              <a:rPr lang="en-US" sz="2400" dirty="0"/>
              <a:t>).</a:t>
            </a:r>
          </a:p>
          <a:p>
            <a:pPr algn="just"/>
            <a:r>
              <a:rPr lang="en-US" sz="2400" dirty="0"/>
              <a:t>- </a:t>
            </a:r>
            <a:r>
              <a:rPr lang="en-US" sz="2400" dirty="0" err="1"/>
              <a:t>Khác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đồng</a:t>
            </a:r>
            <a:r>
              <a:rPr lang="en-US" sz="2400" dirty="0"/>
              <a:t>, </a:t>
            </a:r>
            <a:r>
              <a:rPr lang="en-US" sz="2400" dirty="0" err="1"/>
              <a:t>khi</a:t>
            </a:r>
            <a:r>
              <a:rPr lang="en-US" sz="2400" dirty="0"/>
              <a:t> </a:t>
            </a:r>
            <a:r>
              <a:rPr lang="en-US" sz="2400" dirty="0" err="1"/>
              <a:t>nung</a:t>
            </a:r>
            <a:r>
              <a:rPr lang="en-US" sz="2400" dirty="0"/>
              <a:t> </a:t>
            </a:r>
            <a:r>
              <a:rPr lang="en-US" sz="2400" dirty="0" err="1"/>
              <a:t>nóng</a:t>
            </a:r>
            <a:r>
              <a:rPr lang="en-US" sz="2400" dirty="0"/>
              <a:t> </a:t>
            </a:r>
            <a:r>
              <a:rPr lang="en-US" sz="2400" dirty="0" err="1"/>
              <a:t>nhôm</a:t>
            </a:r>
            <a:r>
              <a:rPr lang="en-US" sz="2400" dirty="0"/>
              <a:t> ở 77</a:t>
            </a:r>
            <a:r>
              <a:rPr lang="en-US" sz="2400" baseline="30000" dirty="0"/>
              <a:t>o</a:t>
            </a:r>
            <a:r>
              <a:rPr lang="en-US" sz="2400" dirty="0"/>
              <a:t>C, 150 </a:t>
            </a:r>
            <a:r>
              <a:rPr lang="en-US" sz="2400" dirty="0" err="1"/>
              <a:t>ngày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 smtClean="0"/>
              <a:t>bền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err="1" smtClean="0"/>
              <a:t>của</a:t>
            </a:r>
            <a:r>
              <a:rPr lang="en-US" sz="2400" dirty="0" smtClean="0"/>
              <a:t> </a:t>
            </a:r>
            <a:r>
              <a:rPr lang="en-US" sz="2400" dirty="0" err="1"/>
              <a:t>nhôm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giảm</a:t>
            </a:r>
            <a:r>
              <a:rPr lang="en-US" sz="2400" dirty="0"/>
              <a:t>.</a:t>
            </a:r>
          </a:p>
          <a:p>
            <a:pPr algn="just"/>
            <a:r>
              <a:rPr lang="en-US" sz="2400" dirty="0"/>
              <a:t>- </a:t>
            </a:r>
            <a:r>
              <a:rPr lang="en-US" sz="2400" dirty="0" err="1"/>
              <a:t>Tính</a:t>
            </a:r>
            <a:r>
              <a:rPr lang="en-US" sz="2400" dirty="0"/>
              <a:t> </a:t>
            </a:r>
            <a:r>
              <a:rPr lang="en-US" sz="2400" dirty="0" err="1"/>
              <a:t>dẫn</a:t>
            </a:r>
            <a:r>
              <a:rPr lang="en-US" sz="2400" dirty="0"/>
              <a:t> </a:t>
            </a:r>
            <a:r>
              <a:rPr lang="en-US" sz="2400" dirty="0" err="1"/>
              <a:t>nhiệt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dẫn</a:t>
            </a:r>
            <a:r>
              <a:rPr lang="en-US" sz="2400" dirty="0"/>
              <a:t> </a:t>
            </a:r>
            <a:r>
              <a:rPr lang="en-US" sz="2400" dirty="0" err="1"/>
              <a:t>điện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endParaRPr lang="en-US" sz="2400" dirty="0"/>
          </a:p>
        </p:txBody>
      </p:sp>
      <p:sp>
        <p:nvSpPr>
          <p:cNvPr id="3" name="Rectangle 2"/>
          <p:cNvSpPr/>
          <p:nvPr/>
        </p:nvSpPr>
        <p:spPr>
          <a:xfrm>
            <a:off x="457200" y="2067580"/>
            <a:ext cx="72378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2.1.1 </a:t>
            </a:r>
            <a:r>
              <a:rPr lang="en-US" sz="2800" b="1" dirty="0" err="1"/>
              <a:t>Các</a:t>
            </a:r>
            <a:r>
              <a:rPr lang="en-US" sz="2800" b="1" dirty="0"/>
              <a:t> </a:t>
            </a:r>
            <a:r>
              <a:rPr lang="en-US" sz="2800" b="1" dirty="0" err="1"/>
              <a:t>đặc</a:t>
            </a:r>
            <a:r>
              <a:rPr lang="en-US" sz="2800" b="1" dirty="0"/>
              <a:t> </a:t>
            </a:r>
            <a:r>
              <a:rPr lang="en-US" sz="2800" b="1" dirty="0" err="1"/>
              <a:t>tính</a:t>
            </a:r>
            <a:r>
              <a:rPr lang="en-US" sz="2800" b="1" dirty="0"/>
              <a:t> </a:t>
            </a:r>
            <a:r>
              <a:rPr lang="en-US" sz="2800" b="1" dirty="0" err="1"/>
              <a:t>của</a:t>
            </a:r>
            <a:r>
              <a:rPr lang="en-US" sz="2800" b="1" dirty="0"/>
              <a:t> </a:t>
            </a:r>
            <a:r>
              <a:rPr lang="en-US" sz="2800" b="1" dirty="0" err="1"/>
              <a:t>nhôm</a:t>
            </a:r>
            <a:r>
              <a:rPr lang="en-US" sz="2800" b="1" dirty="0"/>
              <a:t> </a:t>
            </a:r>
            <a:r>
              <a:rPr lang="en-US" sz="2800" b="1" dirty="0" err="1"/>
              <a:t>nguyên</a:t>
            </a:r>
            <a:r>
              <a:rPr lang="en-US" sz="2800" b="1" dirty="0"/>
              <a:t> </a:t>
            </a:r>
            <a:r>
              <a:rPr lang="en-US" sz="2800" b="1" dirty="0" err="1"/>
              <a:t>chất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256327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/>
              <a:t>2. NHÔM VÀ HỢP KIM NHÔM</a:t>
            </a:r>
            <a:endParaRPr lang="en-US" sz="2800" dirty="0">
              <a:solidFill>
                <a:schemeClr val="bg1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200025" y="1390650"/>
            <a:ext cx="8791574" cy="438150"/>
            <a:chOff x="200025" y="1524000"/>
            <a:chExt cx="8791574" cy="438150"/>
          </a:xfrm>
        </p:grpSpPr>
        <p:sp>
          <p:nvSpPr>
            <p:cNvPr id="7" name="AutoShape 2"/>
            <p:cNvSpPr>
              <a:spLocks noChangeArrowheads="1"/>
            </p:cNvSpPr>
            <p:nvPr/>
          </p:nvSpPr>
          <p:spPr bwMode="gray">
            <a:xfrm>
              <a:off x="238124" y="1552574"/>
              <a:ext cx="8753475" cy="40957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  <a:alpha val="0"/>
                  </a:schemeClr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accent1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" name="Text Box 45"/>
            <p:cNvSpPr txBox="1">
              <a:spLocks noChangeArrowheads="1"/>
            </p:cNvSpPr>
            <p:nvPr/>
          </p:nvSpPr>
          <p:spPr bwMode="auto">
            <a:xfrm>
              <a:off x="595313" y="1549400"/>
              <a:ext cx="7353488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  <a:alpha val="50000"/>
                </a:schemeClr>
              </a:prstShdw>
            </a:effec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l" eaLnBrk="1" hangingPunct="1"/>
              <a:r>
                <a:rPr lang="en-US" sz="2000" b="1" dirty="0"/>
                <a:t>1.1. ĐỒNG NGUYÊN CHẤT VÀ PHÂN LOẠI HỢP KIM </a:t>
              </a:r>
              <a:r>
                <a:rPr lang="en-US" sz="2000" b="1" dirty="0" smtClean="0"/>
                <a:t>NHÔM</a:t>
              </a:r>
              <a:endParaRPr lang="en-US" sz="2000" b="1" dirty="0">
                <a:cs typeface="Arial" charset="0"/>
              </a:endParaRPr>
            </a:p>
          </p:txBody>
        </p:sp>
        <p:sp>
          <p:nvSpPr>
            <p:cNvPr id="9" name="AutoShape 6"/>
            <p:cNvSpPr>
              <a:spLocks noChangeArrowheads="1"/>
            </p:cNvSpPr>
            <p:nvPr/>
          </p:nvSpPr>
          <p:spPr bwMode="gray">
            <a:xfrm>
              <a:off x="200025" y="1524000"/>
              <a:ext cx="8791574" cy="438150"/>
            </a:xfrm>
            <a:prstGeom prst="roundRect">
              <a:avLst>
                <a:gd name="adj" fmla="val 50000"/>
              </a:avLst>
            </a:prstGeom>
            <a:noFill/>
            <a:ln w="952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accent1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0" name="Group 7"/>
            <p:cNvGrpSpPr>
              <a:grpSpLocks/>
            </p:cNvGrpSpPr>
            <p:nvPr/>
          </p:nvGrpSpPr>
          <p:grpSpPr bwMode="auto">
            <a:xfrm>
              <a:off x="301625" y="1651000"/>
              <a:ext cx="238125" cy="238125"/>
              <a:chOff x="1816" y="1900"/>
              <a:chExt cx="160" cy="160"/>
            </a:xfrm>
          </p:grpSpPr>
          <p:pic>
            <p:nvPicPr>
              <p:cNvPr id="11" name="Picture 8" descr="shadow_1_m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1816" y="1900"/>
                <a:ext cx="160" cy="16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12" name="Group 9"/>
              <p:cNvGrpSpPr>
                <a:grpSpLocks/>
              </p:cNvGrpSpPr>
              <p:nvPr/>
            </p:nvGrpSpPr>
            <p:grpSpPr bwMode="auto">
              <a:xfrm>
                <a:off x="1835" y="1903"/>
                <a:ext cx="126" cy="126"/>
                <a:chOff x="1824" y="1902"/>
                <a:chExt cx="144" cy="144"/>
              </a:xfrm>
            </p:grpSpPr>
            <p:sp>
              <p:nvSpPr>
                <p:cNvPr id="13" name="Oval 10"/>
                <p:cNvSpPr>
                  <a:spLocks noChangeArrowheads="1"/>
                </p:cNvSpPr>
                <p:nvPr/>
              </p:nvSpPr>
              <p:spPr bwMode="gray">
                <a:xfrm>
                  <a:off x="1824" y="1902"/>
                  <a:ext cx="144" cy="14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50000">
                      <a:schemeClr val="accent1"/>
                    </a:gs>
                    <a:gs pos="100000">
                      <a:srgbClr val="FFFFFF"/>
                    </a:gs>
                  </a:gsLst>
                  <a:lin ang="5400000" scaled="1"/>
                </a:gradFill>
                <a:ln w="6350" algn="ctr">
                  <a:solidFill>
                    <a:schemeClr val="accent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25400" dir="5400000" algn="ctr" rotWithShape="0">
                          <a:srgbClr val="333333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" name="Oval 11"/>
                <p:cNvSpPr>
                  <a:spLocks noChangeArrowheads="1"/>
                </p:cNvSpPr>
                <p:nvPr/>
              </p:nvSpPr>
              <p:spPr bwMode="gray">
                <a:xfrm>
                  <a:off x="1843" y="1922"/>
                  <a:ext cx="106" cy="104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rgbClr val="4F81BD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25400" dir="5400000" algn="ctr" rotWithShape="0">
                          <a:srgbClr val="333333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15" name="AutoShape 15"/>
          <p:cNvSpPr>
            <a:spLocks noChangeArrowheads="1"/>
          </p:cNvSpPr>
          <p:nvPr/>
        </p:nvSpPr>
        <p:spPr bwMode="gray">
          <a:xfrm>
            <a:off x="285060" y="2743200"/>
            <a:ext cx="8536968" cy="4114800"/>
          </a:xfrm>
          <a:prstGeom prst="roundRect">
            <a:avLst>
              <a:gd name="adj" fmla="val 9384"/>
            </a:avLst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rgbClr val="B2B2B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just"/>
            <a:r>
              <a:rPr lang="en-US" sz="2400" dirty="0"/>
              <a:t>- </a:t>
            </a:r>
            <a:r>
              <a:rPr lang="en-US" sz="2400" dirty="0" err="1"/>
              <a:t>Nhược</a:t>
            </a:r>
            <a:r>
              <a:rPr lang="en-US" sz="2400" dirty="0"/>
              <a:t> </a:t>
            </a:r>
            <a:r>
              <a:rPr lang="en-US" sz="2400" dirty="0" err="1"/>
              <a:t>điểm</a:t>
            </a:r>
            <a:endParaRPr lang="en-US" sz="2400" dirty="0"/>
          </a:p>
          <a:p>
            <a:pPr algn="just"/>
            <a:r>
              <a:rPr lang="en-US" sz="2400" dirty="0" smtClean="0"/>
              <a:t>+ </a:t>
            </a:r>
            <a:r>
              <a:rPr lang="en-US" sz="2400" dirty="0" err="1"/>
              <a:t>Nhiệt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chảy</a:t>
            </a:r>
            <a:r>
              <a:rPr lang="en-US" sz="2400" dirty="0"/>
              <a:t> </a:t>
            </a:r>
            <a:r>
              <a:rPr lang="en-US" sz="2400" dirty="0" err="1"/>
              <a:t>thấp</a:t>
            </a:r>
            <a:r>
              <a:rPr lang="en-US" sz="2400" dirty="0"/>
              <a:t> (660</a:t>
            </a:r>
            <a:r>
              <a:rPr lang="en-US" sz="2400" baseline="30000" dirty="0"/>
              <a:t>0</a:t>
            </a:r>
            <a:r>
              <a:rPr lang="en-US" sz="2400" dirty="0"/>
              <a:t> C) </a:t>
            </a:r>
            <a:r>
              <a:rPr lang="en-US" sz="2400" dirty="0" err="1"/>
              <a:t>tuy</a:t>
            </a:r>
            <a:r>
              <a:rPr lang="en-US" sz="2400" dirty="0"/>
              <a:t> </a:t>
            </a:r>
            <a:r>
              <a:rPr lang="en-US" sz="2400" dirty="0" err="1"/>
              <a:t>dễ</a:t>
            </a:r>
            <a:r>
              <a:rPr lang="en-US" sz="2400" dirty="0"/>
              <a:t> </a:t>
            </a:r>
            <a:r>
              <a:rPr lang="en-US" sz="2400" dirty="0" err="1"/>
              <a:t>nấu</a:t>
            </a:r>
            <a:r>
              <a:rPr lang="en-US" sz="2400" dirty="0"/>
              <a:t> </a:t>
            </a:r>
            <a:r>
              <a:rPr lang="en-US" sz="2400" dirty="0" err="1" smtClean="0"/>
              <a:t>luyện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 </a:t>
            </a:r>
            <a:r>
              <a:rPr lang="en-US" sz="2400" dirty="0" err="1"/>
              <a:t>nhưng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chịu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nhiệt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.</a:t>
            </a:r>
          </a:p>
          <a:p>
            <a:pPr algn="just"/>
            <a:r>
              <a:rPr lang="en-US" sz="2400" dirty="0"/>
              <a:t>+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bền</a:t>
            </a:r>
            <a:r>
              <a:rPr lang="en-US" sz="2400" dirty="0"/>
              <a:t> </a:t>
            </a:r>
            <a:r>
              <a:rPr lang="en-US" sz="2400" dirty="0" err="1"/>
              <a:t>thấp</a:t>
            </a:r>
            <a:r>
              <a:rPr lang="en-US" sz="2400" dirty="0"/>
              <a:t> </a:t>
            </a:r>
            <a:r>
              <a:rPr lang="en-US" sz="2400" baseline="-25000" dirty="0"/>
              <a:t>b</a:t>
            </a:r>
            <a:r>
              <a:rPr lang="en-US" sz="2400" dirty="0"/>
              <a:t> = 60 N/mm</a:t>
            </a:r>
            <a:r>
              <a:rPr lang="en-US" sz="2400" baseline="30000" dirty="0"/>
              <a:t>2</a:t>
            </a:r>
            <a:r>
              <a:rPr lang="en-US" sz="2400" dirty="0"/>
              <a:t>, </a:t>
            </a:r>
            <a:r>
              <a:rPr lang="en-US" sz="2400" baseline="-25000" dirty="0"/>
              <a:t>0,2</a:t>
            </a:r>
            <a:r>
              <a:rPr lang="en-US" sz="2400" dirty="0"/>
              <a:t> = 20 N/mm</a:t>
            </a:r>
            <a:r>
              <a:rPr lang="en-US" sz="2400" baseline="30000" dirty="0"/>
              <a:t>2</a:t>
            </a:r>
            <a:r>
              <a:rPr lang="en-US" sz="2400" dirty="0"/>
              <a:t>, </a:t>
            </a:r>
            <a:r>
              <a:rPr lang="en-US" sz="2400" dirty="0" err="1"/>
              <a:t>mềm</a:t>
            </a:r>
            <a:r>
              <a:rPr lang="en-US" sz="2400" dirty="0"/>
              <a:t>. </a:t>
            </a:r>
            <a:endParaRPr lang="en-US" sz="2400" dirty="0" smtClean="0"/>
          </a:p>
          <a:p>
            <a:pPr algn="just"/>
            <a:r>
              <a:rPr lang="en-US" sz="2400" dirty="0" err="1" smtClean="0"/>
              <a:t>Độ</a:t>
            </a:r>
            <a:r>
              <a:rPr lang="en-US" sz="2400" dirty="0" smtClean="0"/>
              <a:t> </a:t>
            </a:r>
            <a:r>
              <a:rPr lang="en-US" sz="2400" dirty="0" err="1"/>
              <a:t>rắn</a:t>
            </a:r>
            <a:r>
              <a:rPr lang="en-US" sz="2400" dirty="0"/>
              <a:t> </a:t>
            </a:r>
            <a:r>
              <a:rPr lang="en-US" sz="2400" dirty="0" err="1"/>
              <a:t>khoảng</a:t>
            </a:r>
            <a:r>
              <a:rPr lang="en-US" sz="2400" dirty="0"/>
              <a:t> 25 HB </a:t>
            </a:r>
            <a:r>
              <a:rPr lang="en-US" sz="2400" dirty="0" err="1"/>
              <a:t>tức</a:t>
            </a:r>
            <a:r>
              <a:rPr lang="en-US" sz="2400" dirty="0"/>
              <a:t> </a:t>
            </a:r>
            <a:r>
              <a:rPr lang="en-US" sz="2400" dirty="0" err="1"/>
              <a:t>chỉ</a:t>
            </a:r>
            <a:r>
              <a:rPr lang="en-US" sz="2400" dirty="0"/>
              <a:t> </a:t>
            </a:r>
            <a:r>
              <a:rPr lang="en-US" sz="2400" dirty="0" err="1"/>
              <a:t>bằng</a:t>
            </a:r>
            <a:r>
              <a:rPr lang="en-US" sz="2400" dirty="0"/>
              <a:t> 1/4 ÷ 1/6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sắt</a:t>
            </a:r>
            <a:r>
              <a:rPr lang="en-US" sz="2400" dirty="0"/>
              <a:t>, 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song </a:t>
            </a:r>
            <a:r>
              <a:rPr lang="en-US" sz="2400" dirty="0" err="1"/>
              <a:t>rất</a:t>
            </a:r>
            <a:r>
              <a:rPr lang="en-US" sz="2400" dirty="0"/>
              <a:t> </a:t>
            </a:r>
            <a:r>
              <a:rPr lang="en-US" sz="2400" dirty="0" err="1"/>
              <a:t>dẻo</a:t>
            </a:r>
            <a:r>
              <a:rPr lang="en-US" sz="2400" dirty="0"/>
              <a:t>, </a:t>
            </a:r>
            <a:r>
              <a:rPr lang="en-US" sz="2400" dirty="0" err="1"/>
              <a:t>dễ</a:t>
            </a:r>
            <a:r>
              <a:rPr lang="en-US" sz="2400" dirty="0"/>
              <a:t> </a:t>
            </a:r>
            <a:r>
              <a:rPr lang="en-US" sz="2400" dirty="0" err="1"/>
              <a:t>biến</a:t>
            </a:r>
            <a:r>
              <a:rPr lang="en-US" sz="2400" dirty="0"/>
              <a:t> </a:t>
            </a:r>
            <a:r>
              <a:rPr lang="en-US" sz="2400" dirty="0" err="1"/>
              <a:t>dạng</a:t>
            </a:r>
            <a:r>
              <a:rPr lang="en-US" sz="2400" dirty="0"/>
              <a:t>, </a:t>
            </a:r>
            <a:r>
              <a:rPr lang="en-US" sz="2400" dirty="0" err="1"/>
              <a:t>cắt</a:t>
            </a:r>
            <a:r>
              <a:rPr lang="en-US" sz="2400" dirty="0"/>
              <a:t>, </a:t>
            </a:r>
            <a:r>
              <a:rPr lang="en-US" sz="2400" dirty="0" err="1"/>
              <a:t>kéo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dirty="0" smtClean="0"/>
              <a:t> </a:t>
            </a:r>
            <a:r>
              <a:rPr lang="en-US" sz="2400" dirty="0" err="1"/>
              <a:t>Nên</a:t>
            </a:r>
            <a:r>
              <a:rPr lang="en-US" sz="2400" dirty="0"/>
              <a:t> </a:t>
            </a:r>
            <a:r>
              <a:rPr lang="en-US" sz="2400" dirty="0" err="1"/>
              <a:t>nói</a:t>
            </a:r>
            <a:r>
              <a:rPr lang="en-US" sz="2400" dirty="0"/>
              <a:t> </a:t>
            </a:r>
            <a:r>
              <a:rPr lang="en-US" sz="2400" dirty="0" err="1"/>
              <a:t>chung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chế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máy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dùng</a:t>
            </a:r>
            <a:r>
              <a:rPr lang="en-US" sz="2400" dirty="0"/>
              <a:t> </a:t>
            </a:r>
            <a:r>
              <a:rPr lang="en-US" sz="2400" dirty="0" err="1"/>
              <a:t>nhôm</a:t>
            </a:r>
            <a:r>
              <a:rPr lang="en-US" sz="2400" dirty="0"/>
              <a:t> 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err="1" smtClean="0"/>
              <a:t>nguyên</a:t>
            </a:r>
            <a:r>
              <a:rPr lang="en-US" sz="2400" dirty="0" smtClean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 smtClean="0"/>
              <a:t>mà</a:t>
            </a:r>
            <a:r>
              <a:rPr lang="en-US" sz="2400" dirty="0" smtClean="0"/>
              <a:t> </a:t>
            </a:r>
            <a:r>
              <a:rPr lang="en-US" sz="2400" dirty="0" err="1"/>
              <a:t>chỉ</a:t>
            </a:r>
            <a:r>
              <a:rPr lang="en-US" sz="2400" dirty="0"/>
              <a:t> </a:t>
            </a:r>
            <a:r>
              <a:rPr lang="en-US" sz="2400" dirty="0" err="1"/>
              <a:t>dùng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kim</a:t>
            </a:r>
            <a:r>
              <a:rPr lang="en-US" sz="2400" dirty="0"/>
              <a:t> </a:t>
            </a:r>
            <a:r>
              <a:rPr lang="en-US" sz="2400" dirty="0" err="1"/>
              <a:t>nhôm</a:t>
            </a:r>
            <a:r>
              <a:rPr lang="en-US" sz="2400" dirty="0"/>
              <a:t>.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2067580"/>
            <a:ext cx="72378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2.1.1 </a:t>
            </a:r>
            <a:r>
              <a:rPr lang="en-US" sz="2800" b="1" dirty="0" err="1"/>
              <a:t>Các</a:t>
            </a:r>
            <a:r>
              <a:rPr lang="en-US" sz="2800" b="1" dirty="0"/>
              <a:t> </a:t>
            </a:r>
            <a:r>
              <a:rPr lang="en-US" sz="2800" b="1" dirty="0" err="1"/>
              <a:t>đặc</a:t>
            </a:r>
            <a:r>
              <a:rPr lang="en-US" sz="2800" b="1" dirty="0"/>
              <a:t> </a:t>
            </a:r>
            <a:r>
              <a:rPr lang="en-US" sz="2800" b="1" dirty="0" err="1"/>
              <a:t>tính</a:t>
            </a:r>
            <a:r>
              <a:rPr lang="en-US" sz="2800" b="1" dirty="0"/>
              <a:t> </a:t>
            </a:r>
            <a:r>
              <a:rPr lang="en-US" sz="2800" b="1" dirty="0" err="1"/>
              <a:t>của</a:t>
            </a:r>
            <a:r>
              <a:rPr lang="en-US" sz="2800" b="1" dirty="0"/>
              <a:t> </a:t>
            </a:r>
            <a:r>
              <a:rPr lang="en-US" sz="2800" b="1" dirty="0" err="1"/>
              <a:t>nhôm</a:t>
            </a:r>
            <a:r>
              <a:rPr lang="en-US" sz="2800" b="1" dirty="0"/>
              <a:t> </a:t>
            </a:r>
            <a:r>
              <a:rPr lang="en-US" sz="2800" b="1" dirty="0" err="1"/>
              <a:t>nguyên</a:t>
            </a:r>
            <a:r>
              <a:rPr lang="en-US" sz="2800" b="1" dirty="0"/>
              <a:t> </a:t>
            </a:r>
            <a:r>
              <a:rPr lang="en-US" sz="2800" b="1" dirty="0" err="1"/>
              <a:t>chất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698703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AutoShape 6"/>
          <p:cNvSpPr>
            <a:spLocks noChangeArrowheads="1"/>
          </p:cNvSpPr>
          <p:nvPr/>
        </p:nvSpPr>
        <p:spPr bwMode="gray">
          <a:xfrm>
            <a:off x="972186" y="1502002"/>
            <a:ext cx="7315200" cy="3043238"/>
          </a:xfrm>
          <a:prstGeom prst="roundRect">
            <a:avLst>
              <a:gd name="adj" fmla="val 11255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1004252" y="76200"/>
            <a:ext cx="4953001" cy="701675"/>
            <a:chOff x="685800" y="1551929"/>
            <a:chExt cx="4953001" cy="701675"/>
          </a:xfrm>
        </p:grpSpPr>
        <p:sp>
          <p:nvSpPr>
            <p:cNvPr id="31752" name="AutoShape 8"/>
            <p:cNvSpPr>
              <a:spLocks noChangeArrowheads="1"/>
            </p:cNvSpPr>
            <p:nvPr/>
          </p:nvSpPr>
          <p:spPr bwMode="gray">
            <a:xfrm>
              <a:off x="685801" y="1551929"/>
              <a:ext cx="4953000" cy="701675"/>
            </a:xfrm>
            <a:prstGeom prst="roundRect">
              <a:avLst>
                <a:gd name="adj" fmla="val 25398"/>
              </a:avLst>
            </a:prstGeom>
            <a:gradFill rotWithShape="1">
              <a:gsLst>
                <a:gs pos="0">
                  <a:srgbClr val="EAEAEA">
                    <a:gamma/>
                    <a:tint val="3137"/>
                    <a:invGamma/>
                  </a:srgbClr>
                </a:gs>
                <a:gs pos="100000">
                  <a:srgbClr val="EAEAEA"/>
                </a:gs>
              </a:gsLst>
              <a:lin ang="5400000" scaled="1"/>
            </a:gradFill>
            <a:ln w="12700">
              <a:solidFill>
                <a:schemeClr val="bg2"/>
              </a:solidFill>
              <a:round/>
              <a:headEnd/>
              <a:tailEnd/>
            </a:ln>
            <a:effectLst>
              <a:outerShdw dist="254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759" name="Rectangle 17"/>
            <p:cNvSpPr>
              <a:spLocks noChangeArrowheads="1"/>
            </p:cNvSpPr>
            <p:nvPr/>
          </p:nvSpPr>
          <p:spPr bwMode="gray">
            <a:xfrm>
              <a:off x="685800" y="1671935"/>
              <a:ext cx="464026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/>
                <a:t>1.1.2 </a:t>
              </a:r>
              <a:r>
                <a:rPr lang="en-US" sz="2400" b="1" dirty="0" err="1"/>
                <a:t>Phân</a:t>
              </a:r>
              <a:r>
                <a:rPr lang="en-US" sz="2400" b="1" dirty="0"/>
                <a:t> </a:t>
              </a:r>
              <a:r>
                <a:rPr lang="en-US" sz="2400" b="1" dirty="0" err="1"/>
                <a:t>loại</a:t>
              </a:r>
              <a:r>
                <a:rPr lang="en-US" sz="2400" b="1" dirty="0"/>
                <a:t> </a:t>
              </a:r>
              <a:r>
                <a:rPr lang="en-US" sz="2400" b="1" dirty="0" err="1"/>
                <a:t>hợp</a:t>
              </a:r>
              <a:r>
                <a:rPr lang="en-US" sz="2400" b="1" dirty="0"/>
                <a:t> </a:t>
              </a:r>
              <a:r>
                <a:rPr lang="en-US" sz="2400" b="1" dirty="0" err="1"/>
                <a:t>kim</a:t>
              </a:r>
              <a:r>
                <a:rPr lang="en-US" sz="2400" b="1" dirty="0"/>
                <a:t> </a:t>
              </a:r>
              <a:r>
                <a:rPr lang="en-US" sz="2400" b="1" dirty="0" err="1" smtClean="0"/>
                <a:t>nhôm</a:t>
              </a:r>
              <a:endParaRPr lang="en-US" sz="2400" dirty="0"/>
            </a:p>
          </p:txBody>
        </p:sp>
      </p:grpSp>
      <p:sp>
        <p:nvSpPr>
          <p:cNvPr id="3" name="Rectangle 2"/>
          <p:cNvSpPr/>
          <p:nvPr/>
        </p:nvSpPr>
        <p:spPr>
          <a:xfrm>
            <a:off x="1283812" y="1808381"/>
            <a:ext cx="669194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/>
              <a:t>Hợp</a:t>
            </a:r>
            <a:r>
              <a:rPr lang="en-US" sz="3200" dirty="0"/>
              <a:t> </a:t>
            </a:r>
            <a:r>
              <a:rPr lang="en-US" sz="3200" dirty="0" err="1"/>
              <a:t>kim</a:t>
            </a:r>
            <a:r>
              <a:rPr lang="en-US" sz="3200" dirty="0"/>
              <a:t> </a:t>
            </a:r>
            <a:r>
              <a:rPr lang="en-US" sz="3200" dirty="0" err="1"/>
              <a:t>nhôm</a:t>
            </a:r>
            <a:r>
              <a:rPr lang="en-US" sz="3200" dirty="0"/>
              <a:t> </a:t>
            </a:r>
            <a:r>
              <a:rPr lang="en-US" sz="3200" dirty="0" err="1"/>
              <a:t>thường</a:t>
            </a:r>
            <a:r>
              <a:rPr lang="en-US" sz="3200" dirty="0"/>
              <a:t> </a:t>
            </a:r>
            <a:r>
              <a:rPr lang="en-US" sz="3200" dirty="0" err="1"/>
              <a:t>được</a:t>
            </a:r>
            <a:r>
              <a:rPr lang="en-US" sz="3200" dirty="0"/>
              <a:t> chia </a:t>
            </a:r>
            <a:r>
              <a:rPr lang="en-US" sz="3200" dirty="0" err="1"/>
              <a:t>thành</a:t>
            </a:r>
            <a:r>
              <a:rPr lang="en-US" sz="3200" dirty="0"/>
              <a:t> </a:t>
            </a:r>
            <a:r>
              <a:rPr lang="en-US" sz="3200" dirty="0" err="1"/>
              <a:t>hai</a:t>
            </a:r>
            <a:r>
              <a:rPr lang="en-US" sz="3200" dirty="0"/>
              <a:t> </a:t>
            </a:r>
            <a:r>
              <a:rPr lang="en-US" sz="3200" dirty="0" err="1"/>
              <a:t>nhóm</a:t>
            </a:r>
            <a:r>
              <a:rPr lang="en-US" sz="3200" dirty="0"/>
              <a:t>: </a:t>
            </a:r>
            <a:r>
              <a:rPr lang="en-US" sz="3200" dirty="0" err="1"/>
              <a:t>hợp</a:t>
            </a:r>
            <a:r>
              <a:rPr lang="en-US" sz="3200" dirty="0"/>
              <a:t> </a:t>
            </a:r>
            <a:r>
              <a:rPr lang="en-US" sz="3200" dirty="0" err="1"/>
              <a:t>kim</a:t>
            </a:r>
            <a:r>
              <a:rPr lang="en-US" sz="3200" dirty="0"/>
              <a:t> </a:t>
            </a:r>
            <a:r>
              <a:rPr lang="en-US" sz="3200" dirty="0" err="1"/>
              <a:t>nhôm</a:t>
            </a:r>
            <a:r>
              <a:rPr lang="en-US" sz="3200" dirty="0"/>
              <a:t> </a:t>
            </a:r>
            <a:r>
              <a:rPr lang="en-US" sz="3200" dirty="0" err="1"/>
              <a:t>biến</a:t>
            </a:r>
            <a:r>
              <a:rPr lang="en-US" sz="3200" dirty="0"/>
              <a:t> </a:t>
            </a:r>
            <a:r>
              <a:rPr lang="en-US" sz="3200" dirty="0" err="1"/>
              <a:t>dạng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hợp</a:t>
            </a:r>
            <a:r>
              <a:rPr lang="en-US" sz="3200" dirty="0"/>
              <a:t> </a:t>
            </a:r>
            <a:r>
              <a:rPr lang="en-US" sz="3200" dirty="0" err="1"/>
              <a:t>kim</a:t>
            </a:r>
            <a:r>
              <a:rPr lang="en-US" sz="3200" dirty="0"/>
              <a:t> </a:t>
            </a:r>
            <a:r>
              <a:rPr lang="en-US" sz="3200" dirty="0" err="1"/>
              <a:t>nhôm</a:t>
            </a:r>
            <a:r>
              <a:rPr lang="en-US" sz="3200" dirty="0"/>
              <a:t> </a:t>
            </a:r>
            <a:r>
              <a:rPr lang="en-US" sz="3200" dirty="0" err="1"/>
              <a:t>đúc</a:t>
            </a:r>
            <a:r>
              <a:rPr lang="en-US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595708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808038" y="0"/>
            <a:ext cx="8243888" cy="708025"/>
          </a:xfrm>
        </p:spPr>
        <p:txBody>
          <a:bodyPr/>
          <a:lstStyle/>
          <a:p>
            <a:r>
              <a:rPr lang="en-US" sz="3200" dirty="0">
                <a:solidFill>
                  <a:schemeClr val="tx1"/>
                </a:solidFill>
              </a:rPr>
              <a:t>1.1.3 </a:t>
            </a:r>
            <a:r>
              <a:rPr lang="en-US" sz="3200" dirty="0" err="1">
                <a:solidFill>
                  <a:schemeClr val="tx1"/>
                </a:solidFill>
              </a:rPr>
              <a:t>Ký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hiệu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</a:rPr>
              <a:t>nhôm</a:t>
            </a:r>
            <a:r>
              <a:rPr lang="en-US" sz="3200" dirty="0" smtClean="0">
                <a:solidFill>
                  <a:schemeClr val="tx1"/>
                </a:solidFill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</a:rPr>
              <a:t>nguyên</a:t>
            </a:r>
            <a:r>
              <a:rPr lang="en-US" sz="3200" dirty="0" smtClean="0">
                <a:solidFill>
                  <a:schemeClr val="tx1"/>
                </a:solidFill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</a:rPr>
              <a:t>chất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31751" name="AutoShape 7"/>
          <p:cNvSpPr>
            <a:spLocks noChangeArrowheads="1"/>
          </p:cNvSpPr>
          <p:nvPr/>
        </p:nvSpPr>
        <p:spPr bwMode="gray">
          <a:xfrm>
            <a:off x="628649" y="1771650"/>
            <a:ext cx="7772398" cy="2667000"/>
          </a:xfrm>
          <a:prstGeom prst="roundRect">
            <a:avLst>
              <a:gd name="adj" fmla="val 11255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762000" y="1905000"/>
            <a:ext cx="763904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/>
              <a:t>- Theo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Việt</a:t>
            </a:r>
            <a:r>
              <a:rPr lang="en-US" sz="2800" dirty="0"/>
              <a:t> Nam TCVN1659–75 </a:t>
            </a:r>
            <a:r>
              <a:rPr lang="en-US" sz="2800" dirty="0" err="1"/>
              <a:t>ký</a:t>
            </a:r>
            <a:r>
              <a:rPr lang="en-US" sz="2800" dirty="0"/>
              <a:t> </a:t>
            </a:r>
            <a:r>
              <a:rPr lang="en-US" sz="2800" dirty="0" err="1"/>
              <a:t>hiệu</a:t>
            </a:r>
            <a:r>
              <a:rPr lang="en-US" sz="2800" dirty="0"/>
              <a:t>: Al1A (99,99% Al); Al2A (99,95% Al); Al3A (99,90% Al).</a:t>
            </a:r>
          </a:p>
          <a:p>
            <a:pPr algn="just"/>
            <a:r>
              <a:rPr lang="en-US" sz="2800" dirty="0" smtClean="0"/>
              <a:t>- </a:t>
            </a:r>
            <a:r>
              <a:rPr lang="en-US" sz="2800" dirty="0" err="1" smtClean="0"/>
              <a:t>Nhôm</a:t>
            </a:r>
            <a:r>
              <a:rPr lang="en-US" sz="2800" dirty="0" smtClean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dùng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đồ</a:t>
            </a:r>
            <a:r>
              <a:rPr lang="en-US" sz="2800" dirty="0"/>
              <a:t> </a:t>
            </a:r>
            <a:r>
              <a:rPr lang="en-US" sz="2800" dirty="0" err="1"/>
              <a:t>dùng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đình</a:t>
            </a:r>
            <a:r>
              <a:rPr lang="en-US" sz="2800" dirty="0"/>
              <a:t>: </a:t>
            </a:r>
            <a:r>
              <a:rPr lang="en-US" sz="2800" dirty="0" err="1"/>
              <a:t>xoong</a:t>
            </a:r>
            <a:r>
              <a:rPr lang="en-US" sz="2800" dirty="0"/>
              <a:t>, </a:t>
            </a:r>
            <a:r>
              <a:rPr lang="en-US" sz="2800" dirty="0" err="1"/>
              <a:t>nồi</a:t>
            </a:r>
            <a:r>
              <a:rPr lang="en-US" sz="2800" dirty="0"/>
              <a:t> hay </a:t>
            </a:r>
            <a:r>
              <a:rPr lang="en-US" sz="2800" dirty="0" err="1"/>
              <a:t>các</a:t>
            </a:r>
            <a:r>
              <a:rPr lang="en-US" sz="2800" dirty="0"/>
              <a:t>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ít</a:t>
            </a:r>
            <a:r>
              <a:rPr lang="en-US" sz="2800" dirty="0"/>
              <a:t> </a:t>
            </a:r>
            <a:r>
              <a:rPr lang="en-US" sz="2800" dirty="0" err="1"/>
              <a:t>chịu</a:t>
            </a:r>
            <a:r>
              <a:rPr lang="en-US" sz="2800" dirty="0"/>
              <a:t> </a:t>
            </a:r>
            <a:r>
              <a:rPr lang="en-US" sz="2800" dirty="0" err="1"/>
              <a:t>tải</a:t>
            </a:r>
            <a:r>
              <a:rPr lang="en-US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295084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2.2. HỢP KIM NHÔM</a:t>
            </a:r>
          </a:p>
        </p:txBody>
      </p:sp>
      <p:sp>
        <p:nvSpPr>
          <p:cNvPr id="32784" name="AutoShape 16"/>
          <p:cNvSpPr>
            <a:spLocks noChangeArrowheads="1"/>
          </p:cNvSpPr>
          <p:nvPr/>
        </p:nvSpPr>
        <p:spPr bwMode="gray">
          <a:xfrm>
            <a:off x="-19050" y="1652171"/>
            <a:ext cx="9144000" cy="5311775"/>
          </a:xfrm>
          <a:prstGeom prst="roundRect">
            <a:avLst>
              <a:gd name="adj" fmla="val 11167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rgbClr val="B2B2B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797" name="Text Box 29"/>
          <p:cNvSpPr txBox="1">
            <a:spLocks noChangeArrowheads="1"/>
          </p:cNvSpPr>
          <p:nvPr/>
        </p:nvSpPr>
        <p:spPr bwMode="gray">
          <a:xfrm>
            <a:off x="121285" y="2105085"/>
            <a:ext cx="9003665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sz="2400" dirty="0" err="1">
                <a:solidFill>
                  <a:srgbClr val="FFFF00"/>
                </a:solidFill>
              </a:rPr>
              <a:t>Hợp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kim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nhôm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biến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dạng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được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sản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xuất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bằng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các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phương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pháp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biến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dạng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dẻo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như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cán</a:t>
            </a:r>
            <a:r>
              <a:rPr lang="en-US" sz="2400" dirty="0">
                <a:solidFill>
                  <a:srgbClr val="FFFF00"/>
                </a:solidFill>
              </a:rPr>
              <a:t>, </a:t>
            </a:r>
            <a:r>
              <a:rPr lang="en-US" sz="2400" dirty="0" err="1">
                <a:solidFill>
                  <a:srgbClr val="FFFF00"/>
                </a:solidFill>
              </a:rPr>
              <a:t>kéo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v.v</a:t>
            </a:r>
            <a:r>
              <a:rPr lang="en-US" sz="2400" dirty="0">
                <a:solidFill>
                  <a:srgbClr val="FFFF00"/>
                </a:solidFill>
              </a:rPr>
              <a:t>… </a:t>
            </a:r>
            <a:r>
              <a:rPr lang="en-US" sz="2400" dirty="0" err="1">
                <a:solidFill>
                  <a:srgbClr val="FFFF00"/>
                </a:solidFill>
              </a:rPr>
              <a:t>Sản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phẩm</a:t>
            </a:r>
            <a:r>
              <a:rPr lang="en-US" sz="2400" dirty="0">
                <a:solidFill>
                  <a:srgbClr val="FFFF00"/>
                </a:solidFill>
              </a:rPr>
              <a:t> ở </a:t>
            </a:r>
            <a:r>
              <a:rPr lang="en-US" sz="2400" dirty="0" err="1">
                <a:solidFill>
                  <a:srgbClr val="FFFF00"/>
                </a:solidFill>
              </a:rPr>
              <a:t>dạng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sợi</a:t>
            </a:r>
            <a:r>
              <a:rPr lang="en-US" sz="2400" dirty="0">
                <a:solidFill>
                  <a:srgbClr val="FFFF00"/>
                </a:solidFill>
              </a:rPr>
              <a:t>, </a:t>
            </a:r>
            <a:r>
              <a:rPr lang="en-US" sz="2400" dirty="0" err="1">
                <a:solidFill>
                  <a:srgbClr val="FFFF00"/>
                </a:solidFill>
              </a:rPr>
              <a:t>thanh</a:t>
            </a:r>
            <a:r>
              <a:rPr lang="en-US" sz="2400" dirty="0">
                <a:solidFill>
                  <a:srgbClr val="FFFF00"/>
                </a:solidFill>
              </a:rPr>
              <a:t>, </a:t>
            </a:r>
            <a:r>
              <a:rPr lang="en-US" sz="2400" dirty="0" err="1">
                <a:solidFill>
                  <a:srgbClr val="FFFF00"/>
                </a:solidFill>
              </a:rPr>
              <a:t>tấm</a:t>
            </a:r>
            <a:r>
              <a:rPr lang="en-US" sz="2400" dirty="0">
                <a:solidFill>
                  <a:srgbClr val="FFFF00"/>
                </a:solidFill>
              </a:rPr>
              <a:t>, </a:t>
            </a:r>
            <a:r>
              <a:rPr lang="en-US" sz="2400" dirty="0" err="1">
                <a:solidFill>
                  <a:srgbClr val="FFFF00"/>
                </a:solidFill>
              </a:rPr>
              <a:t>lá</a:t>
            </a:r>
            <a:r>
              <a:rPr lang="en-US" sz="2400" dirty="0">
                <a:solidFill>
                  <a:srgbClr val="FFFF00"/>
                </a:solidFill>
              </a:rPr>
              <a:t>. </a:t>
            </a:r>
            <a:r>
              <a:rPr lang="en-US" sz="2400" dirty="0" err="1">
                <a:solidFill>
                  <a:srgbClr val="FFFF00"/>
                </a:solidFill>
              </a:rPr>
              <a:t>Gồm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hai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loại</a:t>
            </a:r>
            <a:r>
              <a:rPr lang="en-US" sz="2400" dirty="0">
                <a:solidFill>
                  <a:srgbClr val="FFFF00"/>
                </a:solidFill>
              </a:rPr>
              <a:t>:</a:t>
            </a:r>
          </a:p>
          <a:p>
            <a:pPr algn="just"/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Hợp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kim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nhôm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biến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dạng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không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hóa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bền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được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bằng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nhiệt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luyện</a:t>
            </a:r>
            <a:endParaRPr lang="en-US" sz="2400" dirty="0">
              <a:solidFill>
                <a:srgbClr val="FFFF00"/>
              </a:solidFill>
            </a:endParaRPr>
          </a:p>
          <a:p>
            <a:pPr algn="just"/>
            <a:r>
              <a:rPr lang="en-US" sz="2400" dirty="0">
                <a:solidFill>
                  <a:srgbClr val="FFFF00"/>
                </a:solidFill>
              </a:rPr>
              <a:t>- </a:t>
            </a:r>
            <a:r>
              <a:rPr lang="en-US" sz="2400" dirty="0" err="1">
                <a:solidFill>
                  <a:srgbClr val="FFFF00"/>
                </a:solidFill>
              </a:rPr>
              <a:t>Chỉ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có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một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pha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là</a:t>
            </a:r>
            <a:r>
              <a:rPr lang="en-US" sz="2400" dirty="0">
                <a:solidFill>
                  <a:srgbClr val="FFFF00"/>
                </a:solidFill>
              </a:rPr>
              <a:t> dung </a:t>
            </a:r>
            <a:r>
              <a:rPr lang="en-US" sz="2400" dirty="0" err="1">
                <a:solidFill>
                  <a:srgbClr val="FFFF00"/>
                </a:solidFill>
              </a:rPr>
              <a:t>dịch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rắn</a:t>
            </a:r>
            <a:r>
              <a:rPr lang="en-US" sz="2400" dirty="0">
                <a:solidFill>
                  <a:srgbClr val="FFFF00"/>
                </a:solidFill>
              </a:rPr>
              <a:t> α, </a:t>
            </a:r>
            <a:r>
              <a:rPr lang="en-US" sz="2400" dirty="0" err="1">
                <a:solidFill>
                  <a:srgbClr val="FFFF00"/>
                </a:solidFill>
              </a:rPr>
              <a:t>không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có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chuyển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biến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pha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nên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không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hóa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bền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được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bằng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nhiệt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luyện</a:t>
            </a:r>
            <a:r>
              <a:rPr lang="en-US" sz="2400" dirty="0">
                <a:solidFill>
                  <a:srgbClr val="FFFF00"/>
                </a:solidFill>
              </a:rPr>
              <a:t>. </a:t>
            </a:r>
            <a:r>
              <a:rPr lang="en-US" sz="2400" dirty="0" err="1">
                <a:solidFill>
                  <a:srgbClr val="FFFF00"/>
                </a:solidFill>
              </a:rPr>
              <a:t>Khi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nung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nóng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lên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quá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đường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giới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hạn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hòa</a:t>
            </a:r>
            <a:r>
              <a:rPr lang="en-US" sz="2400" dirty="0">
                <a:solidFill>
                  <a:srgbClr val="FFFF00"/>
                </a:solidFill>
              </a:rPr>
              <a:t> tan (520</a:t>
            </a:r>
            <a:r>
              <a:rPr lang="en-US" sz="2400" baseline="30000" dirty="0">
                <a:solidFill>
                  <a:srgbClr val="FFFF00"/>
                </a:solidFill>
              </a:rPr>
              <a:t>0</a:t>
            </a:r>
            <a:r>
              <a:rPr lang="en-US" sz="2400" dirty="0">
                <a:solidFill>
                  <a:srgbClr val="FFFF00"/>
                </a:solidFill>
              </a:rPr>
              <a:t> C), </a:t>
            </a:r>
            <a:r>
              <a:rPr lang="en-US" sz="2400" dirty="0" err="1">
                <a:solidFill>
                  <a:srgbClr val="FFFF00"/>
                </a:solidFill>
              </a:rPr>
              <a:t>các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pha</a:t>
            </a:r>
            <a:r>
              <a:rPr lang="en-US" sz="2400" dirty="0">
                <a:solidFill>
                  <a:srgbClr val="FFFF00"/>
                </a:solidFill>
              </a:rPr>
              <a:t> CuAl</a:t>
            </a:r>
            <a:r>
              <a:rPr lang="en-US" sz="2400" baseline="-25000" dirty="0">
                <a:solidFill>
                  <a:srgbClr val="FFFF00"/>
                </a:solidFill>
              </a:rPr>
              <a:t>2II </a:t>
            </a:r>
            <a:r>
              <a:rPr lang="en-US" sz="2400" dirty="0" err="1">
                <a:solidFill>
                  <a:srgbClr val="FFFF00"/>
                </a:solidFill>
              </a:rPr>
              <a:t>hòa</a:t>
            </a:r>
            <a:r>
              <a:rPr lang="en-US" sz="2400" dirty="0">
                <a:solidFill>
                  <a:srgbClr val="FFFF00"/>
                </a:solidFill>
              </a:rPr>
              <a:t> tan </a:t>
            </a:r>
            <a:r>
              <a:rPr lang="en-US" sz="2400" dirty="0" err="1">
                <a:solidFill>
                  <a:srgbClr val="FFFF00"/>
                </a:solidFill>
              </a:rPr>
              <a:t>vào</a:t>
            </a:r>
            <a:r>
              <a:rPr lang="en-US" sz="2400" dirty="0">
                <a:solidFill>
                  <a:srgbClr val="FFFF00"/>
                </a:solidFill>
              </a:rPr>
              <a:t> dung </a:t>
            </a:r>
            <a:r>
              <a:rPr lang="en-US" sz="2400" dirty="0" err="1">
                <a:solidFill>
                  <a:srgbClr val="FFFF00"/>
                </a:solidFill>
              </a:rPr>
              <a:t>dịch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rắn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và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khi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làm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nguội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nhanh</a:t>
            </a:r>
            <a:r>
              <a:rPr lang="en-US" sz="2400" dirty="0">
                <a:solidFill>
                  <a:srgbClr val="FFFF00"/>
                </a:solidFill>
              </a:rPr>
              <a:t>, ta </a:t>
            </a:r>
            <a:r>
              <a:rPr lang="en-US" sz="2400" dirty="0" err="1">
                <a:solidFill>
                  <a:srgbClr val="FFFF00"/>
                </a:solidFill>
              </a:rPr>
              <a:t>vẫn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được</a:t>
            </a:r>
            <a:r>
              <a:rPr lang="en-US" sz="2400" dirty="0">
                <a:solidFill>
                  <a:srgbClr val="FFFF00"/>
                </a:solidFill>
              </a:rPr>
              <a:t> dung </a:t>
            </a:r>
            <a:r>
              <a:rPr lang="en-US" sz="2400" dirty="0" err="1">
                <a:solidFill>
                  <a:srgbClr val="FFFF00"/>
                </a:solidFill>
              </a:rPr>
              <a:t>dịch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rắn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quá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bão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hòa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với</a:t>
            </a:r>
            <a:r>
              <a:rPr lang="en-US" sz="2400" dirty="0">
                <a:solidFill>
                  <a:srgbClr val="FFFF00"/>
                </a:solidFill>
              </a:rPr>
              <a:t> = 250 N/mm</a:t>
            </a:r>
            <a:r>
              <a:rPr lang="en-US" sz="2400" baseline="30000" dirty="0">
                <a:solidFill>
                  <a:srgbClr val="FFFF00"/>
                </a:solidFill>
              </a:rPr>
              <a:t>2</a:t>
            </a:r>
            <a:r>
              <a:rPr lang="en-US" sz="2400" dirty="0">
                <a:solidFill>
                  <a:srgbClr val="FFFF00"/>
                </a:solidFill>
              </a:rPr>
              <a:t>. </a:t>
            </a:r>
            <a:r>
              <a:rPr lang="en-US" sz="2400" dirty="0" err="1">
                <a:solidFill>
                  <a:srgbClr val="FFFF00"/>
                </a:solidFill>
              </a:rPr>
              <a:t>Như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vậy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sau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khi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tôi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độ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bền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có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tăng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lên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nhưng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không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đáng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kể</a:t>
            </a:r>
            <a:r>
              <a:rPr lang="en-US" sz="2400" dirty="0">
                <a:solidFill>
                  <a:srgbClr val="FFFF00"/>
                </a:solidFill>
              </a:rPr>
              <a:t>.</a:t>
            </a:r>
          </a:p>
          <a:p>
            <a:pPr algn="just"/>
            <a:r>
              <a:rPr lang="en-US" sz="2400" dirty="0">
                <a:solidFill>
                  <a:srgbClr val="FFFF00"/>
                </a:solidFill>
              </a:rPr>
              <a:t>- </a:t>
            </a:r>
            <a:r>
              <a:rPr lang="en-US" sz="2400" dirty="0" err="1">
                <a:solidFill>
                  <a:srgbClr val="FFFF00"/>
                </a:solidFill>
              </a:rPr>
              <a:t>Hàm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lượng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nguyên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tố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hợp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kim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thấp</a:t>
            </a:r>
            <a:r>
              <a:rPr lang="en-US" sz="2400" dirty="0" smtClean="0">
                <a:solidFill>
                  <a:srgbClr val="FFFF00"/>
                </a:solidFill>
              </a:rPr>
              <a:t>.</a:t>
            </a:r>
            <a:endParaRPr lang="en-US" sz="2400" dirty="0">
              <a:solidFill>
                <a:srgbClr val="FFFF00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609599" y="914400"/>
            <a:ext cx="4876801" cy="631825"/>
            <a:chOff x="609600" y="1905000"/>
            <a:chExt cx="3322638" cy="631825"/>
          </a:xfrm>
        </p:grpSpPr>
        <p:sp>
          <p:nvSpPr>
            <p:cNvPr id="32775" name="AutoShape 7"/>
            <p:cNvSpPr>
              <a:spLocks noChangeArrowheads="1"/>
            </p:cNvSpPr>
            <p:nvPr/>
          </p:nvSpPr>
          <p:spPr bwMode="gray">
            <a:xfrm>
              <a:off x="609600" y="1905000"/>
              <a:ext cx="3322638" cy="631825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19050" algn="ctr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b="1" dirty="0"/>
            </a:p>
          </p:txBody>
        </p:sp>
        <p:sp>
          <p:nvSpPr>
            <p:cNvPr id="32798" name="Rectangle 30"/>
            <p:cNvSpPr>
              <a:spLocks noChangeArrowheads="1"/>
            </p:cNvSpPr>
            <p:nvPr/>
          </p:nvSpPr>
          <p:spPr bwMode="gray">
            <a:xfrm>
              <a:off x="609600" y="1968500"/>
              <a:ext cx="3322638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endParaRPr lang="en-US" sz="2400" b="1" dirty="0">
                <a:solidFill>
                  <a:srgbClr val="080808"/>
                </a:solidFill>
                <a:cs typeface="Arial" charset="0"/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719477" y="999479"/>
            <a:ext cx="46570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/>
              <a:t>2.2.2 </a:t>
            </a:r>
            <a:r>
              <a:rPr lang="en-US" sz="2400" b="1" dirty="0" err="1"/>
              <a:t>Hợp</a:t>
            </a:r>
            <a:r>
              <a:rPr lang="en-US" sz="2400" b="1" dirty="0"/>
              <a:t> </a:t>
            </a:r>
            <a:r>
              <a:rPr lang="en-US" sz="2400" b="1" dirty="0" err="1"/>
              <a:t>kim</a:t>
            </a:r>
            <a:r>
              <a:rPr lang="en-US" sz="2400" b="1" dirty="0"/>
              <a:t> </a:t>
            </a:r>
            <a:r>
              <a:rPr lang="en-US" sz="2400" b="1" dirty="0" err="1"/>
              <a:t>nhôm</a:t>
            </a:r>
            <a:r>
              <a:rPr lang="en-US" sz="2400" b="1" dirty="0"/>
              <a:t> </a:t>
            </a:r>
            <a:r>
              <a:rPr lang="en-US" sz="2400" b="1" dirty="0" err="1"/>
              <a:t>biến</a:t>
            </a:r>
            <a:r>
              <a:rPr lang="en-US" sz="2400" b="1" dirty="0"/>
              <a:t> </a:t>
            </a:r>
            <a:r>
              <a:rPr lang="en-US" sz="2400" b="1" dirty="0" err="1"/>
              <a:t>dạng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20399564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2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2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7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7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27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27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7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2.2. HỢP KIM NHÔM</a:t>
            </a:r>
          </a:p>
        </p:txBody>
      </p:sp>
      <p:sp>
        <p:nvSpPr>
          <p:cNvPr id="32784" name="AutoShape 16"/>
          <p:cNvSpPr>
            <a:spLocks noChangeArrowheads="1"/>
          </p:cNvSpPr>
          <p:nvPr/>
        </p:nvSpPr>
        <p:spPr bwMode="gray">
          <a:xfrm>
            <a:off x="-19050" y="1652171"/>
            <a:ext cx="9144000" cy="3869234"/>
          </a:xfrm>
          <a:prstGeom prst="roundRect">
            <a:avLst>
              <a:gd name="adj" fmla="val 11167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rgbClr val="B2B2B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797" name="Text Box 29"/>
          <p:cNvSpPr txBox="1">
            <a:spLocks noChangeArrowheads="1"/>
          </p:cNvSpPr>
          <p:nvPr/>
        </p:nvSpPr>
        <p:spPr bwMode="gray">
          <a:xfrm>
            <a:off x="121285" y="2105085"/>
            <a:ext cx="9003665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solidFill>
                  <a:srgbClr val="FFFF00"/>
                </a:solidFill>
              </a:rPr>
              <a:t>- </a:t>
            </a:r>
            <a:r>
              <a:rPr lang="en-US" sz="2400" dirty="0" err="1">
                <a:solidFill>
                  <a:srgbClr val="FFFF00"/>
                </a:solidFill>
              </a:rPr>
              <a:t>Gồm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có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ba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nhóm</a:t>
            </a:r>
            <a:r>
              <a:rPr lang="en-US" sz="2400" dirty="0">
                <a:solidFill>
                  <a:srgbClr val="FFFF00"/>
                </a:solidFill>
              </a:rPr>
              <a:t>:</a:t>
            </a:r>
          </a:p>
          <a:p>
            <a:pPr algn="just"/>
            <a:r>
              <a:rPr lang="en-US" sz="2400" dirty="0">
                <a:solidFill>
                  <a:srgbClr val="FFFF00"/>
                </a:solidFill>
              </a:rPr>
              <a:t>+ </a:t>
            </a:r>
            <a:r>
              <a:rPr lang="en-US" sz="2400" dirty="0" err="1">
                <a:solidFill>
                  <a:srgbClr val="FFFF00"/>
                </a:solidFill>
              </a:rPr>
              <a:t>Hợp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kim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có</a:t>
            </a:r>
            <a:r>
              <a:rPr lang="en-US" sz="2400" dirty="0">
                <a:solidFill>
                  <a:srgbClr val="FFFF00"/>
                </a:solidFill>
              </a:rPr>
              <a:t> 99%Al; 0,12%Cu, </a:t>
            </a:r>
            <a:r>
              <a:rPr lang="en-US" sz="2400" dirty="0" err="1">
                <a:solidFill>
                  <a:srgbClr val="FFFF00"/>
                </a:solidFill>
              </a:rPr>
              <a:t>tạp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chất</a:t>
            </a:r>
            <a:r>
              <a:rPr lang="en-US" sz="2400" dirty="0">
                <a:solidFill>
                  <a:srgbClr val="FFFF00"/>
                </a:solidFill>
              </a:rPr>
              <a:t> Fe, Si; </a:t>
            </a:r>
            <a:r>
              <a:rPr lang="en-US" sz="2400" dirty="0" err="1">
                <a:solidFill>
                  <a:srgbClr val="FFFF00"/>
                </a:solidFill>
              </a:rPr>
              <a:t>được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dùng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làm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các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sản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phẩm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dạng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tấm</a:t>
            </a:r>
            <a:r>
              <a:rPr lang="en-US" sz="2400" dirty="0">
                <a:solidFill>
                  <a:srgbClr val="FFFF00"/>
                </a:solidFill>
              </a:rPr>
              <a:t>.</a:t>
            </a:r>
          </a:p>
          <a:p>
            <a:pPr algn="just"/>
            <a:r>
              <a:rPr lang="en-US" sz="2400" dirty="0">
                <a:solidFill>
                  <a:srgbClr val="FFFF00"/>
                </a:solidFill>
              </a:rPr>
              <a:t>+ </a:t>
            </a:r>
            <a:r>
              <a:rPr lang="en-US" sz="2400" dirty="0" err="1">
                <a:solidFill>
                  <a:srgbClr val="FFFF00"/>
                </a:solidFill>
              </a:rPr>
              <a:t>Hợp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kim</a:t>
            </a:r>
            <a:r>
              <a:rPr lang="en-US" sz="2400" dirty="0">
                <a:solidFill>
                  <a:srgbClr val="FFFF00"/>
                </a:solidFill>
              </a:rPr>
              <a:t> Al-</a:t>
            </a:r>
            <a:r>
              <a:rPr lang="en-US" sz="2400" dirty="0" err="1">
                <a:solidFill>
                  <a:srgbClr val="FFFF00"/>
                </a:solidFill>
              </a:rPr>
              <a:t>Mn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có</a:t>
            </a:r>
            <a:r>
              <a:rPr lang="en-US" sz="2400" dirty="0">
                <a:solidFill>
                  <a:srgbClr val="FFFF00"/>
                </a:solidFill>
              </a:rPr>
              <a:t> 1,25%Mn, </a:t>
            </a:r>
            <a:r>
              <a:rPr lang="en-US" sz="2400" dirty="0" err="1">
                <a:solidFill>
                  <a:srgbClr val="FFFF00"/>
                </a:solidFill>
              </a:rPr>
              <a:t>được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sử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dụng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để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chế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tạo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các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sản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phẩm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bằng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biến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dạng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nguội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hoặc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nóng</a:t>
            </a:r>
            <a:r>
              <a:rPr lang="en-US" sz="2400" dirty="0">
                <a:solidFill>
                  <a:srgbClr val="FFFF00"/>
                </a:solidFill>
              </a:rPr>
              <a:t>.</a:t>
            </a:r>
          </a:p>
          <a:p>
            <a:pPr algn="just"/>
            <a:r>
              <a:rPr lang="en-US" sz="2400" dirty="0">
                <a:solidFill>
                  <a:srgbClr val="FFFF00"/>
                </a:solidFill>
              </a:rPr>
              <a:t>+ </a:t>
            </a:r>
            <a:r>
              <a:rPr lang="en-US" sz="2400" dirty="0" err="1">
                <a:solidFill>
                  <a:srgbClr val="FFFF00"/>
                </a:solidFill>
              </a:rPr>
              <a:t>Hợp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kim</a:t>
            </a:r>
            <a:r>
              <a:rPr lang="en-US" sz="2400" dirty="0">
                <a:solidFill>
                  <a:srgbClr val="FFFF00"/>
                </a:solidFill>
              </a:rPr>
              <a:t> Al-Mg </a:t>
            </a:r>
            <a:r>
              <a:rPr lang="en-US" sz="2400" dirty="0" err="1">
                <a:solidFill>
                  <a:srgbClr val="FFFF00"/>
                </a:solidFill>
              </a:rPr>
              <a:t>có</a:t>
            </a:r>
            <a:r>
              <a:rPr lang="en-US" sz="2400" dirty="0">
                <a:solidFill>
                  <a:srgbClr val="FFFF00"/>
                </a:solidFill>
              </a:rPr>
              <a:t> (1-5)%Mg; 0,2%Cr;  </a:t>
            </a:r>
            <a:r>
              <a:rPr lang="en-US" sz="2400" dirty="0" err="1">
                <a:solidFill>
                  <a:srgbClr val="FFFF00"/>
                </a:solidFill>
              </a:rPr>
              <a:t>được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dùng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làm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các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sản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phẩm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có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dạng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tấm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phục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vụ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cho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công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nghiệp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xe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hơi</a:t>
            </a:r>
            <a:r>
              <a:rPr lang="en-US" sz="2400" dirty="0">
                <a:solidFill>
                  <a:srgbClr val="FFFF00"/>
                </a:solidFill>
              </a:rPr>
              <a:t>, </a:t>
            </a:r>
            <a:r>
              <a:rPr lang="en-US" sz="2400" dirty="0" err="1">
                <a:solidFill>
                  <a:srgbClr val="FFFF00"/>
                </a:solidFill>
              </a:rPr>
              <a:t>tàu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thủy.v.v</a:t>
            </a:r>
            <a:r>
              <a:rPr lang="en-US" sz="2400" dirty="0">
                <a:solidFill>
                  <a:srgbClr val="FFFF00"/>
                </a:solidFill>
              </a:rPr>
              <a:t>…</a:t>
            </a:r>
          </a:p>
          <a:p>
            <a:pPr algn="just"/>
            <a:endParaRPr lang="en-US" sz="2400" dirty="0">
              <a:solidFill>
                <a:srgbClr val="FFFF00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609599" y="914400"/>
            <a:ext cx="4876801" cy="631825"/>
            <a:chOff x="609600" y="1905000"/>
            <a:chExt cx="3322638" cy="631825"/>
          </a:xfrm>
        </p:grpSpPr>
        <p:sp>
          <p:nvSpPr>
            <p:cNvPr id="32775" name="AutoShape 7"/>
            <p:cNvSpPr>
              <a:spLocks noChangeArrowheads="1"/>
            </p:cNvSpPr>
            <p:nvPr/>
          </p:nvSpPr>
          <p:spPr bwMode="gray">
            <a:xfrm>
              <a:off x="609600" y="1905000"/>
              <a:ext cx="3322638" cy="631825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19050" algn="ctr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b="1" dirty="0"/>
            </a:p>
          </p:txBody>
        </p:sp>
        <p:sp>
          <p:nvSpPr>
            <p:cNvPr id="32798" name="Rectangle 30"/>
            <p:cNvSpPr>
              <a:spLocks noChangeArrowheads="1"/>
            </p:cNvSpPr>
            <p:nvPr/>
          </p:nvSpPr>
          <p:spPr bwMode="gray">
            <a:xfrm>
              <a:off x="609600" y="1968500"/>
              <a:ext cx="3322638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endParaRPr lang="en-US" sz="2400" b="1" dirty="0">
                <a:solidFill>
                  <a:srgbClr val="080808"/>
                </a:solidFill>
                <a:cs typeface="Arial" charset="0"/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719477" y="999479"/>
            <a:ext cx="46570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/>
              <a:t>2.2.2 </a:t>
            </a:r>
            <a:r>
              <a:rPr lang="en-US" sz="2400" b="1" dirty="0" err="1"/>
              <a:t>Hợp</a:t>
            </a:r>
            <a:r>
              <a:rPr lang="en-US" sz="2400" b="1" dirty="0"/>
              <a:t> </a:t>
            </a:r>
            <a:r>
              <a:rPr lang="en-US" sz="2400" b="1" dirty="0" err="1"/>
              <a:t>kim</a:t>
            </a:r>
            <a:r>
              <a:rPr lang="en-US" sz="2400" b="1" dirty="0"/>
              <a:t> </a:t>
            </a:r>
            <a:r>
              <a:rPr lang="en-US" sz="2400" b="1" dirty="0" err="1"/>
              <a:t>nhôm</a:t>
            </a:r>
            <a:r>
              <a:rPr lang="en-US" sz="2400" b="1" dirty="0"/>
              <a:t> </a:t>
            </a:r>
            <a:r>
              <a:rPr lang="en-US" sz="2400" b="1" dirty="0" err="1"/>
              <a:t>biến</a:t>
            </a:r>
            <a:r>
              <a:rPr lang="en-US" sz="2400" b="1" dirty="0"/>
              <a:t> </a:t>
            </a:r>
            <a:r>
              <a:rPr lang="en-US" sz="2400" b="1" dirty="0" err="1"/>
              <a:t>dạng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89898842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2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2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7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7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27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27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7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ounded Rectangle 27"/>
          <p:cNvSpPr>
            <a:spLocks noChangeArrowheads="1"/>
          </p:cNvSpPr>
          <p:nvPr/>
        </p:nvSpPr>
        <p:spPr bwMode="gray">
          <a:xfrm>
            <a:off x="0" y="1295400"/>
            <a:ext cx="9154160" cy="4419600"/>
          </a:xfrm>
          <a:prstGeom prst="roundRect">
            <a:avLst>
              <a:gd name="adj" fmla="val 20244"/>
            </a:avLst>
          </a:prstGeom>
          <a:solidFill>
            <a:schemeClr val="accent1"/>
          </a:solidFill>
          <a:ln w="38100" algn="ctr">
            <a:solidFill>
              <a:schemeClr val="bg1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200" dirty="0">
              <a:solidFill>
                <a:schemeClr val="lt1"/>
              </a:solidFill>
              <a:latin typeface="+mn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87" y="44990"/>
            <a:ext cx="7566025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152400" y="1676400"/>
            <a:ext cx="89916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>
                <a:solidFill>
                  <a:schemeClr val="bg1"/>
                </a:solidFill>
              </a:rPr>
              <a:t>Hợp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kim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nhôm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biến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dạng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hóa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bền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được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bằng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nhiệt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luyện</a:t>
            </a:r>
            <a:endParaRPr lang="en-US" sz="2400" dirty="0">
              <a:solidFill>
                <a:schemeClr val="bg1"/>
              </a:solidFill>
            </a:endParaRPr>
          </a:p>
          <a:p>
            <a:pPr algn="just"/>
            <a:r>
              <a:rPr lang="en-US" sz="2400" dirty="0" err="1">
                <a:solidFill>
                  <a:schemeClr val="bg1"/>
                </a:solidFill>
              </a:rPr>
              <a:t>Loại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hợp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kim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nhôm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này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có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hàm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lượng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nguyên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tố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hợp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kim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cao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hơn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nhóm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trên</a:t>
            </a:r>
            <a:r>
              <a:rPr lang="en-US" sz="2400" dirty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en-US" sz="2400" dirty="0">
                <a:solidFill>
                  <a:schemeClr val="bg1"/>
                </a:solidFill>
              </a:rPr>
              <a:t>Ở </a:t>
            </a:r>
            <a:r>
              <a:rPr lang="en-US" sz="2400" dirty="0" err="1">
                <a:solidFill>
                  <a:schemeClr val="bg1"/>
                </a:solidFill>
              </a:rPr>
              <a:t>nhiệt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độ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thường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gồm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hai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pha</a:t>
            </a:r>
            <a:r>
              <a:rPr lang="en-US" sz="2400" dirty="0">
                <a:solidFill>
                  <a:schemeClr val="bg1"/>
                </a:solidFill>
              </a:rPr>
              <a:t>: </a:t>
            </a:r>
            <a:r>
              <a:rPr lang="en-US" sz="2400" dirty="0" err="1">
                <a:solidFill>
                  <a:schemeClr val="bg1"/>
                </a:solidFill>
              </a:rPr>
              <a:t>pha</a:t>
            </a:r>
            <a:r>
              <a:rPr lang="en-US" sz="2400" dirty="0">
                <a:solidFill>
                  <a:schemeClr val="bg1"/>
                </a:solidFill>
              </a:rPr>
              <a:t> dung </a:t>
            </a:r>
            <a:r>
              <a:rPr lang="en-US" sz="2400" dirty="0" err="1">
                <a:solidFill>
                  <a:schemeClr val="bg1"/>
                </a:solidFill>
              </a:rPr>
              <a:t>dịch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rắn</a:t>
            </a:r>
            <a:r>
              <a:rPr lang="en-US" sz="2400" dirty="0">
                <a:solidFill>
                  <a:schemeClr val="bg1"/>
                </a:solidFill>
              </a:rPr>
              <a:t> α </a:t>
            </a:r>
            <a:r>
              <a:rPr lang="en-US" sz="2400" dirty="0" err="1">
                <a:solidFill>
                  <a:schemeClr val="bg1"/>
                </a:solidFill>
              </a:rPr>
              <a:t>trên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và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một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pha</a:t>
            </a:r>
            <a:r>
              <a:rPr lang="en-US" sz="2400" dirty="0">
                <a:solidFill>
                  <a:schemeClr val="bg1"/>
                </a:solidFill>
              </a:rPr>
              <a:t> CuAl</a:t>
            </a:r>
            <a:r>
              <a:rPr lang="en-US" sz="2400" baseline="-25000" dirty="0">
                <a:solidFill>
                  <a:schemeClr val="bg1"/>
                </a:solidFill>
              </a:rPr>
              <a:t>2II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thứ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hai</a:t>
            </a:r>
            <a:r>
              <a:rPr lang="en-US" sz="2400" dirty="0">
                <a:solidFill>
                  <a:schemeClr val="bg1"/>
                </a:solidFill>
              </a:rPr>
              <a:t>. </a:t>
            </a:r>
            <a:r>
              <a:rPr lang="en-US" sz="2400" dirty="0" err="1">
                <a:solidFill>
                  <a:schemeClr val="bg1"/>
                </a:solidFill>
              </a:rPr>
              <a:t>Khi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tăng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nhiệt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độ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lên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có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chuyển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biến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pha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nên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hóa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bền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được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bằng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nhiệt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luyện</a:t>
            </a:r>
            <a:r>
              <a:rPr lang="en-US" sz="2400" dirty="0">
                <a:solidFill>
                  <a:schemeClr val="bg1"/>
                </a:solidFill>
              </a:rPr>
              <a:t> (</a:t>
            </a:r>
            <a:r>
              <a:rPr lang="en-US" sz="2400" dirty="0" err="1">
                <a:solidFill>
                  <a:schemeClr val="bg1"/>
                </a:solidFill>
              </a:rPr>
              <a:t>tôi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và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hóa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già</a:t>
            </a:r>
            <a:r>
              <a:rPr lang="en-US" sz="2400" dirty="0">
                <a:solidFill>
                  <a:schemeClr val="bg1"/>
                </a:solidFill>
              </a:rPr>
              <a:t>).</a:t>
            </a:r>
          </a:p>
          <a:p>
            <a:pPr algn="just"/>
            <a:r>
              <a:rPr lang="en-US" sz="2400" dirty="0" err="1">
                <a:solidFill>
                  <a:schemeClr val="bg1"/>
                </a:solidFill>
              </a:rPr>
              <a:t>Duyra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là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hợp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kim</a:t>
            </a:r>
            <a:r>
              <a:rPr lang="en-US" sz="2400" dirty="0">
                <a:solidFill>
                  <a:schemeClr val="bg1"/>
                </a:solidFill>
              </a:rPr>
              <a:t> Al-Cu-Mg, </a:t>
            </a:r>
            <a:r>
              <a:rPr lang="en-US" sz="2400" dirty="0" err="1">
                <a:solidFill>
                  <a:schemeClr val="bg1"/>
                </a:solidFill>
              </a:rPr>
              <a:t>với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khoảng</a:t>
            </a:r>
            <a:r>
              <a:rPr lang="en-US" sz="2400" dirty="0">
                <a:solidFill>
                  <a:schemeClr val="bg1"/>
                </a:solidFill>
              </a:rPr>
              <a:t> 4,5%Cu, </a:t>
            </a:r>
            <a:r>
              <a:rPr lang="en-US" sz="2400" dirty="0" err="1">
                <a:solidFill>
                  <a:schemeClr val="bg1"/>
                </a:solidFill>
              </a:rPr>
              <a:t>khoảng</a:t>
            </a:r>
            <a:r>
              <a:rPr lang="en-US" sz="2400" dirty="0">
                <a:solidFill>
                  <a:schemeClr val="bg1"/>
                </a:solidFill>
              </a:rPr>
              <a:t> 1,5%Mg, </a:t>
            </a:r>
            <a:r>
              <a:rPr lang="en-US" sz="2400" dirty="0" err="1">
                <a:solidFill>
                  <a:schemeClr val="bg1"/>
                </a:solidFill>
              </a:rPr>
              <a:t>khoảng</a:t>
            </a:r>
            <a:r>
              <a:rPr lang="en-US" sz="2400" dirty="0">
                <a:solidFill>
                  <a:schemeClr val="bg1"/>
                </a:solidFill>
              </a:rPr>
              <a:t> 0,6%Mn; </a:t>
            </a:r>
            <a:r>
              <a:rPr lang="en-US" sz="2400" dirty="0" err="1">
                <a:solidFill>
                  <a:schemeClr val="bg1"/>
                </a:solidFill>
              </a:rPr>
              <a:t>sau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nhiệt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luyện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độ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bền</a:t>
            </a:r>
            <a:r>
              <a:rPr lang="en-US" sz="2400" dirty="0">
                <a:solidFill>
                  <a:schemeClr val="bg1"/>
                </a:solidFill>
              </a:rPr>
              <a:t> (</a:t>
            </a:r>
            <a:r>
              <a:rPr lang="en-US" sz="2400" dirty="0" err="1">
                <a:solidFill>
                  <a:schemeClr val="bg1"/>
                </a:solidFill>
              </a:rPr>
              <a:t>σ</a:t>
            </a:r>
            <a:r>
              <a:rPr lang="en-US" sz="2400" baseline="-25000" dirty="0" err="1">
                <a:solidFill>
                  <a:schemeClr val="bg1"/>
                </a:solidFill>
              </a:rPr>
              <a:t>b</a:t>
            </a:r>
            <a:r>
              <a:rPr lang="en-US" sz="2400" dirty="0">
                <a:solidFill>
                  <a:schemeClr val="bg1"/>
                </a:solidFill>
              </a:rPr>
              <a:t>) </a:t>
            </a:r>
            <a:r>
              <a:rPr lang="en-US" sz="2400" dirty="0" err="1">
                <a:solidFill>
                  <a:schemeClr val="bg1"/>
                </a:solidFill>
              </a:rPr>
              <a:t>đạt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được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khoảng</a:t>
            </a:r>
            <a:r>
              <a:rPr lang="en-US" sz="2400" dirty="0">
                <a:solidFill>
                  <a:schemeClr val="bg1"/>
                </a:solidFill>
              </a:rPr>
              <a:t> 42÷47 KG/mm</a:t>
            </a:r>
            <a:r>
              <a:rPr lang="en-US" sz="2400" baseline="30000" dirty="0">
                <a:solidFill>
                  <a:schemeClr val="bg1"/>
                </a:solidFill>
              </a:rPr>
              <a:t>2</a:t>
            </a:r>
            <a:r>
              <a:rPr lang="en-US" sz="2400" dirty="0">
                <a:solidFill>
                  <a:schemeClr val="bg1"/>
                </a:solidFill>
              </a:rPr>
              <a:t>. </a:t>
            </a:r>
            <a:r>
              <a:rPr lang="en-US" sz="2400" dirty="0" err="1">
                <a:solidFill>
                  <a:schemeClr val="bg1"/>
                </a:solidFill>
              </a:rPr>
              <a:t>Được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dùng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làm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các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loại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khung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dầm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ống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trong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chế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tạo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máy</a:t>
            </a:r>
            <a:r>
              <a:rPr lang="en-US" sz="2400" dirty="0">
                <a:solidFill>
                  <a:schemeClr val="bg1"/>
                </a:solidFill>
              </a:rPr>
              <a:t> bay, </a:t>
            </a:r>
            <a:r>
              <a:rPr lang="en-US" sz="2400" dirty="0" err="1">
                <a:solidFill>
                  <a:schemeClr val="bg1"/>
                </a:solidFill>
              </a:rPr>
              <a:t>vận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tải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xây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dựng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v.v</a:t>
            </a:r>
            <a:r>
              <a:rPr lang="en-US" sz="2400" dirty="0" smtClean="0">
                <a:solidFill>
                  <a:schemeClr val="bg1"/>
                </a:solidFill>
              </a:rPr>
              <a:t>…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90846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ounded Rectangle 27"/>
          <p:cNvSpPr>
            <a:spLocks noChangeArrowheads="1"/>
          </p:cNvSpPr>
          <p:nvPr/>
        </p:nvSpPr>
        <p:spPr bwMode="gray">
          <a:xfrm>
            <a:off x="0" y="1828800"/>
            <a:ext cx="9154160" cy="4343400"/>
          </a:xfrm>
          <a:prstGeom prst="roundRect">
            <a:avLst>
              <a:gd name="adj" fmla="val 20244"/>
            </a:avLst>
          </a:prstGeom>
          <a:solidFill>
            <a:schemeClr val="accent1"/>
          </a:solidFill>
          <a:ln w="38100" algn="ctr">
            <a:solidFill>
              <a:schemeClr val="bg1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200" dirty="0">
              <a:solidFill>
                <a:schemeClr val="lt1"/>
              </a:solidFill>
              <a:latin typeface="+mn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87" y="44990"/>
            <a:ext cx="7566025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76199" y="2049482"/>
            <a:ext cx="899160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600" dirty="0" err="1" smtClean="0">
                <a:solidFill>
                  <a:schemeClr val="bg1"/>
                </a:solidFill>
              </a:rPr>
              <a:t>Hợp</a:t>
            </a:r>
            <a:r>
              <a:rPr lang="en-US" sz="2600" dirty="0" smtClean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kim</a:t>
            </a:r>
            <a:r>
              <a:rPr lang="en-US" sz="2600" dirty="0">
                <a:solidFill>
                  <a:schemeClr val="bg1"/>
                </a:solidFill>
              </a:rPr>
              <a:t> Al-Mg-Si, </a:t>
            </a:r>
            <a:r>
              <a:rPr lang="en-US" sz="2600" dirty="0" err="1">
                <a:solidFill>
                  <a:schemeClr val="bg1"/>
                </a:solidFill>
              </a:rPr>
              <a:t>khoảng</a:t>
            </a:r>
            <a:r>
              <a:rPr lang="en-US" sz="2600" dirty="0">
                <a:solidFill>
                  <a:schemeClr val="bg1"/>
                </a:solidFill>
              </a:rPr>
              <a:t> 1%Mg, </a:t>
            </a:r>
            <a:r>
              <a:rPr lang="en-US" sz="2600" dirty="0" err="1">
                <a:solidFill>
                  <a:schemeClr val="bg1"/>
                </a:solidFill>
              </a:rPr>
              <a:t>khoảng</a:t>
            </a:r>
            <a:r>
              <a:rPr lang="en-US" sz="2600" dirty="0">
                <a:solidFill>
                  <a:schemeClr val="bg1"/>
                </a:solidFill>
              </a:rPr>
              <a:t> 0,6% Si, 0,3%Cu, 0,2%Cr; </a:t>
            </a:r>
            <a:r>
              <a:rPr lang="en-US" sz="2600" dirty="0" err="1">
                <a:solidFill>
                  <a:schemeClr val="bg1"/>
                </a:solidFill>
              </a:rPr>
              <a:t>độ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bền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sau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nhiệt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luyện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khoảng</a:t>
            </a:r>
            <a:r>
              <a:rPr lang="en-US" sz="2600" dirty="0">
                <a:solidFill>
                  <a:schemeClr val="bg1"/>
                </a:solidFill>
              </a:rPr>
              <a:t> 29KG/mm</a:t>
            </a:r>
            <a:r>
              <a:rPr lang="en-US" sz="2600" baseline="30000" dirty="0">
                <a:solidFill>
                  <a:schemeClr val="bg1"/>
                </a:solidFill>
              </a:rPr>
              <a:t>2</a:t>
            </a:r>
            <a:r>
              <a:rPr lang="en-US" sz="2600" dirty="0">
                <a:solidFill>
                  <a:schemeClr val="bg1"/>
                </a:solidFill>
              </a:rPr>
              <a:t>. </a:t>
            </a:r>
            <a:r>
              <a:rPr lang="en-US" sz="2600" dirty="0" err="1">
                <a:solidFill>
                  <a:schemeClr val="bg1"/>
                </a:solidFill>
              </a:rPr>
              <a:t>Thường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làm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các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kết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cấu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khung</a:t>
            </a:r>
            <a:r>
              <a:rPr lang="en-US" sz="2600" dirty="0">
                <a:solidFill>
                  <a:schemeClr val="bg1"/>
                </a:solidFill>
              </a:rPr>
              <a:t>, </a:t>
            </a:r>
            <a:r>
              <a:rPr lang="en-US" sz="2600" dirty="0" err="1">
                <a:solidFill>
                  <a:schemeClr val="bg1"/>
                </a:solidFill>
              </a:rPr>
              <a:t>dàn</a:t>
            </a:r>
            <a:r>
              <a:rPr lang="en-US" sz="2600" dirty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en-US" sz="2600" dirty="0" err="1">
                <a:solidFill>
                  <a:schemeClr val="bg1"/>
                </a:solidFill>
              </a:rPr>
              <a:t>Hợp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kim</a:t>
            </a:r>
            <a:r>
              <a:rPr lang="en-US" sz="2600" dirty="0">
                <a:solidFill>
                  <a:schemeClr val="bg1"/>
                </a:solidFill>
              </a:rPr>
              <a:t> Al-Zn-Mg-Cu </a:t>
            </a:r>
            <a:r>
              <a:rPr lang="en-US" sz="2600" dirty="0" err="1">
                <a:solidFill>
                  <a:schemeClr val="bg1"/>
                </a:solidFill>
              </a:rPr>
              <a:t>có</a:t>
            </a:r>
            <a:r>
              <a:rPr lang="en-US" sz="2600" dirty="0">
                <a:solidFill>
                  <a:schemeClr val="bg1"/>
                </a:solidFill>
              </a:rPr>
              <a:t> 5,6%Zn, 2,5%Mg, 1,6%Cu </a:t>
            </a:r>
            <a:r>
              <a:rPr lang="en-US" sz="2600" dirty="0" err="1">
                <a:solidFill>
                  <a:schemeClr val="bg1"/>
                </a:solidFill>
              </a:rPr>
              <a:t>và</a:t>
            </a:r>
            <a:r>
              <a:rPr lang="en-US" sz="2600" dirty="0">
                <a:solidFill>
                  <a:schemeClr val="bg1"/>
                </a:solidFill>
              </a:rPr>
              <a:t> 0,25%Cr; </a:t>
            </a:r>
            <a:r>
              <a:rPr lang="en-US" sz="2600" dirty="0" err="1">
                <a:solidFill>
                  <a:schemeClr val="bg1"/>
                </a:solidFill>
              </a:rPr>
              <a:t>có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độ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bền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sau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nhiệt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luyện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khoảng</a:t>
            </a:r>
            <a:r>
              <a:rPr lang="en-US" sz="2600" dirty="0">
                <a:solidFill>
                  <a:schemeClr val="bg1"/>
                </a:solidFill>
              </a:rPr>
              <a:t> 51KG/mm</a:t>
            </a:r>
            <a:r>
              <a:rPr lang="en-US" sz="2600" baseline="30000" dirty="0">
                <a:solidFill>
                  <a:schemeClr val="bg1"/>
                </a:solidFill>
              </a:rPr>
              <a:t>2</a:t>
            </a:r>
            <a:r>
              <a:rPr lang="en-US" sz="2600" dirty="0">
                <a:solidFill>
                  <a:schemeClr val="bg1"/>
                </a:solidFill>
              </a:rPr>
              <a:t>. </a:t>
            </a:r>
            <a:r>
              <a:rPr lang="en-US" sz="2600" dirty="0" err="1">
                <a:solidFill>
                  <a:schemeClr val="bg1"/>
                </a:solidFill>
              </a:rPr>
              <a:t>Đây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là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nguyên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liệu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chủ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yếu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trong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công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nghiệp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hàng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không</a:t>
            </a:r>
            <a:r>
              <a:rPr lang="en-US" sz="2600" dirty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en-US" sz="2600" dirty="0" err="1">
                <a:solidFill>
                  <a:schemeClr val="bg1"/>
                </a:solidFill>
              </a:rPr>
              <a:t>Ký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hiệu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Việt</a:t>
            </a:r>
            <a:r>
              <a:rPr lang="en-US" sz="2600" dirty="0">
                <a:solidFill>
                  <a:schemeClr val="bg1"/>
                </a:solidFill>
              </a:rPr>
              <a:t> Nam (TCVN 1859 – 75) </a:t>
            </a:r>
            <a:r>
              <a:rPr lang="en-US" sz="2600" dirty="0" err="1">
                <a:solidFill>
                  <a:schemeClr val="bg1"/>
                </a:solidFill>
              </a:rPr>
              <a:t>ví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dụ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như</a:t>
            </a:r>
            <a:r>
              <a:rPr lang="en-US" sz="2600" dirty="0">
                <a:solidFill>
                  <a:schemeClr val="bg1"/>
                </a:solidFill>
              </a:rPr>
              <a:t> AlCu4Mg2Mn.</a:t>
            </a:r>
          </a:p>
        </p:txBody>
      </p:sp>
    </p:spTree>
    <p:extLst>
      <p:ext uri="{BB962C8B-B14F-4D97-AF65-F5344CB8AC3E}">
        <p14:creationId xmlns:p14="http://schemas.microsoft.com/office/powerpoint/2010/main" val="10926569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5" name="Group 7"/>
          <p:cNvGrpSpPr>
            <a:grpSpLocks/>
          </p:cNvGrpSpPr>
          <p:nvPr/>
        </p:nvGrpSpPr>
        <p:grpSpPr bwMode="auto">
          <a:xfrm>
            <a:off x="-126335" y="1784052"/>
            <a:ext cx="8991600" cy="4622800"/>
            <a:chOff x="624" y="1968"/>
            <a:chExt cx="2064" cy="1895"/>
          </a:xfrm>
        </p:grpSpPr>
        <p:sp>
          <p:nvSpPr>
            <p:cNvPr id="37896" name="AutoShape 8"/>
            <p:cNvSpPr>
              <a:spLocks noChangeAspect="1" noChangeArrowheads="1"/>
            </p:cNvSpPr>
            <p:nvPr/>
          </p:nvSpPr>
          <p:spPr bwMode="gray">
            <a:xfrm>
              <a:off x="624" y="1968"/>
              <a:ext cx="2064" cy="1895"/>
            </a:xfrm>
            <a:prstGeom prst="roundRect">
              <a:avLst>
                <a:gd name="adj" fmla="val 4690"/>
              </a:avLst>
            </a:prstGeom>
            <a:gradFill rotWithShape="1">
              <a:gsLst>
                <a:gs pos="0">
                  <a:schemeClr val="hlink">
                    <a:gamma/>
                    <a:tint val="43529"/>
                    <a:invGamma/>
                    <a:alpha val="60001"/>
                  </a:schemeClr>
                </a:gs>
                <a:gs pos="100000">
                  <a:schemeClr val="hlink">
                    <a:alpha val="60001"/>
                  </a:schemeClr>
                </a:gs>
              </a:gsLst>
              <a:lin ang="5400000" scaled="1"/>
            </a:gradFill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897" name="AutoShape 9"/>
            <p:cNvSpPr>
              <a:spLocks noChangeAspect="1" noChangeArrowheads="1"/>
            </p:cNvSpPr>
            <p:nvPr/>
          </p:nvSpPr>
          <p:spPr bwMode="gray">
            <a:xfrm>
              <a:off x="649" y="1992"/>
              <a:ext cx="2010" cy="1848"/>
            </a:xfrm>
            <a:prstGeom prst="roundRect">
              <a:avLst>
                <a:gd name="adj" fmla="val 4690"/>
              </a:avLst>
            </a:prstGeom>
            <a:solidFill>
              <a:srgbClr val="FFFFFF"/>
            </a:solidFill>
            <a:ln w="9525">
              <a:solidFill>
                <a:schemeClr val="hlink">
                  <a:alpha val="60001"/>
                </a:scheme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" name="Rectangle 11"/>
          <p:cNvSpPr/>
          <p:nvPr/>
        </p:nvSpPr>
        <p:spPr>
          <a:xfrm>
            <a:off x="219105" y="2362200"/>
            <a:ext cx="830072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 smtClean="0"/>
              <a:t>Hợp</a:t>
            </a:r>
            <a:r>
              <a:rPr lang="en-US" sz="2400" dirty="0" smtClean="0"/>
              <a:t> </a:t>
            </a:r>
            <a:r>
              <a:rPr lang="en-US" sz="2400" dirty="0" err="1"/>
              <a:t>kim</a:t>
            </a:r>
            <a:r>
              <a:rPr lang="en-US" sz="2400" dirty="0"/>
              <a:t> Al-Mg-Si, </a:t>
            </a:r>
            <a:r>
              <a:rPr lang="en-US" sz="2400" dirty="0" err="1"/>
              <a:t>khoảng</a:t>
            </a:r>
            <a:r>
              <a:rPr lang="en-US" sz="2400" dirty="0"/>
              <a:t> 1%Mg, </a:t>
            </a:r>
            <a:r>
              <a:rPr lang="en-US" sz="2400" dirty="0" err="1"/>
              <a:t>khoảng</a:t>
            </a:r>
            <a:r>
              <a:rPr lang="en-US" sz="2400" dirty="0"/>
              <a:t> 0,6% Si, 0,3%Cu, 0,2%Cr;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bền</a:t>
            </a:r>
            <a:r>
              <a:rPr lang="en-US" sz="2400" dirty="0"/>
              <a:t> </a:t>
            </a:r>
            <a:r>
              <a:rPr lang="en-US" sz="2400" dirty="0" err="1"/>
              <a:t>sau</a:t>
            </a:r>
            <a:r>
              <a:rPr lang="en-US" sz="2400" dirty="0"/>
              <a:t> </a:t>
            </a:r>
            <a:r>
              <a:rPr lang="en-US" sz="2400" dirty="0" err="1"/>
              <a:t>nhiệt</a:t>
            </a:r>
            <a:r>
              <a:rPr lang="en-US" sz="2400" dirty="0"/>
              <a:t> </a:t>
            </a:r>
            <a:r>
              <a:rPr lang="en-US" sz="2400" dirty="0" err="1"/>
              <a:t>luyện</a:t>
            </a:r>
            <a:r>
              <a:rPr lang="en-US" sz="2400" dirty="0"/>
              <a:t> </a:t>
            </a:r>
            <a:r>
              <a:rPr lang="en-US" sz="2400" dirty="0" err="1"/>
              <a:t>khoảng</a:t>
            </a:r>
            <a:r>
              <a:rPr lang="en-US" sz="2400" dirty="0"/>
              <a:t> 29KG/mm</a:t>
            </a:r>
            <a:r>
              <a:rPr lang="en-US" sz="2400" baseline="30000" dirty="0"/>
              <a:t>2</a:t>
            </a:r>
            <a:r>
              <a:rPr lang="en-US" sz="2400" dirty="0"/>
              <a:t>. </a:t>
            </a:r>
            <a:r>
              <a:rPr lang="en-US" sz="2400" dirty="0" err="1"/>
              <a:t>Thường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kết</a:t>
            </a:r>
            <a:r>
              <a:rPr lang="en-US" sz="2400" dirty="0"/>
              <a:t> </a:t>
            </a:r>
            <a:r>
              <a:rPr lang="en-US" sz="2400" dirty="0" err="1"/>
              <a:t>cấu</a:t>
            </a:r>
            <a:r>
              <a:rPr lang="en-US" sz="2400" dirty="0"/>
              <a:t> </a:t>
            </a:r>
            <a:r>
              <a:rPr lang="en-US" sz="2400" dirty="0" err="1"/>
              <a:t>khung</a:t>
            </a:r>
            <a:r>
              <a:rPr lang="en-US" sz="2400" dirty="0"/>
              <a:t>, </a:t>
            </a:r>
            <a:r>
              <a:rPr lang="en-US" sz="2400" dirty="0" err="1"/>
              <a:t>dàn</a:t>
            </a:r>
            <a:r>
              <a:rPr lang="en-US" sz="2400" dirty="0"/>
              <a:t>.</a:t>
            </a:r>
          </a:p>
          <a:p>
            <a:pPr algn="just"/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kim</a:t>
            </a:r>
            <a:r>
              <a:rPr lang="en-US" sz="2400" dirty="0"/>
              <a:t> Al-Zn-Mg-Cu </a:t>
            </a:r>
            <a:r>
              <a:rPr lang="en-US" sz="2400" dirty="0" err="1"/>
              <a:t>có</a:t>
            </a:r>
            <a:r>
              <a:rPr lang="en-US" sz="2400" dirty="0"/>
              <a:t> 5,6%Zn, 2,5%Mg, 1,6%Cu </a:t>
            </a:r>
            <a:r>
              <a:rPr lang="en-US" sz="2400" dirty="0" err="1"/>
              <a:t>và</a:t>
            </a:r>
            <a:r>
              <a:rPr lang="en-US" sz="2400" dirty="0"/>
              <a:t> 0,25%Cr;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bền</a:t>
            </a:r>
            <a:r>
              <a:rPr lang="en-US" sz="2400" dirty="0"/>
              <a:t> </a:t>
            </a:r>
            <a:r>
              <a:rPr lang="en-US" sz="2400" dirty="0" err="1"/>
              <a:t>sau</a:t>
            </a:r>
            <a:r>
              <a:rPr lang="en-US" sz="2400" dirty="0"/>
              <a:t> </a:t>
            </a:r>
            <a:r>
              <a:rPr lang="en-US" sz="2400" dirty="0" err="1"/>
              <a:t>nhiệt</a:t>
            </a:r>
            <a:r>
              <a:rPr lang="en-US" sz="2400" dirty="0"/>
              <a:t> </a:t>
            </a:r>
            <a:r>
              <a:rPr lang="en-US" sz="2400" dirty="0" err="1"/>
              <a:t>luyện</a:t>
            </a:r>
            <a:r>
              <a:rPr lang="en-US" sz="2400" dirty="0"/>
              <a:t> </a:t>
            </a:r>
            <a:r>
              <a:rPr lang="en-US" sz="2400" dirty="0" err="1"/>
              <a:t>khoảng</a:t>
            </a:r>
            <a:r>
              <a:rPr lang="en-US" sz="2400" dirty="0"/>
              <a:t> 51KG/mm</a:t>
            </a:r>
            <a:r>
              <a:rPr lang="en-US" sz="2400" baseline="30000" dirty="0"/>
              <a:t>2</a:t>
            </a:r>
            <a:r>
              <a:rPr lang="en-US" sz="2400" dirty="0"/>
              <a:t>. </a:t>
            </a:r>
            <a:r>
              <a:rPr lang="en-US" sz="2400" dirty="0" err="1"/>
              <a:t>Đây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nguyên</a:t>
            </a:r>
            <a:r>
              <a:rPr lang="en-US" sz="2400" dirty="0"/>
              <a:t> </a:t>
            </a:r>
            <a:r>
              <a:rPr lang="en-US" sz="2400" dirty="0" err="1"/>
              <a:t>liệu</a:t>
            </a:r>
            <a:r>
              <a:rPr lang="en-US" sz="2400" dirty="0"/>
              <a:t> </a:t>
            </a:r>
            <a:r>
              <a:rPr lang="en-US" sz="2400" dirty="0" err="1"/>
              <a:t>chủ</a:t>
            </a:r>
            <a:r>
              <a:rPr lang="en-US" sz="2400" dirty="0"/>
              <a:t> </a:t>
            </a:r>
            <a:r>
              <a:rPr lang="en-US" sz="2400" dirty="0" err="1"/>
              <a:t>yếu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nghiệp</a:t>
            </a:r>
            <a:r>
              <a:rPr lang="en-US" sz="2400" dirty="0"/>
              <a:t> </a:t>
            </a:r>
            <a:r>
              <a:rPr lang="en-US" sz="2400" dirty="0" err="1"/>
              <a:t>hàng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.</a:t>
            </a:r>
          </a:p>
          <a:p>
            <a:pPr algn="just"/>
            <a:r>
              <a:rPr lang="en-US" sz="2400" dirty="0" err="1"/>
              <a:t>Ký</a:t>
            </a:r>
            <a:r>
              <a:rPr lang="en-US" sz="2400" dirty="0"/>
              <a:t> </a:t>
            </a:r>
            <a:r>
              <a:rPr lang="en-US" sz="2400" dirty="0" err="1"/>
              <a:t>hiệu</a:t>
            </a:r>
            <a:r>
              <a:rPr lang="en-US" sz="2400" dirty="0"/>
              <a:t> </a:t>
            </a:r>
            <a:r>
              <a:rPr lang="en-US" sz="2400" dirty="0" err="1"/>
              <a:t>Việt</a:t>
            </a:r>
            <a:r>
              <a:rPr lang="en-US" sz="2400" dirty="0"/>
              <a:t> Nam (TCVN 1859 – 75) </a:t>
            </a:r>
            <a:r>
              <a:rPr lang="en-US" sz="2400" dirty="0" err="1"/>
              <a:t>ví</a:t>
            </a:r>
            <a:r>
              <a:rPr lang="en-US" sz="2400" dirty="0"/>
              <a:t> </a:t>
            </a:r>
            <a:r>
              <a:rPr lang="en-US" sz="2400" dirty="0" err="1"/>
              <a:t>dụ</a:t>
            </a:r>
            <a:r>
              <a:rPr lang="en-US" sz="2400" dirty="0"/>
              <a:t> </a:t>
            </a:r>
            <a:r>
              <a:rPr lang="en-US" sz="2400" dirty="0" err="1"/>
              <a:t>như</a:t>
            </a:r>
            <a:r>
              <a:rPr lang="en-US" sz="2400" dirty="0"/>
              <a:t> AlCu4Mg2Mn.</a:t>
            </a: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87" y="44990"/>
            <a:ext cx="7566025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7943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901" name="Group 13"/>
          <p:cNvGrpSpPr>
            <a:grpSpLocks/>
          </p:cNvGrpSpPr>
          <p:nvPr/>
        </p:nvGrpSpPr>
        <p:grpSpPr bwMode="auto">
          <a:xfrm>
            <a:off x="152400" y="2271713"/>
            <a:ext cx="8865265" cy="2681287"/>
            <a:chOff x="624" y="1968"/>
            <a:chExt cx="2064" cy="1895"/>
          </a:xfrm>
        </p:grpSpPr>
        <p:sp>
          <p:nvSpPr>
            <p:cNvPr id="37902" name="AutoShape 14"/>
            <p:cNvSpPr>
              <a:spLocks noChangeAspect="1" noChangeArrowheads="1"/>
            </p:cNvSpPr>
            <p:nvPr/>
          </p:nvSpPr>
          <p:spPr bwMode="gray">
            <a:xfrm>
              <a:off x="624" y="1968"/>
              <a:ext cx="2064" cy="1895"/>
            </a:xfrm>
            <a:prstGeom prst="roundRect">
              <a:avLst>
                <a:gd name="adj" fmla="val 4690"/>
              </a:avLst>
            </a:prstGeom>
            <a:gradFill rotWithShape="1">
              <a:gsLst>
                <a:gs pos="0">
                  <a:schemeClr val="folHlink">
                    <a:gamma/>
                    <a:tint val="43529"/>
                    <a:invGamma/>
                    <a:alpha val="60001"/>
                  </a:schemeClr>
                </a:gs>
                <a:gs pos="100000">
                  <a:schemeClr val="folHlink">
                    <a:alpha val="60001"/>
                  </a:schemeClr>
                </a:gs>
              </a:gsLst>
              <a:lin ang="5400000" scaled="1"/>
            </a:gradFill>
            <a:ln w="952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903" name="AutoShape 15"/>
            <p:cNvSpPr>
              <a:spLocks noChangeAspect="1" noChangeArrowheads="1"/>
            </p:cNvSpPr>
            <p:nvPr/>
          </p:nvSpPr>
          <p:spPr bwMode="gray">
            <a:xfrm>
              <a:off x="649" y="1992"/>
              <a:ext cx="2010" cy="1848"/>
            </a:xfrm>
            <a:prstGeom prst="roundRect">
              <a:avLst>
                <a:gd name="adj" fmla="val 4690"/>
              </a:avLst>
            </a:prstGeom>
            <a:solidFill>
              <a:srgbClr val="FFFFFF"/>
            </a:solidFill>
            <a:ln w="9525">
              <a:solidFill>
                <a:schemeClr val="folHlink">
                  <a:alpha val="60001"/>
                </a:scheme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9" name="Rectangle 2"/>
          <p:cNvSpPr>
            <a:spLocks noGrp="1" noChangeArrowheads="1"/>
          </p:cNvSpPr>
          <p:nvPr>
            <p:ph type="title"/>
          </p:nvPr>
        </p:nvSpPr>
        <p:spPr>
          <a:xfrm>
            <a:off x="1001713" y="130175"/>
            <a:ext cx="7380287" cy="708025"/>
          </a:xfrm>
        </p:spPr>
        <p:txBody>
          <a:bodyPr/>
          <a:lstStyle/>
          <a:p>
            <a:r>
              <a:rPr lang="en-US" dirty="0"/>
              <a:t>2.2.3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err="1"/>
              <a:t>nhôm</a:t>
            </a:r>
            <a:r>
              <a:rPr lang="en-US" dirty="0"/>
              <a:t> </a:t>
            </a:r>
            <a:r>
              <a:rPr lang="en-US" dirty="0" err="1"/>
              <a:t>đúc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457201" y="2416076"/>
            <a:ext cx="84359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hàm</a:t>
            </a:r>
            <a:r>
              <a:rPr lang="en-US" sz="2400" dirty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nguyên</a:t>
            </a:r>
            <a:r>
              <a:rPr lang="en-US" sz="2400" dirty="0"/>
              <a:t> </a:t>
            </a:r>
            <a:r>
              <a:rPr lang="en-US" sz="2400" dirty="0" err="1"/>
              <a:t>tố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kim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(</a:t>
            </a:r>
            <a:r>
              <a:rPr lang="en-US" sz="2400" dirty="0" err="1"/>
              <a:t>hơn</a:t>
            </a:r>
            <a:r>
              <a:rPr lang="en-US" sz="2400" dirty="0"/>
              <a:t> </a:t>
            </a:r>
            <a:r>
              <a:rPr lang="en-US" sz="2400" dirty="0" err="1"/>
              <a:t>hai</a:t>
            </a:r>
            <a:r>
              <a:rPr lang="en-US" sz="2400" dirty="0"/>
              <a:t> </a:t>
            </a:r>
            <a:r>
              <a:rPr lang="en-US" sz="2400" dirty="0" err="1"/>
              <a:t>nhóm</a:t>
            </a:r>
            <a:r>
              <a:rPr lang="en-US" sz="2400" dirty="0"/>
              <a:t> </a:t>
            </a:r>
            <a:r>
              <a:rPr lang="en-US" sz="2400" dirty="0" err="1"/>
              <a:t>trên</a:t>
            </a:r>
            <a:r>
              <a:rPr lang="en-US" sz="2400" dirty="0"/>
              <a:t>)</a:t>
            </a:r>
          </a:p>
          <a:p>
            <a:pPr algn="just"/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kim</a:t>
            </a:r>
            <a:r>
              <a:rPr lang="en-US" sz="2400" dirty="0"/>
              <a:t> </a:t>
            </a:r>
            <a:r>
              <a:rPr lang="en-US" sz="2400" dirty="0" err="1"/>
              <a:t>cùng</a:t>
            </a:r>
            <a:r>
              <a:rPr lang="en-US" sz="2400" dirty="0"/>
              <a:t> </a:t>
            </a:r>
            <a:r>
              <a:rPr lang="en-US" sz="2400" dirty="0" err="1"/>
              <a:t>tinh</a:t>
            </a:r>
            <a:r>
              <a:rPr lang="en-US" sz="2400" dirty="0"/>
              <a:t>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err="1"/>
              <a:t>gần</a:t>
            </a:r>
            <a:r>
              <a:rPr lang="en-US" sz="2400" dirty="0"/>
              <a:t> </a:t>
            </a:r>
            <a:r>
              <a:rPr lang="en-US" sz="2400" dirty="0" err="1"/>
              <a:t>cùng</a:t>
            </a:r>
            <a:r>
              <a:rPr lang="en-US" sz="2400" dirty="0"/>
              <a:t> </a:t>
            </a:r>
            <a:r>
              <a:rPr lang="en-US" sz="2400" dirty="0" err="1"/>
              <a:t>tinh</a:t>
            </a:r>
            <a:r>
              <a:rPr lang="en-US" sz="2400" dirty="0"/>
              <a:t>,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tính</a:t>
            </a:r>
            <a:r>
              <a:rPr lang="en-US" sz="2400" dirty="0"/>
              <a:t> </a:t>
            </a:r>
            <a:r>
              <a:rPr lang="en-US" sz="2400" dirty="0" err="1"/>
              <a:t>đúc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,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nhiệt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nóng</a:t>
            </a:r>
            <a:r>
              <a:rPr lang="en-US" sz="2400" dirty="0"/>
              <a:t> </a:t>
            </a:r>
            <a:r>
              <a:rPr lang="en-US" sz="2400" dirty="0" err="1"/>
              <a:t>chảy</a:t>
            </a:r>
            <a:r>
              <a:rPr lang="en-US" sz="2400" dirty="0"/>
              <a:t> </a:t>
            </a:r>
            <a:r>
              <a:rPr lang="en-US" sz="2400" dirty="0" err="1"/>
              <a:t>thấp</a:t>
            </a:r>
            <a:r>
              <a:rPr lang="en-US" sz="2400" dirty="0"/>
              <a:t> </a:t>
            </a:r>
            <a:r>
              <a:rPr lang="en-US" sz="2400" dirty="0" err="1"/>
              <a:t>nhất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kim</a:t>
            </a:r>
            <a:r>
              <a:rPr lang="en-US" sz="2400" dirty="0"/>
              <a:t> </a:t>
            </a:r>
            <a:r>
              <a:rPr lang="en-US" sz="2400" dirty="0" err="1"/>
              <a:t>nhôm</a:t>
            </a:r>
            <a:r>
              <a:rPr lang="en-US" sz="2400" dirty="0"/>
              <a:t>, </a:t>
            </a:r>
            <a:r>
              <a:rPr lang="en-US" sz="2400" dirty="0" err="1"/>
              <a:t>dùng</a:t>
            </a:r>
            <a:r>
              <a:rPr lang="en-US" sz="2400" dirty="0"/>
              <a:t>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chế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sản</a:t>
            </a:r>
            <a:r>
              <a:rPr lang="en-US" sz="2400" dirty="0"/>
              <a:t> </a:t>
            </a:r>
            <a:r>
              <a:rPr lang="en-US" sz="2400" dirty="0" err="1"/>
              <a:t>phẩm</a:t>
            </a:r>
            <a:r>
              <a:rPr lang="en-US" sz="2400" dirty="0"/>
              <a:t> </a:t>
            </a:r>
            <a:r>
              <a:rPr lang="en-US" sz="2400" dirty="0" err="1"/>
              <a:t>bằng</a:t>
            </a:r>
            <a:r>
              <a:rPr lang="en-US" sz="2400" dirty="0"/>
              <a:t> </a:t>
            </a:r>
            <a:r>
              <a:rPr lang="en-US" sz="2400" dirty="0" err="1"/>
              <a:t>phương</a:t>
            </a:r>
            <a:r>
              <a:rPr lang="en-US" sz="2400" dirty="0"/>
              <a:t> </a:t>
            </a:r>
            <a:r>
              <a:rPr lang="en-US" sz="2400" dirty="0" err="1"/>
              <a:t>pháp</a:t>
            </a:r>
            <a:r>
              <a:rPr lang="en-US" sz="2400" dirty="0"/>
              <a:t> </a:t>
            </a:r>
            <a:r>
              <a:rPr lang="en-US" sz="2400" dirty="0" err="1"/>
              <a:t>đúc</a:t>
            </a:r>
            <a:r>
              <a:rPr lang="en-US" sz="2400" dirty="0"/>
              <a:t>.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kim</a:t>
            </a:r>
            <a:r>
              <a:rPr lang="en-US" sz="2400" dirty="0"/>
              <a:t> </a:t>
            </a:r>
            <a:r>
              <a:rPr lang="en-US" sz="2400" dirty="0" err="1"/>
              <a:t>nhôm</a:t>
            </a:r>
            <a:r>
              <a:rPr lang="en-US" sz="2400" dirty="0"/>
              <a:t> </a:t>
            </a:r>
            <a:r>
              <a:rPr lang="en-US" sz="2400" dirty="0" err="1"/>
              <a:t>đúc</a:t>
            </a:r>
            <a:r>
              <a:rPr lang="en-US" sz="2400" dirty="0"/>
              <a:t> </a:t>
            </a:r>
            <a:r>
              <a:rPr lang="en-US" sz="2400" dirty="0" err="1"/>
              <a:t>thông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Al-Si, Al-Cu, Al-Mg </a:t>
            </a:r>
            <a:r>
              <a:rPr lang="en-US" sz="2400" dirty="0" err="1"/>
              <a:t>v.v</a:t>
            </a:r>
            <a:r>
              <a:rPr lang="en-US" sz="2400" dirty="0"/>
              <a:t>…</a:t>
            </a:r>
          </a:p>
          <a:p>
            <a:pPr algn="just"/>
            <a:r>
              <a:rPr lang="en-US" sz="2400" dirty="0" err="1"/>
              <a:t>Ký</a:t>
            </a:r>
            <a:r>
              <a:rPr lang="en-US" sz="2400" dirty="0"/>
              <a:t> </a:t>
            </a:r>
            <a:r>
              <a:rPr lang="en-US" sz="2400" dirty="0" err="1"/>
              <a:t>hiệu</a:t>
            </a:r>
            <a:r>
              <a:rPr lang="en-US" sz="2400" dirty="0"/>
              <a:t> </a:t>
            </a:r>
            <a:r>
              <a:rPr lang="en-US" sz="2400" dirty="0" err="1"/>
              <a:t>Việt</a:t>
            </a:r>
            <a:r>
              <a:rPr lang="en-US" sz="2400" dirty="0"/>
              <a:t> Nam (TCVN 1859 – 75), </a:t>
            </a:r>
            <a:r>
              <a:rPr lang="en-US" sz="2400" dirty="0" err="1"/>
              <a:t>ví</a:t>
            </a:r>
            <a:r>
              <a:rPr lang="en-US" sz="2400" dirty="0"/>
              <a:t> </a:t>
            </a:r>
            <a:r>
              <a:rPr lang="en-US" sz="2400" dirty="0" err="1"/>
              <a:t>dụ</a:t>
            </a:r>
            <a:r>
              <a:rPr lang="en-US" sz="2400" dirty="0"/>
              <a:t> </a:t>
            </a:r>
            <a:r>
              <a:rPr lang="en-US" sz="2400" dirty="0" err="1"/>
              <a:t>như</a:t>
            </a:r>
            <a:r>
              <a:rPr lang="en-US" sz="2400" dirty="0"/>
              <a:t> AlSi4Cu5Đ.</a:t>
            </a:r>
          </a:p>
        </p:txBody>
      </p:sp>
    </p:spTree>
    <p:extLst>
      <p:ext uri="{BB962C8B-B14F-4D97-AF65-F5344CB8AC3E}">
        <p14:creationId xmlns:p14="http://schemas.microsoft.com/office/powerpoint/2010/main" val="1840278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906" name="Group 18"/>
          <p:cNvGrpSpPr>
            <a:grpSpLocks/>
          </p:cNvGrpSpPr>
          <p:nvPr/>
        </p:nvGrpSpPr>
        <p:grpSpPr bwMode="auto">
          <a:xfrm>
            <a:off x="0" y="1676400"/>
            <a:ext cx="8991600" cy="4572000"/>
            <a:chOff x="624" y="1968"/>
            <a:chExt cx="2064" cy="1895"/>
          </a:xfrm>
        </p:grpSpPr>
        <p:sp>
          <p:nvSpPr>
            <p:cNvPr id="37907" name="AutoShape 19"/>
            <p:cNvSpPr>
              <a:spLocks noChangeAspect="1" noChangeArrowheads="1"/>
            </p:cNvSpPr>
            <p:nvPr/>
          </p:nvSpPr>
          <p:spPr bwMode="gray">
            <a:xfrm>
              <a:off x="624" y="1968"/>
              <a:ext cx="2064" cy="1895"/>
            </a:xfrm>
            <a:prstGeom prst="roundRect">
              <a:avLst>
                <a:gd name="adj" fmla="val 4690"/>
              </a:avLst>
            </a:prstGeom>
            <a:gradFill rotWithShape="1">
              <a:gsLst>
                <a:gs pos="0">
                  <a:schemeClr val="accent2">
                    <a:gamma/>
                    <a:tint val="43529"/>
                    <a:invGamma/>
                    <a:alpha val="60001"/>
                  </a:schemeClr>
                </a:gs>
                <a:gs pos="100000">
                  <a:schemeClr val="accent2">
                    <a:alpha val="60001"/>
                  </a:schemeClr>
                </a:gs>
              </a:gsLst>
              <a:lin ang="5400000" scaled="1"/>
            </a:gra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908" name="AutoShape 20"/>
            <p:cNvSpPr>
              <a:spLocks noChangeAspect="1" noChangeArrowheads="1"/>
            </p:cNvSpPr>
            <p:nvPr/>
          </p:nvSpPr>
          <p:spPr bwMode="gray">
            <a:xfrm>
              <a:off x="649" y="1992"/>
              <a:ext cx="2010" cy="1848"/>
            </a:xfrm>
            <a:prstGeom prst="roundRect">
              <a:avLst>
                <a:gd name="adj" fmla="val 4690"/>
              </a:avLst>
            </a:prstGeom>
            <a:solidFill>
              <a:srgbClr val="FFFFFF"/>
            </a:solidFill>
            <a:ln w="9525">
              <a:solidFill>
                <a:schemeClr val="accent2">
                  <a:alpha val="60001"/>
                </a:scheme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7912" name="Rectangle 24"/>
          <p:cNvSpPr>
            <a:spLocks noChangeArrowheads="1"/>
          </p:cNvSpPr>
          <p:nvPr/>
        </p:nvSpPr>
        <p:spPr bwMode="gray">
          <a:xfrm>
            <a:off x="304800" y="2081748"/>
            <a:ext cx="8382000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kim</a:t>
            </a:r>
            <a:r>
              <a:rPr lang="en-US" sz="2400" dirty="0"/>
              <a:t> </a:t>
            </a:r>
            <a:r>
              <a:rPr lang="en-US" sz="2400" dirty="0" err="1"/>
              <a:t>nhôm</a:t>
            </a:r>
            <a:r>
              <a:rPr lang="en-US" sz="2400" dirty="0"/>
              <a:t> </a:t>
            </a:r>
            <a:r>
              <a:rPr lang="en-US" sz="2400" dirty="0" err="1"/>
              <a:t>đúc</a:t>
            </a:r>
            <a:r>
              <a:rPr lang="en-US" sz="2400" dirty="0"/>
              <a:t> Al-Si, </a:t>
            </a:r>
            <a:r>
              <a:rPr lang="en-US" sz="2400" dirty="0" err="1"/>
              <a:t>còn</a:t>
            </a:r>
            <a:r>
              <a:rPr lang="en-US" sz="2400" dirty="0"/>
              <a:t> </a:t>
            </a:r>
            <a:r>
              <a:rPr lang="en-US" sz="2400" dirty="0" err="1"/>
              <a:t>gọi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silumin</a:t>
            </a:r>
            <a:r>
              <a:rPr lang="en-US" sz="2400" dirty="0"/>
              <a:t> </a:t>
            </a:r>
            <a:r>
              <a:rPr lang="en-US" sz="2400" dirty="0" err="1"/>
              <a:t>đơn</a:t>
            </a:r>
            <a:r>
              <a:rPr lang="en-US" sz="2400" dirty="0"/>
              <a:t> </a:t>
            </a:r>
            <a:r>
              <a:rPr lang="en-US" sz="2400" dirty="0" err="1"/>
              <a:t>giản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(10÷13)%Si; 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tính</a:t>
            </a:r>
            <a:r>
              <a:rPr lang="en-US" sz="2400" dirty="0"/>
              <a:t> </a:t>
            </a:r>
            <a:r>
              <a:rPr lang="en-US" sz="2400" dirty="0" err="1"/>
              <a:t>đúc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,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bền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dẻo</a:t>
            </a:r>
            <a:r>
              <a:rPr lang="en-US" sz="2400" dirty="0"/>
              <a:t> </a:t>
            </a:r>
            <a:r>
              <a:rPr lang="en-US" sz="2400" dirty="0" err="1"/>
              <a:t>khá</a:t>
            </a:r>
            <a:r>
              <a:rPr lang="en-US" sz="2400" dirty="0"/>
              <a:t> </a:t>
            </a:r>
            <a:r>
              <a:rPr lang="en-US" sz="2400" dirty="0" err="1"/>
              <a:t>thấp</a:t>
            </a:r>
            <a:r>
              <a:rPr lang="en-US" sz="2400" dirty="0"/>
              <a:t> (13KG/mm</a:t>
            </a:r>
            <a:r>
              <a:rPr lang="en-US" sz="2400" baseline="30000" dirty="0"/>
              <a:t>2</a:t>
            </a:r>
            <a:r>
              <a:rPr lang="en-US" sz="2400" dirty="0"/>
              <a:t>; 3%). </a:t>
            </a:r>
            <a:r>
              <a:rPr lang="en-US" sz="2400" dirty="0" err="1"/>
              <a:t>Dùng</a:t>
            </a:r>
            <a:r>
              <a:rPr lang="en-US" sz="2400" dirty="0"/>
              <a:t>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đúc</a:t>
            </a:r>
            <a:r>
              <a:rPr lang="en-US" sz="2400" dirty="0"/>
              <a:t> </a:t>
            </a:r>
            <a:r>
              <a:rPr lang="en-US" sz="2400" dirty="0" err="1"/>
              <a:t>định</a:t>
            </a:r>
            <a:r>
              <a:rPr lang="en-US" sz="2400" dirty="0"/>
              <a:t> </a:t>
            </a:r>
            <a:r>
              <a:rPr lang="en-US" sz="2400" dirty="0" err="1"/>
              <a:t>hình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chi </a:t>
            </a:r>
            <a:r>
              <a:rPr lang="en-US" sz="2400" dirty="0" err="1"/>
              <a:t>tiết</a:t>
            </a:r>
            <a:r>
              <a:rPr lang="en-US" sz="2400" dirty="0"/>
              <a:t> </a:t>
            </a:r>
            <a:r>
              <a:rPr lang="en-US" sz="2400" dirty="0" err="1"/>
              <a:t>phức</a:t>
            </a:r>
            <a:r>
              <a:rPr lang="en-US" sz="2400" dirty="0"/>
              <a:t> </a:t>
            </a:r>
            <a:r>
              <a:rPr lang="en-US" sz="2400" dirty="0" err="1"/>
              <a:t>tạp</a:t>
            </a:r>
            <a:r>
              <a:rPr lang="en-US" sz="2400" dirty="0"/>
              <a:t>.</a:t>
            </a:r>
          </a:p>
          <a:p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kim</a:t>
            </a:r>
            <a:r>
              <a:rPr lang="en-US" sz="2400" dirty="0"/>
              <a:t> </a:t>
            </a:r>
            <a:r>
              <a:rPr lang="en-US" sz="2400" dirty="0" err="1"/>
              <a:t>nhôm</a:t>
            </a:r>
            <a:r>
              <a:rPr lang="en-US" sz="2400" dirty="0"/>
              <a:t> </a:t>
            </a:r>
            <a:r>
              <a:rPr lang="en-US" sz="2400" dirty="0" err="1"/>
              <a:t>đúc</a:t>
            </a:r>
            <a:r>
              <a:rPr lang="en-US" sz="2400" dirty="0"/>
              <a:t> Al-Si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thêm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nguyên</a:t>
            </a:r>
            <a:r>
              <a:rPr lang="en-US" sz="2400" dirty="0"/>
              <a:t> </a:t>
            </a:r>
            <a:r>
              <a:rPr lang="en-US" sz="2400" dirty="0" err="1"/>
              <a:t>tố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kim</a:t>
            </a:r>
            <a:r>
              <a:rPr lang="en-US" sz="2400" dirty="0"/>
              <a:t> </a:t>
            </a:r>
            <a:r>
              <a:rPr lang="en-US" sz="2400" dirty="0" err="1"/>
              <a:t>như</a:t>
            </a:r>
            <a:r>
              <a:rPr lang="en-US" sz="2400" dirty="0"/>
              <a:t> Cu, Mg, Zn, </a:t>
            </a:r>
            <a:r>
              <a:rPr lang="en-US" sz="2400" dirty="0" err="1"/>
              <a:t>Mn</a:t>
            </a:r>
            <a:r>
              <a:rPr lang="en-US" sz="2400" dirty="0"/>
              <a:t> </a:t>
            </a:r>
            <a:r>
              <a:rPr lang="en-US" sz="2400" dirty="0" err="1"/>
              <a:t>v.v</a:t>
            </a:r>
            <a:r>
              <a:rPr lang="en-US" sz="2400" dirty="0"/>
              <a:t>…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bền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hơn</a:t>
            </a:r>
            <a:r>
              <a:rPr lang="en-US" sz="2400" dirty="0"/>
              <a:t> (20÷25)KG/mm</a:t>
            </a:r>
            <a:r>
              <a:rPr lang="en-US" sz="2400" baseline="30000" dirty="0"/>
              <a:t>2</a:t>
            </a:r>
            <a:r>
              <a:rPr lang="en-US" sz="2400" dirty="0"/>
              <a:t>,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dẻo</a:t>
            </a:r>
            <a:r>
              <a:rPr lang="en-US" sz="2400" dirty="0"/>
              <a:t> (1÷6)% (</a:t>
            </a:r>
            <a:r>
              <a:rPr lang="en-US" sz="2400" dirty="0" err="1"/>
              <a:t>sau</a:t>
            </a:r>
            <a:r>
              <a:rPr lang="en-US" sz="2400" dirty="0"/>
              <a:t> </a:t>
            </a:r>
            <a:r>
              <a:rPr lang="en-US" sz="2400" dirty="0" err="1"/>
              <a:t>nhiệt</a:t>
            </a:r>
            <a:r>
              <a:rPr lang="en-US" sz="2400" dirty="0"/>
              <a:t> </a:t>
            </a:r>
            <a:r>
              <a:rPr lang="en-US" sz="2400" dirty="0" err="1"/>
              <a:t>luyện</a:t>
            </a:r>
            <a:r>
              <a:rPr lang="en-US" sz="2400" dirty="0"/>
              <a:t>) </a:t>
            </a:r>
            <a:r>
              <a:rPr lang="en-US" sz="2400" dirty="0" err="1"/>
              <a:t>dùng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piston do </a:t>
            </a:r>
            <a:r>
              <a:rPr lang="en-US" sz="2400" dirty="0" err="1"/>
              <a:t>nhẹ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ít</a:t>
            </a:r>
            <a:r>
              <a:rPr lang="en-US" sz="2400" dirty="0"/>
              <a:t> </a:t>
            </a:r>
            <a:r>
              <a:rPr lang="en-US" sz="2400" dirty="0" err="1"/>
              <a:t>bị</a:t>
            </a:r>
            <a:r>
              <a:rPr lang="en-US" sz="2400" dirty="0"/>
              <a:t> </a:t>
            </a:r>
            <a:r>
              <a:rPr lang="en-US" sz="2400" dirty="0" err="1"/>
              <a:t>kẹt</a:t>
            </a:r>
            <a:r>
              <a:rPr lang="en-US" sz="2400" dirty="0"/>
              <a:t> </a:t>
            </a:r>
            <a:r>
              <a:rPr lang="en-US" sz="2400" dirty="0" err="1"/>
              <a:t>hơn</a:t>
            </a:r>
            <a:r>
              <a:rPr lang="en-US" sz="2400" dirty="0"/>
              <a:t> piston gang, </a:t>
            </a:r>
            <a:r>
              <a:rPr lang="en-US" sz="2400" dirty="0" err="1"/>
              <a:t>ví</a:t>
            </a:r>
            <a:r>
              <a:rPr lang="en-US" sz="2400" dirty="0"/>
              <a:t> </a:t>
            </a:r>
            <a:r>
              <a:rPr lang="en-US" sz="2400" dirty="0" err="1"/>
              <a:t>dụ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kim</a:t>
            </a:r>
            <a:r>
              <a:rPr lang="en-US" sz="2400" dirty="0"/>
              <a:t> </a:t>
            </a:r>
            <a:r>
              <a:rPr lang="en-US" sz="2400" dirty="0" err="1"/>
              <a:t>nhôm</a:t>
            </a:r>
            <a:r>
              <a:rPr lang="en-US" sz="2400" dirty="0"/>
              <a:t> AlSi4Cu4Zn4, AlSi12MgCu2, AlSi12MgCu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1001713" y="130175"/>
            <a:ext cx="7380287" cy="708025"/>
          </a:xfrm>
        </p:spPr>
        <p:txBody>
          <a:bodyPr/>
          <a:lstStyle/>
          <a:p>
            <a:r>
              <a:rPr lang="en-US" dirty="0"/>
              <a:t>2.2.3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err="1"/>
              <a:t>nhôm</a:t>
            </a:r>
            <a:r>
              <a:rPr lang="en-US" dirty="0"/>
              <a:t> </a:t>
            </a:r>
            <a:r>
              <a:rPr lang="en-US" dirty="0" err="1"/>
              <a:t>đúc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4284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79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79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2400" dirty="0" smtClean="0"/>
              <a:t>dothiphuongkhanh@lttc.edu.vn</a:t>
            </a:r>
            <a:endParaRPr lang="en-US" sz="2400" dirty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8000" dirty="0"/>
              <a:t>Thank You!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978TGp_edu_light">
  <a:themeElements>
    <a:clrScheme name="Custom 57">
      <a:dk1>
        <a:srgbClr val="000000"/>
      </a:dk1>
      <a:lt1>
        <a:srgbClr val="FFFFFF"/>
      </a:lt1>
      <a:dk2>
        <a:srgbClr val="003366"/>
      </a:dk2>
      <a:lt2>
        <a:srgbClr val="B2B2B2"/>
      </a:lt2>
      <a:accent1>
        <a:srgbClr val="2CA1DC"/>
      </a:accent1>
      <a:accent2>
        <a:srgbClr val="F66E1A"/>
      </a:accent2>
      <a:accent3>
        <a:srgbClr val="DD618D"/>
      </a:accent3>
      <a:accent4>
        <a:srgbClr val="C5BA29"/>
      </a:accent4>
      <a:accent5>
        <a:srgbClr val="87A43E"/>
      </a:accent5>
      <a:accent6>
        <a:srgbClr val="9F6ED0"/>
      </a:accent6>
      <a:hlink>
        <a:srgbClr val="DEB400"/>
      </a:hlink>
      <a:folHlink>
        <a:srgbClr val="8BBC00"/>
      </a:folHlink>
    </a:clrScheme>
    <a:fontScheme name="2_Default Design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2">
            <a:alpha val="20000"/>
          </a:schemeClr>
        </a:solidFill>
        <a:ln w="1905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rot="10800000"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2">
            <a:alpha val="20000"/>
          </a:schemeClr>
        </a:solidFill>
        <a:ln w="1905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rot="10800000"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2_Default Design 1">
        <a:dk1>
          <a:srgbClr val="000000"/>
        </a:dk1>
        <a:lt1>
          <a:srgbClr val="FFFFFF"/>
        </a:lt1>
        <a:dk2>
          <a:srgbClr val="5F1B4D"/>
        </a:dk2>
        <a:lt2>
          <a:srgbClr val="C0C0C0"/>
        </a:lt2>
        <a:accent1>
          <a:srgbClr val="E16594"/>
        </a:accent1>
        <a:accent2>
          <a:srgbClr val="26B3D4"/>
        </a:accent2>
        <a:accent3>
          <a:srgbClr val="FFFFFF"/>
        </a:accent3>
        <a:accent4>
          <a:srgbClr val="000000"/>
        </a:accent4>
        <a:accent5>
          <a:srgbClr val="EEB8C8"/>
        </a:accent5>
        <a:accent6>
          <a:srgbClr val="21A2C0"/>
        </a:accent6>
        <a:hlink>
          <a:srgbClr val="B2C125"/>
        </a:hlink>
        <a:folHlink>
          <a:srgbClr val="DA9A2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2">
        <a:dk1>
          <a:srgbClr val="000000"/>
        </a:dk1>
        <a:lt1>
          <a:srgbClr val="FFFFFF"/>
        </a:lt1>
        <a:dk2>
          <a:srgbClr val="635817"/>
        </a:dk2>
        <a:lt2>
          <a:srgbClr val="C0C0C0"/>
        </a:lt2>
        <a:accent1>
          <a:srgbClr val="D28310"/>
        </a:accent1>
        <a:accent2>
          <a:srgbClr val="85BC22"/>
        </a:accent2>
        <a:accent3>
          <a:srgbClr val="FFFFFF"/>
        </a:accent3>
        <a:accent4>
          <a:srgbClr val="000000"/>
        </a:accent4>
        <a:accent5>
          <a:srgbClr val="E5C1AA"/>
        </a:accent5>
        <a:accent6>
          <a:srgbClr val="78AA1E"/>
        </a:accent6>
        <a:hlink>
          <a:srgbClr val="2AC4B2"/>
        </a:hlink>
        <a:folHlink>
          <a:srgbClr val="74A7C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3">
        <a:dk1>
          <a:srgbClr val="000000"/>
        </a:dk1>
        <a:lt1>
          <a:srgbClr val="FFFFFF"/>
        </a:lt1>
        <a:dk2>
          <a:srgbClr val="003366"/>
        </a:dk2>
        <a:lt2>
          <a:srgbClr val="B2B2B2"/>
        </a:lt2>
        <a:accent1>
          <a:srgbClr val="2CA1DC"/>
        </a:accent1>
        <a:accent2>
          <a:srgbClr val="F66E1A"/>
        </a:accent2>
        <a:accent3>
          <a:srgbClr val="FFFFFF"/>
        </a:accent3>
        <a:accent4>
          <a:srgbClr val="000000"/>
        </a:accent4>
        <a:accent5>
          <a:srgbClr val="ACCDEB"/>
        </a:accent5>
        <a:accent6>
          <a:srgbClr val="DF6316"/>
        </a:accent6>
        <a:hlink>
          <a:srgbClr val="DEB400"/>
        </a:hlink>
        <a:folHlink>
          <a:srgbClr val="8BB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978TGp_edu_light</Template>
  <TotalTime>145</TotalTime>
  <Words>2169</Words>
  <Application>Microsoft Office PowerPoint</Application>
  <PresentationFormat>On-screen Show (4:3)</PresentationFormat>
  <Paragraphs>131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978TGp_edu_light</vt:lpstr>
      <vt:lpstr>Chương V: KIM LOẠI MÀU VÀ HỢP KIM MÀU</vt:lpstr>
      <vt:lpstr>1. ĐỒNG VÀ HỢP KIM ĐỒNG</vt:lpstr>
      <vt:lpstr> 1. ĐỒNG VÀ HỢP KIM ĐỒNG</vt:lpstr>
      <vt:lpstr>PowerPoint Presentation</vt:lpstr>
      <vt:lpstr>1.1.3 Ký hiệu đồng và hợp kim đồng</vt:lpstr>
      <vt:lpstr>1.2-Đồng thau - Latông</vt:lpstr>
      <vt:lpstr>1.2-Đồng thau - Latông</vt:lpstr>
      <vt:lpstr>1.3 - Đồng thanh - Brông</vt:lpstr>
      <vt:lpstr>1.3 - Đồng thanh - Brông</vt:lpstr>
      <vt:lpstr>1.3 - Đồng thanh - Brông</vt:lpstr>
      <vt:lpstr>1.3 - Đồng thanh - Brông</vt:lpstr>
      <vt:lpstr>1.3 - Đồng thanh - Brông</vt:lpstr>
      <vt:lpstr>1.3 - Đồng thanh - Brông</vt:lpstr>
      <vt:lpstr>PowerPoint Presentation</vt:lpstr>
      <vt:lpstr> 2. NHÔM VÀ HỢP KIM NHÔM</vt:lpstr>
      <vt:lpstr> 2. NHÔM VÀ HỢP KIM NHÔM</vt:lpstr>
      <vt:lpstr>PowerPoint Presentation</vt:lpstr>
      <vt:lpstr>1.1.3 Ký hiệu nhôm nguyên chất</vt:lpstr>
      <vt:lpstr>2.2. HỢP KIM NHÔM</vt:lpstr>
      <vt:lpstr>2.2. HỢP KIM NHÔM</vt:lpstr>
      <vt:lpstr>PowerPoint Presentation</vt:lpstr>
      <vt:lpstr>PowerPoint Presentation</vt:lpstr>
      <vt:lpstr>PowerPoint Presentation</vt:lpstr>
      <vt:lpstr>2.2.3 Hợp kim nhôm đúc</vt:lpstr>
      <vt:lpstr>2.2.3 Hợp kim nhôm đúc</vt:lpstr>
      <vt:lpstr>Thank You!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USER</dc:creator>
  <cp:lastModifiedBy>USER</cp:lastModifiedBy>
  <cp:revision>49</cp:revision>
  <dcterms:created xsi:type="dcterms:W3CDTF">2021-12-02T15:57:13Z</dcterms:created>
  <dcterms:modified xsi:type="dcterms:W3CDTF">2021-12-03T14:28:31Z</dcterms:modified>
</cp:coreProperties>
</file>